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9"/>
  </p:notesMasterIdLst>
  <p:sldIdLst>
    <p:sldId id="1420" r:id="rId2"/>
    <p:sldId id="256" r:id="rId3"/>
    <p:sldId id="260" r:id="rId4"/>
    <p:sldId id="311" r:id="rId5"/>
    <p:sldId id="258" r:id="rId6"/>
    <p:sldId id="312" r:id="rId7"/>
    <p:sldId id="263" r:id="rId8"/>
    <p:sldId id="262" r:id="rId9"/>
    <p:sldId id="314" r:id="rId10"/>
    <p:sldId id="1605" r:id="rId11"/>
    <p:sldId id="1599" r:id="rId12"/>
    <p:sldId id="1995" r:id="rId13"/>
    <p:sldId id="353" r:id="rId14"/>
    <p:sldId id="1601" r:id="rId15"/>
    <p:sldId id="1602" r:id="rId16"/>
    <p:sldId id="1999" r:id="rId17"/>
    <p:sldId id="1431" r:id="rId18"/>
    <p:sldId id="1607" r:id="rId19"/>
    <p:sldId id="1608" r:id="rId20"/>
    <p:sldId id="2000" r:id="rId21"/>
    <p:sldId id="1998" r:id="rId22"/>
    <p:sldId id="2001" r:id="rId23"/>
    <p:sldId id="1435" r:id="rId24"/>
    <p:sldId id="1436" r:id="rId25"/>
    <p:sldId id="1613" r:id="rId26"/>
    <p:sldId id="1614" r:id="rId27"/>
    <p:sldId id="1610" r:id="rId28"/>
    <p:sldId id="1615" r:id="rId29"/>
    <p:sldId id="2002" r:id="rId30"/>
    <p:sldId id="1438" r:id="rId31"/>
    <p:sldId id="1439" r:id="rId32"/>
    <p:sldId id="1440" r:id="rId33"/>
    <p:sldId id="1441" r:id="rId34"/>
    <p:sldId id="1442" r:id="rId35"/>
    <p:sldId id="1618" r:id="rId36"/>
    <p:sldId id="1619" r:id="rId37"/>
    <p:sldId id="1621" r:id="rId38"/>
    <p:sldId id="1620" r:id="rId39"/>
    <p:sldId id="1623" r:id="rId40"/>
    <p:sldId id="1630" r:id="rId41"/>
    <p:sldId id="1625" r:id="rId42"/>
    <p:sldId id="2003" r:id="rId43"/>
    <p:sldId id="2004" r:id="rId44"/>
    <p:sldId id="2005" r:id="rId45"/>
    <p:sldId id="2006" r:id="rId46"/>
    <p:sldId id="1639" r:id="rId47"/>
    <p:sldId id="2010" r:id="rId48"/>
    <p:sldId id="2011" r:id="rId49"/>
    <p:sldId id="2015" r:id="rId50"/>
    <p:sldId id="2017" r:id="rId51"/>
    <p:sldId id="1638" r:id="rId52"/>
    <p:sldId id="2019" r:id="rId53"/>
    <p:sldId id="2020" r:id="rId54"/>
    <p:sldId id="2021" r:id="rId55"/>
    <p:sldId id="2023" r:id="rId56"/>
    <p:sldId id="2024" r:id="rId57"/>
    <p:sldId id="2025" r:id="rId58"/>
    <p:sldId id="1631" r:id="rId59"/>
    <p:sldId id="2027" r:id="rId60"/>
    <p:sldId id="2028" r:id="rId61"/>
    <p:sldId id="2029" r:id="rId62"/>
    <p:sldId id="2030" r:id="rId63"/>
    <p:sldId id="2031" r:id="rId64"/>
    <p:sldId id="2032" r:id="rId65"/>
    <p:sldId id="1643" r:id="rId66"/>
    <p:sldId id="2034" r:id="rId67"/>
    <p:sldId id="2033" r:id="rId68"/>
    <p:sldId id="2035" r:id="rId69"/>
    <p:sldId id="1459" r:id="rId70"/>
    <p:sldId id="1450" r:id="rId71"/>
    <p:sldId id="1648" r:id="rId72"/>
    <p:sldId id="2037" r:id="rId73"/>
    <p:sldId id="2039" r:id="rId74"/>
    <p:sldId id="1660" r:id="rId75"/>
    <p:sldId id="2188" r:id="rId76"/>
    <p:sldId id="2187" r:id="rId77"/>
    <p:sldId id="1451" r:id="rId78"/>
    <p:sldId id="1662" r:id="rId79"/>
    <p:sldId id="1661" r:id="rId80"/>
    <p:sldId id="1663" r:id="rId81"/>
    <p:sldId id="1483" r:id="rId82"/>
    <p:sldId id="1665" r:id="rId83"/>
    <p:sldId id="1484" r:id="rId84"/>
    <p:sldId id="1666" r:id="rId85"/>
    <p:sldId id="1667" r:id="rId86"/>
    <p:sldId id="2190" r:id="rId87"/>
    <p:sldId id="1462" r:id="rId88"/>
    <p:sldId id="1463" r:id="rId89"/>
    <p:sldId id="2041" r:id="rId90"/>
    <p:sldId id="2043" r:id="rId91"/>
    <p:sldId id="2044" r:id="rId92"/>
    <p:sldId id="2040" r:id="rId93"/>
    <p:sldId id="1464" r:id="rId94"/>
    <p:sldId id="1669" r:id="rId95"/>
    <p:sldId id="1670" r:id="rId96"/>
    <p:sldId id="1671" r:id="rId97"/>
    <p:sldId id="1485" r:id="rId98"/>
    <p:sldId id="1486" r:id="rId99"/>
    <p:sldId id="1488" r:id="rId100"/>
    <p:sldId id="1673" r:id="rId101"/>
    <p:sldId id="1674" r:id="rId102"/>
    <p:sldId id="1501" r:id="rId103"/>
    <p:sldId id="1502" r:id="rId104"/>
    <p:sldId id="2046" r:id="rId105"/>
    <p:sldId id="1679" r:id="rId106"/>
    <p:sldId id="1491" r:id="rId107"/>
    <p:sldId id="1508" r:id="rId108"/>
    <p:sldId id="2095" r:id="rId109"/>
    <p:sldId id="2047" r:id="rId110"/>
    <p:sldId id="2048" r:id="rId111"/>
    <p:sldId id="2049" r:id="rId112"/>
    <p:sldId id="2050" r:id="rId113"/>
    <p:sldId id="1680" r:id="rId114"/>
    <p:sldId id="1513" r:id="rId115"/>
    <p:sldId id="1514" r:id="rId116"/>
    <p:sldId id="1681" r:id="rId117"/>
    <p:sldId id="2057" r:id="rId118"/>
    <p:sldId id="2058" r:id="rId119"/>
    <p:sldId id="1682" r:id="rId120"/>
    <p:sldId id="1683" r:id="rId121"/>
    <p:sldId id="2059" r:id="rId122"/>
    <p:sldId id="1684" r:id="rId123"/>
    <p:sldId id="1685" r:id="rId124"/>
    <p:sldId id="1686" r:id="rId125"/>
    <p:sldId id="1687" r:id="rId126"/>
    <p:sldId id="1515" r:id="rId127"/>
    <p:sldId id="1516" r:id="rId128"/>
    <p:sldId id="1689" r:id="rId129"/>
    <p:sldId id="1688" r:id="rId130"/>
    <p:sldId id="1509" r:id="rId131"/>
    <p:sldId id="2096" r:id="rId132"/>
    <p:sldId id="1690" r:id="rId133"/>
    <p:sldId id="2071" r:id="rId134"/>
    <p:sldId id="2072" r:id="rId135"/>
    <p:sldId id="2051" r:id="rId136"/>
    <p:sldId id="1691" r:id="rId137"/>
    <p:sldId id="1692" r:id="rId138"/>
    <p:sldId id="1526" r:id="rId139"/>
    <p:sldId id="1696" r:id="rId140"/>
    <p:sldId id="1693" r:id="rId141"/>
    <p:sldId id="2098" r:id="rId142"/>
    <p:sldId id="2060" r:id="rId143"/>
    <p:sldId id="2064" r:id="rId144"/>
    <p:sldId id="2063" r:id="rId145"/>
    <p:sldId id="1714" r:id="rId146"/>
    <p:sldId id="1694" r:id="rId147"/>
    <p:sldId id="1695" r:id="rId148"/>
    <p:sldId id="1697" r:id="rId149"/>
    <p:sldId id="2073" r:id="rId150"/>
    <p:sldId id="1519" r:id="rId151"/>
    <p:sldId id="1698" r:id="rId152"/>
    <p:sldId id="2054" r:id="rId153"/>
    <p:sldId id="2065" r:id="rId154"/>
    <p:sldId id="2066" r:id="rId155"/>
    <p:sldId id="2067" r:id="rId156"/>
    <p:sldId id="2068" r:id="rId157"/>
    <p:sldId id="1702" r:id="rId158"/>
    <p:sldId id="1521" r:id="rId159"/>
    <p:sldId id="1703" r:id="rId160"/>
    <p:sldId id="1704" r:id="rId161"/>
    <p:sldId id="1706" r:id="rId162"/>
    <p:sldId id="1707" r:id="rId163"/>
    <p:sldId id="1533" r:id="rId164"/>
    <p:sldId id="1718" r:id="rId165"/>
    <p:sldId id="1721" r:id="rId166"/>
    <p:sldId id="1722" r:id="rId167"/>
    <p:sldId id="1723" r:id="rId168"/>
    <p:sldId id="1724" r:id="rId169"/>
    <p:sldId id="2074" r:id="rId170"/>
    <p:sldId id="1537" r:id="rId171"/>
    <p:sldId id="1776" r:id="rId172"/>
    <p:sldId id="2076" r:id="rId173"/>
    <p:sldId id="2075" r:id="rId174"/>
    <p:sldId id="2077" r:id="rId175"/>
    <p:sldId id="2080" r:id="rId176"/>
    <p:sldId id="2079" r:id="rId177"/>
    <p:sldId id="2082" r:id="rId178"/>
    <p:sldId id="2078" r:id="rId179"/>
    <p:sldId id="1538" r:id="rId180"/>
    <p:sldId id="2084" r:id="rId181"/>
    <p:sldId id="2083" r:id="rId182"/>
    <p:sldId id="1539" r:id="rId183"/>
    <p:sldId id="1540" r:id="rId184"/>
    <p:sldId id="2086" r:id="rId185"/>
    <p:sldId id="2085" r:id="rId186"/>
    <p:sldId id="2087" r:id="rId187"/>
    <p:sldId id="2088" r:id="rId188"/>
    <p:sldId id="1774" r:id="rId189"/>
    <p:sldId id="1775" r:id="rId190"/>
    <p:sldId id="1517" r:id="rId191"/>
    <p:sldId id="1518" r:id="rId192"/>
    <p:sldId id="1709" r:id="rId193"/>
    <p:sldId id="2052" r:id="rId194"/>
    <p:sldId id="1710" r:id="rId195"/>
    <p:sldId id="1712" r:id="rId196"/>
    <p:sldId id="1527" r:id="rId197"/>
    <p:sldId id="1713" r:id="rId198"/>
    <p:sldId id="1715" r:id="rId199"/>
    <p:sldId id="1717" r:id="rId200"/>
    <p:sldId id="1529" r:id="rId201"/>
    <p:sldId id="1530" r:id="rId202"/>
    <p:sldId id="1726" r:id="rId203"/>
    <p:sldId id="1727" r:id="rId204"/>
    <p:sldId id="1729" r:id="rId205"/>
    <p:sldId id="1749" r:id="rId206"/>
    <p:sldId id="1535" r:id="rId207"/>
    <p:sldId id="1536" r:id="rId208"/>
    <p:sldId id="2069" r:id="rId209"/>
    <p:sldId id="1750" r:id="rId210"/>
    <p:sldId id="1990" r:id="rId211"/>
    <p:sldId id="1555" r:id="rId212"/>
    <p:sldId id="2109" r:id="rId213"/>
    <p:sldId id="2115" r:id="rId214"/>
    <p:sldId id="1556" r:id="rId215"/>
    <p:sldId id="2113" r:id="rId216"/>
    <p:sldId id="2116" r:id="rId217"/>
    <p:sldId id="1767" r:id="rId218"/>
    <p:sldId id="1766" r:id="rId219"/>
    <p:sldId id="1768" r:id="rId220"/>
    <p:sldId id="1769" r:id="rId221"/>
    <p:sldId id="1771" r:id="rId222"/>
    <p:sldId id="1772" r:id="rId223"/>
    <p:sldId id="1596" r:id="rId224"/>
    <p:sldId id="1597" r:id="rId225"/>
    <p:sldId id="1598" r:id="rId226"/>
    <p:sldId id="1937" r:id="rId227"/>
    <p:sldId id="1934" r:id="rId228"/>
    <p:sldId id="1935" r:id="rId229"/>
    <p:sldId id="2110" r:id="rId230"/>
    <p:sldId id="1936" r:id="rId231"/>
    <p:sldId id="1938" r:id="rId232"/>
    <p:sldId id="1939" r:id="rId233"/>
    <p:sldId id="1950" r:id="rId234"/>
    <p:sldId id="1951" r:id="rId235"/>
    <p:sldId id="1952" r:id="rId236"/>
    <p:sldId id="1953" r:id="rId237"/>
    <p:sldId id="1940" r:id="rId238"/>
    <p:sldId id="1941" r:id="rId239"/>
    <p:sldId id="1944" r:id="rId240"/>
    <p:sldId id="1942" r:id="rId241"/>
    <p:sldId id="1954" r:id="rId242"/>
    <p:sldId id="1960" r:id="rId243"/>
    <p:sldId id="1943" r:id="rId244"/>
    <p:sldId id="1962" r:id="rId245"/>
    <p:sldId id="1957" r:id="rId246"/>
    <p:sldId id="1948" r:id="rId247"/>
    <p:sldId id="1955" r:id="rId248"/>
    <p:sldId id="1959" r:id="rId249"/>
    <p:sldId id="1965" r:id="rId250"/>
    <p:sldId id="1963" r:id="rId251"/>
    <p:sldId id="1945" r:id="rId252"/>
    <p:sldId id="1946" r:id="rId253"/>
    <p:sldId id="1968" r:id="rId254"/>
    <p:sldId id="1967" r:id="rId255"/>
    <p:sldId id="1973" r:id="rId256"/>
    <p:sldId id="1974" r:id="rId257"/>
    <p:sldId id="1976" r:id="rId258"/>
    <p:sldId id="1975" r:id="rId259"/>
    <p:sldId id="1977" r:id="rId260"/>
    <p:sldId id="1978" r:id="rId261"/>
    <p:sldId id="1979" r:id="rId262"/>
    <p:sldId id="1980" r:id="rId263"/>
    <p:sldId id="1982" r:id="rId264"/>
    <p:sldId id="1970" r:id="rId265"/>
    <p:sldId id="1971" r:id="rId266"/>
    <p:sldId id="1983" r:id="rId267"/>
    <p:sldId id="1984" r:id="rId268"/>
    <p:sldId id="1985" r:id="rId269"/>
    <p:sldId id="1987" r:id="rId270"/>
    <p:sldId id="1988" r:id="rId271"/>
    <p:sldId id="2112" r:id="rId272"/>
    <p:sldId id="1557" r:id="rId273"/>
    <p:sldId id="1730" r:id="rId274"/>
    <p:sldId id="1732" r:id="rId275"/>
    <p:sldId id="1733" r:id="rId276"/>
    <p:sldId id="1734" r:id="rId277"/>
    <p:sldId id="2131" r:id="rId278"/>
    <p:sldId id="2111" r:id="rId279"/>
    <p:sldId id="1731" r:id="rId280"/>
    <p:sldId id="2119" r:id="rId281"/>
    <p:sldId id="2124" r:id="rId282"/>
    <p:sldId id="2125" r:id="rId283"/>
    <p:sldId id="2122" r:id="rId284"/>
    <p:sldId id="2130" r:id="rId285"/>
    <p:sldId id="2126" r:id="rId286"/>
    <p:sldId id="2123" r:id="rId287"/>
    <p:sldId id="2120" r:id="rId288"/>
    <p:sldId id="2127" r:id="rId289"/>
    <p:sldId id="2129" r:id="rId290"/>
    <p:sldId id="2132" r:id="rId291"/>
    <p:sldId id="2128" r:id="rId292"/>
    <p:sldId id="2133" r:id="rId293"/>
    <p:sldId id="2134" r:id="rId294"/>
    <p:sldId id="1746" r:id="rId295"/>
    <p:sldId id="2136" r:id="rId296"/>
    <p:sldId id="2137" r:id="rId297"/>
    <p:sldId id="2135" r:id="rId298"/>
    <p:sldId id="2139" r:id="rId299"/>
    <p:sldId id="1753" r:id="rId300"/>
    <p:sldId id="2140" r:id="rId301"/>
    <p:sldId id="2142" r:id="rId302"/>
    <p:sldId id="2141" r:id="rId303"/>
    <p:sldId id="2143" r:id="rId304"/>
    <p:sldId id="1754" r:id="rId305"/>
    <p:sldId id="1736" r:id="rId306"/>
    <p:sldId id="1740" r:id="rId307"/>
    <p:sldId id="1755" r:id="rId308"/>
    <p:sldId id="2145" r:id="rId309"/>
    <p:sldId id="2146" r:id="rId310"/>
    <p:sldId id="2147" r:id="rId311"/>
    <p:sldId id="1737" r:id="rId312"/>
    <p:sldId id="2148" r:id="rId313"/>
    <p:sldId id="1757" r:id="rId314"/>
    <p:sldId id="1760" r:id="rId315"/>
    <p:sldId id="1758" r:id="rId316"/>
    <p:sldId id="2149" r:id="rId317"/>
    <p:sldId id="2150" r:id="rId318"/>
    <p:sldId id="1759" r:id="rId319"/>
    <p:sldId id="2151" r:id="rId320"/>
    <p:sldId id="1756" r:id="rId321"/>
    <p:sldId id="2154" r:id="rId322"/>
    <p:sldId id="2155" r:id="rId323"/>
    <p:sldId id="1720" r:id="rId324"/>
    <p:sldId id="1763" r:id="rId325"/>
    <p:sldId id="2153" r:id="rId326"/>
    <p:sldId id="1761" r:id="rId327"/>
    <p:sldId id="2156" r:id="rId328"/>
    <p:sldId id="1738" r:id="rId329"/>
    <p:sldId id="1739" r:id="rId330"/>
    <p:sldId id="1764" r:id="rId331"/>
    <p:sldId id="1541" r:id="rId332"/>
    <p:sldId id="2099" r:id="rId333"/>
    <p:sldId id="2089" r:id="rId334"/>
    <p:sldId id="1784" r:id="rId335"/>
    <p:sldId id="1792" r:id="rId336"/>
    <p:sldId id="2092" r:id="rId337"/>
    <p:sldId id="2091" r:id="rId338"/>
    <p:sldId id="1551" r:id="rId339"/>
    <p:sldId id="1806" r:id="rId340"/>
    <p:sldId id="1796" r:id="rId341"/>
    <p:sldId id="1553" r:id="rId342"/>
    <p:sldId id="1554" r:id="rId343"/>
    <p:sldId id="1807" r:id="rId344"/>
    <p:sldId id="1808" r:id="rId345"/>
    <p:sldId id="1809" r:id="rId346"/>
    <p:sldId id="1811" r:id="rId347"/>
    <p:sldId id="1547" r:id="rId348"/>
    <p:sldId id="2097" r:id="rId349"/>
    <p:sldId id="2094" r:id="rId350"/>
    <p:sldId id="1795" r:id="rId351"/>
    <p:sldId id="2093" r:id="rId352"/>
    <p:sldId id="1797" r:id="rId353"/>
    <p:sldId id="1793" r:id="rId354"/>
    <p:sldId id="1788" r:id="rId355"/>
    <p:sldId id="1787" r:id="rId356"/>
    <p:sldId id="1791" r:id="rId357"/>
    <p:sldId id="1790" r:id="rId358"/>
    <p:sldId id="1559" r:id="rId359"/>
    <p:sldId id="1560" r:id="rId360"/>
    <p:sldId id="1798" r:id="rId361"/>
    <p:sldId id="1802" r:id="rId362"/>
    <p:sldId id="1803" r:id="rId363"/>
    <p:sldId id="1799" r:id="rId364"/>
    <p:sldId id="1800" r:id="rId365"/>
    <p:sldId id="1804" r:id="rId366"/>
    <p:sldId id="1805" r:id="rId367"/>
    <p:sldId id="2100" r:id="rId368"/>
    <p:sldId id="2101" r:id="rId369"/>
    <p:sldId id="1494" r:id="rId370"/>
    <p:sldId id="1495" r:id="rId371"/>
    <p:sldId id="1812" r:id="rId372"/>
    <p:sldId id="1821" r:id="rId373"/>
    <p:sldId id="1823" r:id="rId374"/>
    <p:sldId id="1824" r:id="rId375"/>
    <p:sldId id="1496" r:id="rId376"/>
    <p:sldId id="1813" r:id="rId377"/>
    <p:sldId id="1815" r:id="rId378"/>
    <p:sldId id="1825" r:id="rId379"/>
    <p:sldId id="1814" r:id="rId380"/>
    <p:sldId id="1827" r:id="rId381"/>
    <p:sldId id="1831" r:id="rId382"/>
    <p:sldId id="1826" r:id="rId383"/>
    <p:sldId id="1828" r:id="rId384"/>
    <p:sldId id="1829" r:id="rId385"/>
    <p:sldId id="1830" r:id="rId386"/>
    <p:sldId id="1852" r:id="rId387"/>
    <p:sldId id="1832" r:id="rId388"/>
    <p:sldId id="1853" r:id="rId389"/>
    <p:sldId id="1855" r:id="rId390"/>
    <p:sldId id="1856" r:id="rId391"/>
    <p:sldId id="1854" r:id="rId392"/>
    <p:sldId id="1857" r:id="rId393"/>
    <p:sldId id="1858" r:id="rId394"/>
    <p:sldId id="1499" r:id="rId395"/>
    <p:sldId id="1816" r:id="rId396"/>
    <p:sldId id="1817" r:id="rId397"/>
    <p:sldId id="1820" r:id="rId398"/>
    <p:sldId id="1850" r:id="rId399"/>
    <p:sldId id="1819" r:id="rId400"/>
    <p:sldId id="1833" r:id="rId401"/>
    <p:sldId id="1835" r:id="rId402"/>
    <p:sldId id="1834" r:id="rId403"/>
    <p:sldId id="1465" r:id="rId404"/>
    <p:sldId id="1563" r:id="rId405"/>
    <p:sldId id="1564" r:id="rId406"/>
    <p:sldId id="1895" r:id="rId407"/>
    <p:sldId id="1837" r:id="rId408"/>
    <p:sldId id="1838" r:id="rId409"/>
    <p:sldId id="1896" r:id="rId410"/>
    <p:sldId id="1898" r:id="rId411"/>
    <p:sldId id="1897" r:id="rId412"/>
    <p:sldId id="1839" r:id="rId413"/>
    <p:sldId id="1840" r:id="rId414"/>
    <p:sldId id="1842" r:id="rId415"/>
    <p:sldId id="1567" r:id="rId416"/>
    <p:sldId id="1568" r:id="rId417"/>
    <p:sldId id="1845" r:id="rId418"/>
    <p:sldId id="1844" r:id="rId419"/>
    <p:sldId id="1843" r:id="rId420"/>
    <p:sldId id="1849" r:id="rId421"/>
    <p:sldId id="1848" r:id="rId422"/>
    <p:sldId id="1595" r:id="rId423"/>
    <p:sldId id="1859" r:id="rId424"/>
    <p:sldId id="1861" r:id="rId425"/>
    <p:sldId id="1862" r:id="rId426"/>
    <p:sldId id="1863" r:id="rId427"/>
    <p:sldId id="1860" r:id="rId428"/>
    <p:sldId id="1865" r:id="rId429"/>
    <p:sldId id="1864" r:id="rId430"/>
    <p:sldId id="1866" r:id="rId431"/>
    <p:sldId id="1869" r:id="rId432"/>
    <p:sldId id="1867" r:id="rId433"/>
    <p:sldId id="1868" r:id="rId434"/>
    <p:sldId id="1873" r:id="rId435"/>
    <p:sldId id="1875" r:id="rId436"/>
    <p:sldId id="1880" r:id="rId437"/>
    <p:sldId id="1876" r:id="rId438"/>
    <p:sldId id="1878" r:id="rId439"/>
    <p:sldId id="1872" r:id="rId440"/>
    <p:sldId id="1903" r:id="rId441"/>
    <p:sldId id="1870" r:id="rId442"/>
    <p:sldId id="1899" r:id="rId443"/>
    <p:sldId id="1901" r:id="rId444"/>
    <p:sldId id="1902" r:id="rId445"/>
    <p:sldId id="1900" r:id="rId446"/>
    <p:sldId id="1908" r:id="rId447"/>
    <p:sldId id="1906" r:id="rId448"/>
    <p:sldId id="1909" r:id="rId449"/>
    <p:sldId id="1907" r:id="rId450"/>
    <p:sldId id="1910" r:id="rId451"/>
    <p:sldId id="1911" r:id="rId452"/>
    <p:sldId id="1912" r:id="rId453"/>
    <p:sldId id="1913" r:id="rId454"/>
    <p:sldId id="1914" r:id="rId455"/>
    <p:sldId id="1917" r:id="rId456"/>
    <p:sldId id="1918" r:id="rId457"/>
    <p:sldId id="1916" r:id="rId458"/>
    <p:sldId id="1919" r:id="rId459"/>
    <p:sldId id="1884" r:id="rId460"/>
    <p:sldId id="1920" r:id="rId461"/>
    <p:sldId id="1921" r:id="rId462"/>
    <p:sldId id="1923" r:id="rId463"/>
    <p:sldId id="1924" r:id="rId464"/>
    <p:sldId id="1926" r:id="rId465"/>
    <p:sldId id="1927" r:id="rId466"/>
    <p:sldId id="1928" r:id="rId467"/>
    <p:sldId id="1922" r:id="rId468"/>
    <p:sldId id="1929" r:id="rId469"/>
    <p:sldId id="1930" r:id="rId470"/>
    <p:sldId id="1871" r:id="rId471"/>
    <p:sldId id="1847" r:id="rId472"/>
    <p:sldId id="1931" r:id="rId473"/>
    <p:sldId id="1933" r:id="rId474"/>
    <p:sldId id="1480" r:id="rId475"/>
    <p:sldId id="1991" r:id="rId476"/>
    <p:sldId id="1992" r:id="rId477"/>
    <p:sldId id="2158" r:id="rId478"/>
    <p:sldId id="2165" r:id="rId479"/>
    <p:sldId id="2164" r:id="rId480"/>
    <p:sldId id="2157" r:id="rId481"/>
    <p:sldId id="1481" r:id="rId482"/>
    <p:sldId id="2160" r:id="rId483"/>
    <p:sldId id="2163" r:id="rId484"/>
    <p:sldId id="2166" r:id="rId485"/>
    <p:sldId id="2159" r:id="rId486"/>
    <p:sldId id="2161" r:id="rId487"/>
    <p:sldId id="2167" r:id="rId488"/>
    <p:sldId id="2162" r:id="rId489"/>
    <p:sldId id="1471" r:id="rId490"/>
    <p:sldId id="1472" r:id="rId491"/>
    <p:sldId id="2168" r:id="rId492"/>
    <p:sldId id="2170" r:id="rId493"/>
    <p:sldId id="2171" r:id="rId494"/>
    <p:sldId id="2172" r:id="rId495"/>
    <p:sldId id="2173" r:id="rId496"/>
    <p:sldId id="2175" r:id="rId497"/>
    <p:sldId id="2177" r:id="rId498"/>
    <p:sldId id="2176" r:id="rId499"/>
    <p:sldId id="2178" r:id="rId500"/>
    <p:sldId id="2179" r:id="rId501"/>
    <p:sldId id="2180" r:id="rId502"/>
    <p:sldId id="1569" r:id="rId503"/>
    <p:sldId id="2181" r:id="rId504"/>
    <p:sldId id="2182" r:id="rId505"/>
    <p:sldId id="2184" r:id="rId506"/>
    <p:sldId id="2185" r:id="rId507"/>
    <p:sldId id="2186" r:id="rId508"/>
    <p:sldId id="1278" r:id="rId509"/>
    <p:sldId id="1268" r:id="rId510"/>
    <p:sldId id="2183" r:id="rId511"/>
    <p:sldId id="1422" r:id="rId512"/>
    <p:sldId id="1423" r:id="rId513"/>
    <p:sldId id="1424" r:id="rId514"/>
    <p:sldId id="1425" r:id="rId515"/>
    <p:sldId id="1426" r:id="rId516"/>
    <p:sldId id="1616" r:id="rId517"/>
    <p:sldId id="1725" r:id="rId51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80" autoAdjust="0"/>
    <p:restoredTop sz="96242" autoAdjust="0"/>
  </p:normalViewPr>
  <p:slideViewPr>
    <p:cSldViewPr snapToGrid="0">
      <p:cViewPr varScale="1">
        <p:scale>
          <a:sx n="159" d="100"/>
          <a:sy n="159" d="100"/>
        </p:scale>
        <p:origin x="750" y="138"/>
      </p:cViewPr>
      <p:guideLst/>
    </p:cSldViewPr>
  </p:slideViewPr>
  <p:notesTextViewPr>
    <p:cViewPr>
      <p:scale>
        <a:sx n="3" d="2"/>
        <a:sy n="3" d="2"/>
      </p:scale>
      <p:origin x="0" y="0"/>
    </p:cViewPr>
  </p:notesTextViewPr>
  <p:notesViewPr>
    <p:cSldViewPr snapToGrid="0">
      <p:cViewPr>
        <p:scale>
          <a:sx n="120" d="100"/>
          <a:sy n="120" d="100"/>
        </p:scale>
        <p:origin x="3120" y="-4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theme" Target="theme/theme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notesMaster" Target="notesMasters/notesMaster1.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tableStyles" Target="tableStyles.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presProps" Target="presProp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DBA16B-5826-410B-9ABF-3B8513C99D7B}" type="datetimeFigureOut">
              <a:rPr lang="ko-KR" altLang="en-US" smtClean="0"/>
              <a:t>2025-02-18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389857-5745-4489-9591-8F76802FE21B}" type="slidenum">
              <a:rPr lang="ko-KR" altLang="en-US" smtClean="0"/>
              <a:t>‹#›</a:t>
            </a:fld>
            <a:endParaRPr lang="ko-KR" altLang="en-US"/>
          </a:p>
        </p:txBody>
      </p:sp>
    </p:spTree>
    <p:extLst>
      <p:ext uri="{BB962C8B-B14F-4D97-AF65-F5344CB8AC3E}">
        <p14:creationId xmlns:p14="http://schemas.microsoft.com/office/powerpoint/2010/main" val="222056581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a:t>
            </a:fld>
            <a:endParaRPr lang="ko-KR" altLang="en-US"/>
          </a:p>
        </p:txBody>
      </p:sp>
    </p:spTree>
    <p:extLst>
      <p:ext uri="{BB962C8B-B14F-4D97-AF65-F5344CB8AC3E}">
        <p14:creationId xmlns:p14="http://schemas.microsoft.com/office/powerpoint/2010/main" val="4059659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a:t>
            </a:fld>
            <a:endParaRPr lang="ko-KR" altLang="en-US"/>
          </a:p>
        </p:txBody>
      </p:sp>
    </p:spTree>
    <p:extLst>
      <p:ext uri="{BB962C8B-B14F-4D97-AF65-F5344CB8AC3E}">
        <p14:creationId xmlns:p14="http://schemas.microsoft.com/office/powerpoint/2010/main" val="24583591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151</a:t>
            </a:fld>
            <a:endParaRPr lang="ko-KR" altLang="en-US"/>
          </a:p>
        </p:txBody>
      </p:sp>
    </p:spTree>
    <p:extLst>
      <p:ext uri="{BB962C8B-B14F-4D97-AF65-F5344CB8AC3E}">
        <p14:creationId xmlns:p14="http://schemas.microsoft.com/office/powerpoint/2010/main" val="284676404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157</a:t>
            </a:fld>
            <a:endParaRPr lang="ko-KR" altLang="en-US"/>
          </a:p>
        </p:txBody>
      </p:sp>
    </p:spTree>
    <p:extLst>
      <p:ext uri="{BB962C8B-B14F-4D97-AF65-F5344CB8AC3E}">
        <p14:creationId xmlns:p14="http://schemas.microsoft.com/office/powerpoint/2010/main" val="31218793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159</a:t>
            </a:fld>
            <a:endParaRPr lang="ko-KR" altLang="en-US"/>
          </a:p>
        </p:txBody>
      </p:sp>
    </p:spTree>
    <p:extLst>
      <p:ext uri="{BB962C8B-B14F-4D97-AF65-F5344CB8AC3E}">
        <p14:creationId xmlns:p14="http://schemas.microsoft.com/office/powerpoint/2010/main" val="17014948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160</a:t>
            </a:fld>
            <a:endParaRPr lang="ko-KR" altLang="en-US"/>
          </a:p>
        </p:txBody>
      </p:sp>
    </p:spTree>
    <p:extLst>
      <p:ext uri="{BB962C8B-B14F-4D97-AF65-F5344CB8AC3E}">
        <p14:creationId xmlns:p14="http://schemas.microsoft.com/office/powerpoint/2010/main" val="149463526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161</a:t>
            </a:fld>
            <a:endParaRPr lang="ko-KR" altLang="en-US"/>
          </a:p>
        </p:txBody>
      </p:sp>
    </p:spTree>
    <p:extLst>
      <p:ext uri="{BB962C8B-B14F-4D97-AF65-F5344CB8AC3E}">
        <p14:creationId xmlns:p14="http://schemas.microsoft.com/office/powerpoint/2010/main" val="6559803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162</a:t>
            </a:fld>
            <a:endParaRPr lang="ko-KR" altLang="en-US"/>
          </a:p>
        </p:txBody>
      </p:sp>
    </p:spTree>
    <p:extLst>
      <p:ext uri="{BB962C8B-B14F-4D97-AF65-F5344CB8AC3E}">
        <p14:creationId xmlns:p14="http://schemas.microsoft.com/office/powerpoint/2010/main" val="316989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164</a:t>
            </a:fld>
            <a:endParaRPr lang="ko-KR" altLang="en-US"/>
          </a:p>
        </p:txBody>
      </p:sp>
    </p:spTree>
    <p:extLst>
      <p:ext uri="{BB962C8B-B14F-4D97-AF65-F5344CB8AC3E}">
        <p14:creationId xmlns:p14="http://schemas.microsoft.com/office/powerpoint/2010/main" val="25783128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165</a:t>
            </a:fld>
            <a:endParaRPr lang="ko-KR" altLang="en-US"/>
          </a:p>
        </p:txBody>
      </p:sp>
    </p:spTree>
    <p:extLst>
      <p:ext uri="{BB962C8B-B14F-4D97-AF65-F5344CB8AC3E}">
        <p14:creationId xmlns:p14="http://schemas.microsoft.com/office/powerpoint/2010/main" val="15317858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166</a:t>
            </a:fld>
            <a:endParaRPr lang="ko-KR" altLang="en-US"/>
          </a:p>
        </p:txBody>
      </p:sp>
    </p:spTree>
    <p:extLst>
      <p:ext uri="{BB962C8B-B14F-4D97-AF65-F5344CB8AC3E}">
        <p14:creationId xmlns:p14="http://schemas.microsoft.com/office/powerpoint/2010/main" val="10711688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167</a:t>
            </a:fld>
            <a:endParaRPr lang="ko-KR" altLang="en-US"/>
          </a:p>
        </p:txBody>
      </p:sp>
    </p:spTree>
    <p:extLst>
      <p:ext uri="{BB962C8B-B14F-4D97-AF65-F5344CB8AC3E}">
        <p14:creationId xmlns:p14="http://schemas.microsoft.com/office/powerpoint/2010/main" val="3968507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a:t>
            </a:fld>
            <a:endParaRPr lang="ko-KR" altLang="en-US"/>
          </a:p>
        </p:txBody>
      </p:sp>
    </p:spTree>
    <p:extLst>
      <p:ext uri="{BB962C8B-B14F-4D97-AF65-F5344CB8AC3E}">
        <p14:creationId xmlns:p14="http://schemas.microsoft.com/office/powerpoint/2010/main" val="42841921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168</a:t>
            </a:fld>
            <a:endParaRPr lang="ko-KR" altLang="en-US"/>
          </a:p>
        </p:txBody>
      </p:sp>
    </p:spTree>
    <p:extLst>
      <p:ext uri="{BB962C8B-B14F-4D97-AF65-F5344CB8AC3E}">
        <p14:creationId xmlns:p14="http://schemas.microsoft.com/office/powerpoint/2010/main" val="224028939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171</a:t>
            </a:fld>
            <a:endParaRPr lang="ko-KR" altLang="en-US"/>
          </a:p>
        </p:txBody>
      </p:sp>
    </p:spTree>
    <p:extLst>
      <p:ext uri="{BB962C8B-B14F-4D97-AF65-F5344CB8AC3E}">
        <p14:creationId xmlns:p14="http://schemas.microsoft.com/office/powerpoint/2010/main" val="120780737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F6C26-8782-A237-7AEB-F87BAAD3885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1B78F0A-A9E3-4088-AB0D-6B6ED4844BC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70AC522-8378-D56E-F0FE-97838A37200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6D65AFF-4D60-5E6A-56A8-84E2C0517AF0}"/>
              </a:ext>
            </a:extLst>
          </p:cNvPr>
          <p:cNvSpPr>
            <a:spLocks noGrp="1"/>
          </p:cNvSpPr>
          <p:nvPr>
            <p:ph type="sldNum" sz="quarter" idx="5"/>
          </p:nvPr>
        </p:nvSpPr>
        <p:spPr/>
        <p:txBody>
          <a:bodyPr/>
          <a:lstStyle/>
          <a:p>
            <a:fld id="{B5389857-5745-4489-9591-8F76802FE21B}" type="slidenum">
              <a:rPr lang="ko-KR" altLang="en-US" smtClean="0"/>
              <a:t>172</a:t>
            </a:fld>
            <a:endParaRPr lang="ko-KR" altLang="en-US"/>
          </a:p>
        </p:txBody>
      </p:sp>
    </p:spTree>
    <p:extLst>
      <p:ext uri="{BB962C8B-B14F-4D97-AF65-F5344CB8AC3E}">
        <p14:creationId xmlns:p14="http://schemas.microsoft.com/office/powerpoint/2010/main" val="30853068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9DDB3-8F9D-79BA-9310-0D7F5A41C8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61FBDEC-050B-B48A-3E6D-487ACBD6729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EDC4BD-4BC4-AD5C-115F-D7206F82BDB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419DFEA-FAD7-D429-23DC-2D3B893556A9}"/>
              </a:ext>
            </a:extLst>
          </p:cNvPr>
          <p:cNvSpPr>
            <a:spLocks noGrp="1"/>
          </p:cNvSpPr>
          <p:nvPr>
            <p:ph type="sldNum" sz="quarter" idx="5"/>
          </p:nvPr>
        </p:nvSpPr>
        <p:spPr/>
        <p:txBody>
          <a:bodyPr/>
          <a:lstStyle/>
          <a:p>
            <a:fld id="{B5389857-5745-4489-9591-8F76802FE21B}" type="slidenum">
              <a:rPr lang="ko-KR" altLang="en-US" smtClean="0"/>
              <a:t>173</a:t>
            </a:fld>
            <a:endParaRPr lang="ko-KR" altLang="en-US"/>
          </a:p>
        </p:txBody>
      </p:sp>
    </p:spTree>
    <p:extLst>
      <p:ext uri="{BB962C8B-B14F-4D97-AF65-F5344CB8AC3E}">
        <p14:creationId xmlns:p14="http://schemas.microsoft.com/office/powerpoint/2010/main" val="277288736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91560-DDD7-1BA4-8CBE-CACE7CF8D3A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717B51-1356-653C-AF93-C80CF864D1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6981F9-2D29-37DA-8C12-24903A399EF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8F6FC1-8C51-BCE2-6F44-D103E68E3D03}"/>
              </a:ext>
            </a:extLst>
          </p:cNvPr>
          <p:cNvSpPr>
            <a:spLocks noGrp="1"/>
          </p:cNvSpPr>
          <p:nvPr>
            <p:ph type="sldNum" sz="quarter" idx="5"/>
          </p:nvPr>
        </p:nvSpPr>
        <p:spPr/>
        <p:txBody>
          <a:bodyPr/>
          <a:lstStyle/>
          <a:p>
            <a:fld id="{B5389857-5745-4489-9591-8F76802FE21B}" type="slidenum">
              <a:rPr lang="ko-KR" altLang="en-US" smtClean="0"/>
              <a:t>174</a:t>
            </a:fld>
            <a:endParaRPr lang="ko-KR" altLang="en-US"/>
          </a:p>
        </p:txBody>
      </p:sp>
    </p:spTree>
    <p:extLst>
      <p:ext uri="{BB962C8B-B14F-4D97-AF65-F5344CB8AC3E}">
        <p14:creationId xmlns:p14="http://schemas.microsoft.com/office/powerpoint/2010/main" val="40879067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3D53B-F148-0486-B906-E097FD6F07C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1F9F539-E9BE-463B-2DCC-0E4E53859F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01EFD24-741C-F07E-0E98-9B03CD0DCBF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E2C9388-6CB6-AAE7-7566-C9AA043D6273}"/>
              </a:ext>
            </a:extLst>
          </p:cNvPr>
          <p:cNvSpPr>
            <a:spLocks noGrp="1"/>
          </p:cNvSpPr>
          <p:nvPr>
            <p:ph type="sldNum" sz="quarter" idx="5"/>
          </p:nvPr>
        </p:nvSpPr>
        <p:spPr/>
        <p:txBody>
          <a:bodyPr/>
          <a:lstStyle/>
          <a:p>
            <a:fld id="{B5389857-5745-4489-9591-8F76802FE21B}" type="slidenum">
              <a:rPr lang="ko-KR" altLang="en-US" smtClean="0"/>
              <a:t>175</a:t>
            </a:fld>
            <a:endParaRPr lang="ko-KR" altLang="en-US"/>
          </a:p>
        </p:txBody>
      </p:sp>
    </p:spTree>
    <p:extLst>
      <p:ext uri="{BB962C8B-B14F-4D97-AF65-F5344CB8AC3E}">
        <p14:creationId xmlns:p14="http://schemas.microsoft.com/office/powerpoint/2010/main" val="145540292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CEC89-9821-E6A8-EC7E-8E7D631CBFB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FE747B9-EC61-DEAE-C4D4-11A3A5AE15F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BB0C80A-BD58-5027-FDE7-416921C5E83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25827A-2B5B-229A-67C0-F1932830B398}"/>
              </a:ext>
            </a:extLst>
          </p:cNvPr>
          <p:cNvSpPr>
            <a:spLocks noGrp="1"/>
          </p:cNvSpPr>
          <p:nvPr>
            <p:ph type="sldNum" sz="quarter" idx="5"/>
          </p:nvPr>
        </p:nvSpPr>
        <p:spPr/>
        <p:txBody>
          <a:bodyPr/>
          <a:lstStyle/>
          <a:p>
            <a:fld id="{B5389857-5745-4489-9591-8F76802FE21B}" type="slidenum">
              <a:rPr lang="ko-KR" altLang="en-US" smtClean="0"/>
              <a:t>176</a:t>
            </a:fld>
            <a:endParaRPr lang="ko-KR" altLang="en-US"/>
          </a:p>
        </p:txBody>
      </p:sp>
    </p:spTree>
    <p:extLst>
      <p:ext uri="{BB962C8B-B14F-4D97-AF65-F5344CB8AC3E}">
        <p14:creationId xmlns:p14="http://schemas.microsoft.com/office/powerpoint/2010/main" val="253321023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7DD72-6F69-37F7-9773-B214E3BB705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846089D-9576-0DBE-050C-6DF9CF0621E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BA7355-BA43-9625-A745-2CDB78EB9BE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6325A4C-B164-3441-B71B-DA62CA1559E9}"/>
              </a:ext>
            </a:extLst>
          </p:cNvPr>
          <p:cNvSpPr>
            <a:spLocks noGrp="1"/>
          </p:cNvSpPr>
          <p:nvPr>
            <p:ph type="sldNum" sz="quarter" idx="5"/>
          </p:nvPr>
        </p:nvSpPr>
        <p:spPr/>
        <p:txBody>
          <a:bodyPr/>
          <a:lstStyle/>
          <a:p>
            <a:fld id="{B5389857-5745-4489-9591-8F76802FE21B}" type="slidenum">
              <a:rPr lang="ko-KR" altLang="en-US" smtClean="0"/>
              <a:t>177</a:t>
            </a:fld>
            <a:endParaRPr lang="ko-KR" altLang="en-US"/>
          </a:p>
        </p:txBody>
      </p:sp>
    </p:spTree>
    <p:extLst>
      <p:ext uri="{BB962C8B-B14F-4D97-AF65-F5344CB8AC3E}">
        <p14:creationId xmlns:p14="http://schemas.microsoft.com/office/powerpoint/2010/main" val="18718705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179</a:t>
            </a:fld>
            <a:endParaRPr lang="ko-KR" altLang="en-US"/>
          </a:p>
        </p:txBody>
      </p:sp>
    </p:spTree>
    <p:extLst>
      <p:ext uri="{BB962C8B-B14F-4D97-AF65-F5344CB8AC3E}">
        <p14:creationId xmlns:p14="http://schemas.microsoft.com/office/powerpoint/2010/main" val="27078241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EFED0-8ED4-6624-0796-BAA36FDE3E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1B474A-FD7E-BF03-99B1-1B56956231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D5B8F36-1831-FE43-0490-DEECA58B09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89D67D8-952F-099B-24BB-6953B697ACE8}"/>
              </a:ext>
            </a:extLst>
          </p:cNvPr>
          <p:cNvSpPr>
            <a:spLocks noGrp="1"/>
          </p:cNvSpPr>
          <p:nvPr>
            <p:ph type="sldNum" sz="quarter" idx="5"/>
          </p:nvPr>
        </p:nvSpPr>
        <p:spPr/>
        <p:txBody>
          <a:bodyPr/>
          <a:lstStyle/>
          <a:p>
            <a:fld id="{B5389857-5745-4489-9591-8F76802FE21B}" type="slidenum">
              <a:rPr lang="ko-KR" altLang="en-US" smtClean="0"/>
              <a:t>180</a:t>
            </a:fld>
            <a:endParaRPr lang="ko-KR" altLang="en-US"/>
          </a:p>
        </p:txBody>
      </p:sp>
    </p:spTree>
    <p:extLst>
      <p:ext uri="{BB962C8B-B14F-4D97-AF65-F5344CB8AC3E}">
        <p14:creationId xmlns:p14="http://schemas.microsoft.com/office/powerpoint/2010/main" val="162286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a:t>
            </a:fld>
            <a:endParaRPr lang="ko-KR" altLang="en-US"/>
          </a:p>
        </p:txBody>
      </p:sp>
    </p:spTree>
    <p:extLst>
      <p:ext uri="{BB962C8B-B14F-4D97-AF65-F5344CB8AC3E}">
        <p14:creationId xmlns:p14="http://schemas.microsoft.com/office/powerpoint/2010/main" val="35944909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6522D-C98C-A63D-2D6F-016426F1118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C54BD38-2475-D5F3-3D07-DDFA7E7E936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D6E338A-9264-8A1B-0B03-C5552CF596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FF064EE-26BD-C88D-4B0B-F3662FE7C3E2}"/>
              </a:ext>
            </a:extLst>
          </p:cNvPr>
          <p:cNvSpPr>
            <a:spLocks noGrp="1"/>
          </p:cNvSpPr>
          <p:nvPr>
            <p:ph type="sldNum" sz="quarter" idx="5"/>
          </p:nvPr>
        </p:nvSpPr>
        <p:spPr/>
        <p:txBody>
          <a:bodyPr/>
          <a:lstStyle/>
          <a:p>
            <a:fld id="{B5389857-5745-4489-9591-8F76802FE21B}" type="slidenum">
              <a:rPr lang="ko-KR" altLang="en-US" smtClean="0"/>
              <a:t>181</a:t>
            </a:fld>
            <a:endParaRPr lang="ko-KR" altLang="en-US"/>
          </a:p>
        </p:txBody>
      </p:sp>
    </p:spTree>
    <p:extLst>
      <p:ext uri="{BB962C8B-B14F-4D97-AF65-F5344CB8AC3E}">
        <p14:creationId xmlns:p14="http://schemas.microsoft.com/office/powerpoint/2010/main" val="384943816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183</a:t>
            </a:fld>
            <a:endParaRPr lang="ko-KR" altLang="en-US"/>
          </a:p>
        </p:txBody>
      </p:sp>
    </p:spTree>
    <p:extLst>
      <p:ext uri="{BB962C8B-B14F-4D97-AF65-F5344CB8AC3E}">
        <p14:creationId xmlns:p14="http://schemas.microsoft.com/office/powerpoint/2010/main" val="43322204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F4DC9-2B2A-39D4-7AE8-9A1CA20CF59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7BF60F3-5C67-9CEB-8B17-48DD2BD91D9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D14658E-282F-C5D4-183E-C79CC481555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17260E7-4714-3002-1E91-AA2BC7B55F16}"/>
              </a:ext>
            </a:extLst>
          </p:cNvPr>
          <p:cNvSpPr>
            <a:spLocks noGrp="1"/>
          </p:cNvSpPr>
          <p:nvPr>
            <p:ph type="sldNum" sz="quarter" idx="5"/>
          </p:nvPr>
        </p:nvSpPr>
        <p:spPr/>
        <p:txBody>
          <a:bodyPr/>
          <a:lstStyle/>
          <a:p>
            <a:fld id="{B5389857-5745-4489-9591-8F76802FE21B}" type="slidenum">
              <a:rPr lang="ko-KR" altLang="en-US" smtClean="0"/>
              <a:t>184</a:t>
            </a:fld>
            <a:endParaRPr lang="ko-KR" altLang="en-US"/>
          </a:p>
        </p:txBody>
      </p:sp>
    </p:spTree>
    <p:extLst>
      <p:ext uri="{BB962C8B-B14F-4D97-AF65-F5344CB8AC3E}">
        <p14:creationId xmlns:p14="http://schemas.microsoft.com/office/powerpoint/2010/main" val="424406033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627FB-7479-AB9A-4D5B-2F54AB86222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1354804-409F-1D51-9450-22AD85B410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FBB3F47-CF2D-EA0A-3922-3096E2B69B7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4449D09-583C-C9AF-D1E2-554C894AC92C}"/>
              </a:ext>
            </a:extLst>
          </p:cNvPr>
          <p:cNvSpPr>
            <a:spLocks noGrp="1"/>
          </p:cNvSpPr>
          <p:nvPr>
            <p:ph type="sldNum" sz="quarter" idx="5"/>
          </p:nvPr>
        </p:nvSpPr>
        <p:spPr/>
        <p:txBody>
          <a:bodyPr/>
          <a:lstStyle/>
          <a:p>
            <a:fld id="{B5389857-5745-4489-9591-8F76802FE21B}" type="slidenum">
              <a:rPr lang="ko-KR" altLang="en-US" smtClean="0"/>
              <a:t>185</a:t>
            </a:fld>
            <a:endParaRPr lang="ko-KR" altLang="en-US"/>
          </a:p>
        </p:txBody>
      </p:sp>
    </p:spTree>
    <p:extLst>
      <p:ext uri="{BB962C8B-B14F-4D97-AF65-F5344CB8AC3E}">
        <p14:creationId xmlns:p14="http://schemas.microsoft.com/office/powerpoint/2010/main" val="332512662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4E53E-B129-A776-0E81-F7558E6C70E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D90CD5-CA16-4612-6E68-621CCCCC20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B85120-8100-C2E3-5316-2821DFE9A55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EBEF95-B731-0660-382A-A4F0653BC057}"/>
              </a:ext>
            </a:extLst>
          </p:cNvPr>
          <p:cNvSpPr>
            <a:spLocks noGrp="1"/>
          </p:cNvSpPr>
          <p:nvPr>
            <p:ph type="sldNum" sz="quarter" idx="5"/>
          </p:nvPr>
        </p:nvSpPr>
        <p:spPr/>
        <p:txBody>
          <a:bodyPr/>
          <a:lstStyle/>
          <a:p>
            <a:fld id="{B5389857-5745-4489-9591-8F76802FE21B}" type="slidenum">
              <a:rPr lang="ko-KR" altLang="en-US" smtClean="0"/>
              <a:t>186</a:t>
            </a:fld>
            <a:endParaRPr lang="ko-KR" altLang="en-US"/>
          </a:p>
        </p:txBody>
      </p:sp>
    </p:spTree>
    <p:extLst>
      <p:ext uri="{BB962C8B-B14F-4D97-AF65-F5344CB8AC3E}">
        <p14:creationId xmlns:p14="http://schemas.microsoft.com/office/powerpoint/2010/main" val="9457465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B29F1-D6D2-A61F-3B30-C0752D7D233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D584AF7-B7BE-CD3A-B8D9-31E8F29D0A6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EE55B35-33B9-F352-5407-B13D9454671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7B2D2AB-1086-167B-0141-02DE15C58805}"/>
              </a:ext>
            </a:extLst>
          </p:cNvPr>
          <p:cNvSpPr>
            <a:spLocks noGrp="1"/>
          </p:cNvSpPr>
          <p:nvPr>
            <p:ph type="sldNum" sz="quarter" idx="5"/>
          </p:nvPr>
        </p:nvSpPr>
        <p:spPr/>
        <p:txBody>
          <a:bodyPr/>
          <a:lstStyle/>
          <a:p>
            <a:fld id="{B5389857-5745-4489-9591-8F76802FE21B}" type="slidenum">
              <a:rPr lang="ko-KR" altLang="en-US" smtClean="0"/>
              <a:t>187</a:t>
            </a:fld>
            <a:endParaRPr lang="ko-KR" altLang="en-US"/>
          </a:p>
        </p:txBody>
      </p:sp>
    </p:spTree>
    <p:extLst>
      <p:ext uri="{BB962C8B-B14F-4D97-AF65-F5344CB8AC3E}">
        <p14:creationId xmlns:p14="http://schemas.microsoft.com/office/powerpoint/2010/main" val="255083586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188</a:t>
            </a:fld>
            <a:endParaRPr lang="ko-KR" altLang="en-US"/>
          </a:p>
        </p:txBody>
      </p:sp>
    </p:spTree>
    <p:extLst>
      <p:ext uri="{BB962C8B-B14F-4D97-AF65-F5344CB8AC3E}">
        <p14:creationId xmlns:p14="http://schemas.microsoft.com/office/powerpoint/2010/main" val="19093819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189</a:t>
            </a:fld>
            <a:endParaRPr lang="ko-KR" altLang="en-US"/>
          </a:p>
        </p:txBody>
      </p:sp>
    </p:spTree>
    <p:extLst>
      <p:ext uri="{BB962C8B-B14F-4D97-AF65-F5344CB8AC3E}">
        <p14:creationId xmlns:p14="http://schemas.microsoft.com/office/powerpoint/2010/main" val="303423369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191</a:t>
            </a:fld>
            <a:endParaRPr lang="ko-KR" altLang="en-US"/>
          </a:p>
        </p:txBody>
      </p:sp>
    </p:spTree>
    <p:extLst>
      <p:ext uri="{BB962C8B-B14F-4D97-AF65-F5344CB8AC3E}">
        <p14:creationId xmlns:p14="http://schemas.microsoft.com/office/powerpoint/2010/main" val="230989352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192</a:t>
            </a:fld>
            <a:endParaRPr lang="ko-KR" altLang="en-US"/>
          </a:p>
        </p:txBody>
      </p:sp>
    </p:spTree>
    <p:extLst>
      <p:ext uri="{BB962C8B-B14F-4D97-AF65-F5344CB8AC3E}">
        <p14:creationId xmlns:p14="http://schemas.microsoft.com/office/powerpoint/2010/main" val="55539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37</a:t>
            </a:fld>
            <a:endParaRPr lang="ko-KR" altLang="en-US"/>
          </a:p>
        </p:txBody>
      </p:sp>
    </p:spTree>
    <p:extLst>
      <p:ext uri="{BB962C8B-B14F-4D97-AF65-F5344CB8AC3E}">
        <p14:creationId xmlns:p14="http://schemas.microsoft.com/office/powerpoint/2010/main" val="22905480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25247-F858-F47C-A956-14FD40BF96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ACF1A9-91EE-7274-31D3-62F388C6225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C281F9-9482-8E3A-6098-94564F66E30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DC77EA2-BC61-33FD-745D-212D01602A13}"/>
              </a:ext>
            </a:extLst>
          </p:cNvPr>
          <p:cNvSpPr>
            <a:spLocks noGrp="1"/>
          </p:cNvSpPr>
          <p:nvPr>
            <p:ph type="sldNum" sz="quarter" idx="5"/>
          </p:nvPr>
        </p:nvSpPr>
        <p:spPr/>
        <p:txBody>
          <a:bodyPr/>
          <a:lstStyle/>
          <a:p>
            <a:fld id="{B5389857-5745-4489-9591-8F76802FE21B}" type="slidenum">
              <a:rPr lang="ko-KR" altLang="en-US" smtClean="0"/>
              <a:t>193</a:t>
            </a:fld>
            <a:endParaRPr lang="ko-KR" altLang="en-US"/>
          </a:p>
        </p:txBody>
      </p:sp>
    </p:spTree>
    <p:extLst>
      <p:ext uri="{BB962C8B-B14F-4D97-AF65-F5344CB8AC3E}">
        <p14:creationId xmlns:p14="http://schemas.microsoft.com/office/powerpoint/2010/main" val="391711990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194</a:t>
            </a:fld>
            <a:endParaRPr lang="ko-KR" altLang="en-US"/>
          </a:p>
        </p:txBody>
      </p:sp>
    </p:spTree>
    <p:extLst>
      <p:ext uri="{BB962C8B-B14F-4D97-AF65-F5344CB8AC3E}">
        <p14:creationId xmlns:p14="http://schemas.microsoft.com/office/powerpoint/2010/main" val="141827974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195</a:t>
            </a:fld>
            <a:endParaRPr lang="ko-KR" altLang="en-US"/>
          </a:p>
        </p:txBody>
      </p:sp>
    </p:spTree>
    <p:extLst>
      <p:ext uri="{BB962C8B-B14F-4D97-AF65-F5344CB8AC3E}">
        <p14:creationId xmlns:p14="http://schemas.microsoft.com/office/powerpoint/2010/main" val="219973785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197</a:t>
            </a:fld>
            <a:endParaRPr lang="ko-KR" altLang="en-US"/>
          </a:p>
        </p:txBody>
      </p:sp>
    </p:spTree>
    <p:extLst>
      <p:ext uri="{BB962C8B-B14F-4D97-AF65-F5344CB8AC3E}">
        <p14:creationId xmlns:p14="http://schemas.microsoft.com/office/powerpoint/2010/main" val="92970218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198</a:t>
            </a:fld>
            <a:endParaRPr lang="ko-KR" altLang="en-US"/>
          </a:p>
        </p:txBody>
      </p:sp>
    </p:spTree>
    <p:extLst>
      <p:ext uri="{BB962C8B-B14F-4D97-AF65-F5344CB8AC3E}">
        <p14:creationId xmlns:p14="http://schemas.microsoft.com/office/powerpoint/2010/main" val="151295535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199</a:t>
            </a:fld>
            <a:endParaRPr lang="ko-KR" altLang="en-US"/>
          </a:p>
        </p:txBody>
      </p:sp>
    </p:spTree>
    <p:extLst>
      <p:ext uri="{BB962C8B-B14F-4D97-AF65-F5344CB8AC3E}">
        <p14:creationId xmlns:p14="http://schemas.microsoft.com/office/powerpoint/2010/main" val="5497204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201</a:t>
            </a:fld>
            <a:endParaRPr lang="ko-KR" altLang="en-US"/>
          </a:p>
        </p:txBody>
      </p:sp>
    </p:spTree>
    <p:extLst>
      <p:ext uri="{BB962C8B-B14F-4D97-AF65-F5344CB8AC3E}">
        <p14:creationId xmlns:p14="http://schemas.microsoft.com/office/powerpoint/2010/main" val="59567404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202</a:t>
            </a:fld>
            <a:endParaRPr lang="ko-KR" altLang="en-US"/>
          </a:p>
        </p:txBody>
      </p:sp>
    </p:spTree>
    <p:extLst>
      <p:ext uri="{BB962C8B-B14F-4D97-AF65-F5344CB8AC3E}">
        <p14:creationId xmlns:p14="http://schemas.microsoft.com/office/powerpoint/2010/main" val="241733683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203</a:t>
            </a:fld>
            <a:endParaRPr lang="ko-KR" altLang="en-US"/>
          </a:p>
        </p:txBody>
      </p:sp>
    </p:spTree>
    <p:extLst>
      <p:ext uri="{BB962C8B-B14F-4D97-AF65-F5344CB8AC3E}">
        <p14:creationId xmlns:p14="http://schemas.microsoft.com/office/powerpoint/2010/main" val="386964298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204</a:t>
            </a:fld>
            <a:endParaRPr lang="ko-KR" altLang="en-US"/>
          </a:p>
        </p:txBody>
      </p:sp>
    </p:spTree>
    <p:extLst>
      <p:ext uri="{BB962C8B-B14F-4D97-AF65-F5344CB8AC3E}">
        <p14:creationId xmlns:p14="http://schemas.microsoft.com/office/powerpoint/2010/main" val="1645565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38</a:t>
            </a:fld>
            <a:endParaRPr lang="ko-KR" altLang="en-US"/>
          </a:p>
        </p:txBody>
      </p:sp>
    </p:spTree>
    <p:extLst>
      <p:ext uri="{BB962C8B-B14F-4D97-AF65-F5344CB8AC3E}">
        <p14:creationId xmlns:p14="http://schemas.microsoft.com/office/powerpoint/2010/main" val="20958060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205</a:t>
            </a:fld>
            <a:endParaRPr lang="ko-KR" altLang="en-US"/>
          </a:p>
        </p:txBody>
      </p:sp>
    </p:spTree>
    <p:extLst>
      <p:ext uri="{BB962C8B-B14F-4D97-AF65-F5344CB8AC3E}">
        <p14:creationId xmlns:p14="http://schemas.microsoft.com/office/powerpoint/2010/main" val="44573908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207</a:t>
            </a:fld>
            <a:endParaRPr lang="ko-KR" altLang="en-US"/>
          </a:p>
        </p:txBody>
      </p:sp>
    </p:spTree>
    <p:extLst>
      <p:ext uri="{BB962C8B-B14F-4D97-AF65-F5344CB8AC3E}">
        <p14:creationId xmlns:p14="http://schemas.microsoft.com/office/powerpoint/2010/main" val="361950373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3953C-6C8F-E8C3-FC56-45FA1E570B6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E46CF09-2CA1-77EC-7D3E-3BA5CA06DC0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3499340-44F5-52C6-559D-077FBAF4E45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104A836-7613-3F0F-4DAE-63CCEEA80F1D}"/>
              </a:ext>
            </a:extLst>
          </p:cNvPr>
          <p:cNvSpPr>
            <a:spLocks noGrp="1"/>
          </p:cNvSpPr>
          <p:nvPr>
            <p:ph type="sldNum" sz="quarter" idx="5"/>
          </p:nvPr>
        </p:nvSpPr>
        <p:spPr/>
        <p:txBody>
          <a:bodyPr/>
          <a:lstStyle/>
          <a:p>
            <a:fld id="{B5389857-5745-4489-9591-8F76802FE21B}" type="slidenum">
              <a:rPr lang="ko-KR" altLang="en-US" smtClean="0"/>
              <a:t>208</a:t>
            </a:fld>
            <a:endParaRPr lang="ko-KR" altLang="en-US"/>
          </a:p>
        </p:txBody>
      </p:sp>
    </p:spTree>
    <p:extLst>
      <p:ext uri="{BB962C8B-B14F-4D97-AF65-F5344CB8AC3E}">
        <p14:creationId xmlns:p14="http://schemas.microsoft.com/office/powerpoint/2010/main" val="38217033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CA73C-CDE8-31B2-505E-CA419A41027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E75DCC-EC2D-DD88-0FE9-319FE96782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F4F03FF-D7B2-94CE-D8E4-FEF92BE2F88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CC8BC2C-3EB7-1C80-85DC-948FA74934C8}"/>
              </a:ext>
            </a:extLst>
          </p:cNvPr>
          <p:cNvSpPr>
            <a:spLocks noGrp="1"/>
          </p:cNvSpPr>
          <p:nvPr>
            <p:ph type="sldNum" sz="quarter" idx="5"/>
          </p:nvPr>
        </p:nvSpPr>
        <p:spPr/>
        <p:txBody>
          <a:bodyPr/>
          <a:lstStyle/>
          <a:p>
            <a:fld id="{B5389857-5745-4489-9591-8F76802FE21B}" type="slidenum">
              <a:rPr lang="ko-KR" altLang="en-US" smtClean="0"/>
              <a:t>210</a:t>
            </a:fld>
            <a:endParaRPr lang="ko-KR" altLang="en-US"/>
          </a:p>
        </p:txBody>
      </p:sp>
    </p:spTree>
    <p:extLst>
      <p:ext uri="{BB962C8B-B14F-4D97-AF65-F5344CB8AC3E}">
        <p14:creationId xmlns:p14="http://schemas.microsoft.com/office/powerpoint/2010/main" val="17993884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CBC28-0594-1045-DC4F-0ADD69BDBB4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672530E-ABA6-E54D-141E-ABB31F4F400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E0FA52F-C7DC-7F9F-8299-A2C588127F4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4E03D3A-E7A2-A2B3-FA5B-222A1E57264B}"/>
              </a:ext>
            </a:extLst>
          </p:cNvPr>
          <p:cNvSpPr>
            <a:spLocks noGrp="1"/>
          </p:cNvSpPr>
          <p:nvPr>
            <p:ph type="sldNum" sz="quarter" idx="5"/>
          </p:nvPr>
        </p:nvSpPr>
        <p:spPr/>
        <p:txBody>
          <a:bodyPr/>
          <a:lstStyle/>
          <a:p>
            <a:fld id="{B5389857-5745-4489-9591-8F76802FE21B}" type="slidenum">
              <a:rPr lang="ko-KR" altLang="en-US" smtClean="0"/>
              <a:t>212</a:t>
            </a:fld>
            <a:endParaRPr lang="ko-KR" altLang="en-US"/>
          </a:p>
        </p:txBody>
      </p:sp>
    </p:spTree>
    <p:extLst>
      <p:ext uri="{BB962C8B-B14F-4D97-AF65-F5344CB8AC3E}">
        <p14:creationId xmlns:p14="http://schemas.microsoft.com/office/powerpoint/2010/main" val="159263387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52134-2D8F-4A5E-44E3-DCBF4D4A5C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DF6EB8-35B0-88DE-2AEB-41D18474AB3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A17A6E-460C-4103-774B-2B49799FC09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503AE50-436F-80EC-ECA7-10B666EAEB5B}"/>
              </a:ext>
            </a:extLst>
          </p:cNvPr>
          <p:cNvSpPr>
            <a:spLocks noGrp="1"/>
          </p:cNvSpPr>
          <p:nvPr>
            <p:ph type="sldNum" sz="quarter" idx="5"/>
          </p:nvPr>
        </p:nvSpPr>
        <p:spPr/>
        <p:txBody>
          <a:bodyPr/>
          <a:lstStyle/>
          <a:p>
            <a:fld id="{B5389857-5745-4489-9591-8F76802FE21B}" type="slidenum">
              <a:rPr lang="ko-KR" altLang="en-US" smtClean="0"/>
              <a:t>213</a:t>
            </a:fld>
            <a:endParaRPr lang="ko-KR" altLang="en-US"/>
          </a:p>
        </p:txBody>
      </p:sp>
    </p:spTree>
    <p:extLst>
      <p:ext uri="{BB962C8B-B14F-4D97-AF65-F5344CB8AC3E}">
        <p14:creationId xmlns:p14="http://schemas.microsoft.com/office/powerpoint/2010/main" val="19635998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214</a:t>
            </a:fld>
            <a:endParaRPr lang="ko-KR" altLang="en-US"/>
          </a:p>
        </p:txBody>
      </p:sp>
    </p:spTree>
    <p:extLst>
      <p:ext uri="{BB962C8B-B14F-4D97-AF65-F5344CB8AC3E}">
        <p14:creationId xmlns:p14="http://schemas.microsoft.com/office/powerpoint/2010/main" val="32492703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D1437-1558-AE16-49C3-1913629338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5EA557-0D50-8CB3-5988-78A96954564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A0D5AEA-F143-0A3F-BCB9-164BAF83E4F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2B149F4-9758-C94B-69D5-8F8A7565122F}"/>
              </a:ext>
            </a:extLst>
          </p:cNvPr>
          <p:cNvSpPr>
            <a:spLocks noGrp="1"/>
          </p:cNvSpPr>
          <p:nvPr>
            <p:ph type="sldNum" sz="quarter" idx="5"/>
          </p:nvPr>
        </p:nvSpPr>
        <p:spPr/>
        <p:txBody>
          <a:bodyPr/>
          <a:lstStyle/>
          <a:p>
            <a:fld id="{B5389857-5745-4489-9591-8F76802FE21B}" type="slidenum">
              <a:rPr lang="ko-KR" altLang="en-US" smtClean="0"/>
              <a:t>215</a:t>
            </a:fld>
            <a:endParaRPr lang="ko-KR" altLang="en-US"/>
          </a:p>
        </p:txBody>
      </p:sp>
    </p:spTree>
    <p:extLst>
      <p:ext uri="{BB962C8B-B14F-4D97-AF65-F5344CB8AC3E}">
        <p14:creationId xmlns:p14="http://schemas.microsoft.com/office/powerpoint/2010/main" val="387168089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217</a:t>
            </a:fld>
            <a:endParaRPr lang="ko-KR" altLang="en-US"/>
          </a:p>
        </p:txBody>
      </p:sp>
    </p:spTree>
    <p:extLst>
      <p:ext uri="{BB962C8B-B14F-4D97-AF65-F5344CB8AC3E}">
        <p14:creationId xmlns:p14="http://schemas.microsoft.com/office/powerpoint/2010/main" val="250612486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218</a:t>
            </a:fld>
            <a:endParaRPr lang="ko-KR" altLang="en-US"/>
          </a:p>
        </p:txBody>
      </p:sp>
    </p:spTree>
    <p:extLst>
      <p:ext uri="{BB962C8B-B14F-4D97-AF65-F5344CB8AC3E}">
        <p14:creationId xmlns:p14="http://schemas.microsoft.com/office/powerpoint/2010/main" val="241591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39</a:t>
            </a:fld>
            <a:endParaRPr lang="ko-KR" altLang="en-US"/>
          </a:p>
        </p:txBody>
      </p:sp>
    </p:spTree>
    <p:extLst>
      <p:ext uri="{BB962C8B-B14F-4D97-AF65-F5344CB8AC3E}">
        <p14:creationId xmlns:p14="http://schemas.microsoft.com/office/powerpoint/2010/main" val="293187410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219</a:t>
            </a:fld>
            <a:endParaRPr lang="ko-KR" altLang="en-US"/>
          </a:p>
        </p:txBody>
      </p:sp>
    </p:spTree>
    <p:extLst>
      <p:ext uri="{BB962C8B-B14F-4D97-AF65-F5344CB8AC3E}">
        <p14:creationId xmlns:p14="http://schemas.microsoft.com/office/powerpoint/2010/main" val="309830209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220</a:t>
            </a:fld>
            <a:endParaRPr lang="ko-KR" altLang="en-US"/>
          </a:p>
        </p:txBody>
      </p:sp>
    </p:spTree>
    <p:extLst>
      <p:ext uri="{BB962C8B-B14F-4D97-AF65-F5344CB8AC3E}">
        <p14:creationId xmlns:p14="http://schemas.microsoft.com/office/powerpoint/2010/main" val="129972727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221</a:t>
            </a:fld>
            <a:endParaRPr lang="ko-KR" altLang="en-US"/>
          </a:p>
        </p:txBody>
      </p:sp>
    </p:spTree>
    <p:extLst>
      <p:ext uri="{BB962C8B-B14F-4D97-AF65-F5344CB8AC3E}">
        <p14:creationId xmlns:p14="http://schemas.microsoft.com/office/powerpoint/2010/main" val="378143578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222</a:t>
            </a:fld>
            <a:endParaRPr lang="ko-KR" altLang="en-US"/>
          </a:p>
        </p:txBody>
      </p:sp>
    </p:spTree>
    <p:extLst>
      <p:ext uri="{BB962C8B-B14F-4D97-AF65-F5344CB8AC3E}">
        <p14:creationId xmlns:p14="http://schemas.microsoft.com/office/powerpoint/2010/main" val="269912717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225</a:t>
            </a:fld>
            <a:endParaRPr lang="ko-KR" altLang="en-US"/>
          </a:p>
        </p:txBody>
      </p:sp>
    </p:spTree>
    <p:extLst>
      <p:ext uri="{BB962C8B-B14F-4D97-AF65-F5344CB8AC3E}">
        <p14:creationId xmlns:p14="http://schemas.microsoft.com/office/powerpoint/2010/main" val="324496904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284EB-C639-D702-E55C-0D54368CD61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7625BD-CF65-CA16-DC46-1480FB23E44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181D37-5253-ED85-A8C4-9EE056915E8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06D100-D986-1E24-D0FA-B083317B79FE}"/>
              </a:ext>
            </a:extLst>
          </p:cNvPr>
          <p:cNvSpPr>
            <a:spLocks noGrp="1"/>
          </p:cNvSpPr>
          <p:nvPr>
            <p:ph type="sldNum" sz="quarter" idx="5"/>
          </p:nvPr>
        </p:nvSpPr>
        <p:spPr/>
        <p:txBody>
          <a:bodyPr/>
          <a:lstStyle/>
          <a:p>
            <a:fld id="{B5389857-5745-4489-9591-8F76802FE21B}" type="slidenum">
              <a:rPr lang="ko-KR" altLang="en-US" smtClean="0"/>
              <a:t>226</a:t>
            </a:fld>
            <a:endParaRPr lang="ko-KR" altLang="en-US"/>
          </a:p>
        </p:txBody>
      </p:sp>
    </p:spTree>
    <p:extLst>
      <p:ext uri="{BB962C8B-B14F-4D97-AF65-F5344CB8AC3E}">
        <p14:creationId xmlns:p14="http://schemas.microsoft.com/office/powerpoint/2010/main" val="354429634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BDEB8-4AE5-FE4E-D35C-F5F02B90D2F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BA66BC7-188F-71E9-AED6-5B0D6F76B0D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97ADA1-2C02-311F-F577-97CDFDB9ED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D9DAF74-83D6-2589-F357-74F3EBD86E29}"/>
              </a:ext>
            </a:extLst>
          </p:cNvPr>
          <p:cNvSpPr>
            <a:spLocks noGrp="1"/>
          </p:cNvSpPr>
          <p:nvPr>
            <p:ph type="sldNum" sz="quarter" idx="5"/>
          </p:nvPr>
        </p:nvSpPr>
        <p:spPr/>
        <p:txBody>
          <a:bodyPr/>
          <a:lstStyle/>
          <a:p>
            <a:fld id="{B5389857-5745-4489-9591-8F76802FE21B}" type="slidenum">
              <a:rPr lang="ko-KR" altLang="en-US" smtClean="0"/>
              <a:t>227</a:t>
            </a:fld>
            <a:endParaRPr lang="ko-KR" altLang="en-US"/>
          </a:p>
        </p:txBody>
      </p:sp>
    </p:spTree>
    <p:extLst>
      <p:ext uri="{BB962C8B-B14F-4D97-AF65-F5344CB8AC3E}">
        <p14:creationId xmlns:p14="http://schemas.microsoft.com/office/powerpoint/2010/main" val="131872007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0CF29-A9BE-2324-AAE8-D58BC7656C3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4DEC520-9ED6-5479-5ACA-B245CCBA1E8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D5143DC-9317-05FF-8BE5-A113BAFCCC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36A557C-09E2-606E-CD50-D2CCC6976A38}"/>
              </a:ext>
            </a:extLst>
          </p:cNvPr>
          <p:cNvSpPr>
            <a:spLocks noGrp="1"/>
          </p:cNvSpPr>
          <p:nvPr>
            <p:ph type="sldNum" sz="quarter" idx="5"/>
          </p:nvPr>
        </p:nvSpPr>
        <p:spPr/>
        <p:txBody>
          <a:bodyPr/>
          <a:lstStyle/>
          <a:p>
            <a:fld id="{B5389857-5745-4489-9591-8F76802FE21B}" type="slidenum">
              <a:rPr lang="ko-KR" altLang="en-US" smtClean="0"/>
              <a:t>229</a:t>
            </a:fld>
            <a:endParaRPr lang="ko-KR" altLang="en-US"/>
          </a:p>
        </p:txBody>
      </p:sp>
    </p:spTree>
    <p:extLst>
      <p:ext uri="{BB962C8B-B14F-4D97-AF65-F5344CB8AC3E}">
        <p14:creationId xmlns:p14="http://schemas.microsoft.com/office/powerpoint/2010/main" val="114289808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D6019-10CE-14E2-BE1E-E81BDBCCC9A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437CBD-3E3F-91E7-FC7D-B6A0A5D419E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7F90342-73DF-56E1-ABC9-4D97051A607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541D130-B778-EAA3-253E-F7C9B7741894}"/>
              </a:ext>
            </a:extLst>
          </p:cNvPr>
          <p:cNvSpPr>
            <a:spLocks noGrp="1"/>
          </p:cNvSpPr>
          <p:nvPr>
            <p:ph type="sldNum" sz="quarter" idx="5"/>
          </p:nvPr>
        </p:nvSpPr>
        <p:spPr/>
        <p:txBody>
          <a:bodyPr/>
          <a:lstStyle/>
          <a:p>
            <a:fld id="{B5389857-5745-4489-9591-8F76802FE21B}" type="slidenum">
              <a:rPr lang="ko-KR" altLang="en-US" smtClean="0"/>
              <a:t>230</a:t>
            </a:fld>
            <a:endParaRPr lang="ko-KR" altLang="en-US"/>
          </a:p>
        </p:txBody>
      </p:sp>
    </p:spTree>
    <p:extLst>
      <p:ext uri="{BB962C8B-B14F-4D97-AF65-F5344CB8AC3E}">
        <p14:creationId xmlns:p14="http://schemas.microsoft.com/office/powerpoint/2010/main" val="158375786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B0601-69BC-4614-AF01-107D50D8EF8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7FEA75A-88B6-76ED-7CFA-7607E7A7E9F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A387F9-1E9C-8EC5-43AB-135973D1776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C2DD3B-851E-DA32-8245-E9715556F276}"/>
              </a:ext>
            </a:extLst>
          </p:cNvPr>
          <p:cNvSpPr>
            <a:spLocks noGrp="1"/>
          </p:cNvSpPr>
          <p:nvPr>
            <p:ph type="sldNum" sz="quarter" idx="5"/>
          </p:nvPr>
        </p:nvSpPr>
        <p:spPr/>
        <p:txBody>
          <a:bodyPr/>
          <a:lstStyle/>
          <a:p>
            <a:fld id="{B5389857-5745-4489-9591-8F76802FE21B}" type="slidenum">
              <a:rPr lang="ko-KR" altLang="en-US" smtClean="0"/>
              <a:t>231</a:t>
            </a:fld>
            <a:endParaRPr lang="ko-KR" altLang="en-US"/>
          </a:p>
        </p:txBody>
      </p:sp>
    </p:spTree>
    <p:extLst>
      <p:ext uri="{BB962C8B-B14F-4D97-AF65-F5344CB8AC3E}">
        <p14:creationId xmlns:p14="http://schemas.microsoft.com/office/powerpoint/2010/main" val="1143030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41</a:t>
            </a:fld>
            <a:endParaRPr lang="ko-KR" altLang="en-US"/>
          </a:p>
        </p:txBody>
      </p:sp>
    </p:spTree>
    <p:extLst>
      <p:ext uri="{BB962C8B-B14F-4D97-AF65-F5344CB8AC3E}">
        <p14:creationId xmlns:p14="http://schemas.microsoft.com/office/powerpoint/2010/main" val="78294925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8DD36-4726-3982-BC9B-DC7B0F444E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FF2E41-D04F-4001-3F6B-909C10906F1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0B8467-CF5D-6A25-8219-4813627D9C9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F4412D1-E98F-9A7F-F508-68E3078B378B}"/>
              </a:ext>
            </a:extLst>
          </p:cNvPr>
          <p:cNvSpPr>
            <a:spLocks noGrp="1"/>
          </p:cNvSpPr>
          <p:nvPr>
            <p:ph type="sldNum" sz="quarter" idx="5"/>
          </p:nvPr>
        </p:nvSpPr>
        <p:spPr/>
        <p:txBody>
          <a:bodyPr/>
          <a:lstStyle/>
          <a:p>
            <a:fld id="{B5389857-5745-4489-9591-8F76802FE21B}" type="slidenum">
              <a:rPr lang="ko-KR" altLang="en-US" smtClean="0"/>
              <a:t>232</a:t>
            </a:fld>
            <a:endParaRPr lang="ko-KR" altLang="en-US"/>
          </a:p>
        </p:txBody>
      </p:sp>
    </p:spTree>
    <p:extLst>
      <p:ext uri="{BB962C8B-B14F-4D97-AF65-F5344CB8AC3E}">
        <p14:creationId xmlns:p14="http://schemas.microsoft.com/office/powerpoint/2010/main" val="229298230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FC73B-0399-CEFD-C548-9AC8AF566C2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D00DB51-4AC7-CFA9-BDA3-828B3AA72A6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1407433-80AB-84B8-1940-CA352FA943D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6294472-CAA5-4F30-0AB3-6EFCFE56C0F2}"/>
              </a:ext>
            </a:extLst>
          </p:cNvPr>
          <p:cNvSpPr>
            <a:spLocks noGrp="1"/>
          </p:cNvSpPr>
          <p:nvPr>
            <p:ph type="sldNum" sz="quarter" idx="5"/>
          </p:nvPr>
        </p:nvSpPr>
        <p:spPr/>
        <p:txBody>
          <a:bodyPr/>
          <a:lstStyle/>
          <a:p>
            <a:fld id="{B5389857-5745-4489-9591-8F76802FE21B}" type="slidenum">
              <a:rPr lang="ko-KR" altLang="en-US" smtClean="0"/>
              <a:t>234</a:t>
            </a:fld>
            <a:endParaRPr lang="ko-KR" altLang="en-US"/>
          </a:p>
        </p:txBody>
      </p:sp>
    </p:spTree>
    <p:extLst>
      <p:ext uri="{BB962C8B-B14F-4D97-AF65-F5344CB8AC3E}">
        <p14:creationId xmlns:p14="http://schemas.microsoft.com/office/powerpoint/2010/main" val="317857805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CDC07-DB3A-6374-8AF0-A75C1730DBB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43AE79C-0307-3B8E-A031-B49E924DC9B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D7370E8-90C0-A4C2-F7E2-92A10EEF38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E249814-3C63-0D53-0870-D9EBD62D2B7B}"/>
              </a:ext>
            </a:extLst>
          </p:cNvPr>
          <p:cNvSpPr>
            <a:spLocks noGrp="1"/>
          </p:cNvSpPr>
          <p:nvPr>
            <p:ph type="sldNum" sz="quarter" idx="5"/>
          </p:nvPr>
        </p:nvSpPr>
        <p:spPr/>
        <p:txBody>
          <a:bodyPr/>
          <a:lstStyle/>
          <a:p>
            <a:fld id="{B5389857-5745-4489-9591-8F76802FE21B}" type="slidenum">
              <a:rPr lang="ko-KR" altLang="en-US" smtClean="0"/>
              <a:t>235</a:t>
            </a:fld>
            <a:endParaRPr lang="ko-KR" altLang="en-US"/>
          </a:p>
        </p:txBody>
      </p:sp>
    </p:spTree>
    <p:extLst>
      <p:ext uri="{BB962C8B-B14F-4D97-AF65-F5344CB8AC3E}">
        <p14:creationId xmlns:p14="http://schemas.microsoft.com/office/powerpoint/2010/main" val="189181962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EE551-AB9C-7226-0B8A-70EBB6F4226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DB2A68F-355B-131C-30B4-D7DC315336C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0FA0D3F-6596-41AC-04DA-9A2FB56BB9E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C0F4FE5-DF6A-83A3-C3A3-F7B2C2E53138}"/>
              </a:ext>
            </a:extLst>
          </p:cNvPr>
          <p:cNvSpPr>
            <a:spLocks noGrp="1"/>
          </p:cNvSpPr>
          <p:nvPr>
            <p:ph type="sldNum" sz="quarter" idx="5"/>
          </p:nvPr>
        </p:nvSpPr>
        <p:spPr/>
        <p:txBody>
          <a:bodyPr/>
          <a:lstStyle/>
          <a:p>
            <a:fld id="{B5389857-5745-4489-9591-8F76802FE21B}" type="slidenum">
              <a:rPr lang="ko-KR" altLang="en-US" smtClean="0"/>
              <a:t>236</a:t>
            </a:fld>
            <a:endParaRPr lang="ko-KR" altLang="en-US"/>
          </a:p>
        </p:txBody>
      </p:sp>
    </p:spTree>
    <p:extLst>
      <p:ext uri="{BB962C8B-B14F-4D97-AF65-F5344CB8AC3E}">
        <p14:creationId xmlns:p14="http://schemas.microsoft.com/office/powerpoint/2010/main" val="296127666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86DC3-A95F-824A-A623-1857A0F06B7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24914AD-0D5D-3929-7702-3456EDE72AA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3F97DC2-DE55-0C4F-A5FA-AEFFA5C6C54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A95D310-E9B8-6D69-3714-BF0F101933B4}"/>
              </a:ext>
            </a:extLst>
          </p:cNvPr>
          <p:cNvSpPr>
            <a:spLocks noGrp="1"/>
          </p:cNvSpPr>
          <p:nvPr>
            <p:ph type="sldNum" sz="quarter" idx="5"/>
          </p:nvPr>
        </p:nvSpPr>
        <p:spPr/>
        <p:txBody>
          <a:bodyPr/>
          <a:lstStyle/>
          <a:p>
            <a:fld id="{B5389857-5745-4489-9591-8F76802FE21B}" type="slidenum">
              <a:rPr lang="ko-KR" altLang="en-US" smtClean="0"/>
              <a:t>238</a:t>
            </a:fld>
            <a:endParaRPr lang="ko-KR" altLang="en-US"/>
          </a:p>
        </p:txBody>
      </p:sp>
    </p:spTree>
    <p:extLst>
      <p:ext uri="{BB962C8B-B14F-4D97-AF65-F5344CB8AC3E}">
        <p14:creationId xmlns:p14="http://schemas.microsoft.com/office/powerpoint/2010/main" val="18932349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19F42-500B-6AF1-8828-406FFF88F3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F771FEF-A7FE-8155-D597-DB90445E5FF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B1D570-94C1-CBF1-8D3C-094C63A2E1F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D106D7B-2ED1-D2CE-C39F-808BA96B9ED1}"/>
              </a:ext>
            </a:extLst>
          </p:cNvPr>
          <p:cNvSpPr>
            <a:spLocks noGrp="1"/>
          </p:cNvSpPr>
          <p:nvPr>
            <p:ph type="sldNum" sz="quarter" idx="5"/>
          </p:nvPr>
        </p:nvSpPr>
        <p:spPr/>
        <p:txBody>
          <a:bodyPr/>
          <a:lstStyle/>
          <a:p>
            <a:fld id="{B5389857-5745-4489-9591-8F76802FE21B}" type="slidenum">
              <a:rPr lang="ko-KR" altLang="en-US" smtClean="0"/>
              <a:t>239</a:t>
            </a:fld>
            <a:endParaRPr lang="ko-KR" altLang="en-US"/>
          </a:p>
        </p:txBody>
      </p:sp>
    </p:spTree>
    <p:extLst>
      <p:ext uri="{BB962C8B-B14F-4D97-AF65-F5344CB8AC3E}">
        <p14:creationId xmlns:p14="http://schemas.microsoft.com/office/powerpoint/2010/main" val="203789510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FED72-7C03-7775-469B-92D5A152C80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22C4344-16F9-ECB8-1615-47C495BBD9F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1515B76-62E3-6321-D91F-56536E93BA5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86A83E0-7C45-F443-5476-5D4B4D03A4C4}"/>
              </a:ext>
            </a:extLst>
          </p:cNvPr>
          <p:cNvSpPr>
            <a:spLocks noGrp="1"/>
          </p:cNvSpPr>
          <p:nvPr>
            <p:ph type="sldNum" sz="quarter" idx="5"/>
          </p:nvPr>
        </p:nvSpPr>
        <p:spPr/>
        <p:txBody>
          <a:bodyPr/>
          <a:lstStyle/>
          <a:p>
            <a:fld id="{B5389857-5745-4489-9591-8F76802FE21B}" type="slidenum">
              <a:rPr lang="ko-KR" altLang="en-US" smtClean="0"/>
              <a:t>240</a:t>
            </a:fld>
            <a:endParaRPr lang="ko-KR" altLang="en-US"/>
          </a:p>
        </p:txBody>
      </p:sp>
    </p:spTree>
    <p:extLst>
      <p:ext uri="{BB962C8B-B14F-4D97-AF65-F5344CB8AC3E}">
        <p14:creationId xmlns:p14="http://schemas.microsoft.com/office/powerpoint/2010/main" val="281893993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966F6-1B52-86BC-365A-85EDDE3BBB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D35AF57-5A72-2972-D1F9-0E8184B90F1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4D612FB-B445-2394-B3EB-38FBA914B8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DD57CD4-B41D-35A2-E2BB-2C621499C5F6}"/>
              </a:ext>
            </a:extLst>
          </p:cNvPr>
          <p:cNvSpPr>
            <a:spLocks noGrp="1"/>
          </p:cNvSpPr>
          <p:nvPr>
            <p:ph type="sldNum" sz="quarter" idx="5"/>
          </p:nvPr>
        </p:nvSpPr>
        <p:spPr/>
        <p:txBody>
          <a:bodyPr/>
          <a:lstStyle/>
          <a:p>
            <a:fld id="{B5389857-5745-4489-9591-8F76802FE21B}" type="slidenum">
              <a:rPr lang="ko-KR" altLang="en-US" smtClean="0"/>
              <a:t>242</a:t>
            </a:fld>
            <a:endParaRPr lang="ko-KR" altLang="en-US"/>
          </a:p>
        </p:txBody>
      </p:sp>
    </p:spTree>
    <p:extLst>
      <p:ext uri="{BB962C8B-B14F-4D97-AF65-F5344CB8AC3E}">
        <p14:creationId xmlns:p14="http://schemas.microsoft.com/office/powerpoint/2010/main" val="294415559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AC282-9264-F42B-5FDF-B02FF4D72C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E725B2B-93AB-2E9B-39E3-59D43669839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02725B2-1DEF-0980-FACC-BCB9A55C5DB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34646A-F936-ED59-DC20-B951359C166D}"/>
              </a:ext>
            </a:extLst>
          </p:cNvPr>
          <p:cNvSpPr>
            <a:spLocks noGrp="1"/>
          </p:cNvSpPr>
          <p:nvPr>
            <p:ph type="sldNum" sz="quarter" idx="5"/>
          </p:nvPr>
        </p:nvSpPr>
        <p:spPr/>
        <p:txBody>
          <a:bodyPr/>
          <a:lstStyle/>
          <a:p>
            <a:fld id="{B5389857-5745-4489-9591-8F76802FE21B}" type="slidenum">
              <a:rPr lang="ko-KR" altLang="en-US" smtClean="0"/>
              <a:t>243</a:t>
            </a:fld>
            <a:endParaRPr lang="ko-KR" altLang="en-US"/>
          </a:p>
        </p:txBody>
      </p:sp>
    </p:spTree>
    <p:extLst>
      <p:ext uri="{BB962C8B-B14F-4D97-AF65-F5344CB8AC3E}">
        <p14:creationId xmlns:p14="http://schemas.microsoft.com/office/powerpoint/2010/main" val="132296981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7E6E0-716C-1838-31A4-85C37E26AC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E86B600-2AA6-6317-9805-ED4D651E746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F41F492-BCB5-AE21-9268-5B075658DC5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51D654A-129B-B2C7-46BD-F57ADE4DC4C3}"/>
              </a:ext>
            </a:extLst>
          </p:cNvPr>
          <p:cNvSpPr>
            <a:spLocks noGrp="1"/>
          </p:cNvSpPr>
          <p:nvPr>
            <p:ph type="sldNum" sz="quarter" idx="5"/>
          </p:nvPr>
        </p:nvSpPr>
        <p:spPr/>
        <p:txBody>
          <a:bodyPr/>
          <a:lstStyle/>
          <a:p>
            <a:fld id="{B5389857-5745-4489-9591-8F76802FE21B}" type="slidenum">
              <a:rPr lang="ko-KR" altLang="en-US" smtClean="0"/>
              <a:t>244</a:t>
            </a:fld>
            <a:endParaRPr lang="ko-KR" altLang="en-US"/>
          </a:p>
        </p:txBody>
      </p:sp>
    </p:spTree>
    <p:extLst>
      <p:ext uri="{BB962C8B-B14F-4D97-AF65-F5344CB8AC3E}">
        <p14:creationId xmlns:p14="http://schemas.microsoft.com/office/powerpoint/2010/main" val="1651623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B5697-20F5-93CD-6AC1-89DD46170A5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532E2C-D19D-8D95-392D-C5A079A84A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F2D1F9-4784-599B-5F47-4A7C903574F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D689E95-0F41-DCBC-C0C1-6342E6D895E8}"/>
              </a:ext>
            </a:extLst>
          </p:cNvPr>
          <p:cNvSpPr>
            <a:spLocks noGrp="1"/>
          </p:cNvSpPr>
          <p:nvPr>
            <p:ph type="sldNum" sz="quarter" idx="5"/>
          </p:nvPr>
        </p:nvSpPr>
        <p:spPr/>
        <p:txBody>
          <a:bodyPr/>
          <a:lstStyle/>
          <a:p>
            <a:fld id="{B5389857-5745-4489-9591-8F76802FE21B}" type="slidenum">
              <a:rPr lang="ko-KR" altLang="en-US" smtClean="0"/>
              <a:t>42</a:t>
            </a:fld>
            <a:endParaRPr lang="ko-KR" altLang="en-US"/>
          </a:p>
        </p:txBody>
      </p:sp>
    </p:spTree>
    <p:extLst>
      <p:ext uri="{BB962C8B-B14F-4D97-AF65-F5344CB8AC3E}">
        <p14:creationId xmlns:p14="http://schemas.microsoft.com/office/powerpoint/2010/main" val="297849769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BCB49-0265-D614-6366-C79245610C1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BAA704A-879D-6141-3244-6AD8AC433FF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740565-6E04-78BE-7B7D-341FC768C6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F34D90-B8BE-84D8-F4FC-952DF8D53893}"/>
              </a:ext>
            </a:extLst>
          </p:cNvPr>
          <p:cNvSpPr>
            <a:spLocks noGrp="1"/>
          </p:cNvSpPr>
          <p:nvPr>
            <p:ph type="sldNum" sz="quarter" idx="5"/>
          </p:nvPr>
        </p:nvSpPr>
        <p:spPr/>
        <p:txBody>
          <a:bodyPr/>
          <a:lstStyle/>
          <a:p>
            <a:fld id="{B5389857-5745-4489-9591-8F76802FE21B}" type="slidenum">
              <a:rPr lang="ko-KR" altLang="en-US" smtClean="0"/>
              <a:t>246</a:t>
            </a:fld>
            <a:endParaRPr lang="ko-KR" altLang="en-US"/>
          </a:p>
        </p:txBody>
      </p:sp>
    </p:spTree>
    <p:extLst>
      <p:ext uri="{BB962C8B-B14F-4D97-AF65-F5344CB8AC3E}">
        <p14:creationId xmlns:p14="http://schemas.microsoft.com/office/powerpoint/2010/main" val="128474247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7A7C1-D2A5-10A1-1F87-3C41CA7C62C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6D40E46-DDAB-3886-603A-EAC170681E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E3FC45C-BD5C-E9FC-8FBC-278377981F8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4F02DCD-6CA9-27BD-C428-33E98DC1A60B}"/>
              </a:ext>
            </a:extLst>
          </p:cNvPr>
          <p:cNvSpPr>
            <a:spLocks noGrp="1"/>
          </p:cNvSpPr>
          <p:nvPr>
            <p:ph type="sldNum" sz="quarter" idx="5"/>
          </p:nvPr>
        </p:nvSpPr>
        <p:spPr/>
        <p:txBody>
          <a:bodyPr/>
          <a:lstStyle/>
          <a:p>
            <a:fld id="{B5389857-5745-4489-9591-8F76802FE21B}" type="slidenum">
              <a:rPr lang="ko-KR" altLang="en-US" smtClean="0"/>
              <a:t>247</a:t>
            </a:fld>
            <a:endParaRPr lang="ko-KR" altLang="en-US"/>
          </a:p>
        </p:txBody>
      </p:sp>
    </p:spTree>
    <p:extLst>
      <p:ext uri="{BB962C8B-B14F-4D97-AF65-F5344CB8AC3E}">
        <p14:creationId xmlns:p14="http://schemas.microsoft.com/office/powerpoint/2010/main" val="391303032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C9ABB-77B0-6FC1-582C-FAE03A0755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7BF3EC-2B39-E267-2CDE-26122AD6D2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90B5906-98E0-C399-E679-7554D4CA4DA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793176-D4B0-6860-E972-C56961403F6D}"/>
              </a:ext>
            </a:extLst>
          </p:cNvPr>
          <p:cNvSpPr>
            <a:spLocks noGrp="1"/>
          </p:cNvSpPr>
          <p:nvPr>
            <p:ph type="sldNum" sz="quarter" idx="5"/>
          </p:nvPr>
        </p:nvSpPr>
        <p:spPr/>
        <p:txBody>
          <a:bodyPr/>
          <a:lstStyle/>
          <a:p>
            <a:fld id="{B5389857-5745-4489-9591-8F76802FE21B}" type="slidenum">
              <a:rPr lang="ko-KR" altLang="en-US" smtClean="0"/>
              <a:t>248</a:t>
            </a:fld>
            <a:endParaRPr lang="ko-KR" altLang="en-US"/>
          </a:p>
        </p:txBody>
      </p:sp>
    </p:spTree>
    <p:extLst>
      <p:ext uri="{BB962C8B-B14F-4D97-AF65-F5344CB8AC3E}">
        <p14:creationId xmlns:p14="http://schemas.microsoft.com/office/powerpoint/2010/main" val="166158808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59871-2C8A-FA39-3160-45E51EBAB39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E5CA4E4-43A7-0AF2-6D7C-DDCFDE52715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60D3465-2B73-BBE8-C3D8-B9B1C0EFAC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A2BC541-9A4D-D188-3D6D-D88112466A10}"/>
              </a:ext>
            </a:extLst>
          </p:cNvPr>
          <p:cNvSpPr>
            <a:spLocks noGrp="1"/>
          </p:cNvSpPr>
          <p:nvPr>
            <p:ph type="sldNum" sz="quarter" idx="5"/>
          </p:nvPr>
        </p:nvSpPr>
        <p:spPr/>
        <p:txBody>
          <a:bodyPr/>
          <a:lstStyle/>
          <a:p>
            <a:fld id="{B5389857-5745-4489-9591-8F76802FE21B}" type="slidenum">
              <a:rPr lang="ko-KR" altLang="en-US" smtClean="0"/>
              <a:t>249</a:t>
            </a:fld>
            <a:endParaRPr lang="ko-KR" altLang="en-US"/>
          </a:p>
        </p:txBody>
      </p:sp>
    </p:spTree>
    <p:extLst>
      <p:ext uri="{BB962C8B-B14F-4D97-AF65-F5344CB8AC3E}">
        <p14:creationId xmlns:p14="http://schemas.microsoft.com/office/powerpoint/2010/main" val="226720664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40636-15A8-556E-A520-09DD0647E0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8531267-EDF0-4B4D-ECF5-30CE0D23EE5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5D19D08-4012-2C06-92DE-9F6A08F4394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5D84995-B260-DCA8-DEA0-4B056C0975A3}"/>
              </a:ext>
            </a:extLst>
          </p:cNvPr>
          <p:cNvSpPr>
            <a:spLocks noGrp="1"/>
          </p:cNvSpPr>
          <p:nvPr>
            <p:ph type="sldNum" sz="quarter" idx="5"/>
          </p:nvPr>
        </p:nvSpPr>
        <p:spPr/>
        <p:txBody>
          <a:bodyPr/>
          <a:lstStyle/>
          <a:p>
            <a:fld id="{B5389857-5745-4489-9591-8F76802FE21B}" type="slidenum">
              <a:rPr lang="ko-KR" altLang="en-US" smtClean="0"/>
              <a:t>250</a:t>
            </a:fld>
            <a:endParaRPr lang="ko-KR" altLang="en-US"/>
          </a:p>
        </p:txBody>
      </p:sp>
    </p:spTree>
    <p:extLst>
      <p:ext uri="{BB962C8B-B14F-4D97-AF65-F5344CB8AC3E}">
        <p14:creationId xmlns:p14="http://schemas.microsoft.com/office/powerpoint/2010/main" val="49564926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3E3B5-F7AF-5177-CD22-B2048C35D8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B728760-FCBB-ECEC-0C93-C6A27BA744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A625704-5546-991C-5742-786DC5A9976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B4A9211-910B-266D-715E-8170C3B954F1}"/>
              </a:ext>
            </a:extLst>
          </p:cNvPr>
          <p:cNvSpPr>
            <a:spLocks noGrp="1"/>
          </p:cNvSpPr>
          <p:nvPr>
            <p:ph type="sldNum" sz="quarter" idx="5"/>
          </p:nvPr>
        </p:nvSpPr>
        <p:spPr/>
        <p:txBody>
          <a:bodyPr/>
          <a:lstStyle/>
          <a:p>
            <a:fld id="{B5389857-5745-4489-9591-8F76802FE21B}" type="slidenum">
              <a:rPr lang="ko-KR" altLang="en-US" smtClean="0"/>
              <a:t>252</a:t>
            </a:fld>
            <a:endParaRPr lang="ko-KR" altLang="en-US"/>
          </a:p>
        </p:txBody>
      </p:sp>
    </p:spTree>
    <p:extLst>
      <p:ext uri="{BB962C8B-B14F-4D97-AF65-F5344CB8AC3E}">
        <p14:creationId xmlns:p14="http://schemas.microsoft.com/office/powerpoint/2010/main" val="118633201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B16C3-1CC1-87A3-19F5-F3BCE025FCD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CEA5CA-3795-B9B9-02B9-066443C24A7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48407E4-4926-11CE-0E65-14C7677224A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12FABE-2203-7208-B26B-EF1076341166}"/>
              </a:ext>
            </a:extLst>
          </p:cNvPr>
          <p:cNvSpPr>
            <a:spLocks noGrp="1"/>
          </p:cNvSpPr>
          <p:nvPr>
            <p:ph type="sldNum" sz="quarter" idx="5"/>
          </p:nvPr>
        </p:nvSpPr>
        <p:spPr/>
        <p:txBody>
          <a:bodyPr/>
          <a:lstStyle/>
          <a:p>
            <a:fld id="{B5389857-5745-4489-9591-8F76802FE21B}" type="slidenum">
              <a:rPr lang="ko-KR" altLang="en-US" smtClean="0"/>
              <a:t>253</a:t>
            </a:fld>
            <a:endParaRPr lang="ko-KR" altLang="en-US"/>
          </a:p>
        </p:txBody>
      </p:sp>
    </p:spTree>
    <p:extLst>
      <p:ext uri="{BB962C8B-B14F-4D97-AF65-F5344CB8AC3E}">
        <p14:creationId xmlns:p14="http://schemas.microsoft.com/office/powerpoint/2010/main" val="168829708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98FBA-C0B6-8E49-4295-5E373773AA4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B05672C-1DEF-7CD6-8D1A-0624BC053B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15294DC-8E41-7FA4-FF6F-4E57CFD9F51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D105694-AD1C-E3F9-51C3-D3C22E5D0EE2}"/>
              </a:ext>
            </a:extLst>
          </p:cNvPr>
          <p:cNvSpPr>
            <a:spLocks noGrp="1"/>
          </p:cNvSpPr>
          <p:nvPr>
            <p:ph type="sldNum" sz="quarter" idx="5"/>
          </p:nvPr>
        </p:nvSpPr>
        <p:spPr/>
        <p:txBody>
          <a:bodyPr/>
          <a:lstStyle/>
          <a:p>
            <a:fld id="{B5389857-5745-4489-9591-8F76802FE21B}" type="slidenum">
              <a:rPr lang="ko-KR" altLang="en-US" smtClean="0"/>
              <a:t>255</a:t>
            </a:fld>
            <a:endParaRPr lang="ko-KR" altLang="en-US"/>
          </a:p>
        </p:txBody>
      </p:sp>
    </p:spTree>
    <p:extLst>
      <p:ext uri="{BB962C8B-B14F-4D97-AF65-F5344CB8AC3E}">
        <p14:creationId xmlns:p14="http://schemas.microsoft.com/office/powerpoint/2010/main" val="309002412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878CB-EA26-474F-4B77-EF9382ECA51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160FCB6-D085-8D11-BDD9-BF5AF5C1CD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15D46EF-CF26-D0FC-42BE-DC4739C4A4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F7FE6DE-D09B-DCB3-9BB2-6FEE71BB1E79}"/>
              </a:ext>
            </a:extLst>
          </p:cNvPr>
          <p:cNvSpPr>
            <a:spLocks noGrp="1"/>
          </p:cNvSpPr>
          <p:nvPr>
            <p:ph type="sldNum" sz="quarter" idx="5"/>
          </p:nvPr>
        </p:nvSpPr>
        <p:spPr/>
        <p:txBody>
          <a:bodyPr/>
          <a:lstStyle/>
          <a:p>
            <a:fld id="{B5389857-5745-4489-9591-8F76802FE21B}" type="slidenum">
              <a:rPr lang="ko-KR" altLang="en-US" smtClean="0"/>
              <a:t>256</a:t>
            </a:fld>
            <a:endParaRPr lang="ko-KR" altLang="en-US"/>
          </a:p>
        </p:txBody>
      </p:sp>
    </p:spTree>
    <p:extLst>
      <p:ext uri="{BB962C8B-B14F-4D97-AF65-F5344CB8AC3E}">
        <p14:creationId xmlns:p14="http://schemas.microsoft.com/office/powerpoint/2010/main" val="294707560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B4205-2F03-5C95-4F32-42B7E82FD9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FB116F3-D45D-3D1A-2C31-634B5FED926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3ED01D5-D73E-1C63-1358-408BAFFE84D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CFF0567-6579-E4AF-DAC0-C676571C6F51}"/>
              </a:ext>
            </a:extLst>
          </p:cNvPr>
          <p:cNvSpPr>
            <a:spLocks noGrp="1"/>
          </p:cNvSpPr>
          <p:nvPr>
            <p:ph type="sldNum" sz="quarter" idx="5"/>
          </p:nvPr>
        </p:nvSpPr>
        <p:spPr/>
        <p:txBody>
          <a:bodyPr/>
          <a:lstStyle/>
          <a:p>
            <a:fld id="{B5389857-5745-4489-9591-8F76802FE21B}" type="slidenum">
              <a:rPr lang="ko-KR" altLang="en-US" smtClean="0"/>
              <a:t>257</a:t>
            </a:fld>
            <a:endParaRPr lang="ko-KR" altLang="en-US"/>
          </a:p>
        </p:txBody>
      </p:sp>
    </p:spTree>
    <p:extLst>
      <p:ext uri="{BB962C8B-B14F-4D97-AF65-F5344CB8AC3E}">
        <p14:creationId xmlns:p14="http://schemas.microsoft.com/office/powerpoint/2010/main" val="3022069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C5203-A899-8A00-3D3D-7DE71414A70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FE7D49-0711-4E32-6600-86EE87C8AC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6FDC08C-A78C-306C-BFA2-B078925516D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03B43A-8471-D489-96C9-09BE3B29873A}"/>
              </a:ext>
            </a:extLst>
          </p:cNvPr>
          <p:cNvSpPr>
            <a:spLocks noGrp="1"/>
          </p:cNvSpPr>
          <p:nvPr>
            <p:ph type="sldNum" sz="quarter" idx="5"/>
          </p:nvPr>
        </p:nvSpPr>
        <p:spPr/>
        <p:txBody>
          <a:bodyPr/>
          <a:lstStyle/>
          <a:p>
            <a:fld id="{B5389857-5745-4489-9591-8F76802FE21B}" type="slidenum">
              <a:rPr lang="ko-KR" altLang="en-US" smtClean="0"/>
              <a:t>43</a:t>
            </a:fld>
            <a:endParaRPr lang="ko-KR" altLang="en-US"/>
          </a:p>
        </p:txBody>
      </p:sp>
    </p:spTree>
    <p:extLst>
      <p:ext uri="{BB962C8B-B14F-4D97-AF65-F5344CB8AC3E}">
        <p14:creationId xmlns:p14="http://schemas.microsoft.com/office/powerpoint/2010/main" val="269972041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C1982-414A-7A8D-1748-295504A26E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7F1A937-F554-989E-CA64-F3EBCD75624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1CC6AA1-2EB8-F8DD-A389-8472DDB8395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BCAD507-BBBE-958E-F8E3-4D3EF1395300}"/>
              </a:ext>
            </a:extLst>
          </p:cNvPr>
          <p:cNvSpPr>
            <a:spLocks noGrp="1"/>
          </p:cNvSpPr>
          <p:nvPr>
            <p:ph type="sldNum" sz="quarter" idx="5"/>
          </p:nvPr>
        </p:nvSpPr>
        <p:spPr/>
        <p:txBody>
          <a:bodyPr/>
          <a:lstStyle/>
          <a:p>
            <a:fld id="{B5389857-5745-4489-9591-8F76802FE21B}" type="slidenum">
              <a:rPr lang="ko-KR" altLang="en-US" smtClean="0"/>
              <a:t>258</a:t>
            </a:fld>
            <a:endParaRPr lang="ko-KR" altLang="en-US"/>
          </a:p>
        </p:txBody>
      </p:sp>
    </p:spTree>
    <p:extLst>
      <p:ext uri="{BB962C8B-B14F-4D97-AF65-F5344CB8AC3E}">
        <p14:creationId xmlns:p14="http://schemas.microsoft.com/office/powerpoint/2010/main" val="206049973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E0E61-6F47-E03E-30A2-37232C761B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C232AD-78E2-71E1-4897-1FE25E1A601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E29EE96-D35A-9F71-EE12-55DDEB9DDD2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85B426D-6295-08C6-2FFB-40B5A67ED26F}"/>
              </a:ext>
            </a:extLst>
          </p:cNvPr>
          <p:cNvSpPr>
            <a:spLocks noGrp="1"/>
          </p:cNvSpPr>
          <p:nvPr>
            <p:ph type="sldNum" sz="quarter" idx="5"/>
          </p:nvPr>
        </p:nvSpPr>
        <p:spPr/>
        <p:txBody>
          <a:bodyPr/>
          <a:lstStyle/>
          <a:p>
            <a:fld id="{B5389857-5745-4489-9591-8F76802FE21B}" type="slidenum">
              <a:rPr lang="ko-KR" altLang="en-US" smtClean="0"/>
              <a:t>260</a:t>
            </a:fld>
            <a:endParaRPr lang="ko-KR" altLang="en-US"/>
          </a:p>
        </p:txBody>
      </p:sp>
    </p:spTree>
    <p:extLst>
      <p:ext uri="{BB962C8B-B14F-4D97-AF65-F5344CB8AC3E}">
        <p14:creationId xmlns:p14="http://schemas.microsoft.com/office/powerpoint/2010/main" val="302282813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ADA52-B7A1-B6F2-21C4-0C10040782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3E2AB8D-FAAC-C87F-A1CA-5F4F46352FD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CE4EF2-A819-BDC8-D7D6-FC2772F0175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11B0881-B8F2-D92D-BFBD-7E66E59C622D}"/>
              </a:ext>
            </a:extLst>
          </p:cNvPr>
          <p:cNvSpPr>
            <a:spLocks noGrp="1"/>
          </p:cNvSpPr>
          <p:nvPr>
            <p:ph type="sldNum" sz="quarter" idx="5"/>
          </p:nvPr>
        </p:nvSpPr>
        <p:spPr/>
        <p:txBody>
          <a:bodyPr/>
          <a:lstStyle/>
          <a:p>
            <a:fld id="{B5389857-5745-4489-9591-8F76802FE21B}" type="slidenum">
              <a:rPr lang="ko-KR" altLang="en-US" smtClean="0"/>
              <a:t>261</a:t>
            </a:fld>
            <a:endParaRPr lang="ko-KR" altLang="en-US"/>
          </a:p>
        </p:txBody>
      </p:sp>
    </p:spTree>
    <p:extLst>
      <p:ext uri="{BB962C8B-B14F-4D97-AF65-F5344CB8AC3E}">
        <p14:creationId xmlns:p14="http://schemas.microsoft.com/office/powerpoint/2010/main" val="96919792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87B6B-2B56-E753-CE58-6E1840FD397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D76490-9176-B7A3-5596-17BB0EE2ABD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C8C0EF1-9F50-02F2-5053-5B86C04B212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9566E17-8AC8-38EC-B0BF-F2A8D7225B1A}"/>
              </a:ext>
            </a:extLst>
          </p:cNvPr>
          <p:cNvSpPr>
            <a:spLocks noGrp="1"/>
          </p:cNvSpPr>
          <p:nvPr>
            <p:ph type="sldNum" sz="quarter" idx="5"/>
          </p:nvPr>
        </p:nvSpPr>
        <p:spPr/>
        <p:txBody>
          <a:bodyPr/>
          <a:lstStyle/>
          <a:p>
            <a:fld id="{B5389857-5745-4489-9591-8F76802FE21B}" type="slidenum">
              <a:rPr lang="ko-KR" altLang="en-US" smtClean="0"/>
              <a:t>262</a:t>
            </a:fld>
            <a:endParaRPr lang="ko-KR" altLang="en-US"/>
          </a:p>
        </p:txBody>
      </p:sp>
    </p:spTree>
    <p:extLst>
      <p:ext uri="{BB962C8B-B14F-4D97-AF65-F5344CB8AC3E}">
        <p14:creationId xmlns:p14="http://schemas.microsoft.com/office/powerpoint/2010/main" val="178334140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51874-0787-42DB-24C1-314D83A8651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A1A791A-80EA-56FE-2636-8ED8E91BD0F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1F90A8F-F859-90F9-66E8-F7E66F47CE1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FE8448C-45B3-B523-CEC2-93C05D25E0E2}"/>
              </a:ext>
            </a:extLst>
          </p:cNvPr>
          <p:cNvSpPr>
            <a:spLocks noGrp="1"/>
          </p:cNvSpPr>
          <p:nvPr>
            <p:ph type="sldNum" sz="quarter" idx="5"/>
          </p:nvPr>
        </p:nvSpPr>
        <p:spPr/>
        <p:txBody>
          <a:bodyPr/>
          <a:lstStyle/>
          <a:p>
            <a:fld id="{B5389857-5745-4489-9591-8F76802FE21B}" type="slidenum">
              <a:rPr lang="ko-KR" altLang="en-US" smtClean="0"/>
              <a:t>263</a:t>
            </a:fld>
            <a:endParaRPr lang="ko-KR" altLang="en-US"/>
          </a:p>
        </p:txBody>
      </p:sp>
    </p:spTree>
    <p:extLst>
      <p:ext uri="{BB962C8B-B14F-4D97-AF65-F5344CB8AC3E}">
        <p14:creationId xmlns:p14="http://schemas.microsoft.com/office/powerpoint/2010/main" val="221842567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C8277-5B16-6120-8AD2-AA6E39B7FE7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03590E5-024E-649A-FF29-C16305980C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27AB10E-2723-853D-F75A-0FDEEA57905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5573036-D456-7585-F962-97DEA741F64C}"/>
              </a:ext>
            </a:extLst>
          </p:cNvPr>
          <p:cNvSpPr>
            <a:spLocks noGrp="1"/>
          </p:cNvSpPr>
          <p:nvPr>
            <p:ph type="sldNum" sz="quarter" idx="5"/>
          </p:nvPr>
        </p:nvSpPr>
        <p:spPr/>
        <p:txBody>
          <a:bodyPr/>
          <a:lstStyle/>
          <a:p>
            <a:fld id="{B5389857-5745-4489-9591-8F76802FE21B}" type="slidenum">
              <a:rPr lang="ko-KR" altLang="en-US" smtClean="0"/>
              <a:t>265</a:t>
            </a:fld>
            <a:endParaRPr lang="ko-KR" altLang="en-US"/>
          </a:p>
        </p:txBody>
      </p:sp>
    </p:spTree>
    <p:extLst>
      <p:ext uri="{BB962C8B-B14F-4D97-AF65-F5344CB8AC3E}">
        <p14:creationId xmlns:p14="http://schemas.microsoft.com/office/powerpoint/2010/main" val="103338950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DF677-5911-5612-6E39-99A91785D1C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0259B98-0B14-078A-5EB8-7A42B26AB0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13D79CB-A64E-6341-ADC4-7202E878531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2BBDD1A-2839-AC86-DE24-1AA317FD9D1E}"/>
              </a:ext>
            </a:extLst>
          </p:cNvPr>
          <p:cNvSpPr>
            <a:spLocks noGrp="1"/>
          </p:cNvSpPr>
          <p:nvPr>
            <p:ph type="sldNum" sz="quarter" idx="5"/>
          </p:nvPr>
        </p:nvSpPr>
        <p:spPr/>
        <p:txBody>
          <a:bodyPr/>
          <a:lstStyle/>
          <a:p>
            <a:fld id="{B5389857-5745-4489-9591-8F76802FE21B}" type="slidenum">
              <a:rPr lang="ko-KR" altLang="en-US" smtClean="0"/>
              <a:t>266</a:t>
            </a:fld>
            <a:endParaRPr lang="ko-KR" altLang="en-US"/>
          </a:p>
        </p:txBody>
      </p:sp>
    </p:spTree>
    <p:extLst>
      <p:ext uri="{BB962C8B-B14F-4D97-AF65-F5344CB8AC3E}">
        <p14:creationId xmlns:p14="http://schemas.microsoft.com/office/powerpoint/2010/main" val="82883520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823CD-AD6F-2213-80E1-1DDB3C25092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D82EF40-DCC9-3C9E-C679-32C72F4B018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848166F-90E0-5A31-1329-FADA60B73C6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EBF91B-4EB9-5F04-60C6-5C02EDA39CC0}"/>
              </a:ext>
            </a:extLst>
          </p:cNvPr>
          <p:cNvSpPr>
            <a:spLocks noGrp="1"/>
          </p:cNvSpPr>
          <p:nvPr>
            <p:ph type="sldNum" sz="quarter" idx="5"/>
          </p:nvPr>
        </p:nvSpPr>
        <p:spPr/>
        <p:txBody>
          <a:bodyPr/>
          <a:lstStyle/>
          <a:p>
            <a:fld id="{B5389857-5745-4489-9591-8F76802FE21B}" type="slidenum">
              <a:rPr lang="ko-KR" altLang="en-US" smtClean="0"/>
              <a:t>267</a:t>
            </a:fld>
            <a:endParaRPr lang="ko-KR" altLang="en-US"/>
          </a:p>
        </p:txBody>
      </p:sp>
    </p:spTree>
    <p:extLst>
      <p:ext uri="{BB962C8B-B14F-4D97-AF65-F5344CB8AC3E}">
        <p14:creationId xmlns:p14="http://schemas.microsoft.com/office/powerpoint/2010/main" val="393867801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49086-575C-23AE-92F9-3659086F76E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CA24B4C-64C2-34FF-FA4C-B611D47AE5B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D629E1B-9770-7000-3DB4-482DF1F02F6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268BB4B-5FB4-885F-A0F1-2F9BF5247C2A}"/>
              </a:ext>
            </a:extLst>
          </p:cNvPr>
          <p:cNvSpPr>
            <a:spLocks noGrp="1"/>
          </p:cNvSpPr>
          <p:nvPr>
            <p:ph type="sldNum" sz="quarter" idx="5"/>
          </p:nvPr>
        </p:nvSpPr>
        <p:spPr/>
        <p:txBody>
          <a:bodyPr/>
          <a:lstStyle/>
          <a:p>
            <a:fld id="{B5389857-5745-4489-9591-8F76802FE21B}" type="slidenum">
              <a:rPr lang="ko-KR" altLang="en-US" smtClean="0"/>
              <a:t>268</a:t>
            </a:fld>
            <a:endParaRPr lang="ko-KR" altLang="en-US"/>
          </a:p>
        </p:txBody>
      </p:sp>
    </p:spTree>
    <p:extLst>
      <p:ext uri="{BB962C8B-B14F-4D97-AF65-F5344CB8AC3E}">
        <p14:creationId xmlns:p14="http://schemas.microsoft.com/office/powerpoint/2010/main" val="284562207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1FB99-132C-2F0E-A7DA-754F5B5BD22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1995F3C-7D56-0F6D-73BD-D1D0CC2D897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5CCCDD8-E430-A2BD-F2F3-BFEA392373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983B0F0-3983-640A-7306-5B9CEBDFC37C}"/>
              </a:ext>
            </a:extLst>
          </p:cNvPr>
          <p:cNvSpPr>
            <a:spLocks noGrp="1"/>
          </p:cNvSpPr>
          <p:nvPr>
            <p:ph type="sldNum" sz="quarter" idx="5"/>
          </p:nvPr>
        </p:nvSpPr>
        <p:spPr/>
        <p:txBody>
          <a:bodyPr/>
          <a:lstStyle/>
          <a:p>
            <a:fld id="{B5389857-5745-4489-9591-8F76802FE21B}" type="slidenum">
              <a:rPr lang="ko-KR" altLang="en-US" smtClean="0"/>
              <a:t>270</a:t>
            </a:fld>
            <a:endParaRPr lang="ko-KR" altLang="en-US"/>
          </a:p>
        </p:txBody>
      </p:sp>
    </p:spTree>
    <p:extLst>
      <p:ext uri="{BB962C8B-B14F-4D97-AF65-F5344CB8AC3E}">
        <p14:creationId xmlns:p14="http://schemas.microsoft.com/office/powerpoint/2010/main" val="695255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1637A-48BB-680E-1C53-9CDEF1D5283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A560FD-F71C-107E-201E-D3730C99029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8F6124D-C416-23D7-DCCB-5163059030A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4105B07-742A-D881-945A-6E9CE56BAFEE}"/>
              </a:ext>
            </a:extLst>
          </p:cNvPr>
          <p:cNvSpPr>
            <a:spLocks noGrp="1"/>
          </p:cNvSpPr>
          <p:nvPr>
            <p:ph type="sldNum" sz="quarter" idx="5"/>
          </p:nvPr>
        </p:nvSpPr>
        <p:spPr/>
        <p:txBody>
          <a:bodyPr/>
          <a:lstStyle/>
          <a:p>
            <a:fld id="{B5389857-5745-4489-9591-8F76802FE21B}" type="slidenum">
              <a:rPr lang="ko-KR" altLang="en-US" smtClean="0"/>
              <a:t>44</a:t>
            </a:fld>
            <a:endParaRPr lang="ko-KR" altLang="en-US"/>
          </a:p>
        </p:txBody>
      </p:sp>
    </p:spTree>
    <p:extLst>
      <p:ext uri="{BB962C8B-B14F-4D97-AF65-F5344CB8AC3E}">
        <p14:creationId xmlns:p14="http://schemas.microsoft.com/office/powerpoint/2010/main" val="262113498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273</a:t>
            </a:fld>
            <a:endParaRPr lang="ko-KR" altLang="en-US"/>
          </a:p>
        </p:txBody>
      </p:sp>
    </p:spTree>
    <p:extLst>
      <p:ext uri="{BB962C8B-B14F-4D97-AF65-F5344CB8AC3E}">
        <p14:creationId xmlns:p14="http://schemas.microsoft.com/office/powerpoint/2010/main" val="107180642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274</a:t>
            </a:fld>
            <a:endParaRPr lang="ko-KR" altLang="en-US"/>
          </a:p>
        </p:txBody>
      </p:sp>
    </p:spTree>
    <p:extLst>
      <p:ext uri="{BB962C8B-B14F-4D97-AF65-F5344CB8AC3E}">
        <p14:creationId xmlns:p14="http://schemas.microsoft.com/office/powerpoint/2010/main" val="297508864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275</a:t>
            </a:fld>
            <a:endParaRPr lang="ko-KR" altLang="en-US"/>
          </a:p>
        </p:txBody>
      </p:sp>
    </p:spTree>
    <p:extLst>
      <p:ext uri="{BB962C8B-B14F-4D97-AF65-F5344CB8AC3E}">
        <p14:creationId xmlns:p14="http://schemas.microsoft.com/office/powerpoint/2010/main" val="315601773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31C50-8DEA-70B0-5BDD-3CBE56E007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5541CA2-5CA3-0742-3DA0-4E5D3907702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81B3E34-386A-A54E-D3D3-4236724A969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E435CAE-D999-74D5-E712-05C6B5BEA8DC}"/>
              </a:ext>
            </a:extLst>
          </p:cNvPr>
          <p:cNvSpPr>
            <a:spLocks noGrp="1"/>
          </p:cNvSpPr>
          <p:nvPr>
            <p:ph type="sldNum" sz="quarter" idx="5"/>
          </p:nvPr>
        </p:nvSpPr>
        <p:spPr/>
        <p:txBody>
          <a:bodyPr/>
          <a:lstStyle/>
          <a:p>
            <a:fld id="{B5389857-5745-4489-9591-8F76802FE21B}" type="slidenum">
              <a:rPr lang="ko-KR" altLang="en-US" smtClean="0"/>
              <a:t>278</a:t>
            </a:fld>
            <a:endParaRPr lang="ko-KR" altLang="en-US"/>
          </a:p>
        </p:txBody>
      </p:sp>
    </p:spTree>
    <p:extLst>
      <p:ext uri="{BB962C8B-B14F-4D97-AF65-F5344CB8AC3E}">
        <p14:creationId xmlns:p14="http://schemas.microsoft.com/office/powerpoint/2010/main" val="160733396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279</a:t>
            </a:fld>
            <a:endParaRPr lang="ko-KR" altLang="en-US"/>
          </a:p>
        </p:txBody>
      </p:sp>
    </p:spTree>
    <p:extLst>
      <p:ext uri="{BB962C8B-B14F-4D97-AF65-F5344CB8AC3E}">
        <p14:creationId xmlns:p14="http://schemas.microsoft.com/office/powerpoint/2010/main" val="409004246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3020B-1AE0-40BF-1FAE-3D1F12DFF6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FAD54EF-C969-48D5-E987-1D51F37AEDF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A946E87-7C2E-AAA8-50EF-6305D7CA80F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5CF5266-1C6B-1ACD-354D-7DE45734B862}"/>
              </a:ext>
            </a:extLst>
          </p:cNvPr>
          <p:cNvSpPr>
            <a:spLocks noGrp="1"/>
          </p:cNvSpPr>
          <p:nvPr>
            <p:ph type="sldNum" sz="quarter" idx="5"/>
          </p:nvPr>
        </p:nvSpPr>
        <p:spPr/>
        <p:txBody>
          <a:bodyPr/>
          <a:lstStyle/>
          <a:p>
            <a:fld id="{B5389857-5745-4489-9591-8F76802FE21B}" type="slidenum">
              <a:rPr lang="ko-KR" altLang="en-US" smtClean="0"/>
              <a:t>280</a:t>
            </a:fld>
            <a:endParaRPr lang="ko-KR" altLang="en-US"/>
          </a:p>
        </p:txBody>
      </p:sp>
    </p:spTree>
    <p:extLst>
      <p:ext uri="{BB962C8B-B14F-4D97-AF65-F5344CB8AC3E}">
        <p14:creationId xmlns:p14="http://schemas.microsoft.com/office/powerpoint/2010/main" val="390737931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E7A5F-65FE-B5A5-1201-CF726A8DBE4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C5FB09F-AB8A-6E2A-4505-7029409D814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FFD8AC0-C1A3-7334-EE08-605D3FA1950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11286C9-6B14-190B-60D4-F766D2634450}"/>
              </a:ext>
            </a:extLst>
          </p:cNvPr>
          <p:cNvSpPr>
            <a:spLocks noGrp="1"/>
          </p:cNvSpPr>
          <p:nvPr>
            <p:ph type="sldNum" sz="quarter" idx="5"/>
          </p:nvPr>
        </p:nvSpPr>
        <p:spPr/>
        <p:txBody>
          <a:bodyPr/>
          <a:lstStyle/>
          <a:p>
            <a:fld id="{B5389857-5745-4489-9591-8F76802FE21B}" type="slidenum">
              <a:rPr lang="ko-KR" altLang="en-US" smtClean="0"/>
              <a:t>281</a:t>
            </a:fld>
            <a:endParaRPr lang="ko-KR" altLang="en-US"/>
          </a:p>
        </p:txBody>
      </p:sp>
    </p:spTree>
    <p:extLst>
      <p:ext uri="{BB962C8B-B14F-4D97-AF65-F5344CB8AC3E}">
        <p14:creationId xmlns:p14="http://schemas.microsoft.com/office/powerpoint/2010/main" val="423098854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01213-F0E1-3E95-5EF5-2ADB985CFF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9E97D94-6175-D24A-48F3-4ADA898FE8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32A81C4-695F-77D5-5481-901A98AFB6C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5A24265-9F3F-56C0-5904-FCCA4812216A}"/>
              </a:ext>
            </a:extLst>
          </p:cNvPr>
          <p:cNvSpPr>
            <a:spLocks noGrp="1"/>
          </p:cNvSpPr>
          <p:nvPr>
            <p:ph type="sldNum" sz="quarter" idx="5"/>
          </p:nvPr>
        </p:nvSpPr>
        <p:spPr/>
        <p:txBody>
          <a:bodyPr/>
          <a:lstStyle/>
          <a:p>
            <a:fld id="{B5389857-5745-4489-9591-8F76802FE21B}" type="slidenum">
              <a:rPr lang="ko-KR" altLang="en-US" smtClean="0"/>
              <a:t>282</a:t>
            </a:fld>
            <a:endParaRPr lang="ko-KR" altLang="en-US"/>
          </a:p>
        </p:txBody>
      </p:sp>
    </p:spTree>
    <p:extLst>
      <p:ext uri="{BB962C8B-B14F-4D97-AF65-F5344CB8AC3E}">
        <p14:creationId xmlns:p14="http://schemas.microsoft.com/office/powerpoint/2010/main" val="115894285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D6D63-ACF2-B9B5-3E5A-8FC3DFA51F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BE0665-E44B-0BD0-4E0A-C8FDB7044FC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0C78992-2B86-17A4-ECDE-FF6F15A419A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6623899-C2FA-D272-301B-40F5F3BEB814}"/>
              </a:ext>
            </a:extLst>
          </p:cNvPr>
          <p:cNvSpPr>
            <a:spLocks noGrp="1"/>
          </p:cNvSpPr>
          <p:nvPr>
            <p:ph type="sldNum" sz="quarter" idx="5"/>
          </p:nvPr>
        </p:nvSpPr>
        <p:spPr/>
        <p:txBody>
          <a:bodyPr/>
          <a:lstStyle/>
          <a:p>
            <a:fld id="{B5389857-5745-4489-9591-8F76802FE21B}" type="slidenum">
              <a:rPr lang="ko-KR" altLang="en-US" smtClean="0"/>
              <a:t>283</a:t>
            </a:fld>
            <a:endParaRPr lang="ko-KR" altLang="en-US"/>
          </a:p>
        </p:txBody>
      </p:sp>
    </p:spTree>
    <p:extLst>
      <p:ext uri="{BB962C8B-B14F-4D97-AF65-F5344CB8AC3E}">
        <p14:creationId xmlns:p14="http://schemas.microsoft.com/office/powerpoint/2010/main" val="240757507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1AD0C-34FA-B9B1-2029-1E49066E6BC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176A85-076B-9F27-2D45-5A4F2764AD3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A412197-9FA5-04D8-9A9A-5B29BCBBB6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53FD259-741A-0605-C810-A7D9A0B5D7C8}"/>
              </a:ext>
            </a:extLst>
          </p:cNvPr>
          <p:cNvSpPr>
            <a:spLocks noGrp="1"/>
          </p:cNvSpPr>
          <p:nvPr>
            <p:ph type="sldNum" sz="quarter" idx="5"/>
          </p:nvPr>
        </p:nvSpPr>
        <p:spPr/>
        <p:txBody>
          <a:bodyPr/>
          <a:lstStyle/>
          <a:p>
            <a:fld id="{B5389857-5745-4489-9591-8F76802FE21B}" type="slidenum">
              <a:rPr lang="ko-KR" altLang="en-US" smtClean="0"/>
              <a:t>284</a:t>
            </a:fld>
            <a:endParaRPr lang="ko-KR" altLang="en-US"/>
          </a:p>
        </p:txBody>
      </p:sp>
    </p:spTree>
    <p:extLst>
      <p:ext uri="{BB962C8B-B14F-4D97-AF65-F5344CB8AC3E}">
        <p14:creationId xmlns:p14="http://schemas.microsoft.com/office/powerpoint/2010/main" val="3140569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a:t>
            </a:fld>
            <a:endParaRPr lang="ko-KR" altLang="en-US"/>
          </a:p>
        </p:txBody>
      </p:sp>
    </p:spTree>
    <p:extLst>
      <p:ext uri="{BB962C8B-B14F-4D97-AF65-F5344CB8AC3E}">
        <p14:creationId xmlns:p14="http://schemas.microsoft.com/office/powerpoint/2010/main" val="1987126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46</a:t>
            </a:fld>
            <a:endParaRPr lang="ko-KR" altLang="en-US"/>
          </a:p>
        </p:txBody>
      </p:sp>
    </p:spTree>
    <p:extLst>
      <p:ext uri="{BB962C8B-B14F-4D97-AF65-F5344CB8AC3E}">
        <p14:creationId xmlns:p14="http://schemas.microsoft.com/office/powerpoint/2010/main" val="258217836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114D7-4682-8B2F-475C-E14DFDC6C43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87800E-C23A-CD23-0356-68ECA1E618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85AD6C8-3457-5B8F-E35B-D3A8A254A27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85E91FE-1261-CC8F-CDC7-5D6B34ECD812}"/>
              </a:ext>
            </a:extLst>
          </p:cNvPr>
          <p:cNvSpPr>
            <a:spLocks noGrp="1"/>
          </p:cNvSpPr>
          <p:nvPr>
            <p:ph type="sldNum" sz="quarter" idx="5"/>
          </p:nvPr>
        </p:nvSpPr>
        <p:spPr/>
        <p:txBody>
          <a:bodyPr/>
          <a:lstStyle/>
          <a:p>
            <a:fld id="{B5389857-5745-4489-9591-8F76802FE21B}" type="slidenum">
              <a:rPr lang="ko-KR" altLang="en-US" smtClean="0"/>
              <a:t>286</a:t>
            </a:fld>
            <a:endParaRPr lang="ko-KR" altLang="en-US"/>
          </a:p>
        </p:txBody>
      </p:sp>
    </p:spTree>
    <p:extLst>
      <p:ext uri="{BB962C8B-B14F-4D97-AF65-F5344CB8AC3E}">
        <p14:creationId xmlns:p14="http://schemas.microsoft.com/office/powerpoint/2010/main" val="92043402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CD85C-4E3F-FDC9-05A4-E0C7FABEF5B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DF8A9F5-7752-8C34-6B4A-5AAB291D773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1E2D308-36CE-8663-CECD-D73D71503BB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93480C4-4F5D-F9AE-EC39-9BBCB4FD27EA}"/>
              </a:ext>
            </a:extLst>
          </p:cNvPr>
          <p:cNvSpPr>
            <a:spLocks noGrp="1"/>
          </p:cNvSpPr>
          <p:nvPr>
            <p:ph type="sldNum" sz="quarter" idx="5"/>
          </p:nvPr>
        </p:nvSpPr>
        <p:spPr/>
        <p:txBody>
          <a:bodyPr/>
          <a:lstStyle/>
          <a:p>
            <a:fld id="{B5389857-5745-4489-9591-8F76802FE21B}" type="slidenum">
              <a:rPr lang="ko-KR" altLang="en-US" smtClean="0"/>
              <a:t>287</a:t>
            </a:fld>
            <a:endParaRPr lang="ko-KR" altLang="en-US"/>
          </a:p>
        </p:txBody>
      </p:sp>
    </p:spTree>
    <p:extLst>
      <p:ext uri="{BB962C8B-B14F-4D97-AF65-F5344CB8AC3E}">
        <p14:creationId xmlns:p14="http://schemas.microsoft.com/office/powerpoint/2010/main" val="183687550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25B86-83D7-E033-CA25-615963545F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0C3EB98-4BF4-3D8C-607D-01D1C24B208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55FB3E3-12C5-ABD8-AE8F-27B8CED6C67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3DA00B-885E-3A7B-FD0E-CEEB7F1CAF75}"/>
              </a:ext>
            </a:extLst>
          </p:cNvPr>
          <p:cNvSpPr>
            <a:spLocks noGrp="1"/>
          </p:cNvSpPr>
          <p:nvPr>
            <p:ph type="sldNum" sz="quarter" idx="5"/>
          </p:nvPr>
        </p:nvSpPr>
        <p:spPr/>
        <p:txBody>
          <a:bodyPr/>
          <a:lstStyle/>
          <a:p>
            <a:fld id="{B5389857-5745-4489-9591-8F76802FE21B}" type="slidenum">
              <a:rPr lang="ko-KR" altLang="en-US" smtClean="0"/>
              <a:t>288</a:t>
            </a:fld>
            <a:endParaRPr lang="ko-KR" altLang="en-US"/>
          </a:p>
        </p:txBody>
      </p:sp>
    </p:spTree>
    <p:extLst>
      <p:ext uri="{BB962C8B-B14F-4D97-AF65-F5344CB8AC3E}">
        <p14:creationId xmlns:p14="http://schemas.microsoft.com/office/powerpoint/2010/main" val="350778080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4211B-8375-98DF-808A-3D5B2FB8485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E91241B-3D9D-9191-4ABB-6DD793C62D8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09321C2-5FA4-6824-1B5B-F36652CDC83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A6F8B6B-F13B-9E42-1572-6B10C6C2A2AC}"/>
              </a:ext>
            </a:extLst>
          </p:cNvPr>
          <p:cNvSpPr>
            <a:spLocks noGrp="1"/>
          </p:cNvSpPr>
          <p:nvPr>
            <p:ph type="sldNum" sz="quarter" idx="5"/>
          </p:nvPr>
        </p:nvSpPr>
        <p:spPr/>
        <p:txBody>
          <a:bodyPr/>
          <a:lstStyle/>
          <a:p>
            <a:fld id="{B5389857-5745-4489-9591-8F76802FE21B}" type="slidenum">
              <a:rPr lang="ko-KR" altLang="en-US" smtClean="0"/>
              <a:t>289</a:t>
            </a:fld>
            <a:endParaRPr lang="ko-KR" altLang="en-US"/>
          </a:p>
        </p:txBody>
      </p:sp>
    </p:spTree>
    <p:extLst>
      <p:ext uri="{BB962C8B-B14F-4D97-AF65-F5344CB8AC3E}">
        <p14:creationId xmlns:p14="http://schemas.microsoft.com/office/powerpoint/2010/main" val="16650956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84B4D-A348-3ADF-E316-10C9E8B46B8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A79C78-8702-65B8-DB40-911F94446C0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D140BDF-C4D0-9C18-5ED7-469C2B71714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F330CD8-DDC4-9D97-1354-8FDBA6766143}"/>
              </a:ext>
            </a:extLst>
          </p:cNvPr>
          <p:cNvSpPr>
            <a:spLocks noGrp="1"/>
          </p:cNvSpPr>
          <p:nvPr>
            <p:ph type="sldNum" sz="quarter" idx="5"/>
          </p:nvPr>
        </p:nvSpPr>
        <p:spPr/>
        <p:txBody>
          <a:bodyPr/>
          <a:lstStyle/>
          <a:p>
            <a:fld id="{B5389857-5745-4489-9591-8F76802FE21B}" type="slidenum">
              <a:rPr lang="ko-KR" altLang="en-US" smtClean="0"/>
              <a:t>291</a:t>
            </a:fld>
            <a:endParaRPr lang="ko-KR" altLang="en-US"/>
          </a:p>
        </p:txBody>
      </p:sp>
    </p:spTree>
    <p:extLst>
      <p:ext uri="{BB962C8B-B14F-4D97-AF65-F5344CB8AC3E}">
        <p14:creationId xmlns:p14="http://schemas.microsoft.com/office/powerpoint/2010/main" val="197687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202D9-BA5B-6DE9-6D16-75D4F34D3E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1CF1F6-F315-1479-AA56-2BB9DC12632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BDFCE3-82D2-4F9C-1832-D27051F331D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3C571A-02DF-F439-343D-5D32A3A39FA3}"/>
              </a:ext>
            </a:extLst>
          </p:cNvPr>
          <p:cNvSpPr>
            <a:spLocks noGrp="1"/>
          </p:cNvSpPr>
          <p:nvPr>
            <p:ph type="sldNum" sz="quarter" idx="5"/>
          </p:nvPr>
        </p:nvSpPr>
        <p:spPr/>
        <p:txBody>
          <a:bodyPr/>
          <a:lstStyle/>
          <a:p>
            <a:fld id="{B5389857-5745-4489-9591-8F76802FE21B}" type="slidenum">
              <a:rPr lang="ko-KR" altLang="en-US" smtClean="0"/>
              <a:t>292</a:t>
            </a:fld>
            <a:endParaRPr lang="ko-KR" altLang="en-US"/>
          </a:p>
        </p:txBody>
      </p:sp>
    </p:spTree>
    <p:extLst>
      <p:ext uri="{BB962C8B-B14F-4D97-AF65-F5344CB8AC3E}">
        <p14:creationId xmlns:p14="http://schemas.microsoft.com/office/powerpoint/2010/main" val="275241684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294</a:t>
            </a:fld>
            <a:endParaRPr lang="ko-KR" altLang="en-US"/>
          </a:p>
        </p:txBody>
      </p:sp>
    </p:spTree>
    <p:extLst>
      <p:ext uri="{BB962C8B-B14F-4D97-AF65-F5344CB8AC3E}">
        <p14:creationId xmlns:p14="http://schemas.microsoft.com/office/powerpoint/2010/main" val="73452461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8DF24-3344-1FC8-56AD-D02C9D2A07A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24B7E9B-8E9D-1CFD-2E73-0429D8803BA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5B3837-3B9D-3224-951F-412A0F27507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1A702C5-30BA-3037-EE3D-C9297237D2CC}"/>
              </a:ext>
            </a:extLst>
          </p:cNvPr>
          <p:cNvSpPr>
            <a:spLocks noGrp="1"/>
          </p:cNvSpPr>
          <p:nvPr>
            <p:ph type="sldNum" sz="quarter" idx="5"/>
          </p:nvPr>
        </p:nvSpPr>
        <p:spPr/>
        <p:txBody>
          <a:bodyPr/>
          <a:lstStyle/>
          <a:p>
            <a:fld id="{B5389857-5745-4489-9591-8F76802FE21B}" type="slidenum">
              <a:rPr lang="ko-KR" altLang="en-US" smtClean="0"/>
              <a:t>295</a:t>
            </a:fld>
            <a:endParaRPr lang="ko-KR" altLang="en-US"/>
          </a:p>
        </p:txBody>
      </p:sp>
    </p:spTree>
    <p:extLst>
      <p:ext uri="{BB962C8B-B14F-4D97-AF65-F5344CB8AC3E}">
        <p14:creationId xmlns:p14="http://schemas.microsoft.com/office/powerpoint/2010/main" val="216206892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79A34-2D01-637A-6BAC-EDADB6887C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A861A0-9669-2A3B-95C8-57C62621D9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A45B99-DE8E-FC6F-CA8C-5BC54DCBD22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F1045C3-F580-CA68-98FD-D66F6338D460}"/>
              </a:ext>
            </a:extLst>
          </p:cNvPr>
          <p:cNvSpPr>
            <a:spLocks noGrp="1"/>
          </p:cNvSpPr>
          <p:nvPr>
            <p:ph type="sldNum" sz="quarter" idx="5"/>
          </p:nvPr>
        </p:nvSpPr>
        <p:spPr/>
        <p:txBody>
          <a:bodyPr/>
          <a:lstStyle/>
          <a:p>
            <a:fld id="{B5389857-5745-4489-9591-8F76802FE21B}" type="slidenum">
              <a:rPr lang="ko-KR" altLang="en-US" smtClean="0"/>
              <a:t>297</a:t>
            </a:fld>
            <a:endParaRPr lang="ko-KR" altLang="en-US"/>
          </a:p>
        </p:txBody>
      </p:sp>
    </p:spTree>
    <p:extLst>
      <p:ext uri="{BB962C8B-B14F-4D97-AF65-F5344CB8AC3E}">
        <p14:creationId xmlns:p14="http://schemas.microsoft.com/office/powerpoint/2010/main" val="96007512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7AD22-EBAD-364F-DD21-7A79EDDDCCB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52BD97F-6765-CCAB-5678-C743147011F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2490282-7A50-4056-9A06-702CB6B685F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5325C1-C837-04C9-AF3E-0B0A865D8B0B}"/>
              </a:ext>
            </a:extLst>
          </p:cNvPr>
          <p:cNvSpPr>
            <a:spLocks noGrp="1"/>
          </p:cNvSpPr>
          <p:nvPr>
            <p:ph type="sldNum" sz="quarter" idx="5"/>
          </p:nvPr>
        </p:nvSpPr>
        <p:spPr/>
        <p:txBody>
          <a:bodyPr/>
          <a:lstStyle/>
          <a:p>
            <a:fld id="{B5389857-5745-4489-9591-8F76802FE21B}" type="slidenum">
              <a:rPr lang="ko-KR" altLang="en-US" smtClean="0"/>
              <a:t>298</a:t>
            </a:fld>
            <a:endParaRPr lang="ko-KR" altLang="en-US"/>
          </a:p>
        </p:txBody>
      </p:sp>
    </p:spTree>
    <p:extLst>
      <p:ext uri="{BB962C8B-B14F-4D97-AF65-F5344CB8AC3E}">
        <p14:creationId xmlns:p14="http://schemas.microsoft.com/office/powerpoint/2010/main" val="514326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87CC2-3C96-C632-5A14-45056CC311F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B3A30F6-77C4-1AB5-E01F-13546FD25AF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67F2F7-DB0B-4EB0-6607-8F503C47359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04A4815-F76D-A6BE-7F0C-FAC110E7E483}"/>
              </a:ext>
            </a:extLst>
          </p:cNvPr>
          <p:cNvSpPr>
            <a:spLocks noGrp="1"/>
          </p:cNvSpPr>
          <p:nvPr>
            <p:ph type="sldNum" sz="quarter" idx="5"/>
          </p:nvPr>
        </p:nvSpPr>
        <p:spPr/>
        <p:txBody>
          <a:bodyPr/>
          <a:lstStyle/>
          <a:p>
            <a:fld id="{B5389857-5745-4489-9591-8F76802FE21B}" type="slidenum">
              <a:rPr lang="ko-KR" altLang="en-US" smtClean="0"/>
              <a:t>47</a:t>
            </a:fld>
            <a:endParaRPr lang="ko-KR" altLang="en-US"/>
          </a:p>
        </p:txBody>
      </p:sp>
    </p:spTree>
    <p:extLst>
      <p:ext uri="{BB962C8B-B14F-4D97-AF65-F5344CB8AC3E}">
        <p14:creationId xmlns:p14="http://schemas.microsoft.com/office/powerpoint/2010/main" val="378053246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299</a:t>
            </a:fld>
            <a:endParaRPr lang="ko-KR" altLang="en-US"/>
          </a:p>
        </p:txBody>
      </p:sp>
    </p:spTree>
    <p:extLst>
      <p:ext uri="{BB962C8B-B14F-4D97-AF65-F5344CB8AC3E}">
        <p14:creationId xmlns:p14="http://schemas.microsoft.com/office/powerpoint/2010/main" val="380936420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300</a:t>
            </a:fld>
            <a:endParaRPr lang="ko-KR" altLang="en-US"/>
          </a:p>
        </p:txBody>
      </p:sp>
    </p:spTree>
    <p:extLst>
      <p:ext uri="{BB962C8B-B14F-4D97-AF65-F5344CB8AC3E}">
        <p14:creationId xmlns:p14="http://schemas.microsoft.com/office/powerpoint/2010/main" val="103013686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301</a:t>
            </a:fld>
            <a:endParaRPr lang="ko-KR" altLang="en-US"/>
          </a:p>
        </p:txBody>
      </p:sp>
    </p:spTree>
    <p:extLst>
      <p:ext uri="{BB962C8B-B14F-4D97-AF65-F5344CB8AC3E}">
        <p14:creationId xmlns:p14="http://schemas.microsoft.com/office/powerpoint/2010/main" val="289756376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302</a:t>
            </a:fld>
            <a:endParaRPr lang="ko-KR" altLang="en-US"/>
          </a:p>
        </p:txBody>
      </p:sp>
    </p:spTree>
    <p:extLst>
      <p:ext uri="{BB962C8B-B14F-4D97-AF65-F5344CB8AC3E}">
        <p14:creationId xmlns:p14="http://schemas.microsoft.com/office/powerpoint/2010/main" val="159434725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303</a:t>
            </a:fld>
            <a:endParaRPr lang="ko-KR" altLang="en-US"/>
          </a:p>
        </p:txBody>
      </p:sp>
    </p:spTree>
    <p:extLst>
      <p:ext uri="{BB962C8B-B14F-4D97-AF65-F5344CB8AC3E}">
        <p14:creationId xmlns:p14="http://schemas.microsoft.com/office/powerpoint/2010/main" val="142546122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304</a:t>
            </a:fld>
            <a:endParaRPr lang="ko-KR" altLang="en-US"/>
          </a:p>
        </p:txBody>
      </p:sp>
    </p:spTree>
    <p:extLst>
      <p:ext uri="{BB962C8B-B14F-4D97-AF65-F5344CB8AC3E}">
        <p14:creationId xmlns:p14="http://schemas.microsoft.com/office/powerpoint/2010/main" val="54686332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306</a:t>
            </a:fld>
            <a:endParaRPr lang="ko-KR" altLang="en-US"/>
          </a:p>
        </p:txBody>
      </p:sp>
    </p:spTree>
    <p:extLst>
      <p:ext uri="{BB962C8B-B14F-4D97-AF65-F5344CB8AC3E}">
        <p14:creationId xmlns:p14="http://schemas.microsoft.com/office/powerpoint/2010/main" val="376135961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307</a:t>
            </a:fld>
            <a:endParaRPr lang="ko-KR" altLang="en-US"/>
          </a:p>
        </p:txBody>
      </p:sp>
    </p:spTree>
    <p:extLst>
      <p:ext uri="{BB962C8B-B14F-4D97-AF65-F5344CB8AC3E}">
        <p14:creationId xmlns:p14="http://schemas.microsoft.com/office/powerpoint/2010/main" val="386580810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308</a:t>
            </a:fld>
            <a:endParaRPr lang="ko-KR" altLang="en-US"/>
          </a:p>
        </p:txBody>
      </p:sp>
    </p:spTree>
    <p:extLst>
      <p:ext uri="{BB962C8B-B14F-4D97-AF65-F5344CB8AC3E}">
        <p14:creationId xmlns:p14="http://schemas.microsoft.com/office/powerpoint/2010/main" val="205334703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309</a:t>
            </a:fld>
            <a:endParaRPr lang="ko-KR" altLang="en-US"/>
          </a:p>
        </p:txBody>
      </p:sp>
    </p:spTree>
    <p:extLst>
      <p:ext uri="{BB962C8B-B14F-4D97-AF65-F5344CB8AC3E}">
        <p14:creationId xmlns:p14="http://schemas.microsoft.com/office/powerpoint/2010/main" val="157796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343BB-0BFB-857C-BC79-7E7BC4EA631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5DD410F-AC40-901F-7E88-F5E41A69A2D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77D8E1C-F3A8-7D6A-2E57-190611302CE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86E98E5-3919-5B14-A984-87C65DE5677F}"/>
              </a:ext>
            </a:extLst>
          </p:cNvPr>
          <p:cNvSpPr>
            <a:spLocks noGrp="1"/>
          </p:cNvSpPr>
          <p:nvPr>
            <p:ph type="sldNum" sz="quarter" idx="5"/>
          </p:nvPr>
        </p:nvSpPr>
        <p:spPr/>
        <p:txBody>
          <a:bodyPr/>
          <a:lstStyle/>
          <a:p>
            <a:fld id="{B5389857-5745-4489-9591-8F76802FE21B}" type="slidenum">
              <a:rPr lang="ko-KR" altLang="en-US" smtClean="0"/>
              <a:t>48</a:t>
            </a:fld>
            <a:endParaRPr lang="ko-KR" altLang="en-US"/>
          </a:p>
        </p:txBody>
      </p:sp>
    </p:spTree>
    <p:extLst>
      <p:ext uri="{BB962C8B-B14F-4D97-AF65-F5344CB8AC3E}">
        <p14:creationId xmlns:p14="http://schemas.microsoft.com/office/powerpoint/2010/main" val="230944200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310</a:t>
            </a:fld>
            <a:endParaRPr lang="ko-KR" altLang="en-US"/>
          </a:p>
        </p:txBody>
      </p:sp>
    </p:spTree>
    <p:extLst>
      <p:ext uri="{BB962C8B-B14F-4D97-AF65-F5344CB8AC3E}">
        <p14:creationId xmlns:p14="http://schemas.microsoft.com/office/powerpoint/2010/main" val="320712532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313</a:t>
            </a:fld>
            <a:endParaRPr lang="ko-KR" altLang="en-US"/>
          </a:p>
        </p:txBody>
      </p:sp>
    </p:spTree>
    <p:extLst>
      <p:ext uri="{BB962C8B-B14F-4D97-AF65-F5344CB8AC3E}">
        <p14:creationId xmlns:p14="http://schemas.microsoft.com/office/powerpoint/2010/main" val="34727232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314</a:t>
            </a:fld>
            <a:endParaRPr lang="ko-KR" altLang="en-US"/>
          </a:p>
        </p:txBody>
      </p:sp>
    </p:spTree>
    <p:extLst>
      <p:ext uri="{BB962C8B-B14F-4D97-AF65-F5344CB8AC3E}">
        <p14:creationId xmlns:p14="http://schemas.microsoft.com/office/powerpoint/2010/main" val="371248139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315</a:t>
            </a:fld>
            <a:endParaRPr lang="ko-KR" altLang="en-US"/>
          </a:p>
        </p:txBody>
      </p:sp>
    </p:spTree>
    <p:extLst>
      <p:ext uri="{BB962C8B-B14F-4D97-AF65-F5344CB8AC3E}">
        <p14:creationId xmlns:p14="http://schemas.microsoft.com/office/powerpoint/2010/main" val="363212534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316</a:t>
            </a:fld>
            <a:endParaRPr lang="ko-KR" altLang="en-US"/>
          </a:p>
        </p:txBody>
      </p:sp>
    </p:spTree>
    <p:extLst>
      <p:ext uri="{BB962C8B-B14F-4D97-AF65-F5344CB8AC3E}">
        <p14:creationId xmlns:p14="http://schemas.microsoft.com/office/powerpoint/2010/main" val="123772912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318</a:t>
            </a:fld>
            <a:endParaRPr lang="ko-KR" altLang="en-US"/>
          </a:p>
        </p:txBody>
      </p:sp>
    </p:spTree>
    <p:extLst>
      <p:ext uri="{BB962C8B-B14F-4D97-AF65-F5344CB8AC3E}">
        <p14:creationId xmlns:p14="http://schemas.microsoft.com/office/powerpoint/2010/main" val="161021105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319</a:t>
            </a:fld>
            <a:endParaRPr lang="ko-KR" altLang="en-US"/>
          </a:p>
        </p:txBody>
      </p:sp>
    </p:spTree>
    <p:extLst>
      <p:ext uri="{BB962C8B-B14F-4D97-AF65-F5344CB8AC3E}">
        <p14:creationId xmlns:p14="http://schemas.microsoft.com/office/powerpoint/2010/main" val="137405957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320</a:t>
            </a:fld>
            <a:endParaRPr lang="ko-KR" altLang="en-US"/>
          </a:p>
        </p:txBody>
      </p:sp>
    </p:spTree>
    <p:extLst>
      <p:ext uri="{BB962C8B-B14F-4D97-AF65-F5344CB8AC3E}">
        <p14:creationId xmlns:p14="http://schemas.microsoft.com/office/powerpoint/2010/main" val="155344825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321</a:t>
            </a:fld>
            <a:endParaRPr lang="ko-KR" altLang="en-US"/>
          </a:p>
        </p:txBody>
      </p:sp>
    </p:spTree>
    <p:extLst>
      <p:ext uri="{BB962C8B-B14F-4D97-AF65-F5344CB8AC3E}">
        <p14:creationId xmlns:p14="http://schemas.microsoft.com/office/powerpoint/2010/main" val="386976766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322</a:t>
            </a:fld>
            <a:endParaRPr lang="ko-KR" altLang="en-US"/>
          </a:p>
        </p:txBody>
      </p:sp>
    </p:spTree>
    <p:extLst>
      <p:ext uri="{BB962C8B-B14F-4D97-AF65-F5344CB8AC3E}">
        <p14:creationId xmlns:p14="http://schemas.microsoft.com/office/powerpoint/2010/main" val="4275979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2AF98-6384-59CC-6EFB-699B4BB7520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FC5A285-356F-7B6A-85C4-DF3FAA412B6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15B248C-6ACE-6B3C-AB1C-9A5191ADDDE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2FCDCF7-8F88-6B8D-0B3A-FA46EA42B233}"/>
              </a:ext>
            </a:extLst>
          </p:cNvPr>
          <p:cNvSpPr>
            <a:spLocks noGrp="1"/>
          </p:cNvSpPr>
          <p:nvPr>
            <p:ph type="sldNum" sz="quarter" idx="5"/>
          </p:nvPr>
        </p:nvSpPr>
        <p:spPr/>
        <p:txBody>
          <a:bodyPr/>
          <a:lstStyle/>
          <a:p>
            <a:fld id="{B5389857-5745-4489-9591-8F76802FE21B}" type="slidenum">
              <a:rPr lang="ko-KR" altLang="en-US" smtClean="0"/>
              <a:t>49</a:t>
            </a:fld>
            <a:endParaRPr lang="ko-KR" altLang="en-US"/>
          </a:p>
        </p:txBody>
      </p:sp>
    </p:spTree>
    <p:extLst>
      <p:ext uri="{BB962C8B-B14F-4D97-AF65-F5344CB8AC3E}">
        <p14:creationId xmlns:p14="http://schemas.microsoft.com/office/powerpoint/2010/main" val="2576306647"/>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323</a:t>
            </a:fld>
            <a:endParaRPr lang="ko-KR" altLang="en-US"/>
          </a:p>
        </p:txBody>
      </p:sp>
    </p:spTree>
    <p:extLst>
      <p:ext uri="{BB962C8B-B14F-4D97-AF65-F5344CB8AC3E}">
        <p14:creationId xmlns:p14="http://schemas.microsoft.com/office/powerpoint/2010/main" val="184888527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324</a:t>
            </a:fld>
            <a:endParaRPr lang="ko-KR" altLang="en-US"/>
          </a:p>
        </p:txBody>
      </p:sp>
    </p:spTree>
    <p:extLst>
      <p:ext uri="{BB962C8B-B14F-4D97-AF65-F5344CB8AC3E}">
        <p14:creationId xmlns:p14="http://schemas.microsoft.com/office/powerpoint/2010/main" val="394907642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326</a:t>
            </a:fld>
            <a:endParaRPr lang="ko-KR" altLang="en-US"/>
          </a:p>
        </p:txBody>
      </p:sp>
    </p:spTree>
    <p:extLst>
      <p:ext uri="{BB962C8B-B14F-4D97-AF65-F5344CB8AC3E}">
        <p14:creationId xmlns:p14="http://schemas.microsoft.com/office/powerpoint/2010/main" val="81282546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327</a:t>
            </a:fld>
            <a:endParaRPr lang="ko-KR" altLang="en-US"/>
          </a:p>
        </p:txBody>
      </p:sp>
    </p:spTree>
    <p:extLst>
      <p:ext uri="{BB962C8B-B14F-4D97-AF65-F5344CB8AC3E}">
        <p14:creationId xmlns:p14="http://schemas.microsoft.com/office/powerpoint/2010/main" val="182225774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329</a:t>
            </a:fld>
            <a:endParaRPr lang="ko-KR" altLang="en-US"/>
          </a:p>
        </p:txBody>
      </p:sp>
    </p:spTree>
    <p:extLst>
      <p:ext uri="{BB962C8B-B14F-4D97-AF65-F5344CB8AC3E}">
        <p14:creationId xmlns:p14="http://schemas.microsoft.com/office/powerpoint/2010/main" val="416068034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330</a:t>
            </a:fld>
            <a:endParaRPr lang="ko-KR" altLang="en-US"/>
          </a:p>
        </p:txBody>
      </p:sp>
    </p:spTree>
    <p:extLst>
      <p:ext uri="{BB962C8B-B14F-4D97-AF65-F5344CB8AC3E}">
        <p14:creationId xmlns:p14="http://schemas.microsoft.com/office/powerpoint/2010/main" val="35288883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22970-2DE7-2D1E-99A7-4AA423289F1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265F5A4-AA4B-0B16-BD03-906287666A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49A875-5BB1-43FA-3525-5D3145D036E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FE7641-6894-8C5C-007B-11AD59DC4D46}"/>
              </a:ext>
            </a:extLst>
          </p:cNvPr>
          <p:cNvSpPr>
            <a:spLocks noGrp="1"/>
          </p:cNvSpPr>
          <p:nvPr>
            <p:ph type="sldNum" sz="quarter" idx="5"/>
          </p:nvPr>
        </p:nvSpPr>
        <p:spPr/>
        <p:txBody>
          <a:bodyPr/>
          <a:lstStyle/>
          <a:p>
            <a:fld id="{B5389857-5745-4489-9591-8F76802FE21B}" type="slidenum">
              <a:rPr lang="ko-KR" altLang="en-US" smtClean="0"/>
              <a:t>332</a:t>
            </a:fld>
            <a:endParaRPr lang="ko-KR" altLang="en-US"/>
          </a:p>
        </p:txBody>
      </p:sp>
    </p:spTree>
    <p:extLst>
      <p:ext uri="{BB962C8B-B14F-4D97-AF65-F5344CB8AC3E}">
        <p14:creationId xmlns:p14="http://schemas.microsoft.com/office/powerpoint/2010/main" val="118112069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4D8B4-AEBA-4836-C2AF-29D79BAFDC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D9ED608-6A58-D34C-74EF-354F6C3A5E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8DFFF7-A411-E084-A0B8-C120306B2D0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54A9ED4-3600-C7B4-0D40-FE5DE5262C31}"/>
              </a:ext>
            </a:extLst>
          </p:cNvPr>
          <p:cNvSpPr>
            <a:spLocks noGrp="1"/>
          </p:cNvSpPr>
          <p:nvPr>
            <p:ph type="sldNum" sz="quarter" idx="5"/>
          </p:nvPr>
        </p:nvSpPr>
        <p:spPr/>
        <p:txBody>
          <a:bodyPr/>
          <a:lstStyle/>
          <a:p>
            <a:fld id="{B5389857-5745-4489-9591-8F76802FE21B}" type="slidenum">
              <a:rPr lang="ko-KR" altLang="en-US" smtClean="0"/>
              <a:t>333</a:t>
            </a:fld>
            <a:endParaRPr lang="ko-KR" altLang="en-US"/>
          </a:p>
        </p:txBody>
      </p:sp>
    </p:spTree>
    <p:extLst>
      <p:ext uri="{BB962C8B-B14F-4D97-AF65-F5344CB8AC3E}">
        <p14:creationId xmlns:p14="http://schemas.microsoft.com/office/powerpoint/2010/main" val="250357117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334</a:t>
            </a:fld>
            <a:endParaRPr lang="ko-KR" altLang="en-US"/>
          </a:p>
        </p:txBody>
      </p:sp>
    </p:spTree>
    <p:extLst>
      <p:ext uri="{BB962C8B-B14F-4D97-AF65-F5344CB8AC3E}">
        <p14:creationId xmlns:p14="http://schemas.microsoft.com/office/powerpoint/2010/main" val="274221941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335</a:t>
            </a:fld>
            <a:endParaRPr lang="ko-KR" altLang="en-US"/>
          </a:p>
        </p:txBody>
      </p:sp>
    </p:spTree>
    <p:extLst>
      <p:ext uri="{BB962C8B-B14F-4D97-AF65-F5344CB8AC3E}">
        <p14:creationId xmlns:p14="http://schemas.microsoft.com/office/powerpoint/2010/main" val="1045623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8D5DA-397E-DA0E-431E-8AD2F06401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4AF7B6C-3A5C-4004-6AE3-9941F11919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51B19D-8666-D5CA-67EE-5E58E2EBBB2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3EFCC64-84D0-E8C2-243C-642E4244B979}"/>
              </a:ext>
            </a:extLst>
          </p:cNvPr>
          <p:cNvSpPr>
            <a:spLocks noGrp="1"/>
          </p:cNvSpPr>
          <p:nvPr>
            <p:ph type="sldNum" sz="quarter" idx="5"/>
          </p:nvPr>
        </p:nvSpPr>
        <p:spPr/>
        <p:txBody>
          <a:bodyPr/>
          <a:lstStyle/>
          <a:p>
            <a:fld id="{B5389857-5745-4489-9591-8F76802FE21B}" type="slidenum">
              <a:rPr lang="ko-KR" altLang="en-US" smtClean="0"/>
              <a:t>50</a:t>
            </a:fld>
            <a:endParaRPr lang="ko-KR" altLang="en-US"/>
          </a:p>
        </p:txBody>
      </p:sp>
    </p:spTree>
    <p:extLst>
      <p:ext uri="{BB962C8B-B14F-4D97-AF65-F5344CB8AC3E}">
        <p14:creationId xmlns:p14="http://schemas.microsoft.com/office/powerpoint/2010/main" val="12943242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E46A-67DF-B1DF-2D4C-6045B38D211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039B3E3-A4A8-3B22-A271-35FAADEBDD9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6EE24BD-7E5B-46A5-11FC-3ADA7BB69A7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B9E18DA-12B5-DF84-F721-ED5A423D7541}"/>
              </a:ext>
            </a:extLst>
          </p:cNvPr>
          <p:cNvSpPr>
            <a:spLocks noGrp="1"/>
          </p:cNvSpPr>
          <p:nvPr>
            <p:ph type="sldNum" sz="quarter" idx="5"/>
          </p:nvPr>
        </p:nvSpPr>
        <p:spPr/>
        <p:txBody>
          <a:bodyPr/>
          <a:lstStyle/>
          <a:p>
            <a:fld id="{B5389857-5745-4489-9591-8F76802FE21B}" type="slidenum">
              <a:rPr lang="ko-KR" altLang="en-US" smtClean="0"/>
              <a:t>336</a:t>
            </a:fld>
            <a:endParaRPr lang="ko-KR" altLang="en-US"/>
          </a:p>
        </p:txBody>
      </p:sp>
    </p:spTree>
    <p:extLst>
      <p:ext uri="{BB962C8B-B14F-4D97-AF65-F5344CB8AC3E}">
        <p14:creationId xmlns:p14="http://schemas.microsoft.com/office/powerpoint/2010/main" val="265174467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5CE80-C21A-5011-837C-50D723B38BF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1183CD-9F4D-8A38-C8EC-4746B4AE708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313B887-DA9B-F474-5C38-9B2A2E1038B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14DED8-B903-2193-C57A-A11BFC3F877A}"/>
              </a:ext>
            </a:extLst>
          </p:cNvPr>
          <p:cNvSpPr>
            <a:spLocks noGrp="1"/>
          </p:cNvSpPr>
          <p:nvPr>
            <p:ph type="sldNum" sz="quarter" idx="5"/>
          </p:nvPr>
        </p:nvSpPr>
        <p:spPr/>
        <p:txBody>
          <a:bodyPr/>
          <a:lstStyle/>
          <a:p>
            <a:fld id="{B5389857-5745-4489-9591-8F76802FE21B}" type="slidenum">
              <a:rPr lang="ko-KR" altLang="en-US" smtClean="0"/>
              <a:t>339</a:t>
            </a:fld>
            <a:endParaRPr lang="ko-KR" altLang="en-US"/>
          </a:p>
        </p:txBody>
      </p:sp>
    </p:spTree>
    <p:extLst>
      <p:ext uri="{BB962C8B-B14F-4D97-AF65-F5344CB8AC3E}">
        <p14:creationId xmlns:p14="http://schemas.microsoft.com/office/powerpoint/2010/main" val="211192795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340</a:t>
            </a:fld>
            <a:endParaRPr lang="ko-KR" altLang="en-US"/>
          </a:p>
        </p:txBody>
      </p:sp>
    </p:spTree>
    <p:extLst>
      <p:ext uri="{BB962C8B-B14F-4D97-AF65-F5344CB8AC3E}">
        <p14:creationId xmlns:p14="http://schemas.microsoft.com/office/powerpoint/2010/main" val="282735970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342</a:t>
            </a:fld>
            <a:endParaRPr lang="ko-KR" altLang="en-US"/>
          </a:p>
        </p:txBody>
      </p:sp>
    </p:spTree>
    <p:extLst>
      <p:ext uri="{BB962C8B-B14F-4D97-AF65-F5344CB8AC3E}">
        <p14:creationId xmlns:p14="http://schemas.microsoft.com/office/powerpoint/2010/main" val="269240978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48C9B-81B8-CBF7-1931-0B271D936DB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2853F54-B204-E65A-695F-7344EBFFCB1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B104019-68F8-0364-2FD2-5E6BDB7245D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D3CC3B2-B7BB-F0D3-EAD2-6176E708E937}"/>
              </a:ext>
            </a:extLst>
          </p:cNvPr>
          <p:cNvSpPr>
            <a:spLocks noGrp="1"/>
          </p:cNvSpPr>
          <p:nvPr>
            <p:ph type="sldNum" sz="quarter" idx="5"/>
          </p:nvPr>
        </p:nvSpPr>
        <p:spPr/>
        <p:txBody>
          <a:bodyPr/>
          <a:lstStyle/>
          <a:p>
            <a:fld id="{B5389857-5745-4489-9591-8F76802FE21B}" type="slidenum">
              <a:rPr lang="ko-KR" altLang="en-US" smtClean="0"/>
              <a:t>343</a:t>
            </a:fld>
            <a:endParaRPr lang="ko-KR" altLang="en-US"/>
          </a:p>
        </p:txBody>
      </p:sp>
    </p:spTree>
    <p:extLst>
      <p:ext uri="{BB962C8B-B14F-4D97-AF65-F5344CB8AC3E}">
        <p14:creationId xmlns:p14="http://schemas.microsoft.com/office/powerpoint/2010/main" val="325172416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0CE97-48F9-9212-4299-918C233C864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284C9C6-784F-D9FA-3538-F39645508A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06B686B-EA32-FE20-1FA7-7473000BDE3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CBA6FCD-5133-DA23-5D07-78695A3C0BA7}"/>
              </a:ext>
            </a:extLst>
          </p:cNvPr>
          <p:cNvSpPr>
            <a:spLocks noGrp="1"/>
          </p:cNvSpPr>
          <p:nvPr>
            <p:ph type="sldNum" sz="quarter" idx="5"/>
          </p:nvPr>
        </p:nvSpPr>
        <p:spPr/>
        <p:txBody>
          <a:bodyPr/>
          <a:lstStyle/>
          <a:p>
            <a:fld id="{B5389857-5745-4489-9591-8F76802FE21B}" type="slidenum">
              <a:rPr lang="ko-KR" altLang="en-US" smtClean="0"/>
              <a:t>344</a:t>
            </a:fld>
            <a:endParaRPr lang="ko-KR" altLang="en-US"/>
          </a:p>
        </p:txBody>
      </p:sp>
    </p:spTree>
    <p:extLst>
      <p:ext uri="{BB962C8B-B14F-4D97-AF65-F5344CB8AC3E}">
        <p14:creationId xmlns:p14="http://schemas.microsoft.com/office/powerpoint/2010/main" val="366798673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6E6E2-3883-09F2-9D3C-1D1B42E21F9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284DEA0-3E2F-C3A6-E6DF-A4ED3DCE4DA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7248738-BF24-FFFB-98D3-97D8277B2E3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73A65F6-BCC4-949B-6E3C-614CAA52F020}"/>
              </a:ext>
            </a:extLst>
          </p:cNvPr>
          <p:cNvSpPr>
            <a:spLocks noGrp="1"/>
          </p:cNvSpPr>
          <p:nvPr>
            <p:ph type="sldNum" sz="quarter" idx="5"/>
          </p:nvPr>
        </p:nvSpPr>
        <p:spPr/>
        <p:txBody>
          <a:bodyPr/>
          <a:lstStyle/>
          <a:p>
            <a:fld id="{B5389857-5745-4489-9591-8F76802FE21B}" type="slidenum">
              <a:rPr lang="ko-KR" altLang="en-US" smtClean="0"/>
              <a:t>345</a:t>
            </a:fld>
            <a:endParaRPr lang="ko-KR" altLang="en-US"/>
          </a:p>
        </p:txBody>
      </p:sp>
    </p:spTree>
    <p:extLst>
      <p:ext uri="{BB962C8B-B14F-4D97-AF65-F5344CB8AC3E}">
        <p14:creationId xmlns:p14="http://schemas.microsoft.com/office/powerpoint/2010/main" val="2191408389"/>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6E11A-B0AE-AF8B-1E1A-648ABF407EE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94833CC-34B6-CAD3-0895-599E0F18629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805B3BE-676D-92F1-9B73-C2F81EF3582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4E19B10-1242-8F4D-A59F-C5877FCF2A5F}"/>
              </a:ext>
            </a:extLst>
          </p:cNvPr>
          <p:cNvSpPr>
            <a:spLocks noGrp="1"/>
          </p:cNvSpPr>
          <p:nvPr>
            <p:ph type="sldNum" sz="quarter" idx="5"/>
          </p:nvPr>
        </p:nvSpPr>
        <p:spPr/>
        <p:txBody>
          <a:bodyPr/>
          <a:lstStyle/>
          <a:p>
            <a:fld id="{B5389857-5745-4489-9591-8F76802FE21B}" type="slidenum">
              <a:rPr lang="ko-KR" altLang="en-US" smtClean="0"/>
              <a:t>346</a:t>
            </a:fld>
            <a:endParaRPr lang="ko-KR" altLang="en-US"/>
          </a:p>
        </p:txBody>
      </p:sp>
    </p:spTree>
    <p:extLst>
      <p:ext uri="{BB962C8B-B14F-4D97-AF65-F5344CB8AC3E}">
        <p14:creationId xmlns:p14="http://schemas.microsoft.com/office/powerpoint/2010/main" val="153671485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ABAFA-54B5-2381-944D-EF88588E0BB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7CCF349-7D1A-0CB0-9FF9-B722E8F731E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B469AF4-C2A5-DDDA-0330-BF69B4928EA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9706FA9-1253-08F2-FB63-3A9C5C2FB693}"/>
              </a:ext>
            </a:extLst>
          </p:cNvPr>
          <p:cNvSpPr>
            <a:spLocks noGrp="1"/>
          </p:cNvSpPr>
          <p:nvPr>
            <p:ph type="sldNum" sz="quarter" idx="5"/>
          </p:nvPr>
        </p:nvSpPr>
        <p:spPr/>
        <p:txBody>
          <a:bodyPr/>
          <a:lstStyle/>
          <a:p>
            <a:fld id="{B5389857-5745-4489-9591-8F76802FE21B}" type="slidenum">
              <a:rPr lang="ko-KR" altLang="en-US" smtClean="0"/>
              <a:t>348</a:t>
            </a:fld>
            <a:endParaRPr lang="ko-KR" altLang="en-US"/>
          </a:p>
        </p:txBody>
      </p:sp>
    </p:spTree>
    <p:extLst>
      <p:ext uri="{BB962C8B-B14F-4D97-AF65-F5344CB8AC3E}">
        <p14:creationId xmlns:p14="http://schemas.microsoft.com/office/powerpoint/2010/main" val="250557761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CE232-2257-0EF1-51A1-11B288ADA78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2E4AF12-771D-6CC2-655C-48DCD357C71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DCE0596-FF55-B10D-EFA7-517F68260C2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FBAF22-8D1F-EF43-2552-E1D12D1F70B0}"/>
              </a:ext>
            </a:extLst>
          </p:cNvPr>
          <p:cNvSpPr>
            <a:spLocks noGrp="1"/>
          </p:cNvSpPr>
          <p:nvPr>
            <p:ph type="sldNum" sz="quarter" idx="5"/>
          </p:nvPr>
        </p:nvSpPr>
        <p:spPr/>
        <p:txBody>
          <a:bodyPr/>
          <a:lstStyle/>
          <a:p>
            <a:fld id="{B5389857-5745-4489-9591-8F76802FE21B}" type="slidenum">
              <a:rPr lang="ko-KR" altLang="en-US" smtClean="0"/>
              <a:t>349</a:t>
            </a:fld>
            <a:endParaRPr lang="ko-KR" altLang="en-US"/>
          </a:p>
        </p:txBody>
      </p:sp>
    </p:spTree>
    <p:extLst>
      <p:ext uri="{BB962C8B-B14F-4D97-AF65-F5344CB8AC3E}">
        <p14:creationId xmlns:p14="http://schemas.microsoft.com/office/powerpoint/2010/main" val="3596704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A05A9-8AAB-F4C8-F18F-5A068923CE6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322090-3367-CD7D-F937-297AADE75A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2A237B9-27B3-360F-5E31-C584F3436E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2E110E-C51E-0006-5ADF-6942716D560C}"/>
              </a:ext>
            </a:extLst>
          </p:cNvPr>
          <p:cNvSpPr>
            <a:spLocks noGrp="1"/>
          </p:cNvSpPr>
          <p:nvPr>
            <p:ph type="sldNum" sz="quarter" idx="5"/>
          </p:nvPr>
        </p:nvSpPr>
        <p:spPr/>
        <p:txBody>
          <a:bodyPr/>
          <a:lstStyle/>
          <a:p>
            <a:fld id="{B5389857-5745-4489-9591-8F76802FE21B}" type="slidenum">
              <a:rPr lang="ko-KR" altLang="en-US" smtClean="0"/>
              <a:t>52</a:t>
            </a:fld>
            <a:endParaRPr lang="ko-KR" altLang="en-US"/>
          </a:p>
        </p:txBody>
      </p:sp>
    </p:spTree>
    <p:extLst>
      <p:ext uri="{BB962C8B-B14F-4D97-AF65-F5344CB8AC3E}">
        <p14:creationId xmlns:p14="http://schemas.microsoft.com/office/powerpoint/2010/main" val="59678634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350</a:t>
            </a:fld>
            <a:endParaRPr lang="ko-KR" altLang="en-US"/>
          </a:p>
        </p:txBody>
      </p:sp>
    </p:spTree>
    <p:extLst>
      <p:ext uri="{BB962C8B-B14F-4D97-AF65-F5344CB8AC3E}">
        <p14:creationId xmlns:p14="http://schemas.microsoft.com/office/powerpoint/2010/main" val="251945118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E6F3B-C71B-B469-E0BD-4283CB951CB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83D93B4-564F-FE9B-03C8-B9DC05CB33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ABC12F-9FA1-4FCC-0F97-95D7368C2DB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6F54F92-9D37-4667-85A8-6574BB3E92F9}"/>
              </a:ext>
            </a:extLst>
          </p:cNvPr>
          <p:cNvSpPr>
            <a:spLocks noGrp="1"/>
          </p:cNvSpPr>
          <p:nvPr>
            <p:ph type="sldNum" sz="quarter" idx="5"/>
          </p:nvPr>
        </p:nvSpPr>
        <p:spPr/>
        <p:txBody>
          <a:bodyPr/>
          <a:lstStyle/>
          <a:p>
            <a:fld id="{B5389857-5745-4489-9591-8F76802FE21B}" type="slidenum">
              <a:rPr lang="ko-KR" altLang="en-US" smtClean="0"/>
              <a:t>351</a:t>
            </a:fld>
            <a:endParaRPr lang="ko-KR" altLang="en-US"/>
          </a:p>
        </p:txBody>
      </p:sp>
    </p:spTree>
    <p:extLst>
      <p:ext uri="{BB962C8B-B14F-4D97-AF65-F5344CB8AC3E}">
        <p14:creationId xmlns:p14="http://schemas.microsoft.com/office/powerpoint/2010/main" val="357812777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352</a:t>
            </a:fld>
            <a:endParaRPr lang="ko-KR" altLang="en-US"/>
          </a:p>
        </p:txBody>
      </p:sp>
    </p:spTree>
    <p:extLst>
      <p:ext uri="{BB962C8B-B14F-4D97-AF65-F5344CB8AC3E}">
        <p14:creationId xmlns:p14="http://schemas.microsoft.com/office/powerpoint/2010/main" val="68626130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353</a:t>
            </a:fld>
            <a:endParaRPr lang="ko-KR" altLang="en-US"/>
          </a:p>
        </p:txBody>
      </p:sp>
    </p:spTree>
    <p:extLst>
      <p:ext uri="{BB962C8B-B14F-4D97-AF65-F5344CB8AC3E}">
        <p14:creationId xmlns:p14="http://schemas.microsoft.com/office/powerpoint/2010/main" val="133854763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355</a:t>
            </a:fld>
            <a:endParaRPr lang="ko-KR" altLang="en-US"/>
          </a:p>
        </p:txBody>
      </p:sp>
    </p:spTree>
    <p:extLst>
      <p:ext uri="{BB962C8B-B14F-4D97-AF65-F5344CB8AC3E}">
        <p14:creationId xmlns:p14="http://schemas.microsoft.com/office/powerpoint/2010/main" val="530354017"/>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356</a:t>
            </a:fld>
            <a:endParaRPr lang="ko-KR" altLang="en-US"/>
          </a:p>
        </p:txBody>
      </p:sp>
    </p:spTree>
    <p:extLst>
      <p:ext uri="{BB962C8B-B14F-4D97-AF65-F5344CB8AC3E}">
        <p14:creationId xmlns:p14="http://schemas.microsoft.com/office/powerpoint/2010/main" val="348968501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357</a:t>
            </a:fld>
            <a:endParaRPr lang="ko-KR" altLang="en-US"/>
          </a:p>
        </p:txBody>
      </p:sp>
    </p:spTree>
    <p:extLst>
      <p:ext uri="{BB962C8B-B14F-4D97-AF65-F5344CB8AC3E}">
        <p14:creationId xmlns:p14="http://schemas.microsoft.com/office/powerpoint/2010/main" val="314288634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359</a:t>
            </a:fld>
            <a:endParaRPr lang="ko-KR" altLang="en-US"/>
          </a:p>
        </p:txBody>
      </p:sp>
    </p:spTree>
    <p:extLst>
      <p:ext uri="{BB962C8B-B14F-4D97-AF65-F5344CB8AC3E}">
        <p14:creationId xmlns:p14="http://schemas.microsoft.com/office/powerpoint/2010/main" val="389760694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360</a:t>
            </a:fld>
            <a:endParaRPr lang="ko-KR" altLang="en-US"/>
          </a:p>
        </p:txBody>
      </p:sp>
    </p:spTree>
    <p:extLst>
      <p:ext uri="{BB962C8B-B14F-4D97-AF65-F5344CB8AC3E}">
        <p14:creationId xmlns:p14="http://schemas.microsoft.com/office/powerpoint/2010/main" val="277832913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423E0-224F-5B0F-6702-EE2FB4FFB0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0CA8680-EBD3-0F27-153E-44AE872489E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3DB69D-AB1F-9BDC-5B91-6106F7547F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946C99-D38E-CB83-05AA-F2003B694911}"/>
              </a:ext>
            </a:extLst>
          </p:cNvPr>
          <p:cNvSpPr>
            <a:spLocks noGrp="1"/>
          </p:cNvSpPr>
          <p:nvPr>
            <p:ph type="sldNum" sz="quarter" idx="5"/>
          </p:nvPr>
        </p:nvSpPr>
        <p:spPr/>
        <p:txBody>
          <a:bodyPr/>
          <a:lstStyle/>
          <a:p>
            <a:fld id="{B5389857-5745-4489-9591-8F76802FE21B}" type="slidenum">
              <a:rPr lang="ko-KR" altLang="en-US" smtClean="0"/>
              <a:t>361</a:t>
            </a:fld>
            <a:endParaRPr lang="ko-KR" altLang="en-US"/>
          </a:p>
        </p:txBody>
      </p:sp>
    </p:spTree>
    <p:extLst>
      <p:ext uri="{BB962C8B-B14F-4D97-AF65-F5344CB8AC3E}">
        <p14:creationId xmlns:p14="http://schemas.microsoft.com/office/powerpoint/2010/main" val="3014610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FCDEC-1C64-9B24-90BA-F3FA6F0FEE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548628A-6C5F-E0E2-57B4-87F7A434D1C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7B50F79-84B2-AF78-ECEC-D05C102C856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B68D546-594E-BE7F-00E5-2804D58CBBD8}"/>
              </a:ext>
            </a:extLst>
          </p:cNvPr>
          <p:cNvSpPr>
            <a:spLocks noGrp="1"/>
          </p:cNvSpPr>
          <p:nvPr>
            <p:ph type="sldNum" sz="quarter" idx="5"/>
          </p:nvPr>
        </p:nvSpPr>
        <p:spPr/>
        <p:txBody>
          <a:bodyPr/>
          <a:lstStyle/>
          <a:p>
            <a:fld id="{B5389857-5745-4489-9591-8F76802FE21B}" type="slidenum">
              <a:rPr lang="ko-KR" altLang="en-US" smtClean="0"/>
              <a:t>53</a:t>
            </a:fld>
            <a:endParaRPr lang="ko-KR" altLang="en-US"/>
          </a:p>
        </p:txBody>
      </p:sp>
    </p:spTree>
    <p:extLst>
      <p:ext uri="{BB962C8B-B14F-4D97-AF65-F5344CB8AC3E}">
        <p14:creationId xmlns:p14="http://schemas.microsoft.com/office/powerpoint/2010/main" val="427469592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3C35F-997F-7057-9FD6-244F8C3FF3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8ACF2EF-FC2D-3266-AB41-CCFE28DE4A5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CE529CC-9789-9DD5-7D3D-22E1124A902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59D093F-0DA5-14F7-6F6C-CC3DFBE3F3D8}"/>
              </a:ext>
            </a:extLst>
          </p:cNvPr>
          <p:cNvSpPr>
            <a:spLocks noGrp="1"/>
          </p:cNvSpPr>
          <p:nvPr>
            <p:ph type="sldNum" sz="quarter" idx="5"/>
          </p:nvPr>
        </p:nvSpPr>
        <p:spPr/>
        <p:txBody>
          <a:bodyPr/>
          <a:lstStyle/>
          <a:p>
            <a:fld id="{B5389857-5745-4489-9591-8F76802FE21B}" type="slidenum">
              <a:rPr lang="ko-KR" altLang="en-US" smtClean="0"/>
              <a:t>362</a:t>
            </a:fld>
            <a:endParaRPr lang="ko-KR" altLang="en-US"/>
          </a:p>
        </p:txBody>
      </p:sp>
    </p:spTree>
    <p:extLst>
      <p:ext uri="{BB962C8B-B14F-4D97-AF65-F5344CB8AC3E}">
        <p14:creationId xmlns:p14="http://schemas.microsoft.com/office/powerpoint/2010/main" val="399008226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363</a:t>
            </a:fld>
            <a:endParaRPr lang="ko-KR" altLang="en-US"/>
          </a:p>
        </p:txBody>
      </p:sp>
    </p:spTree>
    <p:extLst>
      <p:ext uri="{BB962C8B-B14F-4D97-AF65-F5344CB8AC3E}">
        <p14:creationId xmlns:p14="http://schemas.microsoft.com/office/powerpoint/2010/main" val="186168605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364</a:t>
            </a:fld>
            <a:endParaRPr lang="ko-KR" altLang="en-US"/>
          </a:p>
        </p:txBody>
      </p:sp>
    </p:spTree>
    <p:extLst>
      <p:ext uri="{BB962C8B-B14F-4D97-AF65-F5344CB8AC3E}">
        <p14:creationId xmlns:p14="http://schemas.microsoft.com/office/powerpoint/2010/main" val="113160748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365</a:t>
            </a:fld>
            <a:endParaRPr lang="ko-KR" altLang="en-US"/>
          </a:p>
        </p:txBody>
      </p:sp>
    </p:spTree>
    <p:extLst>
      <p:ext uri="{BB962C8B-B14F-4D97-AF65-F5344CB8AC3E}">
        <p14:creationId xmlns:p14="http://schemas.microsoft.com/office/powerpoint/2010/main" val="255654766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366</a:t>
            </a:fld>
            <a:endParaRPr lang="ko-KR" altLang="en-US"/>
          </a:p>
        </p:txBody>
      </p:sp>
    </p:spTree>
    <p:extLst>
      <p:ext uri="{BB962C8B-B14F-4D97-AF65-F5344CB8AC3E}">
        <p14:creationId xmlns:p14="http://schemas.microsoft.com/office/powerpoint/2010/main" val="629582107"/>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03579-916B-E31F-B58D-7E9F15DF43D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AFA4B3-F59F-1DD2-745D-20251A525AD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34256C-BE34-9A50-DF24-2279570184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18104CB-C661-4A7C-CAAF-92C3A3E6B8B3}"/>
              </a:ext>
            </a:extLst>
          </p:cNvPr>
          <p:cNvSpPr>
            <a:spLocks noGrp="1"/>
          </p:cNvSpPr>
          <p:nvPr>
            <p:ph type="sldNum" sz="quarter" idx="5"/>
          </p:nvPr>
        </p:nvSpPr>
        <p:spPr/>
        <p:txBody>
          <a:bodyPr/>
          <a:lstStyle/>
          <a:p>
            <a:fld id="{B5389857-5745-4489-9591-8F76802FE21B}" type="slidenum">
              <a:rPr lang="ko-KR" altLang="en-US" smtClean="0"/>
              <a:t>368</a:t>
            </a:fld>
            <a:endParaRPr lang="ko-KR" altLang="en-US"/>
          </a:p>
        </p:txBody>
      </p:sp>
    </p:spTree>
    <p:extLst>
      <p:ext uri="{BB962C8B-B14F-4D97-AF65-F5344CB8AC3E}">
        <p14:creationId xmlns:p14="http://schemas.microsoft.com/office/powerpoint/2010/main" val="332341240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62C9A-2291-F6FD-B900-86A32BF31CD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31D35AF-829E-43F5-7971-49EDC7E5DE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7C5202C-D3E7-1D19-9807-28D192E36EE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D6BE66F-FB10-E632-57DF-070E63DB4A11}"/>
              </a:ext>
            </a:extLst>
          </p:cNvPr>
          <p:cNvSpPr>
            <a:spLocks noGrp="1"/>
          </p:cNvSpPr>
          <p:nvPr>
            <p:ph type="sldNum" sz="quarter" idx="5"/>
          </p:nvPr>
        </p:nvSpPr>
        <p:spPr/>
        <p:txBody>
          <a:bodyPr/>
          <a:lstStyle/>
          <a:p>
            <a:fld id="{B5389857-5745-4489-9591-8F76802FE21B}" type="slidenum">
              <a:rPr lang="ko-KR" altLang="en-US" smtClean="0"/>
              <a:t>371</a:t>
            </a:fld>
            <a:endParaRPr lang="ko-KR" altLang="en-US"/>
          </a:p>
        </p:txBody>
      </p:sp>
    </p:spTree>
    <p:extLst>
      <p:ext uri="{BB962C8B-B14F-4D97-AF65-F5344CB8AC3E}">
        <p14:creationId xmlns:p14="http://schemas.microsoft.com/office/powerpoint/2010/main" val="40012602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88511-AF1C-B2EA-70D1-513674FB091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502ED6D-B25B-5252-F9BB-A81DFBCDD53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2ADE6DB-2CA5-763A-4CDE-A4D8A19ABA9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45D71FC-B968-3CA8-65DF-CD03EC49CFE4}"/>
              </a:ext>
            </a:extLst>
          </p:cNvPr>
          <p:cNvSpPr>
            <a:spLocks noGrp="1"/>
          </p:cNvSpPr>
          <p:nvPr>
            <p:ph type="sldNum" sz="quarter" idx="5"/>
          </p:nvPr>
        </p:nvSpPr>
        <p:spPr/>
        <p:txBody>
          <a:bodyPr/>
          <a:lstStyle/>
          <a:p>
            <a:fld id="{B5389857-5745-4489-9591-8F76802FE21B}" type="slidenum">
              <a:rPr lang="ko-KR" altLang="en-US" smtClean="0"/>
              <a:t>372</a:t>
            </a:fld>
            <a:endParaRPr lang="ko-KR" altLang="en-US"/>
          </a:p>
        </p:txBody>
      </p:sp>
    </p:spTree>
    <p:extLst>
      <p:ext uri="{BB962C8B-B14F-4D97-AF65-F5344CB8AC3E}">
        <p14:creationId xmlns:p14="http://schemas.microsoft.com/office/powerpoint/2010/main" val="3100724107"/>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9B19B-8779-65EA-F1E7-3E5087E567C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8001D7B-B604-D499-F967-03982D73D15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A755BCC-20DA-49E1-38F4-3D83FA7C5F2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EE8C090-8A63-6788-8EED-41A694D47995}"/>
              </a:ext>
            </a:extLst>
          </p:cNvPr>
          <p:cNvSpPr>
            <a:spLocks noGrp="1"/>
          </p:cNvSpPr>
          <p:nvPr>
            <p:ph type="sldNum" sz="quarter" idx="5"/>
          </p:nvPr>
        </p:nvSpPr>
        <p:spPr/>
        <p:txBody>
          <a:bodyPr/>
          <a:lstStyle/>
          <a:p>
            <a:fld id="{B5389857-5745-4489-9591-8F76802FE21B}" type="slidenum">
              <a:rPr lang="ko-KR" altLang="en-US" smtClean="0"/>
              <a:t>373</a:t>
            </a:fld>
            <a:endParaRPr lang="ko-KR" altLang="en-US"/>
          </a:p>
        </p:txBody>
      </p:sp>
    </p:spTree>
    <p:extLst>
      <p:ext uri="{BB962C8B-B14F-4D97-AF65-F5344CB8AC3E}">
        <p14:creationId xmlns:p14="http://schemas.microsoft.com/office/powerpoint/2010/main" val="3975342118"/>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0A9AE-68EE-95B8-0252-D4E4279F418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6A77235-FC97-2822-8A47-03E14D19ECA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203C49A-E917-C1A7-F84D-EF921D0F3A8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8CEC0B-DB71-049A-76DB-587E18DC0613}"/>
              </a:ext>
            </a:extLst>
          </p:cNvPr>
          <p:cNvSpPr>
            <a:spLocks noGrp="1"/>
          </p:cNvSpPr>
          <p:nvPr>
            <p:ph type="sldNum" sz="quarter" idx="5"/>
          </p:nvPr>
        </p:nvSpPr>
        <p:spPr/>
        <p:txBody>
          <a:bodyPr/>
          <a:lstStyle/>
          <a:p>
            <a:fld id="{B5389857-5745-4489-9591-8F76802FE21B}" type="slidenum">
              <a:rPr lang="ko-KR" altLang="en-US" smtClean="0"/>
              <a:t>374</a:t>
            </a:fld>
            <a:endParaRPr lang="ko-KR" altLang="en-US"/>
          </a:p>
        </p:txBody>
      </p:sp>
    </p:spTree>
    <p:extLst>
      <p:ext uri="{BB962C8B-B14F-4D97-AF65-F5344CB8AC3E}">
        <p14:creationId xmlns:p14="http://schemas.microsoft.com/office/powerpoint/2010/main" val="4002962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21851-0898-7C77-140A-983C384B92A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F74A8CC-38AE-8A28-306A-5805214C0B3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8BA96E-99CC-5B4D-7F7A-AEF20E1E2C2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617AFE-9276-5B8A-6998-D6E4622ECBF9}"/>
              </a:ext>
            </a:extLst>
          </p:cNvPr>
          <p:cNvSpPr>
            <a:spLocks noGrp="1"/>
          </p:cNvSpPr>
          <p:nvPr>
            <p:ph type="sldNum" sz="quarter" idx="5"/>
          </p:nvPr>
        </p:nvSpPr>
        <p:spPr/>
        <p:txBody>
          <a:bodyPr/>
          <a:lstStyle/>
          <a:p>
            <a:fld id="{B5389857-5745-4489-9591-8F76802FE21B}" type="slidenum">
              <a:rPr lang="ko-KR" altLang="en-US" smtClean="0"/>
              <a:t>54</a:t>
            </a:fld>
            <a:endParaRPr lang="ko-KR" altLang="en-US"/>
          </a:p>
        </p:txBody>
      </p:sp>
    </p:spTree>
    <p:extLst>
      <p:ext uri="{BB962C8B-B14F-4D97-AF65-F5344CB8AC3E}">
        <p14:creationId xmlns:p14="http://schemas.microsoft.com/office/powerpoint/2010/main" val="2671103978"/>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375</a:t>
            </a:fld>
            <a:endParaRPr lang="ko-KR" altLang="en-US"/>
          </a:p>
        </p:txBody>
      </p:sp>
    </p:spTree>
    <p:extLst>
      <p:ext uri="{BB962C8B-B14F-4D97-AF65-F5344CB8AC3E}">
        <p14:creationId xmlns:p14="http://schemas.microsoft.com/office/powerpoint/2010/main" val="229806078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43623-15A8-C421-EBFC-4EB7AA84602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B5B8338-2CB7-EB40-E3C8-39DD1B3EB0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A4ACB9-B4D0-5231-A19A-634BE5E191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F73AFBF-6C5C-9F2C-5412-BF85AFDFC0F8}"/>
              </a:ext>
            </a:extLst>
          </p:cNvPr>
          <p:cNvSpPr>
            <a:spLocks noGrp="1"/>
          </p:cNvSpPr>
          <p:nvPr>
            <p:ph type="sldNum" sz="quarter" idx="5"/>
          </p:nvPr>
        </p:nvSpPr>
        <p:spPr/>
        <p:txBody>
          <a:bodyPr/>
          <a:lstStyle/>
          <a:p>
            <a:fld id="{B5389857-5745-4489-9591-8F76802FE21B}" type="slidenum">
              <a:rPr lang="ko-KR" altLang="en-US" smtClean="0"/>
              <a:t>376</a:t>
            </a:fld>
            <a:endParaRPr lang="ko-KR" altLang="en-US"/>
          </a:p>
        </p:txBody>
      </p:sp>
    </p:spTree>
    <p:extLst>
      <p:ext uri="{BB962C8B-B14F-4D97-AF65-F5344CB8AC3E}">
        <p14:creationId xmlns:p14="http://schemas.microsoft.com/office/powerpoint/2010/main" val="2304512251"/>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C06B0-8876-501A-DF3B-41DEB3F92ED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F94FC13-C70D-536C-530E-3A118F0F399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B0ECEC-D9F0-FF52-BB0E-6D5C5C47341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BEC4BD8-3F0B-0096-CF0D-685F440EB448}"/>
              </a:ext>
            </a:extLst>
          </p:cNvPr>
          <p:cNvSpPr>
            <a:spLocks noGrp="1"/>
          </p:cNvSpPr>
          <p:nvPr>
            <p:ph type="sldNum" sz="quarter" idx="5"/>
          </p:nvPr>
        </p:nvSpPr>
        <p:spPr/>
        <p:txBody>
          <a:bodyPr/>
          <a:lstStyle/>
          <a:p>
            <a:fld id="{B5389857-5745-4489-9591-8F76802FE21B}" type="slidenum">
              <a:rPr lang="ko-KR" altLang="en-US" smtClean="0"/>
              <a:t>377</a:t>
            </a:fld>
            <a:endParaRPr lang="ko-KR" altLang="en-US"/>
          </a:p>
        </p:txBody>
      </p:sp>
    </p:spTree>
    <p:extLst>
      <p:ext uri="{BB962C8B-B14F-4D97-AF65-F5344CB8AC3E}">
        <p14:creationId xmlns:p14="http://schemas.microsoft.com/office/powerpoint/2010/main" val="83607274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D15F1-A013-84B0-3F84-5B2DB1A7058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0CF9CA1-A978-5457-55EA-E33A3EB494B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9C02A2E-1936-A5F1-B977-BB386ECDC26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CAA0679-E095-BCA8-5A38-7DB3AAD4E90A}"/>
              </a:ext>
            </a:extLst>
          </p:cNvPr>
          <p:cNvSpPr>
            <a:spLocks noGrp="1"/>
          </p:cNvSpPr>
          <p:nvPr>
            <p:ph type="sldNum" sz="quarter" idx="5"/>
          </p:nvPr>
        </p:nvSpPr>
        <p:spPr/>
        <p:txBody>
          <a:bodyPr/>
          <a:lstStyle/>
          <a:p>
            <a:fld id="{B5389857-5745-4489-9591-8F76802FE21B}" type="slidenum">
              <a:rPr lang="ko-KR" altLang="en-US" smtClean="0"/>
              <a:t>378</a:t>
            </a:fld>
            <a:endParaRPr lang="ko-KR" altLang="en-US"/>
          </a:p>
        </p:txBody>
      </p:sp>
    </p:spTree>
    <p:extLst>
      <p:ext uri="{BB962C8B-B14F-4D97-AF65-F5344CB8AC3E}">
        <p14:creationId xmlns:p14="http://schemas.microsoft.com/office/powerpoint/2010/main" val="418320858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B68B3-06F5-79B1-3603-674A939D79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25B99FB-6B05-6B82-048E-175F306C0EB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2EB3010-CB77-249F-A31C-17AA3520B1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589B091-4A3C-8EC9-1F41-F601876C571A}"/>
              </a:ext>
            </a:extLst>
          </p:cNvPr>
          <p:cNvSpPr>
            <a:spLocks noGrp="1"/>
          </p:cNvSpPr>
          <p:nvPr>
            <p:ph type="sldNum" sz="quarter" idx="5"/>
          </p:nvPr>
        </p:nvSpPr>
        <p:spPr/>
        <p:txBody>
          <a:bodyPr/>
          <a:lstStyle/>
          <a:p>
            <a:fld id="{B5389857-5745-4489-9591-8F76802FE21B}" type="slidenum">
              <a:rPr lang="ko-KR" altLang="en-US" smtClean="0"/>
              <a:t>379</a:t>
            </a:fld>
            <a:endParaRPr lang="ko-KR" altLang="en-US"/>
          </a:p>
        </p:txBody>
      </p:sp>
    </p:spTree>
    <p:extLst>
      <p:ext uri="{BB962C8B-B14F-4D97-AF65-F5344CB8AC3E}">
        <p14:creationId xmlns:p14="http://schemas.microsoft.com/office/powerpoint/2010/main" val="754898265"/>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E0408-90C8-8890-9788-95315C7839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611D1AA-BD04-5B33-C89D-6F8BEEA343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07DB57-8574-8793-266B-C68A9F164D1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9B81844-C93A-AC81-20E2-B02EBD8099F5}"/>
              </a:ext>
            </a:extLst>
          </p:cNvPr>
          <p:cNvSpPr>
            <a:spLocks noGrp="1"/>
          </p:cNvSpPr>
          <p:nvPr>
            <p:ph type="sldNum" sz="quarter" idx="5"/>
          </p:nvPr>
        </p:nvSpPr>
        <p:spPr/>
        <p:txBody>
          <a:bodyPr/>
          <a:lstStyle/>
          <a:p>
            <a:fld id="{B5389857-5745-4489-9591-8F76802FE21B}" type="slidenum">
              <a:rPr lang="ko-KR" altLang="en-US" smtClean="0"/>
              <a:t>381</a:t>
            </a:fld>
            <a:endParaRPr lang="ko-KR" altLang="en-US"/>
          </a:p>
        </p:txBody>
      </p:sp>
    </p:spTree>
    <p:extLst>
      <p:ext uri="{BB962C8B-B14F-4D97-AF65-F5344CB8AC3E}">
        <p14:creationId xmlns:p14="http://schemas.microsoft.com/office/powerpoint/2010/main" val="1437366473"/>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B752F-932D-9B0B-1065-561F97C9013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8FECFCA-A16F-025E-637B-41531F75C7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36904F5-26F6-5B3E-1739-780B961645D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FAF24E9-7397-5C9E-513B-CB64B6C94B38}"/>
              </a:ext>
            </a:extLst>
          </p:cNvPr>
          <p:cNvSpPr>
            <a:spLocks noGrp="1"/>
          </p:cNvSpPr>
          <p:nvPr>
            <p:ph type="sldNum" sz="quarter" idx="5"/>
          </p:nvPr>
        </p:nvSpPr>
        <p:spPr/>
        <p:txBody>
          <a:bodyPr/>
          <a:lstStyle/>
          <a:p>
            <a:fld id="{B5389857-5745-4489-9591-8F76802FE21B}" type="slidenum">
              <a:rPr lang="ko-KR" altLang="en-US" smtClean="0"/>
              <a:t>382</a:t>
            </a:fld>
            <a:endParaRPr lang="ko-KR" altLang="en-US"/>
          </a:p>
        </p:txBody>
      </p:sp>
    </p:spTree>
    <p:extLst>
      <p:ext uri="{BB962C8B-B14F-4D97-AF65-F5344CB8AC3E}">
        <p14:creationId xmlns:p14="http://schemas.microsoft.com/office/powerpoint/2010/main" val="319743357"/>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0A84E-26E3-0D26-C22E-4597675492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643873-3A0F-9CF0-EAE7-0E92B90CF39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94E8715-100E-41EC-E26E-B4ECD6D0BEB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00825F0-1F35-768E-49FE-AD1121D353E2}"/>
              </a:ext>
            </a:extLst>
          </p:cNvPr>
          <p:cNvSpPr>
            <a:spLocks noGrp="1"/>
          </p:cNvSpPr>
          <p:nvPr>
            <p:ph type="sldNum" sz="quarter" idx="5"/>
          </p:nvPr>
        </p:nvSpPr>
        <p:spPr/>
        <p:txBody>
          <a:bodyPr/>
          <a:lstStyle/>
          <a:p>
            <a:fld id="{B5389857-5745-4489-9591-8F76802FE21B}" type="slidenum">
              <a:rPr lang="ko-KR" altLang="en-US" smtClean="0"/>
              <a:t>383</a:t>
            </a:fld>
            <a:endParaRPr lang="ko-KR" altLang="en-US"/>
          </a:p>
        </p:txBody>
      </p:sp>
    </p:spTree>
    <p:extLst>
      <p:ext uri="{BB962C8B-B14F-4D97-AF65-F5344CB8AC3E}">
        <p14:creationId xmlns:p14="http://schemas.microsoft.com/office/powerpoint/2010/main" val="332599344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D155F-603A-9948-E155-5A06558B37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306667C-3539-AB48-A9BB-90E6AFF819F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FAE934-5ECA-151A-F282-D946A0F439E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4C344A-CD9B-D6E2-DC7A-97DC55B5C939}"/>
              </a:ext>
            </a:extLst>
          </p:cNvPr>
          <p:cNvSpPr>
            <a:spLocks noGrp="1"/>
          </p:cNvSpPr>
          <p:nvPr>
            <p:ph type="sldNum" sz="quarter" idx="5"/>
          </p:nvPr>
        </p:nvSpPr>
        <p:spPr/>
        <p:txBody>
          <a:bodyPr/>
          <a:lstStyle/>
          <a:p>
            <a:fld id="{B5389857-5745-4489-9591-8F76802FE21B}" type="slidenum">
              <a:rPr lang="ko-KR" altLang="en-US" smtClean="0"/>
              <a:t>384</a:t>
            </a:fld>
            <a:endParaRPr lang="ko-KR" altLang="en-US"/>
          </a:p>
        </p:txBody>
      </p:sp>
    </p:spTree>
    <p:extLst>
      <p:ext uri="{BB962C8B-B14F-4D97-AF65-F5344CB8AC3E}">
        <p14:creationId xmlns:p14="http://schemas.microsoft.com/office/powerpoint/2010/main" val="1399080095"/>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D55F4-6423-BEED-DB0D-C9F980FA717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F05E66C-04D0-5EB4-B5FA-19896B1B034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7FFFCB-8C1F-7301-6D70-25502296079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017F11-A038-0DC3-80E0-7D36CD26712C}"/>
              </a:ext>
            </a:extLst>
          </p:cNvPr>
          <p:cNvSpPr>
            <a:spLocks noGrp="1"/>
          </p:cNvSpPr>
          <p:nvPr>
            <p:ph type="sldNum" sz="quarter" idx="5"/>
          </p:nvPr>
        </p:nvSpPr>
        <p:spPr/>
        <p:txBody>
          <a:bodyPr/>
          <a:lstStyle/>
          <a:p>
            <a:fld id="{B5389857-5745-4489-9591-8F76802FE21B}" type="slidenum">
              <a:rPr lang="ko-KR" altLang="en-US" smtClean="0"/>
              <a:t>385</a:t>
            </a:fld>
            <a:endParaRPr lang="ko-KR" altLang="en-US"/>
          </a:p>
        </p:txBody>
      </p:sp>
    </p:spTree>
    <p:extLst>
      <p:ext uri="{BB962C8B-B14F-4D97-AF65-F5344CB8AC3E}">
        <p14:creationId xmlns:p14="http://schemas.microsoft.com/office/powerpoint/2010/main" val="2491482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D8C88-F0DC-2A91-630B-482C6BF891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FEF583-A2C3-5D00-4757-5318248E28B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1AA807-E0F2-F1C5-D156-B1CB137363B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EBBFBD1-8C2A-C6FE-E593-50A7C941696E}"/>
              </a:ext>
            </a:extLst>
          </p:cNvPr>
          <p:cNvSpPr>
            <a:spLocks noGrp="1"/>
          </p:cNvSpPr>
          <p:nvPr>
            <p:ph type="sldNum" sz="quarter" idx="5"/>
          </p:nvPr>
        </p:nvSpPr>
        <p:spPr/>
        <p:txBody>
          <a:bodyPr/>
          <a:lstStyle/>
          <a:p>
            <a:fld id="{B5389857-5745-4489-9591-8F76802FE21B}" type="slidenum">
              <a:rPr lang="ko-KR" altLang="en-US" smtClean="0"/>
              <a:t>55</a:t>
            </a:fld>
            <a:endParaRPr lang="ko-KR" altLang="en-US"/>
          </a:p>
        </p:txBody>
      </p:sp>
    </p:spTree>
    <p:extLst>
      <p:ext uri="{BB962C8B-B14F-4D97-AF65-F5344CB8AC3E}">
        <p14:creationId xmlns:p14="http://schemas.microsoft.com/office/powerpoint/2010/main" val="200759465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DDBA-D71A-4679-F19F-113591A0885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028C08E-02FB-7831-B069-5CCB3E42374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E8B2568-A0B4-065B-8CE6-AC7471AA81C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437C9C-776F-214F-C1F3-17E8FFA78FF8}"/>
              </a:ext>
            </a:extLst>
          </p:cNvPr>
          <p:cNvSpPr>
            <a:spLocks noGrp="1"/>
          </p:cNvSpPr>
          <p:nvPr>
            <p:ph type="sldNum" sz="quarter" idx="5"/>
          </p:nvPr>
        </p:nvSpPr>
        <p:spPr/>
        <p:txBody>
          <a:bodyPr/>
          <a:lstStyle/>
          <a:p>
            <a:fld id="{B5389857-5745-4489-9591-8F76802FE21B}" type="slidenum">
              <a:rPr lang="ko-KR" altLang="en-US" smtClean="0"/>
              <a:t>387</a:t>
            </a:fld>
            <a:endParaRPr lang="ko-KR" altLang="en-US"/>
          </a:p>
        </p:txBody>
      </p:sp>
    </p:spTree>
    <p:extLst>
      <p:ext uri="{BB962C8B-B14F-4D97-AF65-F5344CB8AC3E}">
        <p14:creationId xmlns:p14="http://schemas.microsoft.com/office/powerpoint/2010/main" val="1516435586"/>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261A-2715-E78B-5BDC-43D0557A762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6102EAF-C299-35ED-FE40-1180891DEA5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C342B58-7045-9682-ED67-3472EA1A3CA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053655E-A856-136E-2062-38ADAE9377AC}"/>
              </a:ext>
            </a:extLst>
          </p:cNvPr>
          <p:cNvSpPr>
            <a:spLocks noGrp="1"/>
          </p:cNvSpPr>
          <p:nvPr>
            <p:ph type="sldNum" sz="quarter" idx="5"/>
          </p:nvPr>
        </p:nvSpPr>
        <p:spPr/>
        <p:txBody>
          <a:bodyPr/>
          <a:lstStyle/>
          <a:p>
            <a:fld id="{B5389857-5745-4489-9591-8F76802FE21B}" type="slidenum">
              <a:rPr lang="ko-KR" altLang="en-US" smtClean="0"/>
              <a:t>388</a:t>
            </a:fld>
            <a:endParaRPr lang="ko-KR" altLang="en-US"/>
          </a:p>
        </p:txBody>
      </p:sp>
    </p:spTree>
    <p:extLst>
      <p:ext uri="{BB962C8B-B14F-4D97-AF65-F5344CB8AC3E}">
        <p14:creationId xmlns:p14="http://schemas.microsoft.com/office/powerpoint/2010/main" val="219575372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84D64-DFBD-74C9-05D1-50E883EE9C7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A72A263-2499-56F0-8ACF-3B066D94211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944BBF-1207-A226-E5BF-90792058273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7882322-F7EF-3000-8EF8-6DFE997A9BFE}"/>
              </a:ext>
            </a:extLst>
          </p:cNvPr>
          <p:cNvSpPr>
            <a:spLocks noGrp="1"/>
          </p:cNvSpPr>
          <p:nvPr>
            <p:ph type="sldNum" sz="quarter" idx="5"/>
          </p:nvPr>
        </p:nvSpPr>
        <p:spPr/>
        <p:txBody>
          <a:bodyPr/>
          <a:lstStyle/>
          <a:p>
            <a:fld id="{B5389857-5745-4489-9591-8F76802FE21B}" type="slidenum">
              <a:rPr lang="ko-KR" altLang="en-US" smtClean="0"/>
              <a:t>389</a:t>
            </a:fld>
            <a:endParaRPr lang="ko-KR" altLang="en-US"/>
          </a:p>
        </p:txBody>
      </p:sp>
    </p:spTree>
    <p:extLst>
      <p:ext uri="{BB962C8B-B14F-4D97-AF65-F5344CB8AC3E}">
        <p14:creationId xmlns:p14="http://schemas.microsoft.com/office/powerpoint/2010/main" val="179191418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9C76-6F01-73D9-6B3B-2245C02E75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3401167-473A-8034-4BF5-4691C364CC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6EB973-EB9D-7BA3-DA05-908CBA72806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BAAC739-24A8-615C-50E9-E6D509B1FEAB}"/>
              </a:ext>
            </a:extLst>
          </p:cNvPr>
          <p:cNvSpPr>
            <a:spLocks noGrp="1"/>
          </p:cNvSpPr>
          <p:nvPr>
            <p:ph type="sldNum" sz="quarter" idx="5"/>
          </p:nvPr>
        </p:nvSpPr>
        <p:spPr/>
        <p:txBody>
          <a:bodyPr/>
          <a:lstStyle/>
          <a:p>
            <a:fld id="{B5389857-5745-4489-9591-8F76802FE21B}" type="slidenum">
              <a:rPr lang="ko-KR" altLang="en-US" smtClean="0"/>
              <a:t>390</a:t>
            </a:fld>
            <a:endParaRPr lang="ko-KR" altLang="en-US"/>
          </a:p>
        </p:txBody>
      </p:sp>
    </p:spTree>
    <p:extLst>
      <p:ext uri="{BB962C8B-B14F-4D97-AF65-F5344CB8AC3E}">
        <p14:creationId xmlns:p14="http://schemas.microsoft.com/office/powerpoint/2010/main" val="808544562"/>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32877-150E-B9CC-52C9-B9350D8D186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52F7E88-EECC-60E9-F40B-A6FCC0D6481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CB0FAD-E685-94D0-382A-3B931C54FF6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1281A6E-A852-BD91-9BA6-C035976DB24D}"/>
              </a:ext>
            </a:extLst>
          </p:cNvPr>
          <p:cNvSpPr>
            <a:spLocks noGrp="1"/>
          </p:cNvSpPr>
          <p:nvPr>
            <p:ph type="sldNum" sz="quarter" idx="5"/>
          </p:nvPr>
        </p:nvSpPr>
        <p:spPr/>
        <p:txBody>
          <a:bodyPr/>
          <a:lstStyle/>
          <a:p>
            <a:fld id="{B5389857-5745-4489-9591-8F76802FE21B}" type="slidenum">
              <a:rPr lang="ko-KR" altLang="en-US" smtClean="0"/>
              <a:t>391</a:t>
            </a:fld>
            <a:endParaRPr lang="ko-KR" altLang="en-US"/>
          </a:p>
        </p:txBody>
      </p:sp>
    </p:spTree>
    <p:extLst>
      <p:ext uri="{BB962C8B-B14F-4D97-AF65-F5344CB8AC3E}">
        <p14:creationId xmlns:p14="http://schemas.microsoft.com/office/powerpoint/2010/main" val="29372753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50760-8D80-58A2-B22E-6C36A7D854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96D3093-93EE-503E-2703-DB5E2E2C3C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87D6A1-67F3-79B2-4B05-639C7ECC9AA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68ED564-0A02-3DE6-F334-5F8531D8FA9B}"/>
              </a:ext>
            </a:extLst>
          </p:cNvPr>
          <p:cNvSpPr>
            <a:spLocks noGrp="1"/>
          </p:cNvSpPr>
          <p:nvPr>
            <p:ph type="sldNum" sz="quarter" idx="5"/>
          </p:nvPr>
        </p:nvSpPr>
        <p:spPr/>
        <p:txBody>
          <a:bodyPr/>
          <a:lstStyle/>
          <a:p>
            <a:fld id="{B5389857-5745-4489-9591-8F76802FE21B}" type="slidenum">
              <a:rPr lang="ko-KR" altLang="en-US" smtClean="0"/>
              <a:t>392</a:t>
            </a:fld>
            <a:endParaRPr lang="ko-KR" altLang="en-US"/>
          </a:p>
        </p:txBody>
      </p:sp>
    </p:spTree>
    <p:extLst>
      <p:ext uri="{BB962C8B-B14F-4D97-AF65-F5344CB8AC3E}">
        <p14:creationId xmlns:p14="http://schemas.microsoft.com/office/powerpoint/2010/main" val="404740406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CCDCD-CF64-3D58-558F-DE22642B5C7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D422A3-BFEB-F30F-DE1F-047C629011D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C1B25E-F9CB-4B8B-AC5D-ADA3BD2F726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B41B579-52D0-6FF9-E984-C8D56CFFAEC6}"/>
              </a:ext>
            </a:extLst>
          </p:cNvPr>
          <p:cNvSpPr>
            <a:spLocks noGrp="1"/>
          </p:cNvSpPr>
          <p:nvPr>
            <p:ph type="sldNum" sz="quarter" idx="5"/>
          </p:nvPr>
        </p:nvSpPr>
        <p:spPr/>
        <p:txBody>
          <a:bodyPr/>
          <a:lstStyle/>
          <a:p>
            <a:fld id="{B5389857-5745-4489-9591-8F76802FE21B}" type="slidenum">
              <a:rPr lang="ko-KR" altLang="en-US" smtClean="0"/>
              <a:t>393</a:t>
            </a:fld>
            <a:endParaRPr lang="ko-KR" altLang="en-US"/>
          </a:p>
        </p:txBody>
      </p:sp>
    </p:spTree>
    <p:extLst>
      <p:ext uri="{BB962C8B-B14F-4D97-AF65-F5344CB8AC3E}">
        <p14:creationId xmlns:p14="http://schemas.microsoft.com/office/powerpoint/2010/main" val="612673791"/>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93870-FD99-BB0C-9FF0-372548D5BD2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B9726AC-FDC6-4093-9213-1BF76E9976D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5DE6FBA-87E7-BEF8-3293-9768A454751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FFAE4E-6243-DD9A-2988-2116481BA006}"/>
              </a:ext>
            </a:extLst>
          </p:cNvPr>
          <p:cNvSpPr>
            <a:spLocks noGrp="1"/>
          </p:cNvSpPr>
          <p:nvPr>
            <p:ph type="sldNum" sz="quarter" idx="5"/>
          </p:nvPr>
        </p:nvSpPr>
        <p:spPr/>
        <p:txBody>
          <a:bodyPr/>
          <a:lstStyle/>
          <a:p>
            <a:fld id="{B5389857-5745-4489-9591-8F76802FE21B}" type="slidenum">
              <a:rPr lang="ko-KR" altLang="en-US" smtClean="0"/>
              <a:t>395</a:t>
            </a:fld>
            <a:endParaRPr lang="ko-KR" altLang="en-US"/>
          </a:p>
        </p:txBody>
      </p:sp>
    </p:spTree>
    <p:extLst>
      <p:ext uri="{BB962C8B-B14F-4D97-AF65-F5344CB8AC3E}">
        <p14:creationId xmlns:p14="http://schemas.microsoft.com/office/powerpoint/2010/main" val="245085982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821E3-93F6-3454-2DCE-4B5D2360542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CCECD9B-5954-3111-8E1E-53B30B98C3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89F20A9-ECD9-B50D-CBBE-58897BD0F67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1D900B5-F2B4-838D-F50C-1CAE4DBB4F70}"/>
              </a:ext>
            </a:extLst>
          </p:cNvPr>
          <p:cNvSpPr>
            <a:spLocks noGrp="1"/>
          </p:cNvSpPr>
          <p:nvPr>
            <p:ph type="sldNum" sz="quarter" idx="5"/>
          </p:nvPr>
        </p:nvSpPr>
        <p:spPr/>
        <p:txBody>
          <a:bodyPr/>
          <a:lstStyle/>
          <a:p>
            <a:fld id="{B5389857-5745-4489-9591-8F76802FE21B}" type="slidenum">
              <a:rPr lang="ko-KR" altLang="en-US" smtClean="0"/>
              <a:t>396</a:t>
            </a:fld>
            <a:endParaRPr lang="ko-KR" altLang="en-US"/>
          </a:p>
        </p:txBody>
      </p:sp>
    </p:spTree>
    <p:extLst>
      <p:ext uri="{BB962C8B-B14F-4D97-AF65-F5344CB8AC3E}">
        <p14:creationId xmlns:p14="http://schemas.microsoft.com/office/powerpoint/2010/main" val="3249111237"/>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FD1EB-064E-521F-3A56-78AEC10C7DC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7E3B9C8-AC19-63E9-A6A6-90B20BE6B8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7DE558-2F94-69B1-C229-22CDB9A7162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E4D1281-06D4-3266-BC35-BD7558930E64}"/>
              </a:ext>
            </a:extLst>
          </p:cNvPr>
          <p:cNvSpPr>
            <a:spLocks noGrp="1"/>
          </p:cNvSpPr>
          <p:nvPr>
            <p:ph type="sldNum" sz="quarter" idx="5"/>
          </p:nvPr>
        </p:nvSpPr>
        <p:spPr/>
        <p:txBody>
          <a:bodyPr/>
          <a:lstStyle/>
          <a:p>
            <a:fld id="{B5389857-5745-4489-9591-8F76802FE21B}" type="slidenum">
              <a:rPr lang="ko-KR" altLang="en-US" smtClean="0"/>
              <a:t>397</a:t>
            </a:fld>
            <a:endParaRPr lang="ko-KR" altLang="en-US"/>
          </a:p>
        </p:txBody>
      </p:sp>
    </p:spTree>
    <p:extLst>
      <p:ext uri="{BB962C8B-B14F-4D97-AF65-F5344CB8AC3E}">
        <p14:creationId xmlns:p14="http://schemas.microsoft.com/office/powerpoint/2010/main" val="2969360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5DC31-045F-FF88-2BF7-468AC4F7DA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353A42-BB0A-E7D9-897A-3074FDD2142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99FD47-5DB7-A261-D7C4-BF0F8F320F5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3920997-AA21-88BC-4476-41DB73793A4B}"/>
              </a:ext>
            </a:extLst>
          </p:cNvPr>
          <p:cNvSpPr>
            <a:spLocks noGrp="1"/>
          </p:cNvSpPr>
          <p:nvPr>
            <p:ph type="sldNum" sz="quarter" idx="5"/>
          </p:nvPr>
        </p:nvSpPr>
        <p:spPr/>
        <p:txBody>
          <a:bodyPr/>
          <a:lstStyle/>
          <a:p>
            <a:fld id="{B5389857-5745-4489-9591-8F76802FE21B}" type="slidenum">
              <a:rPr lang="ko-KR" altLang="en-US" smtClean="0"/>
              <a:t>56</a:t>
            </a:fld>
            <a:endParaRPr lang="ko-KR" altLang="en-US"/>
          </a:p>
        </p:txBody>
      </p:sp>
    </p:spTree>
    <p:extLst>
      <p:ext uri="{BB962C8B-B14F-4D97-AF65-F5344CB8AC3E}">
        <p14:creationId xmlns:p14="http://schemas.microsoft.com/office/powerpoint/2010/main" val="631001954"/>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3D6C7-C987-02B3-7E0E-1A41FAAC365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1D15D63-6607-C9A5-D120-EBBB0DA7FE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D7B7055-7724-9EFD-E101-196572C28AB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1402AAF-8BF0-53AA-0810-F0A102D789D5}"/>
              </a:ext>
            </a:extLst>
          </p:cNvPr>
          <p:cNvSpPr>
            <a:spLocks noGrp="1"/>
          </p:cNvSpPr>
          <p:nvPr>
            <p:ph type="sldNum" sz="quarter" idx="5"/>
          </p:nvPr>
        </p:nvSpPr>
        <p:spPr/>
        <p:txBody>
          <a:bodyPr/>
          <a:lstStyle/>
          <a:p>
            <a:fld id="{B5389857-5745-4489-9591-8F76802FE21B}" type="slidenum">
              <a:rPr lang="ko-KR" altLang="en-US" smtClean="0"/>
              <a:t>398</a:t>
            </a:fld>
            <a:endParaRPr lang="ko-KR" altLang="en-US"/>
          </a:p>
        </p:txBody>
      </p:sp>
    </p:spTree>
    <p:extLst>
      <p:ext uri="{BB962C8B-B14F-4D97-AF65-F5344CB8AC3E}">
        <p14:creationId xmlns:p14="http://schemas.microsoft.com/office/powerpoint/2010/main" val="287556867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C490B-1839-50C6-2B3E-E04618CAB1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6408750-17F3-E1FA-3239-3049B6E9E8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7416901-5211-E4FD-E754-029E6395B46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7225705-0184-8FC8-A381-9C0D662F8963}"/>
              </a:ext>
            </a:extLst>
          </p:cNvPr>
          <p:cNvSpPr>
            <a:spLocks noGrp="1"/>
          </p:cNvSpPr>
          <p:nvPr>
            <p:ph type="sldNum" sz="quarter" idx="5"/>
          </p:nvPr>
        </p:nvSpPr>
        <p:spPr/>
        <p:txBody>
          <a:bodyPr/>
          <a:lstStyle/>
          <a:p>
            <a:fld id="{B5389857-5745-4489-9591-8F76802FE21B}" type="slidenum">
              <a:rPr lang="ko-KR" altLang="en-US" smtClean="0"/>
              <a:t>399</a:t>
            </a:fld>
            <a:endParaRPr lang="ko-KR" altLang="en-US"/>
          </a:p>
        </p:txBody>
      </p:sp>
    </p:spTree>
    <p:extLst>
      <p:ext uri="{BB962C8B-B14F-4D97-AF65-F5344CB8AC3E}">
        <p14:creationId xmlns:p14="http://schemas.microsoft.com/office/powerpoint/2010/main" val="1054298194"/>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B91F7-29E3-0AEB-C89D-C1DC24657DB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12E3F0-41F2-3BFB-6DB0-6447058830A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01CB31-0347-C3BC-CF61-B2A77A70788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B339FCD-FDE8-08C5-0781-EEB8706969D2}"/>
              </a:ext>
            </a:extLst>
          </p:cNvPr>
          <p:cNvSpPr>
            <a:spLocks noGrp="1"/>
          </p:cNvSpPr>
          <p:nvPr>
            <p:ph type="sldNum" sz="quarter" idx="5"/>
          </p:nvPr>
        </p:nvSpPr>
        <p:spPr/>
        <p:txBody>
          <a:bodyPr/>
          <a:lstStyle/>
          <a:p>
            <a:fld id="{B5389857-5745-4489-9591-8F76802FE21B}" type="slidenum">
              <a:rPr lang="ko-KR" altLang="en-US" smtClean="0"/>
              <a:t>401</a:t>
            </a:fld>
            <a:endParaRPr lang="ko-KR" altLang="en-US"/>
          </a:p>
        </p:txBody>
      </p:sp>
    </p:spTree>
    <p:extLst>
      <p:ext uri="{BB962C8B-B14F-4D97-AF65-F5344CB8AC3E}">
        <p14:creationId xmlns:p14="http://schemas.microsoft.com/office/powerpoint/2010/main" val="1772314218"/>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C4B7D-14FC-E45E-57B2-AF0B1031433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3B00A62-C07B-8615-3B7D-8B5DDC79DE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ACD7D72-E1F7-5A38-B65A-236A530F8A2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3D39EF2-86EB-B567-C2D0-C8E715DD4B61}"/>
              </a:ext>
            </a:extLst>
          </p:cNvPr>
          <p:cNvSpPr>
            <a:spLocks noGrp="1"/>
          </p:cNvSpPr>
          <p:nvPr>
            <p:ph type="sldNum" sz="quarter" idx="5"/>
          </p:nvPr>
        </p:nvSpPr>
        <p:spPr/>
        <p:txBody>
          <a:bodyPr/>
          <a:lstStyle/>
          <a:p>
            <a:fld id="{B5389857-5745-4489-9591-8F76802FE21B}" type="slidenum">
              <a:rPr lang="ko-KR" altLang="en-US" smtClean="0"/>
              <a:t>402</a:t>
            </a:fld>
            <a:endParaRPr lang="ko-KR" altLang="en-US"/>
          </a:p>
        </p:txBody>
      </p:sp>
    </p:spTree>
    <p:extLst>
      <p:ext uri="{BB962C8B-B14F-4D97-AF65-F5344CB8AC3E}">
        <p14:creationId xmlns:p14="http://schemas.microsoft.com/office/powerpoint/2010/main" val="92342744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405</a:t>
            </a:fld>
            <a:endParaRPr lang="ko-KR" altLang="en-US"/>
          </a:p>
        </p:txBody>
      </p:sp>
    </p:spTree>
    <p:extLst>
      <p:ext uri="{BB962C8B-B14F-4D97-AF65-F5344CB8AC3E}">
        <p14:creationId xmlns:p14="http://schemas.microsoft.com/office/powerpoint/2010/main" val="774942495"/>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6A6E-8A6D-E535-6858-E29340D98FF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2866D63-EC4D-9DFA-72A9-1B9A38BBFB2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D9898E2-5238-973B-A5FE-AD5119C1BB9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21A7A07-9FBD-5CAF-BFFC-A74CCDD3F64A}"/>
              </a:ext>
            </a:extLst>
          </p:cNvPr>
          <p:cNvSpPr>
            <a:spLocks noGrp="1"/>
          </p:cNvSpPr>
          <p:nvPr>
            <p:ph type="sldNum" sz="quarter" idx="5"/>
          </p:nvPr>
        </p:nvSpPr>
        <p:spPr/>
        <p:txBody>
          <a:bodyPr/>
          <a:lstStyle/>
          <a:p>
            <a:fld id="{B5389857-5745-4489-9591-8F76802FE21B}" type="slidenum">
              <a:rPr lang="ko-KR" altLang="en-US" smtClean="0"/>
              <a:t>406</a:t>
            </a:fld>
            <a:endParaRPr lang="ko-KR" altLang="en-US"/>
          </a:p>
        </p:txBody>
      </p:sp>
    </p:spTree>
    <p:extLst>
      <p:ext uri="{BB962C8B-B14F-4D97-AF65-F5344CB8AC3E}">
        <p14:creationId xmlns:p14="http://schemas.microsoft.com/office/powerpoint/2010/main" val="3033765116"/>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7B265-8864-931D-CFEC-D742C6A5EF5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AEB5F7B-C2AE-2D0F-48F8-E7723139028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74A7F1D-0913-AFE4-5F30-AA68B01D019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D182C2-930E-16F6-41B7-8856DCD7FC47}"/>
              </a:ext>
            </a:extLst>
          </p:cNvPr>
          <p:cNvSpPr>
            <a:spLocks noGrp="1"/>
          </p:cNvSpPr>
          <p:nvPr>
            <p:ph type="sldNum" sz="quarter" idx="5"/>
          </p:nvPr>
        </p:nvSpPr>
        <p:spPr/>
        <p:txBody>
          <a:bodyPr/>
          <a:lstStyle/>
          <a:p>
            <a:fld id="{B5389857-5745-4489-9591-8F76802FE21B}" type="slidenum">
              <a:rPr lang="ko-KR" altLang="en-US" smtClean="0"/>
              <a:t>407</a:t>
            </a:fld>
            <a:endParaRPr lang="ko-KR" altLang="en-US"/>
          </a:p>
        </p:txBody>
      </p:sp>
    </p:spTree>
    <p:extLst>
      <p:ext uri="{BB962C8B-B14F-4D97-AF65-F5344CB8AC3E}">
        <p14:creationId xmlns:p14="http://schemas.microsoft.com/office/powerpoint/2010/main" val="2880063457"/>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DEAB6-F233-AECC-1A9A-C770858DF4A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1660AC3-576D-2A59-805A-D6999829C9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5BD032B-5A76-B296-C8EE-C7D3D5BCDA0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99AB4FE-9235-7A0E-1E6B-498D226E5BC7}"/>
              </a:ext>
            </a:extLst>
          </p:cNvPr>
          <p:cNvSpPr>
            <a:spLocks noGrp="1"/>
          </p:cNvSpPr>
          <p:nvPr>
            <p:ph type="sldNum" sz="quarter" idx="5"/>
          </p:nvPr>
        </p:nvSpPr>
        <p:spPr/>
        <p:txBody>
          <a:bodyPr/>
          <a:lstStyle/>
          <a:p>
            <a:fld id="{B5389857-5745-4489-9591-8F76802FE21B}" type="slidenum">
              <a:rPr lang="ko-KR" altLang="en-US" smtClean="0"/>
              <a:t>408</a:t>
            </a:fld>
            <a:endParaRPr lang="ko-KR" altLang="en-US"/>
          </a:p>
        </p:txBody>
      </p:sp>
    </p:spTree>
    <p:extLst>
      <p:ext uri="{BB962C8B-B14F-4D97-AF65-F5344CB8AC3E}">
        <p14:creationId xmlns:p14="http://schemas.microsoft.com/office/powerpoint/2010/main" val="1215424426"/>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C8EB4-E5E2-AF16-4C1A-C7DCD408B9B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8D626B5-F669-0222-1EBF-31BA609B5EC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8692F3-56C3-567D-FEB0-32AFF6925E0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5D9FBD-B8B0-2E86-7424-08E9E33DBDE5}"/>
              </a:ext>
            </a:extLst>
          </p:cNvPr>
          <p:cNvSpPr>
            <a:spLocks noGrp="1"/>
          </p:cNvSpPr>
          <p:nvPr>
            <p:ph type="sldNum" sz="quarter" idx="5"/>
          </p:nvPr>
        </p:nvSpPr>
        <p:spPr/>
        <p:txBody>
          <a:bodyPr/>
          <a:lstStyle/>
          <a:p>
            <a:fld id="{B5389857-5745-4489-9591-8F76802FE21B}" type="slidenum">
              <a:rPr lang="ko-KR" altLang="en-US" smtClean="0"/>
              <a:t>409</a:t>
            </a:fld>
            <a:endParaRPr lang="ko-KR" altLang="en-US"/>
          </a:p>
        </p:txBody>
      </p:sp>
    </p:spTree>
    <p:extLst>
      <p:ext uri="{BB962C8B-B14F-4D97-AF65-F5344CB8AC3E}">
        <p14:creationId xmlns:p14="http://schemas.microsoft.com/office/powerpoint/2010/main" val="4148039558"/>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6B5D9-3D27-B99C-AD06-D5377B71F8A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04BE0D-C3F8-19D3-728D-08D67F77383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48A071-96C6-85E9-2E18-80383153036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D376D46-3FE1-BA8B-7FC3-6580E0FDBFAA}"/>
              </a:ext>
            </a:extLst>
          </p:cNvPr>
          <p:cNvSpPr>
            <a:spLocks noGrp="1"/>
          </p:cNvSpPr>
          <p:nvPr>
            <p:ph type="sldNum" sz="quarter" idx="5"/>
          </p:nvPr>
        </p:nvSpPr>
        <p:spPr/>
        <p:txBody>
          <a:bodyPr/>
          <a:lstStyle/>
          <a:p>
            <a:fld id="{B5389857-5745-4489-9591-8F76802FE21B}" type="slidenum">
              <a:rPr lang="ko-KR" altLang="en-US" smtClean="0"/>
              <a:t>410</a:t>
            </a:fld>
            <a:endParaRPr lang="ko-KR" altLang="en-US"/>
          </a:p>
        </p:txBody>
      </p:sp>
    </p:spTree>
    <p:extLst>
      <p:ext uri="{BB962C8B-B14F-4D97-AF65-F5344CB8AC3E}">
        <p14:creationId xmlns:p14="http://schemas.microsoft.com/office/powerpoint/2010/main" val="3693022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a:t>
            </a:fld>
            <a:endParaRPr lang="ko-KR" altLang="en-US"/>
          </a:p>
        </p:txBody>
      </p:sp>
    </p:spTree>
    <p:extLst>
      <p:ext uri="{BB962C8B-B14F-4D97-AF65-F5344CB8AC3E}">
        <p14:creationId xmlns:p14="http://schemas.microsoft.com/office/powerpoint/2010/main" val="1397611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653B3-6A34-0A36-7CE0-5D4F72CCDD3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120076A-3A7E-8062-08F6-A3AEFCB6EFE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95800EA-70AF-A65C-312F-83EBCCD154B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D54ED35-7162-CBFB-3E5A-92BCEB459AED}"/>
              </a:ext>
            </a:extLst>
          </p:cNvPr>
          <p:cNvSpPr>
            <a:spLocks noGrp="1"/>
          </p:cNvSpPr>
          <p:nvPr>
            <p:ph type="sldNum" sz="quarter" idx="5"/>
          </p:nvPr>
        </p:nvSpPr>
        <p:spPr/>
        <p:txBody>
          <a:bodyPr/>
          <a:lstStyle/>
          <a:p>
            <a:fld id="{B5389857-5745-4489-9591-8F76802FE21B}" type="slidenum">
              <a:rPr lang="ko-KR" altLang="en-US" smtClean="0"/>
              <a:t>57</a:t>
            </a:fld>
            <a:endParaRPr lang="ko-KR" altLang="en-US"/>
          </a:p>
        </p:txBody>
      </p:sp>
    </p:spTree>
    <p:extLst>
      <p:ext uri="{BB962C8B-B14F-4D97-AF65-F5344CB8AC3E}">
        <p14:creationId xmlns:p14="http://schemas.microsoft.com/office/powerpoint/2010/main" val="2657500289"/>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5048D-27F8-57A9-43B7-CD99F811FDE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603CCD3-539D-DF98-A58B-E8FB51DA345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318DF4F-4D90-E9D4-EC2D-3BF3EF2CDB8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7997267-FFFB-5AAE-9641-BAD2192E822B}"/>
              </a:ext>
            </a:extLst>
          </p:cNvPr>
          <p:cNvSpPr>
            <a:spLocks noGrp="1"/>
          </p:cNvSpPr>
          <p:nvPr>
            <p:ph type="sldNum" sz="quarter" idx="5"/>
          </p:nvPr>
        </p:nvSpPr>
        <p:spPr/>
        <p:txBody>
          <a:bodyPr/>
          <a:lstStyle/>
          <a:p>
            <a:fld id="{B5389857-5745-4489-9591-8F76802FE21B}" type="slidenum">
              <a:rPr lang="ko-KR" altLang="en-US" smtClean="0"/>
              <a:t>411</a:t>
            </a:fld>
            <a:endParaRPr lang="ko-KR" altLang="en-US"/>
          </a:p>
        </p:txBody>
      </p:sp>
    </p:spTree>
    <p:extLst>
      <p:ext uri="{BB962C8B-B14F-4D97-AF65-F5344CB8AC3E}">
        <p14:creationId xmlns:p14="http://schemas.microsoft.com/office/powerpoint/2010/main" val="90627432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D90C8-2CC4-BA5C-034E-8D89AACF3B6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FC49B79-772C-6D34-F622-556AF45A1AB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3570B6F-9D8E-BE2A-159C-F7623A514BC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80DE444-BFC3-6FA0-B915-AE00F9F4B325}"/>
              </a:ext>
            </a:extLst>
          </p:cNvPr>
          <p:cNvSpPr>
            <a:spLocks noGrp="1"/>
          </p:cNvSpPr>
          <p:nvPr>
            <p:ph type="sldNum" sz="quarter" idx="5"/>
          </p:nvPr>
        </p:nvSpPr>
        <p:spPr/>
        <p:txBody>
          <a:bodyPr/>
          <a:lstStyle/>
          <a:p>
            <a:fld id="{B5389857-5745-4489-9591-8F76802FE21B}" type="slidenum">
              <a:rPr lang="ko-KR" altLang="en-US" smtClean="0"/>
              <a:t>412</a:t>
            </a:fld>
            <a:endParaRPr lang="ko-KR" altLang="en-US"/>
          </a:p>
        </p:txBody>
      </p:sp>
    </p:spTree>
    <p:extLst>
      <p:ext uri="{BB962C8B-B14F-4D97-AF65-F5344CB8AC3E}">
        <p14:creationId xmlns:p14="http://schemas.microsoft.com/office/powerpoint/2010/main" val="1192874979"/>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01DE1-C918-10BD-743B-3702C316276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8B810C6-B1D1-2B23-765C-C0670BD317C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2786CEA-4A3F-EC11-C78B-AE24345378D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EDE6AE8-CD92-497C-7AF4-06249A3E80F4}"/>
              </a:ext>
            </a:extLst>
          </p:cNvPr>
          <p:cNvSpPr>
            <a:spLocks noGrp="1"/>
          </p:cNvSpPr>
          <p:nvPr>
            <p:ph type="sldNum" sz="quarter" idx="5"/>
          </p:nvPr>
        </p:nvSpPr>
        <p:spPr/>
        <p:txBody>
          <a:bodyPr/>
          <a:lstStyle/>
          <a:p>
            <a:fld id="{B5389857-5745-4489-9591-8F76802FE21B}" type="slidenum">
              <a:rPr lang="ko-KR" altLang="en-US" smtClean="0"/>
              <a:t>413</a:t>
            </a:fld>
            <a:endParaRPr lang="ko-KR" altLang="en-US"/>
          </a:p>
        </p:txBody>
      </p:sp>
    </p:spTree>
    <p:extLst>
      <p:ext uri="{BB962C8B-B14F-4D97-AF65-F5344CB8AC3E}">
        <p14:creationId xmlns:p14="http://schemas.microsoft.com/office/powerpoint/2010/main" val="3811490062"/>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A3161-1761-8AA5-DED4-60EC8B29AA9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352EDC2-4D49-51BC-02E7-4DA6FAD2230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DE114B-6256-95A7-1995-65A61A936A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D4E9999-C238-8EEB-4BBD-9B58D569F612}"/>
              </a:ext>
            </a:extLst>
          </p:cNvPr>
          <p:cNvSpPr>
            <a:spLocks noGrp="1"/>
          </p:cNvSpPr>
          <p:nvPr>
            <p:ph type="sldNum" sz="quarter" idx="5"/>
          </p:nvPr>
        </p:nvSpPr>
        <p:spPr/>
        <p:txBody>
          <a:bodyPr/>
          <a:lstStyle/>
          <a:p>
            <a:fld id="{B5389857-5745-4489-9591-8F76802FE21B}" type="slidenum">
              <a:rPr lang="ko-KR" altLang="en-US" smtClean="0"/>
              <a:t>414</a:t>
            </a:fld>
            <a:endParaRPr lang="ko-KR" altLang="en-US"/>
          </a:p>
        </p:txBody>
      </p:sp>
    </p:spTree>
    <p:extLst>
      <p:ext uri="{BB962C8B-B14F-4D97-AF65-F5344CB8AC3E}">
        <p14:creationId xmlns:p14="http://schemas.microsoft.com/office/powerpoint/2010/main" val="123690703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416</a:t>
            </a:fld>
            <a:endParaRPr lang="ko-KR" altLang="en-US"/>
          </a:p>
        </p:txBody>
      </p:sp>
    </p:spTree>
    <p:extLst>
      <p:ext uri="{BB962C8B-B14F-4D97-AF65-F5344CB8AC3E}">
        <p14:creationId xmlns:p14="http://schemas.microsoft.com/office/powerpoint/2010/main" val="1140185855"/>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027BF-9FE1-82A5-58AA-FC864DD9E0E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FEA5691-8A1A-4A4E-C7A2-650AFAFB110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B7219FC-6650-7809-5793-B7A3514C552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FE9B731-649F-D28C-1263-1A1BC5D67572}"/>
              </a:ext>
            </a:extLst>
          </p:cNvPr>
          <p:cNvSpPr>
            <a:spLocks noGrp="1"/>
          </p:cNvSpPr>
          <p:nvPr>
            <p:ph type="sldNum" sz="quarter" idx="5"/>
          </p:nvPr>
        </p:nvSpPr>
        <p:spPr/>
        <p:txBody>
          <a:bodyPr/>
          <a:lstStyle/>
          <a:p>
            <a:fld id="{B5389857-5745-4489-9591-8F76802FE21B}" type="slidenum">
              <a:rPr lang="ko-KR" altLang="en-US" smtClean="0"/>
              <a:t>417</a:t>
            </a:fld>
            <a:endParaRPr lang="ko-KR" altLang="en-US"/>
          </a:p>
        </p:txBody>
      </p:sp>
    </p:spTree>
    <p:extLst>
      <p:ext uri="{BB962C8B-B14F-4D97-AF65-F5344CB8AC3E}">
        <p14:creationId xmlns:p14="http://schemas.microsoft.com/office/powerpoint/2010/main" val="76747987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ED8BE-2120-7E3D-CB4E-7F6586C71F9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3D34C8-BA3E-655B-02E9-B5BC89AABA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F9FE477-3223-AEC1-9E7F-4EA58294DD1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0C36E4D-0617-E76A-3B16-8563E0B20717}"/>
              </a:ext>
            </a:extLst>
          </p:cNvPr>
          <p:cNvSpPr>
            <a:spLocks noGrp="1"/>
          </p:cNvSpPr>
          <p:nvPr>
            <p:ph type="sldNum" sz="quarter" idx="5"/>
          </p:nvPr>
        </p:nvSpPr>
        <p:spPr/>
        <p:txBody>
          <a:bodyPr/>
          <a:lstStyle/>
          <a:p>
            <a:fld id="{B5389857-5745-4489-9591-8F76802FE21B}" type="slidenum">
              <a:rPr lang="ko-KR" altLang="en-US" smtClean="0"/>
              <a:t>418</a:t>
            </a:fld>
            <a:endParaRPr lang="ko-KR" altLang="en-US"/>
          </a:p>
        </p:txBody>
      </p:sp>
    </p:spTree>
    <p:extLst>
      <p:ext uri="{BB962C8B-B14F-4D97-AF65-F5344CB8AC3E}">
        <p14:creationId xmlns:p14="http://schemas.microsoft.com/office/powerpoint/2010/main" val="396133705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C11C1-174D-6A15-0265-7E6E1F689F1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A5CB58C-305E-0EE9-0856-ADFBF13859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F9A3E05-5140-E6E2-2ABF-8EB17C8194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EB99851-9FDC-0DF1-225F-BB88180D926A}"/>
              </a:ext>
            </a:extLst>
          </p:cNvPr>
          <p:cNvSpPr>
            <a:spLocks noGrp="1"/>
          </p:cNvSpPr>
          <p:nvPr>
            <p:ph type="sldNum" sz="quarter" idx="5"/>
          </p:nvPr>
        </p:nvSpPr>
        <p:spPr/>
        <p:txBody>
          <a:bodyPr/>
          <a:lstStyle/>
          <a:p>
            <a:fld id="{B5389857-5745-4489-9591-8F76802FE21B}" type="slidenum">
              <a:rPr lang="ko-KR" altLang="en-US" smtClean="0"/>
              <a:t>419</a:t>
            </a:fld>
            <a:endParaRPr lang="ko-KR" altLang="en-US"/>
          </a:p>
        </p:txBody>
      </p:sp>
    </p:spTree>
    <p:extLst>
      <p:ext uri="{BB962C8B-B14F-4D97-AF65-F5344CB8AC3E}">
        <p14:creationId xmlns:p14="http://schemas.microsoft.com/office/powerpoint/2010/main" val="326356526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9A604-E8F5-6BA7-6E4C-DA04CA7BFD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E30C06-60CB-CC66-29B5-1D4EA5710F8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2DB5F8-3BCD-7DAB-0738-2C94711090D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2A05D0-39B8-3663-FE7C-05A877318F53}"/>
              </a:ext>
            </a:extLst>
          </p:cNvPr>
          <p:cNvSpPr>
            <a:spLocks noGrp="1"/>
          </p:cNvSpPr>
          <p:nvPr>
            <p:ph type="sldNum" sz="quarter" idx="5"/>
          </p:nvPr>
        </p:nvSpPr>
        <p:spPr/>
        <p:txBody>
          <a:bodyPr/>
          <a:lstStyle/>
          <a:p>
            <a:fld id="{B5389857-5745-4489-9591-8F76802FE21B}" type="slidenum">
              <a:rPr lang="ko-KR" altLang="en-US" smtClean="0"/>
              <a:t>420</a:t>
            </a:fld>
            <a:endParaRPr lang="ko-KR" altLang="en-US"/>
          </a:p>
        </p:txBody>
      </p:sp>
    </p:spTree>
    <p:extLst>
      <p:ext uri="{BB962C8B-B14F-4D97-AF65-F5344CB8AC3E}">
        <p14:creationId xmlns:p14="http://schemas.microsoft.com/office/powerpoint/2010/main" val="3114840730"/>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BE0A8-241B-A27B-4215-15501E5093E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EE3D5B3-7450-BD38-D4EA-BC4658B64D0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A6AA94F-2AAE-096B-9D87-003D48EDB99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DC5F297-F01C-568C-4498-613E52E93DDE}"/>
              </a:ext>
            </a:extLst>
          </p:cNvPr>
          <p:cNvSpPr>
            <a:spLocks noGrp="1"/>
          </p:cNvSpPr>
          <p:nvPr>
            <p:ph type="sldNum" sz="quarter" idx="5"/>
          </p:nvPr>
        </p:nvSpPr>
        <p:spPr/>
        <p:txBody>
          <a:bodyPr/>
          <a:lstStyle/>
          <a:p>
            <a:fld id="{B5389857-5745-4489-9591-8F76802FE21B}" type="slidenum">
              <a:rPr lang="ko-KR" altLang="en-US" smtClean="0"/>
              <a:t>421</a:t>
            </a:fld>
            <a:endParaRPr lang="ko-KR" altLang="en-US"/>
          </a:p>
        </p:txBody>
      </p:sp>
    </p:spTree>
    <p:extLst>
      <p:ext uri="{BB962C8B-B14F-4D97-AF65-F5344CB8AC3E}">
        <p14:creationId xmlns:p14="http://schemas.microsoft.com/office/powerpoint/2010/main" val="3190247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E1821-DDD0-578D-AE5B-6D6D14DECE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A954DD6-7286-F960-B16A-FB784214B5D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AF22C8B-7512-8371-083E-19D8D60489E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6040B05-395E-FD3A-ED71-0F04FCF1D8FD}"/>
              </a:ext>
            </a:extLst>
          </p:cNvPr>
          <p:cNvSpPr>
            <a:spLocks noGrp="1"/>
          </p:cNvSpPr>
          <p:nvPr>
            <p:ph type="sldNum" sz="quarter" idx="5"/>
          </p:nvPr>
        </p:nvSpPr>
        <p:spPr/>
        <p:txBody>
          <a:bodyPr/>
          <a:lstStyle/>
          <a:p>
            <a:fld id="{B5389857-5745-4489-9591-8F76802FE21B}" type="slidenum">
              <a:rPr lang="ko-KR" altLang="en-US" smtClean="0"/>
              <a:t>59</a:t>
            </a:fld>
            <a:endParaRPr lang="ko-KR" altLang="en-US"/>
          </a:p>
        </p:txBody>
      </p:sp>
    </p:spTree>
    <p:extLst>
      <p:ext uri="{BB962C8B-B14F-4D97-AF65-F5344CB8AC3E}">
        <p14:creationId xmlns:p14="http://schemas.microsoft.com/office/powerpoint/2010/main" val="2998156756"/>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8A563-C6CA-BCCC-C5E4-06AB1BDCAEF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AD59E5B-145B-60FC-E4FC-2552BFD249C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B61A6D1-6772-0B41-BE1F-44545C4D374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32E1D07-275D-57AF-5163-37AA8E46C6C7}"/>
              </a:ext>
            </a:extLst>
          </p:cNvPr>
          <p:cNvSpPr>
            <a:spLocks noGrp="1"/>
          </p:cNvSpPr>
          <p:nvPr>
            <p:ph type="sldNum" sz="quarter" idx="5"/>
          </p:nvPr>
        </p:nvSpPr>
        <p:spPr/>
        <p:txBody>
          <a:bodyPr/>
          <a:lstStyle/>
          <a:p>
            <a:fld id="{B5389857-5745-4489-9591-8F76802FE21B}" type="slidenum">
              <a:rPr lang="ko-KR" altLang="en-US" smtClean="0"/>
              <a:t>424</a:t>
            </a:fld>
            <a:endParaRPr lang="ko-KR" altLang="en-US"/>
          </a:p>
        </p:txBody>
      </p:sp>
    </p:spTree>
    <p:extLst>
      <p:ext uri="{BB962C8B-B14F-4D97-AF65-F5344CB8AC3E}">
        <p14:creationId xmlns:p14="http://schemas.microsoft.com/office/powerpoint/2010/main" val="999317772"/>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0AC0-797B-67AC-9E44-C44658E4986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272158E-11A6-B377-BAF7-AA46364D218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EE4E69A-B248-0C68-2F66-DAF2391224A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FC8A8A0-8AFE-CD68-C053-1315E22711C4}"/>
              </a:ext>
            </a:extLst>
          </p:cNvPr>
          <p:cNvSpPr>
            <a:spLocks noGrp="1"/>
          </p:cNvSpPr>
          <p:nvPr>
            <p:ph type="sldNum" sz="quarter" idx="5"/>
          </p:nvPr>
        </p:nvSpPr>
        <p:spPr/>
        <p:txBody>
          <a:bodyPr/>
          <a:lstStyle/>
          <a:p>
            <a:fld id="{B5389857-5745-4489-9591-8F76802FE21B}" type="slidenum">
              <a:rPr lang="ko-KR" altLang="en-US" smtClean="0"/>
              <a:t>425</a:t>
            </a:fld>
            <a:endParaRPr lang="ko-KR" altLang="en-US"/>
          </a:p>
        </p:txBody>
      </p:sp>
    </p:spTree>
    <p:extLst>
      <p:ext uri="{BB962C8B-B14F-4D97-AF65-F5344CB8AC3E}">
        <p14:creationId xmlns:p14="http://schemas.microsoft.com/office/powerpoint/2010/main" val="1967753334"/>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9F60D-78A4-2E63-38A2-BD5D6791BE8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B49C2BD-946B-9D8D-8E28-0A0B2AC66D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CE7817-ECF2-66A8-A8FA-E1FD66E6C4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70010CE-96B5-747F-FCE5-68FBE6BC7328}"/>
              </a:ext>
            </a:extLst>
          </p:cNvPr>
          <p:cNvSpPr>
            <a:spLocks noGrp="1"/>
          </p:cNvSpPr>
          <p:nvPr>
            <p:ph type="sldNum" sz="quarter" idx="5"/>
          </p:nvPr>
        </p:nvSpPr>
        <p:spPr/>
        <p:txBody>
          <a:bodyPr/>
          <a:lstStyle/>
          <a:p>
            <a:fld id="{B5389857-5745-4489-9591-8F76802FE21B}" type="slidenum">
              <a:rPr lang="ko-KR" altLang="en-US" smtClean="0"/>
              <a:t>427</a:t>
            </a:fld>
            <a:endParaRPr lang="ko-KR" altLang="en-US"/>
          </a:p>
        </p:txBody>
      </p:sp>
    </p:spTree>
    <p:extLst>
      <p:ext uri="{BB962C8B-B14F-4D97-AF65-F5344CB8AC3E}">
        <p14:creationId xmlns:p14="http://schemas.microsoft.com/office/powerpoint/2010/main" val="328867898"/>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A28DB-8578-B770-1620-1965AE7144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00A28AB-F69D-5A39-BBFA-24BF1EE8FDA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54DBBA5-247E-288B-B88F-80691D8EF6C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0440D57-8C9B-5B78-53E8-B1EFC58A7993}"/>
              </a:ext>
            </a:extLst>
          </p:cNvPr>
          <p:cNvSpPr>
            <a:spLocks noGrp="1"/>
          </p:cNvSpPr>
          <p:nvPr>
            <p:ph type="sldNum" sz="quarter" idx="5"/>
          </p:nvPr>
        </p:nvSpPr>
        <p:spPr/>
        <p:txBody>
          <a:bodyPr/>
          <a:lstStyle/>
          <a:p>
            <a:fld id="{B5389857-5745-4489-9591-8F76802FE21B}" type="slidenum">
              <a:rPr lang="ko-KR" altLang="en-US" smtClean="0"/>
              <a:t>428</a:t>
            </a:fld>
            <a:endParaRPr lang="ko-KR" altLang="en-US"/>
          </a:p>
        </p:txBody>
      </p:sp>
    </p:spTree>
    <p:extLst>
      <p:ext uri="{BB962C8B-B14F-4D97-AF65-F5344CB8AC3E}">
        <p14:creationId xmlns:p14="http://schemas.microsoft.com/office/powerpoint/2010/main" val="1410387728"/>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3D11F-2283-AD43-2F33-F5C62D65213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4BAFFAA-459B-F2B6-F636-EFEC24E57A3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3CD2C26-1BD5-FCA5-FEB3-E97A1BF04D1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F3165E7-6693-54DA-3D34-001A1599DA57}"/>
              </a:ext>
            </a:extLst>
          </p:cNvPr>
          <p:cNvSpPr>
            <a:spLocks noGrp="1"/>
          </p:cNvSpPr>
          <p:nvPr>
            <p:ph type="sldNum" sz="quarter" idx="5"/>
          </p:nvPr>
        </p:nvSpPr>
        <p:spPr/>
        <p:txBody>
          <a:bodyPr/>
          <a:lstStyle/>
          <a:p>
            <a:fld id="{B5389857-5745-4489-9591-8F76802FE21B}" type="slidenum">
              <a:rPr lang="ko-KR" altLang="en-US" smtClean="0"/>
              <a:t>429</a:t>
            </a:fld>
            <a:endParaRPr lang="ko-KR" altLang="en-US"/>
          </a:p>
        </p:txBody>
      </p:sp>
    </p:spTree>
    <p:extLst>
      <p:ext uri="{BB962C8B-B14F-4D97-AF65-F5344CB8AC3E}">
        <p14:creationId xmlns:p14="http://schemas.microsoft.com/office/powerpoint/2010/main" val="2006001987"/>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41F11-08F3-BB7B-3F58-48A095ADDF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05AFDE-BF53-CA5E-1858-DF5B325F24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A85870-15CA-D4FC-8460-5D16A1E7813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62BF65-1E18-B701-7B34-49D86DBBB76D}"/>
              </a:ext>
            </a:extLst>
          </p:cNvPr>
          <p:cNvSpPr>
            <a:spLocks noGrp="1"/>
          </p:cNvSpPr>
          <p:nvPr>
            <p:ph type="sldNum" sz="quarter" idx="5"/>
          </p:nvPr>
        </p:nvSpPr>
        <p:spPr/>
        <p:txBody>
          <a:bodyPr/>
          <a:lstStyle/>
          <a:p>
            <a:fld id="{B5389857-5745-4489-9591-8F76802FE21B}" type="slidenum">
              <a:rPr lang="ko-KR" altLang="en-US" smtClean="0"/>
              <a:t>430</a:t>
            </a:fld>
            <a:endParaRPr lang="ko-KR" altLang="en-US"/>
          </a:p>
        </p:txBody>
      </p:sp>
    </p:spTree>
    <p:extLst>
      <p:ext uri="{BB962C8B-B14F-4D97-AF65-F5344CB8AC3E}">
        <p14:creationId xmlns:p14="http://schemas.microsoft.com/office/powerpoint/2010/main" val="28275071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6167B-D7A5-C433-5ACB-1A6BDCA0F0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FC1F95-BE47-7962-BF0D-7A169856C2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367899F-01DD-2E4E-C1EF-804069C96FC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2EA9BA-F352-CD04-250F-02FF0317A278}"/>
              </a:ext>
            </a:extLst>
          </p:cNvPr>
          <p:cNvSpPr>
            <a:spLocks noGrp="1"/>
          </p:cNvSpPr>
          <p:nvPr>
            <p:ph type="sldNum" sz="quarter" idx="5"/>
          </p:nvPr>
        </p:nvSpPr>
        <p:spPr/>
        <p:txBody>
          <a:bodyPr/>
          <a:lstStyle/>
          <a:p>
            <a:fld id="{B5389857-5745-4489-9591-8F76802FE21B}" type="slidenum">
              <a:rPr lang="ko-KR" altLang="en-US" smtClean="0"/>
              <a:t>431</a:t>
            </a:fld>
            <a:endParaRPr lang="ko-KR" altLang="en-US"/>
          </a:p>
        </p:txBody>
      </p:sp>
    </p:spTree>
    <p:extLst>
      <p:ext uri="{BB962C8B-B14F-4D97-AF65-F5344CB8AC3E}">
        <p14:creationId xmlns:p14="http://schemas.microsoft.com/office/powerpoint/2010/main" val="1609239388"/>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E21E9-443C-EB0A-864C-64002AE195F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AA8061A-6CF0-D982-196D-A5ACBCA98F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5333AA5-B61C-8BCE-B8FA-608A215B862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5E065C-17C8-E90C-9101-9289A1748544}"/>
              </a:ext>
            </a:extLst>
          </p:cNvPr>
          <p:cNvSpPr>
            <a:spLocks noGrp="1"/>
          </p:cNvSpPr>
          <p:nvPr>
            <p:ph type="sldNum" sz="quarter" idx="5"/>
          </p:nvPr>
        </p:nvSpPr>
        <p:spPr/>
        <p:txBody>
          <a:bodyPr/>
          <a:lstStyle/>
          <a:p>
            <a:fld id="{B5389857-5745-4489-9591-8F76802FE21B}" type="slidenum">
              <a:rPr lang="ko-KR" altLang="en-US" smtClean="0"/>
              <a:t>433</a:t>
            </a:fld>
            <a:endParaRPr lang="ko-KR" altLang="en-US"/>
          </a:p>
        </p:txBody>
      </p:sp>
    </p:spTree>
    <p:extLst>
      <p:ext uri="{BB962C8B-B14F-4D97-AF65-F5344CB8AC3E}">
        <p14:creationId xmlns:p14="http://schemas.microsoft.com/office/powerpoint/2010/main" val="413412824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684CA-E28C-659B-F953-E641F64CA1E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4E30C3D-BB51-FB3A-E6C1-2941EE2B35C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E879961-8B46-E9AF-E2C2-87699931A04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61592A-99DC-4D4A-DCB2-2F684722D7FD}"/>
              </a:ext>
            </a:extLst>
          </p:cNvPr>
          <p:cNvSpPr>
            <a:spLocks noGrp="1"/>
          </p:cNvSpPr>
          <p:nvPr>
            <p:ph type="sldNum" sz="quarter" idx="5"/>
          </p:nvPr>
        </p:nvSpPr>
        <p:spPr/>
        <p:txBody>
          <a:bodyPr/>
          <a:lstStyle/>
          <a:p>
            <a:fld id="{B5389857-5745-4489-9591-8F76802FE21B}" type="slidenum">
              <a:rPr lang="ko-KR" altLang="en-US" smtClean="0"/>
              <a:t>434</a:t>
            </a:fld>
            <a:endParaRPr lang="ko-KR" altLang="en-US"/>
          </a:p>
        </p:txBody>
      </p:sp>
    </p:spTree>
    <p:extLst>
      <p:ext uri="{BB962C8B-B14F-4D97-AF65-F5344CB8AC3E}">
        <p14:creationId xmlns:p14="http://schemas.microsoft.com/office/powerpoint/2010/main" val="2532053420"/>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27A5A-F439-73C3-B197-BB3B014B6A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2E1B3CF-D5D5-8EDD-FDCD-4CF2455081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F56DA05-ECB8-39B1-2AF8-C0BAEAD91E5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83FAAA-71AC-675C-B7FE-8DFC45FD94DF}"/>
              </a:ext>
            </a:extLst>
          </p:cNvPr>
          <p:cNvSpPr>
            <a:spLocks noGrp="1"/>
          </p:cNvSpPr>
          <p:nvPr>
            <p:ph type="sldNum" sz="quarter" idx="5"/>
          </p:nvPr>
        </p:nvSpPr>
        <p:spPr/>
        <p:txBody>
          <a:bodyPr/>
          <a:lstStyle/>
          <a:p>
            <a:fld id="{B5389857-5745-4489-9591-8F76802FE21B}" type="slidenum">
              <a:rPr lang="ko-KR" altLang="en-US" smtClean="0"/>
              <a:t>435</a:t>
            </a:fld>
            <a:endParaRPr lang="ko-KR" altLang="en-US"/>
          </a:p>
        </p:txBody>
      </p:sp>
    </p:spTree>
    <p:extLst>
      <p:ext uri="{BB962C8B-B14F-4D97-AF65-F5344CB8AC3E}">
        <p14:creationId xmlns:p14="http://schemas.microsoft.com/office/powerpoint/2010/main" val="2843242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5FA89-4319-5ACD-6713-5B826611D0F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C350214-C62C-1078-33B9-D64781E69F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7771CF-AAAB-8AE9-EDC7-1AFB252C461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D7E5F44-93FC-9C49-D7DF-0C4092A721F7}"/>
              </a:ext>
            </a:extLst>
          </p:cNvPr>
          <p:cNvSpPr>
            <a:spLocks noGrp="1"/>
          </p:cNvSpPr>
          <p:nvPr>
            <p:ph type="sldNum" sz="quarter" idx="5"/>
          </p:nvPr>
        </p:nvSpPr>
        <p:spPr/>
        <p:txBody>
          <a:bodyPr/>
          <a:lstStyle/>
          <a:p>
            <a:fld id="{B5389857-5745-4489-9591-8F76802FE21B}" type="slidenum">
              <a:rPr lang="ko-KR" altLang="en-US" smtClean="0"/>
              <a:t>60</a:t>
            </a:fld>
            <a:endParaRPr lang="ko-KR" altLang="en-US"/>
          </a:p>
        </p:txBody>
      </p:sp>
    </p:spTree>
    <p:extLst>
      <p:ext uri="{BB962C8B-B14F-4D97-AF65-F5344CB8AC3E}">
        <p14:creationId xmlns:p14="http://schemas.microsoft.com/office/powerpoint/2010/main" val="3917993621"/>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74AAE-D46A-ED59-17B7-0FBC74CCBF2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497905D-71AB-7878-5065-FE6F4E623D2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815D9A-C3E6-9FFD-1D88-C6DB17509CF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0ED36F2-358E-98BB-E7AD-D44183343A65}"/>
              </a:ext>
            </a:extLst>
          </p:cNvPr>
          <p:cNvSpPr>
            <a:spLocks noGrp="1"/>
          </p:cNvSpPr>
          <p:nvPr>
            <p:ph type="sldNum" sz="quarter" idx="5"/>
          </p:nvPr>
        </p:nvSpPr>
        <p:spPr/>
        <p:txBody>
          <a:bodyPr/>
          <a:lstStyle/>
          <a:p>
            <a:fld id="{B5389857-5745-4489-9591-8F76802FE21B}" type="slidenum">
              <a:rPr lang="ko-KR" altLang="en-US" smtClean="0"/>
              <a:t>436</a:t>
            </a:fld>
            <a:endParaRPr lang="ko-KR" altLang="en-US"/>
          </a:p>
        </p:txBody>
      </p:sp>
    </p:spTree>
    <p:extLst>
      <p:ext uri="{BB962C8B-B14F-4D97-AF65-F5344CB8AC3E}">
        <p14:creationId xmlns:p14="http://schemas.microsoft.com/office/powerpoint/2010/main" val="256519194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131E9-A527-CD4E-1B8F-438BF8DDDC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651A88D-F702-11C5-F236-2C766EFB26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80D8E4C-073E-E90E-6374-80E7BA95093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EF6F060-CAB9-6EF9-50AE-C9BA9A0CA3CA}"/>
              </a:ext>
            </a:extLst>
          </p:cNvPr>
          <p:cNvSpPr>
            <a:spLocks noGrp="1"/>
          </p:cNvSpPr>
          <p:nvPr>
            <p:ph type="sldNum" sz="quarter" idx="5"/>
          </p:nvPr>
        </p:nvSpPr>
        <p:spPr/>
        <p:txBody>
          <a:bodyPr/>
          <a:lstStyle/>
          <a:p>
            <a:fld id="{B5389857-5745-4489-9591-8F76802FE21B}" type="slidenum">
              <a:rPr lang="ko-KR" altLang="en-US" smtClean="0"/>
              <a:t>437</a:t>
            </a:fld>
            <a:endParaRPr lang="ko-KR" altLang="en-US"/>
          </a:p>
        </p:txBody>
      </p:sp>
    </p:spTree>
    <p:extLst>
      <p:ext uri="{BB962C8B-B14F-4D97-AF65-F5344CB8AC3E}">
        <p14:creationId xmlns:p14="http://schemas.microsoft.com/office/powerpoint/2010/main" val="1983958020"/>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28E74-EA60-ADCC-69A0-0EA0748D737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3803DA4-A0B1-A1F9-5A20-94A307FDE41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95A6B4D-F43C-852C-EC8E-AB8A34A749A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D1E5367-4C7B-55C4-629F-897532A3B574}"/>
              </a:ext>
            </a:extLst>
          </p:cNvPr>
          <p:cNvSpPr>
            <a:spLocks noGrp="1"/>
          </p:cNvSpPr>
          <p:nvPr>
            <p:ph type="sldNum" sz="quarter" idx="5"/>
          </p:nvPr>
        </p:nvSpPr>
        <p:spPr/>
        <p:txBody>
          <a:bodyPr/>
          <a:lstStyle/>
          <a:p>
            <a:fld id="{B5389857-5745-4489-9591-8F76802FE21B}" type="slidenum">
              <a:rPr lang="ko-KR" altLang="en-US" smtClean="0"/>
              <a:t>438</a:t>
            </a:fld>
            <a:endParaRPr lang="ko-KR" altLang="en-US"/>
          </a:p>
        </p:txBody>
      </p:sp>
    </p:spTree>
    <p:extLst>
      <p:ext uri="{BB962C8B-B14F-4D97-AF65-F5344CB8AC3E}">
        <p14:creationId xmlns:p14="http://schemas.microsoft.com/office/powerpoint/2010/main" val="232655446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AC1C0-12BC-92B7-DF21-1FACAD6146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F7E7E0-3CA9-8814-10B5-44B63BC0A5B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7CFEA2-203B-80B7-AE6A-2F5D5EE29A8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C374568-6EE4-F5E1-8FE1-61151D6AEDEC}"/>
              </a:ext>
            </a:extLst>
          </p:cNvPr>
          <p:cNvSpPr>
            <a:spLocks noGrp="1"/>
          </p:cNvSpPr>
          <p:nvPr>
            <p:ph type="sldNum" sz="quarter" idx="5"/>
          </p:nvPr>
        </p:nvSpPr>
        <p:spPr/>
        <p:txBody>
          <a:bodyPr/>
          <a:lstStyle/>
          <a:p>
            <a:fld id="{B5389857-5745-4489-9591-8F76802FE21B}" type="slidenum">
              <a:rPr lang="ko-KR" altLang="en-US" smtClean="0"/>
              <a:t>441</a:t>
            </a:fld>
            <a:endParaRPr lang="ko-KR" altLang="en-US"/>
          </a:p>
        </p:txBody>
      </p:sp>
    </p:spTree>
    <p:extLst>
      <p:ext uri="{BB962C8B-B14F-4D97-AF65-F5344CB8AC3E}">
        <p14:creationId xmlns:p14="http://schemas.microsoft.com/office/powerpoint/2010/main" val="3577157231"/>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189BE-D407-5E3A-B36A-DE48E80958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2FA3BA-91D3-5FC6-5B66-875EAA4E778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BDC9D2D-1BDE-B0AF-E17C-C55556209F4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5B1346E-F030-B036-24B6-3DD0F2E43C62}"/>
              </a:ext>
            </a:extLst>
          </p:cNvPr>
          <p:cNvSpPr>
            <a:spLocks noGrp="1"/>
          </p:cNvSpPr>
          <p:nvPr>
            <p:ph type="sldNum" sz="quarter" idx="5"/>
          </p:nvPr>
        </p:nvSpPr>
        <p:spPr/>
        <p:txBody>
          <a:bodyPr/>
          <a:lstStyle/>
          <a:p>
            <a:fld id="{B5389857-5745-4489-9591-8F76802FE21B}" type="slidenum">
              <a:rPr lang="ko-KR" altLang="en-US" smtClean="0"/>
              <a:t>442</a:t>
            </a:fld>
            <a:endParaRPr lang="ko-KR" altLang="en-US"/>
          </a:p>
        </p:txBody>
      </p:sp>
    </p:spTree>
    <p:extLst>
      <p:ext uri="{BB962C8B-B14F-4D97-AF65-F5344CB8AC3E}">
        <p14:creationId xmlns:p14="http://schemas.microsoft.com/office/powerpoint/2010/main" val="1725417561"/>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99690-22D0-63A0-3BA4-0D4433309FA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5AD322D-6BC1-6430-9837-612A4373141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806AF29-196E-0A9C-A7BC-2B5FA4068D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C344090-4090-FFD3-B114-BBD4087A6D03}"/>
              </a:ext>
            </a:extLst>
          </p:cNvPr>
          <p:cNvSpPr>
            <a:spLocks noGrp="1"/>
          </p:cNvSpPr>
          <p:nvPr>
            <p:ph type="sldNum" sz="quarter" idx="5"/>
          </p:nvPr>
        </p:nvSpPr>
        <p:spPr/>
        <p:txBody>
          <a:bodyPr/>
          <a:lstStyle/>
          <a:p>
            <a:fld id="{B5389857-5745-4489-9591-8F76802FE21B}" type="slidenum">
              <a:rPr lang="ko-KR" altLang="en-US" smtClean="0"/>
              <a:t>443</a:t>
            </a:fld>
            <a:endParaRPr lang="ko-KR" altLang="en-US"/>
          </a:p>
        </p:txBody>
      </p:sp>
    </p:spTree>
    <p:extLst>
      <p:ext uri="{BB962C8B-B14F-4D97-AF65-F5344CB8AC3E}">
        <p14:creationId xmlns:p14="http://schemas.microsoft.com/office/powerpoint/2010/main" val="3656139258"/>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11845-BE24-4B0C-6C03-463914546C4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B6F1D6-E477-213F-B954-54F908CF87A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F38442D-A2A0-F921-29E7-1A08AB02639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1EEC000-42D7-2CF1-D29E-061998727EF4}"/>
              </a:ext>
            </a:extLst>
          </p:cNvPr>
          <p:cNvSpPr>
            <a:spLocks noGrp="1"/>
          </p:cNvSpPr>
          <p:nvPr>
            <p:ph type="sldNum" sz="quarter" idx="5"/>
          </p:nvPr>
        </p:nvSpPr>
        <p:spPr/>
        <p:txBody>
          <a:bodyPr/>
          <a:lstStyle/>
          <a:p>
            <a:fld id="{B5389857-5745-4489-9591-8F76802FE21B}" type="slidenum">
              <a:rPr lang="ko-KR" altLang="en-US" smtClean="0"/>
              <a:t>445</a:t>
            </a:fld>
            <a:endParaRPr lang="ko-KR" altLang="en-US"/>
          </a:p>
        </p:txBody>
      </p:sp>
    </p:spTree>
    <p:extLst>
      <p:ext uri="{BB962C8B-B14F-4D97-AF65-F5344CB8AC3E}">
        <p14:creationId xmlns:p14="http://schemas.microsoft.com/office/powerpoint/2010/main" val="1867244943"/>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89437-8F00-89AB-0E79-4D93DE28B6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0BB9E2-C168-9425-5B38-4E22D6A39C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69C64F6-0684-DE73-731A-B049BD376EC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54213EE-DE79-27F0-691A-2C48CD2754DB}"/>
              </a:ext>
            </a:extLst>
          </p:cNvPr>
          <p:cNvSpPr>
            <a:spLocks noGrp="1"/>
          </p:cNvSpPr>
          <p:nvPr>
            <p:ph type="sldNum" sz="quarter" idx="5"/>
          </p:nvPr>
        </p:nvSpPr>
        <p:spPr/>
        <p:txBody>
          <a:bodyPr/>
          <a:lstStyle/>
          <a:p>
            <a:fld id="{B5389857-5745-4489-9591-8F76802FE21B}" type="slidenum">
              <a:rPr lang="ko-KR" altLang="en-US" smtClean="0"/>
              <a:t>446</a:t>
            </a:fld>
            <a:endParaRPr lang="ko-KR" altLang="en-US"/>
          </a:p>
        </p:txBody>
      </p:sp>
    </p:spTree>
    <p:extLst>
      <p:ext uri="{BB962C8B-B14F-4D97-AF65-F5344CB8AC3E}">
        <p14:creationId xmlns:p14="http://schemas.microsoft.com/office/powerpoint/2010/main" val="593555068"/>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15BA5-331C-6D1A-100E-94A50C3FADA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45DE84-0992-662D-313D-28115C22E0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F860E3-3F16-4C25-E6C6-3F92892851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6DF6136-0071-2DD6-E339-AC5B464531AD}"/>
              </a:ext>
            </a:extLst>
          </p:cNvPr>
          <p:cNvSpPr>
            <a:spLocks noGrp="1"/>
          </p:cNvSpPr>
          <p:nvPr>
            <p:ph type="sldNum" sz="quarter" idx="5"/>
          </p:nvPr>
        </p:nvSpPr>
        <p:spPr/>
        <p:txBody>
          <a:bodyPr/>
          <a:lstStyle/>
          <a:p>
            <a:fld id="{B5389857-5745-4489-9591-8F76802FE21B}" type="slidenum">
              <a:rPr lang="ko-KR" altLang="en-US" smtClean="0"/>
              <a:t>447</a:t>
            </a:fld>
            <a:endParaRPr lang="ko-KR" altLang="en-US"/>
          </a:p>
        </p:txBody>
      </p:sp>
    </p:spTree>
    <p:extLst>
      <p:ext uri="{BB962C8B-B14F-4D97-AF65-F5344CB8AC3E}">
        <p14:creationId xmlns:p14="http://schemas.microsoft.com/office/powerpoint/2010/main" val="3902224106"/>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0B1E9-200C-5407-55C3-E3D7FB36779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4D659E9-542D-1487-215E-D971A66EF1A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C0C9D58-8F2D-E2EF-2449-7149BEA6C3C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D47175F-EF89-D369-462F-9D8FFFAC9F92}"/>
              </a:ext>
            </a:extLst>
          </p:cNvPr>
          <p:cNvSpPr>
            <a:spLocks noGrp="1"/>
          </p:cNvSpPr>
          <p:nvPr>
            <p:ph type="sldNum" sz="quarter" idx="5"/>
          </p:nvPr>
        </p:nvSpPr>
        <p:spPr/>
        <p:txBody>
          <a:bodyPr/>
          <a:lstStyle/>
          <a:p>
            <a:fld id="{B5389857-5745-4489-9591-8F76802FE21B}" type="slidenum">
              <a:rPr lang="ko-KR" altLang="en-US" smtClean="0"/>
              <a:t>448</a:t>
            </a:fld>
            <a:endParaRPr lang="ko-KR" altLang="en-US"/>
          </a:p>
        </p:txBody>
      </p:sp>
    </p:spTree>
    <p:extLst>
      <p:ext uri="{BB962C8B-B14F-4D97-AF65-F5344CB8AC3E}">
        <p14:creationId xmlns:p14="http://schemas.microsoft.com/office/powerpoint/2010/main" val="3963295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0DE6-C9BD-1B7D-0A08-AB69FB59EB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89549C-894F-6D24-C228-E2920109D90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DDBE566-FCD4-28E8-1F65-FF3AE7FA2D0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07869B-E5B2-0560-ED0B-51A655A05401}"/>
              </a:ext>
            </a:extLst>
          </p:cNvPr>
          <p:cNvSpPr>
            <a:spLocks noGrp="1"/>
          </p:cNvSpPr>
          <p:nvPr>
            <p:ph type="sldNum" sz="quarter" idx="5"/>
          </p:nvPr>
        </p:nvSpPr>
        <p:spPr/>
        <p:txBody>
          <a:bodyPr/>
          <a:lstStyle/>
          <a:p>
            <a:fld id="{B5389857-5745-4489-9591-8F76802FE21B}" type="slidenum">
              <a:rPr lang="ko-KR" altLang="en-US" smtClean="0"/>
              <a:t>61</a:t>
            </a:fld>
            <a:endParaRPr lang="ko-KR" altLang="en-US"/>
          </a:p>
        </p:txBody>
      </p:sp>
    </p:spTree>
    <p:extLst>
      <p:ext uri="{BB962C8B-B14F-4D97-AF65-F5344CB8AC3E}">
        <p14:creationId xmlns:p14="http://schemas.microsoft.com/office/powerpoint/2010/main" val="2873434876"/>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41AD-DE01-2B0A-8921-D17891F289A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8BD2284-D627-E268-1210-773747AF10C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4C52F97-B0CE-FC96-70B6-D5139D78B91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39F52BF-1478-4A04-BA51-7E43B356217B}"/>
              </a:ext>
            </a:extLst>
          </p:cNvPr>
          <p:cNvSpPr>
            <a:spLocks noGrp="1"/>
          </p:cNvSpPr>
          <p:nvPr>
            <p:ph type="sldNum" sz="quarter" idx="5"/>
          </p:nvPr>
        </p:nvSpPr>
        <p:spPr/>
        <p:txBody>
          <a:bodyPr/>
          <a:lstStyle/>
          <a:p>
            <a:fld id="{B5389857-5745-4489-9591-8F76802FE21B}" type="slidenum">
              <a:rPr lang="ko-KR" altLang="en-US" smtClean="0"/>
              <a:t>449</a:t>
            </a:fld>
            <a:endParaRPr lang="ko-KR" altLang="en-US"/>
          </a:p>
        </p:txBody>
      </p:sp>
    </p:spTree>
    <p:extLst>
      <p:ext uri="{BB962C8B-B14F-4D97-AF65-F5344CB8AC3E}">
        <p14:creationId xmlns:p14="http://schemas.microsoft.com/office/powerpoint/2010/main" val="2724506390"/>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BD06E-4DB7-63F5-5A7E-D3F500391C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D9958C3-E86A-2EC1-9BF0-FFA1EA4324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8D5DCA-27EC-473E-507D-DD8F38F09BE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8FE513F-7C80-0145-2E18-BA344852E3BC}"/>
              </a:ext>
            </a:extLst>
          </p:cNvPr>
          <p:cNvSpPr>
            <a:spLocks noGrp="1"/>
          </p:cNvSpPr>
          <p:nvPr>
            <p:ph type="sldNum" sz="quarter" idx="5"/>
          </p:nvPr>
        </p:nvSpPr>
        <p:spPr/>
        <p:txBody>
          <a:bodyPr/>
          <a:lstStyle/>
          <a:p>
            <a:fld id="{B5389857-5745-4489-9591-8F76802FE21B}" type="slidenum">
              <a:rPr lang="ko-KR" altLang="en-US" smtClean="0"/>
              <a:t>452</a:t>
            </a:fld>
            <a:endParaRPr lang="ko-KR" altLang="en-US"/>
          </a:p>
        </p:txBody>
      </p:sp>
    </p:spTree>
    <p:extLst>
      <p:ext uri="{BB962C8B-B14F-4D97-AF65-F5344CB8AC3E}">
        <p14:creationId xmlns:p14="http://schemas.microsoft.com/office/powerpoint/2010/main" val="1633971708"/>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41275-141D-2F15-0B50-0B8D76FD522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453C1A2-CC95-F8FF-2F6F-E3BB7A40F17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162942A-5507-844F-00DC-993DE458133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9B07C68-C07B-1913-AE59-5904578A10FA}"/>
              </a:ext>
            </a:extLst>
          </p:cNvPr>
          <p:cNvSpPr>
            <a:spLocks noGrp="1"/>
          </p:cNvSpPr>
          <p:nvPr>
            <p:ph type="sldNum" sz="quarter" idx="5"/>
          </p:nvPr>
        </p:nvSpPr>
        <p:spPr/>
        <p:txBody>
          <a:bodyPr/>
          <a:lstStyle/>
          <a:p>
            <a:fld id="{B5389857-5745-4489-9591-8F76802FE21B}" type="slidenum">
              <a:rPr lang="ko-KR" altLang="en-US" smtClean="0"/>
              <a:t>453</a:t>
            </a:fld>
            <a:endParaRPr lang="ko-KR" altLang="en-US"/>
          </a:p>
        </p:txBody>
      </p:sp>
    </p:spTree>
    <p:extLst>
      <p:ext uri="{BB962C8B-B14F-4D97-AF65-F5344CB8AC3E}">
        <p14:creationId xmlns:p14="http://schemas.microsoft.com/office/powerpoint/2010/main" val="2042990218"/>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348DD-E355-0B75-484A-73582159505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5B88B3E-7B11-BDAE-3C98-5E2C893B260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5EDD981-93D4-7084-4138-DF8E0BC962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8F87AEE-71BE-0974-782D-E30136841AE3}"/>
              </a:ext>
            </a:extLst>
          </p:cNvPr>
          <p:cNvSpPr>
            <a:spLocks noGrp="1"/>
          </p:cNvSpPr>
          <p:nvPr>
            <p:ph type="sldNum" sz="quarter" idx="5"/>
          </p:nvPr>
        </p:nvSpPr>
        <p:spPr/>
        <p:txBody>
          <a:bodyPr/>
          <a:lstStyle/>
          <a:p>
            <a:fld id="{B5389857-5745-4489-9591-8F76802FE21B}" type="slidenum">
              <a:rPr lang="ko-KR" altLang="en-US" smtClean="0"/>
              <a:t>454</a:t>
            </a:fld>
            <a:endParaRPr lang="ko-KR" altLang="en-US"/>
          </a:p>
        </p:txBody>
      </p:sp>
    </p:spTree>
    <p:extLst>
      <p:ext uri="{BB962C8B-B14F-4D97-AF65-F5344CB8AC3E}">
        <p14:creationId xmlns:p14="http://schemas.microsoft.com/office/powerpoint/2010/main" val="2748714319"/>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ABDC-A895-391D-8527-44606E7ACA1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BFD756-DB70-9F34-E540-D90FF6DE981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7CC45D-2AE7-71CA-F061-3D30DC1F6D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4EB75B5-498A-0DF5-DF7F-CCF9F47930AC}"/>
              </a:ext>
            </a:extLst>
          </p:cNvPr>
          <p:cNvSpPr>
            <a:spLocks noGrp="1"/>
          </p:cNvSpPr>
          <p:nvPr>
            <p:ph type="sldNum" sz="quarter" idx="5"/>
          </p:nvPr>
        </p:nvSpPr>
        <p:spPr/>
        <p:txBody>
          <a:bodyPr/>
          <a:lstStyle/>
          <a:p>
            <a:fld id="{B5389857-5745-4489-9591-8F76802FE21B}" type="slidenum">
              <a:rPr lang="ko-KR" altLang="en-US" smtClean="0"/>
              <a:t>455</a:t>
            </a:fld>
            <a:endParaRPr lang="ko-KR" altLang="en-US"/>
          </a:p>
        </p:txBody>
      </p:sp>
    </p:spTree>
    <p:extLst>
      <p:ext uri="{BB962C8B-B14F-4D97-AF65-F5344CB8AC3E}">
        <p14:creationId xmlns:p14="http://schemas.microsoft.com/office/powerpoint/2010/main" val="1554141125"/>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9E9D4-BE3C-0525-1108-B186D1DE8F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AC6BD51-B6C6-DD2C-82C9-69C4678C97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E0B043-2F15-66AF-4600-0A9B6E2180C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58E4AB1-0EFA-F9D6-5886-60F98A18EDCC}"/>
              </a:ext>
            </a:extLst>
          </p:cNvPr>
          <p:cNvSpPr>
            <a:spLocks noGrp="1"/>
          </p:cNvSpPr>
          <p:nvPr>
            <p:ph type="sldNum" sz="quarter" idx="5"/>
          </p:nvPr>
        </p:nvSpPr>
        <p:spPr/>
        <p:txBody>
          <a:bodyPr/>
          <a:lstStyle/>
          <a:p>
            <a:fld id="{B5389857-5745-4489-9591-8F76802FE21B}" type="slidenum">
              <a:rPr lang="ko-KR" altLang="en-US" smtClean="0"/>
              <a:t>456</a:t>
            </a:fld>
            <a:endParaRPr lang="ko-KR" altLang="en-US"/>
          </a:p>
        </p:txBody>
      </p:sp>
    </p:spTree>
    <p:extLst>
      <p:ext uri="{BB962C8B-B14F-4D97-AF65-F5344CB8AC3E}">
        <p14:creationId xmlns:p14="http://schemas.microsoft.com/office/powerpoint/2010/main" val="3855330763"/>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90D0B-A3B9-AB34-55CB-C0339C290A2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00D6034-83B2-AD87-B4B1-90F989B77F0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68C76E-7D18-C97C-D446-C2F1846FAE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F6E3BDB-49F9-4EB2-8095-9299F749F719}"/>
              </a:ext>
            </a:extLst>
          </p:cNvPr>
          <p:cNvSpPr>
            <a:spLocks noGrp="1"/>
          </p:cNvSpPr>
          <p:nvPr>
            <p:ph type="sldNum" sz="quarter" idx="5"/>
          </p:nvPr>
        </p:nvSpPr>
        <p:spPr/>
        <p:txBody>
          <a:bodyPr/>
          <a:lstStyle/>
          <a:p>
            <a:fld id="{B5389857-5745-4489-9591-8F76802FE21B}" type="slidenum">
              <a:rPr lang="ko-KR" altLang="en-US" smtClean="0"/>
              <a:t>457</a:t>
            </a:fld>
            <a:endParaRPr lang="ko-KR" altLang="en-US"/>
          </a:p>
        </p:txBody>
      </p:sp>
    </p:spTree>
    <p:extLst>
      <p:ext uri="{BB962C8B-B14F-4D97-AF65-F5344CB8AC3E}">
        <p14:creationId xmlns:p14="http://schemas.microsoft.com/office/powerpoint/2010/main" val="3257989727"/>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04F26-7375-C110-9351-ECB95849A75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CE9A1D7-E8F1-58D0-EFBD-C2E52A73731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8E7A729-0AE4-2E40-23D1-3752617842D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D47CF29-9315-354A-2579-C5C5D65A6A73}"/>
              </a:ext>
            </a:extLst>
          </p:cNvPr>
          <p:cNvSpPr>
            <a:spLocks noGrp="1"/>
          </p:cNvSpPr>
          <p:nvPr>
            <p:ph type="sldNum" sz="quarter" idx="5"/>
          </p:nvPr>
        </p:nvSpPr>
        <p:spPr/>
        <p:txBody>
          <a:bodyPr/>
          <a:lstStyle/>
          <a:p>
            <a:fld id="{B5389857-5745-4489-9591-8F76802FE21B}" type="slidenum">
              <a:rPr lang="ko-KR" altLang="en-US" smtClean="0"/>
              <a:t>460</a:t>
            </a:fld>
            <a:endParaRPr lang="ko-KR" altLang="en-US"/>
          </a:p>
        </p:txBody>
      </p:sp>
    </p:spTree>
    <p:extLst>
      <p:ext uri="{BB962C8B-B14F-4D97-AF65-F5344CB8AC3E}">
        <p14:creationId xmlns:p14="http://schemas.microsoft.com/office/powerpoint/2010/main" val="1746187585"/>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F9AAC-760B-9912-0A0F-5E02FDFFCB6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94F330-5410-B7FB-9B34-2BCEC6E4A23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A9A63A8-304B-DA00-6B87-8ED3F19A8BE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AE7CC90-F09D-D4D6-9430-AB73C71FA3B2}"/>
              </a:ext>
            </a:extLst>
          </p:cNvPr>
          <p:cNvSpPr>
            <a:spLocks noGrp="1"/>
          </p:cNvSpPr>
          <p:nvPr>
            <p:ph type="sldNum" sz="quarter" idx="5"/>
          </p:nvPr>
        </p:nvSpPr>
        <p:spPr/>
        <p:txBody>
          <a:bodyPr/>
          <a:lstStyle/>
          <a:p>
            <a:fld id="{B5389857-5745-4489-9591-8F76802FE21B}" type="slidenum">
              <a:rPr lang="ko-KR" altLang="en-US" smtClean="0"/>
              <a:t>461</a:t>
            </a:fld>
            <a:endParaRPr lang="ko-KR" altLang="en-US"/>
          </a:p>
        </p:txBody>
      </p:sp>
    </p:spTree>
    <p:extLst>
      <p:ext uri="{BB962C8B-B14F-4D97-AF65-F5344CB8AC3E}">
        <p14:creationId xmlns:p14="http://schemas.microsoft.com/office/powerpoint/2010/main" val="3790246920"/>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27461-18BB-7F17-DFCD-ADC3B0FA1F0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58CE3DB-FED8-44FF-7A32-8B76C5FDC5F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E7C71C-B554-6B8B-B12E-FDA0569545D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6573D1F-C77E-13BA-6A25-D2981EDC5DC5}"/>
              </a:ext>
            </a:extLst>
          </p:cNvPr>
          <p:cNvSpPr>
            <a:spLocks noGrp="1"/>
          </p:cNvSpPr>
          <p:nvPr>
            <p:ph type="sldNum" sz="quarter" idx="5"/>
          </p:nvPr>
        </p:nvSpPr>
        <p:spPr/>
        <p:txBody>
          <a:bodyPr/>
          <a:lstStyle/>
          <a:p>
            <a:fld id="{B5389857-5745-4489-9591-8F76802FE21B}" type="slidenum">
              <a:rPr lang="ko-KR" altLang="en-US" smtClean="0"/>
              <a:t>462</a:t>
            </a:fld>
            <a:endParaRPr lang="ko-KR" altLang="en-US"/>
          </a:p>
        </p:txBody>
      </p:sp>
    </p:spTree>
    <p:extLst>
      <p:ext uri="{BB962C8B-B14F-4D97-AF65-F5344CB8AC3E}">
        <p14:creationId xmlns:p14="http://schemas.microsoft.com/office/powerpoint/2010/main" val="23704641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AA9F0-BCA1-D687-3A33-163B1E74C89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75B9FCB-35CE-5EEC-5AEB-6DBB3EF3C5B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84CD6D0-B9BB-56DA-2707-9A6E40EEB3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968DCFA-EFFB-CC25-C9AD-D5AC7D178655}"/>
              </a:ext>
            </a:extLst>
          </p:cNvPr>
          <p:cNvSpPr>
            <a:spLocks noGrp="1"/>
          </p:cNvSpPr>
          <p:nvPr>
            <p:ph type="sldNum" sz="quarter" idx="5"/>
          </p:nvPr>
        </p:nvSpPr>
        <p:spPr/>
        <p:txBody>
          <a:bodyPr/>
          <a:lstStyle/>
          <a:p>
            <a:fld id="{B5389857-5745-4489-9591-8F76802FE21B}" type="slidenum">
              <a:rPr lang="ko-KR" altLang="en-US" smtClean="0"/>
              <a:t>62</a:t>
            </a:fld>
            <a:endParaRPr lang="ko-KR" altLang="en-US"/>
          </a:p>
        </p:txBody>
      </p:sp>
    </p:spTree>
    <p:extLst>
      <p:ext uri="{BB962C8B-B14F-4D97-AF65-F5344CB8AC3E}">
        <p14:creationId xmlns:p14="http://schemas.microsoft.com/office/powerpoint/2010/main" val="3994196497"/>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73BB4-9A63-C5F9-7931-C2BA751295D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5DBA86C-2771-8369-322F-7D58838531E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2F64CB-8DF7-353E-FD81-DD64276D895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76485F6-45C2-B187-473D-CBEF349D2296}"/>
              </a:ext>
            </a:extLst>
          </p:cNvPr>
          <p:cNvSpPr>
            <a:spLocks noGrp="1"/>
          </p:cNvSpPr>
          <p:nvPr>
            <p:ph type="sldNum" sz="quarter" idx="5"/>
          </p:nvPr>
        </p:nvSpPr>
        <p:spPr/>
        <p:txBody>
          <a:bodyPr/>
          <a:lstStyle/>
          <a:p>
            <a:fld id="{B5389857-5745-4489-9591-8F76802FE21B}" type="slidenum">
              <a:rPr lang="ko-KR" altLang="en-US" smtClean="0"/>
              <a:t>463</a:t>
            </a:fld>
            <a:endParaRPr lang="ko-KR" altLang="en-US"/>
          </a:p>
        </p:txBody>
      </p:sp>
    </p:spTree>
    <p:extLst>
      <p:ext uri="{BB962C8B-B14F-4D97-AF65-F5344CB8AC3E}">
        <p14:creationId xmlns:p14="http://schemas.microsoft.com/office/powerpoint/2010/main" val="1603251017"/>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B772D-66EC-38E4-E85A-3CE1241CFB9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85B365A-0D28-6A3F-56EE-B1A6DF34002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7EC7392-A3B0-8274-45B9-887B6F2620C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5C405A-51E0-4581-14C9-EE743E81193C}"/>
              </a:ext>
            </a:extLst>
          </p:cNvPr>
          <p:cNvSpPr>
            <a:spLocks noGrp="1"/>
          </p:cNvSpPr>
          <p:nvPr>
            <p:ph type="sldNum" sz="quarter" idx="5"/>
          </p:nvPr>
        </p:nvSpPr>
        <p:spPr/>
        <p:txBody>
          <a:bodyPr/>
          <a:lstStyle/>
          <a:p>
            <a:fld id="{B5389857-5745-4489-9591-8F76802FE21B}" type="slidenum">
              <a:rPr lang="ko-KR" altLang="en-US" smtClean="0"/>
              <a:t>464</a:t>
            </a:fld>
            <a:endParaRPr lang="ko-KR" altLang="en-US"/>
          </a:p>
        </p:txBody>
      </p:sp>
    </p:spTree>
    <p:extLst>
      <p:ext uri="{BB962C8B-B14F-4D97-AF65-F5344CB8AC3E}">
        <p14:creationId xmlns:p14="http://schemas.microsoft.com/office/powerpoint/2010/main" val="2167359662"/>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4EEF9-6469-B7EC-2116-54239CA6E43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97BC4C1-D02F-95F8-4E44-E774F984769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FA28C36-FA5E-98C6-5E8F-6E80D415F25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46BAC1-B66D-071D-829E-B58B4BF9F594}"/>
              </a:ext>
            </a:extLst>
          </p:cNvPr>
          <p:cNvSpPr>
            <a:spLocks noGrp="1"/>
          </p:cNvSpPr>
          <p:nvPr>
            <p:ph type="sldNum" sz="quarter" idx="5"/>
          </p:nvPr>
        </p:nvSpPr>
        <p:spPr/>
        <p:txBody>
          <a:bodyPr/>
          <a:lstStyle/>
          <a:p>
            <a:fld id="{B5389857-5745-4489-9591-8F76802FE21B}" type="slidenum">
              <a:rPr lang="ko-KR" altLang="en-US" smtClean="0"/>
              <a:t>465</a:t>
            </a:fld>
            <a:endParaRPr lang="ko-KR" altLang="en-US"/>
          </a:p>
        </p:txBody>
      </p:sp>
    </p:spTree>
    <p:extLst>
      <p:ext uri="{BB962C8B-B14F-4D97-AF65-F5344CB8AC3E}">
        <p14:creationId xmlns:p14="http://schemas.microsoft.com/office/powerpoint/2010/main" val="2619643019"/>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A1441-4DEB-E539-DD0B-0F003F3CA1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1A9696-EB4B-677B-69D5-8E904835BE3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EA9FCBD-5886-9D6A-E626-460A56D7097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E491985-5703-C619-51A2-D0473A4BA549}"/>
              </a:ext>
            </a:extLst>
          </p:cNvPr>
          <p:cNvSpPr>
            <a:spLocks noGrp="1"/>
          </p:cNvSpPr>
          <p:nvPr>
            <p:ph type="sldNum" sz="quarter" idx="5"/>
          </p:nvPr>
        </p:nvSpPr>
        <p:spPr/>
        <p:txBody>
          <a:bodyPr/>
          <a:lstStyle/>
          <a:p>
            <a:fld id="{B5389857-5745-4489-9591-8F76802FE21B}" type="slidenum">
              <a:rPr lang="ko-KR" altLang="en-US" smtClean="0"/>
              <a:t>466</a:t>
            </a:fld>
            <a:endParaRPr lang="ko-KR" altLang="en-US"/>
          </a:p>
        </p:txBody>
      </p:sp>
    </p:spTree>
    <p:extLst>
      <p:ext uri="{BB962C8B-B14F-4D97-AF65-F5344CB8AC3E}">
        <p14:creationId xmlns:p14="http://schemas.microsoft.com/office/powerpoint/2010/main" val="3504610490"/>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D0A4-A8D8-3131-FA45-CD1E9F7E73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CB6DF1E-4AD3-9D6D-B6A7-A0333B54D15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4F19C85-8876-BB36-2F77-B0F28E2D31A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287D906-11C1-E2B7-692D-07566FF280B6}"/>
              </a:ext>
            </a:extLst>
          </p:cNvPr>
          <p:cNvSpPr>
            <a:spLocks noGrp="1"/>
          </p:cNvSpPr>
          <p:nvPr>
            <p:ph type="sldNum" sz="quarter" idx="5"/>
          </p:nvPr>
        </p:nvSpPr>
        <p:spPr/>
        <p:txBody>
          <a:bodyPr/>
          <a:lstStyle/>
          <a:p>
            <a:fld id="{B5389857-5745-4489-9591-8F76802FE21B}" type="slidenum">
              <a:rPr lang="ko-KR" altLang="en-US" smtClean="0"/>
              <a:t>470</a:t>
            </a:fld>
            <a:endParaRPr lang="ko-KR" altLang="en-US"/>
          </a:p>
        </p:txBody>
      </p:sp>
    </p:spTree>
    <p:extLst>
      <p:ext uri="{BB962C8B-B14F-4D97-AF65-F5344CB8AC3E}">
        <p14:creationId xmlns:p14="http://schemas.microsoft.com/office/powerpoint/2010/main" val="928806087"/>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C093-4208-569A-9835-538BD8C6696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703BBA-B6FE-CE75-372B-99BA4FD16F5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CBF857-9BD7-7D5A-8D0D-D3B364CAC5F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6F8A328-648D-879D-B959-8306B76C3581}"/>
              </a:ext>
            </a:extLst>
          </p:cNvPr>
          <p:cNvSpPr>
            <a:spLocks noGrp="1"/>
          </p:cNvSpPr>
          <p:nvPr>
            <p:ph type="sldNum" sz="quarter" idx="5"/>
          </p:nvPr>
        </p:nvSpPr>
        <p:spPr/>
        <p:txBody>
          <a:bodyPr/>
          <a:lstStyle/>
          <a:p>
            <a:fld id="{B5389857-5745-4489-9591-8F76802FE21B}" type="slidenum">
              <a:rPr lang="ko-KR" altLang="en-US" smtClean="0"/>
              <a:t>471</a:t>
            </a:fld>
            <a:endParaRPr lang="ko-KR" altLang="en-US"/>
          </a:p>
        </p:txBody>
      </p:sp>
    </p:spTree>
    <p:extLst>
      <p:ext uri="{BB962C8B-B14F-4D97-AF65-F5344CB8AC3E}">
        <p14:creationId xmlns:p14="http://schemas.microsoft.com/office/powerpoint/2010/main" val="188733553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40ACD-5A50-6175-BE63-7C52D0D097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C573C8-BA55-0DB8-E81C-6A606962675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51CF03-1FA6-25B0-9A2F-49C99A865E8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8FA5F76-84A3-7D33-C419-BE7FAAE39BD4}"/>
              </a:ext>
            </a:extLst>
          </p:cNvPr>
          <p:cNvSpPr>
            <a:spLocks noGrp="1"/>
          </p:cNvSpPr>
          <p:nvPr>
            <p:ph type="sldNum" sz="quarter" idx="5"/>
          </p:nvPr>
        </p:nvSpPr>
        <p:spPr/>
        <p:txBody>
          <a:bodyPr/>
          <a:lstStyle/>
          <a:p>
            <a:fld id="{B5389857-5745-4489-9591-8F76802FE21B}" type="slidenum">
              <a:rPr lang="ko-KR" altLang="en-US" smtClean="0"/>
              <a:t>473</a:t>
            </a:fld>
            <a:endParaRPr lang="ko-KR" altLang="en-US"/>
          </a:p>
        </p:txBody>
      </p:sp>
    </p:spTree>
    <p:extLst>
      <p:ext uri="{BB962C8B-B14F-4D97-AF65-F5344CB8AC3E}">
        <p14:creationId xmlns:p14="http://schemas.microsoft.com/office/powerpoint/2010/main" val="1387462733"/>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476</a:t>
            </a:fld>
            <a:endParaRPr lang="ko-KR" altLang="en-US"/>
          </a:p>
        </p:txBody>
      </p:sp>
    </p:spTree>
    <p:extLst>
      <p:ext uri="{BB962C8B-B14F-4D97-AF65-F5344CB8AC3E}">
        <p14:creationId xmlns:p14="http://schemas.microsoft.com/office/powerpoint/2010/main" val="1604333689"/>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477</a:t>
            </a:fld>
            <a:endParaRPr lang="ko-KR" altLang="en-US"/>
          </a:p>
        </p:txBody>
      </p:sp>
    </p:spTree>
    <p:extLst>
      <p:ext uri="{BB962C8B-B14F-4D97-AF65-F5344CB8AC3E}">
        <p14:creationId xmlns:p14="http://schemas.microsoft.com/office/powerpoint/2010/main" val="463357735"/>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478</a:t>
            </a:fld>
            <a:endParaRPr lang="ko-KR" altLang="en-US"/>
          </a:p>
        </p:txBody>
      </p:sp>
    </p:spTree>
    <p:extLst>
      <p:ext uri="{BB962C8B-B14F-4D97-AF65-F5344CB8AC3E}">
        <p14:creationId xmlns:p14="http://schemas.microsoft.com/office/powerpoint/2010/main" val="1152846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5AF06-C7A1-EDB8-8032-B72D3CE6B37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582C476-53B4-852B-63F1-0E87752E86C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137174-8173-8CD4-A064-79F56F5230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129E7E4-0EC4-AF67-7579-2695041FB7D8}"/>
              </a:ext>
            </a:extLst>
          </p:cNvPr>
          <p:cNvSpPr>
            <a:spLocks noGrp="1"/>
          </p:cNvSpPr>
          <p:nvPr>
            <p:ph type="sldNum" sz="quarter" idx="5"/>
          </p:nvPr>
        </p:nvSpPr>
        <p:spPr/>
        <p:txBody>
          <a:bodyPr/>
          <a:lstStyle/>
          <a:p>
            <a:fld id="{B5389857-5745-4489-9591-8F76802FE21B}" type="slidenum">
              <a:rPr lang="ko-KR" altLang="en-US" smtClean="0"/>
              <a:t>63</a:t>
            </a:fld>
            <a:endParaRPr lang="ko-KR" altLang="en-US"/>
          </a:p>
        </p:txBody>
      </p:sp>
    </p:spTree>
    <p:extLst>
      <p:ext uri="{BB962C8B-B14F-4D97-AF65-F5344CB8AC3E}">
        <p14:creationId xmlns:p14="http://schemas.microsoft.com/office/powerpoint/2010/main" val="224318590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479</a:t>
            </a:fld>
            <a:endParaRPr lang="ko-KR" altLang="en-US"/>
          </a:p>
        </p:txBody>
      </p:sp>
    </p:spTree>
    <p:extLst>
      <p:ext uri="{BB962C8B-B14F-4D97-AF65-F5344CB8AC3E}">
        <p14:creationId xmlns:p14="http://schemas.microsoft.com/office/powerpoint/2010/main" val="4134532809"/>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480</a:t>
            </a:fld>
            <a:endParaRPr lang="ko-KR" altLang="en-US"/>
          </a:p>
        </p:txBody>
      </p:sp>
    </p:spTree>
    <p:extLst>
      <p:ext uri="{BB962C8B-B14F-4D97-AF65-F5344CB8AC3E}">
        <p14:creationId xmlns:p14="http://schemas.microsoft.com/office/powerpoint/2010/main" val="1886704367"/>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482</a:t>
            </a:fld>
            <a:endParaRPr lang="ko-KR" altLang="en-US"/>
          </a:p>
        </p:txBody>
      </p:sp>
    </p:spTree>
    <p:extLst>
      <p:ext uri="{BB962C8B-B14F-4D97-AF65-F5344CB8AC3E}">
        <p14:creationId xmlns:p14="http://schemas.microsoft.com/office/powerpoint/2010/main" val="2240087488"/>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483</a:t>
            </a:fld>
            <a:endParaRPr lang="ko-KR" altLang="en-US"/>
          </a:p>
        </p:txBody>
      </p:sp>
    </p:spTree>
    <p:extLst>
      <p:ext uri="{BB962C8B-B14F-4D97-AF65-F5344CB8AC3E}">
        <p14:creationId xmlns:p14="http://schemas.microsoft.com/office/powerpoint/2010/main" val="1396026549"/>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484</a:t>
            </a:fld>
            <a:endParaRPr lang="ko-KR" altLang="en-US"/>
          </a:p>
        </p:txBody>
      </p:sp>
    </p:spTree>
    <p:extLst>
      <p:ext uri="{BB962C8B-B14F-4D97-AF65-F5344CB8AC3E}">
        <p14:creationId xmlns:p14="http://schemas.microsoft.com/office/powerpoint/2010/main" val="942279542"/>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485</a:t>
            </a:fld>
            <a:endParaRPr lang="ko-KR" altLang="en-US"/>
          </a:p>
        </p:txBody>
      </p:sp>
    </p:spTree>
    <p:extLst>
      <p:ext uri="{BB962C8B-B14F-4D97-AF65-F5344CB8AC3E}">
        <p14:creationId xmlns:p14="http://schemas.microsoft.com/office/powerpoint/2010/main" val="1503130716"/>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486</a:t>
            </a:fld>
            <a:endParaRPr lang="ko-KR" altLang="en-US"/>
          </a:p>
        </p:txBody>
      </p:sp>
    </p:spTree>
    <p:extLst>
      <p:ext uri="{BB962C8B-B14F-4D97-AF65-F5344CB8AC3E}">
        <p14:creationId xmlns:p14="http://schemas.microsoft.com/office/powerpoint/2010/main" val="1104157371"/>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9A909-C61B-B5DC-3011-3EBC47F55BB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4AC7E9-4FAD-96B8-7510-ABDFB81AF51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BABAE12-21E1-E275-2E38-9EE41B89745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CC86AA6-03FC-EFCE-0FDC-920B720E4900}"/>
              </a:ext>
            </a:extLst>
          </p:cNvPr>
          <p:cNvSpPr>
            <a:spLocks noGrp="1"/>
          </p:cNvSpPr>
          <p:nvPr>
            <p:ph type="sldNum" sz="quarter" idx="5"/>
          </p:nvPr>
        </p:nvSpPr>
        <p:spPr/>
        <p:txBody>
          <a:bodyPr/>
          <a:lstStyle/>
          <a:p>
            <a:fld id="{B5389857-5745-4489-9591-8F76802FE21B}" type="slidenum">
              <a:rPr lang="ko-KR" altLang="en-US" smtClean="0"/>
              <a:t>487</a:t>
            </a:fld>
            <a:endParaRPr lang="ko-KR" altLang="en-US"/>
          </a:p>
        </p:txBody>
      </p:sp>
    </p:spTree>
    <p:extLst>
      <p:ext uri="{BB962C8B-B14F-4D97-AF65-F5344CB8AC3E}">
        <p14:creationId xmlns:p14="http://schemas.microsoft.com/office/powerpoint/2010/main" val="3235397896"/>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488</a:t>
            </a:fld>
            <a:endParaRPr lang="ko-KR" altLang="en-US"/>
          </a:p>
        </p:txBody>
      </p:sp>
    </p:spTree>
    <p:extLst>
      <p:ext uri="{BB962C8B-B14F-4D97-AF65-F5344CB8AC3E}">
        <p14:creationId xmlns:p14="http://schemas.microsoft.com/office/powerpoint/2010/main" val="3698362639"/>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C2D75-3982-6B74-F8BE-AD584973618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A71B9A1-7672-C9D3-B813-439C33F3024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0FF30C-61EF-BB3C-CEC9-23FCB526D9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788555-138F-B68E-9643-2FB6195B6960}"/>
              </a:ext>
            </a:extLst>
          </p:cNvPr>
          <p:cNvSpPr>
            <a:spLocks noGrp="1"/>
          </p:cNvSpPr>
          <p:nvPr>
            <p:ph type="sldNum" sz="quarter" idx="5"/>
          </p:nvPr>
        </p:nvSpPr>
        <p:spPr/>
        <p:txBody>
          <a:bodyPr/>
          <a:lstStyle/>
          <a:p>
            <a:fld id="{B5389857-5745-4489-9591-8F76802FE21B}" type="slidenum">
              <a:rPr lang="ko-KR" altLang="en-US" smtClean="0"/>
              <a:t>491</a:t>
            </a:fld>
            <a:endParaRPr lang="ko-KR" altLang="en-US"/>
          </a:p>
        </p:txBody>
      </p:sp>
    </p:spTree>
    <p:extLst>
      <p:ext uri="{BB962C8B-B14F-4D97-AF65-F5344CB8AC3E}">
        <p14:creationId xmlns:p14="http://schemas.microsoft.com/office/powerpoint/2010/main" val="2278901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7F924-95E6-9AD9-E7A0-497CF26409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C22F48C-E2B8-FAD4-8DD1-3F1D86D6E7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03DC3E9-CD04-6517-2726-A62F05AE3BF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D95A513-8401-39A1-5E4C-17FC040301A2}"/>
              </a:ext>
            </a:extLst>
          </p:cNvPr>
          <p:cNvSpPr>
            <a:spLocks noGrp="1"/>
          </p:cNvSpPr>
          <p:nvPr>
            <p:ph type="sldNum" sz="quarter" idx="5"/>
          </p:nvPr>
        </p:nvSpPr>
        <p:spPr/>
        <p:txBody>
          <a:bodyPr/>
          <a:lstStyle/>
          <a:p>
            <a:fld id="{B5389857-5745-4489-9591-8F76802FE21B}" type="slidenum">
              <a:rPr lang="ko-KR" altLang="en-US" smtClean="0"/>
              <a:t>64</a:t>
            </a:fld>
            <a:endParaRPr lang="ko-KR" altLang="en-US"/>
          </a:p>
        </p:txBody>
      </p:sp>
    </p:spTree>
    <p:extLst>
      <p:ext uri="{BB962C8B-B14F-4D97-AF65-F5344CB8AC3E}">
        <p14:creationId xmlns:p14="http://schemas.microsoft.com/office/powerpoint/2010/main" val="18369666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5092B-1314-06A2-D263-C347B3F90E0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786B031-E85B-1C82-9AB7-0DD2B7331D5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26196DE-465C-24DC-5149-4D86961A7A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8EA9C1D-4D29-EEB0-8564-E94E6BCBB004}"/>
              </a:ext>
            </a:extLst>
          </p:cNvPr>
          <p:cNvSpPr>
            <a:spLocks noGrp="1"/>
          </p:cNvSpPr>
          <p:nvPr>
            <p:ph type="sldNum" sz="quarter" idx="5"/>
          </p:nvPr>
        </p:nvSpPr>
        <p:spPr/>
        <p:txBody>
          <a:bodyPr/>
          <a:lstStyle/>
          <a:p>
            <a:fld id="{B5389857-5745-4489-9591-8F76802FE21B}" type="slidenum">
              <a:rPr lang="ko-KR" altLang="en-US" smtClean="0"/>
              <a:t>492</a:t>
            </a:fld>
            <a:endParaRPr lang="ko-KR" altLang="en-US"/>
          </a:p>
        </p:txBody>
      </p:sp>
    </p:spTree>
    <p:extLst>
      <p:ext uri="{BB962C8B-B14F-4D97-AF65-F5344CB8AC3E}">
        <p14:creationId xmlns:p14="http://schemas.microsoft.com/office/powerpoint/2010/main" val="1701281164"/>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2022A-46D6-EE6E-8519-2C9016826B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54F4342-EC53-56D9-6F89-11BA1B3D5DF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14C4170-5882-B050-842B-819E6C037B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AE24DF4-FA26-76E1-FC3C-F0C6D1D18727}"/>
              </a:ext>
            </a:extLst>
          </p:cNvPr>
          <p:cNvSpPr>
            <a:spLocks noGrp="1"/>
          </p:cNvSpPr>
          <p:nvPr>
            <p:ph type="sldNum" sz="quarter" idx="5"/>
          </p:nvPr>
        </p:nvSpPr>
        <p:spPr/>
        <p:txBody>
          <a:bodyPr/>
          <a:lstStyle/>
          <a:p>
            <a:fld id="{B5389857-5745-4489-9591-8F76802FE21B}" type="slidenum">
              <a:rPr lang="ko-KR" altLang="en-US" smtClean="0"/>
              <a:t>493</a:t>
            </a:fld>
            <a:endParaRPr lang="ko-KR" altLang="en-US"/>
          </a:p>
        </p:txBody>
      </p:sp>
    </p:spTree>
    <p:extLst>
      <p:ext uri="{BB962C8B-B14F-4D97-AF65-F5344CB8AC3E}">
        <p14:creationId xmlns:p14="http://schemas.microsoft.com/office/powerpoint/2010/main" val="1218324338"/>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DA9EF-DCAC-A2FD-3EEB-3D5CA0648F5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31CEADF-DDEB-F1DE-5F47-7556B7DD97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B3254FF-E63A-AA7F-ED6A-63DA343A88F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C3FEF5-9F5C-7D5B-3F16-4C21B00AEB2C}"/>
              </a:ext>
            </a:extLst>
          </p:cNvPr>
          <p:cNvSpPr>
            <a:spLocks noGrp="1"/>
          </p:cNvSpPr>
          <p:nvPr>
            <p:ph type="sldNum" sz="quarter" idx="5"/>
          </p:nvPr>
        </p:nvSpPr>
        <p:spPr/>
        <p:txBody>
          <a:bodyPr/>
          <a:lstStyle/>
          <a:p>
            <a:fld id="{B5389857-5745-4489-9591-8F76802FE21B}" type="slidenum">
              <a:rPr lang="ko-KR" altLang="en-US" smtClean="0"/>
              <a:t>494</a:t>
            </a:fld>
            <a:endParaRPr lang="ko-KR" altLang="en-US"/>
          </a:p>
        </p:txBody>
      </p:sp>
    </p:spTree>
    <p:extLst>
      <p:ext uri="{BB962C8B-B14F-4D97-AF65-F5344CB8AC3E}">
        <p14:creationId xmlns:p14="http://schemas.microsoft.com/office/powerpoint/2010/main" val="4196394674"/>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75FBD-B981-7C1A-859E-43608C522A6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853EC2-4E8A-749B-3EE0-31F3ABFF21E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B68318-2A24-6C51-F5B6-44BE2961C94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F4B62B-5385-7D06-BE4F-D467B889CC63}"/>
              </a:ext>
            </a:extLst>
          </p:cNvPr>
          <p:cNvSpPr>
            <a:spLocks noGrp="1"/>
          </p:cNvSpPr>
          <p:nvPr>
            <p:ph type="sldNum" sz="quarter" idx="5"/>
          </p:nvPr>
        </p:nvSpPr>
        <p:spPr/>
        <p:txBody>
          <a:bodyPr/>
          <a:lstStyle/>
          <a:p>
            <a:fld id="{B5389857-5745-4489-9591-8F76802FE21B}" type="slidenum">
              <a:rPr lang="ko-KR" altLang="en-US" smtClean="0"/>
              <a:t>495</a:t>
            </a:fld>
            <a:endParaRPr lang="ko-KR" altLang="en-US"/>
          </a:p>
        </p:txBody>
      </p:sp>
    </p:spTree>
    <p:extLst>
      <p:ext uri="{BB962C8B-B14F-4D97-AF65-F5344CB8AC3E}">
        <p14:creationId xmlns:p14="http://schemas.microsoft.com/office/powerpoint/2010/main" val="2891222591"/>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695A7-97E4-EBAC-B54A-C5E33A4555D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8AD04B5-0935-492B-00AC-EE08728A3FF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006F090-0EF5-73CC-9147-3DD861B1C97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E2B6A7-B1A7-CBCE-F483-5D5CC4794C15}"/>
              </a:ext>
            </a:extLst>
          </p:cNvPr>
          <p:cNvSpPr>
            <a:spLocks noGrp="1"/>
          </p:cNvSpPr>
          <p:nvPr>
            <p:ph type="sldNum" sz="quarter" idx="5"/>
          </p:nvPr>
        </p:nvSpPr>
        <p:spPr/>
        <p:txBody>
          <a:bodyPr/>
          <a:lstStyle/>
          <a:p>
            <a:fld id="{B5389857-5745-4489-9591-8F76802FE21B}" type="slidenum">
              <a:rPr lang="ko-KR" altLang="en-US" smtClean="0"/>
              <a:t>496</a:t>
            </a:fld>
            <a:endParaRPr lang="ko-KR" altLang="en-US"/>
          </a:p>
        </p:txBody>
      </p:sp>
    </p:spTree>
    <p:extLst>
      <p:ext uri="{BB962C8B-B14F-4D97-AF65-F5344CB8AC3E}">
        <p14:creationId xmlns:p14="http://schemas.microsoft.com/office/powerpoint/2010/main" val="387009850"/>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7D630-6096-65B7-F44F-8EFA5F39DFD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2440EAB-78A1-C7F6-4937-3396C5662CD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11B2F5-BF66-77FD-1A0F-FB08AE79B81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BB7FE8-4DA0-1E60-F8B2-917D06256E11}"/>
              </a:ext>
            </a:extLst>
          </p:cNvPr>
          <p:cNvSpPr>
            <a:spLocks noGrp="1"/>
          </p:cNvSpPr>
          <p:nvPr>
            <p:ph type="sldNum" sz="quarter" idx="5"/>
          </p:nvPr>
        </p:nvSpPr>
        <p:spPr/>
        <p:txBody>
          <a:bodyPr/>
          <a:lstStyle/>
          <a:p>
            <a:fld id="{B5389857-5745-4489-9591-8F76802FE21B}" type="slidenum">
              <a:rPr lang="ko-KR" altLang="en-US" smtClean="0"/>
              <a:t>498</a:t>
            </a:fld>
            <a:endParaRPr lang="ko-KR" altLang="en-US"/>
          </a:p>
        </p:txBody>
      </p:sp>
    </p:spTree>
    <p:extLst>
      <p:ext uri="{BB962C8B-B14F-4D97-AF65-F5344CB8AC3E}">
        <p14:creationId xmlns:p14="http://schemas.microsoft.com/office/powerpoint/2010/main" val="204759655"/>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8CD70-9810-855B-EE0D-BFB9557878A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DC085C6-176B-8311-8419-41C2DB30840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084FBA-43B0-5851-5051-A28B0E9B765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279CA4-7F18-743F-A17B-48504AF48CA0}"/>
              </a:ext>
            </a:extLst>
          </p:cNvPr>
          <p:cNvSpPr>
            <a:spLocks noGrp="1"/>
          </p:cNvSpPr>
          <p:nvPr>
            <p:ph type="sldNum" sz="quarter" idx="5"/>
          </p:nvPr>
        </p:nvSpPr>
        <p:spPr/>
        <p:txBody>
          <a:bodyPr/>
          <a:lstStyle/>
          <a:p>
            <a:fld id="{B5389857-5745-4489-9591-8F76802FE21B}" type="slidenum">
              <a:rPr lang="ko-KR" altLang="en-US" smtClean="0"/>
              <a:t>499</a:t>
            </a:fld>
            <a:endParaRPr lang="ko-KR" altLang="en-US"/>
          </a:p>
        </p:txBody>
      </p:sp>
    </p:spTree>
    <p:extLst>
      <p:ext uri="{BB962C8B-B14F-4D97-AF65-F5344CB8AC3E}">
        <p14:creationId xmlns:p14="http://schemas.microsoft.com/office/powerpoint/2010/main" val="420010796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7B0AB-9016-7E36-85F4-920EA33D0E8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00E0C8A-7968-2F77-B522-3E7F3980899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28F2F6-D09B-A38A-5197-65D90C5A5C3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CC78109-3BA3-C1C3-7BB5-4454823F2514}"/>
              </a:ext>
            </a:extLst>
          </p:cNvPr>
          <p:cNvSpPr>
            <a:spLocks noGrp="1"/>
          </p:cNvSpPr>
          <p:nvPr>
            <p:ph type="sldNum" sz="quarter" idx="5"/>
          </p:nvPr>
        </p:nvSpPr>
        <p:spPr/>
        <p:txBody>
          <a:bodyPr/>
          <a:lstStyle/>
          <a:p>
            <a:fld id="{B5389857-5745-4489-9591-8F76802FE21B}" type="slidenum">
              <a:rPr lang="ko-KR" altLang="en-US" smtClean="0"/>
              <a:t>500</a:t>
            </a:fld>
            <a:endParaRPr lang="ko-KR" altLang="en-US"/>
          </a:p>
        </p:txBody>
      </p:sp>
    </p:spTree>
    <p:extLst>
      <p:ext uri="{BB962C8B-B14F-4D97-AF65-F5344CB8AC3E}">
        <p14:creationId xmlns:p14="http://schemas.microsoft.com/office/powerpoint/2010/main" val="265685320"/>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77AC4-01FA-8952-0380-0668EA38D12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E47268A-3E57-202B-82C3-3E118897F6C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912C2A9-9798-E79C-1A4F-930134744AE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02F714F-70A3-FF53-B8CD-7AB3D858E2D2}"/>
              </a:ext>
            </a:extLst>
          </p:cNvPr>
          <p:cNvSpPr>
            <a:spLocks noGrp="1"/>
          </p:cNvSpPr>
          <p:nvPr>
            <p:ph type="sldNum" sz="quarter" idx="5"/>
          </p:nvPr>
        </p:nvSpPr>
        <p:spPr/>
        <p:txBody>
          <a:bodyPr/>
          <a:lstStyle/>
          <a:p>
            <a:fld id="{B5389857-5745-4489-9591-8F76802FE21B}" type="slidenum">
              <a:rPr lang="ko-KR" altLang="en-US" smtClean="0"/>
              <a:t>501</a:t>
            </a:fld>
            <a:endParaRPr lang="ko-KR" altLang="en-US"/>
          </a:p>
        </p:txBody>
      </p:sp>
    </p:spTree>
    <p:extLst>
      <p:ext uri="{BB962C8B-B14F-4D97-AF65-F5344CB8AC3E}">
        <p14:creationId xmlns:p14="http://schemas.microsoft.com/office/powerpoint/2010/main" val="298817652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D4E79-5346-3678-85C9-9E121468FCC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C7294AA-5BD3-BD21-7C5B-A168D2DD2F2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5488A60-54FA-609C-0AB4-99D8AAE52F0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4D226A-8EEE-3C43-471B-CEFC642B44AD}"/>
              </a:ext>
            </a:extLst>
          </p:cNvPr>
          <p:cNvSpPr>
            <a:spLocks noGrp="1"/>
          </p:cNvSpPr>
          <p:nvPr>
            <p:ph type="sldNum" sz="quarter" idx="5"/>
          </p:nvPr>
        </p:nvSpPr>
        <p:spPr/>
        <p:txBody>
          <a:bodyPr/>
          <a:lstStyle/>
          <a:p>
            <a:fld id="{B5389857-5745-4489-9591-8F76802FE21B}" type="slidenum">
              <a:rPr lang="ko-KR" altLang="en-US" smtClean="0"/>
              <a:t>503</a:t>
            </a:fld>
            <a:endParaRPr lang="ko-KR" altLang="en-US"/>
          </a:p>
        </p:txBody>
      </p:sp>
    </p:spTree>
    <p:extLst>
      <p:ext uri="{BB962C8B-B14F-4D97-AF65-F5344CB8AC3E}">
        <p14:creationId xmlns:p14="http://schemas.microsoft.com/office/powerpoint/2010/main" val="2007102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5C0F5-A01A-61D8-4826-1EA86963EE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5FEEBDD-4D97-773F-46DA-8099540FC4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9E6BA95-4F6B-C1A5-22C5-62A86E7F074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0DD82CD-94C2-DF21-7BFA-6945B86D5265}"/>
              </a:ext>
            </a:extLst>
          </p:cNvPr>
          <p:cNvSpPr>
            <a:spLocks noGrp="1"/>
          </p:cNvSpPr>
          <p:nvPr>
            <p:ph type="sldNum" sz="quarter" idx="5"/>
          </p:nvPr>
        </p:nvSpPr>
        <p:spPr/>
        <p:txBody>
          <a:bodyPr/>
          <a:lstStyle/>
          <a:p>
            <a:fld id="{B5389857-5745-4489-9591-8F76802FE21B}" type="slidenum">
              <a:rPr lang="ko-KR" altLang="en-US" smtClean="0"/>
              <a:t>66</a:t>
            </a:fld>
            <a:endParaRPr lang="ko-KR" altLang="en-US"/>
          </a:p>
        </p:txBody>
      </p:sp>
    </p:spTree>
    <p:extLst>
      <p:ext uri="{BB962C8B-B14F-4D97-AF65-F5344CB8AC3E}">
        <p14:creationId xmlns:p14="http://schemas.microsoft.com/office/powerpoint/2010/main" val="2908061315"/>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475DD-E3C5-31F7-F665-EF906235A7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49C660-3830-32E2-DB19-A11587E382B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353EFE0-6CE9-9993-8783-3530EC6AEFC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F274B79-27D7-D5C0-FDB7-0ADB86E66F39}"/>
              </a:ext>
            </a:extLst>
          </p:cNvPr>
          <p:cNvSpPr>
            <a:spLocks noGrp="1"/>
          </p:cNvSpPr>
          <p:nvPr>
            <p:ph type="sldNum" sz="quarter" idx="5"/>
          </p:nvPr>
        </p:nvSpPr>
        <p:spPr/>
        <p:txBody>
          <a:bodyPr/>
          <a:lstStyle/>
          <a:p>
            <a:fld id="{B5389857-5745-4489-9591-8F76802FE21B}" type="slidenum">
              <a:rPr lang="ko-KR" altLang="en-US" smtClean="0"/>
              <a:t>504</a:t>
            </a:fld>
            <a:endParaRPr lang="ko-KR" altLang="en-US"/>
          </a:p>
        </p:txBody>
      </p:sp>
    </p:spTree>
    <p:extLst>
      <p:ext uri="{BB962C8B-B14F-4D97-AF65-F5344CB8AC3E}">
        <p14:creationId xmlns:p14="http://schemas.microsoft.com/office/powerpoint/2010/main" val="256039304"/>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626EB-05D7-2BA4-FD25-002C7C8A803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4DACFD0-37D9-A960-5D4D-76A1B5BAFAA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E261D2E-3AC5-6F61-8ED1-62E4B522BA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7BB2375-725B-D8F9-551A-B329E1EF74DE}"/>
              </a:ext>
            </a:extLst>
          </p:cNvPr>
          <p:cNvSpPr>
            <a:spLocks noGrp="1"/>
          </p:cNvSpPr>
          <p:nvPr>
            <p:ph type="sldNum" sz="quarter" idx="5"/>
          </p:nvPr>
        </p:nvSpPr>
        <p:spPr/>
        <p:txBody>
          <a:bodyPr/>
          <a:lstStyle/>
          <a:p>
            <a:fld id="{B5389857-5745-4489-9591-8F76802FE21B}" type="slidenum">
              <a:rPr lang="ko-KR" altLang="en-US" smtClean="0"/>
              <a:t>505</a:t>
            </a:fld>
            <a:endParaRPr lang="ko-KR" altLang="en-US"/>
          </a:p>
        </p:txBody>
      </p:sp>
    </p:spTree>
    <p:extLst>
      <p:ext uri="{BB962C8B-B14F-4D97-AF65-F5344CB8AC3E}">
        <p14:creationId xmlns:p14="http://schemas.microsoft.com/office/powerpoint/2010/main" val="1297284970"/>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E43E2-C27B-D772-85EB-E80923774EB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9FE4572-B510-34DD-F693-AF418C1CB50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D9FE22A-CAA7-240E-E1FB-C38084A28DF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F260B5-9B2C-072A-E946-FABB6F531AE5}"/>
              </a:ext>
            </a:extLst>
          </p:cNvPr>
          <p:cNvSpPr>
            <a:spLocks noGrp="1"/>
          </p:cNvSpPr>
          <p:nvPr>
            <p:ph type="sldNum" sz="quarter" idx="5"/>
          </p:nvPr>
        </p:nvSpPr>
        <p:spPr/>
        <p:txBody>
          <a:bodyPr/>
          <a:lstStyle/>
          <a:p>
            <a:fld id="{B5389857-5745-4489-9591-8F76802FE21B}" type="slidenum">
              <a:rPr lang="ko-KR" altLang="en-US" smtClean="0"/>
              <a:t>506</a:t>
            </a:fld>
            <a:endParaRPr lang="ko-KR" altLang="en-US"/>
          </a:p>
        </p:txBody>
      </p:sp>
    </p:spTree>
    <p:extLst>
      <p:ext uri="{BB962C8B-B14F-4D97-AF65-F5344CB8AC3E}">
        <p14:creationId xmlns:p14="http://schemas.microsoft.com/office/powerpoint/2010/main" val="3358138694"/>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A17E7-58E0-E69B-EE3F-78AC714CC2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23FBFA-2040-1921-6D33-05342D1ACB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2B770B-A4A1-AEA6-6912-3524F3730EC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0E3AD5F-430C-8F6E-CCF4-1FB4BFFD50C9}"/>
              </a:ext>
            </a:extLst>
          </p:cNvPr>
          <p:cNvSpPr>
            <a:spLocks noGrp="1"/>
          </p:cNvSpPr>
          <p:nvPr>
            <p:ph type="sldNum" sz="quarter" idx="5"/>
          </p:nvPr>
        </p:nvSpPr>
        <p:spPr/>
        <p:txBody>
          <a:bodyPr/>
          <a:lstStyle/>
          <a:p>
            <a:fld id="{B5389857-5745-4489-9591-8F76802FE21B}" type="slidenum">
              <a:rPr lang="ko-KR" altLang="en-US" smtClean="0"/>
              <a:t>507</a:t>
            </a:fld>
            <a:endParaRPr lang="ko-KR" altLang="en-US"/>
          </a:p>
        </p:txBody>
      </p:sp>
    </p:spTree>
    <p:extLst>
      <p:ext uri="{BB962C8B-B14F-4D97-AF65-F5344CB8AC3E}">
        <p14:creationId xmlns:p14="http://schemas.microsoft.com/office/powerpoint/2010/main" val="1341764101"/>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516</a:t>
            </a:fld>
            <a:endParaRPr lang="ko-KR" altLang="en-US"/>
          </a:p>
        </p:txBody>
      </p:sp>
    </p:spTree>
    <p:extLst>
      <p:ext uri="{BB962C8B-B14F-4D97-AF65-F5344CB8AC3E}">
        <p14:creationId xmlns:p14="http://schemas.microsoft.com/office/powerpoint/2010/main" val="2163059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3B193-B18E-A183-DA48-C16121C66C5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D8B96C3-6137-D0D0-26F1-6B308AE153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56CE1A-0267-F0C6-B33D-BE8ADA397D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92A6CD-C0C6-5609-05E4-A096818C5934}"/>
              </a:ext>
            </a:extLst>
          </p:cNvPr>
          <p:cNvSpPr>
            <a:spLocks noGrp="1"/>
          </p:cNvSpPr>
          <p:nvPr>
            <p:ph type="sldNum" sz="quarter" idx="5"/>
          </p:nvPr>
        </p:nvSpPr>
        <p:spPr/>
        <p:txBody>
          <a:bodyPr/>
          <a:lstStyle/>
          <a:p>
            <a:fld id="{B5389857-5745-4489-9591-8F76802FE21B}" type="slidenum">
              <a:rPr lang="ko-KR" altLang="en-US" smtClean="0"/>
              <a:t>67</a:t>
            </a:fld>
            <a:endParaRPr lang="ko-KR" altLang="en-US"/>
          </a:p>
        </p:txBody>
      </p:sp>
    </p:spTree>
    <p:extLst>
      <p:ext uri="{BB962C8B-B14F-4D97-AF65-F5344CB8AC3E}">
        <p14:creationId xmlns:p14="http://schemas.microsoft.com/office/powerpoint/2010/main" val="152835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20C6F-D0A6-098F-FA80-1565A631E4D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913ABCC-D4DC-9703-85A4-6BD223CC2C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45D52FC-E62F-107A-4CEB-006F755B5EF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EC435D6-B1A1-4393-BF12-B1DF50DC4729}"/>
              </a:ext>
            </a:extLst>
          </p:cNvPr>
          <p:cNvSpPr>
            <a:spLocks noGrp="1"/>
          </p:cNvSpPr>
          <p:nvPr>
            <p:ph type="sldNum" sz="quarter" idx="5"/>
          </p:nvPr>
        </p:nvSpPr>
        <p:spPr/>
        <p:txBody>
          <a:bodyPr/>
          <a:lstStyle/>
          <a:p>
            <a:fld id="{B5389857-5745-4489-9591-8F76802FE21B}" type="slidenum">
              <a:rPr lang="ko-KR" altLang="en-US" smtClean="0"/>
              <a:t>68</a:t>
            </a:fld>
            <a:endParaRPr lang="ko-KR" altLang="en-US"/>
          </a:p>
        </p:txBody>
      </p:sp>
    </p:spTree>
    <p:extLst>
      <p:ext uri="{BB962C8B-B14F-4D97-AF65-F5344CB8AC3E}">
        <p14:creationId xmlns:p14="http://schemas.microsoft.com/office/powerpoint/2010/main" val="2174357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7249F-E9D0-78D9-267A-B096A343AEE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FD99788-AFF1-05CB-8D0A-ABA7D318AC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1C82ACF-4CCB-D5F5-5268-3AADE424613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0C9F6AF-40BD-32A5-31EA-911A0C7317AA}"/>
              </a:ext>
            </a:extLst>
          </p:cNvPr>
          <p:cNvSpPr>
            <a:spLocks noGrp="1"/>
          </p:cNvSpPr>
          <p:nvPr>
            <p:ph type="sldNum" sz="quarter" idx="5"/>
          </p:nvPr>
        </p:nvSpPr>
        <p:spPr/>
        <p:txBody>
          <a:bodyPr/>
          <a:lstStyle/>
          <a:p>
            <a:fld id="{B5389857-5745-4489-9591-8F76802FE21B}" type="slidenum">
              <a:rPr lang="ko-KR" altLang="en-US" smtClean="0"/>
              <a:t>20</a:t>
            </a:fld>
            <a:endParaRPr lang="ko-KR" altLang="en-US"/>
          </a:p>
        </p:txBody>
      </p:sp>
    </p:spTree>
    <p:extLst>
      <p:ext uri="{BB962C8B-B14F-4D97-AF65-F5344CB8AC3E}">
        <p14:creationId xmlns:p14="http://schemas.microsoft.com/office/powerpoint/2010/main" val="36415964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71</a:t>
            </a:fld>
            <a:endParaRPr lang="ko-KR" altLang="en-US"/>
          </a:p>
        </p:txBody>
      </p:sp>
    </p:spTree>
    <p:extLst>
      <p:ext uri="{BB962C8B-B14F-4D97-AF65-F5344CB8AC3E}">
        <p14:creationId xmlns:p14="http://schemas.microsoft.com/office/powerpoint/2010/main" val="1828767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3C4C-86AB-CC65-326A-7522BC8031B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CF4BBC-34BD-9E48-8218-38EACA4565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05A46A8-43CA-0337-D05C-B3BC013DB4D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0FEB8C9-B085-37A9-9A66-02ACC9FED99C}"/>
              </a:ext>
            </a:extLst>
          </p:cNvPr>
          <p:cNvSpPr>
            <a:spLocks noGrp="1"/>
          </p:cNvSpPr>
          <p:nvPr>
            <p:ph type="sldNum" sz="quarter" idx="5"/>
          </p:nvPr>
        </p:nvSpPr>
        <p:spPr/>
        <p:txBody>
          <a:bodyPr/>
          <a:lstStyle/>
          <a:p>
            <a:fld id="{B5389857-5745-4489-9591-8F76802FE21B}" type="slidenum">
              <a:rPr lang="ko-KR" altLang="en-US" smtClean="0"/>
              <a:t>72</a:t>
            </a:fld>
            <a:endParaRPr lang="ko-KR" altLang="en-US"/>
          </a:p>
        </p:txBody>
      </p:sp>
    </p:spTree>
    <p:extLst>
      <p:ext uri="{BB962C8B-B14F-4D97-AF65-F5344CB8AC3E}">
        <p14:creationId xmlns:p14="http://schemas.microsoft.com/office/powerpoint/2010/main" val="8866535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81588-1DE9-3400-3C72-3536A78B377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A5B7CFE-4F55-691D-896E-610BBE4FE14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EF0C0FF-B599-26C1-6A88-413E4627B88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CAB2866-D66A-15E3-B62A-59ED7DDA93B2}"/>
              </a:ext>
            </a:extLst>
          </p:cNvPr>
          <p:cNvSpPr>
            <a:spLocks noGrp="1"/>
          </p:cNvSpPr>
          <p:nvPr>
            <p:ph type="sldNum" sz="quarter" idx="5"/>
          </p:nvPr>
        </p:nvSpPr>
        <p:spPr/>
        <p:txBody>
          <a:bodyPr/>
          <a:lstStyle/>
          <a:p>
            <a:fld id="{B5389857-5745-4489-9591-8F76802FE21B}" type="slidenum">
              <a:rPr lang="ko-KR" altLang="en-US" smtClean="0"/>
              <a:t>73</a:t>
            </a:fld>
            <a:endParaRPr lang="ko-KR" altLang="en-US"/>
          </a:p>
        </p:txBody>
      </p:sp>
    </p:spTree>
    <p:extLst>
      <p:ext uri="{BB962C8B-B14F-4D97-AF65-F5344CB8AC3E}">
        <p14:creationId xmlns:p14="http://schemas.microsoft.com/office/powerpoint/2010/main" val="40553958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74</a:t>
            </a:fld>
            <a:endParaRPr lang="ko-KR" altLang="en-US"/>
          </a:p>
        </p:txBody>
      </p:sp>
    </p:spTree>
    <p:extLst>
      <p:ext uri="{BB962C8B-B14F-4D97-AF65-F5344CB8AC3E}">
        <p14:creationId xmlns:p14="http://schemas.microsoft.com/office/powerpoint/2010/main" val="153314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8520C-24F8-92F7-9715-374F6CD8EA0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5FBD79-1192-CA16-6CB6-E0E2B68FB89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A1ABF6D-DE93-7E96-1AEE-87A484285D7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D15740D-E981-B49F-18B8-10B608D85BE4}"/>
              </a:ext>
            </a:extLst>
          </p:cNvPr>
          <p:cNvSpPr>
            <a:spLocks noGrp="1"/>
          </p:cNvSpPr>
          <p:nvPr>
            <p:ph type="sldNum" sz="quarter" idx="5"/>
          </p:nvPr>
        </p:nvSpPr>
        <p:spPr/>
        <p:txBody>
          <a:bodyPr/>
          <a:lstStyle/>
          <a:p>
            <a:fld id="{B5389857-5745-4489-9591-8F76802FE21B}" type="slidenum">
              <a:rPr lang="ko-KR" altLang="en-US" smtClean="0"/>
              <a:t>75</a:t>
            </a:fld>
            <a:endParaRPr lang="ko-KR" altLang="en-US"/>
          </a:p>
        </p:txBody>
      </p:sp>
    </p:spTree>
    <p:extLst>
      <p:ext uri="{BB962C8B-B14F-4D97-AF65-F5344CB8AC3E}">
        <p14:creationId xmlns:p14="http://schemas.microsoft.com/office/powerpoint/2010/main" val="3363077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690FD-3964-74F6-BE98-74F604107C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58C891-32CA-7A5A-74B8-71E1F687F1E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8AFBB77-0845-B244-6A06-1D9896454D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9DBC598-66F0-AFCF-6173-3D1875F92F41}"/>
              </a:ext>
            </a:extLst>
          </p:cNvPr>
          <p:cNvSpPr>
            <a:spLocks noGrp="1"/>
          </p:cNvSpPr>
          <p:nvPr>
            <p:ph type="sldNum" sz="quarter" idx="5"/>
          </p:nvPr>
        </p:nvSpPr>
        <p:spPr/>
        <p:txBody>
          <a:bodyPr/>
          <a:lstStyle/>
          <a:p>
            <a:fld id="{B5389857-5745-4489-9591-8F76802FE21B}" type="slidenum">
              <a:rPr lang="ko-KR" altLang="en-US" smtClean="0"/>
              <a:t>76</a:t>
            </a:fld>
            <a:endParaRPr lang="ko-KR" altLang="en-US"/>
          </a:p>
        </p:txBody>
      </p:sp>
    </p:spTree>
    <p:extLst>
      <p:ext uri="{BB962C8B-B14F-4D97-AF65-F5344CB8AC3E}">
        <p14:creationId xmlns:p14="http://schemas.microsoft.com/office/powerpoint/2010/main" val="2512234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77</a:t>
            </a:fld>
            <a:endParaRPr lang="ko-KR" altLang="en-US"/>
          </a:p>
        </p:txBody>
      </p:sp>
    </p:spTree>
    <p:extLst>
      <p:ext uri="{BB962C8B-B14F-4D97-AF65-F5344CB8AC3E}">
        <p14:creationId xmlns:p14="http://schemas.microsoft.com/office/powerpoint/2010/main" val="4256285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78</a:t>
            </a:fld>
            <a:endParaRPr lang="ko-KR" altLang="en-US"/>
          </a:p>
        </p:txBody>
      </p:sp>
    </p:spTree>
    <p:extLst>
      <p:ext uri="{BB962C8B-B14F-4D97-AF65-F5344CB8AC3E}">
        <p14:creationId xmlns:p14="http://schemas.microsoft.com/office/powerpoint/2010/main" val="4657211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79</a:t>
            </a:fld>
            <a:endParaRPr lang="ko-KR" altLang="en-US"/>
          </a:p>
        </p:txBody>
      </p:sp>
    </p:spTree>
    <p:extLst>
      <p:ext uri="{BB962C8B-B14F-4D97-AF65-F5344CB8AC3E}">
        <p14:creationId xmlns:p14="http://schemas.microsoft.com/office/powerpoint/2010/main" val="4146278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80</a:t>
            </a:fld>
            <a:endParaRPr lang="ko-KR" altLang="en-US"/>
          </a:p>
        </p:txBody>
      </p:sp>
    </p:spTree>
    <p:extLst>
      <p:ext uri="{BB962C8B-B14F-4D97-AF65-F5344CB8AC3E}">
        <p14:creationId xmlns:p14="http://schemas.microsoft.com/office/powerpoint/2010/main" val="953123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25</a:t>
            </a:fld>
            <a:endParaRPr lang="ko-KR" altLang="en-US"/>
          </a:p>
        </p:txBody>
      </p:sp>
    </p:spTree>
    <p:extLst>
      <p:ext uri="{BB962C8B-B14F-4D97-AF65-F5344CB8AC3E}">
        <p14:creationId xmlns:p14="http://schemas.microsoft.com/office/powerpoint/2010/main" val="6600174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82</a:t>
            </a:fld>
            <a:endParaRPr lang="ko-KR" altLang="en-US"/>
          </a:p>
        </p:txBody>
      </p:sp>
    </p:spTree>
    <p:extLst>
      <p:ext uri="{BB962C8B-B14F-4D97-AF65-F5344CB8AC3E}">
        <p14:creationId xmlns:p14="http://schemas.microsoft.com/office/powerpoint/2010/main" val="30902904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83</a:t>
            </a:fld>
            <a:endParaRPr lang="ko-KR" altLang="en-US"/>
          </a:p>
        </p:txBody>
      </p:sp>
    </p:spTree>
    <p:extLst>
      <p:ext uri="{BB962C8B-B14F-4D97-AF65-F5344CB8AC3E}">
        <p14:creationId xmlns:p14="http://schemas.microsoft.com/office/powerpoint/2010/main" val="18699420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84</a:t>
            </a:fld>
            <a:endParaRPr lang="ko-KR" altLang="en-US"/>
          </a:p>
        </p:txBody>
      </p:sp>
    </p:spTree>
    <p:extLst>
      <p:ext uri="{BB962C8B-B14F-4D97-AF65-F5344CB8AC3E}">
        <p14:creationId xmlns:p14="http://schemas.microsoft.com/office/powerpoint/2010/main" val="1229867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85</a:t>
            </a:fld>
            <a:endParaRPr lang="ko-KR" altLang="en-US"/>
          </a:p>
        </p:txBody>
      </p:sp>
    </p:spTree>
    <p:extLst>
      <p:ext uri="{BB962C8B-B14F-4D97-AF65-F5344CB8AC3E}">
        <p14:creationId xmlns:p14="http://schemas.microsoft.com/office/powerpoint/2010/main" val="13841023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4700B-E9C5-0B98-D445-63E49686E3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93EC1E8-BA74-3434-0806-9374860B46E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1653E4-3E2D-38E6-68A0-3630DE90FE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2B1AAD6-9079-861C-0ADB-5FF504D933E5}"/>
              </a:ext>
            </a:extLst>
          </p:cNvPr>
          <p:cNvSpPr>
            <a:spLocks noGrp="1"/>
          </p:cNvSpPr>
          <p:nvPr>
            <p:ph type="sldNum" sz="quarter" idx="5"/>
          </p:nvPr>
        </p:nvSpPr>
        <p:spPr/>
        <p:txBody>
          <a:bodyPr/>
          <a:lstStyle/>
          <a:p>
            <a:fld id="{B5389857-5745-4489-9591-8F76802FE21B}" type="slidenum">
              <a:rPr lang="ko-KR" altLang="en-US" smtClean="0"/>
              <a:t>86</a:t>
            </a:fld>
            <a:endParaRPr lang="ko-KR" altLang="en-US"/>
          </a:p>
        </p:txBody>
      </p:sp>
    </p:spTree>
    <p:extLst>
      <p:ext uri="{BB962C8B-B14F-4D97-AF65-F5344CB8AC3E}">
        <p14:creationId xmlns:p14="http://schemas.microsoft.com/office/powerpoint/2010/main" val="42286269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8C5A6-D7B0-9297-70B3-C3105314C95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B8D5F2E-C955-7DEB-25E2-408F34AD0B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833CEC2-917E-D983-6BC1-E15ECBC1F9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B066447-B3CE-E98F-C533-085885307C4F}"/>
              </a:ext>
            </a:extLst>
          </p:cNvPr>
          <p:cNvSpPr>
            <a:spLocks noGrp="1"/>
          </p:cNvSpPr>
          <p:nvPr>
            <p:ph type="sldNum" sz="quarter" idx="5"/>
          </p:nvPr>
        </p:nvSpPr>
        <p:spPr/>
        <p:txBody>
          <a:bodyPr/>
          <a:lstStyle/>
          <a:p>
            <a:fld id="{B5389857-5745-4489-9591-8F76802FE21B}" type="slidenum">
              <a:rPr lang="ko-KR" altLang="en-US" smtClean="0"/>
              <a:t>92</a:t>
            </a:fld>
            <a:endParaRPr lang="ko-KR" altLang="en-US"/>
          </a:p>
        </p:txBody>
      </p:sp>
    </p:spTree>
    <p:extLst>
      <p:ext uri="{BB962C8B-B14F-4D97-AF65-F5344CB8AC3E}">
        <p14:creationId xmlns:p14="http://schemas.microsoft.com/office/powerpoint/2010/main" val="19190797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93</a:t>
            </a:fld>
            <a:endParaRPr lang="ko-KR" altLang="en-US"/>
          </a:p>
        </p:txBody>
      </p:sp>
    </p:spTree>
    <p:extLst>
      <p:ext uri="{BB962C8B-B14F-4D97-AF65-F5344CB8AC3E}">
        <p14:creationId xmlns:p14="http://schemas.microsoft.com/office/powerpoint/2010/main" val="2800685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94</a:t>
            </a:fld>
            <a:endParaRPr lang="ko-KR" altLang="en-US"/>
          </a:p>
        </p:txBody>
      </p:sp>
    </p:spTree>
    <p:extLst>
      <p:ext uri="{BB962C8B-B14F-4D97-AF65-F5344CB8AC3E}">
        <p14:creationId xmlns:p14="http://schemas.microsoft.com/office/powerpoint/2010/main" val="7195611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95</a:t>
            </a:fld>
            <a:endParaRPr lang="ko-KR" altLang="en-US"/>
          </a:p>
        </p:txBody>
      </p:sp>
    </p:spTree>
    <p:extLst>
      <p:ext uri="{BB962C8B-B14F-4D97-AF65-F5344CB8AC3E}">
        <p14:creationId xmlns:p14="http://schemas.microsoft.com/office/powerpoint/2010/main" val="3925908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96</a:t>
            </a:fld>
            <a:endParaRPr lang="ko-KR" altLang="en-US"/>
          </a:p>
        </p:txBody>
      </p:sp>
    </p:spTree>
    <p:extLst>
      <p:ext uri="{BB962C8B-B14F-4D97-AF65-F5344CB8AC3E}">
        <p14:creationId xmlns:p14="http://schemas.microsoft.com/office/powerpoint/2010/main" val="2669734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26</a:t>
            </a:fld>
            <a:endParaRPr lang="ko-KR" altLang="en-US"/>
          </a:p>
        </p:txBody>
      </p:sp>
    </p:spTree>
    <p:extLst>
      <p:ext uri="{BB962C8B-B14F-4D97-AF65-F5344CB8AC3E}">
        <p14:creationId xmlns:p14="http://schemas.microsoft.com/office/powerpoint/2010/main" val="36894508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98</a:t>
            </a:fld>
            <a:endParaRPr lang="ko-KR" altLang="en-US"/>
          </a:p>
        </p:txBody>
      </p:sp>
    </p:spTree>
    <p:extLst>
      <p:ext uri="{BB962C8B-B14F-4D97-AF65-F5344CB8AC3E}">
        <p14:creationId xmlns:p14="http://schemas.microsoft.com/office/powerpoint/2010/main" val="11785914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99</a:t>
            </a:fld>
            <a:endParaRPr lang="ko-KR" altLang="en-US"/>
          </a:p>
        </p:txBody>
      </p:sp>
    </p:spTree>
    <p:extLst>
      <p:ext uri="{BB962C8B-B14F-4D97-AF65-F5344CB8AC3E}">
        <p14:creationId xmlns:p14="http://schemas.microsoft.com/office/powerpoint/2010/main" val="9695895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100</a:t>
            </a:fld>
            <a:endParaRPr lang="ko-KR" altLang="en-US"/>
          </a:p>
        </p:txBody>
      </p:sp>
    </p:spTree>
    <p:extLst>
      <p:ext uri="{BB962C8B-B14F-4D97-AF65-F5344CB8AC3E}">
        <p14:creationId xmlns:p14="http://schemas.microsoft.com/office/powerpoint/2010/main" val="24646602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101</a:t>
            </a:fld>
            <a:endParaRPr lang="ko-KR" altLang="en-US"/>
          </a:p>
        </p:txBody>
      </p:sp>
    </p:spTree>
    <p:extLst>
      <p:ext uri="{BB962C8B-B14F-4D97-AF65-F5344CB8AC3E}">
        <p14:creationId xmlns:p14="http://schemas.microsoft.com/office/powerpoint/2010/main" val="34837282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103</a:t>
            </a:fld>
            <a:endParaRPr lang="ko-KR" altLang="en-US"/>
          </a:p>
        </p:txBody>
      </p:sp>
    </p:spTree>
    <p:extLst>
      <p:ext uri="{BB962C8B-B14F-4D97-AF65-F5344CB8AC3E}">
        <p14:creationId xmlns:p14="http://schemas.microsoft.com/office/powerpoint/2010/main" val="6419020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893C0-1B8D-B658-17EC-B3A554C4049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ED2B734-619C-B680-4E7D-B20DA1D6F2C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19A2D04-D210-56AC-D366-D35D8ACEB3C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FD507A8-1645-0540-E19C-A2480DF7B6AC}"/>
              </a:ext>
            </a:extLst>
          </p:cNvPr>
          <p:cNvSpPr>
            <a:spLocks noGrp="1"/>
          </p:cNvSpPr>
          <p:nvPr>
            <p:ph type="sldNum" sz="quarter" idx="5"/>
          </p:nvPr>
        </p:nvSpPr>
        <p:spPr/>
        <p:txBody>
          <a:bodyPr/>
          <a:lstStyle/>
          <a:p>
            <a:fld id="{B5389857-5745-4489-9591-8F76802FE21B}" type="slidenum">
              <a:rPr lang="ko-KR" altLang="en-US" smtClean="0"/>
              <a:t>104</a:t>
            </a:fld>
            <a:endParaRPr lang="ko-KR" altLang="en-US"/>
          </a:p>
        </p:txBody>
      </p:sp>
    </p:spTree>
    <p:extLst>
      <p:ext uri="{BB962C8B-B14F-4D97-AF65-F5344CB8AC3E}">
        <p14:creationId xmlns:p14="http://schemas.microsoft.com/office/powerpoint/2010/main" val="28265710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105</a:t>
            </a:fld>
            <a:endParaRPr lang="ko-KR" altLang="en-US"/>
          </a:p>
        </p:txBody>
      </p:sp>
    </p:spTree>
    <p:extLst>
      <p:ext uri="{BB962C8B-B14F-4D97-AF65-F5344CB8AC3E}">
        <p14:creationId xmlns:p14="http://schemas.microsoft.com/office/powerpoint/2010/main" val="37306900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E3B44-B6BB-5ABB-9D90-D311B9B907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E9C1020-F920-4F7F-DB76-C4B16A9D628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74E5F3-FAAB-5B99-ECDF-90987F98271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309E2F5-0588-C0BD-4AD5-FC1E00492D96}"/>
              </a:ext>
            </a:extLst>
          </p:cNvPr>
          <p:cNvSpPr>
            <a:spLocks noGrp="1"/>
          </p:cNvSpPr>
          <p:nvPr>
            <p:ph type="sldNum" sz="quarter" idx="5"/>
          </p:nvPr>
        </p:nvSpPr>
        <p:spPr/>
        <p:txBody>
          <a:bodyPr/>
          <a:lstStyle/>
          <a:p>
            <a:fld id="{B5389857-5745-4489-9591-8F76802FE21B}" type="slidenum">
              <a:rPr lang="ko-KR" altLang="en-US" smtClean="0"/>
              <a:t>108</a:t>
            </a:fld>
            <a:endParaRPr lang="ko-KR" altLang="en-US"/>
          </a:p>
        </p:txBody>
      </p:sp>
    </p:spTree>
    <p:extLst>
      <p:ext uri="{BB962C8B-B14F-4D97-AF65-F5344CB8AC3E}">
        <p14:creationId xmlns:p14="http://schemas.microsoft.com/office/powerpoint/2010/main" val="33531382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236B3-0177-07B7-5094-E4F362B631B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E2B0464-95C7-D8BF-F08C-FC89B004651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C332298-997B-805D-18D0-9AE2A641AAE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3F0D47B-5291-1A84-EBB2-B26FCB50DD61}"/>
              </a:ext>
            </a:extLst>
          </p:cNvPr>
          <p:cNvSpPr>
            <a:spLocks noGrp="1"/>
          </p:cNvSpPr>
          <p:nvPr>
            <p:ph type="sldNum" sz="quarter" idx="5"/>
          </p:nvPr>
        </p:nvSpPr>
        <p:spPr/>
        <p:txBody>
          <a:bodyPr/>
          <a:lstStyle/>
          <a:p>
            <a:fld id="{B5389857-5745-4489-9591-8F76802FE21B}" type="slidenum">
              <a:rPr lang="ko-KR" altLang="en-US" smtClean="0"/>
              <a:t>109</a:t>
            </a:fld>
            <a:endParaRPr lang="ko-KR" altLang="en-US"/>
          </a:p>
        </p:txBody>
      </p:sp>
    </p:spTree>
    <p:extLst>
      <p:ext uri="{BB962C8B-B14F-4D97-AF65-F5344CB8AC3E}">
        <p14:creationId xmlns:p14="http://schemas.microsoft.com/office/powerpoint/2010/main" val="9572430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FB206-BCE9-9209-0220-D0983E9AA1D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EEC185F-C1A7-E86E-BF7D-4E9784F98EC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8F0F4D4-9273-000F-4F52-EFD2E82FFC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D66719D-537F-2B74-6D8C-97FD799491CA}"/>
              </a:ext>
            </a:extLst>
          </p:cNvPr>
          <p:cNvSpPr>
            <a:spLocks noGrp="1"/>
          </p:cNvSpPr>
          <p:nvPr>
            <p:ph type="sldNum" sz="quarter" idx="5"/>
          </p:nvPr>
        </p:nvSpPr>
        <p:spPr/>
        <p:txBody>
          <a:bodyPr/>
          <a:lstStyle/>
          <a:p>
            <a:fld id="{B5389857-5745-4489-9591-8F76802FE21B}" type="slidenum">
              <a:rPr lang="ko-KR" altLang="en-US" smtClean="0"/>
              <a:t>110</a:t>
            </a:fld>
            <a:endParaRPr lang="ko-KR" altLang="en-US"/>
          </a:p>
        </p:txBody>
      </p:sp>
    </p:spTree>
    <p:extLst>
      <p:ext uri="{BB962C8B-B14F-4D97-AF65-F5344CB8AC3E}">
        <p14:creationId xmlns:p14="http://schemas.microsoft.com/office/powerpoint/2010/main" val="2604022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a:t>
            </a:fld>
            <a:endParaRPr lang="ko-KR" altLang="en-US"/>
          </a:p>
        </p:txBody>
      </p:sp>
    </p:spTree>
    <p:extLst>
      <p:ext uri="{BB962C8B-B14F-4D97-AF65-F5344CB8AC3E}">
        <p14:creationId xmlns:p14="http://schemas.microsoft.com/office/powerpoint/2010/main" val="41101083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DFEEE-7AA8-1879-811E-CC101F95E6B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851C77-F63A-40B1-5442-AA918939278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084DDF3-DFC6-FC76-C184-688FEC7B169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40CB395-8AC0-63B1-EEEE-7D79CDA6364A}"/>
              </a:ext>
            </a:extLst>
          </p:cNvPr>
          <p:cNvSpPr>
            <a:spLocks noGrp="1"/>
          </p:cNvSpPr>
          <p:nvPr>
            <p:ph type="sldNum" sz="quarter" idx="5"/>
          </p:nvPr>
        </p:nvSpPr>
        <p:spPr/>
        <p:txBody>
          <a:bodyPr/>
          <a:lstStyle/>
          <a:p>
            <a:fld id="{B5389857-5745-4489-9591-8F76802FE21B}" type="slidenum">
              <a:rPr lang="ko-KR" altLang="en-US" smtClean="0"/>
              <a:t>111</a:t>
            </a:fld>
            <a:endParaRPr lang="ko-KR" altLang="en-US"/>
          </a:p>
        </p:txBody>
      </p:sp>
    </p:spTree>
    <p:extLst>
      <p:ext uri="{BB962C8B-B14F-4D97-AF65-F5344CB8AC3E}">
        <p14:creationId xmlns:p14="http://schemas.microsoft.com/office/powerpoint/2010/main" val="23656295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F9475-1863-A526-7BCC-C0ADF27C82D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21E80C8-9DB9-11B2-B900-DF3653518C7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C8EF607-F35D-0312-EC86-D922437694F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1116071-BF30-4C62-DD4E-C0F8D8A7CC96}"/>
              </a:ext>
            </a:extLst>
          </p:cNvPr>
          <p:cNvSpPr>
            <a:spLocks noGrp="1"/>
          </p:cNvSpPr>
          <p:nvPr>
            <p:ph type="sldNum" sz="quarter" idx="5"/>
          </p:nvPr>
        </p:nvSpPr>
        <p:spPr/>
        <p:txBody>
          <a:bodyPr/>
          <a:lstStyle/>
          <a:p>
            <a:fld id="{B5389857-5745-4489-9591-8F76802FE21B}" type="slidenum">
              <a:rPr lang="ko-KR" altLang="en-US" smtClean="0"/>
              <a:t>112</a:t>
            </a:fld>
            <a:endParaRPr lang="ko-KR" altLang="en-US"/>
          </a:p>
        </p:txBody>
      </p:sp>
    </p:spTree>
    <p:extLst>
      <p:ext uri="{BB962C8B-B14F-4D97-AF65-F5344CB8AC3E}">
        <p14:creationId xmlns:p14="http://schemas.microsoft.com/office/powerpoint/2010/main" val="39356768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115</a:t>
            </a:fld>
            <a:endParaRPr lang="ko-KR" altLang="en-US"/>
          </a:p>
        </p:txBody>
      </p:sp>
    </p:spTree>
    <p:extLst>
      <p:ext uri="{BB962C8B-B14F-4D97-AF65-F5344CB8AC3E}">
        <p14:creationId xmlns:p14="http://schemas.microsoft.com/office/powerpoint/2010/main" val="12527008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116</a:t>
            </a:fld>
            <a:endParaRPr lang="ko-KR" altLang="en-US"/>
          </a:p>
        </p:txBody>
      </p:sp>
    </p:spTree>
    <p:extLst>
      <p:ext uri="{BB962C8B-B14F-4D97-AF65-F5344CB8AC3E}">
        <p14:creationId xmlns:p14="http://schemas.microsoft.com/office/powerpoint/2010/main" val="40639075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6840C-EB9C-C27A-C9A2-BE76C929EA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D5152C-DE34-12F7-9608-5FB2D44859D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E35373F-6FB9-22FC-EED4-DC61C82B81A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4EBD72-E343-4154-ADA7-A4EDEB30C387}"/>
              </a:ext>
            </a:extLst>
          </p:cNvPr>
          <p:cNvSpPr>
            <a:spLocks noGrp="1"/>
          </p:cNvSpPr>
          <p:nvPr>
            <p:ph type="sldNum" sz="quarter" idx="5"/>
          </p:nvPr>
        </p:nvSpPr>
        <p:spPr/>
        <p:txBody>
          <a:bodyPr/>
          <a:lstStyle/>
          <a:p>
            <a:fld id="{B5389857-5745-4489-9591-8F76802FE21B}" type="slidenum">
              <a:rPr lang="ko-KR" altLang="en-US" smtClean="0"/>
              <a:t>117</a:t>
            </a:fld>
            <a:endParaRPr lang="ko-KR" altLang="en-US"/>
          </a:p>
        </p:txBody>
      </p:sp>
    </p:spTree>
    <p:extLst>
      <p:ext uri="{BB962C8B-B14F-4D97-AF65-F5344CB8AC3E}">
        <p14:creationId xmlns:p14="http://schemas.microsoft.com/office/powerpoint/2010/main" val="20603538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958A7-0D4C-2FB7-B8BC-4D30EB3CA7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7CD5DE-266A-4B87-3A89-8DF8A7C0D38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67A3E5B-2048-277E-2509-BB1A73ABF54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F8E29CA-8371-EEFD-9320-86D34AF288E2}"/>
              </a:ext>
            </a:extLst>
          </p:cNvPr>
          <p:cNvSpPr>
            <a:spLocks noGrp="1"/>
          </p:cNvSpPr>
          <p:nvPr>
            <p:ph type="sldNum" sz="quarter" idx="5"/>
          </p:nvPr>
        </p:nvSpPr>
        <p:spPr/>
        <p:txBody>
          <a:bodyPr/>
          <a:lstStyle/>
          <a:p>
            <a:fld id="{B5389857-5745-4489-9591-8F76802FE21B}" type="slidenum">
              <a:rPr lang="ko-KR" altLang="en-US" smtClean="0"/>
              <a:t>118</a:t>
            </a:fld>
            <a:endParaRPr lang="ko-KR" altLang="en-US"/>
          </a:p>
        </p:txBody>
      </p:sp>
    </p:spTree>
    <p:extLst>
      <p:ext uri="{BB962C8B-B14F-4D97-AF65-F5344CB8AC3E}">
        <p14:creationId xmlns:p14="http://schemas.microsoft.com/office/powerpoint/2010/main" val="27937419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119</a:t>
            </a:fld>
            <a:endParaRPr lang="ko-KR" altLang="en-US"/>
          </a:p>
        </p:txBody>
      </p:sp>
    </p:spTree>
    <p:extLst>
      <p:ext uri="{BB962C8B-B14F-4D97-AF65-F5344CB8AC3E}">
        <p14:creationId xmlns:p14="http://schemas.microsoft.com/office/powerpoint/2010/main" val="16797841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120</a:t>
            </a:fld>
            <a:endParaRPr lang="ko-KR" altLang="en-US"/>
          </a:p>
        </p:txBody>
      </p:sp>
    </p:spTree>
    <p:extLst>
      <p:ext uri="{BB962C8B-B14F-4D97-AF65-F5344CB8AC3E}">
        <p14:creationId xmlns:p14="http://schemas.microsoft.com/office/powerpoint/2010/main" val="31846397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414B7-AD56-0A7F-96ED-8EF687EE43C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C40A28C-B131-C1D6-A17C-C872504ABF5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CC6275-228C-AFF2-694A-5D7D4AACC84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8394E2-3539-D3B4-8B61-80E395910B50}"/>
              </a:ext>
            </a:extLst>
          </p:cNvPr>
          <p:cNvSpPr>
            <a:spLocks noGrp="1"/>
          </p:cNvSpPr>
          <p:nvPr>
            <p:ph type="sldNum" sz="quarter" idx="5"/>
          </p:nvPr>
        </p:nvSpPr>
        <p:spPr/>
        <p:txBody>
          <a:bodyPr/>
          <a:lstStyle/>
          <a:p>
            <a:fld id="{B5389857-5745-4489-9591-8F76802FE21B}" type="slidenum">
              <a:rPr lang="ko-KR" altLang="en-US" smtClean="0"/>
              <a:t>121</a:t>
            </a:fld>
            <a:endParaRPr lang="ko-KR" altLang="en-US"/>
          </a:p>
        </p:txBody>
      </p:sp>
    </p:spTree>
    <p:extLst>
      <p:ext uri="{BB962C8B-B14F-4D97-AF65-F5344CB8AC3E}">
        <p14:creationId xmlns:p14="http://schemas.microsoft.com/office/powerpoint/2010/main" val="38500179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122</a:t>
            </a:fld>
            <a:endParaRPr lang="ko-KR" altLang="en-US"/>
          </a:p>
        </p:txBody>
      </p:sp>
    </p:spTree>
    <p:extLst>
      <p:ext uri="{BB962C8B-B14F-4D97-AF65-F5344CB8AC3E}">
        <p14:creationId xmlns:p14="http://schemas.microsoft.com/office/powerpoint/2010/main" val="1098297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28</a:t>
            </a:fld>
            <a:endParaRPr lang="ko-KR" altLang="en-US"/>
          </a:p>
        </p:txBody>
      </p:sp>
    </p:spTree>
    <p:extLst>
      <p:ext uri="{BB962C8B-B14F-4D97-AF65-F5344CB8AC3E}">
        <p14:creationId xmlns:p14="http://schemas.microsoft.com/office/powerpoint/2010/main" val="3416769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123</a:t>
            </a:fld>
            <a:endParaRPr lang="ko-KR" altLang="en-US"/>
          </a:p>
        </p:txBody>
      </p:sp>
    </p:spTree>
    <p:extLst>
      <p:ext uri="{BB962C8B-B14F-4D97-AF65-F5344CB8AC3E}">
        <p14:creationId xmlns:p14="http://schemas.microsoft.com/office/powerpoint/2010/main" val="14503016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124</a:t>
            </a:fld>
            <a:endParaRPr lang="ko-KR" altLang="en-US"/>
          </a:p>
        </p:txBody>
      </p:sp>
    </p:spTree>
    <p:extLst>
      <p:ext uri="{BB962C8B-B14F-4D97-AF65-F5344CB8AC3E}">
        <p14:creationId xmlns:p14="http://schemas.microsoft.com/office/powerpoint/2010/main" val="30408764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125</a:t>
            </a:fld>
            <a:endParaRPr lang="ko-KR" altLang="en-US"/>
          </a:p>
        </p:txBody>
      </p:sp>
    </p:spTree>
    <p:extLst>
      <p:ext uri="{BB962C8B-B14F-4D97-AF65-F5344CB8AC3E}">
        <p14:creationId xmlns:p14="http://schemas.microsoft.com/office/powerpoint/2010/main" val="19950765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127</a:t>
            </a:fld>
            <a:endParaRPr lang="ko-KR" altLang="en-US"/>
          </a:p>
        </p:txBody>
      </p:sp>
    </p:spTree>
    <p:extLst>
      <p:ext uri="{BB962C8B-B14F-4D97-AF65-F5344CB8AC3E}">
        <p14:creationId xmlns:p14="http://schemas.microsoft.com/office/powerpoint/2010/main" val="17749964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128</a:t>
            </a:fld>
            <a:endParaRPr lang="ko-KR" altLang="en-US"/>
          </a:p>
        </p:txBody>
      </p:sp>
    </p:spTree>
    <p:extLst>
      <p:ext uri="{BB962C8B-B14F-4D97-AF65-F5344CB8AC3E}">
        <p14:creationId xmlns:p14="http://schemas.microsoft.com/office/powerpoint/2010/main" val="41598535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129</a:t>
            </a:fld>
            <a:endParaRPr lang="ko-KR" altLang="en-US"/>
          </a:p>
        </p:txBody>
      </p:sp>
    </p:spTree>
    <p:extLst>
      <p:ext uri="{BB962C8B-B14F-4D97-AF65-F5344CB8AC3E}">
        <p14:creationId xmlns:p14="http://schemas.microsoft.com/office/powerpoint/2010/main" val="29810565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39E7C-702C-651E-E8D0-22B5D3CAD6D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8C35BE8-B134-1238-0007-1DDBEA5F8B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8A124E-3FF4-F1D8-88AA-31622E6D0F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CFA2AC-D0B2-209C-8DF9-EE16C8156250}"/>
              </a:ext>
            </a:extLst>
          </p:cNvPr>
          <p:cNvSpPr>
            <a:spLocks noGrp="1"/>
          </p:cNvSpPr>
          <p:nvPr>
            <p:ph type="sldNum" sz="quarter" idx="5"/>
          </p:nvPr>
        </p:nvSpPr>
        <p:spPr/>
        <p:txBody>
          <a:bodyPr/>
          <a:lstStyle/>
          <a:p>
            <a:fld id="{B5389857-5745-4489-9591-8F76802FE21B}" type="slidenum">
              <a:rPr lang="ko-KR" altLang="en-US" smtClean="0"/>
              <a:t>131</a:t>
            </a:fld>
            <a:endParaRPr lang="ko-KR" altLang="en-US"/>
          </a:p>
        </p:txBody>
      </p:sp>
    </p:spTree>
    <p:extLst>
      <p:ext uri="{BB962C8B-B14F-4D97-AF65-F5344CB8AC3E}">
        <p14:creationId xmlns:p14="http://schemas.microsoft.com/office/powerpoint/2010/main" val="22222926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132</a:t>
            </a:fld>
            <a:endParaRPr lang="ko-KR" altLang="en-US"/>
          </a:p>
        </p:txBody>
      </p:sp>
    </p:spTree>
    <p:extLst>
      <p:ext uri="{BB962C8B-B14F-4D97-AF65-F5344CB8AC3E}">
        <p14:creationId xmlns:p14="http://schemas.microsoft.com/office/powerpoint/2010/main" val="1365667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89F99-6BB4-B1B3-00D2-4B252316081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09D9516-829E-F739-2E0B-2B35A883B88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32AA384-7A1B-DF01-A62A-1FFDF08EEF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DE23F7C-F97C-2D3C-C24C-274F7B4069B5}"/>
              </a:ext>
            </a:extLst>
          </p:cNvPr>
          <p:cNvSpPr>
            <a:spLocks noGrp="1"/>
          </p:cNvSpPr>
          <p:nvPr>
            <p:ph type="sldNum" sz="quarter" idx="5"/>
          </p:nvPr>
        </p:nvSpPr>
        <p:spPr/>
        <p:txBody>
          <a:bodyPr/>
          <a:lstStyle/>
          <a:p>
            <a:fld id="{B5389857-5745-4489-9591-8F76802FE21B}" type="slidenum">
              <a:rPr lang="ko-KR" altLang="en-US" smtClean="0"/>
              <a:t>133</a:t>
            </a:fld>
            <a:endParaRPr lang="ko-KR" altLang="en-US"/>
          </a:p>
        </p:txBody>
      </p:sp>
    </p:spTree>
    <p:extLst>
      <p:ext uri="{BB962C8B-B14F-4D97-AF65-F5344CB8AC3E}">
        <p14:creationId xmlns:p14="http://schemas.microsoft.com/office/powerpoint/2010/main" val="6113130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5B59A-63E7-7E67-1984-74EC4ADC397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0A3F3D6-A677-022E-7401-6176897B3E5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3DA9C05-4341-1201-E0CF-925BE9D3BD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5CC5DE9-AD52-91D9-A864-F3278B48AB8F}"/>
              </a:ext>
            </a:extLst>
          </p:cNvPr>
          <p:cNvSpPr>
            <a:spLocks noGrp="1"/>
          </p:cNvSpPr>
          <p:nvPr>
            <p:ph type="sldNum" sz="quarter" idx="5"/>
          </p:nvPr>
        </p:nvSpPr>
        <p:spPr/>
        <p:txBody>
          <a:bodyPr/>
          <a:lstStyle/>
          <a:p>
            <a:fld id="{B5389857-5745-4489-9591-8F76802FE21B}" type="slidenum">
              <a:rPr lang="ko-KR" altLang="en-US" smtClean="0"/>
              <a:t>134</a:t>
            </a:fld>
            <a:endParaRPr lang="ko-KR" altLang="en-US"/>
          </a:p>
        </p:txBody>
      </p:sp>
    </p:spTree>
    <p:extLst>
      <p:ext uri="{BB962C8B-B14F-4D97-AF65-F5344CB8AC3E}">
        <p14:creationId xmlns:p14="http://schemas.microsoft.com/office/powerpoint/2010/main" val="1167303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a:t>
            </a:fld>
            <a:endParaRPr lang="ko-KR" altLang="en-US"/>
          </a:p>
        </p:txBody>
      </p:sp>
    </p:spTree>
    <p:extLst>
      <p:ext uri="{BB962C8B-B14F-4D97-AF65-F5344CB8AC3E}">
        <p14:creationId xmlns:p14="http://schemas.microsoft.com/office/powerpoint/2010/main" val="42721816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140D-7434-904B-5C98-135CDA22B8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8613B8-CB59-C6E4-56AC-51073D19BC9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0DA82D-E107-611A-A195-CA3EC8080B1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36E5833-3234-7E68-2D4D-46DDA2A0D824}"/>
              </a:ext>
            </a:extLst>
          </p:cNvPr>
          <p:cNvSpPr>
            <a:spLocks noGrp="1"/>
          </p:cNvSpPr>
          <p:nvPr>
            <p:ph type="sldNum" sz="quarter" idx="5"/>
          </p:nvPr>
        </p:nvSpPr>
        <p:spPr/>
        <p:txBody>
          <a:bodyPr/>
          <a:lstStyle/>
          <a:p>
            <a:fld id="{B5389857-5745-4489-9591-8F76802FE21B}" type="slidenum">
              <a:rPr lang="ko-KR" altLang="en-US" smtClean="0"/>
              <a:t>135</a:t>
            </a:fld>
            <a:endParaRPr lang="ko-KR" altLang="en-US"/>
          </a:p>
        </p:txBody>
      </p:sp>
    </p:spTree>
    <p:extLst>
      <p:ext uri="{BB962C8B-B14F-4D97-AF65-F5344CB8AC3E}">
        <p14:creationId xmlns:p14="http://schemas.microsoft.com/office/powerpoint/2010/main" val="16518056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137</a:t>
            </a:fld>
            <a:endParaRPr lang="ko-KR" altLang="en-US"/>
          </a:p>
        </p:txBody>
      </p:sp>
    </p:spTree>
    <p:extLst>
      <p:ext uri="{BB962C8B-B14F-4D97-AF65-F5344CB8AC3E}">
        <p14:creationId xmlns:p14="http://schemas.microsoft.com/office/powerpoint/2010/main" val="32871074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138</a:t>
            </a:fld>
            <a:endParaRPr lang="ko-KR" altLang="en-US"/>
          </a:p>
        </p:txBody>
      </p:sp>
    </p:spTree>
    <p:extLst>
      <p:ext uri="{BB962C8B-B14F-4D97-AF65-F5344CB8AC3E}">
        <p14:creationId xmlns:p14="http://schemas.microsoft.com/office/powerpoint/2010/main" val="19046250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139</a:t>
            </a:fld>
            <a:endParaRPr lang="ko-KR" altLang="en-US"/>
          </a:p>
        </p:txBody>
      </p:sp>
    </p:spTree>
    <p:extLst>
      <p:ext uri="{BB962C8B-B14F-4D97-AF65-F5344CB8AC3E}">
        <p14:creationId xmlns:p14="http://schemas.microsoft.com/office/powerpoint/2010/main" val="28197559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0D089-F955-C6C2-367D-763C0520EAA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D3F8443-EF44-362F-00C4-7F43DDAEEE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F6C29FC-B1A8-782D-BEA3-921324A6F5E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3F451FD-6DA0-F383-9583-02E5259D1592}"/>
              </a:ext>
            </a:extLst>
          </p:cNvPr>
          <p:cNvSpPr>
            <a:spLocks noGrp="1"/>
          </p:cNvSpPr>
          <p:nvPr>
            <p:ph type="sldNum" sz="quarter" idx="5"/>
          </p:nvPr>
        </p:nvSpPr>
        <p:spPr/>
        <p:txBody>
          <a:bodyPr/>
          <a:lstStyle/>
          <a:p>
            <a:fld id="{B5389857-5745-4489-9591-8F76802FE21B}" type="slidenum">
              <a:rPr lang="ko-KR" altLang="en-US" smtClean="0"/>
              <a:t>141</a:t>
            </a:fld>
            <a:endParaRPr lang="ko-KR" altLang="en-US"/>
          </a:p>
        </p:txBody>
      </p:sp>
    </p:spTree>
    <p:extLst>
      <p:ext uri="{BB962C8B-B14F-4D97-AF65-F5344CB8AC3E}">
        <p14:creationId xmlns:p14="http://schemas.microsoft.com/office/powerpoint/2010/main" val="14262397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0D0F3-1C7F-7565-E172-7ABB1428A62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73946B-91DB-B09F-BF51-1C0C74CAD85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A6887F-6722-9CB9-9C97-CE27554F50F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7FB85FD-3C97-8991-258F-7F3E5112B54A}"/>
              </a:ext>
            </a:extLst>
          </p:cNvPr>
          <p:cNvSpPr>
            <a:spLocks noGrp="1"/>
          </p:cNvSpPr>
          <p:nvPr>
            <p:ph type="sldNum" sz="quarter" idx="5"/>
          </p:nvPr>
        </p:nvSpPr>
        <p:spPr/>
        <p:txBody>
          <a:bodyPr/>
          <a:lstStyle/>
          <a:p>
            <a:fld id="{B5389857-5745-4489-9591-8F76802FE21B}" type="slidenum">
              <a:rPr lang="ko-KR" altLang="en-US" smtClean="0"/>
              <a:t>142</a:t>
            </a:fld>
            <a:endParaRPr lang="ko-KR" altLang="en-US"/>
          </a:p>
        </p:txBody>
      </p:sp>
    </p:spTree>
    <p:extLst>
      <p:ext uri="{BB962C8B-B14F-4D97-AF65-F5344CB8AC3E}">
        <p14:creationId xmlns:p14="http://schemas.microsoft.com/office/powerpoint/2010/main" val="30274469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C48FD-64F4-B02C-71C9-E9B1CB81B9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35DEB0-B978-DA3F-9DE7-0028E4FE77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DCBC0DA-9513-2A15-7CDD-C7ECB88D1A7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6D39D3D-ECE4-176F-2DDA-A44866DB666D}"/>
              </a:ext>
            </a:extLst>
          </p:cNvPr>
          <p:cNvSpPr>
            <a:spLocks noGrp="1"/>
          </p:cNvSpPr>
          <p:nvPr>
            <p:ph type="sldNum" sz="quarter" idx="5"/>
          </p:nvPr>
        </p:nvSpPr>
        <p:spPr/>
        <p:txBody>
          <a:bodyPr/>
          <a:lstStyle/>
          <a:p>
            <a:fld id="{B5389857-5745-4489-9591-8F76802FE21B}" type="slidenum">
              <a:rPr lang="ko-KR" altLang="en-US" smtClean="0"/>
              <a:t>143</a:t>
            </a:fld>
            <a:endParaRPr lang="ko-KR" altLang="en-US"/>
          </a:p>
        </p:txBody>
      </p:sp>
    </p:spTree>
    <p:extLst>
      <p:ext uri="{BB962C8B-B14F-4D97-AF65-F5344CB8AC3E}">
        <p14:creationId xmlns:p14="http://schemas.microsoft.com/office/powerpoint/2010/main" val="14781234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146</a:t>
            </a:fld>
            <a:endParaRPr lang="ko-KR" altLang="en-US"/>
          </a:p>
        </p:txBody>
      </p:sp>
    </p:spTree>
    <p:extLst>
      <p:ext uri="{BB962C8B-B14F-4D97-AF65-F5344CB8AC3E}">
        <p14:creationId xmlns:p14="http://schemas.microsoft.com/office/powerpoint/2010/main" val="41428735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147</a:t>
            </a:fld>
            <a:endParaRPr lang="ko-KR" altLang="en-US"/>
          </a:p>
        </p:txBody>
      </p:sp>
    </p:spTree>
    <p:extLst>
      <p:ext uri="{BB962C8B-B14F-4D97-AF65-F5344CB8AC3E}">
        <p14:creationId xmlns:p14="http://schemas.microsoft.com/office/powerpoint/2010/main" val="5901425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148</a:t>
            </a:fld>
            <a:endParaRPr lang="ko-KR" altLang="en-US"/>
          </a:p>
        </p:txBody>
      </p:sp>
    </p:spTree>
    <p:extLst>
      <p:ext uri="{BB962C8B-B14F-4D97-AF65-F5344CB8AC3E}">
        <p14:creationId xmlns:p14="http://schemas.microsoft.com/office/powerpoint/2010/main" val="2651515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D53BE4-5461-4F5A-8182-700EF73978C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5E7EF0A-0117-4CB8-9FE1-4CA0337B11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FD160D8E-9233-4A1F-BFE5-B8C386FD0FE5}"/>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5" name="바닥글 개체 틀 4">
            <a:extLst>
              <a:ext uri="{FF2B5EF4-FFF2-40B4-BE49-F238E27FC236}">
                <a16:creationId xmlns:a16="http://schemas.microsoft.com/office/drawing/2014/main" id="{66250CCC-6EDB-4FDB-BB7F-2838884D2EB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A2C91E1-3610-46D4-ABF3-0DA1686F985D}"/>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79547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92CEF5-1BCB-433F-817D-6D4C9BFABD2A}"/>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F9ABF70A-FEF8-4BA0-B397-313A27F8A927}"/>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D83B7AF3-0412-4C7C-B9C8-9F959EC12243}"/>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5" name="바닥글 개체 틀 4">
            <a:extLst>
              <a:ext uri="{FF2B5EF4-FFF2-40B4-BE49-F238E27FC236}">
                <a16:creationId xmlns:a16="http://schemas.microsoft.com/office/drawing/2014/main" id="{3C9A85CC-2515-402B-8C70-29CCD80D5A6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A5AC5AC-9B06-4DAE-830D-1BCC61A40D5A}"/>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2011441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1A1D019-5A2E-414B-A544-2A286D97DCBA}"/>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B2A40D8-975B-4744-8363-03C8929981CB}"/>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7CB1F922-93E7-4807-B49E-FB541F8D9A20}"/>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5" name="바닥글 개체 틀 4">
            <a:extLst>
              <a:ext uri="{FF2B5EF4-FFF2-40B4-BE49-F238E27FC236}">
                <a16:creationId xmlns:a16="http://schemas.microsoft.com/office/drawing/2014/main" id="{BE9F19DA-E8D7-4EE3-B152-ACE935FA199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E5BEAD0-5CE7-44FB-8D23-D9799053E5DB}"/>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547893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메인인트로">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936AA6-3451-49A2-A532-6DD03A3C3A27}"/>
              </a:ext>
            </a:extLst>
          </p:cNvPr>
          <p:cNvSpPr txBox="1"/>
          <p:nvPr userDrawn="1"/>
        </p:nvSpPr>
        <p:spPr>
          <a:xfrm>
            <a:off x="2571187" y="2413337"/>
            <a:ext cx="9202459" cy="1015663"/>
          </a:xfrm>
          <a:prstGeom prst="rect">
            <a:avLst/>
          </a:prstGeom>
          <a:noFill/>
        </p:spPr>
        <p:txBody>
          <a:bodyPr wrap="square" rtlCol="0">
            <a:spAutoFit/>
          </a:bodyPr>
          <a:lstStyle/>
          <a:p>
            <a:pPr algn="ctr"/>
            <a:r>
              <a:rPr lang="ko-KR" altLang="en-US" sz="6000" b="1">
                <a:solidFill>
                  <a:schemeClr val="accent1">
                    <a:lumMod val="75000"/>
                  </a:schemeClr>
                </a:solidFill>
                <a:latin typeface="+mj-lt"/>
              </a:rPr>
              <a:t>스프링 웹 </a:t>
            </a:r>
            <a:r>
              <a:rPr lang="en-US" altLang="ko-KR" sz="6000" b="1">
                <a:solidFill>
                  <a:schemeClr val="accent1">
                    <a:lumMod val="75000"/>
                  </a:schemeClr>
                </a:solidFill>
                <a:latin typeface="+mj-lt"/>
              </a:rPr>
              <a:t>MVC</a:t>
            </a:r>
            <a:r>
              <a:rPr lang="ko-KR" altLang="en-US" sz="6000" b="1">
                <a:solidFill>
                  <a:schemeClr val="accent1">
                    <a:lumMod val="75000"/>
                  </a:schemeClr>
                </a:solidFill>
                <a:latin typeface="+mj-lt"/>
              </a:rPr>
              <a:t> 완전 정복</a:t>
            </a:r>
          </a:p>
        </p:txBody>
      </p:sp>
      <p:pic>
        <p:nvPicPr>
          <p:cNvPr id="9" name="그림 8">
            <a:extLst>
              <a:ext uri="{FF2B5EF4-FFF2-40B4-BE49-F238E27FC236}">
                <a16:creationId xmlns:a16="http://schemas.microsoft.com/office/drawing/2014/main" id="{EDE2C49B-EE6F-49EE-B6F8-BCEFBDEDFA03}"/>
              </a:ext>
            </a:extLst>
          </p:cNvPr>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57000" contrast="40000"/>
                    </a14:imgEffect>
                  </a14:imgLayer>
                </a14:imgProps>
              </a:ext>
              <a:ext uri="{28A0092B-C50C-407E-A947-70E740481C1C}">
                <a14:useLocalDpi xmlns:a14="http://schemas.microsoft.com/office/drawing/2010/main" val="0"/>
              </a:ext>
            </a:extLst>
          </a:blip>
          <a:stretch>
            <a:fillRect/>
          </a:stretch>
        </p:blipFill>
        <p:spPr>
          <a:xfrm>
            <a:off x="919854" y="2095501"/>
            <a:ext cx="1651334" cy="1651334"/>
          </a:xfrm>
          <a:prstGeom prst="rect">
            <a:avLst/>
          </a:prstGeom>
          <a:solidFill>
            <a:schemeClr val="accent5">
              <a:lumMod val="20000"/>
              <a:lumOff val="80000"/>
            </a:schemeClr>
          </a:solidFill>
        </p:spPr>
      </p:pic>
    </p:spTree>
    <p:extLst>
      <p:ext uri="{BB962C8B-B14F-4D97-AF65-F5344CB8AC3E}">
        <p14:creationId xmlns:p14="http://schemas.microsoft.com/office/powerpoint/2010/main" val="2186919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서브인트로">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7F4CAD-5899-461E-BF0A-0776A6ABB784}"/>
              </a:ext>
            </a:extLst>
          </p:cNvPr>
          <p:cNvSpPr txBox="1"/>
          <p:nvPr userDrawn="1"/>
        </p:nvSpPr>
        <p:spPr>
          <a:xfrm>
            <a:off x="1552074" y="497899"/>
            <a:ext cx="7615832" cy="830997"/>
          </a:xfrm>
          <a:prstGeom prst="rect">
            <a:avLst/>
          </a:prstGeom>
          <a:noFill/>
        </p:spPr>
        <p:txBody>
          <a:bodyPr wrap="square" rtlCol="0">
            <a:spAutoFit/>
          </a:bodyPr>
          <a:lstStyle/>
          <a:p>
            <a:pPr algn="ctr"/>
            <a:r>
              <a:rPr lang="ko-KR" altLang="en-US" sz="4800" b="1">
                <a:solidFill>
                  <a:schemeClr val="accent1">
                    <a:lumMod val="75000"/>
                  </a:schemeClr>
                </a:solidFill>
                <a:latin typeface="+mj-lt"/>
              </a:rPr>
              <a:t>스프링 웹 </a:t>
            </a:r>
            <a:r>
              <a:rPr lang="en-US" altLang="ko-KR" sz="4800" b="1">
                <a:solidFill>
                  <a:schemeClr val="accent1">
                    <a:lumMod val="75000"/>
                  </a:schemeClr>
                </a:solidFill>
                <a:latin typeface="+mj-lt"/>
              </a:rPr>
              <a:t>MVC</a:t>
            </a:r>
            <a:r>
              <a:rPr lang="ko-KR" altLang="en-US" sz="4800" b="1">
                <a:solidFill>
                  <a:schemeClr val="accent1">
                    <a:lumMod val="75000"/>
                  </a:schemeClr>
                </a:solidFill>
                <a:latin typeface="+mj-lt"/>
              </a:rPr>
              <a:t> 완전 정복</a:t>
            </a:r>
          </a:p>
        </p:txBody>
      </p:sp>
      <p:pic>
        <p:nvPicPr>
          <p:cNvPr id="2" name="그림 1">
            <a:extLst>
              <a:ext uri="{FF2B5EF4-FFF2-40B4-BE49-F238E27FC236}">
                <a16:creationId xmlns:a16="http://schemas.microsoft.com/office/drawing/2014/main" id="{55FA3731-766F-5B6E-EB47-CAABD97DDDD0}"/>
              </a:ext>
            </a:extLst>
          </p:cNvPr>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57000" contrast="40000"/>
                    </a14:imgEffect>
                  </a14:imgLayer>
                </a14:imgProps>
              </a:ext>
              <a:ext uri="{28A0092B-C50C-407E-A947-70E740481C1C}">
                <a14:useLocalDpi xmlns:a14="http://schemas.microsoft.com/office/drawing/2010/main" val="0"/>
              </a:ext>
            </a:extLst>
          </a:blip>
          <a:stretch>
            <a:fillRect/>
          </a:stretch>
        </p:blipFill>
        <p:spPr>
          <a:xfrm>
            <a:off x="193231" y="233975"/>
            <a:ext cx="1358843" cy="1358843"/>
          </a:xfrm>
          <a:prstGeom prst="rect">
            <a:avLst/>
          </a:prstGeom>
          <a:solidFill>
            <a:schemeClr val="accent5">
              <a:lumMod val="20000"/>
              <a:lumOff val="80000"/>
            </a:schemeClr>
          </a:solidFill>
        </p:spPr>
      </p:pic>
    </p:spTree>
    <p:extLst>
      <p:ext uri="{BB962C8B-B14F-4D97-AF65-F5344CB8AC3E}">
        <p14:creationId xmlns:p14="http://schemas.microsoft.com/office/powerpoint/2010/main" val="583869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빈화면">
    <p:bg>
      <p:bgPr>
        <a:solidFill>
          <a:schemeClr val="accent5">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46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서브 화면">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06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8D8BBE-4C53-48D2-8E8C-332C1A7DCC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9C71E04-7F90-4A50-856E-6F26CD88C6D6}"/>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189FF0E-CB7C-405F-84CE-ECE8F470E899}"/>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5" name="바닥글 개체 틀 4">
            <a:extLst>
              <a:ext uri="{FF2B5EF4-FFF2-40B4-BE49-F238E27FC236}">
                <a16:creationId xmlns:a16="http://schemas.microsoft.com/office/drawing/2014/main" id="{F7E7A929-E9BE-4695-9475-BD6BAA20D62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5432A27-94A6-4C6E-9C4B-C6D9322CE9C7}"/>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2886202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FF66AA-DF62-4272-B2FD-E48B8F0D959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08379AF-BCBA-4692-9910-A8763B735D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5452C36A-152C-4E5D-B288-43DB0989A120}"/>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5" name="바닥글 개체 틀 4">
            <a:extLst>
              <a:ext uri="{FF2B5EF4-FFF2-40B4-BE49-F238E27FC236}">
                <a16:creationId xmlns:a16="http://schemas.microsoft.com/office/drawing/2014/main" id="{40D5FE97-BDBC-4F0D-9053-3A1BBC9F6A8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406F85B-E2E1-456B-B9CC-F6F703C87FBA}"/>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571271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51329E-10AA-45D7-B5C3-5C47424433F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33C0486-FC06-416E-9BCC-678FA656409E}"/>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C2B4E112-0924-47EA-B01F-21343D984567}"/>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6A1B9B50-3062-419B-A44E-FEED2AD49B2F}"/>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6" name="바닥글 개체 틀 5">
            <a:extLst>
              <a:ext uri="{FF2B5EF4-FFF2-40B4-BE49-F238E27FC236}">
                <a16:creationId xmlns:a16="http://schemas.microsoft.com/office/drawing/2014/main" id="{449D9BF8-0451-4C06-9A97-AD57660988C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1383D2C-8F39-49EE-9874-1814404A5483}"/>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97864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26EB5E-85BC-43FB-B570-E8E3E905A2EE}"/>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EC7BD85-2B40-4884-9EDF-7B3EA69EDC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1F5C8E85-D0AD-434C-9089-9C5919E44A34}"/>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D43619C6-0910-420E-AF7E-502C5EC3A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E8CAE667-50D9-48AB-B558-DDA8C38CCACB}"/>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FF8B4F7C-EC33-4F04-9782-B01377B27302}"/>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8" name="바닥글 개체 틀 7">
            <a:extLst>
              <a:ext uri="{FF2B5EF4-FFF2-40B4-BE49-F238E27FC236}">
                <a16:creationId xmlns:a16="http://schemas.microsoft.com/office/drawing/2014/main" id="{0B7E586E-7C0A-4A86-ACA5-EA77FB566F3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0FDDD153-7B67-4C83-B964-F089D03C5C6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775849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7E865F-76E4-405D-AC80-1272F66D4D7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444BF05-4FF4-43DB-A24B-BC13E5FC2A9B}"/>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4" name="바닥글 개체 틀 3">
            <a:extLst>
              <a:ext uri="{FF2B5EF4-FFF2-40B4-BE49-F238E27FC236}">
                <a16:creationId xmlns:a16="http://schemas.microsoft.com/office/drawing/2014/main" id="{B07AA3E2-6801-49F0-9159-A78358710E1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B249C9C4-038B-4DD8-A94F-8F1955A88E6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601700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36AC9F1-67EA-401E-8C95-535C39144B78}"/>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3" name="바닥글 개체 틀 2">
            <a:extLst>
              <a:ext uri="{FF2B5EF4-FFF2-40B4-BE49-F238E27FC236}">
                <a16:creationId xmlns:a16="http://schemas.microsoft.com/office/drawing/2014/main" id="{2318EBEA-5811-4AE4-8E93-9A7636123F5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B700AC36-1C93-4757-9ADB-B6E0E75A5F2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994530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8973CF-09D8-4D9A-AE90-A8912069F19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40F7291D-6414-4F15-B545-7B0CD972AD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92519E01-3776-4855-9D5B-FE3AA0E2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94E30612-DA39-4A0E-8065-A2AB6ED01CDD}"/>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6" name="바닥글 개체 틀 5">
            <a:extLst>
              <a:ext uri="{FF2B5EF4-FFF2-40B4-BE49-F238E27FC236}">
                <a16:creationId xmlns:a16="http://schemas.microsoft.com/office/drawing/2014/main" id="{1758664F-BD21-48D0-809C-0927167DF8B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62F02CC-C5C0-416D-8E73-AB2F6A9D3D97}"/>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62915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74C901-7C76-433F-AF14-2D22DBB9197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D92351F-279D-4AAB-A584-3989792465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DFC84A72-DF0F-49D8-832B-28A732721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DF09898B-AF39-4C69-91ED-810656B1DE07}"/>
              </a:ext>
            </a:extLst>
          </p:cNvPr>
          <p:cNvSpPr>
            <a:spLocks noGrp="1"/>
          </p:cNvSpPr>
          <p:nvPr>
            <p:ph type="dt" sz="half" idx="10"/>
          </p:nvPr>
        </p:nvSpPr>
        <p:spPr/>
        <p:txBody>
          <a:bodyPr/>
          <a:lstStyle/>
          <a:p>
            <a:fld id="{910282CD-00C4-4B39-966C-ACF9714DDC98}" type="datetimeFigureOut">
              <a:rPr lang="ko-KR" altLang="en-US" smtClean="0"/>
              <a:t>2025-02-18</a:t>
            </a:fld>
            <a:endParaRPr lang="ko-KR" altLang="en-US"/>
          </a:p>
        </p:txBody>
      </p:sp>
      <p:sp>
        <p:nvSpPr>
          <p:cNvPr id="6" name="바닥글 개체 틀 5">
            <a:extLst>
              <a:ext uri="{FF2B5EF4-FFF2-40B4-BE49-F238E27FC236}">
                <a16:creationId xmlns:a16="http://schemas.microsoft.com/office/drawing/2014/main" id="{2CDB728B-C900-4A6E-A710-4D6FE44CB14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6CA8D1E-8EBB-4D2F-ABD6-50501317234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54790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20E320DD-2C95-4A9F-B47E-A2B6B465BB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CCE6E85-CD73-4C33-9C3A-04A63FEFEE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C0415052-CD51-4E41-97BA-77FFC22A97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282CD-00C4-4B39-966C-ACF9714DDC98}" type="datetimeFigureOut">
              <a:rPr lang="ko-KR" altLang="en-US" smtClean="0"/>
              <a:t>2025-02-18</a:t>
            </a:fld>
            <a:endParaRPr lang="ko-KR" altLang="en-US"/>
          </a:p>
        </p:txBody>
      </p:sp>
      <p:sp>
        <p:nvSpPr>
          <p:cNvPr id="5" name="바닥글 개체 틀 4">
            <a:extLst>
              <a:ext uri="{FF2B5EF4-FFF2-40B4-BE49-F238E27FC236}">
                <a16:creationId xmlns:a16="http://schemas.microsoft.com/office/drawing/2014/main" id="{2B4FF08C-2A41-4AE5-9B12-5A0CA3A71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71CFF7C-F46A-451F-8D9F-E730733E09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505038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3" r:id="rId14"/>
    <p:sldLayoutId id="2147483662" r:id="rId15"/>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3.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0.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8.xml"/><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2.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8.xml"/><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2.xml"/><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5.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2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9.xml"/><Relationship Id="rId1" Type="http://schemas.openxmlformats.org/officeDocument/2006/relationships/slideLayout" Target="../slideLayouts/slideLayout1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1.xml"/><Relationship Id="rId1" Type="http://schemas.openxmlformats.org/officeDocument/2006/relationships/slideLayout" Target="../slideLayouts/slideLayout1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5.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5.xml"/></Relationships>
</file>

<file path=ppt/slides/_rels/slide2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9.xml"/><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5.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5.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5.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5.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5.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5.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5.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5.xml"/></Relationships>
</file>

<file path=ppt/slides/_rels/slide2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9.xml"/><Relationship Id="rId1" Type="http://schemas.openxmlformats.org/officeDocument/2006/relationships/slideLayout" Target="../slideLayouts/slideLayout1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5.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5.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5.xml"/></Relationships>
</file>

<file path=ppt/slides/_rels/slide2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4.xml"/><Relationship Id="rId1" Type="http://schemas.openxmlformats.org/officeDocument/2006/relationships/slideLayout" Target="../slideLayouts/slideLayout1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5.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5.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5.xml"/></Relationships>
</file>

<file path=ppt/slides/_rels/slide2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2.xml"/><Relationship Id="rId1" Type="http://schemas.openxmlformats.org/officeDocument/2006/relationships/slideLayout" Target="../slideLayouts/slideLayout15.xml"/><Relationship Id="rId5" Type="http://schemas.openxmlformats.org/officeDocument/2006/relationships/image" Target="../media/image56.png"/><Relationship Id="rId4" Type="http://schemas.openxmlformats.org/officeDocument/2006/relationships/image" Target="../media/image55.png"/></Relationships>
</file>

<file path=ppt/slides/_rels/slide2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3.xml"/><Relationship Id="rId1" Type="http://schemas.openxmlformats.org/officeDocument/2006/relationships/slideLayout" Target="../slideLayouts/slideLayout15.xml"/></Relationships>
</file>

<file path=ppt/slides/_rels/slide2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4.xml"/><Relationship Id="rId1" Type="http://schemas.openxmlformats.org/officeDocument/2006/relationships/slideLayout" Target="../slideLayouts/slideLayout1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5.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5.xml"/></Relationships>
</file>

<file path=ppt/slides/_rels/slide2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7.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5.xml"/></Relationships>
</file>

<file path=ppt/slides/_rels/slide2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9.xml"/><Relationship Id="rId1" Type="http://schemas.openxmlformats.org/officeDocument/2006/relationships/slideLayout" Target="../slideLayouts/slideLayout1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5.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5.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5.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2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6.xml"/><Relationship Id="rId1" Type="http://schemas.openxmlformats.org/officeDocument/2006/relationships/slideLayout" Target="../slideLayouts/slideLayout15.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5.xml"/></Relationships>
</file>

<file path=ppt/slides/_rels/slide2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8.xml"/><Relationship Id="rId1" Type="http://schemas.openxmlformats.org/officeDocument/2006/relationships/slideLayout" Target="../slideLayouts/slideLayout15.xml"/></Relationships>
</file>

<file path=ppt/slides/_rels/slide2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9.xml"/><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5.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5.xml"/></Relationships>
</file>

<file path=ppt/slides/_rels/slide2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2.xml"/><Relationship Id="rId1" Type="http://schemas.openxmlformats.org/officeDocument/2006/relationships/slideLayout" Target="../slideLayouts/slideLayout15.xml"/></Relationships>
</file>

<file path=ppt/slides/_rels/slide289.xml.rels><?xml version="1.0" encoding="UTF-8" standalone="yes"?>
<Relationships xmlns="http://schemas.openxmlformats.org/package/2006/relationships"><Relationship Id="rId3" Type="http://schemas.openxmlformats.org/officeDocument/2006/relationships/hyperlink" Target="https://www.thymeleaf.org/apidocs/thymeleaf-spring6/3.1.2.RELEASE/org/thymeleaf/spring6/expression/Fields.html" TargetMode="External"/><Relationship Id="rId2" Type="http://schemas.openxmlformats.org/officeDocument/2006/relationships/notesSlide" Target="../notesSlides/notesSlide20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5.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5.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5.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5.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5.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5.xml"/></Relationships>
</file>

<file path=ppt/slides/_rels/slide3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3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5.xml"/><Relationship Id="rId1" Type="http://schemas.openxmlformats.org/officeDocument/2006/relationships/slideLayout" Target="../slideLayouts/slideLayout1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5.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5.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5.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5.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5.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5.xml"/></Relationships>
</file>

<file path=ppt/slides/_rels/slide3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3.xml"/><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5.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5.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5.xml"/></Relationships>
</file>

<file path=ppt/slides/_rels/slide3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9.xml"/><Relationship Id="rId1" Type="http://schemas.openxmlformats.org/officeDocument/2006/relationships/slideLayout" Target="../slideLayouts/slideLayout15.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5.xml"/></Relationships>
</file>

<file path=ppt/slides/_rels/slide3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1.xml"/><Relationship Id="rId1" Type="http://schemas.openxmlformats.org/officeDocument/2006/relationships/slideLayout" Target="../slideLayouts/slideLayout1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2.xml"/><Relationship Id="rId1" Type="http://schemas.openxmlformats.org/officeDocument/2006/relationships/slideLayout" Target="../slideLayouts/slideLayout15.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4.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5.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5.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5.xml"/></Relationships>
</file>

<file path=ppt/slides/_rels/slide3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9.xml"/><Relationship Id="rId1" Type="http://schemas.openxmlformats.org/officeDocument/2006/relationships/slideLayout" Target="../slideLayouts/slideLayout15.xml"/><Relationship Id="rId4" Type="http://schemas.openxmlformats.org/officeDocument/2006/relationships/image" Target="../media/image78.png"/></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5.xml"/></Relationships>
</file>

<file path=ppt/slides/_rels/slide3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7.png"/></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5.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3.xml"/><Relationship Id="rId1" Type="http://schemas.openxmlformats.org/officeDocument/2006/relationships/slideLayout" Target="../slideLayouts/slideLayout15.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5.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5.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5.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5.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5.xml"/></Relationships>
</file>

<file path=ppt/slides/_rels/slide3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0.xml"/><Relationship Id="rId1" Type="http://schemas.openxmlformats.org/officeDocument/2006/relationships/slideLayout" Target="../slideLayouts/slideLayout15.xml"/></Relationships>
</file>

<file path=ppt/slides/_rels/slide3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1.xml"/><Relationship Id="rId1" Type="http://schemas.openxmlformats.org/officeDocument/2006/relationships/slideLayout" Target="../slideLayouts/slideLayout15.xml"/><Relationship Id="rId4" Type="http://schemas.openxmlformats.org/officeDocument/2006/relationships/image" Target="../media/image83.png"/></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5.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5.xml"/></Relationships>
</file>

<file path=ppt/slides/_rels/slide3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5.xml"/><Relationship Id="rId1" Type="http://schemas.openxmlformats.org/officeDocument/2006/relationships/slideLayout" Target="../slideLayouts/slideLayout15.xml"/></Relationships>
</file>

<file path=ppt/slides/_rels/slide357.xml.rels><?xml version="1.0" encoding="UTF-8" standalone="yes"?>
<Relationships xmlns="http://schemas.openxmlformats.org/package/2006/relationships"><Relationship Id="rId3" Type="http://schemas.openxmlformats.org/officeDocument/2006/relationships/hyperlink" Target="https://www.thymeleaf.org/" TargetMode="External"/><Relationship Id="rId2" Type="http://schemas.openxmlformats.org/officeDocument/2006/relationships/notesSlide" Target="../notesSlides/notesSlide256.xml"/><Relationship Id="rId1" Type="http://schemas.openxmlformats.org/officeDocument/2006/relationships/slideLayout" Target="../slideLayouts/slideLayout15.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8.xml"/><Relationship Id="rId1" Type="http://schemas.openxmlformats.org/officeDocument/2006/relationships/slideLayout" Target="../slideLayouts/slideLayout15.xml"/></Relationships>
</file>

<file path=ppt/slides/_rels/slide3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9.xml"/><Relationship Id="rId1" Type="http://schemas.openxmlformats.org/officeDocument/2006/relationships/slideLayout" Target="../slideLayouts/slideLayout15.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5.xml"/></Relationships>
</file>

<file path=ppt/slides/_rels/slide3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1.xml"/><Relationship Id="rId1" Type="http://schemas.openxmlformats.org/officeDocument/2006/relationships/slideLayout" Target="../slideLayouts/slideLayout15.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5.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5.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5.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5.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5.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5.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5.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5.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5.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5.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5.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5.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5.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5.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5.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5.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5.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5.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5.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5.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5.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15.xml"/></Relationships>
</file>

<file path=ppt/slides/_rels/slide3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9.xml"/><Relationship Id="rId1" Type="http://schemas.openxmlformats.org/officeDocument/2006/relationships/slideLayout" Target="../slideLayouts/slideLayout15.xml"/><Relationship Id="rId4" Type="http://schemas.openxmlformats.org/officeDocument/2006/relationships/image" Target="../media/image89.png"/></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5.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5.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5.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5.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5.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5.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4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9.xml"/><Relationship Id="rId1" Type="http://schemas.openxmlformats.org/officeDocument/2006/relationships/slideLayout" Target="../slideLayouts/slideLayout15.xml"/></Relationships>
</file>

<file path=ppt/slides/_rels/slide4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0.xml"/><Relationship Id="rId1" Type="http://schemas.openxmlformats.org/officeDocument/2006/relationships/slideLayout" Target="../slideLayouts/slideLayout15.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5.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5.xml"/></Relationships>
</file>

<file path=ppt/slides/_rels/slide4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3.xml"/><Relationship Id="rId1" Type="http://schemas.openxmlformats.org/officeDocument/2006/relationships/slideLayout" Target="../slideLayouts/slideLayout15.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4.xml"/><Relationship Id="rId1" Type="http://schemas.openxmlformats.org/officeDocument/2006/relationships/slideLayout" Target="../slideLayouts/slideLayout15.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5.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5.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5.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5.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0.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4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1.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2.xml"/><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7.png"/></Relationships>
</file>

<file path=ppt/slides/_rels/slide4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3.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5.xml"/><Relationship Id="rId1" Type="http://schemas.openxmlformats.org/officeDocument/2006/relationships/slideLayout" Target="../slideLayouts/slideLayout15.xml"/></Relationships>
</file>

<file path=ppt/slides/_rels/slide4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6.xml"/><Relationship Id="rId1" Type="http://schemas.openxmlformats.org/officeDocument/2006/relationships/slideLayout" Target="../slideLayouts/slideLayout15.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5.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5.xml"/></Relationships>
</file>

<file path=ppt/slides/_rels/slide4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9.xml"/><Relationship Id="rId1" Type="http://schemas.openxmlformats.org/officeDocument/2006/relationships/slideLayout" Target="../slideLayouts/slideLayout15.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5.xml"/></Relationships>
</file>

<file path=ppt/slides/_rels/slide4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21.xml"/><Relationship Id="rId1" Type="http://schemas.openxmlformats.org/officeDocument/2006/relationships/slideLayout" Target="../slideLayouts/slideLayout15.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1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15.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5.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5.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5.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5.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5.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15.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1.xml"/><Relationship Id="rId1" Type="http://schemas.openxmlformats.org/officeDocument/2006/relationships/slideLayout" Target="../slideLayouts/slideLayout15.xml"/></Relationships>
</file>

<file path=ppt/slides/_rels/slide4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2.xml"/><Relationship Id="rId1" Type="http://schemas.openxmlformats.org/officeDocument/2006/relationships/slideLayout" Target="../slideLayouts/slideLayout15.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5.xml"/></Relationships>
</file>

<file path=ppt/slides/_rels/slide4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4.xml"/><Relationship Id="rId1" Type="http://schemas.openxmlformats.org/officeDocument/2006/relationships/slideLayout" Target="../slideLayouts/slideLayout15.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5.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5.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15.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5.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5.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5.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5.xml"/></Relationships>
</file>

<file path=ppt/slides/_rels/slide4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2.xml"/><Relationship Id="rId1" Type="http://schemas.openxmlformats.org/officeDocument/2006/relationships/slideLayout" Target="../slideLayouts/slideLayout15.xml"/></Relationships>
</file>

<file path=ppt/slides/_rels/slide4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3.xml"/><Relationship Id="rId1" Type="http://schemas.openxmlformats.org/officeDocument/2006/relationships/slideLayout" Target="../slideLayouts/slideLayout15.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5.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5.xml"/></Relationships>
</file>

<file path=ppt/slides/_rels/slide4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4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6.xml"/><Relationship Id="rId1" Type="http://schemas.openxmlformats.org/officeDocument/2006/relationships/slideLayout" Target="../slideLayouts/slideLayout15.xml"/><Relationship Id="rId4" Type="http://schemas.openxmlformats.org/officeDocument/2006/relationships/image" Target="../media/image107.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5.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5.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5.xml"/></Relationships>
</file>

<file path=ppt/slides/_rels/slide4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50.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15.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5.xml"/></Relationships>
</file>

<file path=ppt/slides/_rels/slide4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3.xml"/><Relationship Id="rId1" Type="http://schemas.openxmlformats.org/officeDocument/2006/relationships/slideLayout" Target="../slideLayouts/slideLayout15.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5.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5.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5.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15.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5.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5.xml"/></Relationships>
</file>

<file path=ppt/slides/_rels/slide4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0.xml"/><Relationship Id="rId1" Type="http://schemas.openxmlformats.org/officeDocument/2006/relationships/slideLayout" Target="../slideLayouts/slideLayout15.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15.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5.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15.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5.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15.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15.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5.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5.xml"/></Relationships>
</file>

<file path=ppt/slides/_rels/slide5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0.xml"/><Relationship Id="rId1" Type="http://schemas.openxmlformats.org/officeDocument/2006/relationships/slideLayout" Target="../slideLayouts/slideLayout15.xml"/><Relationship Id="rId4" Type="http://schemas.openxmlformats.org/officeDocument/2006/relationships/hyperlink" Target="https://docs.spring.io/spring-framework/reference/integration/rest-clients.html#rest-http-interface" TargetMode="Externa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15.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5.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1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5.xml"/></Relationships>
</file>

<file path=ppt/slides/_rels/slide5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5.xml"/></Relationships>
</file>

<file path=ppt/slides/_rels/slide5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51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5.xml"/></Relationships>
</file>

<file path=ppt/slides/_rels/slide51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5.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15.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4DFB7-A041-5B87-65D0-E05B67D38060}"/>
              </a:ext>
            </a:extLst>
          </p:cNvPr>
          <p:cNvSpPr txBox="1"/>
          <p:nvPr/>
        </p:nvSpPr>
        <p:spPr>
          <a:xfrm>
            <a:off x="759656" y="1454225"/>
            <a:ext cx="11257017" cy="3367845"/>
          </a:xfrm>
          <a:prstGeom prst="rect">
            <a:avLst/>
          </a:prstGeom>
          <a:noFill/>
        </p:spPr>
        <p:txBody>
          <a:bodyPr wrap="square" rtlCol="0">
            <a:spAutoFit/>
          </a:bodyPr>
          <a:lstStyle/>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본 강의 자료는 저작권법에 의해 보호받고 있습니다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이 자료는 오직 교육 목적으로만 사용되어야 하며</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무단 복제</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배포</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상업적 사용이 금지되며 </a:t>
            </a:r>
            <a:r>
              <a:rPr lang="ko-KR" altLang="en-US" b="1">
                <a:solidFill>
                  <a:schemeClr val="accent1">
                    <a:lumMod val="75000"/>
                  </a:schemeClr>
                </a:solidFill>
                <a:latin typeface="나눔고딕" panose="020D0604000000000000" pitchFamily="50" charset="-127"/>
                <a:ea typeface="나눔바른고딕" panose="020B0603020101020101"/>
              </a:rPr>
              <a:t>저작권자 허가를 받은 후에 </a:t>
            </a:r>
            <a:r>
              <a:rPr lang="ko-KR" altLang="en-US" b="1" i="0">
                <a:solidFill>
                  <a:schemeClr val="accent1">
                    <a:lumMod val="75000"/>
                  </a:schemeClr>
                </a:solidFill>
                <a:effectLst/>
                <a:latin typeface="나눔고딕" panose="020D0604000000000000" pitchFamily="50" charset="-127"/>
                <a:ea typeface="나눔바른고딕" panose="020B0603020101020101"/>
              </a:rPr>
              <a:t>인터넷에 게시해야 합니다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강의 내용과 자료는 저작권자의 명시적 허가 없이 공유되어서는 안 됩니다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모든 저작권은 해당 저작권자에게 귀속됩니다</a:t>
            </a:r>
            <a:r>
              <a:rPr lang="en-US" altLang="ko-KR" b="1" i="0">
                <a:solidFill>
                  <a:schemeClr val="accent1">
                    <a:lumMod val="75000"/>
                  </a:schemeClr>
                </a:solidFill>
                <a:effectLst/>
                <a:latin typeface="나눔고딕" panose="020D0604000000000000" pitchFamily="50" charset="-127"/>
                <a:ea typeface="나눔바른고딕" panose="020B0603020101020101"/>
              </a:rPr>
              <a:t>.</a:t>
            </a:r>
            <a:endParaRPr lang="ko-KR" altLang="en-US" b="1">
              <a:solidFill>
                <a:schemeClr val="accent1">
                  <a:lumMod val="75000"/>
                </a:schemeClr>
              </a:solidFill>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107460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513643" y="704878"/>
            <a:ext cx="1097790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자바 기반의 웹 애플리케이션 개발 초기 단계에서 사용된 기술로</a:t>
            </a:r>
            <a:r>
              <a:rPr lang="en-US" altLang="ko-KR" sz="1200">
                <a:latin typeface="+mj-lt"/>
              </a:rPr>
              <a:t> </a:t>
            </a:r>
            <a:r>
              <a:rPr lang="ko-KR" altLang="en-US" sz="1200">
                <a:latin typeface="+mj-lt"/>
              </a:rPr>
              <a:t>자바로 작성된 서버 측 프로그램으로 사용되었다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클라이언트의 요청을 처리하고 동적 콘텐츠를 생성하는 데 사용되었는데 주로 </a:t>
            </a:r>
            <a:r>
              <a:rPr lang="en-US" altLang="ko-KR" sz="1200">
                <a:latin typeface="+mj-lt"/>
              </a:rPr>
              <a:t>HTTP </a:t>
            </a:r>
            <a:r>
              <a:rPr lang="ko-KR" altLang="en-US" sz="1200">
                <a:latin typeface="+mj-lt"/>
              </a:rPr>
              <a:t>요청과 응답을 처리하며</a:t>
            </a:r>
            <a:r>
              <a:rPr lang="en-US" altLang="ko-KR" sz="1200">
                <a:latin typeface="+mj-lt"/>
              </a:rPr>
              <a:t> </a:t>
            </a:r>
            <a:r>
              <a:rPr lang="ko-KR" altLang="en-US" sz="1200">
                <a:latin typeface="+mj-lt"/>
              </a:rPr>
              <a:t>자바 클래스 형태로 </a:t>
            </a:r>
            <a:r>
              <a:rPr lang="en-US" altLang="ko-KR" sz="1200">
                <a:latin typeface="+mj-lt"/>
              </a:rPr>
              <a:t>HTTP </a:t>
            </a:r>
            <a:r>
              <a:rPr lang="ko-KR" altLang="en-US" sz="1200">
                <a:latin typeface="+mj-lt"/>
              </a:rPr>
              <a:t>요청을 처리한다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42192" y="33554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513642" y="1959047"/>
            <a:ext cx="8332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실행되는 환경으로</a:t>
            </a:r>
            <a:r>
              <a:rPr lang="en-US" altLang="ko-KR" sz="1200">
                <a:latin typeface="+mj-lt"/>
              </a:rPr>
              <a:t>, </a:t>
            </a:r>
            <a:r>
              <a:rPr lang="ko-KR" altLang="en-US" sz="1200">
                <a:latin typeface="+mj-lt"/>
              </a:rPr>
              <a:t>서블릿을 관리하고 요청을 처리한다</a:t>
            </a:r>
            <a:r>
              <a:rPr lang="en-US" altLang="ko-KR" sz="1200">
                <a:latin typeface="+mj-lt"/>
              </a:rPr>
              <a:t>. </a:t>
            </a:r>
          </a:p>
          <a:p>
            <a:pPr marL="171450" indent="-171450">
              <a:lnSpc>
                <a:spcPct val="150000"/>
              </a:lnSpc>
              <a:buFont typeface="Arial" panose="020B0604020202020204" pitchFamily="34" charset="0"/>
              <a:buChar char="•"/>
            </a:pPr>
            <a:r>
              <a:rPr lang="en-US" altLang="ko-KR" sz="1200">
                <a:latin typeface="+mj-lt"/>
              </a:rPr>
              <a:t>Apache Tomcat, Jeus, Jboss </a:t>
            </a:r>
            <a:r>
              <a:rPr lang="ko-KR" altLang="en-US" sz="1200">
                <a:latin typeface="+mj-lt"/>
              </a:rPr>
              <a:t>와 같은 </a:t>
            </a:r>
            <a:r>
              <a:rPr lang="en-US" altLang="ko-KR" sz="1200">
                <a:latin typeface="+mj-lt"/>
              </a:rPr>
              <a:t>WAS(Web</a:t>
            </a:r>
            <a:r>
              <a:rPr lang="ko-KR" altLang="en-US" sz="1200">
                <a:latin typeface="+mj-lt"/>
              </a:rPr>
              <a:t> </a:t>
            </a:r>
            <a:r>
              <a:rPr lang="en-US" altLang="ko-KR" sz="1200">
                <a:latin typeface="+mj-lt"/>
              </a:rPr>
              <a:t>Application</a:t>
            </a:r>
            <a:r>
              <a:rPr lang="ko-KR" altLang="en-US" sz="1200">
                <a:latin typeface="+mj-lt"/>
              </a:rPr>
              <a:t> </a:t>
            </a:r>
            <a:r>
              <a:rPr lang="en-US" altLang="ko-KR" sz="1200">
                <a:latin typeface="+mj-lt"/>
              </a:rPr>
              <a:t>Server)</a:t>
            </a:r>
            <a:r>
              <a:rPr lang="ko-KR" altLang="en-US" sz="1200">
                <a:latin typeface="+mj-lt"/>
              </a:rPr>
              <a:t> 에서 실행되는 환경이다</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342191" y="1549374"/>
            <a:ext cx="317586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서블릿 컨테이너에서 실행</a:t>
            </a:r>
          </a:p>
        </p:txBody>
      </p:sp>
      <p:sp>
        <p:nvSpPr>
          <p:cNvPr id="8" name="직사각형 7">
            <a:extLst>
              <a:ext uri="{FF2B5EF4-FFF2-40B4-BE49-F238E27FC236}">
                <a16:creationId xmlns:a16="http://schemas.microsoft.com/office/drawing/2014/main" id="{C91F6D78-7D11-4D39-9A19-F71272A16273}"/>
              </a:ext>
            </a:extLst>
          </p:cNvPr>
          <p:cNvSpPr/>
          <p:nvPr/>
        </p:nvSpPr>
        <p:spPr>
          <a:xfrm>
            <a:off x="342191" y="293886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직사각형 1">
            <a:extLst>
              <a:ext uri="{FF2B5EF4-FFF2-40B4-BE49-F238E27FC236}">
                <a16:creationId xmlns:a16="http://schemas.microsoft.com/office/drawing/2014/main" id="{AC0D7C0F-E160-ABF1-E41A-48F3DF03B671}"/>
              </a:ext>
            </a:extLst>
          </p:cNvPr>
          <p:cNvSpPr/>
          <p:nvPr/>
        </p:nvSpPr>
        <p:spPr>
          <a:xfrm>
            <a:off x="513642" y="3248824"/>
            <a:ext cx="10072037" cy="887615"/>
          </a:xfrm>
          <a:prstGeom prst="rect">
            <a:avLst/>
          </a:prstGeom>
          <a:solidFill>
            <a:schemeClr val="bg1"/>
          </a:solidFill>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클래스 단위로 직접적인 </a:t>
            </a:r>
            <a:r>
              <a:rPr lang="en-US" altLang="ko-KR" sz="1200">
                <a:latin typeface="+mn-ea"/>
              </a:rPr>
              <a:t>HTTP </a:t>
            </a:r>
            <a:r>
              <a:rPr lang="ko-KR" altLang="en-US" sz="1200">
                <a:latin typeface="+mn-ea"/>
              </a:rPr>
              <a:t>요청</a:t>
            </a:r>
            <a:r>
              <a:rPr lang="en-US" altLang="ko-KR" sz="1200">
                <a:latin typeface="+mn-ea"/>
              </a:rPr>
              <a:t>/</a:t>
            </a:r>
            <a:r>
              <a:rPr lang="ko-KR" altLang="en-US" sz="1200">
                <a:latin typeface="+mn-ea"/>
              </a:rPr>
              <a:t>응답 처리를 세밀하게 제어할 수 있다는 장점은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HTML</a:t>
            </a:r>
            <a:r>
              <a:rPr lang="ko-KR" altLang="en-US" sz="1200">
                <a:latin typeface="+mn-ea"/>
              </a:rPr>
              <a:t>과 비즈니스 로직이 하나의 서블릿 클래스 안에 혼재되어 코드가 복잡해지고 유지보수가 어려워진다</a:t>
            </a:r>
            <a:endParaRPr lang="en-US" altLang="ko-KR" sz="1200">
              <a:latin typeface="+mn-ea"/>
            </a:endParaRPr>
          </a:p>
          <a:p>
            <a:pPr marL="171450" indent="-171450">
              <a:lnSpc>
                <a:spcPct val="150000"/>
              </a:lnSpc>
              <a:buFont typeface="Arial" panose="020B0604020202020204" pitchFamily="34" charset="0"/>
              <a:buChar char="•"/>
            </a:pPr>
            <a:r>
              <a:rPr lang="ko-KR" altLang="en-US" sz="1200"/>
              <a:t>서블릿 방식은 코드의 재사용성을 어렵게 한다</a:t>
            </a:r>
            <a:r>
              <a:rPr lang="en-US" altLang="ko-KR" sz="1200"/>
              <a:t>.</a:t>
            </a:r>
            <a:r>
              <a:rPr lang="ko-KR" altLang="en-US" sz="1200"/>
              <a:t> 즉</a:t>
            </a:r>
            <a:r>
              <a:rPr lang="en-US" altLang="ko-KR" sz="1200"/>
              <a:t> </a:t>
            </a:r>
            <a:r>
              <a:rPr lang="ko-KR" altLang="en-US" sz="1200"/>
              <a:t>동일한 비즈니스 로직을 여러 서블릿에서 반복해서 작성하게 되는 경우가 많다</a:t>
            </a:r>
            <a:endParaRPr lang="en-US" altLang="ko-KR" sz="1200">
              <a:latin typeface="+mn-ea"/>
            </a:endParaRPr>
          </a:p>
        </p:txBody>
      </p:sp>
      <p:sp>
        <p:nvSpPr>
          <p:cNvPr id="4" name="Rectangle 1">
            <a:extLst>
              <a:ext uri="{FF2B5EF4-FFF2-40B4-BE49-F238E27FC236}">
                <a16:creationId xmlns:a16="http://schemas.microsoft.com/office/drawing/2014/main" id="{D0897E78-03E8-8B05-D7C9-08F666DA3E54}"/>
              </a:ext>
            </a:extLst>
          </p:cNvPr>
          <p:cNvSpPr>
            <a:spLocks noChangeArrowheads="1"/>
          </p:cNvSpPr>
          <p:nvPr/>
        </p:nvSpPr>
        <p:spPr bwMode="auto">
          <a:xfrm>
            <a:off x="767515" y="4176234"/>
            <a:ext cx="885173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User user = userRepository.getUser</a:t>
            </a:r>
            <a:r>
              <a:rPr lang="en-US" altLang="ko-KR" sz="1100">
                <a:solidFill>
                  <a:srgbClr val="BCBEC4"/>
                </a:solidFill>
                <a:latin typeface="Arial Unicode MS"/>
                <a:ea typeface="JetBrains Mono"/>
              </a:rPr>
              <a:t>("leaven");</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response.getWriter().println(</a:t>
            </a:r>
            <a:r>
              <a:rPr kumimoji="0" lang="ko-KR" altLang="ko-KR" sz="1100" b="0" i="0" u="none" strike="noStrike" cap="none" normalizeH="0" baseline="0">
                <a:ln>
                  <a:noFill/>
                </a:ln>
                <a:solidFill>
                  <a:srgbClr val="6AAB73"/>
                </a:solidFill>
                <a:effectLst/>
                <a:latin typeface="Arial Unicode MS"/>
                <a:ea typeface="JetBrains Mono"/>
              </a:rPr>
              <a:t>"&lt;html&gt;&lt;body&gt;"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"&lt;h1&gt;</a:t>
            </a:r>
            <a:r>
              <a:rPr kumimoji="0" lang="en-US" altLang="ko-KR" sz="1100" b="0" i="0" u="none" strike="noStrike" cap="none" normalizeH="0" baseline="0">
                <a:ln>
                  <a:noFill/>
                </a:ln>
                <a:solidFill>
                  <a:srgbClr val="6AAB73"/>
                </a:solidFill>
                <a:effectLst/>
                <a:latin typeface="Arial Unicode MS"/>
                <a:ea typeface="JetBrains Mono"/>
              </a:rPr>
              <a:t>Hello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 + </a:t>
            </a:r>
            <a:r>
              <a:rPr lang="en-US" altLang="ko-KR" sz="1100">
                <a:solidFill>
                  <a:schemeClr val="bg1">
                    <a:lumMod val="65000"/>
                  </a:schemeClr>
                </a:solidFill>
                <a:latin typeface="Arial Unicode MS"/>
                <a:ea typeface="JetBrains Mono"/>
              </a:rPr>
              <a:t>user.getUsername()</a:t>
            </a:r>
            <a:r>
              <a:rPr lang="en-US" altLang="ko-KR" sz="1100">
                <a:solidFill>
                  <a:srgbClr val="6AAB73"/>
                </a:solidFill>
                <a:latin typeface="Arial Unicode MS"/>
                <a:ea typeface="JetBrains Mono"/>
              </a:rPr>
              <a:t> + </a:t>
            </a:r>
            <a:r>
              <a:rPr kumimoji="0" lang="ko-KR" altLang="ko-KR" sz="1100" b="0" i="0" u="none" strike="noStrike" cap="none" normalizeH="0" baseline="0">
                <a:ln>
                  <a:noFill/>
                </a:ln>
                <a:solidFill>
                  <a:srgbClr val="6AAB73"/>
                </a:solidFill>
                <a:effectLst/>
                <a:latin typeface="Arial Unicode MS"/>
                <a:ea typeface="JetBrains Mono"/>
              </a:rPr>
              <a:t>"&lt;/h1&gt;"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"&lt;/body&gt;&lt;/html&gt;"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30580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17078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인터페이스</a:t>
            </a:r>
          </a:p>
        </p:txBody>
      </p:sp>
      <p:sp>
        <p:nvSpPr>
          <p:cNvPr id="25" name="모서리가 둥근 직사각형 38">
            <a:extLst>
              <a:ext uri="{FF2B5EF4-FFF2-40B4-BE49-F238E27FC236}">
                <a16:creationId xmlns:a16="http://schemas.microsoft.com/office/drawing/2014/main" id="{83B66C57-22F2-B997-FFD5-1CCDB5D3D82F}"/>
              </a:ext>
            </a:extLst>
          </p:cNvPr>
          <p:cNvSpPr/>
          <p:nvPr/>
        </p:nvSpPr>
        <p:spPr>
          <a:xfrm>
            <a:off x="2482075" y="822389"/>
            <a:ext cx="6232157"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HandlerMapping</a:t>
            </a:r>
          </a:p>
          <a:p>
            <a:pPr algn="ctr">
              <a:lnSpc>
                <a:spcPct val="150000"/>
              </a:lnSpc>
              <a:spcBef>
                <a:spcPts val="400"/>
              </a:spcBef>
            </a:pPr>
            <a:r>
              <a:rPr lang="en-US" altLang="ko-KR" sz="1200">
                <a:solidFill>
                  <a:srgbClr val="BCBEC4"/>
                </a:solidFill>
                <a:effectLst/>
                <a:highlight>
                  <a:srgbClr val="1E1F22"/>
                </a:highlight>
              </a:rPr>
              <a:t>HandlerExecutionChain </a:t>
            </a:r>
            <a:r>
              <a:rPr lang="en-US" altLang="ko-KR" sz="1200" b="1">
                <a:solidFill>
                  <a:srgbClr val="56A8F5"/>
                </a:solidFill>
                <a:effectLst/>
                <a:highlight>
                  <a:srgbClr val="1E1F22"/>
                </a:highlight>
              </a:rPr>
              <a:t>getHandler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26" name="모서리가 둥근 직사각형 38">
            <a:extLst>
              <a:ext uri="{FF2B5EF4-FFF2-40B4-BE49-F238E27FC236}">
                <a16:creationId xmlns:a16="http://schemas.microsoft.com/office/drawing/2014/main" id="{9AA7309B-A581-7C78-7BB8-77AF9DE9CB33}"/>
              </a:ext>
            </a:extLst>
          </p:cNvPr>
          <p:cNvSpPr/>
          <p:nvPr/>
        </p:nvSpPr>
        <p:spPr>
          <a:xfrm>
            <a:off x="1156194" y="2369446"/>
            <a:ext cx="8883918"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HandlerAdapter</a:t>
            </a:r>
          </a:p>
          <a:p>
            <a:pPr>
              <a:lnSpc>
                <a:spcPct val="150000"/>
              </a:lnSpc>
            </a:pPr>
            <a:r>
              <a:rPr lang="en-US" altLang="ko-KR" sz="1200">
                <a:solidFill>
                  <a:srgbClr val="BCBEC4"/>
                </a:solidFill>
                <a:effectLst/>
                <a:highlight>
                  <a:srgbClr val="1E1F22"/>
                </a:highlight>
              </a:rPr>
              <a:t>ModelAndView </a:t>
            </a:r>
            <a:r>
              <a:rPr lang="en-US" altLang="ko-KR" sz="1200" b="1">
                <a:solidFill>
                  <a:srgbClr val="56A8F5"/>
                </a:solidFill>
                <a:effectLst/>
                <a:highlight>
                  <a:srgbClr val="1E1F22"/>
                </a:highlight>
              </a:rPr>
              <a:t>handle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Object handler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27" name="모서리가 둥근 직사각형 38">
            <a:extLst>
              <a:ext uri="{FF2B5EF4-FFF2-40B4-BE49-F238E27FC236}">
                <a16:creationId xmlns:a16="http://schemas.microsoft.com/office/drawing/2014/main" id="{2CB458E1-25AE-8CBF-7ECB-C5FD616DCCE2}"/>
              </a:ext>
            </a:extLst>
          </p:cNvPr>
          <p:cNvSpPr/>
          <p:nvPr/>
        </p:nvSpPr>
        <p:spPr>
          <a:xfrm>
            <a:off x="767574" y="3916503"/>
            <a:ext cx="9661158"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HandlerExceptionResolver</a:t>
            </a:r>
          </a:p>
          <a:p>
            <a:pPr>
              <a:lnSpc>
                <a:spcPct val="150000"/>
              </a:lnSpc>
            </a:pPr>
            <a:r>
              <a:rPr lang="en-US" altLang="ko-KR" sz="1200">
                <a:solidFill>
                  <a:srgbClr val="BCBEC4"/>
                </a:solidFill>
                <a:effectLst/>
                <a:highlight>
                  <a:srgbClr val="1E1F22"/>
                </a:highlight>
              </a:rPr>
              <a:t>ModelAndView </a:t>
            </a:r>
            <a:r>
              <a:rPr lang="en-US" altLang="ko-KR" sz="1200" b="1">
                <a:solidFill>
                  <a:srgbClr val="56A8F5"/>
                </a:solidFill>
                <a:effectLst/>
                <a:highlight>
                  <a:srgbClr val="1E1F22"/>
                </a:highlight>
              </a:rPr>
              <a:t>resolveException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a:t>
            </a:r>
            <a:r>
              <a:rPr lang="en-US" altLang="ko-KR" sz="1200">
                <a:solidFill>
                  <a:srgbClr val="B3AE60"/>
                </a:solidFill>
                <a:effectLst/>
                <a:highlight>
                  <a:srgbClr val="1E1F22"/>
                </a:highlight>
              </a:rPr>
              <a:t>@Nullable </a:t>
            </a:r>
            <a:r>
              <a:rPr lang="en-US" altLang="ko-KR" sz="1200">
                <a:solidFill>
                  <a:srgbClr val="BCBEC4"/>
                </a:solidFill>
                <a:effectLst/>
                <a:highlight>
                  <a:srgbClr val="1E1F22"/>
                </a:highlight>
              </a:rPr>
              <a:t>Object handler, Exception ex</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p>
        </p:txBody>
      </p:sp>
      <p:sp>
        <p:nvSpPr>
          <p:cNvPr id="28" name="모서리가 둥근 직사각형 38">
            <a:extLst>
              <a:ext uri="{FF2B5EF4-FFF2-40B4-BE49-F238E27FC236}">
                <a16:creationId xmlns:a16="http://schemas.microsoft.com/office/drawing/2014/main" id="{803DC645-2F64-2705-7E61-63550A9E09D8}"/>
              </a:ext>
            </a:extLst>
          </p:cNvPr>
          <p:cNvSpPr/>
          <p:nvPr/>
        </p:nvSpPr>
        <p:spPr>
          <a:xfrm>
            <a:off x="2868408" y="5463560"/>
            <a:ext cx="5459490"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ViewResolver</a:t>
            </a:r>
          </a:p>
          <a:p>
            <a:pPr>
              <a:lnSpc>
                <a:spcPct val="150000"/>
              </a:lnSpc>
            </a:pPr>
            <a:r>
              <a:rPr lang="en-US" altLang="ko-KR" sz="1200">
                <a:solidFill>
                  <a:srgbClr val="BCBEC4"/>
                </a:solidFill>
                <a:effectLst/>
                <a:highlight>
                  <a:srgbClr val="1E1F22"/>
                </a:highlight>
              </a:rPr>
              <a:t>View </a:t>
            </a:r>
            <a:r>
              <a:rPr lang="en-US" altLang="ko-KR" sz="1200" b="1">
                <a:solidFill>
                  <a:srgbClr val="56A8F5"/>
                </a:solidFill>
                <a:effectLst/>
                <a:highlight>
                  <a:srgbClr val="1E1F22"/>
                </a:highlight>
              </a:rPr>
              <a:t>resolveViewName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viewName, Locale locale</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cxnSp>
        <p:nvCxnSpPr>
          <p:cNvPr id="3" name="직선 화살표 연결선 2">
            <a:extLst>
              <a:ext uri="{FF2B5EF4-FFF2-40B4-BE49-F238E27FC236}">
                <a16:creationId xmlns:a16="http://schemas.microsoft.com/office/drawing/2014/main" id="{B9670B02-A0E1-3257-C166-8085E507861F}"/>
              </a:ext>
            </a:extLst>
          </p:cNvPr>
          <p:cNvCxnSpPr>
            <a:stCxn id="25" idx="2"/>
            <a:endCxn id="26" idx="0"/>
          </p:cNvCxnSpPr>
          <p:nvPr/>
        </p:nvCxnSpPr>
        <p:spPr>
          <a:xfrm flipH="1">
            <a:off x="5598153" y="1701605"/>
            <a:ext cx="1"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직선 화살표 연결선 3">
            <a:extLst>
              <a:ext uri="{FF2B5EF4-FFF2-40B4-BE49-F238E27FC236}">
                <a16:creationId xmlns:a16="http://schemas.microsoft.com/office/drawing/2014/main" id="{9432F69E-9FB9-D235-F980-5A34421DE3CD}"/>
              </a:ext>
            </a:extLst>
          </p:cNvPr>
          <p:cNvCxnSpPr>
            <a:cxnSpLocks/>
            <a:stCxn id="26" idx="2"/>
            <a:endCxn id="27" idx="0"/>
          </p:cNvCxnSpPr>
          <p:nvPr/>
        </p:nvCxnSpPr>
        <p:spPr>
          <a:xfrm>
            <a:off x="5598153" y="3248662"/>
            <a:ext cx="0"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FB9ADAD4-119D-1DCC-37B8-3EA78BA2B466}"/>
              </a:ext>
            </a:extLst>
          </p:cNvPr>
          <p:cNvCxnSpPr>
            <a:cxnSpLocks/>
            <a:stCxn id="27" idx="2"/>
            <a:endCxn id="28" idx="0"/>
          </p:cNvCxnSpPr>
          <p:nvPr/>
        </p:nvCxnSpPr>
        <p:spPr>
          <a:xfrm>
            <a:off x="5598153" y="4795719"/>
            <a:ext cx="0"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9804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직사각형 80">
            <a:extLst>
              <a:ext uri="{FF2B5EF4-FFF2-40B4-BE49-F238E27FC236}">
                <a16:creationId xmlns:a16="http://schemas.microsoft.com/office/drawing/2014/main" id="{C9C490B4-C056-A1D6-21A2-E132CBC2CD0E}"/>
              </a:ext>
            </a:extLst>
          </p:cNvPr>
          <p:cNvSpPr/>
          <p:nvPr/>
        </p:nvSpPr>
        <p:spPr>
          <a:xfrm>
            <a:off x="1660358" y="5428973"/>
            <a:ext cx="4018066" cy="786384"/>
          </a:xfrm>
          <a:prstGeom prst="rect">
            <a:avLst/>
          </a:prstGeom>
          <a:solidFill>
            <a:schemeClr val="accent3">
              <a:lumMod val="20000"/>
              <a:lumOff val="80000"/>
            </a:schemeClr>
          </a:solidFill>
          <a:ln w="28575">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ko-KR" altLang="en-US"/>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흐름도</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373221" y="2769315"/>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a:t>
            </a:r>
          </a:p>
        </p:txBody>
      </p:sp>
      <p:cxnSp>
        <p:nvCxnSpPr>
          <p:cNvPr id="160" name="직선 화살표 연결선 159">
            <a:extLst>
              <a:ext uri="{FF2B5EF4-FFF2-40B4-BE49-F238E27FC236}">
                <a16:creationId xmlns:a16="http://schemas.microsoft.com/office/drawing/2014/main" id="{76E97DFC-67FF-EABA-115A-026333FDB7A3}"/>
              </a:ext>
            </a:extLst>
          </p:cNvPr>
          <p:cNvCxnSpPr>
            <a:cxnSpLocks/>
            <a:stCxn id="3" idx="2"/>
            <a:endCxn id="2" idx="0"/>
          </p:cNvCxnSpPr>
          <p:nvPr/>
        </p:nvCxnSpPr>
        <p:spPr>
          <a:xfrm flipH="1">
            <a:off x="3697463" y="2252898"/>
            <a:ext cx="1" cy="522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A43833F1-4CDF-EB06-1C2A-686E9262982A}"/>
              </a:ext>
            </a:extLst>
          </p:cNvPr>
          <p:cNvSpPr txBox="1"/>
          <p:nvPr/>
        </p:nvSpPr>
        <p:spPr>
          <a:xfrm>
            <a:off x="5732859" y="5471503"/>
            <a:ext cx="1709872" cy="261610"/>
          </a:xfrm>
          <a:prstGeom prst="rect">
            <a:avLst/>
          </a:prstGeom>
          <a:noFill/>
        </p:spPr>
        <p:txBody>
          <a:bodyPr wrap="square">
            <a:spAutoFit/>
          </a:bodyPr>
          <a:lstStyle/>
          <a:p>
            <a:pPr algn="ctr"/>
            <a:r>
              <a:rPr lang="en-US" altLang="ko-KR" sz="1100">
                <a:solidFill>
                  <a:srgbClr val="FF0000"/>
                </a:solidFill>
              </a:rPr>
              <a:t>Exception</a:t>
            </a:r>
            <a:endParaRPr lang="ko-KR" altLang="en-US" sz="1100">
              <a:solidFill>
                <a:srgbClr val="FF0000"/>
              </a:solidFill>
            </a:endParaRPr>
          </a:p>
        </p:txBody>
      </p:sp>
      <p:sp>
        <p:nvSpPr>
          <p:cNvPr id="2" name="모서리가 둥근 직사각형 38">
            <a:extLst>
              <a:ext uri="{FF2B5EF4-FFF2-40B4-BE49-F238E27FC236}">
                <a16:creationId xmlns:a16="http://schemas.microsoft.com/office/drawing/2014/main" id="{47BF8C6E-4870-725B-A4A1-CC7A1BBF0074}"/>
              </a:ext>
            </a:extLst>
          </p:cNvPr>
          <p:cNvSpPr/>
          <p:nvPr/>
        </p:nvSpPr>
        <p:spPr>
          <a:xfrm>
            <a:off x="2662394" y="2775444"/>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HandlerMappingB</a:t>
            </a:r>
          </a:p>
        </p:txBody>
      </p:sp>
      <p:sp>
        <p:nvSpPr>
          <p:cNvPr id="4" name="모서리가 둥근 직사각형 38">
            <a:extLst>
              <a:ext uri="{FF2B5EF4-FFF2-40B4-BE49-F238E27FC236}">
                <a16:creationId xmlns:a16="http://schemas.microsoft.com/office/drawing/2014/main" id="{CCED0FC6-18A2-CC9A-9745-F83CE5B0904D}"/>
              </a:ext>
            </a:extLst>
          </p:cNvPr>
          <p:cNvSpPr/>
          <p:nvPr/>
        </p:nvSpPr>
        <p:spPr>
          <a:xfrm>
            <a:off x="4951567" y="2793631"/>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HandlerMappingC</a:t>
            </a:r>
          </a:p>
        </p:txBody>
      </p:sp>
      <p:sp>
        <p:nvSpPr>
          <p:cNvPr id="5" name="모서리가 둥근 직사각형 38">
            <a:extLst>
              <a:ext uri="{FF2B5EF4-FFF2-40B4-BE49-F238E27FC236}">
                <a16:creationId xmlns:a16="http://schemas.microsoft.com/office/drawing/2014/main" id="{FA83C2D1-EBF6-80C2-9F7E-01F130008105}"/>
              </a:ext>
            </a:extLst>
          </p:cNvPr>
          <p:cNvSpPr/>
          <p:nvPr/>
        </p:nvSpPr>
        <p:spPr>
          <a:xfrm>
            <a:off x="2662394" y="4200488"/>
            <a:ext cx="2070137" cy="64523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a:p>
            <a:pPr algn="ctr">
              <a:spcBef>
                <a:spcPts val="400"/>
              </a:spcBef>
            </a:pPr>
            <a:r>
              <a:rPr lang="en-US" altLang="ko-KR" sz="1200">
                <a:solidFill>
                  <a:srgbClr val="FFFF00"/>
                </a:solidFill>
                <a:effectLst/>
              </a:rPr>
              <a:t>handle()</a:t>
            </a:r>
          </a:p>
        </p:txBody>
      </p:sp>
      <p:cxnSp>
        <p:nvCxnSpPr>
          <p:cNvPr id="24" name="직선 화살표 연결선 23">
            <a:extLst>
              <a:ext uri="{FF2B5EF4-FFF2-40B4-BE49-F238E27FC236}">
                <a16:creationId xmlns:a16="http://schemas.microsoft.com/office/drawing/2014/main" id="{4F8E61CC-A55A-C636-4DC6-5E6E19E9BB65}"/>
              </a:ext>
            </a:extLst>
          </p:cNvPr>
          <p:cNvCxnSpPr>
            <a:cxnSpLocks/>
            <a:stCxn id="2" idx="2"/>
            <a:endCxn id="5" idx="0"/>
          </p:cNvCxnSpPr>
          <p:nvPr/>
        </p:nvCxnSpPr>
        <p:spPr>
          <a:xfrm>
            <a:off x="3697463" y="3268956"/>
            <a:ext cx="0" cy="9315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모서리가 둥근 직사각형 38">
            <a:extLst>
              <a:ext uri="{FF2B5EF4-FFF2-40B4-BE49-F238E27FC236}">
                <a16:creationId xmlns:a16="http://schemas.microsoft.com/office/drawing/2014/main" id="{4C82894F-6FAD-C35D-90EE-B4164057BBB7}"/>
              </a:ext>
            </a:extLst>
          </p:cNvPr>
          <p:cNvSpPr/>
          <p:nvPr/>
        </p:nvSpPr>
        <p:spPr>
          <a:xfrm>
            <a:off x="2801698" y="1759386"/>
            <a:ext cx="1791531"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cxnSp>
        <p:nvCxnSpPr>
          <p:cNvPr id="6" name="직선 화살표 연결선 5">
            <a:extLst>
              <a:ext uri="{FF2B5EF4-FFF2-40B4-BE49-F238E27FC236}">
                <a16:creationId xmlns:a16="http://schemas.microsoft.com/office/drawing/2014/main" id="{DD7EEB24-A4BE-5D0F-2807-AE91A65B5931}"/>
              </a:ext>
            </a:extLst>
          </p:cNvPr>
          <p:cNvCxnSpPr>
            <a:cxnSpLocks/>
            <a:stCxn id="7" idx="2"/>
            <a:endCxn id="3" idx="0"/>
          </p:cNvCxnSpPr>
          <p:nvPr/>
        </p:nvCxnSpPr>
        <p:spPr>
          <a:xfrm>
            <a:off x="3697464" y="1169948"/>
            <a:ext cx="0" cy="5894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20FD1B-09F6-8AE5-0AEC-B4608436419B}"/>
              </a:ext>
            </a:extLst>
          </p:cNvPr>
          <p:cNvSpPr txBox="1"/>
          <p:nvPr/>
        </p:nvSpPr>
        <p:spPr>
          <a:xfrm>
            <a:off x="3244618" y="892949"/>
            <a:ext cx="905691" cy="276999"/>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a:t>
            </a:r>
            <a:endParaRPr lang="ko-KR" altLang="en-US" sz="1200"/>
          </a:p>
        </p:txBody>
      </p:sp>
      <p:cxnSp>
        <p:nvCxnSpPr>
          <p:cNvPr id="51" name="직선 화살표 연결선 50">
            <a:extLst>
              <a:ext uri="{FF2B5EF4-FFF2-40B4-BE49-F238E27FC236}">
                <a16:creationId xmlns:a16="http://schemas.microsoft.com/office/drawing/2014/main" id="{24066533-B958-5EF2-98D8-8DA7EB127994}"/>
              </a:ext>
            </a:extLst>
          </p:cNvPr>
          <p:cNvCxnSpPr>
            <a:cxnSpLocks/>
            <a:stCxn id="3" idx="2"/>
          </p:cNvCxnSpPr>
          <p:nvPr/>
        </p:nvCxnSpPr>
        <p:spPr>
          <a:xfrm flipH="1">
            <a:off x="2374423" y="2252898"/>
            <a:ext cx="1323041" cy="5162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13482152-97E4-0D39-5AE6-025711CA21F5}"/>
              </a:ext>
            </a:extLst>
          </p:cNvPr>
          <p:cNvCxnSpPr>
            <a:cxnSpLocks/>
            <a:stCxn id="3" idx="2"/>
          </p:cNvCxnSpPr>
          <p:nvPr/>
        </p:nvCxnSpPr>
        <p:spPr>
          <a:xfrm>
            <a:off x="3697464" y="2252898"/>
            <a:ext cx="1404714" cy="531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52D1DE0E-2CFA-BB32-CDEF-58D0C4BE6EFE}"/>
              </a:ext>
            </a:extLst>
          </p:cNvPr>
          <p:cNvSpPr/>
          <p:nvPr/>
        </p:nvSpPr>
        <p:spPr>
          <a:xfrm>
            <a:off x="3095527" y="5629647"/>
            <a:ext cx="1203866"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HandlerB</a:t>
            </a:r>
          </a:p>
        </p:txBody>
      </p:sp>
      <p:sp>
        <p:nvSpPr>
          <p:cNvPr id="58" name="모서리가 둥근 직사각형 38">
            <a:extLst>
              <a:ext uri="{FF2B5EF4-FFF2-40B4-BE49-F238E27FC236}">
                <a16:creationId xmlns:a16="http://schemas.microsoft.com/office/drawing/2014/main" id="{E7EB3D67-1B68-0660-5B52-C7946318FBD9}"/>
              </a:ext>
            </a:extLst>
          </p:cNvPr>
          <p:cNvSpPr/>
          <p:nvPr/>
        </p:nvSpPr>
        <p:spPr>
          <a:xfrm>
            <a:off x="1849476" y="5626463"/>
            <a:ext cx="1075111"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HandlerA</a:t>
            </a:r>
            <a:endParaRPr lang="en-US" altLang="ko-KR" sz="1200">
              <a:solidFill>
                <a:schemeClr val="tx1"/>
              </a:solidFill>
            </a:endParaRPr>
          </a:p>
        </p:txBody>
      </p:sp>
      <p:sp>
        <p:nvSpPr>
          <p:cNvPr id="59" name="모서리가 둥근 직사각형 38">
            <a:extLst>
              <a:ext uri="{FF2B5EF4-FFF2-40B4-BE49-F238E27FC236}">
                <a16:creationId xmlns:a16="http://schemas.microsoft.com/office/drawing/2014/main" id="{167AFD39-85A3-0DC6-57D6-25DFF411D1D2}"/>
              </a:ext>
            </a:extLst>
          </p:cNvPr>
          <p:cNvSpPr/>
          <p:nvPr/>
        </p:nvSpPr>
        <p:spPr>
          <a:xfrm>
            <a:off x="4470332" y="5626462"/>
            <a:ext cx="998913"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HandlerC</a:t>
            </a:r>
          </a:p>
        </p:txBody>
      </p:sp>
      <p:cxnSp>
        <p:nvCxnSpPr>
          <p:cNvPr id="63" name="직선 화살표 연결선 62">
            <a:extLst>
              <a:ext uri="{FF2B5EF4-FFF2-40B4-BE49-F238E27FC236}">
                <a16:creationId xmlns:a16="http://schemas.microsoft.com/office/drawing/2014/main" id="{C26B0E0D-5011-969D-04A8-92A2297FE19A}"/>
              </a:ext>
            </a:extLst>
          </p:cNvPr>
          <p:cNvCxnSpPr>
            <a:cxnSpLocks/>
            <a:stCxn id="5" idx="2"/>
            <a:endCxn id="57" idx="0"/>
          </p:cNvCxnSpPr>
          <p:nvPr/>
        </p:nvCxnSpPr>
        <p:spPr>
          <a:xfrm flipH="1">
            <a:off x="3697460" y="4845720"/>
            <a:ext cx="3" cy="7839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426ACE0E-B577-017B-D966-61E6B52A6484}"/>
              </a:ext>
            </a:extLst>
          </p:cNvPr>
          <p:cNvCxnSpPr>
            <a:cxnSpLocks/>
            <a:stCxn id="5" idx="2"/>
          </p:cNvCxnSpPr>
          <p:nvPr/>
        </p:nvCxnSpPr>
        <p:spPr>
          <a:xfrm flipH="1">
            <a:off x="2801698" y="4845720"/>
            <a:ext cx="895765" cy="780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232731A-1947-F406-814D-40B3AAEC7A99}"/>
              </a:ext>
            </a:extLst>
          </p:cNvPr>
          <p:cNvCxnSpPr>
            <a:cxnSpLocks/>
            <a:stCxn id="5" idx="2"/>
          </p:cNvCxnSpPr>
          <p:nvPr/>
        </p:nvCxnSpPr>
        <p:spPr>
          <a:xfrm>
            <a:off x="3697463" y="4845720"/>
            <a:ext cx="850245" cy="780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꺾인 연결선[E] 70">
            <a:extLst>
              <a:ext uri="{FF2B5EF4-FFF2-40B4-BE49-F238E27FC236}">
                <a16:creationId xmlns:a16="http://schemas.microsoft.com/office/drawing/2014/main" id="{A8256187-8C43-379F-00D7-8DC5392B1618}"/>
              </a:ext>
            </a:extLst>
          </p:cNvPr>
          <p:cNvCxnSpPr>
            <a:cxnSpLocks/>
            <a:stCxn id="9" idx="2"/>
            <a:endCxn id="5" idx="1"/>
          </p:cNvCxnSpPr>
          <p:nvPr/>
        </p:nvCxnSpPr>
        <p:spPr>
          <a:xfrm rot="16200000" flipH="1">
            <a:off x="1405204" y="3265913"/>
            <a:ext cx="1260277" cy="12541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꺾인 연결선[E] 72">
            <a:extLst>
              <a:ext uri="{FF2B5EF4-FFF2-40B4-BE49-F238E27FC236}">
                <a16:creationId xmlns:a16="http://schemas.microsoft.com/office/drawing/2014/main" id="{8998AA7D-BB30-FDA3-985A-D955248C57F0}"/>
              </a:ext>
            </a:extLst>
          </p:cNvPr>
          <p:cNvCxnSpPr>
            <a:cxnSpLocks/>
            <a:stCxn id="4" idx="2"/>
            <a:endCxn id="5" idx="3"/>
          </p:cNvCxnSpPr>
          <p:nvPr/>
        </p:nvCxnSpPr>
        <p:spPr>
          <a:xfrm rot="5400000">
            <a:off x="4741604" y="3278071"/>
            <a:ext cx="1235961" cy="125410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ED8996D7-DA88-B6AA-B749-E788D1C1A7EF}"/>
              </a:ext>
            </a:extLst>
          </p:cNvPr>
          <p:cNvSpPr/>
          <p:nvPr/>
        </p:nvSpPr>
        <p:spPr>
          <a:xfrm>
            <a:off x="3191774" y="3502442"/>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HandlerB</a:t>
            </a:r>
          </a:p>
        </p:txBody>
      </p:sp>
      <p:sp>
        <p:nvSpPr>
          <p:cNvPr id="11" name="모서리가 둥근 직사각형 38">
            <a:extLst>
              <a:ext uri="{FF2B5EF4-FFF2-40B4-BE49-F238E27FC236}">
                <a16:creationId xmlns:a16="http://schemas.microsoft.com/office/drawing/2014/main" id="{603B3883-53E4-9534-643A-031A268988CA}"/>
              </a:ext>
            </a:extLst>
          </p:cNvPr>
          <p:cNvSpPr/>
          <p:nvPr/>
        </p:nvSpPr>
        <p:spPr>
          <a:xfrm>
            <a:off x="908837" y="3502986"/>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HandlerA</a:t>
            </a:r>
          </a:p>
        </p:txBody>
      </p:sp>
      <p:sp>
        <p:nvSpPr>
          <p:cNvPr id="13" name="모서리가 둥근 직사각형 38">
            <a:extLst>
              <a:ext uri="{FF2B5EF4-FFF2-40B4-BE49-F238E27FC236}">
                <a16:creationId xmlns:a16="http://schemas.microsoft.com/office/drawing/2014/main" id="{B2F5BEC7-8523-1187-D7A3-27F5AB12D1C9}"/>
              </a:ext>
            </a:extLst>
          </p:cNvPr>
          <p:cNvSpPr/>
          <p:nvPr/>
        </p:nvSpPr>
        <p:spPr>
          <a:xfrm>
            <a:off x="5505257" y="3513716"/>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HandlerC</a:t>
            </a:r>
          </a:p>
        </p:txBody>
      </p:sp>
      <p:sp>
        <p:nvSpPr>
          <p:cNvPr id="78" name="모서리가 둥근 직사각형 38">
            <a:extLst>
              <a:ext uri="{FF2B5EF4-FFF2-40B4-BE49-F238E27FC236}">
                <a16:creationId xmlns:a16="http://schemas.microsoft.com/office/drawing/2014/main" id="{DA0BC5BB-F918-BCE2-6C3D-277D789580C8}"/>
              </a:ext>
            </a:extLst>
          </p:cNvPr>
          <p:cNvSpPr/>
          <p:nvPr/>
        </p:nvSpPr>
        <p:spPr>
          <a:xfrm>
            <a:off x="9081266" y="5000160"/>
            <a:ext cx="2070136" cy="391407"/>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HandlerExceptionResolver</a:t>
            </a:r>
          </a:p>
        </p:txBody>
      </p:sp>
      <p:sp>
        <p:nvSpPr>
          <p:cNvPr id="82" name="모서리가 둥근 직사각형 38">
            <a:extLst>
              <a:ext uri="{FF2B5EF4-FFF2-40B4-BE49-F238E27FC236}">
                <a16:creationId xmlns:a16="http://schemas.microsoft.com/office/drawing/2014/main" id="{D5B7ED49-5CB7-AB57-2FCF-ACCE247AD4C8}"/>
              </a:ext>
            </a:extLst>
          </p:cNvPr>
          <p:cNvSpPr/>
          <p:nvPr/>
        </p:nvSpPr>
        <p:spPr>
          <a:xfrm>
            <a:off x="9081266" y="6215357"/>
            <a:ext cx="2070136" cy="39140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ViewResolver</a:t>
            </a:r>
          </a:p>
        </p:txBody>
      </p:sp>
      <p:cxnSp>
        <p:nvCxnSpPr>
          <p:cNvPr id="86" name="꺾인 연결선[E] 85">
            <a:extLst>
              <a:ext uri="{FF2B5EF4-FFF2-40B4-BE49-F238E27FC236}">
                <a16:creationId xmlns:a16="http://schemas.microsoft.com/office/drawing/2014/main" id="{9F9B0938-3A96-2EA7-05F3-C2B303C1893E}"/>
              </a:ext>
            </a:extLst>
          </p:cNvPr>
          <p:cNvCxnSpPr>
            <a:cxnSpLocks/>
            <a:stCxn id="81" idx="3"/>
            <a:endCxn id="78" idx="1"/>
          </p:cNvCxnSpPr>
          <p:nvPr/>
        </p:nvCxnSpPr>
        <p:spPr>
          <a:xfrm flipV="1">
            <a:off x="5678424" y="5195864"/>
            <a:ext cx="3402842" cy="62630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꺾인 연결선[E] 87">
            <a:extLst>
              <a:ext uri="{FF2B5EF4-FFF2-40B4-BE49-F238E27FC236}">
                <a16:creationId xmlns:a16="http://schemas.microsoft.com/office/drawing/2014/main" id="{7D8D29D4-EA44-7EAB-330F-B912268AB87E}"/>
              </a:ext>
            </a:extLst>
          </p:cNvPr>
          <p:cNvCxnSpPr>
            <a:cxnSpLocks/>
            <a:stCxn id="81" idx="3"/>
            <a:endCxn id="82" idx="1"/>
          </p:cNvCxnSpPr>
          <p:nvPr/>
        </p:nvCxnSpPr>
        <p:spPr>
          <a:xfrm>
            <a:off x="5678424" y="5822165"/>
            <a:ext cx="3402842" cy="58889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4874F42-85BA-D868-34F6-92451607FC7A}"/>
              </a:ext>
            </a:extLst>
          </p:cNvPr>
          <p:cNvSpPr txBox="1"/>
          <p:nvPr/>
        </p:nvSpPr>
        <p:spPr>
          <a:xfrm>
            <a:off x="6019943" y="5907049"/>
            <a:ext cx="1281602" cy="261610"/>
          </a:xfrm>
          <a:prstGeom prst="rect">
            <a:avLst/>
          </a:prstGeom>
          <a:noFill/>
        </p:spPr>
        <p:txBody>
          <a:bodyPr wrap="square">
            <a:spAutoFit/>
          </a:bodyPr>
          <a:lstStyle/>
          <a:p>
            <a:pPr algn="ctr"/>
            <a:r>
              <a:rPr lang="en-US" altLang="ko-KR" sz="1100"/>
              <a:t>ModelAndView</a:t>
            </a:r>
            <a:endParaRPr lang="ko-KR" altLang="en-US" sz="1100"/>
          </a:p>
        </p:txBody>
      </p:sp>
      <p:sp>
        <p:nvSpPr>
          <p:cNvPr id="98" name="TextBox 97">
            <a:extLst>
              <a:ext uri="{FF2B5EF4-FFF2-40B4-BE49-F238E27FC236}">
                <a16:creationId xmlns:a16="http://schemas.microsoft.com/office/drawing/2014/main" id="{B1C02349-8EEF-53BD-04C8-F33ACDF8A2E0}"/>
              </a:ext>
            </a:extLst>
          </p:cNvPr>
          <p:cNvSpPr txBox="1"/>
          <p:nvPr/>
        </p:nvSpPr>
        <p:spPr>
          <a:xfrm>
            <a:off x="7215820" y="2735079"/>
            <a:ext cx="3730892" cy="610616"/>
          </a:xfrm>
          <a:prstGeom prst="rect">
            <a:avLst/>
          </a:prstGeom>
          <a:noFill/>
        </p:spPr>
        <p:txBody>
          <a:bodyPr wrap="square">
            <a:spAutoFit/>
          </a:bodyPr>
          <a:lstStyle/>
          <a:p>
            <a:pPr>
              <a:lnSpc>
                <a:spcPct val="150000"/>
              </a:lnSpc>
            </a:pPr>
            <a:r>
              <a:rPr lang="ko-KR" altLang="en-US" sz="1200">
                <a:latin typeface="+mn-lt"/>
              </a:rPr>
              <a:t>클라이언트의 요청을 처리하는 방식이 여러가지가 있으며 각 방식별로 핸들러 매핑이 존재한다</a:t>
            </a:r>
            <a:endParaRPr lang="ko-KR" altLang="en-US" sz="1200"/>
          </a:p>
        </p:txBody>
      </p:sp>
      <p:sp>
        <p:nvSpPr>
          <p:cNvPr id="100" name="TextBox 99">
            <a:extLst>
              <a:ext uri="{FF2B5EF4-FFF2-40B4-BE49-F238E27FC236}">
                <a16:creationId xmlns:a16="http://schemas.microsoft.com/office/drawing/2014/main" id="{C1F9457B-B55A-B851-F50A-E880EA747E45}"/>
              </a:ext>
            </a:extLst>
          </p:cNvPr>
          <p:cNvSpPr txBox="1"/>
          <p:nvPr/>
        </p:nvSpPr>
        <p:spPr>
          <a:xfrm>
            <a:off x="4732530" y="4580308"/>
            <a:ext cx="6109641" cy="276999"/>
          </a:xfrm>
          <a:prstGeom prst="rect">
            <a:avLst/>
          </a:prstGeom>
          <a:noFill/>
        </p:spPr>
        <p:txBody>
          <a:bodyPr wrap="square">
            <a:spAutoFit/>
          </a:bodyPr>
          <a:lstStyle/>
          <a:p>
            <a:r>
              <a:rPr lang="ko-KR" altLang="en-US" sz="1200"/>
              <a:t>각 </a:t>
            </a:r>
            <a:r>
              <a:rPr lang="ko-KR" altLang="en-US" sz="1200">
                <a:latin typeface="+mn-lt"/>
              </a:rPr>
              <a:t>핸들러의 유형을 처리하는 핸들러 어댑터 구현체가 적절한 핸들러를 호출해 준다</a:t>
            </a:r>
            <a:endParaRPr lang="ko-KR" altLang="en-US" sz="1200"/>
          </a:p>
        </p:txBody>
      </p:sp>
    </p:spTree>
    <p:extLst>
      <p:ext uri="{BB962C8B-B14F-4D97-AF65-F5344CB8AC3E}">
        <p14:creationId xmlns:p14="http://schemas.microsoft.com/office/powerpoint/2010/main" val="41036856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81353" y="2136339"/>
            <a:ext cx="5629298" cy="1754326"/>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DispatcherServlet</a:t>
            </a:r>
          </a:p>
          <a:p>
            <a:pPr algn="ctr"/>
            <a:r>
              <a:rPr lang="en-US" altLang="ko-KR" sz="5400">
                <a:solidFill>
                  <a:schemeClr val="accent1">
                    <a:lumMod val="75000"/>
                  </a:schemeClr>
                </a:solidFill>
                <a:latin typeface="+mj-lt"/>
                <a:ea typeface="나눔바른고딕" panose="020B0603020101020101" pitchFamily="50" charset="-127"/>
              </a:rPr>
              <a:t>init() / service()</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아키텍처이해</a:t>
            </a:r>
          </a:p>
        </p:txBody>
      </p:sp>
    </p:spTree>
    <p:extLst>
      <p:ext uri="{BB962C8B-B14F-4D97-AF65-F5344CB8AC3E}">
        <p14:creationId xmlns:p14="http://schemas.microsoft.com/office/powerpoint/2010/main" val="12870720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73951" y="627229"/>
            <a:ext cx="1159519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DispatcherServlet </a:t>
            </a:r>
            <a:r>
              <a:rPr lang="ko-KR" altLang="en-US" sz="1200"/>
              <a:t>은 요청이 시작되면 서블릿의 생명주기에 따라 </a:t>
            </a:r>
            <a:r>
              <a:rPr lang="en-US" altLang="ko-KR" sz="1200" b="1"/>
              <a:t>init() </a:t>
            </a:r>
            <a:r>
              <a:rPr lang="ko-KR" altLang="en-US" sz="1200"/>
              <a:t>메서드와</a:t>
            </a:r>
            <a:r>
              <a:rPr lang="en-US" altLang="ko-KR" sz="1200"/>
              <a:t> </a:t>
            </a:r>
            <a:r>
              <a:rPr lang="en-US" altLang="ko-KR" sz="1200" b="1"/>
              <a:t>service() </a:t>
            </a:r>
            <a:r>
              <a:rPr lang="ko-KR" altLang="en-US" sz="1200"/>
              <a:t>메서드가 실행되어 초기화 작업 및 실제 요청을 처리하게 된다</a:t>
            </a:r>
            <a:r>
              <a:rPr lang="en-US" altLang="ko-KR" sz="1200"/>
              <a:t>.</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02500"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4B158F42-94C0-6077-70BC-B0A64E66C59E}"/>
              </a:ext>
            </a:extLst>
          </p:cNvPr>
          <p:cNvSpPr/>
          <p:nvPr/>
        </p:nvSpPr>
        <p:spPr>
          <a:xfrm>
            <a:off x="102500" y="1378738"/>
            <a:ext cx="31466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DispatcherServlet#init()</a:t>
            </a:r>
            <a:endParaRPr lang="ko-KR" altLang="en-US" b="1">
              <a:solidFill>
                <a:schemeClr val="accent1">
                  <a:lumMod val="75000"/>
                </a:schemeClr>
              </a:solidFill>
              <a:latin typeface="+mn-ea"/>
            </a:endParaRPr>
          </a:p>
        </p:txBody>
      </p:sp>
      <p:sp>
        <p:nvSpPr>
          <p:cNvPr id="4" name="타원 3">
            <a:extLst>
              <a:ext uri="{FF2B5EF4-FFF2-40B4-BE49-F238E27FC236}">
                <a16:creationId xmlns:a16="http://schemas.microsoft.com/office/drawing/2014/main" id="{0F4965BE-52A6-3ABB-6C46-4EE548707CE3}"/>
              </a:ext>
            </a:extLst>
          </p:cNvPr>
          <p:cNvSpPr/>
          <p:nvPr/>
        </p:nvSpPr>
        <p:spPr>
          <a:xfrm>
            <a:off x="466515" y="2795204"/>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6" name="직사각형 5">
            <a:extLst>
              <a:ext uri="{FF2B5EF4-FFF2-40B4-BE49-F238E27FC236}">
                <a16:creationId xmlns:a16="http://schemas.microsoft.com/office/drawing/2014/main" id="{EC5AD6C1-5B8A-728C-F1C9-BD0EFA00BB77}"/>
              </a:ext>
            </a:extLst>
          </p:cNvPr>
          <p:cNvSpPr/>
          <p:nvPr/>
        </p:nvSpPr>
        <p:spPr>
          <a:xfrm>
            <a:off x="501979" y="3000856"/>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sp>
        <p:nvSpPr>
          <p:cNvPr id="7" name="모서리가 둥근 직사각형 38">
            <a:extLst>
              <a:ext uri="{FF2B5EF4-FFF2-40B4-BE49-F238E27FC236}">
                <a16:creationId xmlns:a16="http://schemas.microsoft.com/office/drawing/2014/main" id="{F4E491E2-5889-C091-2568-081B80A0AB9F}"/>
              </a:ext>
            </a:extLst>
          </p:cNvPr>
          <p:cNvSpPr/>
          <p:nvPr/>
        </p:nvSpPr>
        <p:spPr>
          <a:xfrm>
            <a:off x="2440920" y="2835941"/>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HttpServlet</a:t>
            </a:r>
            <a:endParaRPr lang="en-US" altLang="ko-KR" sz="1400">
              <a:solidFill>
                <a:schemeClr val="tx1"/>
              </a:solidFill>
              <a:effectLst/>
              <a:highlight>
                <a:srgbClr val="1E1F22"/>
              </a:highlight>
            </a:endParaRPr>
          </a:p>
        </p:txBody>
      </p:sp>
      <p:cxnSp>
        <p:nvCxnSpPr>
          <p:cNvPr id="9" name="직선 화살표 연결선 8">
            <a:extLst>
              <a:ext uri="{FF2B5EF4-FFF2-40B4-BE49-F238E27FC236}">
                <a16:creationId xmlns:a16="http://schemas.microsoft.com/office/drawing/2014/main" id="{EAFA7317-6C65-2DEF-F42B-1B942EE75220}"/>
              </a:ext>
            </a:extLst>
          </p:cNvPr>
          <p:cNvCxnSpPr>
            <a:cxnSpLocks/>
            <a:stCxn id="4" idx="6"/>
            <a:endCxn id="7" idx="1"/>
          </p:cNvCxnSpPr>
          <p:nvPr/>
        </p:nvCxnSpPr>
        <p:spPr>
          <a:xfrm>
            <a:off x="1152315" y="3138104"/>
            <a:ext cx="12886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BFFDBFA5-EEC0-018A-26A0-1CEFBB2F36A3}"/>
              </a:ext>
            </a:extLst>
          </p:cNvPr>
          <p:cNvSpPr/>
          <p:nvPr/>
        </p:nvSpPr>
        <p:spPr>
          <a:xfrm>
            <a:off x="5912031" y="2835940"/>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FrameworkServlet</a:t>
            </a:r>
            <a:endParaRPr lang="en-US" altLang="ko-KR" sz="1400">
              <a:solidFill>
                <a:schemeClr val="tx1"/>
              </a:solidFill>
              <a:effectLst/>
              <a:highlight>
                <a:srgbClr val="1E1F22"/>
              </a:highlight>
            </a:endParaRPr>
          </a:p>
        </p:txBody>
      </p:sp>
      <p:sp>
        <p:nvSpPr>
          <p:cNvPr id="13" name="모서리가 둥근 직사각형 38">
            <a:extLst>
              <a:ext uri="{FF2B5EF4-FFF2-40B4-BE49-F238E27FC236}">
                <a16:creationId xmlns:a16="http://schemas.microsoft.com/office/drawing/2014/main" id="{3D55C881-9EC4-C8A9-0665-9D5D15789A8C}"/>
              </a:ext>
            </a:extLst>
          </p:cNvPr>
          <p:cNvSpPr/>
          <p:nvPr/>
        </p:nvSpPr>
        <p:spPr>
          <a:xfrm>
            <a:off x="8931959" y="2836539"/>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en-US" altLang="ko-KR" sz="1400">
              <a:solidFill>
                <a:schemeClr val="tx1"/>
              </a:solidFill>
              <a:effectLst/>
              <a:highlight>
                <a:srgbClr val="1E1F22"/>
              </a:highlight>
            </a:endParaRPr>
          </a:p>
        </p:txBody>
      </p:sp>
      <p:cxnSp>
        <p:nvCxnSpPr>
          <p:cNvPr id="14" name="직선 화살표 연결선 13">
            <a:extLst>
              <a:ext uri="{FF2B5EF4-FFF2-40B4-BE49-F238E27FC236}">
                <a16:creationId xmlns:a16="http://schemas.microsoft.com/office/drawing/2014/main" id="{CE018461-D601-5AD8-389F-313124CD64B7}"/>
              </a:ext>
            </a:extLst>
          </p:cNvPr>
          <p:cNvCxnSpPr>
            <a:cxnSpLocks/>
            <a:stCxn id="7" idx="3"/>
            <a:endCxn id="12" idx="1"/>
          </p:cNvCxnSpPr>
          <p:nvPr/>
        </p:nvCxnSpPr>
        <p:spPr>
          <a:xfrm flipV="1">
            <a:off x="4186987" y="3138103"/>
            <a:ext cx="17250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5CBA69FF-9130-9965-B4A5-C0CE336C7598}"/>
              </a:ext>
            </a:extLst>
          </p:cNvPr>
          <p:cNvCxnSpPr>
            <a:cxnSpLocks/>
            <a:stCxn id="12" idx="3"/>
            <a:endCxn id="13" idx="1"/>
          </p:cNvCxnSpPr>
          <p:nvPr/>
        </p:nvCxnSpPr>
        <p:spPr>
          <a:xfrm>
            <a:off x="7658098" y="3138103"/>
            <a:ext cx="1273861" cy="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20DA5C-987F-CCFF-746B-DD5BC86E1C83}"/>
              </a:ext>
            </a:extLst>
          </p:cNvPr>
          <p:cNvSpPr txBox="1"/>
          <p:nvPr/>
        </p:nvSpPr>
        <p:spPr>
          <a:xfrm>
            <a:off x="8161087" y="4021088"/>
            <a:ext cx="3287809" cy="2636812"/>
          </a:xfrm>
          <a:prstGeom prst="rect">
            <a:avLst/>
          </a:prstGeom>
          <a:solidFill>
            <a:schemeClr val="bg2">
              <a:lumMod val="2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30000"/>
              </a:lnSpc>
              <a:spcBef>
                <a:spcPts val="400"/>
              </a:spcBef>
            </a:pPr>
            <a:r>
              <a:rPr lang="en-US" altLang="ko-KR" sz="1200" b="1">
                <a:solidFill>
                  <a:schemeClr val="bg1"/>
                </a:solidFill>
              </a:rPr>
              <a:t>initMultipartResolver(context)</a:t>
            </a:r>
          </a:p>
          <a:p>
            <a:pPr>
              <a:lnSpc>
                <a:spcPct val="130000"/>
              </a:lnSpc>
              <a:spcBef>
                <a:spcPts val="400"/>
              </a:spcBef>
            </a:pPr>
            <a:r>
              <a:rPr lang="en-US" altLang="ko-KR" sz="1200" b="1">
                <a:solidFill>
                  <a:schemeClr val="bg1"/>
                </a:solidFill>
              </a:rPr>
              <a:t>initLocaleResolver(context)</a:t>
            </a:r>
          </a:p>
          <a:p>
            <a:pPr>
              <a:lnSpc>
                <a:spcPct val="130000"/>
              </a:lnSpc>
              <a:spcBef>
                <a:spcPts val="400"/>
              </a:spcBef>
            </a:pPr>
            <a:r>
              <a:rPr lang="en-US" altLang="ko-KR" sz="1200" b="1">
                <a:solidFill>
                  <a:schemeClr val="bg1"/>
                </a:solidFill>
              </a:rPr>
              <a:t>initThemeResolver(context)</a:t>
            </a:r>
          </a:p>
          <a:p>
            <a:pPr>
              <a:lnSpc>
                <a:spcPct val="130000"/>
              </a:lnSpc>
              <a:spcBef>
                <a:spcPts val="400"/>
              </a:spcBef>
            </a:pPr>
            <a:r>
              <a:rPr lang="en-US" altLang="ko-KR" sz="1200" b="1">
                <a:solidFill>
                  <a:schemeClr val="bg1"/>
                </a:solidFill>
              </a:rPr>
              <a:t>initHandlerMappings(context)</a:t>
            </a:r>
          </a:p>
          <a:p>
            <a:pPr>
              <a:lnSpc>
                <a:spcPct val="130000"/>
              </a:lnSpc>
              <a:spcBef>
                <a:spcPts val="400"/>
              </a:spcBef>
            </a:pPr>
            <a:r>
              <a:rPr lang="en-US" altLang="ko-KR" sz="1200" b="1">
                <a:solidFill>
                  <a:schemeClr val="bg1"/>
                </a:solidFill>
              </a:rPr>
              <a:t>initHandlerAdapters(context)</a:t>
            </a:r>
          </a:p>
          <a:p>
            <a:pPr>
              <a:lnSpc>
                <a:spcPct val="130000"/>
              </a:lnSpc>
              <a:spcBef>
                <a:spcPts val="400"/>
              </a:spcBef>
            </a:pPr>
            <a:r>
              <a:rPr lang="en-US" altLang="ko-KR" sz="1200" b="1">
                <a:solidFill>
                  <a:schemeClr val="bg1"/>
                </a:solidFill>
              </a:rPr>
              <a:t>initHandlerExceptionResolvers(context)</a:t>
            </a:r>
          </a:p>
          <a:p>
            <a:pPr>
              <a:lnSpc>
                <a:spcPct val="130000"/>
              </a:lnSpc>
              <a:spcBef>
                <a:spcPts val="400"/>
              </a:spcBef>
            </a:pPr>
            <a:r>
              <a:rPr lang="en-US" altLang="ko-KR" sz="1200" b="1">
                <a:solidFill>
                  <a:schemeClr val="bg1"/>
                </a:solidFill>
              </a:rPr>
              <a:t>initRequestToViewNameTranslator(context)</a:t>
            </a:r>
          </a:p>
          <a:p>
            <a:pPr>
              <a:lnSpc>
                <a:spcPct val="130000"/>
              </a:lnSpc>
              <a:spcBef>
                <a:spcPts val="400"/>
              </a:spcBef>
            </a:pPr>
            <a:r>
              <a:rPr lang="en-US" altLang="ko-KR" sz="1200" b="1">
                <a:solidFill>
                  <a:schemeClr val="bg1"/>
                </a:solidFill>
              </a:rPr>
              <a:t>initViewResolvers(context)</a:t>
            </a:r>
          </a:p>
          <a:p>
            <a:pPr>
              <a:lnSpc>
                <a:spcPct val="130000"/>
              </a:lnSpc>
              <a:spcBef>
                <a:spcPts val="400"/>
              </a:spcBef>
            </a:pPr>
            <a:r>
              <a:rPr lang="en-US" altLang="ko-KR" sz="1200" b="1">
                <a:solidFill>
                  <a:schemeClr val="bg1"/>
                </a:solidFill>
              </a:rPr>
              <a:t>initFlashMapManager(context)</a:t>
            </a:r>
          </a:p>
        </p:txBody>
      </p:sp>
      <p:sp>
        <p:nvSpPr>
          <p:cNvPr id="25" name="TextBox 24">
            <a:extLst>
              <a:ext uri="{FF2B5EF4-FFF2-40B4-BE49-F238E27FC236}">
                <a16:creationId xmlns:a16="http://schemas.microsoft.com/office/drawing/2014/main" id="{E6260EED-4CE0-B3C3-B31E-6B6C3170589B}"/>
              </a:ext>
            </a:extLst>
          </p:cNvPr>
          <p:cNvSpPr txBox="1"/>
          <p:nvPr/>
        </p:nvSpPr>
        <p:spPr>
          <a:xfrm>
            <a:off x="1337896" y="2856810"/>
            <a:ext cx="741446" cy="276999"/>
          </a:xfrm>
          <a:prstGeom prst="rect">
            <a:avLst/>
          </a:prstGeom>
          <a:noFill/>
        </p:spPr>
        <p:txBody>
          <a:bodyPr wrap="square">
            <a:spAutoFit/>
          </a:bodyPr>
          <a:lstStyle/>
          <a:p>
            <a:pPr algn="ctr"/>
            <a:r>
              <a:rPr lang="en-US" altLang="ko-KR" sz="1200"/>
              <a:t>init()</a:t>
            </a:r>
            <a:endParaRPr lang="ko-KR" altLang="en-US" sz="1200"/>
          </a:p>
        </p:txBody>
      </p:sp>
      <p:sp>
        <p:nvSpPr>
          <p:cNvPr id="26" name="TextBox 25">
            <a:extLst>
              <a:ext uri="{FF2B5EF4-FFF2-40B4-BE49-F238E27FC236}">
                <a16:creationId xmlns:a16="http://schemas.microsoft.com/office/drawing/2014/main" id="{8258C342-D3B5-FA64-C828-8D93C4990084}"/>
              </a:ext>
            </a:extLst>
          </p:cNvPr>
          <p:cNvSpPr txBox="1"/>
          <p:nvPr/>
        </p:nvSpPr>
        <p:spPr>
          <a:xfrm>
            <a:off x="4313734" y="2851569"/>
            <a:ext cx="1488892" cy="276999"/>
          </a:xfrm>
          <a:prstGeom prst="rect">
            <a:avLst/>
          </a:prstGeom>
          <a:noFill/>
        </p:spPr>
        <p:txBody>
          <a:bodyPr wrap="square">
            <a:spAutoFit/>
          </a:bodyPr>
          <a:lstStyle/>
          <a:p>
            <a:pPr algn="ctr"/>
            <a:r>
              <a:rPr lang="en-US" altLang="ko-KR" sz="1200"/>
              <a:t>initServletBean()</a:t>
            </a:r>
            <a:endParaRPr lang="ko-KR" altLang="en-US" sz="1200"/>
          </a:p>
        </p:txBody>
      </p:sp>
      <p:sp>
        <p:nvSpPr>
          <p:cNvPr id="33" name="TextBox 32">
            <a:extLst>
              <a:ext uri="{FF2B5EF4-FFF2-40B4-BE49-F238E27FC236}">
                <a16:creationId xmlns:a16="http://schemas.microsoft.com/office/drawing/2014/main" id="{E4C2DACF-1883-F3C8-ADF6-D5EF9AE3ED44}"/>
              </a:ext>
            </a:extLst>
          </p:cNvPr>
          <p:cNvSpPr txBox="1"/>
          <p:nvPr/>
        </p:nvSpPr>
        <p:spPr>
          <a:xfrm>
            <a:off x="1167059" y="3168008"/>
            <a:ext cx="1179200" cy="261610"/>
          </a:xfrm>
          <a:prstGeom prst="rect">
            <a:avLst/>
          </a:prstGeom>
          <a:noFill/>
        </p:spPr>
        <p:txBody>
          <a:bodyPr wrap="square">
            <a:spAutoFit/>
          </a:bodyPr>
          <a:lstStyle/>
          <a:p>
            <a:pPr algn="ctr"/>
            <a:r>
              <a:rPr lang="ko-KR" altLang="en-US" sz="1100"/>
              <a:t>최초 한번 실행</a:t>
            </a:r>
          </a:p>
        </p:txBody>
      </p:sp>
      <p:sp>
        <p:nvSpPr>
          <p:cNvPr id="34" name="TextBox 33">
            <a:extLst>
              <a:ext uri="{FF2B5EF4-FFF2-40B4-BE49-F238E27FC236}">
                <a16:creationId xmlns:a16="http://schemas.microsoft.com/office/drawing/2014/main" id="{4262B64F-441B-555E-62DD-D1C57F2F8AF3}"/>
              </a:ext>
            </a:extLst>
          </p:cNvPr>
          <p:cNvSpPr txBox="1"/>
          <p:nvPr/>
        </p:nvSpPr>
        <p:spPr>
          <a:xfrm>
            <a:off x="7522774" y="2865823"/>
            <a:ext cx="1488892" cy="276999"/>
          </a:xfrm>
          <a:prstGeom prst="rect">
            <a:avLst/>
          </a:prstGeom>
          <a:noFill/>
        </p:spPr>
        <p:txBody>
          <a:bodyPr wrap="square">
            <a:spAutoFit/>
          </a:bodyPr>
          <a:lstStyle/>
          <a:p>
            <a:pPr algn="ctr"/>
            <a:r>
              <a:rPr lang="en-US" altLang="ko-KR" sz="1200"/>
              <a:t>onRefresh()</a:t>
            </a:r>
            <a:endParaRPr lang="ko-KR" altLang="en-US" sz="1200"/>
          </a:p>
        </p:txBody>
      </p:sp>
      <p:cxnSp>
        <p:nvCxnSpPr>
          <p:cNvPr id="36" name="직선 연결선 35">
            <a:extLst>
              <a:ext uri="{FF2B5EF4-FFF2-40B4-BE49-F238E27FC236}">
                <a16:creationId xmlns:a16="http://schemas.microsoft.com/office/drawing/2014/main" id="{2A54CCFA-5B25-DC8E-0038-BC3293DA9A6A}"/>
              </a:ext>
            </a:extLst>
          </p:cNvPr>
          <p:cNvCxnSpPr>
            <a:cxnSpLocks/>
            <a:stCxn id="13" idx="2"/>
            <a:endCxn id="21" idx="0"/>
          </p:cNvCxnSpPr>
          <p:nvPr/>
        </p:nvCxnSpPr>
        <p:spPr>
          <a:xfrm flipH="1">
            <a:off x="9804992" y="3440864"/>
            <a:ext cx="1" cy="580224"/>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4B28056-2484-89B2-E7F1-A9CD8388DA30}"/>
              </a:ext>
            </a:extLst>
          </p:cNvPr>
          <p:cNvSpPr txBox="1"/>
          <p:nvPr/>
        </p:nvSpPr>
        <p:spPr>
          <a:xfrm>
            <a:off x="8295028" y="3628298"/>
            <a:ext cx="1488892" cy="276999"/>
          </a:xfrm>
          <a:prstGeom prst="rect">
            <a:avLst/>
          </a:prstGeom>
          <a:noFill/>
        </p:spPr>
        <p:txBody>
          <a:bodyPr wrap="square">
            <a:spAutoFit/>
          </a:bodyPr>
          <a:lstStyle/>
          <a:p>
            <a:pPr algn="ctr"/>
            <a:r>
              <a:rPr lang="en-US" altLang="ko-KR" sz="1200"/>
              <a:t>initStrategies(wac)</a:t>
            </a:r>
            <a:endParaRPr lang="ko-KR" altLang="en-US" sz="1200"/>
          </a:p>
        </p:txBody>
      </p:sp>
      <p:sp>
        <p:nvSpPr>
          <p:cNvPr id="41" name="TextBox 40">
            <a:extLst>
              <a:ext uri="{FF2B5EF4-FFF2-40B4-BE49-F238E27FC236}">
                <a16:creationId xmlns:a16="http://schemas.microsoft.com/office/drawing/2014/main" id="{0236A1C9-4ED2-66B9-AED2-8348237ED660}"/>
              </a:ext>
            </a:extLst>
          </p:cNvPr>
          <p:cNvSpPr txBox="1"/>
          <p:nvPr/>
        </p:nvSpPr>
        <p:spPr>
          <a:xfrm>
            <a:off x="5673130" y="3581740"/>
            <a:ext cx="2201536" cy="261610"/>
          </a:xfrm>
          <a:prstGeom prst="rect">
            <a:avLst/>
          </a:prstGeom>
          <a:noFill/>
        </p:spPr>
        <p:txBody>
          <a:bodyPr wrap="square">
            <a:spAutoFit/>
          </a:bodyPr>
          <a:lstStyle/>
          <a:p>
            <a:pPr algn="ctr"/>
            <a:r>
              <a:rPr lang="en-US" altLang="ko-KR" sz="1100"/>
              <a:t>WebApplicationContext </a:t>
            </a:r>
            <a:r>
              <a:rPr lang="ko-KR" altLang="en-US" sz="1100"/>
              <a:t>초기화</a:t>
            </a:r>
          </a:p>
        </p:txBody>
      </p:sp>
      <p:sp>
        <p:nvSpPr>
          <p:cNvPr id="45" name="TextBox 44">
            <a:extLst>
              <a:ext uri="{FF2B5EF4-FFF2-40B4-BE49-F238E27FC236}">
                <a16:creationId xmlns:a16="http://schemas.microsoft.com/office/drawing/2014/main" id="{8A9D52EA-8E07-74D3-B892-740F6AE3E278}"/>
              </a:ext>
            </a:extLst>
          </p:cNvPr>
          <p:cNvSpPr txBox="1"/>
          <p:nvPr/>
        </p:nvSpPr>
        <p:spPr>
          <a:xfrm>
            <a:off x="6773898" y="5225095"/>
            <a:ext cx="1380331" cy="276999"/>
          </a:xfrm>
          <a:prstGeom prst="rect">
            <a:avLst/>
          </a:prstGeom>
          <a:noFill/>
        </p:spPr>
        <p:txBody>
          <a:bodyPr wrap="square">
            <a:spAutoFit/>
          </a:bodyPr>
          <a:lstStyle/>
          <a:p>
            <a:r>
              <a:rPr lang="ko-KR" altLang="en-US" sz="1200"/>
              <a:t>전략 객체 초기화</a:t>
            </a:r>
            <a:endParaRPr lang="en-US" altLang="ko-KR" sz="1200"/>
          </a:p>
        </p:txBody>
      </p:sp>
      <p:sp>
        <p:nvSpPr>
          <p:cNvPr id="47" name="TextBox 46">
            <a:extLst>
              <a:ext uri="{FF2B5EF4-FFF2-40B4-BE49-F238E27FC236}">
                <a16:creationId xmlns:a16="http://schemas.microsoft.com/office/drawing/2014/main" id="{5A5D25D2-8739-7C63-C79C-0B706CF4221E}"/>
              </a:ext>
            </a:extLst>
          </p:cNvPr>
          <p:cNvSpPr txBox="1"/>
          <p:nvPr/>
        </p:nvSpPr>
        <p:spPr>
          <a:xfrm>
            <a:off x="2347667" y="3521556"/>
            <a:ext cx="1932572" cy="261610"/>
          </a:xfrm>
          <a:prstGeom prst="rect">
            <a:avLst/>
          </a:prstGeom>
          <a:noFill/>
        </p:spPr>
        <p:txBody>
          <a:bodyPr wrap="square">
            <a:spAutoFit/>
          </a:bodyPr>
          <a:lstStyle/>
          <a:p>
            <a:pPr algn="ctr"/>
            <a:r>
              <a:rPr lang="ko-KR" altLang="en-US" sz="1100"/>
              <a:t>요청과 응답을 처리할 준비</a:t>
            </a:r>
          </a:p>
        </p:txBody>
      </p:sp>
      <p:sp>
        <p:nvSpPr>
          <p:cNvPr id="3" name="직사각형 2">
            <a:extLst>
              <a:ext uri="{FF2B5EF4-FFF2-40B4-BE49-F238E27FC236}">
                <a16:creationId xmlns:a16="http://schemas.microsoft.com/office/drawing/2014/main" id="{08F5FEB4-0BCB-2F2A-2124-A188F18C0F68}"/>
              </a:ext>
            </a:extLst>
          </p:cNvPr>
          <p:cNvSpPr/>
          <p:nvPr/>
        </p:nvSpPr>
        <p:spPr>
          <a:xfrm>
            <a:off x="273950" y="1735254"/>
            <a:ext cx="1190801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요청이 시작되면 </a:t>
            </a:r>
            <a:r>
              <a:rPr lang="en-US" altLang="ko-KR" sz="1200"/>
              <a:t>DispatcherServlet </a:t>
            </a:r>
            <a:r>
              <a:rPr lang="ko-KR" altLang="en-US" sz="1200"/>
              <a:t>의 </a:t>
            </a:r>
            <a:r>
              <a:rPr lang="en-US" altLang="ko-KR" sz="1200"/>
              <a:t>init() </a:t>
            </a:r>
            <a:r>
              <a:rPr lang="ko-KR" altLang="en-US" sz="1200"/>
              <a:t>메서드가 호출되며 최초 한번 실행된다</a:t>
            </a:r>
            <a:endParaRPr lang="en-US" altLang="ko-KR" sz="1200"/>
          </a:p>
          <a:p>
            <a:pPr marL="171450" indent="-171450">
              <a:lnSpc>
                <a:spcPct val="150000"/>
              </a:lnSpc>
              <a:buFont typeface="Arial" panose="020B0604020202020204" pitchFamily="34" charset="0"/>
              <a:buChar char="•"/>
            </a:pPr>
            <a:r>
              <a:rPr lang="en-US" altLang="ko-KR" sz="1200"/>
              <a:t>WebApplicationContext </a:t>
            </a:r>
            <a:r>
              <a:rPr lang="ko-KR" altLang="en-US" sz="1200"/>
              <a:t>를 생성 및 초기화하며</a:t>
            </a:r>
            <a:r>
              <a:rPr lang="en-US" altLang="ko-KR" sz="1200"/>
              <a:t> HandlerMapping, HandlerAdapter, ViewResolver </a:t>
            </a:r>
            <a:r>
              <a:rPr lang="ko-KR" altLang="en-US" sz="1200"/>
              <a:t>등의 필수 구성요소를 초기화하고 모든 요청을 처리할 준비를 완료한다</a:t>
            </a:r>
            <a:endParaRPr lang="en-US" altLang="ko-KR" sz="1200"/>
          </a:p>
        </p:txBody>
      </p:sp>
    </p:spTree>
    <p:extLst>
      <p:ext uri="{BB962C8B-B14F-4D97-AF65-F5344CB8AC3E}">
        <p14:creationId xmlns:p14="http://schemas.microsoft.com/office/powerpoint/2010/main" val="16972209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187FE-536B-A148-56F9-A021C5052677}"/>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C947500-8417-366E-1A2A-BFA8761F672D}"/>
              </a:ext>
            </a:extLst>
          </p:cNvPr>
          <p:cNvSpPr/>
          <p:nvPr/>
        </p:nvSpPr>
        <p:spPr>
          <a:xfrm>
            <a:off x="386818" y="777624"/>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매 요청 마다 실행되는 메서드로 </a:t>
            </a:r>
            <a:r>
              <a:rPr lang="en-US" altLang="ko-KR" sz="1200"/>
              <a:t>HTTP </a:t>
            </a:r>
            <a:r>
              <a:rPr lang="ko-KR" altLang="en-US" sz="1200"/>
              <a:t>요청을 분석하여 적합한 핸들러</a:t>
            </a:r>
            <a:r>
              <a:rPr lang="en-US" altLang="ko-KR" sz="1200"/>
              <a:t>(Controller)</a:t>
            </a:r>
            <a:r>
              <a:rPr lang="ko-KR" altLang="en-US" sz="1200"/>
              <a:t>를 찾고 실행하는 역할을 한다</a:t>
            </a:r>
            <a:endParaRPr lang="en-US" altLang="ko-KR" sz="1200"/>
          </a:p>
          <a:p>
            <a:pPr marL="171450" indent="-171450">
              <a:lnSpc>
                <a:spcPct val="150000"/>
              </a:lnSpc>
              <a:buFont typeface="Arial" panose="020B0604020202020204" pitchFamily="34" charset="0"/>
              <a:buChar char="•"/>
            </a:pPr>
            <a:r>
              <a:rPr lang="ko-KR" altLang="en-US" sz="1200"/>
              <a:t>실행 결과를 기반으로 뷰</a:t>
            </a:r>
            <a:r>
              <a:rPr lang="en-US" altLang="ko-KR" sz="1200"/>
              <a:t>(View)</a:t>
            </a:r>
            <a:r>
              <a:rPr lang="ko-KR" altLang="en-US" sz="1200"/>
              <a:t>를 렌더링하여 클라이언트에게 응답을 반환한다</a:t>
            </a:r>
          </a:p>
        </p:txBody>
      </p:sp>
      <p:sp>
        <p:nvSpPr>
          <p:cNvPr id="74" name="직사각형 73">
            <a:extLst>
              <a:ext uri="{FF2B5EF4-FFF2-40B4-BE49-F238E27FC236}">
                <a16:creationId xmlns:a16="http://schemas.microsoft.com/office/drawing/2014/main" id="{05D48299-13F4-3007-F93B-5C0FF1101EFE}"/>
              </a:ext>
            </a:extLst>
          </p:cNvPr>
          <p:cNvSpPr/>
          <p:nvPr/>
        </p:nvSpPr>
        <p:spPr>
          <a:xfrm>
            <a:off x="215367" y="353187"/>
            <a:ext cx="34692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DispatcherServlet#service()</a:t>
            </a:r>
            <a:endParaRPr lang="ko-KR" altLang="en-US" b="1">
              <a:solidFill>
                <a:schemeClr val="accent1">
                  <a:lumMod val="75000"/>
                </a:schemeClr>
              </a:solidFill>
              <a:latin typeface="+mn-ea"/>
            </a:endParaRPr>
          </a:p>
        </p:txBody>
      </p:sp>
      <p:sp>
        <p:nvSpPr>
          <p:cNvPr id="4" name="타원 3">
            <a:extLst>
              <a:ext uri="{FF2B5EF4-FFF2-40B4-BE49-F238E27FC236}">
                <a16:creationId xmlns:a16="http://schemas.microsoft.com/office/drawing/2014/main" id="{1730DE48-DCA3-3B48-3CF0-3A23599D9619}"/>
              </a:ext>
            </a:extLst>
          </p:cNvPr>
          <p:cNvSpPr/>
          <p:nvPr/>
        </p:nvSpPr>
        <p:spPr>
          <a:xfrm>
            <a:off x="561335" y="187478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6" name="직사각형 5">
            <a:extLst>
              <a:ext uri="{FF2B5EF4-FFF2-40B4-BE49-F238E27FC236}">
                <a16:creationId xmlns:a16="http://schemas.microsoft.com/office/drawing/2014/main" id="{7C921279-395C-785C-0609-20266E2AFE70}"/>
              </a:ext>
            </a:extLst>
          </p:cNvPr>
          <p:cNvSpPr/>
          <p:nvPr/>
        </p:nvSpPr>
        <p:spPr>
          <a:xfrm>
            <a:off x="596799" y="208043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sp>
        <p:nvSpPr>
          <p:cNvPr id="7" name="모서리가 둥근 직사각형 38">
            <a:extLst>
              <a:ext uri="{FF2B5EF4-FFF2-40B4-BE49-F238E27FC236}">
                <a16:creationId xmlns:a16="http://schemas.microsoft.com/office/drawing/2014/main" id="{025648C4-762D-0869-AAA2-9FF9D9847448}"/>
              </a:ext>
            </a:extLst>
          </p:cNvPr>
          <p:cNvSpPr/>
          <p:nvPr/>
        </p:nvSpPr>
        <p:spPr>
          <a:xfrm>
            <a:off x="2535740" y="1915517"/>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HttpServlet</a:t>
            </a:r>
            <a:endParaRPr lang="en-US" altLang="ko-KR" sz="1400">
              <a:solidFill>
                <a:schemeClr val="tx1"/>
              </a:solidFill>
              <a:effectLst/>
              <a:highlight>
                <a:srgbClr val="1E1F22"/>
              </a:highlight>
            </a:endParaRPr>
          </a:p>
        </p:txBody>
      </p:sp>
      <p:cxnSp>
        <p:nvCxnSpPr>
          <p:cNvPr id="9" name="직선 화살표 연결선 8">
            <a:extLst>
              <a:ext uri="{FF2B5EF4-FFF2-40B4-BE49-F238E27FC236}">
                <a16:creationId xmlns:a16="http://schemas.microsoft.com/office/drawing/2014/main" id="{A664292F-EA53-6489-8DB4-828788550185}"/>
              </a:ext>
            </a:extLst>
          </p:cNvPr>
          <p:cNvCxnSpPr>
            <a:cxnSpLocks/>
            <a:stCxn id="4" idx="6"/>
            <a:endCxn id="7" idx="1"/>
          </p:cNvCxnSpPr>
          <p:nvPr/>
        </p:nvCxnSpPr>
        <p:spPr>
          <a:xfrm>
            <a:off x="1247135" y="2217680"/>
            <a:ext cx="12886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45A823E3-6B02-E115-6010-C19B5033268B}"/>
              </a:ext>
            </a:extLst>
          </p:cNvPr>
          <p:cNvSpPr/>
          <p:nvPr/>
        </p:nvSpPr>
        <p:spPr>
          <a:xfrm>
            <a:off x="6295611" y="1915516"/>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FrameworkServlet</a:t>
            </a:r>
            <a:endParaRPr lang="en-US" altLang="ko-KR" sz="1400">
              <a:solidFill>
                <a:schemeClr val="tx1"/>
              </a:solidFill>
              <a:effectLst/>
              <a:highlight>
                <a:srgbClr val="1E1F22"/>
              </a:highlight>
            </a:endParaRPr>
          </a:p>
        </p:txBody>
      </p:sp>
      <p:sp>
        <p:nvSpPr>
          <p:cNvPr id="13" name="모서리가 둥근 직사각형 38">
            <a:extLst>
              <a:ext uri="{FF2B5EF4-FFF2-40B4-BE49-F238E27FC236}">
                <a16:creationId xmlns:a16="http://schemas.microsoft.com/office/drawing/2014/main" id="{F35B7A51-3DC5-E3A8-CE5F-551ECA3E701A}"/>
              </a:ext>
            </a:extLst>
          </p:cNvPr>
          <p:cNvSpPr/>
          <p:nvPr/>
        </p:nvSpPr>
        <p:spPr>
          <a:xfrm>
            <a:off x="9489996" y="1916115"/>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en-US" altLang="ko-KR" sz="1400">
              <a:solidFill>
                <a:schemeClr val="tx1"/>
              </a:solidFill>
              <a:effectLst/>
              <a:highlight>
                <a:srgbClr val="1E1F22"/>
              </a:highlight>
            </a:endParaRPr>
          </a:p>
        </p:txBody>
      </p:sp>
      <p:cxnSp>
        <p:nvCxnSpPr>
          <p:cNvPr id="14" name="직선 화살표 연결선 13">
            <a:extLst>
              <a:ext uri="{FF2B5EF4-FFF2-40B4-BE49-F238E27FC236}">
                <a16:creationId xmlns:a16="http://schemas.microsoft.com/office/drawing/2014/main" id="{E768D46F-B3B8-8967-CB37-54E10C5EED4E}"/>
              </a:ext>
            </a:extLst>
          </p:cNvPr>
          <p:cNvCxnSpPr>
            <a:cxnSpLocks/>
            <a:stCxn id="7" idx="3"/>
            <a:endCxn id="12" idx="1"/>
          </p:cNvCxnSpPr>
          <p:nvPr/>
        </p:nvCxnSpPr>
        <p:spPr>
          <a:xfrm flipV="1">
            <a:off x="4281807" y="2217679"/>
            <a:ext cx="201380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D20146AC-94CC-65BE-8C18-4F3A443797C1}"/>
              </a:ext>
            </a:extLst>
          </p:cNvPr>
          <p:cNvCxnSpPr>
            <a:cxnSpLocks/>
            <a:stCxn id="12" idx="3"/>
            <a:endCxn id="13" idx="1"/>
          </p:cNvCxnSpPr>
          <p:nvPr/>
        </p:nvCxnSpPr>
        <p:spPr>
          <a:xfrm>
            <a:off x="8041678" y="2217679"/>
            <a:ext cx="1448318" cy="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F8841FA-5730-7DD3-FFB2-3BE0EE55BFF0}"/>
              </a:ext>
            </a:extLst>
          </p:cNvPr>
          <p:cNvSpPr txBox="1"/>
          <p:nvPr/>
        </p:nvSpPr>
        <p:spPr>
          <a:xfrm>
            <a:off x="1482345" y="1937238"/>
            <a:ext cx="741446" cy="276999"/>
          </a:xfrm>
          <a:prstGeom prst="rect">
            <a:avLst/>
          </a:prstGeom>
          <a:noFill/>
        </p:spPr>
        <p:txBody>
          <a:bodyPr wrap="square">
            <a:spAutoFit/>
          </a:bodyPr>
          <a:lstStyle/>
          <a:p>
            <a:pPr algn="ctr"/>
            <a:r>
              <a:rPr lang="en-US" altLang="ko-KR" sz="1200"/>
              <a:t>service()</a:t>
            </a:r>
            <a:endParaRPr lang="ko-KR" altLang="en-US" sz="1200"/>
          </a:p>
        </p:txBody>
      </p:sp>
      <p:sp>
        <p:nvSpPr>
          <p:cNvPr id="26" name="TextBox 25">
            <a:extLst>
              <a:ext uri="{FF2B5EF4-FFF2-40B4-BE49-F238E27FC236}">
                <a16:creationId xmlns:a16="http://schemas.microsoft.com/office/drawing/2014/main" id="{F2BC6334-F645-E8F4-3B01-073247A7463C}"/>
              </a:ext>
            </a:extLst>
          </p:cNvPr>
          <p:cNvSpPr txBox="1"/>
          <p:nvPr/>
        </p:nvSpPr>
        <p:spPr>
          <a:xfrm>
            <a:off x="4345180" y="1928098"/>
            <a:ext cx="1887057" cy="276999"/>
          </a:xfrm>
          <a:prstGeom prst="rect">
            <a:avLst/>
          </a:prstGeom>
          <a:noFill/>
        </p:spPr>
        <p:txBody>
          <a:bodyPr wrap="square">
            <a:spAutoFit/>
          </a:bodyPr>
          <a:lstStyle/>
          <a:p>
            <a:pPr algn="ctr"/>
            <a:r>
              <a:rPr lang="en-US" altLang="ko-KR" sz="1200"/>
              <a:t>doGet() or doPost() or ..</a:t>
            </a:r>
            <a:endParaRPr lang="ko-KR" altLang="en-US" sz="1200"/>
          </a:p>
        </p:txBody>
      </p:sp>
      <p:sp>
        <p:nvSpPr>
          <p:cNvPr id="3" name="TextBox 2">
            <a:extLst>
              <a:ext uri="{FF2B5EF4-FFF2-40B4-BE49-F238E27FC236}">
                <a16:creationId xmlns:a16="http://schemas.microsoft.com/office/drawing/2014/main" id="{05F333E4-29E0-292B-1F07-E9BCC6FCA5BF}"/>
              </a:ext>
            </a:extLst>
          </p:cNvPr>
          <p:cNvSpPr txBox="1"/>
          <p:nvPr/>
        </p:nvSpPr>
        <p:spPr>
          <a:xfrm>
            <a:off x="8197320" y="1937238"/>
            <a:ext cx="1016839" cy="276999"/>
          </a:xfrm>
          <a:prstGeom prst="rect">
            <a:avLst/>
          </a:prstGeom>
          <a:noFill/>
        </p:spPr>
        <p:txBody>
          <a:bodyPr wrap="square">
            <a:spAutoFit/>
          </a:bodyPr>
          <a:lstStyle/>
          <a:p>
            <a:pPr algn="ctr"/>
            <a:r>
              <a:rPr lang="en-US" altLang="ko-KR" sz="1200"/>
              <a:t>doService()</a:t>
            </a:r>
            <a:endParaRPr lang="ko-KR" altLang="en-US" sz="1200"/>
          </a:p>
        </p:txBody>
      </p:sp>
      <p:graphicFrame>
        <p:nvGraphicFramePr>
          <p:cNvPr id="10" name="표 9">
            <a:extLst>
              <a:ext uri="{FF2B5EF4-FFF2-40B4-BE49-F238E27FC236}">
                <a16:creationId xmlns:a16="http://schemas.microsoft.com/office/drawing/2014/main" id="{69228674-7B62-E0DD-C517-EC199162581A}"/>
              </a:ext>
            </a:extLst>
          </p:cNvPr>
          <p:cNvGraphicFramePr>
            <a:graphicFrameLocks noGrp="1"/>
          </p:cNvGraphicFramePr>
          <p:nvPr>
            <p:extLst>
              <p:ext uri="{D42A27DB-BD31-4B8C-83A1-F6EECF244321}">
                <p14:modId xmlns:p14="http://schemas.microsoft.com/office/powerpoint/2010/main" val="1015141972"/>
              </p:ext>
            </p:extLst>
          </p:nvPr>
        </p:nvGraphicFramePr>
        <p:xfrm>
          <a:off x="9342611" y="3120819"/>
          <a:ext cx="2040836" cy="1794084"/>
        </p:xfrm>
        <a:graphic>
          <a:graphicData uri="http://schemas.openxmlformats.org/drawingml/2006/table">
            <a:tbl>
              <a:tblPr/>
              <a:tblGrid>
                <a:gridCol w="2040836">
                  <a:extLst>
                    <a:ext uri="{9D8B030D-6E8A-4147-A177-3AD203B41FA5}">
                      <a16:colId xmlns:a16="http://schemas.microsoft.com/office/drawing/2014/main" val="2334948871"/>
                    </a:ext>
                  </a:extLst>
                </a:gridCol>
              </a:tblGrid>
              <a:tr h="299014">
                <a:tc>
                  <a:txBody>
                    <a:bodyPr/>
                    <a:lstStyle/>
                    <a:p>
                      <a:pPr algn="ctr"/>
                      <a:r>
                        <a:rPr lang="en-US" sz="1200" b="1">
                          <a:solidFill>
                            <a:schemeClr val="bg1"/>
                          </a:solidFill>
                          <a:latin typeface="+mn-lt"/>
                        </a:rPr>
                        <a:t>HandlerMapping</a:t>
                      </a:r>
                      <a:endParaRPr lang="en-US" sz="1200">
                        <a:solidFill>
                          <a:schemeClr val="bg1"/>
                        </a:solidFill>
                        <a:latin typeface="+mn-lt"/>
                      </a:endParaRP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681104391"/>
                  </a:ext>
                </a:extLst>
              </a:tr>
              <a:tr h="299014">
                <a:tc>
                  <a:txBody>
                    <a:bodyPr/>
                    <a:lstStyle/>
                    <a:p>
                      <a:pPr algn="ctr"/>
                      <a:r>
                        <a:rPr lang="en-US" sz="1200" b="1">
                          <a:solidFill>
                            <a:schemeClr val="bg1"/>
                          </a:solidFill>
                          <a:latin typeface="+mn-lt"/>
                        </a:rPr>
                        <a:t>HandlerAdapter</a:t>
                      </a:r>
                      <a:endParaRPr lang="en-US" sz="1200">
                        <a:solidFill>
                          <a:schemeClr val="bg1"/>
                        </a:solidFill>
                        <a:latin typeface="+mn-lt"/>
                      </a:endParaRP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2396967401"/>
                  </a:ext>
                </a:extLst>
              </a:tr>
              <a:tr h="299014">
                <a:tc>
                  <a:txBody>
                    <a:bodyPr/>
                    <a:lstStyle/>
                    <a:p>
                      <a:pPr algn="ctr"/>
                      <a:r>
                        <a:rPr lang="en-US" sz="1200" b="1">
                          <a:solidFill>
                            <a:schemeClr val="bg1"/>
                          </a:solidFill>
                          <a:latin typeface="+mn-lt"/>
                        </a:rPr>
                        <a:t>Handler</a:t>
                      </a: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3906003498"/>
                  </a:ext>
                </a:extLst>
              </a:tr>
              <a:tr h="299014">
                <a:tc>
                  <a:txBody>
                    <a:bodyPr/>
                    <a:lstStyle/>
                    <a:p>
                      <a:pPr algn="ctr"/>
                      <a:r>
                        <a:rPr lang="en-US" sz="1200" b="1">
                          <a:solidFill>
                            <a:schemeClr val="bg1"/>
                          </a:solidFill>
                          <a:latin typeface="+mn-lt"/>
                        </a:rPr>
                        <a:t>HandlerExceptionResolver</a:t>
                      </a:r>
                      <a:endParaRPr lang="en-US" sz="1200">
                        <a:solidFill>
                          <a:schemeClr val="bg1"/>
                        </a:solidFill>
                        <a:latin typeface="+mn-lt"/>
                      </a:endParaRP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3589539116"/>
                  </a:ext>
                </a:extLst>
              </a:tr>
              <a:tr h="299014">
                <a:tc>
                  <a:txBody>
                    <a:bodyPr/>
                    <a:lstStyle/>
                    <a:p>
                      <a:pPr algn="ctr"/>
                      <a:r>
                        <a:rPr lang="en-US" sz="1200" b="1">
                          <a:solidFill>
                            <a:schemeClr val="bg1"/>
                          </a:solidFill>
                          <a:latin typeface="+mn-lt"/>
                        </a:rPr>
                        <a:t>ViewResolver</a:t>
                      </a:r>
                      <a:endParaRPr lang="en-US" sz="1200">
                        <a:solidFill>
                          <a:schemeClr val="bg1"/>
                        </a:solidFill>
                        <a:latin typeface="+mn-lt"/>
                      </a:endParaRP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3585920862"/>
                  </a:ext>
                </a:extLst>
              </a:tr>
              <a:tr h="299014">
                <a:tc>
                  <a:txBody>
                    <a:bodyPr/>
                    <a:lstStyle/>
                    <a:p>
                      <a:pPr algn="ctr"/>
                      <a:r>
                        <a:rPr lang="en-US" sz="1200" b="1">
                          <a:solidFill>
                            <a:schemeClr val="bg1"/>
                          </a:solidFill>
                          <a:latin typeface="+mn-lt"/>
                        </a:rPr>
                        <a:t>View</a:t>
                      </a: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2731662394"/>
                  </a:ext>
                </a:extLst>
              </a:tr>
            </a:tbl>
          </a:graphicData>
        </a:graphic>
      </p:graphicFrame>
      <p:cxnSp>
        <p:nvCxnSpPr>
          <p:cNvPr id="11" name="직선 화살표 연결선 10">
            <a:extLst>
              <a:ext uri="{FF2B5EF4-FFF2-40B4-BE49-F238E27FC236}">
                <a16:creationId xmlns:a16="http://schemas.microsoft.com/office/drawing/2014/main" id="{F5B1367B-51E7-4022-FCCF-41DA626211FB}"/>
              </a:ext>
            </a:extLst>
          </p:cNvPr>
          <p:cNvCxnSpPr>
            <a:cxnSpLocks/>
            <a:stCxn id="13" idx="2"/>
            <a:endCxn id="10" idx="0"/>
          </p:cNvCxnSpPr>
          <p:nvPr/>
        </p:nvCxnSpPr>
        <p:spPr>
          <a:xfrm flipH="1">
            <a:off x="10363029" y="2520440"/>
            <a:ext cx="1" cy="6003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5F783C6-149F-1F83-E8D7-63A746D3870A}"/>
              </a:ext>
            </a:extLst>
          </p:cNvPr>
          <p:cNvSpPr txBox="1"/>
          <p:nvPr/>
        </p:nvSpPr>
        <p:spPr>
          <a:xfrm>
            <a:off x="9214159" y="2683504"/>
            <a:ext cx="1148870" cy="276999"/>
          </a:xfrm>
          <a:prstGeom prst="rect">
            <a:avLst/>
          </a:prstGeom>
          <a:noFill/>
        </p:spPr>
        <p:txBody>
          <a:bodyPr wrap="square">
            <a:spAutoFit/>
          </a:bodyPr>
          <a:lstStyle/>
          <a:p>
            <a:pPr algn="ctr"/>
            <a:r>
              <a:rPr lang="en-US" altLang="ko-KR" sz="1200"/>
              <a:t>doDispatch()</a:t>
            </a:r>
            <a:endParaRPr lang="ko-KR" altLang="en-US" sz="1200"/>
          </a:p>
        </p:txBody>
      </p:sp>
      <p:sp>
        <p:nvSpPr>
          <p:cNvPr id="23" name="TextBox 22">
            <a:extLst>
              <a:ext uri="{FF2B5EF4-FFF2-40B4-BE49-F238E27FC236}">
                <a16:creationId xmlns:a16="http://schemas.microsoft.com/office/drawing/2014/main" id="{678A1942-1DC4-3B62-645D-5A60601A4CC3}"/>
              </a:ext>
            </a:extLst>
          </p:cNvPr>
          <p:cNvSpPr txBox="1"/>
          <p:nvPr/>
        </p:nvSpPr>
        <p:spPr>
          <a:xfrm>
            <a:off x="4363235" y="2268890"/>
            <a:ext cx="1746061" cy="261610"/>
          </a:xfrm>
          <a:prstGeom prst="rect">
            <a:avLst/>
          </a:prstGeom>
          <a:noFill/>
        </p:spPr>
        <p:txBody>
          <a:bodyPr wrap="square">
            <a:spAutoFit/>
          </a:bodyPr>
          <a:lstStyle/>
          <a:p>
            <a:pPr algn="ctr"/>
            <a:r>
              <a:rPr lang="en-US" altLang="ko-KR" sz="1100"/>
              <a:t>HTTP Method </a:t>
            </a:r>
            <a:r>
              <a:rPr lang="ko-KR" altLang="en-US" sz="1100"/>
              <a:t>유형 분석</a:t>
            </a:r>
          </a:p>
        </p:txBody>
      </p:sp>
      <p:sp>
        <p:nvSpPr>
          <p:cNvPr id="5" name="TextBox 4">
            <a:extLst>
              <a:ext uri="{FF2B5EF4-FFF2-40B4-BE49-F238E27FC236}">
                <a16:creationId xmlns:a16="http://schemas.microsoft.com/office/drawing/2014/main" id="{60DAEDAF-7AF3-E50D-BD4C-147446285162}"/>
              </a:ext>
            </a:extLst>
          </p:cNvPr>
          <p:cNvSpPr txBox="1"/>
          <p:nvPr/>
        </p:nvSpPr>
        <p:spPr>
          <a:xfrm>
            <a:off x="1225170" y="2246544"/>
            <a:ext cx="1288604" cy="261610"/>
          </a:xfrm>
          <a:prstGeom prst="rect">
            <a:avLst/>
          </a:prstGeom>
          <a:noFill/>
        </p:spPr>
        <p:txBody>
          <a:bodyPr wrap="square">
            <a:spAutoFit/>
          </a:bodyPr>
          <a:lstStyle/>
          <a:p>
            <a:pPr algn="ctr"/>
            <a:r>
              <a:rPr lang="ko-KR" altLang="en-US" sz="1100"/>
              <a:t>매 요청마다 호출</a:t>
            </a:r>
          </a:p>
        </p:txBody>
      </p:sp>
    </p:spTree>
    <p:extLst>
      <p:ext uri="{BB962C8B-B14F-4D97-AF65-F5344CB8AC3E}">
        <p14:creationId xmlns:p14="http://schemas.microsoft.com/office/powerpoint/2010/main" val="19137421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38">
            <a:extLst>
              <a:ext uri="{FF2B5EF4-FFF2-40B4-BE49-F238E27FC236}">
                <a16:creationId xmlns:a16="http://schemas.microsoft.com/office/drawing/2014/main" id="{9788EE7E-6FEE-8C94-F3D5-E6F4243D9C00}"/>
              </a:ext>
            </a:extLst>
          </p:cNvPr>
          <p:cNvSpPr/>
          <p:nvPr/>
        </p:nvSpPr>
        <p:spPr>
          <a:xfrm>
            <a:off x="7701332" y="3406240"/>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HandlerInterceptor</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701331" y="4828482"/>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HandlerInterceptor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701332" y="1988846"/>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35" idx="0"/>
          </p:cNvCxnSpPr>
          <p:nvPr/>
        </p:nvCxnSpPr>
        <p:spPr>
          <a:xfrm>
            <a:off x="8944338" y="2482358"/>
            <a:ext cx="0"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54" idx="2"/>
            <a:endCxn id="7" idx="0"/>
          </p:cNvCxnSpPr>
          <p:nvPr/>
        </p:nvCxnSpPr>
        <p:spPr>
          <a:xfrm>
            <a:off x="8944336" y="4610873"/>
            <a:ext cx="1"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2368C35-FDFB-3AE8-6C5E-116D0575A28C}"/>
              </a:ext>
            </a:extLst>
          </p:cNvPr>
          <p:cNvSpPr txBox="1"/>
          <p:nvPr/>
        </p:nvSpPr>
        <p:spPr>
          <a:xfrm>
            <a:off x="10301325" y="1366987"/>
            <a:ext cx="1656889" cy="26161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Handler</a:t>
            </a:r>
            <a:r>
              <a:rPr lang="en-US" altLang="ko-KR" sz="1100">
                <a:solidFill>
                  <a:schemeClr val="tx1"/>
                </a:solidFill>
              </a:rPr>
              <a:t>Mapping </a:t>
            </a:r>
            <a:r>
              <a:rPr lang="ko-KR" altLang="en-US" sz="1100">
                <a:solidFill>
                  <a:schemeClr val="tx1"/>
                </a:solidFill>
              </a:rPr>
              <a:t>참조</a:t>
            </a:r>
            <a:endParaRPr lang="ko-KR" altLang="en-US" sz="1100"/>
          </a:p>
        </p:txBody>
      </p:sp>
      <p:sp>
        <p:nvSpPr>
          <p:cNvPr id="167" name="TextBox 166">
            <a:extLst>
              <a:ext uri="{FF2B5EF4-FFF2-40B4-BE49-F238E27FC236}">
                <a16:creationId xmlns:a16="http://schemas.microsoft.com/office/drawing/2014/main" id="{A43833F1-4CDF-EB06-1C2A-686E9262982A}"/>
              </a:ext>
            </a:extLst>
          </p:cNvPr>
          <p:cNvSpPr txBox="1"/>
          <p:nvPr/>
        </p:nvSpPr>
        <p:spPr>
          <a:xfrm>
            <a:off x="10301325" y="2132852"/>
            <a:ext cx="1709872" cy="261610"/>
          </a:xfrm>
          <a:prstGeom prst="rect">
            <a:avLst/>
          </a:prstGeom>
          <a:noFill/>
        </p:spPr>
        <p:txBody>
          <a:bodyPr wrap="square">
            <a:spAutoFit/>
          </a:bodyPr>
          <a:lstStyle/>
          <a:p>
            <a:r>
              <a:rPr lang="ko-KR" altLang="en-US" sz="1100"/>
              <a:t>핸들러를 선택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10301325" y="3571458"/>
            <a:ext cx="1780939" cy="261610"/>
          </a:xfrm>
          <a:prstGeom prst="rect">
            <a:avLst/>
          </a:prstGeom>
          <a:noFill/>
        </p:spPr>
        <p:txBody>
          <a:bodyPr wrap="square">
            <a:spAutoFit/>
          </a:bodyPr>
          <a:lstStyle/>
          <a:p>
            <a:r>
              <a:rPr lang="ko-KR" altLang="en-US" sz="1100"/>
              <a:t>핸들러 어댑터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10301325" y="4944433"/>
            <a:ext cx="1780939" cy="261610"/>
          </a:xfrm>
          <a:prstGeom prst="rect">
            <a:avLst/>
          </a:prstGeom>
          <a:noFill/>
        </p:spPr>
        <p:txBody>
          <a:bodyPr wrap="square">
            <a:spAutoFit/>
          </a:bodyPr>
          <a:lstStyle/>
          <a:p>
            <a:r>
              <a:rPr lang="ko-KR" altLang="en-US" sz="1100"/>
              <a:t>후 처리 인터셉터 호출</a:t>
            </a:r>
          </a:p>
        </p:txBody>
      </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701330" y="5539602"/>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ViewResolver</a:t>
            </a:r>
            <a:endParaRPr lang="en-US" altLang="ko-KR" sz="1400">
              <a:solidFill>
                <a:schemeClr val="tx1"/>
              </a:solidFill>
              <a:effectLst/>
            </a:endParaRPr>
          </a:p>
        </p:txBody>
      </p: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flipH="1">
            <a:off x="8944336" y="5321995"/>
            <a:ext cx="1" cy="217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3E9DD6F-23C5-2A7F-2B3E-B7BBF954B19C}"/>
              </a:ext>
            </a:extLst>
          </p:cNvPr>
          <p:cNvSpPr/>
          <p:nvPr/>
        </p:nvSpPr>
        <p:spPr>
          <a:xfrm>
            <a:off x="183309" y="131772"/>
            <a:ext cx="2345257" cy="461665"/>
          </a:xfrm>
          <a:prstGeom prst="rect">
            <a:avLst/>
          </a:prstGeom>
        </p:spPr>
        <p:txBody>
          <a:bodyPr wrap="none">
            <a:spAutoFit/>
          </a:bodyPr>
          <a:lstStyle/>
          <a:p>
            <a:pPr marL="285750" indent="-285750">
              <a:buFont typeface="Wingdings" panose="05000000000000000000" pitchFamily="2" charset="2"/>
              <a:buChar char="ü"/>
            </a:pPr>
            <a:r>
              <a:rPr lang="en-US" altLang="ko-KR" sz="2400" b="1">
                <a:solidFill>
                  <a:schemeClr val="accent1">
                    <a:lumMod val="75000"/>
                  </a:schemeClr>
                </a:solidFill>
              </a:rPr>
              <a:t>doDispatch()</a:t>
            </a:r>
            <a:endParaRPr lang="ko-KR" altLang="en-US" sz="2400" b="1">
              <a:solidFill>
                <a:schemeClr val="accent1">
                  <a:lumMod val="75000"/>
                </a:schemeClr>
              </a:solidFill>
              <a:latin typeface="+mn-ea"/>
            </a:endParaRPr>
          </a:p>
        </p:txBody>
      </p:sp>
      <p:sp>
        <p:nvSpPr>
          <p:cNvPr id="17" name="모서리가 둥근 직사각형 38">
            <a:extLst>
              <a:ext uri="{FF2B5EF4-FFF2-40B4-BE49-F238E27FC236}">
                <a16:creationId xmlns:a16="http://schemas.microsoft.com/office/drawing/2014/main" id="{040844A8-DA7F-8710-389E-770CDDEAB901}"/>
              </a:ext>
            </a:extLst>
          </p:cNvPr>
          <p:cNvSpPr/>
          <p:nvPr/>
        </p:nvSpPr>
        <p:spPr>
          <a:xfrm>
            <a:off x="7701329" y="542305"/>
            <a:ext cx="248600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chemeClr val="bg1"/>
                </a:solidFill>
              </a:rPr>
              <a:t>doDispatch</a:t>
            </a:r>
            <a:endParaRPr lang="ko-KR" altLang="en-US" b="1">
              <a:solidFill>
                <a:schemeClr val="bg1"/>
              </a:solidFill>
              <a:ea typeface="나눔바른고딕" panose="020B0603020101020101"/>
            </a:endParaRPr>
          </a:p>
        </p:txBody>
      </p:sp>
      <p:sp>
        <p:nvSpPr>
          <p:cNvPr id="35" name="모서리가 둥근 직사각형 38">
            <a:extLst>
              <a:ext uri="{FF2B5EF4-FFF2-40B4-BE49-F238E27FC236}">
                <a16:creationId xmlns:a16="http://schemas.microsoft.com/office/drawing/2014/main" id="{D27E34E7-3011-061C-7FAB-4C0195D0A1A6}"/>
              </a:ext>
            </a:extLst>
          </p:cNvPr>
          <p:cNvSpPr/>
          <p:nvPr/>
        </p:nvSpPr>
        <p:spPr>
          <a:xfrm>
            <a:off x="7701333" y="2699967"/>
            <a:ext cx="2486010" cy="4886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endParaRPr lang="en-US" altLang="ko-KR" sz="1400">
              <a:solidFill>
                <a:schemeClr val="tx1"/>
              </a:solidFill>
            </a:endParaRPr>
          </a:p>
        </p:txBody>
      </p:sp>
      <p:cxnSp>
        <p:nvCxnSpPr>
          <p:cNvPr id="47" name="직선 화살표 연결선 46">
            <a:extLst>
              <a:ext uri="{FF2B5EF4-FFF2-40B4-BE49-F238E27FC236}">
                <a16:creationId xmlns:a16="http://schemas.microsoft.com/office/drawing/2014/main" id="{8867ED1E-B1C9-698C-797A-B4C23C4A85BC}"/>
              </a:ext>
            </a:extLst>
          </p:cNvPr>
          <p:cNvCxnSpPr>
            <a:cxnSpLocks/>
            <a:stCxn id="35" idx="2"/>
            <a:endCxn id="6" idx="0"/>
          </p:cNvCxnSpPr>
          <p:nvPr/>
        </p:nvCxnSpPr>
        <p:spPr>
          <a:xfrm>
            <a:off x="8944338" y="3188631"/>
            <a:ext cx="0"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26F6E2C9-BF3C-BC9F-9C74-6F760C67B621}"/>
              </a:ext>
            </a:extLst>
          </p:cNvPr>
          <p:cNvSpPr/>
          <p:nvPr/>
        </p:nvSpPr>
        <p:spPr>
          <a:xfrm>
            <a:off x="7701330" y="4117361"/>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a:t>
            </a:r>
          </a:p>
        </p:txBody>
      </p:sp>
      <p:cxnSp>
        <p:nvCxnSpPr>
          <p:cNvPr id="56" name="직선 화살표 연결선 55">
            <a:extLst>
              <a:ext uri="{FF2B5EF4-FFF2-40B4-BE49-F238E27FC236}">
                <a16:creationId xmlns:a16="http://schemas.microsoft.com/office/drawing/2014/main" id="{0F929878-CBAF-4315-4F56-CA205C7D93EF}"/>
              </a:ext>
            </a:extLst>
          </p:cNvPr>
          <p:cNvCxnSpPr>
            <a:cxnSpLocks/>
            <a:stCxn id="6" idx="2"/>
            <a:endCxn id="54" idx="0"/>
          </p:cNvCxnSpPr>
          <p:nvPr/>
        </p:nvCxnSpPr>
        <p:spPr>
          <a:xfrm flipH="1">
            <a:off x="8944336" y="3899752"/>
            <a:ext cx="2"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0A53322-4EE9-F6D7-A153-D49080686E48}"/>
              </a:ext>
            </a:extLst>
          </p:cNvPr>
          <p:cNvSpPr txBox="1"/>
          <p:nvPr/>
        </p:nvSpPr>
        <p:spPr>
          <a:xfrm>
            <a:off x="10301325" y="2813494"/>
            <a:ext cx="1709872" cy="261610"/>
          </a:xfrm>
          <a:prstGeom prst="rect">
            <a:avLst/>
          </a:prstGeom>
          <a:noFill/>
        </p:spPr>
        <p:txBody>
          <a:bodyPr wrap="square">
            <a:spAutoFit/>
          </a:bodyPr>
          <a:lstStyle/>
          <a:p>
            <a:r>
              <a:rPr lang="ko-KR" altLang="en-US" sz="1100"/>
              <a:t>전 처리 인터셉터 호출</a:t>
            </a:r>
          </a:p>
        </p:txBody>
      </p:sp>
      <p:sp>
        <p:nvSpPr>
          <p:cNvPr id="66" name="TextBox 65">
            <a:extLst>
              <a:ext uri="{FF2B5EF4-FFF2-40B4-BE49-F238E27FC236}">
                <a16:creationId xmlns:a16="http://schemas.microsoft.com/office/drawing/2014/main" id="{4FF57505-9DDE-89D7-6EAD-32F5F93BEF5B}"/>
              </a:ext>
            </a:extLst>
          </p:cNvPr>
          <p:cNvSpPr txBox="1"/>
          <p:nvPr/>
        </p:nvSpPr>
        <p:spPr>
          <a:xfrm>
            <a:off x="10301325" y="4233312"/>
            <a:ext cx="893500" cy="261610"/>
          </a:xfrm>
          <a:prstGeom prst="rect">
            <a:avLst/>
          </a:prstGeom>
          <a:noFill/>
        </p:spPr>
        <p:txBody>
          <a:bodyPr wrap="square">
            <a:spAutoFit/>
          </a:bodyPr>
          <a:lstStyle/>
          <a:p>
            <a:r>
              <a:rPr lang="ko-KR" altLang="en-US" sz="1100"/>
              <a:t>요청 처리</a:t>
            </a:r>
          </a:p>
        </p:txBody>
      </p:sp>
      <p:sp>
        <p:nvSpPr>
          <p:cNvPr id="79" name="모서리가 둥근 직사각형 38">
            <a:extLst>
              <a:ext uri="{FF2B5EF4-FFF2-40B4-BE49-F238E27FC236}">
                <a16:creationId xmlns:a16="http://schemas.microsoft.com/office/drawing/2014/main" id="{0EDEE6D5-36BE-6955-9FD7-74B241BA4689}"/>
              </a:ext>
            </a:extLst>
          </p:cNvPr>
          <p:cNvSpPr/>
          <p:nvPr/>
        </p:nvSpPr>
        <p:spPr>
          <a:xfrm>
            <a:off x="7701330" y="1277725"/>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81" name="직선 화살표 연결선 80">
            <a:extLst>
              <a:ext uri="{FF2B5EF4-FFF2-40B4-BE49-F238E27FC236}">
                <a16:creationId xmlns:a16="http://schemas.microsoft.com/office/drawing/2014/main" id="{64F1F923-C130-84BD-7804-782279FA8ECF}"/>
              </a:ext>
            </a:extLst>
          </p:cNvPr>
          <p:cNvCxnSpPr>
            <a:cxnSpLocks/>
            <a:stCxn id="17" idx="2"/>
            <a:endCxn id="79" idx="0"/>
          </p:cNvCxnSpPr>
          <p:nvPr/>
        </p:nvCxnSpPr>
        <p:spPr>
          <a:xfrm>
            <a:off x="8944334" y="1035817"/>
            <a:ext cx="2" cy="2419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9A0EB810-4B47-F3BB-8194-857B1F6BD401}"/>
              </a:ext>
            </a:extLst>
          </p:cNvPr>
          <p:cNvCxnSpPr>
            <a:cxnSpLocks/>
            <a:stCxn id="79" idx="2"/>
            <a:endCxn id="9" idx="0"/>
          </p:cNvCxnSpPr>
          <p:nvPr/>
        </p:nvCxnSpPr>
        <p:spPr>
          <a:xfrm>
            <a:off x="8944336" y="1771237"/>
            <a:ext cx="2"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
            <a:extLst>
              <a:ext uri="{FF2B5EF4-FFF2-40B4-BE49-F238E27FC236}">
                <a16:creationId xmlns:a16="http://schemas.microsoft.com/office/drawing/2014/main" id="{7A2D2412-39F2-FCEE-1610-80E482E62A5F}"/>
              </a:ext>
            </a:extLst>
          </p:cNvPr>
          <p:cNvSpPr>
            <a:spLocks noChangeArrowheads="1"/>
          </p:cNvSpPr>
          <p:nvPr/>
        </p:nvSpPr>
        <p:spPr bwMode="auto">
          <a:xfrm>
            <a:off x="386497" y="1377683"/>
            <a:ext cx="6965973" cy="50441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protected void </a:t>
            </a:r>
            <a:r>
              <a:rPr kumimoji="0" lang="ko-KR" altLang="ko-KR" sz="1200" b="0" i="0" u="none" strike="noStrike" cap="none" normalizeH="0" baseline="0">
                <a:ln>
                  <a:noFill/>
                </a:ln>
                <a:solidFill>
                  <a:srgbClr val="56A8F5"/>
                </a:solidFill>
                <a:effectLst/>
                <a:latin typeface="Arial Unicode MS"/>
                <a:ea typeface="JetBrains Mono"/>
              </a:rPr>
              <a:t>doDispatch</a:t>
            </a:r>
            <a:r>
              <a:rPr kumimoji="0" lang="ko-KR" altLang="ko-KR" sz="12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a:t>
            </a:r>
            <a:r>
              <a:rPr kumimoji="0" lang="ko-KR" altLang="en-US" sz="1100" b="0" i="0" u="none" strike="noStrike" cap="none" normalizeH="0" baseline="0">
                <a:ln>
                  <a:noFill/>
                </a:ln>
                <a:solidFill>
                  <a:srgbClr val="7A7E85"/>
                </a:solidFill>
                <a:effectLst/>
                <a:latin typeface="Arial Unicode MS"/>
                <a:ea typeface="JetBrains Mono"/>
              </a:rPr>
              <a:t>현재 요청을 처리할 핸들러 검색</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en-US" altLang="ko-KR" sz="1200" b="0" i="0" u="none" strike="noStrike" cap="none" normalizeH="0" baseline="0">
                <a:ln>
                  <a:noFill/>
                </a:ln>
                <a:solidFill>
                  <a:schemeClr val="bg1">
                    <a:lumMod val="75000"/>
                  </a:schemeClr>
                </a:solidFill>
                <a:effectLst/>
                <a:latin typeface="Arial Unicode MS"/>
                <a:ea typeface="JetBrains Mono"/>
              </a:rPr>
              <a:t>HandlerExecutionChain</a:t>
            </a: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mappedHandler = getHandler(request);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현재 요청에 대한 핸들러 어댑터를 결정 </a:t>
            </a:r>
            <a:endParaRPr kumimoji="0" lang="en-US" altLang="ko-KR" sz="1100" b="0" i="0" u="none" strike="noStrike" cap="none" normalizeH="0" baseline="0">
              <a:ln>
                <a:noFill/>
              </a:ln>
              <a:solidFill>
                <a:srgbClr val="7A7E85"/>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7A7E85"/>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HandlerAdapter ha = getHandlerAdapter(mappedHandler.getHandler());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전 처리 인터셉터 수행</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(!mappedHandler.applyPreHandle(request, response)) </a:t>
            </a:r>
            <a:r>
              <a:rPr kumimoji="0" lang="ko-KR" altLang="ko-KR" sz="1200" b="0" i="0" u="none" strike="noStrike" cap="none" normalizeH="0" baseline="0">
                <a:ln>
                  <a:noFill/>
                </a:ln>
                <a:solidFill>
                  <a:srgbClr val="CF8E6D"/>
                </a:solidFill>
                <a:effectLst/>
                <a:latin typeface="Arial Unicode MS"/>
                <a:ea typeface="JetBrains Mono"/>
              </a:rPr>
              <a:t>return</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실제 핸들러 호출 후 </a:t>
            </a:r>
            <a:r>
              <a:rPr kumimoji="0" lang="en-US" altLang="ko-KR" sz="1100" b="0" i="0" u="none" strike="noStrike" cap="none" normalizeH="0" baseline="0">
                <a:ln>
                  <a:noFill/>
                </a:ln>
                <a:solidFill>
                  <a:srgbClr val="7A7E85"/>
                </a:solidFill>
                <a:effectLst/>
                <a:latin typeface="Arial Unicode MS"/>
                <a:ea typeface="JetBrains Mono"/>
              </a:rPr>
              <a:t>ModelAndView  </a:t>
            </a:r>
            <a:r>
              <a:rPr kumimoji="0" lang="ko-KR" altLang="en-US" sz="1100" b="0" i="0" u="none" strike="noStrike" cap="none" normalizeH="0" baseline="0">
                <a:ln>
                  <a:noFill/>
                </a:ln>
                <a:solidFill>
                  <a:srgbClr val="7A7E85"/>
                </a:solidFill>
                <a:effectLst/>
                <a:latin typeface="Arial Unicode MS"/>
                <a:ea typeface="JetBrains Mono"/>
              </a:rPr>
              <a:t>반환</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en-US" altLang="ko-KR" sz="1200" b="0" i="0" u="none" strike="noStrike" cap="none" normalizeH="0" baseline="0">
                <a:ln>
                  <a:noFill/>
                </a:ln>
                <a:solidFill>
                  <a:schemeClr val="bg1">
                    <a:lumMod val="75000"/>
                  </a:schemeClr>
                </a:solidFill>
                <a:effectLst/>
                <a:latin typeface="Arial Unicode MS"/>
                <a:ea typeface="JetBrains Mono"/>
              </a:rPr>
              <a:t>ModelAndView</a:t>
            </a: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mv = ha.handle(request, response, mappedHandler.getHandler());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후 </a:t>
            </a:r>
            <a:r>
              <a:rPr lang="ko-KR" altLang="en-US" sz="1100">
                <a:solidFill>
                  <a:srgbClr val="7A7E85"/>
                </a:solidFill>
                <a:latin typeface="Arial Unicode MS"/>
                <a:ea typeface="JetBrains Mono"/>
              </a:rPr>
              <a:t>처리 인터셉터 수행</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mappedHandler.applyPostHandle(request, response, mv);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이름 확인</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viewName = mv.getViewName();</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리졸버를 통해 뷰 선택</a:t>
            </a:r>
            <a:endParaRPr lang="en-US" altLang="ko-KR" sz="1100">
              <a:solidFill>
                <a:srgbClr val="7A7E85"/>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 = resolveViewName(viewName, mv.getModelInternal(), locale, request);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렌더링</a:t>
            </a:r>
            <a:r>
              <a:rPr lang="en-US" altLang="ko-KR" sz="1100">
                <a:solidFill>
                  <a:srgbClr val="BCBEC4"/>
                </a:solidFill>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view.render(mv.getModelInternal(), request, response);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4" name="모서리가 둥근 직사각형 38">
            <a:extLst>
              <a:ext uri="{FF2B5EF4-FFF2-40B4-BE49-F238E27FC236}">
                <a16:creationId xmlns:a16="http://schemas.microsoft.com/office/drawing/2014/main" id="{2140E389-8925-14A9-6ECE-26838BA2C039}"/>
              </a:ext>
            </a:extLst>
          </p:cNvPr>
          <p:cNvSpPr/>
          <p:nvPr/>
        </p:nvSpPr>
        <p:spPr>
          <a:xfrm>
            <a:off x="7701330" y="6245876"/>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D33DDC60-B34A-6851-2308-E7E7F79B62AE}"/>
              </a:ext>
            </a:extLst>
          </p:cNvPr>
          <p:cNvCxnSpPr>
            <a:cxnSpLocks/>
            <a:stCxn id="20" idx="2"/>
            <a:endCxn id="14" idx="0"/>
          </p:cNvCxnSpPr>
          <p:nvPr/>
        </p:nvCxnSpPr>
        <p:spPr>
          <a:xfrm>
            <a:off x="8944336" y="6033115"/>
            <a:ext cx="0" cy="2127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7E4ACAF-9105-242C-A5D0-75491B6B0FDF}"/>
              </a:ext>
            </a:extLst>
          </p:cNvPr>
          <p:cNvSpPr txBox="1"/>
          <p:nvPr/>
        </p:nvSpPr>
        <p:spPr>
          <a:xfrm>
            <a:off x="10301325" y="5653130"/>
            <a:ext cx="1250547" cy="261610"/>
          </a:xfrm>
          <a:prstGeom prst="rect">
            <a:avLst/>
          </a:prstGeom>
          <a:noFill/>
        </p:spPr>
        <p:txBody>
          <a:bodyPr wrap="square">
            <a:spAutoFit/>
          </a:bodyPr>
          <a:lstStyle/>
          <a:p>
            <a:r>
              <a:rPr lang="ko-KR" altLang="en-US" sz="1100"/>
              <a:t>뷰 리졸버 실행</a:t>
            </a:r>
          </a:p>
        </p:txBody>
      </p:sp>
      <p:sp>
        <p:nvSpPr>
          <p:cNvPr id="25" name="TextBox 24">
            <a:extLst>
              <a:ext uri="{FF2B5EF4-FFF2-40B4-BE49-F238E27FC236}">
                <a16:creationId xmlns:a16="http://schemas.microsoft.com/office/drawing/2014/main" id="{731EB52F-1651-1D9F-CCE4-52486A07E5E1}"/>
              </a:ext>
            </a:extLst>
          </p:cNvPr>
          <p:cNvSpPr txBox="1"/>
          <p:nvPr/>
        </p:nvSpPr>
        <p:spPr>
          <a:xfrm>
            <a:off x="10301325" y="6337252"/>
            <a:ext cx="954462" cy="261610"/>
          </a:xfrm>
          <a:prstGeom prst="rect">
            <a:avLst/>
          </a:prstGeom>
          <a:noFill/>
        </p:spPr>
        <p:txBody>
          <a:bodyPr wrap="square">
            <a:spAutoFit/>
          </a:bodyPr>
          <a:lstStyle/>
          <a:p>
            <a:r>
              <a:rPr lang="ko-KR" altLang="en-US" sz="1100"/>
              <a:t>뷰 렌더링</a:t>
            </a:r>
          </a:p>
        </p:txBody>
      </p:sp>
      <p:cxnSp>
        <p:nvCxnSpPr>
          <p:cNvPr id="29" name="직선 화살표 연결선 28">
            <a:extLst>
              <a:ext uri="{FF2B5EF4-FFF2-40B4-BE49-F238E27FC236}">
                <a16:creationId xmlns:a16="http://schemas.microsoft.com/office/drawing/2014/main" id="{2D1E0BC3-4A94-4E8D-9F21-27056F2753C8}"/>
              </a:ext>
            </a:extLst>
          </p:cNvPr>
          <p:cNvCxnSpPr>
            <a:cxnSpLocks/>
            <a:endCxn id="79" idx="1"/>
          </p:cNvCxnSpPr>
          <p:nvPr/>
        </p:nvCxnSpPr>
        <p:spPr>
          <a:xfrm flipV="1">
            <a:off x="5246355" y="1524481"/>
            <a:ext cx="2454975" cy="647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B77C24D-274D-EEB6-D3FB-1CFBEA9CD676}"/>
              </a:ext>
            </a:extLst>
          </p:cNvPr>
          <p:cNvCxnSpPr>
            <a:cxnSpLocks/>
            <a:endCxn id="35" idx="1"/>
          </p:cNvCxnSpPr>
          <p:nvPr/>
        </p:nvCxnSpPr>
        <p:spPr>
          <a:xfrm>
            <a:off x="5781174" y="2724266"/>
            <a:ext cx="1920159" cy="22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19603A8-D794-50E4-344D-EB78786F7DBB}"/>
              </a:ext>
            </a:extLst>
          </p:cNvPr>
          <p:cNvCxnSpPr>
            <a:cxnSpLocks/>
            <a:endCxn id="6" idx="1"/>
          </p:cNvCxnSpPr>
          <p:nvPr/>
        </p:nvCxnSpPr>
        <p:spPr>
          <a:xfrm>
            <a:off x="5197642" y="3274543"/>
            <a:ext cx="2503690" cy="3784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46BE8001-C060-8BFA-96BB-D9638BC19151}"/>
              </a:ext>
            </a:extLst>
          </p:cNvPr>
          <p:cNvCxnSpPr>
            <a:cxnSpLocks/>
            <a:endCxn id="54" idx="1"/>
          </p:cNvCxnSpPr>
          <p:nvPr/>
        </p:nvCxnSpPr>
        <p:spPr>
          <a:xfrm>
            <a:off x="6394784" y="3816906"/>
            <a:ext cx="1306546" cy="5472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4C751443-E5DE-0410-4628-6B61DC416B2E}"/>
              </a:ext>
            </a:extLst>
          </p:cNvPr>
          <p:cNvCxnSpPr>
            <a:cxnSpLocks/>
            <a:endCxn id="7" idx="1"/>
          </p:cNvCxnSpPr>
          <p:nvPr/>
        </p:nvCxnSpPr>
        <p:spPr>
          <a:xfrm>
            <a:off x="4854742" y="4379218"/>
            <a:ext cx="2846589" cy="69602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E266179-348E-C46F-E8AC-5197A47DC8F8}"/>
              </a:ext>
            </a:extLst>
          </p:cNvPr>
          <p:cNvCxnSpPr>
            <a:cxnSpLocks/>
            <a:endCxn id="20" idx="1"/>
          </p:cNvCxnSpPr>
          <p:nvPr/>
        </p:nvCxnSpPr>
        <p:spPr>
          <a:xfrm>
            <a:off x="6509084" y="5468790"/>
            <a:ext cx="1192246" cy="3175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6DBD1D8-8C46-F63F-4720-E3AE8441654E}"/>
              </a:ext>
            </a:extLst>
          </p:cNvPr>
          <p:cNvCxnSpPr>
            <a:cxnSpLocks/>
            <a:endCxn id="14" idx="1"/>
          </p:cNvCxnSpPr>
          <p:nvPr/>
        </p:nvCxnSpPr>
        <p:spPr>
          <a:xfrm>
            <a:off x="4674268" y="6033115"/>
            <a:ext cx="3027062" cy="4595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02CD2E64-5897-E7DE-7F1C-06BE4D3F5C55}"/>
              </a:ext>
            </a:extLst>
          </p:cNvPr>
          <p:cNvCxnSpPr>
            <a:cxnSpLocks/>
            <a:endCxn id="9" idx="1"/>
          </p:cNvCxnSpPr>
          <p:nvPr/>
        </p:nvCxnSpPr>
        <p:spPr>
          <a:xfrm>
            <a:off x="5246355" y="2171860"/>
            <a:ext cx="2454977" cy="637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2ECD7D41-8260-6776-F7CE-D1B787F71448}"/>
              </a:ext>
            </a:extLst>
          </p:cNvPr>
          <p:cNvSpPr/>
          <p:nvPr/>
        </p:nvSpPr>
        <p:spPr>
          <a:xfrm>
            <a:off x="386497" y="593437"/>
            <a:ext cx="518643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실제 핸들러로 요청을 디스패치하는 작업을 처리한다</a:t>
            </a:r>
            <a:endParaRPr lang="en-US" altLang="ko-KR" sz="1200"/>
          </a:p>
          <a:p>
            <a:pPr marL="171450" indent="-171450">
              <a:lnSpc>
                <a:spcPct val="150000"/>
              </a:lnSpc>
              <a:buFont typeface="Arial" panose="020B0604020202020204" pitchFamily="34" charset="0"/>
              <a:buChar char="•"/>
            </a:pPr>
            <a:r>
              <a:rPr lang="ko-KR" altLang="en-US" sz="1200"/>
              <a:t>모든 </a:t>
            </a:r>
            <a:r>
              <a:rPr lang="en-US" altLang="ko-KR" sz="1200"/>
              <a:t>HTTP </a:t>
            </a:r>
            <a:r>
              <a:rPr lang="ko-KR" altLang="en-US" sz="1200"/>
              <a:t>메서드는 </a:t>
            </a:r>
            <a:r>
              <a:rPr lang="en-US" altLang="ko-KR" sz="1200"/>
              <a:t>doDispatch()</a:t>
            </a:r>
            <a:r>
              <a:rPr lang="ko-KR" altLang="en-US" sz="1200"/>
              <a:t> 메서드에 의해 처리가 이루어진다</a:t>
            </a:r>
          </a:p>
        </p:txBody>
      </p:sp>
    </p:spTree>
    <p:extLst>
      <p:ext uri="{BB962C8B-B14F-4D97-AF65-F5344CB8AC3E}">
        <p14:creationId xmlns:p14="http://schemas.microsoft.com/office/powerpoint/2010/main" val="34526872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693036" y="1430313"/>
            <a:ext cx="534075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활용 </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2035695" y="2076644"/>
            <a:ext cx="3999749" cy="4193777"/>
          </a:xfrm>
          <a:prstGeom prst="rect">
            <a:avLst/>
          </a:prstGeom>
          <a:noFill/>
        </p:spPr>
        <p:txBody>
          <a:bodyPr wrap="none" rtlCol="0">
            <a:spAutoFit/>
          </a:bodyPr>
          <a:lstStyle/>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HandlerMapping</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@RequestMapping</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@RequestMapping</a:t>
            </a: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 원리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HandlerAdapter</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Method Arguments</a:t>
            </a: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바인딩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 DataBinder, </a:t>
            </a:r>
            <a:r>
              <a:rPr lang="en-US" altLang="ko-KR" sz="1800">
                <a:solidFill>
                  <a:schemeClr val="accent1">
                    <a:lumMod val="75000"/>
                  </a:schemeClr>
                </a:solidFill>
                <a:latin typeface="+mj-lt"/>
              </a:rPr>
              <a:t>@InitBinder</a:t>
            </a:r>
            <a:endParaRPr lang="en-US" altLang="ko-KR" sz="1800">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타입 변환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(Type Conversion)</a:t>
            </a: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검증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(Validation)</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Return Values</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View / ViewResolver</a:t>
            </a:r>
          </a:p>
        </p:txBody>
      </p:sp>
    </p:spTree>
    <p:extLst>
      <p:ext uri="{BB962C8B-B14F-4D97-AF65-F5344CB8AC3E}">
        <p14:creationId xmlns:p14="http://schemas.microsoft.com/office/powerpoint/2010/main" val="25562631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69370" y="2839896"/>
            <a:ext cx="605326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HandlerMapping</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/spring-mvc-master/tree/HandlerMapping</a:t>
            </a:r>
            <a:endParaRPr lang="ko-KR" altLang="en-US" sz="1400">
              <a:solidFill>
                <a:schemeClr val="accent1">
                  <a:lumMod val="75000"/>
                </a:schemeClr>
              </a:solidFill>
            </a:endParaRPr>
          </a:p>
        </p:txBody>
      </p:sp>
    </p:spTree>
    <p:extLst>
      <p:ext uri="{BB962C8B-B14F-4D97-AF65-F5344CB8AC3E}">
        <p14:creationId xmlns:p14="http://schemas.microsoft.com/office/powerpoint/2010/main" val="31391053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38539-502F-D91D-3664-1A54EC6DE99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E20A9E2-83AC-3C6F-496F-58560E4318F4}"/>
              </a:ext>
            </a:extLst>
          </p:cNvPr>
          <p:cNvSpPr/>
          <p:nvPr/>
        </p:nvSpPr>
        <p:spPr>
          <a:xfrm>
            <a:off x="4805906" y="1762555"/>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6AB4616C-A3C8-81E3-CAA4-7792234A56B1}"/>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7273ECAC-EA72-9544-F5A0-36B084CF9B17}"/>
              </a:ext>
            </a:extLst>
          </p:cNvPr>
          <p:cNvSpPr/>
          <p:nvPr/>
        </p:nvSpPr>
        <p:spPr>
          <a:xfrm>
            <a:off x="1841945" y="2941387"/>
            <a:ext cx="1725139"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7AB5C847-7B5A-67F2-20D6-C46912AEECF5}"/>
              </a:ext>
            </a:extLst>
          </p:cNvPr>
          <p:cNvCxnSpPr>
            <a:cxnSpLocks/>
          </p:cNvCxnSpPr>
          <p:nvPr/>
        </p:nvCxnSpPr>
        <p:spPr>
          <a:xfrm>
            <a:off x="1116663" y="3573380"/>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277C7D4C-3E43-462F-9103-34E16B7311A0}"/>
              </a:ext>
            </a:extLst>
          </p:cNvPr>
          <p:cNvSpPr txBox="1"/>
          <p:nvPr/>
        </p:nvSpPr>
        <p:spPr>
          <a:xfrm>
            <a:off x="907020" y="3201996"/>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BBF4ED0E-BA52-3E9B-1AC1-DD4B5A98938C}"/>
              </a:ext>
            </a:extLst>
          </p:cNvPr>
          <p:cNvSpPr/>
          <p:nvPr/>
        </p:nvSpPr>
        <p:spPr>
          <a:xfrm>
            <a:off x="2869440" y="170282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8" name="모서리가 둥근 직사각형 38">
            <a:extLst>
              <a:ext uri="{FF2B5EF4-FFF2-40B4-BE49-F238E27FC236}">
                <a16:creationId xmlns:a16="http://schemas.microsoft.com/office/drawing/2014/main" id="{EAB27227-0826-F660-F0FB-71D4F147707B}"/>
              </a:ext>
            </a:extLst>
          </p:cNvPr>
          <p:cNvSpPr/>
          <p:nvPr/>
        </p:nvSpPr>
        <p:spPr>
          <a:xfrm>
            <a:off x="5958991" y="213158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F06D5953-3CB8-88FE-DDEC-25DA60AD98D0}"/>
              </a:ext>
            </a:extLst>
          </p:cNvPr>
          <p:cNvSpPr/>
          <p:nvPr/>
        </p:nvSpPr>
        <p:spPr>
          <a:xfrm>
            <a:off x="5953185" y="4638761"/>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D923C630-5F0E-7269-EC46-CBB872D6DC68}"/>
              </a:ext>
            </a:extLst>
          </p:cNvPr>
          <p:cNvSpPr/>
          <p:nvPr/>
        </p:nvSpPr>
        <p:spPr>
          <a:xfrm>
            <a:off x="2152437" y="5549861"/>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B83CA439-B78F-45F8-6125-4A70EF4CB2E0}"/>
              </a:ext>
            </a:extLst>
          </p:cNvPr>
          <p:cNvSpPr/>
          <p:nvPr/>
        </p:nvSpPr>
        <p:spPr>
          <a:xfrm>
            <a:off x="9848096" y="3302224"/>
            <a:ext cx="1132426"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7198B92B-798C-2DEF-2FA4-6482AD5987FB}"/>
              </a:ext>
            </a:extLst>
          </p:cNvPr>
          <p:cNvSpPr/>
          <p:nvPr/>
        </p:nvSpPr>
        <p:spPr>
          <a:xfrm>
            <a:off x="1732847" y="1029363"/>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HandlerMappings</a:t>
            </a:r>
          </a:p>
        </p:txBody>
      </p:sp>
      <p:sp>
        <p:nvSpPr>
          <p:cNvPr id="17" name="모서리가 둥근 직사각형 38">
            <a:extLst>
              <a:ext uri="{FF2B5EF4-FFF2-40B4-BE49-F238E27FC236}">
                <a16:creationId xmlns:a16="http://schemas.microsoft.com/office/drawing/2014/main" id="{352698C4-2641-4F75-10FD-CDF2FE5A88AC}"/>
              </a:ext>
            </a:extLst>
          </p:cNvPr>
          <p:cNvSpPr/>
          <p:nvPr/>
        </p:nvSpPr>
        <p:spPr>
          <a:xfrm>
            <a:off x="5958991" y="330402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p>
        </p:txBody>
      </p:sp>
      <p:cxnSp>
        <p:nvCxnSpPr>
          <p:cNvPr id="22" name="직선 화살표 연결선 21">
            <a:extLst>
              <a:ext uri="{FF2B5EF4-FFF2-40B4-BE49-F238E27FC236}">
                <a16:creationId xmlns:a16="http://schemas.microsoft.com/office/drawing/2014/main" id="{429F4DD4-CB6A-A375-8235-9DFC8E2BCED8}"/>
              </a:ext>
            </a:extLst>
          </p:cNvPr>
          <p:cNvCxnSpPr>
            <a:cxnSpLocks/>
          </p:cNvCxnSpPr>
          <p:nvPr/>
        </p:nvCxnSpPr>
        <p:spPr>
          <a:xfrm>
            <a:off x="3564340" y="4067179"/>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481BF4B-E74B-FCCC-A5FA-5F52E3FF8D56}"/>
              </a:ext>
            </a:extLst>
          </p:cNvPr>
          <p:cNvCxnSpPr>
            <a:cxnSpLocks/>
            <a:stCxn id="3" idx="3"/>
            <a:endCxn id="8" idx="1"/>
          </p:cNvCxnSpPr>
          <p:nvPr/>
        </p:nvCxnSpPr>
        <p:spPr>
          <a:xfrm flipV="1">
            <a:off x="3567084" y="2378342"/>
            <a:ext cx="2391907" cy="1170638"/>
          </a:xfrm>
          <a:prstGeom prst="straightConnector1">
            <a:avLst/>
          </a:prstGeom>
          <a:ln w="952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D2087F1-8D93-E92C-C1F9-1D5AFEFF7CA6}"/>
              </a:ext>
            </a:extLst>
          </p:cNvPr>
          <p:cNvCxnSpPr>
            <a:cxnSpLocks/>
            <a:stCxn id="3" idx="0"/>
          </p:cNvCxnSpPr>
          <p:nvPr/>
        </p:nvCxnSpPr>
        <p:spPr>
          <a:xfrm flipV="1">
            <a:off x="2704515" y="2196337"/>
            <a:ext cx="813073" cy="74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21BA68FF-4978-DD5C-663A-C13308587E2B}"/>
              </a:ext>
            </a:extLst>
          </p:cNvPr>
          <p:cNvCxnSpPr>
            <a:cxnSpLocks/>
            <a:stCxn id="3" idx="0"/>
            <a:endCxn id="15" idx="2"/>
          </p:cNvCxnSpPr>
          <p:nvPr/>
        </p:nvCxnSpPr>
        <p:spPr>
          <a:xfrm flipV="1">
            <a:off x="2704515" y="1522875"/>
            <a:ext cx="4659" cy="1418512"/>
          </a:xfrm>
          <a:prstGeom prst="straightConnector1">
            <a:avLst/>
          </a:prstGeom>
          <a:ln w="9525">
            <a:solidFill>
              <a:schemeClr val="tx1">
                <a:lumMod val="65000"/>
                <a:lumOff val="3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06448997-94F5-0E7D-911B-4B4EA8ADCAF4}"/>
              </a:ext>
            </a:extLst>
          </p:cNvPr>
          <p:cNvCxnSpPr>
            <a:cxnSpLocks/>
            <a:stCxn id="17" idx="3"/>
            <a:endCxn id="14" idx="1"/>
          </p:cNvCxnSpPr>
          <p:nvPr/>
        </p:nvCxnSpPr>
        <p:spPr>
          <a:xfrm flipV="1">
            <a:off x="7911645" y="3548980"/>
            <a:ext cx="193645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72F27429-A1E8-B4C8-E72F-B57EBCC351C7}"/>
              </a:ext>
            </a:extLst>
          </p:cNvPr>
          <p:cNvSpPr/>
          <p:nvPr/>
        </p:nvSpPr>
        <p:spPr>
          <a:xfrm>
            <a:off x="5958991" y="5549861"/>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0F61797B-41F0-FC2B-755E-14984850D0A7}"/>
              </a:ext>
            </a:extLst>
          </p:cNvPr>
          <p:cNvCxnSpPr>
            <a:cxnSpLocks/>
            <a:stCxn id="3" idx="2"/>
            <a:endCxn id="13" idx="0"/>
          </p:cNvCxnSpPr>
          <p:nvPr/>
        </p:nvCxnSpPr>
        <p:spPr>
          <a:xfrm>
            <a:off x="2704515" y="4156573"/>
            <a:ext cx="466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4510CCEE-C0CB-C8E3-4A80-40FC1B772AB5}"/>
              </a:ext>
            </a:extLst>
          </p:cNvPr>
          <p:cNvSpPr/>
          <p:nvPr/>
        </p:nvSpPr>
        <p:spPr>
          <a:xfrm>
            <a:off x="4150506" y="3790548"/>
            <a:ext cx="1310801"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FFE66E84-69C0-2652-E7EF-7F83F97D2507}"/>
              </a:ext>
            </a:extLst>
          </p:cNvPr>
          <p:cNvSpPr/>
          <p:nvPr/>
        </p:nvSpPr>
        <p:spPr>
          <a:xfrm>
            <a:off x="3681927" y="1145650"/>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C0AC07BC-223B-15A8-7CD4-14AF732EA6EC}"/>
              </a:ext>
            </a:extLst>
          </p:cNvPr>
          <p:cNvSpPr/>
          <p:nvPr/>
        </p:nvSpPr>
        <p:spPr>
          <a:xfrm>
            <a:off x="7902215" y="2203441"/>
            <a:ext cx="1776464"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어댑터 목록 순회</a:t>
            </a:r>
            <a:endParaRPr lang="en-US" altLang="ko-KR" sz="1100">
              <a:solidFill>
                <a:schemeClr val="bg1">
                  <a:lumMod val="50000"/>
                </a:schemeClr>
              </a:solidFill>
              <a:latin typeface="+mn-ea"/>
            </a:endParaRPr>
          </a:p>
        </p:txBody>
      </p:sp>
      <p:sp>
        <p:nvSpPr>
          <p:cNvPr id="136" name="직사각형 135">
            <a:extLst>
              <a:ext uri="{FF2B5EF4-FFF2-40B4-BE49-F238E27FC236}">
                <a16:creationId xmlns:a16="http://schemas.microsoft.com/office/drawing/2014/main" id="{CBFA279C-68C1-A2BF-8A19-B2DEDC7473E1}"/>
              </a:ext>
            </a:extLst>
          </p:cNvPr>
          <p:cNvSpPr/>
          <p:nvPr/>
        </p:nvSpPr>
        <p:spPr>
          <a:xfrm>
            <a:off x="8351699" y="3200160"/>
            <a:ext cx="965297"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호출</a:t>
            </a:r>
            <a:endParaRPr lang="en-US" altLang="ko-KR" sz="1100">
              <a:solidFill>
                <a:schemeClr val="bg1">
                  <a:lumMod val="50000"/>
                </a:schemeClr>
              </a:solidFill>
              <a:latin typeface="+mn-ea"/>
            </a:endParaRPr>
          </a:p>
        </p:txBody>
      </p:sp>
      <p:sp>
        <p:nvSpPr>
          <p:cNvPr id="153" name="직사각형 152">
            <a:extLst>
              <a:ext uri="{FF2B5EF4-FFF2-40B4-BE49-F238E27FC236}">
                <a16:creationId xmlns:a16="http://schemas.microsoft.com/office/drawing/2014/main" id="{CEE873A0-9136-3A6A-59A0-C561E20ACE1A}"/>
              </a:ext>
            </a:extLst>
          </p:cNvPr>
          <p:cNvSpPr/>
          <p:nvPr/>
        </p:nvSpPr>
        <p:spPr>
          <a:xfrm>
            <a:off x="4296347" y="3229939"/>
            <a:ext cx="1220738" cy="313547"/>
          </a:xfrm>
          <a:prstGeom prst="rect">
            <a:avLst/>
          </a:prstGeom>
        </p:spPr>
        <p:txBody>
          <a:bodyPr wrap="square">
            <a:spAutoFit/>
          </a:bodyPr>
          <a:lstStyle/>
          <a:p>
            <a:pPr>
              <a:lnSpc>
                <a:spcPct val="150000"/>
              </a:lnSpc>
            </a:pPr>
            <a:r>
              <a:rPr lang="en-US" altLang="ko-KR" sz="1100">
                <a:solidFill>
                  <a:schemeClr val="bg1">
                    <a:lumMod val="50000"/>
                  </a:schemeClr>
                </a:solidFill>
                <a:latin typeface="+mn-ea"/>
              </a:rPr>
              <a:t>handle(handler)</a:t>
            </a:r>
          </a:p>
        </p:txBody>
      </p:sp>
      <p:sp>
        <p:nvSpPr>
          <p:cNvPr id="159" name="직사각형 158">
            <a:extLst>
              <a:ext uri="{FF2B5EF4-FFF2-40B4-BE49-F238E27FC236}">
                <a16:creationId xmlns:a16="http://schemas.microsoft.com/office/drawing/2014/main" id="{D07C4944-E448-3A20-B84A-A6145F14A74D}"/>
              </a:ext>
            </a:extLst>
          </p:cNvPr>
          <p:cNvSpPr/>
          <p:nvPr/>
        </p:nvSpPr>
        <p:spPr>
          <a:xfrm>
            <a:off x="7940737" y="4712715"/>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9DC76D9A-A86A-B165-C736-DEA98D743172}"/>
              </a:ext>
            </a:extLst>
          </p:cNvPr>
          <p:cNvCxnSpPr>
            <a:cxnSpLocks/>
          </p:cNvCxnSpPr>
          <p:nvPr/>
        </p:nvCxnSpPr>
        <p:spPr>
          <a:xfrm flipH="1">
            <a:off x="3564340" y="3685250"/>
            <a:ext cx="23769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3B1C9C3A-AC78-3BF3-38A6-08A12FA0712F}"/>
              </a:ext>
            </a:extLst>
          </p:cNvPr>
          <p:cNvCxnSpPr>
            <a:cxnSpLocks/>
          </p:cNvCxnSpPr>
          <p:nvPr/>
        </p:nvCxnSpPr>
        <p:spPr>
          <a:xfrm flipH="1">
            <a:off x="7929305" y="3685250"/>
            <a:ext cx="19187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76B0ADF8-D2AC-AAF7-ADBE-BE7D02ECA128}"/>
              </a:ext>
            </a:extLst>
          </p:cNvPr>
          <p:cNvCxnSpPr>
            <a:cxnSpLocks/>
          </p:cNvCxnSpPr>
          <p:nvPr/>
        </p:nvCxnSpPr>
        <p:spPr>
          <a:xfrm flipH="1">
            <a:off x="1440642" y="5796617"/>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D454360B-34BD-E85F-E719-730C14B9B9CA}"/>
              </a:ext>
            </a:extLst>
          </p:cNvPr>
          <p:cNvSpPr txBox="1"/>
          <p:nvPr/>
        </p:nvSpPr>
        <p:spPr>
          <a:xfrm>
            <a:off x="1246747" y="5459200"/>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ACA0C2EE-256B-A2E8-0404-4F4C03AC2935}"/>
              </a:ext>
            </a:extLst>
          </p:cNvPr>
          <p:cNvCxnSpPr>
            <a:cxnSpLocks/>
          </p:cNvCxnSpPr>
          <p:nvPr/>
        </p:nvCxnSpPr>
        <p:spPr>
          <a:xfrm flipV="1">
            <a:off x="2838861" y="2194537"/>
            <a:ext cx="800290" cy="75545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7C78C94-389C-BE00-A835-C13BC0F70A85}"/>
              </a:ext>
            </a:extLst>
          </p:cNvPr>
          <p:cNvSpPr/>
          <p:nvPr/>
        </p:nvSpPr>
        <p:spPr>
          <a:xfrm>
            <a:off x="3385315" y="2499380"/>
            <a:ext cx="743397"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Handler</a:t>
            </a:r>
          </a:p>
        </p:txBody>
      </p:sp>
      <p:sp>
        <p:nvSpPr>
          <p:cNvPr id="243" name="모서리가 둥근 직사각형 38">
            <a:extLst>
              <a:ext uri="{FF2B5EF4-FFF2-40B4-BE49-F238E27FC236}">
                <a16:creationId xmlns:a16="http://schemas.microsoft.com/office/drawing/2014/main" id="{9EB12B95-BF61-CAA4-E95A-CA8D6753E8CB}"/>
              </a:ext>
            </a:extLst>
          </p:cNvPr>
          <p:cNvSpPr/>
          <p:nvPr/>
        </p:nvSpPr>
        <p:spPr>
          <a:xfrm>
            <a:off x="8424067" y="3751585"/>
            <a:ext cx="911606"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06366BD7-91A2-2963-6209-BB77E77CA212}"/>
              </a:ext>
            </a:extLst>
          </p:cNvPr>
          <p:cNvCxnSpPr>
            <a:cxnSpLocks/>
          </p:cNvCxnSpPr>
          <p:nvPr/>
        </p:nvCxnSpPr>
        <p:spPr>
          <a:xfrm>
            <a:off x="3480906" y="4177338"/>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50919629-2C1C-028F-A0F2-06D849C79717}"/>
              </a:ext>
            </a:extLst>
          </p:cNvPr>
          <p:cNvSpPr/>
          <p:nvPr/>
        </p:nvSpPr>
        <p:spPr>
          <a:xfrm rot="2152921">
            <a:off x="4126884" y="4986426"/>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E7B2173C-23F7-1C46-81E7-B9CB9AB5FFDD}"/>
              </a:ext>
            </a:extLst>
          </p:cNvPr>
          <p:cNvSpPr/>
          <p:nvPr/>
        </p:nvSpPr>
        <p:spPr>
          <a:xfrm rot="2143185">
            <a:off x="4407525" y="4728744"/>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33E782B1-AA0E-AB72-D378-804D472968EF}"/>
              </a:ext>
            </a:extLst>
          </p:cNvPr>
          <p:cNvSpPr/>
          <p:nvPr/>
        </p:nvSpPr>
        <p:spPr>
          <a:xfrm>
            <a:off x="7940737" y="5612026"/>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4C7F1092-A24C-4A4B-945A-D98FDCC97515}"/>
              </a:ext>
            </a:extLst>
          </p:cNvPr>
          <p:cNvSpPr/>
          <p:nvPr/>
        </p:nvSpPr>
        <p:spPr>
          <a:xfrm>
            <a:off x="3256391" y="5639843"/>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91CEA1BF-A423-22F9-DB2D-32FC6EF80191}"/>
              </a:ext>
            </a:extLst>
          </p:cNvPr>
          <p:cNvSpPr/>
          <p:nvPr/>
        </p:nvSpPr>
        <p:spPr>
          <a:xfrm>
            <a:off x="9682491" y="3758659"/>
            <a:ext cx="1433297" cy="313547"/>
          </a:xfrm>
          <a:prstGeom prst="rect">
            <a:avLst/>
          </a:prstGeom>
        </p:spPr>
        <p:txBody>
          <a:bodyPr wrap="square">
            <a:spAutoFit/>
          </a:bodyPr>
          <a:lstStyle/>
          <a:p>
            <a:pPr algn="ctr">
              <a:lnSpc>
                <a:spcPct val="150000"/>
              </a:lnSpc>
            </a:pPr>
            <a:r>
              <a:rPr lang="en-US" altLang="ko-KR" sz="1100">
                <a:solidFill>
                  <a:schemeClr val="bg1">
                    <a:lumMod val="65000"/>
                  </a:schemeClr>
                </a:solidFill>
                <a:latin typeface="+mn-ea"/>
              </a:rPr>
              <a:t>(Controller)</a:t>
            </a:r>
          </a:p>
        </p:txBody>
      </p:sp>
      <p:cxnSp>
        <p:nvCxnSpPr>
          <p:cNvPr id="21" name="직선 화살표 연결선 20">
            <a:extLst>
              <a:ext uri="{FF2B5EF4-FFF2-40B4-BE49-F238E27FC236}">
                <a16:creationId xmlns:a16="http://schemas.microsoft.com/office/drawing/2014/main" id="{F580CDAC-C5EA-C4B8-07A6-5A25F8F755D5}"/>
              </a:ext>
            </a:extLst>
          </p:cNvPr>
          <p:cNvCxnSpPr>
            <a:cxnSpLocks/>
            <a:stCxn id="3" idx="3"/>
            <a:endCxn id="17" idx="1"/>
          </p:cNvCxnSpPr>
          <p:nvPr/>
        </p:nvCxnSpPr>
        <p:spPr>
          <a:xfrm>
            <a:off x="3567084" y="3548980"/>
            <a:ext cx="2391907"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5DE87CF-77D2-DBAE-14D6-7557F1AE87BB}"/>
              </a:ext>
            </a:extLst>
          </p:cNvPr>
          <p:cNvCxnSpPr>
            <a:cxnSpLocks/>
            <a:stCxn id="11" idx="1"/>
          </p:cNvCxnSpPr>
          <p:nvPr/>
        </p:nvCxnSpPr>
        <p:spPr>
          <a:xfrm flipH="1" flipV="1">
            <a:off x="3564340" y="4047856"/>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0312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9669-2CE2-1CD4-CBC0-5949D7F23B4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E94CDE47-B109-48E3-F21A-A15AAD34F2A6}"/>
              </a:ext>
            </a:extLst>
          </p:cNvPr>
          <p:cNvSpPr/>
          <p:nvPr/>
        </p:nvSpPr>
        <p:spPr>
          <a:xfrm>
            <a:off x="370207" y="627229"/>
            <a:ext cx="11697467"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HandlerMapping </a:t>
            </a:r>
            <a:r>
              <a:rPr lang="ko-KR" altLang="en-US" sz="1200">
                <a:latin typeface="+mn-ea"/>
              </a:rPr>
              <a:t>은 요청 </a:t>
            </a:r>
            <a:r>
              <a:rPr lang="en-US" altLang="ko-KR" sz="1200">
                <a:latin typeface="+mn-ea"/>
              </a:rPr>
              <a:t>URL</a:t>
            </a:r>
            <a:r>
              <a:rPr lang="ko-KR" altLang="en-US" sz="1200">
                <a:latin typeface="+mn-ea"/>
              </a:rPr>
              <a:t>과 이를 처리할 핸들러</a:t>
            </a:r>
            <a:r>
              <a:rPr lang="en-US" altLang="ko-KR" sz="1200">
                <a:latin typeface="+mn-ea"/>
              </a:rPr>
              <a:t>(Handler, </a:t>
            </a:r>
            <a:r>
              <a:rPr lang="ko-KR" altLang="en-US" sz="1200">
                <a:latin typeface="+mn-ea"/>
              </a:rPr>
              <a:t>일반적으로 </a:t>
            </a:r>
            <a:r>
              <a:rPr lang="en-US" altLang="ko-KR" sz="1200">
                <a:latin typeface="+mn-ea"/>
              </a:rPr>
              <a:t>Controller)</a:t>
            </a:r>
            <a:r>
              <a:rPr lang="ko-KR" altLang="en-US" sz="1200">
                <a:latin typeface="+mn-ea"/>
              </a:rPr>
              <a:t>를 매핑하는 인터페이스이다</a:t>
            </a:r>
            <a:endParaRPr lang="en-US" altLang="ko-KR" sz="1200">
              <a:latin typeface="+mn-ea"/>
            </a:endParaRPr>
          </a:p>
          <a:p>
            <a:pPr marL="171450" indent="-171450">
              <a:lnSpc>
                <a:spcPct val="150000"/>
              </a:lnSpc>
              <a:buFont typeface="Arial" panose="020B0604020202020204" pitchFamily="34" charset="0"/>
              <a:buChar char="•"/>
            </a:pPr>
            <a:r>
              <a:rPr lang="ko-KR" altLang="en-US" sz="1200"/>
              <a:t>클라이언트 요청이 들어오면</a:t>
            </a:r>
            <a:r>
              <a:rPr lang="en-US" altLang="ko-KR" sz="1200"/>
              <a:t> DispatcherServlet </a:t>
            </a:r>
            <a:r>
              <a:rPr lang="ko-KR" altLang="en-US" sz="1200"/>
              <a:t>은 등록된 모든 </a:t>
            </a:r>
            <a:r>
              <a:rPr lang="en-US" altLang="ko-KR" sz="1200"/>
              <a:t>HandlerMapping </a:t>
            </a:r>
            <a:r>
              <a:rPr lang="ko-KR" altLang="en-US" sz="1200"/>
              <a:t>구현체를 탐색하여 적합한 핸들러를 찾아 반환하고 이후 적절한 </a:t>
            </a:r>
            <a:r>
              <a:rPr lang="en-US" altLang="ko-KR" sz="1200">
                <a:latin typeface="+mn-ea"/>
              </a:rPr>
              <a:t>HandlerAdapter </a:t>
            </a:r>
            <a:r>
              <a:rPr lang="ko-KR" altLang="en-US" sz="1200">
                <a:latin typeface="+mn-ea"/>
              </a:rPr>
              <a:t>를 통해 실행한다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HandlerMapping </a:t>
            </a:r>
            <a:r>
              <a:rPr lang="ko-KR" altLang="en-US" sz="1200">
                <a:latin typeface="+mn-ea"/>
              </a:rPr>
              <a:t>은 핸들러를 검색해서 찾는 역할만 할 뿐 핸들러를 실행하지는 않는다</a:t>
            </a:r>
            <a:r>
              <a:rPr lang="en-US" altLang="ko-KR" sz="1200">
                <a:latin typeface="+mn-ea"/>
              </a:rPr>
              <a:t>. </a:t>
            </a:r>
            <a:r>
              <a:rPr lang="ko-KR" altLang="en-US" sz="1200">
                <a:latin typeface="+mn-ea"/>
              </a:rPr>
              <a:t>핸들러 실행은 </a:t>
            </a:r>
            <a:r>
              <a:rPr lang="en-US" altLang="ko-KR" sz="1200">
                <a:latin typeface="+mn-ea"/>
              </a:rPr>
              <a:t>HandlerAdapter </a:t>
            </a:r>
            <a:r>
              <a:rPr lang="ko-KR" altLang="en-US" sz="1200">
                <a:latin typeface="+mn-ea"/>
              </a:rPr>
              <a:t>가 담당한다</a:t>
            </a:r>
            <a:endParaRPr lang="en-US" altLang="ko-KR" sz="1200">
              <a:latin typeface="+mn-ea"/>
            </a:endParaRPr>
          </a:p>
        </p:txBody>
      </p:sp>
      <p:sp>
        <p:nvSpPr>
          <p:cNvPr id="74" name="직사각형 73">
            <a:extLst>
              <a:ext uri="{FF2B5EF4-FFF2-40B4-BE49-F238E27FC236}">
                <a16:creationId xmlns:a16="http://schemas.microsoft.com/office/drawing/2014/main" id="{5EE90E3C-5E3C-2BD4-FFC6-E78A0A93DA19}"/>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ADC13435-B412-AA58-F065-AD107C18378B}"/>
              </a:ext>
            </a:extLst>
          </p:cNvPr>
          <p:cNvSpPr/>
          <p:nvPr/>
        </p:nvSpPr>
        <p:spPr>
          <a:xfrm>
            <a:off x="198756" y="210894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7" name="직사각형 6">
            <a:extLst>
              <a:ext uri="{FF2B5EF4-FFF2-40B4-BE49-F238E27FC236}">
                <a16:creationId xmlns:a16="http://schemas.microsoft.com/office/drawing/2014/main" id="{4FA88438-6F49-53F8-BB24-CB32605196D5}"/>
              </a:ext>
            </a:extLst>
          </p:cNvPr>
          <p:cNvSpPr/>
          <p:nvPr/>
        </p:nvSpPr>
        <p:spPr>
          <a:xfrm>
            <a:off x="450182" y="3652854"/>
            <a:ext cx="8851999" cy="282660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BeanNameUrlHandlerMapping</a:t>
            </a:r>
          </a:p>
          <a:p>
            <a:pPr marL="628650" lvl="1" indent="-171450">
              <a:lnSpc>
                <a:spcPct val="150000"/>
              </a:lnSpc>
              <a:buFont typeface="Arial" panose="020B0604020202020204" pitchFamily="34" charset="0"/>
              <a:buChar char="•"/>
            </a:pPr>
            <a:r>
              <a:rPr lang="en-US" altLang="ko-KR" sz="1200">
                <a:latin typeface="+mn-ea"/>
              </a:rPr>
              <a:t>Bean </a:t>
            </a:r>
            <a:r>
              <a:rPr lang="ko-KR" altLang="en-US" sz="1200">
                <a:latin typeface="+mn-ea"/>
              </a:rPr>
              <a:t>이름을 </a:t>
            </a:r>
            <a:r>
              <a:rPr lang="en-US" altLang="ko-KR" sz="1200">
                <a:latin typeface="+mn-ea"/>
              </a:rPr>
              <a:t>URL</a:t>
            </a:r>
            <a:r>
              <a:rPr lang="ko-KR" altLang="en-US" sz="1200">
                <a:latin typeface="+mn-ea"/>
              </a:rPr>
              <a:t>로 매핑합니다</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현재는 잘 사용되지 않는 이전 방식이다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RequestMappingHandlerMapping</a:t>
            </a:r>
          </a:p>
          <a:p>
            <a:pPr marL="628650" lvl="1" indent="-171450">
              <a:lnSpc>
                <a:spcPct val="150000"/>
              </a:lnSpc>
              <a:buFont typeface="Arial" panose="020B0604020202020204" pitchFamily="34" charset="0"/>
              <a:buChar char="•"/>
            </a:pPr>
            <a:r>
              <a:rPr lang="ko-KR" altLang="en-US" sz="1200">
                <a:latin typeface="+mn-ea"/>
              </a:rPr>
              <a:t>가장 우선순위가 높고 대부분 이 방식을 사용한다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@RequestMapping </a:t>
            </a:r>
            <a:r>
              <a:rPr lang="ko-KR" altLang="en-US" sz="1200">
                <a:latin typeface="+mn-ea"/>
              </a:rPr>
              <a:t>또는 </a:t>
            </a:r>
            <a:r>
              <a:rPr lang="en-US" altLang="ko-KR" sz="1200">
                <a:latin typeface="+mn-ea"/>
              </a:rPr>
              <a:t>@GetMapping, @PostMapping </a:t>
            </a:r>
            <a:r>
              <a:rPr lang="ko-KR" altLang="en-US" sz="1200">
                <a:latin typeface="+mn-ea"/>
              </a:rPr>
              <a:t>과 같은 애노테이션을 기반으로 </a:t>
            </a:r>
            <a:r>
              <a:rPr lang="en-US" altLang="ko-KR" sz="1200">
                <a:latin typeface="+mn-ea"/>
              </a:rPr>
              <a:t>URL</a:t>
            </a:r>
            <a:r>
              <a:rPr lang="ko-KR" altLang="en-US" sz="1200">
                <a:latin typeface="+mn-ea"/>
              </a:rPr>
              <a:t>과 핸들러를 매핑한다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SimpleUrlHandlerMapping</a:t>
            </a:r>
          </a:p>
          <a:p>
            <a:pPr marL="628650" lvl="1" indent="-171450">
              <a:lnSpc>
                <a:spcPct val="150000"/>
              </a:lnSpc>
              <a:buFont typeface="Arial" panose="020B0604020202020204" pitchFamily="34" charset="0"/>
              <a:buChar char="•"/>
            </a:pPr>
            <a:r>
              <a:rPr lang="ko-KR" altLang="en-US" sz="1200"/>
              <a:t>명시적으로 </a:t>
            </a:r>
            <a:r>
              <a:rPr lang="en-US" altLang="ko-KR" sz="1200"/>
              <a:t>URL </a:t>
            </a:r>
            <a:r>
              <a:rPr lang="ko-KR" altLang="en-US" sz="1200"/>
              <a:t>패턴을 핸들러와 매핑하는 방식으로서 </a:t>
            </a:r>
            <a:r>
              <a:rPr lang="ko-KR" altLang="en-US" sz="1200">
                <a:latin typeface="+mn-ea"/>
              </a:rPr>
              <a:t>간단한 </a:t>
            </a:r>
            <a:r>
              <a:rPr lang="en-US" altLang="ko-KR" sz="1200">
                <a:latin typeface="+mn-ea"/>
              </a:rPr>
              <a:t>URL </a:t>
            </a:r>
            <a:r>
              <a:rPr lang="ko-KR" altLang="en-US" sz="1200">
                <a:latin typeface="+mn-ea"/>
              </a:rPr>
              <a:t>매핑에 사용된다</a:t>
            </a:r>
            <a:r>
              <a:rPr lang="ko-KR" altLang="en-US" sz="1200"/>
              <a:t> </a:t>
            </a:r>
            <a:endParaRPr lang="en-US" altLang="ko-KR" sz="1200"/>
          </a:p>
        </p:txBody>
      </p:sp>
      <p:sp>
        <p:nvSpPr>
          <p:cNvPr id="8" name="모서리가 둥근 직사각형 38">
            <a:extLst>
              <a:ext uri="{FF2B5EF4-FFF2-40B4-BE49-F238E27FC236}">
                <a16:creationId xmlns:a16="http://schemas.microsoft.com/office/drawing/2014/main" id="{C1E0D2AF-C4C0-7B9D-3ADB-A21D9A24D9DF}"/>
              </a:ext>
            </a:extLst>
          </p:cNvPr>
          <p:cNvSpPr/>
          <p:nvPr/>
        </p:nvSpPr>
        <p:spPr>
          <a:xfrm>
            <a:off x="450182" y="2552162"/>
            <a:ext cx="6534149" cy="879216"/>
          </a:xfrm>
          <a:prstGeom prst="roundRect">
            <a:avLst>
              <a:gd name="adj" fmla="val 4789"/>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HandlerMapping</a:t>
            </a:r>
          </a:p>
          <a:p>
            <a:pPr algn="ctr">
              <a:lnSpc>
                <a:spcPct val="150000"/>
              </a:lnSpc>
              <a:spcBef>
                <a:spcPts val="400"/>
              </a:spcBef>
            </a:pPr>
            <a:r>
              <a:rPr lang="en-US" altLang="ko-KR" sz="1200">
                <a:solidFill>
                  <a:srgbClr val="BCBEC4"/>
                </a:solidFill>
                <a:effectLst/>
                <a:highlight>
                  <a:srgbClr val="1E1F22"/>
                </a:highlight>
              </a:rPr>
              <a:t>HandlerExecutionChain </a:t>
            </a:r>
            <a:r>
              <a:rPr lang="en-US" altLang="ko-KR" sz="1200" b="1">
                <a:solidFill>
                  <a:srgbClr val="56A8F5"/>
                </a:solidFill>
                <a:effectLst/>
                <a:highlight>
                  <a:srgbClr val="1E1F22"/>
                </a:highlight>
              </a:rPr>
              <a:t>getHandler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Tree>
    <p:extLst>
      <p:ext uri="{BB962C8B-B14F-4D97-AF65-F5344CB8AC3E}">
        <p14:creationId xmlns:p14="http://schemas.microsoft.com/office/powerpoint/2010/main" val="2653264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53CA3384-0732-54CF-F1B4-E39FEBB6718C}"/>
              </a:ext>
            </a:extLst>
          </p:cNvPr>
          <p:cNvSpPr/>
          <p:nvPr/>
        </p:nvSpPr>
        <p:spPr>
          <a:xfrm>
            <a:off x="4231470" y="1347862"/>
            <a:ext cx="2381473" cy="2205334"/>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4446705" y="1977346"/>
            <a:ext cx="1897056" cy="1379216"/>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90791" y="224816"/>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ea typeface="나눔바른고딕" panose="020B0603020101020101" pitchFamily="50" charset="-127"/>
              </a:rPr>
              <a:t>서블릿 기반 요청 프로세스</a:t>
            </a:r>
            <a:endParaRPr lang="ko-KR" altLang="en-US" sz="2400"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4431867" y="1538597"/>
            <a:ext cx="1897057"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4561896" y="2170757"/>
            <a:ext cx="168194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HelloWorldServlet</a:t>
            </a:r>
            <a:endParaRPr lang="ko-KR" altLang="en-US"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34F4DE13-79C6-4508-8BC5-A0DA126ED75C}"/>
              </a:ext>
            </a:extLst>
          </p:cNvPr>
          <p:cNvSpPr/>
          <p:nvPr/>
        </p:nvSpPr>
        <p:spPr>
          <a:xfrm>
            <a:off x="4561896" y="2759740"/>
            <a:ext cx="168194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CustomServlet</a:t>
            </a:r>
            <a:endParaRPr lang="ko-KR" altLang="en-US" sz="1200">
              <a:solidFill>
                <a:schemeClr val="tx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77C20E8F-42ED-4D4E-A788-6DA96353C51D}"/>
              </a:ext>
            </a:extLst>
          </p:cNvPr>
          <p:cNvCxnSpPr>
            <a:cxnSpLocks/>
          </p:cNvCxnSpPr>
          <p:nvPr/>
        </p:nvCxnSpPr>
        <p:spPr>
          <a:xfrm>
            <a:off x="1031954" y="1982114"/>
            <a:ext cx="31995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1763770" y="1556773"/>
            <a:ext cx="1412497" cy="400110"/>
          </a:xfrm>
          <a:prstGeom prst="rect">
            <a:avLst/>
          </a:prstGeom>
          <a:noFill/>
        </p:spPr>
        <p:txBody>
          <a:bodyPr wrap="square">
            <a:spAutoFit/>
          </a:bodyPr>
          <a:lstStyle/>
          <a:p>
            <a:r>
              <a:rPr lang="en-US" altLang="ko-KR" sz="1000">
                <a:latin typeface="+mj-lt"/>
              </a:rPr>
              <a:t>GET /hello HTTP/1.1 </a:t>
            </a:r>
          </a:p>
          <a:p>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1697877" y="2858152"/>
            <a:ext cx="1665443"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39" name="Rectangle 2">
            <a:extLst>
              <a:ext uri="{FF2B5EF4-FFF2-40B4-BE49-F238E27FC236}">
                <a16:creationId xmlns:a16="http://schemas.microsoft.com/office/drawing/2014/main" id="{0E977667-2ECB-49D2-BDE5-09E44C16A843}"/>
              </a:ext>
            </a:extLst>
          </p:cNvPr>
          <p:cNvSpPr>
            <a:spLocks noChangeArrowheads="1"/>
          </p:cNvSpPr>
          <p:nvPr/>
        </p:nvSpPr>
        <p:spPr bwMode="auto">
          <a:xfrm>
            <a:off x="6978964" y="1353746"/>
            <a:ext cx="4974439" cy="21400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ko-KR" altLang="ko-KR" sz="1000" b="0" i="0" u="none" strike="noStrike" cap="none" normalizeH="0" baseline="0">
                <a:ln>
                  <a:noFill/>
                </a:ln>
                <a:solidFill>
                  <a:srgbClr val="BCBEC4"/>
                </a:solidFill>
                <a:effectLst/>
                <a:latin typeface="+mj-lt"/>
                <a:ea typeface="JetBrains Mono"/>
              </a:rPr>
              <a:t>HelloWorld</a:t>
            </a:r>
            <a:r>
              <a:rPr kumimoji="0" lang="en-US" altLang="ko-KR" sz="1000" b="0" i="0" u="none" strike="noStrike" cap="none" normalizeH="0" baseline="0">
                <a:ln>
                  <a:noFill/>
                </a:ln>
                <a:solidFill>
                  <a:srgbClr val="BCBEC4"/>
                </a:solidFill>
                <a:effectLst/>
                <a:latin typeface="+mj-lt"/>
                <a:ea typeface="JetBrains Mono"/>
              </a:rPr>
              <a:t>Servlet</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doGet</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response.setContentType(</a:t>
            </a:r>
            <a:r>
              <a:rPr kumimoji="0" lang="ko-KR" altLang="ko-KR" sz="1000" b="0" i="0" u="none" strike="noStrike" cap="none" normalizeH="0" baseline="0">
                <a:ln>
                  <a:noFill/>
                </a:ln>
                <a:solidFill>
                  <a:srgbClr val="6AAB73"/>
                </a:solidFill>
                <a:effectLst/>
                <a:latin typeface="+mj-lt"/>
                <a:ea typeface="JetBrains Mono"/>
              </a:rPr>
              <a:t>"text/html"</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PrintWriter out = response.getWriter();</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"&lt;html&gt;&lt;body&gt;"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"&lt;h1&gt;Hello, World!&lt;/h1&gt;"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"&lt;/body&gt;&lt;/html&gt;"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44" name="Rectangle 3">
            <a:extLst>
              <a:ext uri="{FF2B5EF4-FFF2-40B4-BE49-F238E27FC236}">
                <a16:creationId xmlns:a16="http://schemas.microsoft.com/office/drawing/2014/main" id="{0A8C2C88-ABEB-4526-ABB7-B5B918B6308E}"/>
              </a:ext>
            </a:extLst>
          </p:cNvPr>
          <p:cNvSpPr>
            <a:spLocks noChangeArrowheads="1"/>
          </p:cNvSpPr>
          <p:nvPr/>
        </p:nvSpPr>
        <p:spPr bwMode="auto">
          <a:xfrm>
            <a:off x="7864253" y="4318801"/>
            <a:ext cx="3507692" cy="237090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rPr>
              <a:t>&lt;</a:t>
            </a:r>
            <a:r>
              <a:rPr kumimoji="0" lang="ko-KR" altLang="ko-KR" sz="1000" b="0" i="0" u="none" strike="noStrike" cap="none" normalizeH="0" baseline="0">
                <a:ln>
                  <a:noFill/>
                </a:ln>
                <a:solidFill>
                  <a:srgbClr val="16BAAC"/>
                </a:solidFill>
                <a:effectLst/>
                <a:latin typeface="+mj-lt"/>
              </a:rPr>
              <a:t>web</a:t>
            </a:r>
            <a:r>
              <a:rPr kumimoji="0" lang="ko-KR" altLang="ko-KR" sz="1000" b="0" i="0" u="none" strike="noStrike" cap="none" normalizeH="0" baseline="0">
                <a:ln>
                  <a:noFill/>
                </a:ln>
                <a:solidFill>
                  <a:srgbClr val="BCBEC4"/>
                </a:solidFill>
                <a:effectLst/>
                <a:latin typeface="+mj-lt"/>
              </a:rPr>
              <a:t>-app&gt;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-name&gt;HelloWorldServlet&lt;/servlet-name&gt;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a:t>
            </a:r>
            <a:r>
              <a:rPr kumimoji="0" lang="ko-KR" altLang="ko-KR" sz="1000" b="0" i="0" u="none" strike="noStrike" cap="none" normalizeH="0" baseline="0">
                <a:ln>
                  <a:noFill/>
                </a:ln>
                <a:solidFill>
                  <a:srgbClr val="CF8E6D"/>
                </a:solidFill>
                <a:effectLst/>
                <a:latin typeface="+mj-lt"/>
              </a:rPr>
              <a:t>class</a:t>
            </a:r>
            <a:r>
              <a:rPr kumimoji="0" lang="ko-KR" altLang="ko-KR" sz="1000" b="0" i="0" u="none" strike="noStrike" cap="none" normalizeH="0" baseline="0">
                <a:ln>
                  <a:noFill/>
                </a:ln>
                <a:solidFill>
                  <a:srgbClr val="BCBEC4"/>
                </a:solidFill>
                <a:effectLst/>
                <a:latin typeface="+mj-lt"/>
              </a:rPr>
              <a:t>&gt;HelloWorldServlet&lt;/servlet-</a:t>
            </a:r>
            <a:r>
              <a:rPr kumimoji="0" lang="ko-KR" altLang="ko-KR" sz="1000" b="0" i="0" u="none" strike="noStrike" cap="none" normalizeH="0" baseline="0">
                <a:ln>
                  <a:noFill/>
                </a:ln>
                <a:solidFill>
                  <a:srgbClr val="CF8E6D"/>
                </a:solidFill>
                <a:effectLst/>
                <a:latin typeface="+mj-lt"/>
              </a:rPr>
              <a:t>class</a:t>
            </a:r>
            <a:r>
              <a:rPr kumimoji="0" lang="ko-KR" altLang="ko-KR" sz="1000" b="0" i="0" u="none" strike="noStrike" cap="none" normalizeH="0" baseline="0">
                <a:ln>
                  <a:noFill/>
                </a:ln>
                <a:solidFill>
                  <a:srgbClr val="BCBEC4"/>
                </a:solidFill>
                <a:effectLst/>
                <a:latin typeface="+mj-lt"/>
              </a:rPr>
              <a: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&lt;/servlet&gt;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-mapping&gt;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-name&gt;HelloWorldServlet&lt;/servlet-name&gt;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url</a:t>
            </a:r>
            <a:r>
              <a:rPr kumimoji="0" lang="ko-KR" altLang="ko-KR" sz="1000" b="0" i="0" u="none" strike="noStrike" cap="none" normalizeH="0" baseline="0">
                <a:ln>
                  <a:noFill/>
                </a:ln>
                <a:solidFill>
                  <a:srgbClr val="BCBEC4"/>
                </a:solidFill>
                <a:effectLst/>
                <a:latin typeface="+mj-lt"/>
              </a:rPr>
              <a:t>-pattern&gt;/hello&lt;/url-pattern&gt;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&lt;/servlet-mapping&gt;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&lt;/web-app&gt;</a:t>
            </a:r>
            <a:endParaRPr kumimoji="0" lang="ko-KR" altLang="ko-KR" sz="1000" b="0" i="0" u="none" strike="noStrike" cap="none" normalizeH="0" baseline="0">
              <a:ln>
                <a:noFill/>
              </a:ln>
              <a:solidFill>
                <a:schemeClr val="tx1"/>
              </a:solidFill>
              <a:effectLst/>
              <a:latin typeface="+mj-lt"/>
            </a:endParaRPr>
          </a:p>
        </p:txBody>
      </p:sp>
      <p:sp>
        <p:nvSpPr>
          <p:cNvPr id="53" name="TextBox 52">
            <a:extLst>
              <a:ext uri="{FF2B5EF4-FFF2-40B4-BE49-F238E27FC236}">
                <a16:creationId xmlns:a16="http://schemas.microsoft.com/office/drawing/2014/main" id="{7FA66DD9-6AC0-4C01-AB0F-E9EE083F4A67}"/>
              </a:ext>
            </a:extLst>
          </p:cNvPr>
          <p:cNvSpPr txBox="1"/>
          <p:nvPr/>
        </p:nvSpPr>
        <p:spPr>
          <a:xfrm>
            <a:off x="8374394" y="1045969"/>
            <a:ext cx="2183575" cy="307777"/>
          </a:xfrm>
          <a:prstGeom prst="rect">
            <a:avLst/>
          </a:prstGeom>
          <a:noFill/>
        </p:spPr>
        <p:txBody>
          <a:bodyPr wrap="square">
            <a:spAutoFit/>
          </a:bodyPr>
          <a:lstStyle/>
          <a:p>
            <a:r>
              <a:rPr lang="en-US" altLang="ko-KR" sz="1400">
                <a:latin typeface="+mj-lt"/>
                <a:ea typeface="나눔바른고딕" panose="020B0603020101020101"/>
              </a:rPr>
              <a:t>HelloWorldServlet.java</a:t>
            </a:r>
            <a:endParaRPr lang="ko-KR" altLang="en-US" sz="1400">
              <a:latin typeface="+mj-lt"/>
            </a:endParaRPr>
          </a:p>
        </p:txBody>
      </p:sp>
      <p:sp>
        <p:nvSpPr>
          <p:cNvPr id="54" name="TextBox 53">
            <a:extLst>
              <a:ext uri="{FF2B5EF4-FFF2-40B4-BE49-F238E27FC236}">
                <a16:creationId xmlns:a16="http://schemas.microsoft.com/office/drawing/2014/main" id="{BF66F7AB-314B-4ACF-B76F-9FE5BEBAE92F}"/>
              </a:ext>
            </a:extLst>
          </p:cNvPr>
          <p:cNvSpPr txBox="1"/>
          <p:nvPr/>
        </p:nvSpPr>
        <p:spPr>
          <a:xfrm>
            <a:off x="8932466" y="3986142"/>
            <a:ext cx="995237" cy="307777"/>
          </a:xfrm>
          <a:prstGeom prst="rect">
            <a:avLst/>
          </a:prstGeom>
          <a:noFill/>
        </p:spPr>
        <p:txBody>
          <a:bodyPr wrap="square">
            <a:spAutoFit/>
          </a:bodyPr>
          <a:lstStyle/>
          <a:p>
            <a:pPr algn="ctr"/>
            <a:r>
              <a:rPr lang="en-US" altLang="ko-KR" sz="1400">
                <a:latin typeface="+mj-lt"/>
                <a:ea typeface="나눔바른고딕" panose="020B0603020101020101"/>
              </a:rPr>
              <a:t>web.xml</a:t>
            </a:r>
            <a:endParaRPr lang="ko-KR" altLang="en-US" sz="1400">
              <a:latin typeface="+mj-lt"/>
            </a:endParaRPr>
          </a:p>
        </p:txBody>
      </p:sp>
      <p:cxnSp>
        <p:nvCxnSpPr>
          <p:cNvPr id="49" name="직선 화살표 연결선 48">
            <a:extLst>
              <a:ext uri="{FF2B5EF4-FFF2-40B4-BE49-F238E27FC236}">
                <a16:creationId xmlns:a16="http://schemas.microsoft.com/office/drawing/2014/main" id="{9B4CECDE-A9C4-437E-9A6C-7EB8816EFE7D}"/>
              </a:ext>
            </a:extLst>
          </p:cNvPr>
          <p:cNvCxnSpPr>
            <a:cxnSpLocks/>
            <a:stCxn id="15" idx="3"/>
          </p:cNvCxnSpPr>
          <p:nvPr/>
        </p:nvCxnSpPr>
        <p:spPr>
          <a:xfrm>
            <a:off x="6243838" y="2392402"/>
            <a:ext cx="768170" cy="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BEE7B32-C533-4568-A2D3-953FDBCD6407}"/>
              </a:ext>
            </a:extLst>
          </p:cNvPr>
          <p:cNvSpPr txBox="1"/>
          <p:nvPr/>
        </p:nvSpPr>
        <p:spPr>
          <a:xfrm>
            <a:off x="1560903" y="3467429"/>
            <a:ext cx="1818230" cy="553998"/>
          </a:xfrm>
          <a:prstGeom prst="rect">
            <a:avLst/>
          </a:prstGeom>
          <a:solidFill>
            <a:schemeClr val="bg2"/>
          </a:solidFill>
          <a:ln w="6350">
            <a:solidFill>
              <a:schemeClr val="bg1">
                <a:lumMod val="75000"/>
              </a:schemeClr>
            </a:solidFill>
          </a:ln>
        </p:spPr>
        <p:txBody>
          <a:bodyPr wrap="square">
            <a:spAutoFit/>
          </a:bodyPr>
          <a:lstStyle/>
          <a:p>
            <a:r>
              <a:rPr lang="en-US" altLang="ko-KR" sz="1000">
                <a:latin typeface="+mj-lt"/>
              </a:rPr>
              <a:t>&lt;html&gt;&lt;body&gt;</a:t>
            </a:r>
          </a:p>
          <a:p>
            <a:r>
              <a:rPr lang="en-US" altLang="ko-KR" sz="1000">
                <a:latin typeface="+mj-lt"/>
              </a:rPr>
              <a:t>   &lt;h1&gt;Hello, World!&lt;/h1&gt;</a:t>
            </a:r>
          </a:p>
          <a:p>
            <a:r>
              <a:rPr lang="en-US" altLang="ko-KR" sz="1000">
                <a:latin typeface="+mj-lt"/>
              </a:rPr>
              <a:t>&lt;/body&gt;&lt;/html&gt;</a:t>
            </a:r>
            <a:endParaRPr lang="ko-KR" altLang="en-US" sz="1000">
              <a:latin typeface="+mj-lt"/>
            </a:endParaRPr>
          </a:p>
        </p:txBody>
      </p:sp>
      <p:sp>
        <p:nvSpPr>
          <p:cNvPr id="24" name="왼쪽 중괄호 23">
            <a:extLst>
              <a:ext uri="{FF2B5EF4-FFF2-40B4-BE49-F238E27FC236}">
                <a16:creationId xmlns:a16="http://schemas.microsoft.com/office/drawing/2014/main" id="{E958ED30-AD7F-4176-A0E3-5645B8E3D861}"/>
              </a:ext>
            </a:extLst>
          </p:cNvPr>
          <p:cNvSpPr/>
          <p:nvPr/>
        </p:nvSpPr>
        <p:spPr>
          <a:xfrm flipH="1">
            <a:off x="9915210" y="1941404"/>
            <a:ext cx="196998" cy="1145294"/>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25" name="TextBox 24">
            <a:extLst>
              <a:ext uri="{FF2B5EF4-FFF2-40B4-BE49-F238E27FC236}">
                <a16:creationId xmlns:a16="http://schemas.microsoft.com/office/drawing/2014/main" id="{6FF4D8CC-46EF-4FC0-A3E6-740DBA0224FA}"/>
              </a:ext>
            </a:extLst>
          </p:cNvPr>
          <p:cNvSpPr txBox="1"/>
          <p:nvPr/>
        </p:nvSpPr>
        <p:spPr>
          <a:xfrm>
            <a:off x="10195335" y="2390940"/>
            <a:ext cx="1502403" cy="246221"/>
          </a:xfrm>
          <a:prstGeom prst="rect">
            <a:avLst/>
          </a:prstGeom>
          <a:noFill/>
        </p:spPr>
        <p:txBody>
          <a:bodyPr wrap="square">
            <a:spAutoFit/>
          </a:bodyPr>
          <a:lstStyle/>
          <a:p>
            <a:pPr algn="ctr"/>
            <a:r>
              <a:rPr lang="ko-KR" altLang="en-US" sz="1000" b="1">
                <a:solidFill>
                  <a:srgbClr val="FFFF00"/>
                </a:solidFill>
                <a:latin typeface="+mj-lt"/>
                <a:ea typeface="나눔바른고딕" panose="020B0603020101020101"/>
              </a:rPr>
              <a:t>응답 본문을 직접 작성</a:t>
            </a:r>
            <a:endParaRPr lang="ko-KR" altLang="en-US" sz="1000">
              <a:solidFill>
                <a:srgbClr val="FFFF00"/>
              </a:solidFill>
              <a:latin typeface="+mj-lt"/>
            </a:endParaRPr>
          </a:p>
        </p:txBody>
      </p:sp>
      <p:cxnSp>
        <p:nvCxnSpPr>
          <p:cNvPr id="8" name="연결선: 구부러짐 7">
            <a:extLst>
              <a:ext uri="{FF2B5EF4-FFF2-40B4-BE49-F238E27FC236}">
                <a16:creationId xmlns:a16="http://schemas.microsoft.com/office/drawing/2014/main" id="{A10D8862-A26E-4B0A-9AAF-94894C04F92F}"/>
              </a:ext>
            </a:extLst>
          </p:cNvPr>
          <p:cNvCxnSpPr>
            <a:cxnSpLocks/>
            <a:stCxn id="10" idx="2"/>
            <a:endCxn id="44" idx="1"/>
          </p:cNvCxnSpPr>
          <p:nvPr/>
        </p:nvCxnSpPr>
        <p:spPr>
          <a:xfrm rot="16200000" flipH="1">
            <a:off x="5667701" y="3307702"/>
            <a:ext cx="1951058" cy="244204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D569ADB-E476-4C89-BFB5-7286056FE3ED}"/>
              </a:ext>
            </a:extLst>
          </p:cNvPr>
          <p:cNvSpPr txBox="1"/>
          <p:nvPr/>
        </p:nvSpPr>
        <p:spPr>
          <a:xfrm>
            <a:off x="5900596" y="4468741"/>
            <a:ext cx="1498607" cy="246221"/>
          </a:xfrm>
          <a:prstGeom prst="rect">
            <a:avLst/>
          </a:prstGeom>
          <a:noFill/>
        </p:spPr>
        <p:txBody>
          <a:bodyPr wrap="square">
            <a:spAutoFit/>
          </a:bodyPr>
          <a:lstStyle/>
          <a:p>
            <a:r>
              <a:rPr lang="ko-KR" altLang="en-US" sz="1000" b="1">
                <a:latin typeface="+mj-lt"/>
              </a:rPr>
              <a:t>설정 파일 초기화 작업</a:t>
            </a:r>
          </a:p>
        </p:txBody>
      </p:sp>
      <p:sp>
        <p:nvSpPr>
          <p:cNvPr id="27" name="TextBox 26">
            <a:extLst>
              <a:ext uri="{FF2B5EF4-FFF2-40B4-BE49-F238E27FC236}">
                <a16:creationId xmlns:a16="http://schemas.microsoft.com/office/drawing/2014/main" id="{153663C1-7D60-4815-B853-09E979424DD7}"/>
              </a:ext>
            </a:extLst>
          </p:cNvPr>
          <p:cNvSpPr txBox="1"/>
          <p:nvPr/>
        </p:nvSpPr>
        <p:spPr>
          <a:xfrm>
            <a:off x="7071428" y="3545312"/>
            <a:ext cx="4789505" cy="276999"/>
          </a:xfrm>
          <a:prstGeom prst="rect">
            <a:avLst/>
          </a:prstGeom>
          <a:noFill/>
        </p:spPr>
        <p:txBody>
          <a:bodyPr wrap="square">
            <a:spAutoFit/>
          </a:bodyPr>
          <a:lstStyle/>
          <a:p>
            <a:r>
              <a:rPr lang="ko-KR" altLang="en-US" sz="1200" i="1">
                <a:solidFill>
                  <a:srgbClr val="FF0000"/>
                </a:solidFill>
                <a:latin typeface="+mj-lt"/>
              </a:rPr>
              <a:t>서비스단에서 화면과 비즈니스 로직 처리를 모두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7" name="TextBox 16">
            <a:extLst>
              <a:ext uri="{FF2B5EF4-FFF2-40B4-BE49-F238E27FC236}">
                <a16:creationId xmlns:a16="http://schemas.microsoft.com/office/drawing/2014/main" id="{85F89B3D-702C-CE2B-EFA5-8818ADE67FEF}"/>
              </a:ext>
            </a:extLst>
          </p:cNvPr>
          <p:cNvSpPr txBox="1"/>
          <p:nvPr/>
        </p:nvSpPr>
        <p:spPr>
          <a:xfrm>
            <a:off x="4895572" y="948842"/>
            <a:ext cx="969645" cy="369332"/>
          </a:xfrm>
          <a:prstGeom prst="rect">
            <a:avLst/>
          </a:prstGeom>
          <a:noFill/>
        </p:spPr>
        <p:txBody>
          <a:bodyPr wrap="square">
            <a:spAutoFit/>
          </a:bodyPr>
          <a:lstStyle/>
          <a:p>
            <a:pPr algn="ctr"/>
            <a:r>
              <a:rPr lang="en-US" altLang="ko-KR">
                <a:latin typeface="+mj-lt"/>
                <a:ea typeface="나눔바른고딕" panose="020B0603020101020101" pitchFamily="50" charset="-127"/>
              </a:rPr>
              <a:t>WAS</a:t>
            </a:r>
            <a:endParaRPr lang="ko-KR" altLang="en-US">
              <a:latin typeface="+mj-lt"/>
            </a:endParaRPr>
          </a:p>
        </p:txBody>
      </p:sp>
      <p:sp>
        <p:nvSpPr>
          <p:cNvPr id="5" name="직사각형 4">
            <a:extLst>
              <a:ext uri="{FF2B5EF4-FFF2-40B4-BE49-F238E27FC236}">
                <a16:creationId xmlns:a16="http://schemas.microsoft.com/office/drawing/2014/main" id="{F506B9B2-BAB6-7A2C-B7E4-F513C953CAF8}"/>
              </a:ext>
            </a:extLst>
          </p:cNvPr>
          <p:cNvSpPr/>
          <p:nvPr/>
        </p:nvSpPr>
        <p:spPr>
          <a:xfrm>
            <a:off x="403092" y="1354447"/>
            <a:ext cx="628862" cy="2198748"/>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6" name="TextBox 5">
            <a:extLst>
              <a:ext uri="{FF2B5EF4-FFF2-40B4-BE49-F238E27FC236}">
                <a16:creationId xmlns:a16="http://schemas.microsoft.com/office/drawing/2014/main" id="{4DB0C572-44B6-37F1-8734-4EC3ACD96F2A}"/>
              </a:ext>
            </a:extLst>
          </p:cNvPr>
          <p:cNvSpPr txBox="1"/>
          <p:nvPr/>
        </p:nvSpPr>
        <p:spPr>
          <a:xfrm>
            <a:off x="430823" y="1081849"/>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cxnSp>
        <p:nvCxnSpPr>
          <p:cNvPr id="11" name="직선 화살표 연결선 10">
            <a:extLst>
              <a:ext uri="{FF2B5EF4-FFF2-40B4-BE49-F238E27FC236}">
                <a16:creationId xmlns:a16="http://schemas.microsoft.com/office/drawing/2014/main" id="{9DAB7C32-EC0C-4DD8-2E7C-E1D49483C875}"/>
              </a:ext>
            </a:extLst>
          </p:cNvPr>
          <p:cNvCxnSpPr>
            <a:cxnSpLocks/>
          </p:cNvCxnSpPr>
          <p:nvPr/>
        </p:nvCxnSpPr>
        <p:spPr>
          <a:xfrm flipH="1">
            <a:off x="1017567" y="2716711"/>
            <a:ext cx="32139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3D69CAD-2464-727D-B6DA-A2E0BA019054}"/>
              </a:ext>
            </a:extLst>
          </p:cNvPr>
          <p:cNvSpPr txBox="1"/>
          <p:nvPr/>
        </p:nvSpPr>
        <p:spPr>
          <a:xfrm>
            <a:off x="347222" y="2206822"/>
            <a:ext cx="816033"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spTree>
    <p:extLst>
      <p:ext uri="{BB962C8B-B14F-4D97-AF65-F5344CB8AC3E}">
        <p14:creationId xmlns:p14="http://schemas.microsoft.com/office/powerpoint/2010/main" val="6114470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EC0CB-3546-6002-43AC-0A637F9B984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72B3CFE-AA51-1971-A0F3-C84FAF955800}"/>
              </a:ext>
            </a:extLst>
          </p:cNvPr>
          <p:cNvSpPr/>
          <p:nvPr/>
        </p:nvSpPr>
        <p:spPr>
          <a:xfrm>
            <a:off x="198756" y="202792"/>
            <a:ext cx="341632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HandlerMapping </a:t>
            </a:r>
            <a:r>
              <a:rPr lang="ko-KR" altLang="en-US" b="1">
                <a:solidFill>
                  <a:schemeClr val="accent1">
                    <a:lumMod val="75000"/>
                  </a:schemeClr>
                </a:solidFill>
                <a:latin typeface="+mn-ea"/>
              </a:rPr>
              <a:t>설계 의도</a:t>
            </a:r>
          </a:p>
        </p:txBody>
      </p:sp>
      <p:grpSp>
        <p:nvGrpSpPr>
          <p:cNvPr id="5" name="그룹 4">
            <a:extLst>
              <a:ext uri="{FF2B5EF4-FFF2-40B4-BE49-F238E27FC236}">
                <a16:creationId xmlns:a16="http://schemas.microsoft.com/office/drawing/2014/main" id="{7A846F70-C13A-2C38-16C4-C6AC046DD2FF}"/>
              </a:ext>
            </a:extLst>
          </p:cNvPr>
          <p:cNvGrpSpPr/>
          <p:nvPr/>
        </p:nvGrpSpPr>
        <p:grpSpPr>
          <a:xfrm>
            <a:off x="3833920" y="1561964"/>
            <a:ext cx="685800" cy="685800"/>
            <a:chOff x="1024551" y="978428"/>
            <a:chExt cx="685800" cy="685800"/>
          </a:xfrm>
        </p:grpSpPr>
        <p:sp>
          <p:nvSpPr>
            <p:cNvPr id="2" name="타원 1">
              <a:extLst>
                <a:ext uri="{FF2B5EF4-FFF2-40B4-BE49-F238E27FC236}">
                  <a16:creationId xmlns:a16="http://schemas.microsoft.com/office/drawing/2014/main" id="{B479E88F-3AA6-69D0-7337-A01C186E9DCF}"/>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 name="직사각형 2">
              <a:extLst>
                <a:ext uri="{FF2B5EF4-FFF2-40B4-BE49-F238E27FC236}">
                  <a16:creationId xmlns:a16="http://schemas.microsoft.com/office/drawing/2014/main" id="{B78B9868-349E-B576-C7EC-9A16A241631E}"/>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6" name="그룹 5">
            <a:extLst>
              <a:ext uri="{FF2B5EF4-FFF2-40B4-BE49-F238E27FC236}">
                <a16:creationId xmlns:a16="http://schemas.microsoft.com/office/drawing/2014/main" id="{96946FAC-D9F1-C3E0-1C88-6523CB9A1077}"/>
              </a:ext>
            </a:extLst>
          </p:cNvPr>
          <p:cNvGrpSpPr/>
          <p:nvPr/>
        </p:nvGrpSpPr>
        <p:grpSpPr>
          <a:xfrm>
            <a:off x="4814494" y="1561964"/>
            <a:ext cx="685800" cy="685800"/>
            <a:chOff x="1024551" y="978428"/>
            <a:chExt cx="685800" cy="685800"/>
          </a:xfrm>
        </p:grpSpPr>
        <p:sp>
          <p:nvSpPr>
            <p:cNvPr id="7" name="타원 6">
              <a:extLst>
                <a:ext uri="{FF2B5EF4-FFF2-40B4-BE49-F238E27FC236}">
                  <a16:creationId xmlns:a16="http://schemas.microsoft.com/office/drawing/2014/main" id="{9F77AD77-496B-7928-4519-F1678D4EFA14}"/>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8" name="직사각형 7">
              <a:extLst>
                <a:ext uri="{FF2B5EF4-FFF2-40B4-BE49-F238E27FC236}">
                  <a16:creationId xmlns:a16="http://schemas.microsoft.com/office/drawing/2014/main" id="{5A73C6A6-213B-1F9B-73CE-FCF90F1E4932}"/>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11" name="그룹 10">
            <a:extLst>
              <a:ext uri="{FF2B5EF4-FFF2-40B4-BE49-F238E27FC236}">
                <a16:creationId xmlns:a16="http://schemas.microsoft.com/office/drawing/2014/main" id="{C2669F2E-5E20-61D5-404A-7B6A3AFEBD37}"/>
              </a:ext>
            </a:extLst>
          </p:cNvPr>
          <p:cNvGrpSpPr/>
          <p:nvPr/>
        </p:nvGrpSpPr>
        <p:grpSpPr>
          <a:xfrm>
            <a:off x="5795068" y="1561964"/>
            <a:ext cx="685800" cy="685800"/>
            <a:chOff x="1024551" y="978428"/>
            <a:chExt cx="685800" cy="685800"/>
          </a:xfrm>
        </p:grpSpPr>
        <p:sp>
          <p:nvSpPr>
            <p:cNvPr id="12" name="타원 11">
              <a:extLst>
                <a:ext uri="{FF2B5EF4-FFF2-40B4-BE49-F238E27FC236}">
                  <a16:creationId xmlns:a16="http://schemas.microsoft.com/office/drawing/2014/main" id="{F48ACCE5-3384-D5AE-C730-190B4F148839}"/>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911AB3D2-6B86-5FF4-7280-A68CEB112600}"/>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16" name="그룹 15">
            <a:extLst>
              <a:ext uri="{FF2B5EF4-FFF2-40B4-BE49-F238E27FC236}">
                <a16:creationId xmlns:a16="http://schemas.microsoft.com/office/drawing/2014/main" id="{9786DD34-CECA-F275-3DA4-83A241C2872A}"/>
              </a:ext>
            </a:extLst>
          </p:cNvPr>
          <p:cNvGrpSpPr/>
          <p:nvPr/>
        </p:nvGrpSpPr>
        <p:grpSpPr>
          <a:xfrm>
            <a:off x="6775641" y="1561964"/>
            <a:ext cx="685800" cy="685800"/>
            <a:chOff x="1024551" y="978428"/>
            <a:chExt cx="685800" cy="685800"/>
          </a:xfrm>
        </p:grpSpPr>
        <p:sp>
          <p:nvSpPr>
            <p:cNvPr id="17" name="타원 16">
              <a:extLst>
                <a:ext uri="{FF2B5EF4-FFF2-40B4-BE49-F238E27FC236}">
                  <a16:creationId xmlns:a16="http://schemas.microsoft.com/office/drawing/2014/main" id="{7C7B49F6-76F2-81E8-8DAB-290A0B2AA752}"/>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8" name="직사각형 17">
              <a:extLst>
                <a:ext uri="{FF2B5EF4-FFF2-40B4-BE49-F238E27FC236}">
                  <a16:creationId xmlns:a16="http://schemas.microsoft.com/office/drawing/2014/main" id="{F7DC2752-B841-BBA1-5AD5-92645928A88E}"/>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cxnSp>
        <p:nvCxnSpPr>
          <p:cNvPr id="20" name="직선 화살표 연결선 19">
            <a:extLst>
              <a:ext uri="{FF2B5EF4-FFF2-40B4-BE49-F238E27FC236}">
                <a16:creationId xmlns:a16="http://schemas.microsoft.com/office/drawing/2014/main" id="{D435D30D-EC29-23E9-5C47-AE1498DFC790}"/>
              </a:ext>
            </a:extLst>
          </p:cNvPr>
          <p:cNvCxnSpPr>
            <a:cxnSpLocks/>
            <a:stCxn id="2" idx="4"/>
          </p:cNvCxnSpPr>
          <p:nvPr/>
        </p:nvCxnSpPr>
        <p:spPr>
          <a:xfrm>
            <a:off x="4176820"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9FEC3713-3A6E-F136-C72B-04E27E422CDB}"/>
              </a:ext>
            </a:extLst>
          </p:cNvPr>
          <p:cNvCxnSpPr>
            <a:cxnSpLocks/>
            <a:stCxn id="7" idx="4"/>
          </p:cNvCxnSpPr>
          <p:nvPr/>
        </p:nvCxnSpPr>
        <p:spPr>
          <a:xfrm>
            <a:off x="5157394"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81ABFDC0-ABFE-92F9-5210-54344D0F79A6}"/>
              </a:ext>
            </a:extLst>
          </p:cNvPr>
          <p:cNvCxnSpPr>
            <a:cxnSpLocks/>
            <a:stCxn id="12" idx="4"/>
          </p:cNvCxnSpPr>
          <p:nvPr/>
        </p:nvCxnSpPr>
        <p:spPr>
          <a:xfrm>
            <a:off x="6137968"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73B0AE9-69F3-6088-807D-DAEED037AB0D}"/>
              </a:ext>
            </a:extLst>
          </p:cNvPr>
          <p:cNvCxnSpPr>
            <a:cxnSpLocks/>
            <a:stCxn id="17" idx="4"/>
          </p:cNvCxnSpPr>
          <p:nvPr/>
        </p:nvCxnSpPr>
        <p:spPr>
          <a:xfrm>
            <a:off x="7118541"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FB7A560-AE68-5652-A47E-26843EEAEFE2}"/>
              </a:ext>
            </a:extLst>
          </p:cNvPr>
          <p:cNvSpPr txBox="1"/>
          <p:nvPr/>
        </p:nvSpPr>
        <p:spPr>
          <a:xfrm>
            <a:off x="3348061" y="2482785"/>
            <a:ext cx="833433" cy="261610"/>
          </a:xfrm>
          <a:prstGeom prst="rect">
            <a:avLst/>
          </a:prstGeom>
          <a:noFill/>
        </p:spPr>
        <p:txBody>
          <a:bodyPr wrap="square">
            <a:spAutoFit/>
          </a:bodyPr>
          <a:lstStyle/>
          <a:p>
            <a:pPr algn="r"/>
            <a:r>
              <a:rPr lang="en-US" altLang="ko-KR" sz="1100"/>
              <a:t>/user</a:t>
            </a:r>
            <a:endParaRPr lang="ko-KR" altLang="en-US" sz="1100"/>
          </a:p>
        </p:txBody>
      </p:sp>
      <p:sp>
        <p:nvSpPr>
          <p:cNvPr id="33" name="TextBox 32">
            <a:extLst>
              <a:ext uri="{FF2B5EF4-FFF2-40B4-BE49-F238E27FC236}">
                <a16:creationId xmlns:a16="http://schemas.microsoft.com/office/drawing/2014/main" id="{E2B80AEE-E670-71F9-47C3-E24E2B6F2075}"/>
              </a:ext>
            </a:extLst>
          </p:cNvPr>
          <p:cNvSpPr txBox="1"/>
          <p:nvPr/>
        </p:nvSpPr>
        <p:spPr>
          <a:xfrm>
            <a:off x="4312452" y="2482785"/>
            <a:ext cx="833433" cy="261610"/>
          </a:xfrm>
          <a:prstGeom prst="rect">
            <a:avLst/>
          </a:prstGeom>
          <a:noFill/>
        </p:spPr>
        <p:txBody>
          <a:bodyPr wrap="square">
            <a:spAutoFit/>
          </a:bodyPr>
          <a:lstStyle/>
          <a:p>
            <a:pPr algn="r"/>
            <a:r>
              <a:rPr lang="en-US" altLang="ko-KR" sz="1100"/>
              <a:t>/order</a:t>
            </a:r>
            <a:endParaRPr lang="ko-KR" altLang="en-US" sz="1100"/>
          </a:p>
        </p:txBody>
      </p:sp>
      <p:sp>
        <p:nvSpPr>
          <p:cNvPr id="34" name="TextBox 33">
            <a:extLst>
              <a:ext uri="{FF2B5EF4-FFF2-40B4-BE49-F238E27FC236}">
                <a16:creationId xmlns:a16="http://schemas.microsoft.com/office/drawing/2014/main" id="{52C7BC68-1DA2-A38B-ACF2-A034089DD9DD}"/>
              </a:ext>
            </a:extLst>
          </p:cNvPr>
          <p:cNvSpPr txBox="1"/>
          <p:nvPr/>
        </p:nvSpPr>
        <p:spPr>
          <a:xfrm>
            <a:off x="5315722" y="2482785"/>
            <a:ext cx="833433" cy="261610"/>
          </a:xfrm>
          <a:prstGeom prst="rect">
            <a:avLst/>
          </a:prstGeom>
          <a:noFill/>
        </p:spPr>
        <p:txBody>
          <a:bodyPr wrap="square">
            <a:spAutoFit/>
          </a:bodyPr>
          <a:lstStyle/>
          <a:p>
            <a:pPr algn="r"/>
            <a:r>
              <a:rPr lang="en-US" altLang="ko-KR" sz="1100"/>
              <a:t>/pay</a:t>
            </a:r>
            <a:endParaRPr lang="ko-KR" altLang="en-US" sz="1100"/>
          </a:p>
        </p:txBody>
      </p:sp>
      <p:sp>
        <p:nvSpPr>
          <p:cNvPr id="35" name="TextBox 34">
            <a:extLst>
              <a:ext uri="{FF2B5EF4-FFF2-40B4-BE49-F238E27FC236}">
                <a16:creationId xmlns:a16="http://schemas.microsoft.com/office/drawing/2014/main" id="{7FBD3837-927E-E1F5-B767-117D55F2EFD1}"/>
              </a:ext>
            </a:extLst>
          </p:cNvPr>
          <p:cNvSpPr txBox="1"/>
          <p:nvPr/>
        </p:nvSpPr>
        <p:spPr>
          <a:xfrm>
            <a:off x="6285108" y="2464297"/>
            <a:ext cx="833433" cy="261610"/>
          </a:xfrm>
          <a:prstGeom prst="rect">
            <a:avLst/>
          </a:prstGeom>
          <a:noFill/>
        </p:spPr>
        <p:txBody>
          <a:bodyPr wrap="square">
            <a:spAutoFit/>
          </a:bodyPr>
          <a:lstStyle/>
          <a:p>
            <a:pPr algn="r"/>
            <a:r>
              <a:rPr lang="en-US" altLang="ko-KR" sz="1100"/>
              <a:t>/admin</a:t>
            </a:r>
            <a:endParaRPr lang="ko-KR" altLang="en-US" sz="1100"/>
          </a:p>
        </p:txBody>
      </p:sp>
      <p:sp>
        <p:nvSpPr>
          <p:cNvPr id="40" name="직사각형 39">
            <a:extLst>
              <a:ext uri="{FF2B5EF4-FFF2-40B4-BE49-F238E27FC236}">
                <a16:creationId xmlns:a16="http://schemas.microsoft.com/office/drawing/2014/main" id="{BECDD75E-B2F2-4CF5-8246-EA2F0E05AD9B}"/>
              </a:ext>
            </a:extLst>
          </p:cNvPr>
          <p:cNvSpPr/>
          <p:nvPr/>
        </p:nvSpPr>
        <p:spPr>
          <a:xfrm>
            <a:off x="3537281" y="3134228"/>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HandlerMapping</a:t>
            </a:r>
            <a:endParaRPr lang="ko-KR" altLang="en-US" sz="2000">
              <a:solidFill>
                <a:schemeClr val="tx1"/>
              </a:solidFill>
            </a:endParaRPr>
          </a:p>
        </p:txBody>
      </p:sp>
      <p:sp>
        <p:nvSpPr>
          <p:cNvPr id="41" name="다이아몬드 40">
            <a:extLst>
              <a:ext uri="{FF2B5EF4-FFF2-40B4-BE49-F238E27FC236}">
                <a16:creationId xmlns:a16="http://schemas.microsoft.com/office/drawing/2014/main" id="{2DFA45EA-BEDE-B4AA-C2DC-F5E853DE73B0}"/>
              </a:ext>
            </a:extLst>
          </p:cNvPr>
          <p:cNvSpPr/>
          <p:nvPr/>
        </p:nvSpPr>
        <p:spPr>
          <a:xfrm>
            <a:off x="5418363" y="4102771"/>
            <a:ext cx="539128" cy="53912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E95D1532-A6AB-2544-8121-EE4A8BD5416B}"/>
              </a:ext>
            </a:extLst>
          </p:cNvPr>
          <p:cNvCxnSpPr>
            <a:cxnSpLocks/>
            <a:stCxn id="40" idx="2"/>
            <a:endCxn id="41" idx="0"/>
          </p:cNvCxnSpPr>
          <p:nvPr/>
        </p:nvCxnSpPr>
        <p:spPr>
          <a:xfrm>
            <a:off x="5687927" y="3820028"/>
            <a:ext cx="0" cy="282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06F1AC9-0FD2-C735-FFB8-94ECEDC0FA10}"/>
              </a:ext>
            </a:extLst>
          </p:cNvPr>
          <p:cNvSpPr txBox="1"/>
          <p:nvPr/>
        </p:nvSpPr>
        <p:spPr>
          <a:xfrm>
            <a:off x="5957491" y="4228349"/>
            <a:ext cx="1058713" cy="261610"/>
          </a:xfrm>
          <a:prstGeom prst="rect">
            <a:avLst/>
          </a:prstGeom>
          <a:noFill/>
        </p:spPr>
        <p:txBody>
          <a:bodyPr wrap="square">
            <a:spAutoFit/>
          </a:bodyPr>
          <a:lstStyle/>
          <a:p>
            <a:r>
              <a:rPr lang="en-US" altLang="ko-KR" sz="1100"/>
              <a:t>getHandler()</a:t>
            </a:r>
            <a:endParaRPr lang="ko-KR" altLang="en-US" sz="1100"/>
          </a:p>
        </p:txBody>
      </p:sp>
      <p:cxnSp>
        <p:nvCxnSpPr>
          <p:cNvPr id="47" name="연결선: 꺾임 46">
            <a:extLst>
              <a:ext uri="{FF2B5EF4-FFF2-40B4-BE49-F238E27FC236}">
                <a16:creationId xmlns:a16="http://schemas.microsoft.com/office/drawing/2014/main" id="{E7179DA3-019F-417D-AAC2-01E41BC71668}"/>
              </a:ext>
            </a:extLst>
          </p:cNvPr>
          <p:cNvCxnSpPr>
            <a:cxnSpLocks/>
            <a:stCxn id="41" idx="2"/>
            <a:endCxn id="67" idx="0"/>
          </p:cNvCxnSpPr>
          <p:nvPr/>
        </p:nvCxnSpPr>
        <p:spPr>
          <a:xfrm rot="5400000">
            <a:off x="3763487" y="3549933"/>
            <a:ext cx="832475" cy="3016407"/>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73EEA225-113E-668A-8374-8A9B8DF76FCE}"/>
              </a:ext>
            </a:extLst>
          </p:cNvPr>
          <p:cNvCxnSpPr>
            <a:cxnSpLocks/>
            <a:stCxn id="41" idx="2"/>
            <a:endCxn id="72" idx="0"/>
          </p:cNvCxnSpPr>
          <p:nvPr/>
        </p:nvCxnSpPr>
        <p:spPr>
          <a:xfrm rot="5400000">
            <a:off x="4782435" y="4568881"/>
            <a:ext cx="832475" cy="978510"/>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11EA4E6-71EE-CF8F-8E07-71418714A7A6}"/>
              </a:ext>
            </a:extLst>
          </p:cNvPr>
          <p:cNvCxnSpPr>
            <a:cxnSpLocks/>
            <a:stCxn id="41" idx="2"/>
            <a:endCxn id="73" idx="0"/>
          </p:cNvCxnSpPr>
          <p:nvPr/>
        </p:nvCxnSpPr>
        <p:spPr>
          <a:xfrm rot="16200000" flipH="1">
            <a:off x="5801046" y="4528779"/>
            <a:ext cx="832475" cy="1058713"/>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3E390373-CF2E-DDBD-67FD-2DD69255B6D2}"/>
              </a:ext>
            </a:extLst>
          </p:cNvPr>
          <p:cNvCxnSpPr>
            <a:cxnSpLocks/>
            <a:stCxn id="41" idx="2"/>
            <a:endCxn id="75" idx="0"/>
          </p:cNvCxnSpPr>
          <p:nvPr/>
        </p:nvCxnSpPr>
        <p:spPr>
          <a:xfrm rot="16200000" flipH="1">
            <a:off x="6818859" y="3510966"/>
            <a:ext cx="832475" cy="3094339"/>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A34CE9E-CB81-7DAA-85C1-CF0EC47B6586}"/>
              </a:ext>
            </a:extLst>
          </p:cNvPr>
          <p:cNvSpPr txBox="1"/>
          <p:nvPr/>
        </p:nvSpPr>
        <p:spPr>
          <a:xfrm>
            <a:off x="1836806" y="5046104"/>
            <a:ext cx="833433" cy="276999"/>
          </a:xfrm>
          <a:prstGeom prst="rect">
            <a:avLst/>
          </a:prstGeom>
          <a:noFill/>
        </p:spPr>
        <p:txBody>
          <a:bodyPr wrap="square">
            <a:spAutoFit/>
          </a:bodyPr>
          <a:lstStyle/>
          <a:p>
            <a:pPr algn="r"/>
            <a:r>
              <a:rPr lang="en-US" altLang="ko-KR" sz="1200"/>
              <a:t>/order</a:t>
            </a:r>
            <a:endParaRPr lang="ko-KR" altLang="en-US" sz="1200"/>
          </a:p>
        </p:txBody>
      </p:sp>
      <p:sp>
        <p:nvSpPr>
          <p:cNvPr id="59" name="TextBox 58">
            <a:extLst>
              <a:ext uri="{FF2B5EF4-FFF2-40B4-BE49-F238E27FC236}">
                <a16:creationId xmlns:a16="http://schemas.microsoft.com/office/drawing/2014/main" id="{409E6A16-1BA5-94B3-6E9A-6CE06D392A38}"/>
              </a:ext>
            </a:extLst>
          </p:cNvPr>
          <p:cNvSpPr txBox="1"/>
          <p:nvPr/>
        </p:nvSpPr>
        <p:spPr>
          <a:xfrm>
            <a:off x="3870199" y="5051679"/>
            <a:ext cx="833433" cy="276999"/>
          </a:xfrm>
          <a:prstGeom prst="rect">
            <a:avLst/>
          </a:prstGeom>
          <a:noFill/>
        </p:spPr>
        <p:txBody>
          <a:bodyPr wrap="square">
            <a:spAutoFit/>
          </a:bodyPr>
          <a:lstStyle/>
          <a:p>
            <a:pPr algn="r"/>
            <a:r>
              <a:rPr lang="en-US" altLang="ko-KR" sz="1200"/>
              <a:t>/user</a:t>
            </a:r>
            <a:endParaRPr lang="ko-KR" altLang="en-US" sz="1200"/>
          </a:p>
        </p:txBody>
      </p:sp>
      <p:sp>
        <p:nvSpPr>
          <p:cNvPr id="60" name="TextBox 59">
            <a:extLst>
              <a:ext uri="{FF2B5EF4-FFF2-40B4-BE49-F238E27FC236}">
                <a16:creationId xmlns:a16="http://schemas.microsoft.com/office/drawing/2014/main" id="{56AE8E5F-26F0-B6F2-E658-C5EDAD988AEA}"/>
              </a:ext>
            </a:extLst>
          </p:cNvPr>
          <p:cNvSpPr txBox="1"/>
          <p:nvPr/>
        </p:nvSpPr>
        <p:spPr>
          <a:xfrm>
            <a:off x="7947146" y="5045664"/>
            <a:ext cx="833433" cy="276999"/>
          </a:xfrm>
          <a:prstGeom prst="rect">
            <a:avLst/>
          </a:prstGeom>
          <a:noFill/>
        </p:spPr>
        <p:txBody>
          <a:bodyPr wrap="square">
            <a:spAutoFit/>
          </a:bodyPr>
          <a:lstStyle/>
          <a:p>
            <a:pPr algn="r"/>
            <a:r>
              <a:rPr lang="en-US" altLang="ko-KR" sz="1200"/>
              <a:t>/pay</a:t>
            </a:r>
            <a:endParaRPr lang="ko-KR" altLang="en-US" sz="1200"/>
          </a:p>
        </p:txBody>
      </p:sp>
      <p:sp>
        <p:nvSpPr>
          <p:cNvPr id="61" name="TextBox 60">
            <a:extLst>
              <a:ext uri="{FF2B5EF4-FFF2-40B4-BE49-F238E27FC236}">
                <a16:creationId xmlns:a16="http://schemas.microsoft.com/office/drawing/2014/main" id="{7A9C7B69-93B8-162E-CF7A-92F365F47A68}"/>
              </a:ext>
            </a:extLst>
          </p:cNvPr>
          <p:cNvSpPr txBox="1"/>
          <p:nvPr/>
        </p:nvSpPr>
        <p:spPr>
          <a:xfrm>
            <a:off x="5901327" y="5051239"/>
            <a:ext cx="833433" cy="276999"/>
          </a:xfrm>
          <a:prstGeom prst="rect">
            <a:avLst/>
          </a:prstGeom>
          <a:noFill/>
        </p:spPr>
        <p:txBody>
          <a:bodyPr wrap="square">
            <a:spAutoFit/>
          </a:bodyPr>
          <a:lstStyle/>
          <a:p>
            <a:pPr algn="r"/>
            <a:r>
              <a:rPr lang="en-US" altLang="ko-KR" sz="1200"/>
              <a:t>/admin</a:t>
            </a:r>
            <a:endParaRPr lang="ko-KR" altLang="en-US" sz="1200"/>
          </a:p>
        </p:txBody>
      </p:sp>
      <p:sp>
        <p:nvSpPr>
          <p:cNvPr id="62" name="직사각형 61">
            <a:extLst>
              <a:ext uri="{FF2B5EF4-FFF2-40B4-BE49-F238E27FC236}">
                <a16:creationId xmlns:a16="http://schemas.microsoft.com/office/drawing/2014/main" id="{C288482B-8856-E656-B3C5-35785278D5A6}"/>
              </a:ext>
            </a:extLst>
          </p:cNvPr>
          <p:cNvSpPr/>
          <p:nvPr/>
        </p:nvSpPr>
        <p:spPr>
          <a:xfrm>
            <a:off x="423096" y="582907"/>
            <a:ext cx="117689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DispatcherServlet </a:t>
            </a:r>
            <a:r>
              <a:rPr lang="ko-KR" altLang="en-US" sz="1200">
                <a:latin typeface="+mn-ea"/>
              </a:rPr>
              <a:t>은 수 많은 요청들을 핸들러를 통해서 처리하는데 현재 요청이 어떤 핸들러에 의해 처리될 것인지 결정해서</a:t>
            </a:r>
            <a:r>
              <a:rPr lang="en-US" altLang="ko-KR" sz="1200">
                <a:latin typeface="+mn-ea"/>
              </a:rPr>
              <a:t> DispatcherServlet </a:t>
            </a:r>
            <a:r>
              <a:rPr lang="ko-KR" altLang="en-US" sz="1200">
                <a:latin typeface="+mn-ea"/>
              </a:rPr>
              <a:t>에게 알려 주어야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HandlerMapping</a:t>
            </a:r>
            <a:r>
              <a:rPr lang="ko-KR" altLang="en-US" sz="1200">
                <a:latin typeface="+mn-ea"/>
              </a:rPr>
              <a:t> 은 클라이언트의 요청 </a:t>
            </a:r>
            <a:r>
              <a:rPr lang="en-US" altLang="ko-KR" sz="1200">
                <a:latin typeface="+mn-ea"/>
              </a:rPr>
              <a:t>Url</a:t>
            </a:r>
            <a:r>
              <a:rPr lang="ko-KR" altLang="en-US" sz="1200">
                <a:latin typeface="+mn-ea"/>
              </a:rPr>
              <a:t> 정보를 분석해서 해당 </a:t>
            </a:r>
            <a:r>
              <a:rPr lang="en-US" altLang="ko-KR" sz="1200">
                <a:latin typeface="+mn-ea"/>
              </a:rPr>
              <a:t>Url </a:t>
            </a:r>
            <a:r>
              <a:rPr lang="ko-KR" altLang="en-US" sz="1200">
                <a:latin typeface="+mn-ea"/>
              </a:rPr>
              <a:t>과 매핑이 되어 있는 핸들러를</a:t>
            </a:r>
            <a:r>
              <a:rPr lang="en-US" altLang="ko-KR" sz="1200">
                <a:latin typeface="+mn-ea"/>
              </a:rPr>
              <a:t> </a:t>
            </a:r>
            <a:r>
              <a:rPr lang="ko-KR" altLang="en-US" sz="1200">
                <a:latin typeface="+mn-ea"/>
              </a:rPr>
              <a:t>결정한다 </a:t>
            </a:r>
          </a:p>
        </p:txBody>
      </p:sp>
      <p:sp>
        <p:nvSpPr>
          <p:cNvPr id="67" name="모서리가 둥근 직사각형 38">
            <a:extLst>
              <a:ext uri="{FF2B5EF4-FFF2-40B4-BE49-F238E27FC236}">
                <a16:creationId xmlns:a16="http://schemas.microsoft.com/office/drawing/2014/main" id="{31F3968A-482B-ADDB-2D0B-48D44B055A42}"/>
              </a:ext>
            </a:extLst>
          </p:cNvPr>
          <p:cNvSpPr/>
          <p:nvPr/>
        </p:nvSpPr>
        <p:spPr>
          <a:xfrm>
            <a:off x="1702498"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68" name="모서리가 둥근 직사각형 38">
            <a:extLst>
              <a:ext uri="{FF2B5EF4-FFF2-40B4-BE49-F238E27FC236}">
                <a16:creationId xmlns:a16="http://schemas.microsoft.com/office/drawing/2014/main" id="{79E8B1FC-8919-C550-90EC-FE0D6D6967C8}"/>
              </a:ext>
            </a:extLst>
          </p:cNvPr>
          <p:cNvSpPr/>
          <p:nvPr/>
        </p:nvSpPr>
        <p:spPr>
          <a:xfrm>
            <a:off x="1802352"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OrderController</a:t>
            </a:r>
            <a:endParaRPr lang="en-US" altLang="ko-KR" sz="1400">
              <a:solidFill>
                <a:schemeClr val="tx1"/>
              </a:solidFill>
              <a:effectLst/>
            </a:endParaRPr>
          </a:p>
        </p:txBody>
      </p:sp>
      <p:sp>
        <p:nvSpPr>
          <p:cNvPr id="72" name="모서리가 둥근 직사각형 38">
            <a:extLst>
              <a:ext uri="{FF2B5EF4-FFF2-40B4-BE49-F238E27FC236}">
                <a16:creationId xmlns:a16="http://schemas.microsoft.com/office/drawing/2014/main" id="{5155C68A-C08A-666B-7343-999E5AE9B3EF}"/>
              </a:ext>
            </a:extLst>
          </p:cNvPr>
          <p:cNvSpPr/>
          <p:nvPr/>
        </p:nvSpPr>
        <p:spPr>
          <a:xfrm>
            <a:off x="3740395"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73" name="모서리가 둥근 직사각형 38">
            <a:extLst>
              <a:ext uri="{FF2B5EF4-FFF2-40B4-BE49-F238E27FC236}">
                <a16:creationId xmlns:a16="http://schemas.microsoft.com/office/drawing/2014/main" id="{70509E70-AA86-E991-6615-3C66DFE88C29}"/>
              </a:ext>
            </a:extLst>
          </p:cNvPr>
          <p:cNvSpPr/>
          <p:nvPr/>
        </p:nvSpPr>
        <p:spPr>
          <a:xfrm>
            <a:off x="5777618"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75" name="모서리가 둥근 직사각형 38">
            <a:extLst>
              <a:ext uri="{FF2B5EF4-FFF2-40B4-BE49-F238E27FC236}">
                <a16:creationId xmlns:a16="http://schemas.microsoft.com/office/drawing/2014/main" id="{568255A3-6B40-04AA-88F4-36D5C1B3B93F}"/>
              </a:ext>
            </a:extLst>
          </p:cNvPr>
          <p:cNvSpPr/>
          <p:nvPr/>
        </p:nvSpPr>
        <p:spPr>
          <a:xfrm>
            <a:off x="7813244"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69" name="모서리가 둥근 직사각형 38">
            <a:extLst>
              <a:ext uri="{FF2B5EF4-FFF2-40B4-BE49-F238E27FC236}">
                <a16:creationId xmlns:a16="http://schemas.microsoft.com/office/drawing/2014/main" id="{1CCF4708-4BE5-61FE-B6C7-266F8DA559F7}"/>
              </a:ext>
            </a:extLst>
          </p:cNvPr>
          <p:cNvSpPr/>
          <p:nvPr/>
        </p:nvSpPr>
        <p:spPr>
          <a:xfrm>
            <a:off x="3844323"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UserController</a:t>
            </a:r>
            <a:endParaRPr lang="en-US" altLang="ko-KR" sz="1400">
              <a:solidFill>
                <a:schemeClr val="tx1"/>
              </a:solidFill>
              <a:effectLst/>
            </a:endParaRPr>
          </a:p>
        </p:txBody>
      </p:sp>
      <p:sp>
        <p:nvSpPr>
          <p:cNvPr id="70" name="모서리가 둥근 직사각형 38">
            <a:extLst>
              <a:ext uri="{FF2B5EF4-FFF2-40B4-BE49-F238E27FC236}">
                <a16:creationId xmlns:a16="http://schemas.microsoft.com/office/drawing/2014/main" id="{F07EF1A2-8A15-6870-A429-950D0404647A}"/>
              </a:ext>
            </a:extLst>
          </p:cNvPr>
          <p:cNvSpPr/>
          <p:nvPr/>
        </p:nvSpPr>
        <p:spPr>
          <a:xfrm>
            <a:off x="7918807"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PayController</a:t>
            </a:r>
            <a:endParaRPr lang="en-US" altLang="ko-KR" sz="1400">
              <a:solidFill>
                <a:schemeClr val="tx1"/>
              </a:solidFill>
              <a:effectLst/>
            </a:endParaRPr>
          </a:p>
        </p:txBody>
      </p:sp>
      <p:sp>
        <p:nvSpPr>
          <p:cNvPr id="71" name="모서리가 둥근 직사각형 38">
            <a:extLst>
              <a:ext uri="{FF2B5EF4-FFF2-40B4-BE49-F238E27FC236}">
                <a16:creationId xmlns:a16="http://schemas.microsoft.com/office/drawing/2014/main" id="{CAAF5754-534C-AAB9-7605-0984558E7833}"/>
              </a:ext>
            </a:extLst>
          </p:cNvPr>
          <p:cNvSpPr/>
          <p:nvPr/>
        </p:nvSpPr>
        <p:spPr>
          <a:xfrm>
            <a:off x="5872988"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AdminController</a:t>
            </a:r>
          </a:p>
        </p:txBody>
      </p:sp>
      <p:sp>
        <p:nvSpPr>
          <p:cNvPr id="94" name="TextBox 93">
            <a:extLst>
              <a:ext uri="{FF2B5EF4-FFF2-40B4-BE49-F238E27FC236}">
                <a16:creationId xmlns:a16="http://schemas.microsoft.com/office/drawing/2014/main" id="{4FB62204-7275-BCC4-CFF7-707D9692318C}"/>
              </a:ext>
            </a:extLst>
          </p:cNvPr>
          <p:cNvSpPr txBox="1"/>
          <p:nvPr/>
        </p:nvSpPr>
        <p:spPr>
          <a:xfrm>
            <a:off x="3573737" y="4243027"/>
            <a:ext cx="1926557" cy="261610"/>
          </a:xfrm>
          <a:prstGeom prst="rect">
            <a:avLst/>
          </a:prstGeom>
          <a:noFill/>
        </p:spPr>
        <p:txBody>
          <a:bodyPr wrap="square">
            <a:spAutoFit/>
          </a:bodyPr>
          <a:lstStyle/>
          <a:p>
            <a:r>
              <a:rPr lang="ko-KR" altLang="en-US" sz="1100"/>
              <a:t>현재 요청 </a:t>
            </a:r>
            <a:r>
              <a:rPr lang="en-US" altLang="ko-KR" sz="1100"/>
              <a:t>url </a:t>
            </a:r>
            <a:r>
              <a:rPr lang="ko-KR" altLang="en-US" sz="1100"/>
              <a:t>이 무엇인가</a:t>
            </a:r>
            <a:r>
              <a:rPr lang="en-US" altLang="ko-KR" sz="1100"/>
              <a:t>?</a:t>
            </a:r>
            <a:endParaRPr lang="ko-KR" altLang="en-US" sz="1100"/>
          </a:p>
        </p:txBody>
      </p:sp>
    </p:spTree>
    <p:extLst>
      <p:ext uri="{BB962C8B-B14F-4D97-AF65-F5344CB8AC3E}">
        <p14:creationId xmlns:p14="http://schemas.microsoft.com/office/powerpoint/2010/main" val="26894178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CC11A-348C-5454-3781-8957198CE20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73AB022-67BF-FD2C-FEF1-D7B75574C9E4}"/>
              </a:ext>
            </a:extLst>
          </p:cNvPr>
          <p:cNvSpPr/>
          <p:nvPr/>
        </p:nvSpPr>
        <p:spPr>
          <a:xfrm>
            <a:off x="174693" y="142634"/>
            <a:ext cx="24304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 </a:t>
            </a:r>
            <a:r>
              <a:rPr lang="ko-KR" altLang="en-US" b="1">
                <a:solidFill>
                  <a:schemeClr val="accent1">
                    <a:lumMod val="75000"/>
                  </a:schemeClr>
                </a:solidFill>
                <a:latin typeface="+mn-ea"/>
              </a:rPr>
              <a:t>구현 방식</a:t>
            </a:r>
          </a:p>
        </p:txBody>
      </p:sp>
      <p:sp>
        <p:nvSpPr>
          <p:cNvPr id="5" name="직사각형 4">
            <a:extLst>
              <a:ext uri="{FF2B5EF4-FFF2-40B4-BE49-F238E27FC236}">
                <a16:creationId xmlns:a16="http://schemas.microsoft.com/office/drawing/2014/main" id="{178A85CC-53DC-E470-B248-EDCDE8FA5BBC}"/>
              </a:ext>
            </a:extLst>
          </p:cNvPr>
          <p:cNvSpPr/>
          <p:nvPr/>
        </p:nvSpPr>
        <p:spPr>
          <a:xfrm>
            <a:off x="448412" y="598119"/>
            <a:ext cx="10987604" cy="504259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@Controller, @RestController</a:t>
            </a:r>
          </a:p>
          <a:p>
            <a:pPr marL="628650" lvl="1" indent="-171450">
              <a:lnSpc>
                <a:spcPct val="150000"/>
              </a:lnSpc>
              <a:buFont typeface="Arial" panose="020B0604020202020204" pitchFamily="34" charset="0"/>
              <a:buChar char="•"/>
            </a:pPr>
            <a:r>
              <a:rPr lang="en-US" altLang="ko-KR" sz="1200">
                <a:latin typeface="+mn-ea"/>
              </a:rPr>
              <a:t>@Controller </a:t>
            </a:r>
            <a:r>
              <a:rPr lang="ko-KR" altLang="en-US" sz="1200">
                <a:latin typeface="+mn-ea"/>
              </a:rPr>
              <a:t>는 </a:t>
            </a:r>
            <a:r>
              <a:rPr lang="en-US" altLang="ko-KR" sz="1200">
                <a:latin typeface="+mn-ea"/>
              </a:rPr>
              <a:t>Spring MVC </a:t>
            </a:r>
            <a:r>
              <a:rPr lang="ko-KR" altLang="en-US" sz="1200">
                <a:latin typeface="+mn-ea"/>
              </a:rPr>
              <a:t>에서 가장 널리 사용되는 요청 처리 방식으로서 클래스에 </a:t>
            </a:r>
            <a:r>
              <a:rPr lang="en-US" altLang="ko-KR" sz="1200">
                <a:latin typeface="+mn-ea"/>
              </a:rPr>
              <a:t>@Controller </a:t>
            </a:r>
            <a:r>
              <a:rPr lang="ko-KR" altLang="en-US" sz="1200">
                <a:latin typeface="+mn-ea"/>
              </a:rPr>
              <a:t>를 붙이고 메서드에 </a:t>
            </a:r>
            <a:r>
              <a:rPr lang="en-US" altLang="ko-KR" sz="1200">
                <a:latin typeface="+mn-ea"/>
              </a:rPr>
              <a:t>@RequestMapping </a:t>
            </a:r>
            <a:r>
              <a:rPr lang="ko-KR" altLang="en-US" sz="1200">
                <a:latin typeface="+mn-ea"/>
              </a:rPr>
              <a:t>과 같은 어노테이션을 사용하여 요청을 처리한다</a:t>
            </a:r>
            <a:endParaRPr lang="en-US" altLang="ko-KR" sz="1200">
              <a:latin typeface="+mn-ea"/>
            </a:endParaRPr>
          </a:p>
          <a:p>
            <a:pPr lvl="1">
              <a:lnSpc>
                <a:spcPct val="150000"/>
              </a:lnSpc>
            </a:pPr>
            <a:endParaRPr lang="en-US" altLang="ko-KR" sz="1200">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r>
              <a:rPr lang="en-US" altLang="ko-KR" sz="1200" b="1">
                <a:latin typeface="+mn-ea"/>
              </a:rPr>
              <a:t>Controller </a:t>
            </a:r>
            <a:r>
              <a:rPr lang="ko-KR" altLang="en-US" sz="1200" b="1">
                <a:latin typeface="+mn-ea"/>
              </a:rPr>
              <a:t>인터페이스</a:t>
            </a:r>
            <a:endParaRPr lang="en-US" altLang="ko-KR" sz="1200" b="1">
              <a:latin typeface="+mn-ea"/>
            </a:endParaRPr>
          </a:p>
          <a:p>
            <a:pPr marL="628650" lvl="1" indent="-171450">
              <a:lnSpc>
                <a:spcPct val="150000"/>
              </a:lnSpc>
              <a:buFont typeface="Arial" panose="020B0604020202020204" pitchFamily="34" charset="0"/>
              <a:buChar char="•"/>
            </a:pPr>
            <a:r>
              <a:rPr lang="en-US" altLang="ko-KR" sz="1200">
                <a:latin typeface="+mn-ea"/>
              </a:rPr>
              <a:t>Spring 2.5 </a:t>
            </a:r>
            <a:r>
              <a:rPr lang="ko-KR" altLang="en-US" sz="1200">
                <a:latin typeface="+mn-ea"/>
              </a:rPr>
              <a:t>이전에 사용되던 요청 처리 방식으로서 </a:t>
            </a:r>
            <a:r>
              <a:rPr lang="en-US" altLang="ko-KR" sz="1200">
                <a:latin typeface="+mn-ea"/>
              </a:rPr>
              <a:t>Controller </a:t>
            </a:r>
            <a:r>
              <a:rPr lang="ko-KR" altLang="en-US" sz="1200">
                <a:latin typeface="+mn-ea"/>
              </a:rPr>
              <a:t>인터페이스를 구현하여 요청을 처리한다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HttpRequestHandler</a:t>
            </a:r>
          </a:p>
          <a:p>
            <a:pPr marL="628650" lvl="1" indent="-171450">
              <a:lnSpc>
                <a:spcPct val="150000"/>
              </a:lnSpc>
              <a:buFont typeface="Arial" panose="020B0604020202020204" pitchFamily="34" charset="0"/>
              <a:buChar char="•"/>
            </a:pPr>
            <a:r>
              <a:rPr lang="en-US" altLang="ko-KR" sz="1200"/>
              <a:t>HttpRequestHandler </a:t>
            </a:r>
            <a:r>
              <a:rPr lang="ko-KR" altLang="en-US" sz="1200"/>
              <a:t>인터페이스를 구현하여 요청을 처리하는 방식으로서 </a:t>
            </a:r>
            <a:r>
              <a:rPr lang="en-US" altLang="ko-KR" sz="1200"/>
              <a:t>Spring</a:t>
            </a:r>
            <a:r>
              <a:rPr lang="ko-KR" altLang="en-US" sz="1200"/>
              <a:t>의 가장 저수준 </a:t>
            </a:r>
            <a:r>
              <a:rPr lang="en-US" altLang="ko-KR" sz="1200"/>
              <a:t>API </a:t>
            </a:r>
            <a:r>
              <a:rPr lang="ko-KR" altLang="en-US" sz="1200"/>
              <a:t>중 하나로</a:t>
            </a:r>
            <a:r>
              <a:rPr lang="en-US" altLang="ko-KR" sz="1200"/>
              <a:t> </a:t>
            </a:r>
            <a:r>
              <a:rPr lang="ko-KR" altLang="en-US" sz="1200"/>
              <a:t>서블릿에 가까운 형태로 동작한다</a:t>
            </a:r>
            <a:endParaRPr lang="en-US" altLang="ko-KR" sz="1200"/>
          </a:p>
        </p:txBody>
      </p:sp>
      <p:sp>
        <p:nvSpPr>
          <p:cNvPr id="6" name="Rectangle 1">
            <a:extLst>
              <a:ext uri="{FF2B5EF4-FFF2-40B4-BE49-F238E27FC236}">
                <a16:creationId xmlns:a16="http://schemas.microsoft.com/office/drawing/2014/main" id="{285A1FE4-C494-62E5-9A28-5FCAB20D26C1}"/>
              </a:ext>
            </a:extLst>
          </p:cNvPr>
          <p:cNvSpPr>
            <a:spLocks noChangeArrowheads="1"/>
          </p:cNvSpPr>
          <p:nvPr/>
        </p:nvSpPr>
        <p:spPr bwMode="auto">
          <a:xfrm>
            <a:off x="1177090" y="1542513"/>
            <a:ext cx="8169442"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@RequestMapping</a:t>
            </a:r>
            <a:r>
              <a:rPr kumimoji="0" lang="ko-KR" altLang="ko-KR" sz="1100" b="0" i="0" u="none" strike="noStrike" cap="none" normalizeH="0" baseline="0">
                <a:ln>
                  <a:noFill/>
                </a:ln>
                <a:solidFill>
                  <a:srgbClr val="BCBEC4"/>
                </a:solidFill>
                <a:effectLst/>
                <a:latin typeface="Arial Unicode MS"/>
                <a:ea typeface="JetBrains Mono"/>
              </a:rPr>
              <a:t>(value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 method = RequestMethod.GET)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(Model model) {</a:t>
            </a:r>
            <a:r>
              <a:rPr kumimoji="0" lang="en-US" altLang="ko-KR" sz="1100" b="0" i="0" u="none" strike="noStrike" cap="none" normalizeH="0" baseline="0">
                <a:ln>
                  <a:noFill/>
                </a:ln>
                <a:solidFill>
                  <a:srgbClr val="BCBEC4"/>
                </a:solidFill>
                <a:effectLst/>
                <a:latin typeface="Arial Unicode MS"/>
                <a:ea typeface="JetBrains Mono"/>
              </a:rPr>
              <a:t> . . . }</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6A661DE-E63F-4EA4-D9FF-E867E97A3C86}"/>
              </a:ext>
            </a:extLst>
          </p:cNvPr>
          <p:cNvSpPr>
            <a:spLocks noChangeArrowheads="1"/>
          </p:cNvSpPr>
          <p:nvPr/>
        </p:nvSpPr>
        <p:spPr bwMode="auto">
          <a:xfrm>
            <a:off x="1177090" y="3718573"/>
            <a:ext cx="8169442"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ExampleController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87B887CE-F35B-2594-B35A-7AF2F33CA3D6}"/>
              </a:ext>
            </a:extLst>
          </p:cNvPr>
          <p:cNvSpPr>
            <a:spLocks noChangeArrowheads="1"/>
          </p:cNvSpPr>
          <p:nvPr/>
        </p:nvSpPr>
        <p:spPr bwMode="auto">
          <a:xfrm>
            <a:off x="1177091" y="5638564"/>
            <a:ext cx="8169442"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ExampleHttpRequestHandler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HttpRequestHandler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r>
              <a:rPr kumimoji="0" lang="en-US"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29474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DF7EC-DDD2-9A88-6D67-ECA41D4F59C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5AD0563-1742-571D-0CB5-0CF99354D333}"/>
              </a:ext>
            </a:extLst>
          </p:cNvPr>
          <p:cNvSpPr/>
          <p:nvPr/>
        </p:nvSpPr>
        <p:spPr>
          <a:xfrm>
            <a:off x="192740" y="220839"/>
            <a:ext cx="38427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BeanNameUrlHandlerMapping</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0669DBAB-BFC3-4882-CF33-9F3862C30033}"/>
              </a:ext>
            </a:extLst>
          </p:cNvPr>
          <p:cNvSpPr>
            <a:spLocks noChangeArrowheads="1"/>
          </p:cNvSpPr>
          <p:nvPr/>
        </p:nvSpPr>
        <p:spPr bwMode="auto">
          <a:xfrm>
            <a:off x="463216" y="680380"/>
            <a:ext cx="709863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@Component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"/beanHandler"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Bean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이름이 요청</a:t>
            </a:r>
            <a:r>
              <a:rPr kumimoji="0" lang="ko-KR" altLang="ko-KR" sz="1100" b="0" i="0" u="none" strike="noStrike" cap="none" normalizeH="0" baseline="0">
                <a:ln>
                  <a:noFill/>
                </a:ln>
                <a:solidFill>
                  <a:srgbClr val="7A7E85"/>
                </a:solidFill>
                <a:effectLst/>
                <a:latin typeface="Arial Unicode MS"/>
                <a:ea typeface="JetBrains Mono"/>
              </a:rPr>
              <a:t> URL</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 매핑됨</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BeanNameHandler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 HttpServletResponse res)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"BeanNameUrlHandlerMapping!"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EE5E6086-0943-8ABB-96AE-1E968892DB32}"/>
              </a:ext>
            </a:extLst>
          </p:cNvPr>
          <p:cNvSpPr>
            <a:spLocks noChangeArrowheads="1"/>
          </p:cNvSpPr>
          <p:nvPr/>
        </p:nvSpPr>
        <p:spPr bwMode="auto">
          <a:xfrm>
            <a:off x="519798" y="5885492"/>
            <a:ext cx="252061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simpleUrl</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AB0932FB-F3FD-8455-B981-5AD843020F9F}"/>
              </a:ext>
            </a:extLst>
          </p:cNvPr>
          <p:cNvSpPr/>
          <p:nvPr/>
        </p:nvSpPr>
        <p:spPr>
          <a:xfrm>
            <a:off x="7561847" y="1159069"/>
            <a:ext cx="4572000" cy="567463"/>
          </a:xfrm>
          <a:prstGeom prst="rect">
            <a:avLst/>
          </a:prstGeom>
        </p:spPr>
        <p:txBody>
          <a:bodyPr wrap="square">
            <a:spAutoFit/>
          </a:bodyPr>
          <a:lstStyle/>
          <a:p>
            <a:pPr>
              <a:lnSpc>
                <a:spcPct val="150000"/>
              </a:lnSpc>
            </a:pPr>
            <a:r>
              <a:rPr lang="en-US" altLang="ko-KR" sz="1100">
                <a:latin typeface="+mn-ea"/>
              </a:rPr>
              <a:t>Spring </a:t>
            </a:r>
            <a:r>
              <a:rPr lang="ko-KR" altLang="en-US" sz="1100">
                <a:latin typeface="+mn-ea"/>
              </a:rPr>
              <a:t>컨테이너에 등록된 빈 이름을 기반으로 </a:t>
            </a:r>
            <a:r>
              <a:rPr lang="en-US" altLang="ko-KR" sz="1100">
                <a:latin typeface="+mn-ea"/>
              </a:rPr>
              <a:t>URL </a:t>
            </a:r>
            <a:r>
              <a:rPr lang="ko-KR" altLang="en-US" sz="1100">
                <a:latin typeface="+mn-ea"/>
              </a:rPr>
              <a:t>을 자동 매핑하며</a:t>
            </a:r>
            <a:r>
              <a:rPr lang="en-US" altLang="ko-KR" sz="1100">
                <a:latin typeface="+mn-ea"/>
              </a:rPr>
              <a:t> </a:t>
            </a:r>
            <a:r>
              <a:rPr lang="ko-KR" altLang="en-US" sz="1100">
                <a:latin typeface="+mn-ea"/>
              </a:rPr>
              <a:t>빈 이름이 </a:t>
            </a:r>
            <a:r>
              <a:rPr lang="en-US" altLang="ko-KR" sz="1100">
                <a:latin typeface="+mn-ea"/>
              </a:rPr>
              <a:t>URL </a:t>
            </a:r>
            <a:r>
              <a:rPr lang="ko-KR" altLang="en-US" sz="1100">
                <a:latin typeface="+mn-ea"/>
              </a:rPr>
              <a:t>경로와 일치하면 해당 요청을 처리한다</a:t>
            </a:r>
            <a:endParaRPr lang="en-US" altLang="ko-KR" sz="1100">
              <a:latin typeface="+mn-ea"/>
            </a:endParaRPr>
          </a:p>
        </p:txBody>
      </p:sp>
      <p:sp>
        <p:nvSpPr>
          <p:cNvPr id="2" name="직사각형 1">
            <a:extLst>
              <a:ext uri="{FF2B5EF4-FFF2-40B4-BE49-F238E27FC236}">
                <a16:creationId xmlns:a16="http://schemas.microsoft.com/office/drawing/2014/main" id="{F8F92D0C-3DBB-5C5A-DE40-6B5F18196445}"/>
              </a:ext>
            </a:extLst>
          </p:cNvPr>
          <p:cNvSpPr/>
          <p:nvPr/>
        </p:nvSpPr>
        <p:spPr>
          <a:xfrm>
            <a:off x="246881" y="3176474"/>
            <a:ext cx="33954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SimpleUrlHandlerMapping</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C1632E15-3154-293F-9C02-CF2474A5A692}"/>
              </a:ext>
            </a:extLst>
          </p:cNvPr>
          <p:cNvSpPr>
            <a:spLocks noChangeArrowheads="1"/>
          </p:cNvSpPr>
          <p:nvPr/>
        </p:nvSpPr>
        <p:spPr bwMode="auto">
          <a:xfrm>
            <a:off x="517358" y="3631627"/>
            <a:ext cx="66053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MyHttpRequestHandler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HttpRequestHandler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 HttpServletResponse resp)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SimpleUrlHandlerMapping</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A23E2198-37D4-2772-AF4B-CF1FF1C9796A}"/>
              </a:ext>
            </a:extLst>
          </p:cNvPr>
          <p:cNvSpPr>
            <a:spLocks noChangeArrowheads="1"/>
          </p:cNvSpPr>
          <p:nvPr/>
        </p:nvSpPr>
        <p:spPr bwMode="auto">
          <a:xfrm>
            <a:off x="7222616" y="3349360"/>
            <a:ext cx="4795720"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SimpleUrlHandlerMapping </a:t>
            </a:r>
            <a:r>
              <a:rPr kumimoji="0" lang="ko-KR" altLang="ko-KR" sz="1100" b="0" i="0" u="none" strike="noStrike" cap="none" normalizeH="0" baseline="0">
                <a:ln>
                  <a:noFill/>
                </a:ln>
                <a:solidFill>
                  <a:srgbClr val="56A8F5"/>
                </a:solidFill>
                <a:effectLst/>
                <a:latin typeface="Arial Unicode MS"/>
                <a:ea typeface="JetBrains Mono"/>
              </a:rPr>
              <a:t>simpleUrlHandlerMapping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SimpleUrlHandlerMapping mapping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SimpleUrlHandlerMapping();</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urlMappings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urlMappings.setProperty(</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simpleUrl</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"myHttpRequestHandler"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mapping.setMappings(urlMappings);</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mapping.setOrder(</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mapping;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MyHttpRequestHandler </a:t>
            </a:r>
            <a:r>
              <a:rPr kumimoji="0" lang="ko-KR" altLang="ko-KR" sz="1100" b="0" i="0" u="none" strike="noStrike" cap="none" normalizeH="0" baseline="0">
                <a:ln>
                  <a:noFill/>
                </a:ln>
                <a:solidFill>
                  <a:srgbClr val="56A8F5"/>
                </a:solidFill>
                <a:effectLst/>
                <a:latin typeface="Arial Unicode MS"/>
                <a:ea typeface="JetBrains Mono"/>
              </a:rPr>
              <a:t>myHttpRequestHandler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MyHttpRequestHandler();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B90731C3-AB5C-618F-8B47-7D1346F5B192}"/>
              </a:ext>
            </a:extLst>
          </p:cNvPr>
          <p:cNvSpPr>
            <a:spLocks noChangeArrowheads="1"/>
          </p:cNvSpPr>
          <p:nvPr/>
        </p:nvSpPr>
        <p:spPr bwMode="auto">
          <a:xfrm>
            <a:off x="7650515" y="816187"/>
            <a:ext cx="252061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beanHandler</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A745B354-F2CD-B6BD-7693-C8BBC5808EB3}"/>
              </a:ext>
            </a:extLst>
          </p:cNvPr>
          <p:cNvSpPr/>
          <p:nvPr/>
        </p:nvSpPr>
        <p:spPr>
          <a:xfrm>
            <a:off x="463216" y="6177620"/>
            <a:ext cx="6605338" cy="567463"/>
          </a:xfrm>
          <a:prstGeom prst="rect">
            <a:avLst/>
          </a:prstGeom>
        </p:spPr>
        <p:txBody>
          <a:bodyPr wrap="square">
            <a:spAutoFit/>
          </a:bodyPr>
          <a:lstStyle/>
          <a:p>
            <a:pPr>
              <a:lnSpc>
                <a:spcPct val="150000"/>
              </a:lnSpc>
            </a:pPr>
            <a:r>
              <a:rPr lang="ko-KR" altLang="en-US" sz="1100">
                <a:latin typeface="+mn-ea"/>
              </a:rPr>
              <a:t>설정 파일이나 코드에서 명시적으로 </a:t>
            </a:r>
            <a:r>
              <a:rPr lang="en-US" altLang="ko-KR" sz="1100">
                <a:latin typeface="+mn-ea"/>
              </a:rPr>
              <a:t>URL </a:t>
            </a:r>
            <a:r>
              <a:rPr lang="ko-KR" altLang="en-US" sz="1100">
                <a:latin typeface="+mn-ea"/>
              </a:rPr>
              <a:t>패턴과 핸들러를 매핑하여</a:t>
            </a:r>
            <a:r>
              <a:rPr lang="en-US" altLang="ko-KR" sz="1100">
                <a:latin typeface="+mn-ea"/>
              </a:rPr>
              <a:t> </a:t>
            </a:r>
            <a:r>
              <a:rPr lang="ko-KR" altLang="en-US" sz="1100">
                <a:latin typeface="+mn-ea"/>
              </a:rPr>
              <a:t>특정 </a:t>
            </a:r>
            <a:r>
              <a:rPr lang="en-US" altLang="ko-KR" sz="1100">
                <a:latin typeface="+mn-ea"/>
              </a:rPr>
              <a:t>URL </a:t>
            </a:r>
            <a:r>
              <a:rPr lang="ko-KR" altLang="en-US" sz="1100">
                <a:latin typeface="+mn-ea"/>
              </a:rPr>
              <a:t>요청을 지정된 핸들러로 처리한다</a:t>
            </a:r>
            <a:endParaRPr lang="en-US" altLang="ko-KR" sz="1100">
              <a:latin typeface="+mn-ea"/>
            </a:endParaRPr>
          </a:p>
        </p:txBody>
      </p:sp>
    </p:spTree>
    <p:extLst>
      <p:ext uri="{BB962C8B-B14F-4D97-AF65-F5344CB8AC3E}">
        <p14:creationId xmlns:p14="http://schemas.microsoft.com/office/powerpoint/2010/main" val="26893679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A4E011-F46E-B0EF-A8C6-CE795B7E5E0F}"/>
              </a:ext>
            </a:extLst>
          </p:cNvPr>
          <p:cNvSpPr txBox="1"/>
          <p:nvPr/>
        </p:nvSpPr>
        <p:spPr>
          <a:xfrm>
            <a:off x="228535" y="161052"/>
            <a:ext cx="1508825"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나눔바른고딕" panose="020B0603020101020101" pitchFamily="50" charset="-127"/>
                <a:ea typeface="나눔바른고딕" panose="020B0603020101020101" pitchFamily="50" charset="-127"/>
              </a:rPr>
              <a:t>흐름도</a:t>
            </a:r>
            <a:endParaRPr lang="ko-KR" altLang="en-US" b="1">
              <a:solidFill>
                <a:schemeClr val="accent1">
                  <a:lumMod val="75000"/>
                </a:schemeClr>
              </a:solidFill>
            </a:endParaRPr>
          </a:p>
        </p:txBody>
      </p:sp>
      <p:grpSp>
        <p:nvGrpSpPr>
          <p:cNvPr id="87" name="그룹 86">
            <a:extLst>
              <a:ext uri="{FF2B5EF4-FFF2-40B4-BE49-F238E27FC236}">
                <a16:creationId xmlns:a16="http://schemas.microsoft.com/office/drawing/2014/main" id="{07DDAD7D-1DC9-4C87-CE8C-6F833FD027FE}"/>
              </a:ext>
            </a:extLst>
          </p:cNvPr>
          <p:cNvGrpSpPr/>
          <p:nvPr/>
        </p:nvGrpSpPr>
        <p:grpSpPr>
          <a:xfrm>
            <a:off x="4106909" y="497772"/>
            <a:ext cx="580620" cy="493776"/>
            <a:chOff x="4970146" y="178594"/>
            <a:chExt cx="580620" cy="493776"/>
          </a:xfrm>
        </p:grpSpPr>
        <p:sp>
          <p:nvSpPr>
            <p:cNvPr id="10" name="타원 9">
              <a:extLst>
                <a:ext uri="{FF2B5EF4-FFF2-40B4-BE49-F238E27FC236}">
                  <a16:creationId xmlns:a16="http://schemas.microsoft.com/office/drawing/2014/main" id="{76DB0D55-8A59-473B-875B-C824B30B26B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993AC69-6F03-65D0-0551-CFE4AA83799C}"/>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2" name="직선 화살표 연결선 11">
            <a:extLst>
              <a:ext uri="{FF2B5EF4-FFF2-40B4-BE49-F238E27FC236}">
                <a16:creationId xmlns:a16="http://schemas.microsoft.com/office/drawing/2014/main" id="{4B5E1C94-483A-B714-1800-5D237FE1CFD5}"/>
              </a:ext>
            </a:extLst>
          </p:cNvPr>
          <p:cNvCxnSpPr>
            <a:cxnSpLocks/>
            <a:stCxn id="10" idx="4"/>
            <a:endCxn id="4" idx="0"/>
          </p:cNvCxnSpPr>
          <p:nvPr/>
        </p:nvCxnSpPr>
        <p:spPr>
          <a:xfrm>
            <a:off x="4353797" y="991548"/>
            <a:ext cx="6849"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41C34DDC-8DE4-CB21-5B89-26DBEA7DA6CF}"/>
              </a:ext>
            </a:extLst>
          </p:cNvPr>
          <p:cNvSpPr/>
          <p:nvPr/>
        </p:nvSpPr>
        <p:spPr>
          <a:xfrm>
            <a:off x="3461493" y="3055333"/>
            <a:ext cx="179830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HandlerMapping</a:t>
            </a:r>
            <a:endParaRPr lang="ko-KR" altLang="en-US" sz="1400" b="1">
              <a:solidFill>
                <a:schemeClr val="bg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2C524454-D62B-B4EA-9691-A811FAC71127}"/>
              </a:ext>
            </a:extLst>
          </p:cNvPr>
          <p:cNvSpPr/>
          <p:nvPr/>
        </p:nvSpPr>
        <p:spPr>
          <a:xfrm>
            <a:off x="3240505" y="4880699"/>
            <a:ext cx="2240280" cy="1661347"/>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5" name="다이아몬드 34">
            <a:extLst>
              <a:ext uri="{FF2B5EF4-FFF2-40B4-BE49-F238E27FC236}">
                <a16:creationId xmlns:a16="http://schemas.microsoft.com/office/drawing/2014/main" id="{BEB4501E-6D63-1054-F5FD-55D8B867036D}"/>
              </a:ext>
            </a:extLst>
          </p:cNvPr>
          <p:cNvSpPr/>
          <p:nvPr/>
        </p:nvSpPr>
        <p:spPr>
          <a:xfrm>
            <a:off x="4145761" y="3983957"/>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7" name="직선 화살표 연결선 36">
            <a:extLst>
              <a:ext uri="{FF2B5EF4-FFF2-40B4-BE49-F238E27FC236}">
                <a16:creationId xmlns:a16="http://schemas.microsoft.com/office/drawing/2014/main" id="{E3B596F6-056C-A349-47B3-0661EAD53903}"/>
              </a:ext>
            </a:extLst>
          </p:cNvPr>
          <p:cNvCxnSpPr>
            <a:cxnSpLocks/>
            <a:stCxn id="4" idx="2"/>
            <a:endCxn id="28" idx="0"/>
          </p:cNvCxnSpPr>
          <p:nvPr/>
        </p:nvCxnSpPr>
        <p:spPr>
          <a:xfrm>
            <a:off x="4360646" y="1820341"/>
            <a:ext cx="0" cy="12349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7CEA2093-B5FE-AAA4-A21A-6FC8AE0C1405}"/>
              </a:ext>
            </a:extLst>
          </p:cNvPr>
          <p:cNvCxnSpPr>
            <a:cxnSpLocks/>
            <a:stCxn id="28" idx="2"/>
            <a:endCxn id="35" idx="0"/>
          </p:cNvCxnSpPr>
          <p:nvPr/>
        </p:nvCxnSpPr>
        <p:spPr>
          <a:xfrm flipH="1">
            <a:off x="4360645" y="3549109"/>
            <a:ext cx="1" cy="4348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32866B7-1DBB-D5F8-6C57-E98648D1D0D8}"/>
              </a:ext>
            </a:extLst>
          </p:cNvPr>
          <p:cNvSpPr txBox="1"/>
          <p:nvPr/>
        </p:nvSpPr>
        <p:spPr>
          <a:xfrm>
            <a:off x="4338166" y="2761719"/>
            <a:ext cx="262077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매핑</a:t>
            </a:r>
            <a:r>
              <a:rPr lang="en-US" altLang="ko-KR" sz="1100">
                <a:latin typeface="나눔고딕" panose="020D0604000000000000" pitchFamily="50" charset="-127"/>
                <a:ea typeface="나눔바른고딕" panose="020B0603020101020101"/>
              </a:rPr>
              <a:t> </a:t>
            </a:r>
            <a:r>
              <a:rPr lang="ko-KR" altLang="en-US" sz="1100">
                <a:latin typeface="나눔고딕" panose="020D0604000000000000" pitchFamily="50" charset="-127"/>
                <a:ea typeface="나눔바른고딕" panose="020B0603020101020101"/>
              </a:rPr>
              <a:t>된 핸들러가 존재 하는지 체크</a:t>
            </a:r>
          </a:p>
        </p:txBody>
      </p:sp>
      <p:sp>
        <p:nvSpPr>
          <p:cNvPr id="70" name="모서리가 둥근 직사각형 38">
            <a:extLst>
              <a:ext uri="{FF2B5EF4-FFF2-40B4-BE49-F238E27FC236}">
                <a16:creationId xmlns:a16="http://schemas.microsoft.com/office/drawing/2014/main" id="{AC2452D2-898E-FDC0-0CAC-3C8EB734CA07}"/>
              </a:ext>
            </a:extLst>
          </p:cNvPr>
          <p:cNvSpPr/>
          <p:nvPr/>
        </p:nvSpPr>
        <p:spPr>
          <a:xfrm>
            <a:off x="615795" y="3055333"/>
            <a:ext cx="162560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p>
        </p:txBody>
      </p:sp>
      <p:cxnSp>
        <p:nvCxnSpPr>
          <p:cNvPr id="73" name="직선 화살표 연결선 72">
            <a:extLst>
              <a:ext uri="{FF2B5EF4-FFF2-40B4-BE49-F238E27FC236}">
                <a16:creationId xmlns:a16="http://schemas.microsoft.com/office/drawing/2014/main" id="{E2D9D63B-3381-3B4F-4ED7-84B0199610F9}"/>
              </a:ext>
            </a:extLst>
          </p:cNvPr>
          <p:cNvCxnSpPr>
            <a:cxnSpLocks/>
            <a:stCxn id="28" idx="1"/>
            <a:endCxn id="70" idx="3"/>
          </p:cNvCxnSpPr>
          <p:nvPr/>
        </p:nvCxnSpPr>
        <p:spPr>
          <a:xfrm flipH="1">
            <a:off x="2241397" y="3302221"/>
            <a:ext cx="12200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3CB1EC47-54F2-5E7D-1BDB-79ECCFDF25EF}"/>
              </a:ext>
            </a:extLst>
          </p:cNvPr>
          <p:cNvSpPr/>
          <p:nvPr/>
        </p:nvSpPr>
        <p:spPr>
          <a:xfrm>
            <a:off x="2733329" y="299187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4" name="모서리가 둥근 직사각형 38">
            <a:extLst>
              <a:ext uri="{FF2B5EF4-FFF2-40B4-BE49-F238E27FC236}">
                <a16:creationId xmlns:a16="http://schemas.microsoft.com/office/drawing/2014/main" id="{4AEBCAC5-7F72-708B-1F57-10972EBA746D}"/>
              </a:ext>
            </a:extLst>
          </p:cNvPr>
          <p:cNvSpPr/>
          <p:nvPr/>
        </p:nvSpPr>
        <p:spPr>
          <a:xfrm>
            <a:off x="3461493" y="1326565"/>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62" name="꺾인 연결선[E] 61">
            <a:extLst>
              <a:ext uri="{FF2B5EF4-FFF2-40B4-BE49-F238E27FC236}">
                <a16:creationId xmlns:a16="http://schemas.microsoft.com/office/drawing/2014/main" id="{14558513-9310-D4FC-27DE-8CEF9F8456C0}"/>
              </a:ext>
            </a:extLst>
          </p:cNvPr>
          <p:cNvCxnSpPr>
            <a:cxnSpLocks/>
            <a:stCxn id="35" idx="3"/>
            <a:endCxn id="92" idx="3"/>
          </p:cNvCxnSpPr>
          <p:nvPr/>
        </p:nvCxnSpPr>
        <p:spPr>
          <a:xfrm flipV="1">
            <a:off x="4575529" y="2447148"/>
            <a:ext cx="684269" cy="1751693"/>
          </a:xfrm>
          <a:prstGeom prst="bentConnector3">
            <a:avLst>
              <a:gd name="adj1" fmla="val 3445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B5F7BB5-D6DB-24E3-BAE5-CA521CA7559B}"/>
              </a:ext>
            </a:extLst>
          </p:cNvPr>
          <p:cNvSpPr txBox="1"/>
          <p:nvPr/>
        </p:nvSpPr>
        <p:spPr>
          <a:xfrm>
            <a:off x="7061859" y="2257490"/>
            <a:ext cx="262077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핸들러가 없으면 </a:t>
            </a:r>
            <a:r>
              <a:rPr lang="en-US" altLang="ko-KR" sz="1100">
                <a:latin typeface="나눔고딕" panose="020D0604000000000000" pitchFamily="50" charset="-127"/>
                <a:ea typeface="나눔바른고딕" panose="020B0603020101020101"/>
              </a:rPr>
              <a:t>null </a:t>
            </a:r>
            <a:r>
              <a:rPr lang="ko-KR" altLang="en-US" sz="1100">
                <a:latin typeface="나눔고딕" panose="020D0604000000000000" pitchFamily="50" charset="-127"/>
                <a:ea typeface="나눔바른고딕" panose="020B0603020101020101"/>
              </a:rPr>
              <a:t>반환하고 재 시도</a:t>
            </a:r>
          </a:p>
        </p:txBody>
      </p:sp>
      <p:cxnSp>
        <p:nvCxnSpPr>
          <p:cNvPr id="72" name="직선 화살표 연결선 71">
            <a:extLst>
              <a:ext uri="{FF2B5EF4-FFF2-40B4-BE49-F238E27FC236}">
                <a16:creationId xmlns:a16="http://schemas.microsoft.com/office/drawing/2014/main" id="{5E87E81C-A661-1741-FD55-1CD4B92413E7}"/>
              </a:ext>
            </a:extLst>
          </p:cNvPr>
          <p:cNvCxnSpPr>
            <a:cxnSpLocks/>
            <a:stCxn id="35" idx="2"/>
            <a:endCxn id="29" idx="0"/>
          </p:cNvCxnSpPr>
          <p:nvPr/>
        </p:nvCxnSpPr>
        <p:spPr>
          <a:xfrm>
            <a:off x="4360645" y="4413725"/>
            <a:ext cx="0" cy="4669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19A9A5A3-A258-3007-B4F6-9BC537E92904}"/>
              </a:ext>
            </a:extLst>
          </p:cNvPr>
          <p:cNvSpPr/>
          <p:nvPr/>
        </p:nvSpPr>
        <p:spPr>
          <a:xfrm>
            <a:off x="3416539" y="5420450"/>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84" name="모서리가 둥근 직사각형 38">
            <a:extLst>
              <a:ext uri="{FF2B5EF4-FFF2-40B4-BE49-F238E27FC236}">
                <a16:creationId xmlns:a16="http://schemas.microsoft.com/office/drawing/2014/main" id="{0E382AD4-10E1-DA85-7DC1-EDFD9F849CEA}"/>
              </a:ext>
            </a:extLst>
          </p:cNvPr>
          <p:cNvSpPr/>
          <p:nvPr/>
        </p:nvSpPr>
        <p:spPr>
          <a:xfrm>
            <a:off x="3416539" y="5932236"/>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HandlerInterceptors</a:t>
            </a:r>
          </a:p>
        </p:txBody>
      </p:sp>
      <p:sp>
        <p:nvSpPr>
          <p:cNvPr id="85" name="직사각형 84">
            <a:extLst>
              <a:ext uri="{FF2B5EF4-FFF2-40B4-BE49-F238E27FC236}">
                <a16:creationId xmlns:a16="http://schemas.microsoft.com/office/drawing/2014/main" id="{8EC41DDC-AA9A-0563-E050-ED7AED09118D}"/>
              </a:ext>
            </a:extLst>
          </p:cNvPr>
          <p:cNvSpPr/>
          <p:nvPr/>
        </p:nvSpPr>
        <p:spPr>
          <a:xfrm>
            <a:off x="5474680" y="3916754"/>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86" name="직사각형 85">
            <a:extLst>
              <a:ext uri="{FF2B5EF4-FFF2-40B4-BE49-F238E27FC236}">
                <a16:creationId xmlns:a16="http://schemas.microsoft.com/office/drawing/2014/main" id="{66D138E4-7206-8079-3544-D764D33F9E02}"/>
              </a:ext>
            </a:extLst>
          </p:cNvPr>
          <p:cNvSpPr/>
          <p:nvPr/>
        </p:nvSpPr>
        <p:spPr>
          <a:xfrm>
            <a:off x="4417697" y="444572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sp>
        <p:nvSpPr>
          <p:cNvPr id="92" name="모서리가 둥근 직사각형 38">
            <a:extLst>
              <a:ext uri="{FF2B5EF4-FFF2-40B4-BE49-F238E27FC236}">
                <a16:creationId xmlns:a16="http://schemas.microsoft.com/office/drawing/2014/main" id="{3524760D-7FB8-6A9E-B96A-CA6B02AB8371}"/>
              </a:ext>
            </a:extLst>
          </p:cNvPr>
          <p:cNvSpPr/>
          <p:nvPr/>
        </p:nvSpPr>
        <p:spPr>
          <a:xfrm>
            <a:off x="3461493" y="2200260"/>
            <a:ext cx="179830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HandlerMapping</a:t>
            </a:r>
            <a:r>
              <a:rPr lang="en-US" altLang="ko-KR" sz="1400" b="1">
                <a:solidFill>
                  <a:schemeClr val="tx1"/>
                </a:solidFill>
              </a:rPr>
              <a:t>s</a:t>
            </a:r>
            <a:endParaRPr lang="ko-KR" altLang="en-US" sz="1400" b="1">
              <a:solidFill>
                <a:schemeClr val="tx1"/>
              </a:solidFill>
              <a:latin typeface="+mj-lt"/>
              <a:ea typeface="나눔바른고딕" panose="020B0603020101020101"/>
            </a:endParaRPr>
          </a:p>
        </p:txBody>
      </p:sp>
      <p:sp>
        <p:nvSpPr>
          <p:cNvPr id="97" name="TextBox 96">
            <a:extLst>
              <a:ext uri="{FF2B5EF4-FFF2-40B4-BE49-F238E27FC236}">
                <a16:creationId xmlns:a16="http://schemas.microsoft.com/office/drawing/2014/main" id="{4C2E788F-B4BD-58EE-C88C-5369FBA189A3}"/>
              </a:ext>
            </a:extLst>
          </p:cNvPr>
          <p:cNvSpPr txBox="1"/>
          <p:nvPr/>
        </p:nvSpPr>
        <p:spPr>
          <a:xfrm>
            <a:off x="3324706" y="3655144"/>
            <a:ext cx="997449"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sp>
        <p:nvSpPr>
          <p:cNvPr id="99" name="TextBox 98">
            <a:extLst>
              <a:ext uri="{FF2B5EF4-FFF2-40B4-BE49-F238E27FC236}">
                <a16:creationId xmlns:a16="http://schemas.microsoft.com/office/drawing/2014/main" id="{DE9326E5-E623-F261-79EA-7ABB7CCFB321}"/>
              </a:ext>
            </a:extLst>
          </p:cNvPr>
          <p:cNvSpPr txBox="1"/>
          <p:nvPr/>
        </p:nvSpPr>
        <p:spPr>
          <a:xfrm>
            <a:off x="578079" y="5427640"/>
            <a:ext cx="2574409" cy="567463"/>
          </a:xfrm>
          <a:prstGeom prst="rect">
            <a:avLst/>
          </a:prstGeom>
          <a:noFill/>
        </p:spPr>
        <p:txBody>
          <a:bodyPr wrap="square">
            <a:spAutoFit/>
          </a:bodyPr>
          <a:lstStyle/>
          <a:p>
            <a:pPr algn="r">
              <a:lnSpc>
                <a:spcPct val="150000"/>
              </a:lnSpc>
            </a:pPr>
            <a:r>
              <a:rPr lang="ko-KR" altLang="en-US" sz="1100">
                <a:ea typeface="나눔바른고딕" panose="020B0603020101020101"/>
              </a:rPr>
              <a:t>핸들러는 타입에 얽매이지 않는 </a:t>
            </a:r>
            <a:r>
              <a:rPr lang="en-US" altLang="ko-KR" sz="1100">
                <a:ea typeface="나눔바른고딕" panose="020B0603020101020101"/>
              </a:rPr>
              <a:t>Object </a:t>
            </a:r>
            <a:r>
              <a:rPr lang="ko-KR" altLang="en-US" sz="1100">
                <a:ea typeface="나눔바른고딕" panose="020B0603020101020101"/>
              </a:rPr>
              <a:t>로 정의되어 있다</a:t>
            </a:r>
          </a:p>
        </p:txBody>
      </p:sp>
      <p:sp>
        <p:nvSpPr>
          <p:cNvPr id="100" name="TextBox 99">
            <a:extLst>
              <a:ext uri="{FF2B5EF4-FFF2-40B4-BE49-F238E27FC236}">
                <a16:creationId xmlns:a16="http://schemas.microsoft.com/office/drawing/2014/main" id="{30DD02FA-EA4B-4DB8-84BE-BF1DADF5CE1F}"/>
              </a:ext>
            </a:extLst>
          </p:cNvPr>
          <p:cNvSpPr txBox="1"/>
          <p:nvPr/>
        </p:nvSpPr>
        <p:spPr>
          <a:xfrm>
            <a:off x="668761" y="3628072"/>
            <a:ext cx="1699002" cy="832216"/>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모든 빈에서 매핑이 되는 핸들러가 존재 하지 않으면 오류를 발생한다</a:t>
            </a:r>
          </a:p>
        </p:txBody>
      </p:sp>
      <p:pic>
        <p:nvPicPr>
          <p:cNvPr id="3" name="그림 2">
            <a:extLst>
              <a:ext uri="{FF2B5EF4-FFF2-40B4-BE49-F238E27FC236}">
                <a16:creationId xmlns:a16="http://schemas.microsoft.com/office/drawing/2014/main" id="{B246E3CD-71CC-55D0-3B44-6916B0868A4A}"/>
              </a:ext>
            </a:extLst>
          </p:cNvPr>
          <p:cNvPicPr>
            <a:picLocks noChangeAspect="1"/>
          </p:cNvPicPr>
          <p:nvPr/>
        </p:nvPicPr>
        <p:blipFill>
          <a:blip r:embed="rId2"/>
          <a:stretch>
            <a:fillRect/>
          </a:stretch>
        </p:blipFill>
        <p:spPr>
          <a:xfrm>
            <a:off x="7148896" y="2519100"/>
            <a:ext cx="4483505" cy="1607787"/>
          </a:xfrm>
          <a:prstGeom prst="rect">
            <a:avLst/>
          </a:prstGeom>
        </p:spPr>
      </p:pic>
      <p:pic>
        <p:nvPicPr>
          <p:cNvPr id="5" name="그림 4">
            <a:extLst>
              <a:ext uri="{FF2B5EF4-FFF2-40B4-BE49-F238E27FC236}">
                <a16:creationId xmlns:a16="http://schemas.microsoft.com/office/drawing/2014/main" id="{C174879D-4060-4259-CA21-BC785F754B5A}"/>
              </a:ext>
            </a:extLst>
          </p:cNvPr>
          <p:cNvPicPr>
            <a:picLocks noChangeAspect="1"/>
          </p:cNvPicPr>
          <p:nvPr/>
        </p:nvPicPr>
        <p:blipFill>
          <a:blip r:embed="rId3"/>
          <a:stretch>
            <a:fillRect/>
          </a:stretch>
        </p:blipFill>
        <p:spPr>
          <a:xfrm>
            <a:off x="7643164" y="4460288"/>
            <a:ext cx="3482941" cy="1699747"/>
          </a:xfrm>
          <a:prstGeom prst="rect">
            <a:avLst/>
          </a:prstGeom>
        </p:spPr>
      </p:pic>
      <p:cxnSp>
        <p:nvCxnSpPr>
          <p:cNvPr id="8" name="직선 화살표 연결선 7">
            <a:extLst>
              <a:ext uri="{FF2B5EF4-FFF2-40B4-BE49-F238E27FC236}">
                <a16:creationId xmlns:a16="http://schemas.microsoft.com/office/drawing/2014/main" id="{98C2B0FC-8304-5349-8341-99CFDAAD9831}"/>
              </a:ext>
            </a:extLst>
          </p:cNvPr>
          <p:cNvCxnSpPr>
            <a:endCxn id="5" idx="0"/>
          </p:cNvCxnSpPr>
          <p:nvPr/>
        </p:nvCxnSpPr>
        <p:spPr>
          <a:xfrm flipH="1">
            <a:off x="9384635" y="2892524"/>
            <a:ext cx="848224" cy="15677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81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74647" y="2921169"/>
            <a:ext cx="6842706"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@RequestMapping</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 /spring-mvc-master/tree/@RequestMapping</a:t>
            </a:r>
            <a:endParaRPr lang="ko-KR" altLang="en-US" sz="1400">
              <a:solidFill>
                <a:schemeClr val="accent1">
                  <a:lumMod val="75000"/>
                </a:schemeClr>
              </a:solidFill>
            </a:endParaRPr>
          </a:p>
        </p:txBody>
      </p:sp>
    </p:spTree>
    <p:extLst>
      <p:ext uri="{BB962C8B-B14F-4D97-AF65-F5344CB8AC3E}">
        <p14:creationId xmlns:p14="http://schemas.microsoft.com/office/powerpoint/2010/main" val="26919866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84014"/>
            <a:ext cx="1148691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a:t>
            </a:r>
            <a:r>
              <a:rPr lang="ko-KR" altLang="en-US" sz="1200"/>
              <a:t> 은</a:t>
            </a:r>
            <a:r>
              <a:rPr lang="en-US" altLang="ko-KR" sz="1200"/>
              <a:t> </a:t>
            </a:r>
            <a:r>
              <a:rPr lang="ko-KR" altLang="en-US" sz="1200"/>
              <a:t>특정 </a:t>
            </a:r>
            <a:r>
              <a:rPr lang="en-US" altLang="ko-KR" sz="1200"/>
              <a:t>URL </a:t>
            </a:r>
            <a:r>
              <a:rPr lang="ko-KR" altLang="en-US" sz="1200"/>
              <a:t>경로에 대한 요청을 처리할 메서드를 매핑하는 데 사용되는 어노테이션이다</a:t>
            </a:r>
            <a:endParaRPr lang="en-US" altLang="ko-KR" sz="1200"/>
          </a:p>
          <a:p>
            <a:pPr marL="171450" indent="-171450">
              <a:lnSpc>
                <a:spcPct val="150000"/>
              </a:lnSpc>
              <a:buFont typeface="Arial" panose="020B0604020202020204" pitchFamily="34" charset="0"/>
              <a:buChar char="•"/>
            </a:pPr>
            <a:r>
              <a:rPr lang="en-US" altLang="ko-KR" sz="1200"/>
              <a:t>@RequestMapping</a:t>
            </a:r>
            <a:r>
              <a:rPr lang="ko-KR" altLang="en-US" sz="1200"/>
              <a:t> 은 </a:t>
            </a:r>
            <a:r>
              <a:rPr lang="en-US" altLang="ko-KR" sz="1200"/>
              <a:t>@Controller </a:t>
            </a:r>
            <a:r>
              <a:rPr lang="ko-KR" altLang="en-US" sz="1200"/>
              <a:t>및 </a:t>
            </a:r>
            <a:r>
              <a:rPr lang="en-US" altLang="ko-KR" sz="1200"/>
              <a:t>@RestController </a:t>
            </a:r>
            <a:r>
              <a:rPr lang="ko-KR" altLang="en-US" sz="1200"/>
              <a:t>로 선언된 클래스에서 사용되며 내부적으로 </a:t>
            </a:r>
            <a:r>
              <a:rPr lang="en-US" altLang="ko-KR" sz="1200"/>
              <a:t>RequestMappingHandlerMapping</a:t>
            </a:r>
            <a:r>
              <a:rPr lang="ko-KR" altLang="en-US" sz="1200"/>
              <a:t> 클래스가 처리하고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31468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CD31566-9C13-60AB-62D9-821883FC6995}"/>
              </a:ext>
            </a:extLst>
          </p:cNvPr>
          <p:cNvSpPr/>
          <p:nvPr/>
        </p:nvSpPr>
        <p:spPr>
          <a:xfrm>
            <a:off x="198756" y="169116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구조</a:t>
            </a:r>
          </a:p>
        </p:txBody>
      </p:sp>
      <p:sp>
        <p:nvSpPr>
          <p:cNvPr id="2" name="Rectangle 1">
            <a:extLst>
              <a:ext uri="{FF2B5EF4-FFF2-40B4-BE49-F238E27FC236}">
                <a16:creationId xmlns:a16="http://schemas.microsoft.com/office/drawing/2014/main" id="{4C2BB157-D020-E6E8-152F-35721E62DD59}"/>
              </a:ext>
            </a:extLst>
          </p:cNvPr>
          <p:cNvSpPr>
            <a:spLocks noChangeArrowheads="1"/>
          </p:cNvSpPr>
          <p:nvPr/>
        </p:nvSpPr>
        <p:spPr bwMode="auto">
          <a:xfrm>
            <a:off x="3474354" y="2119994"/>
            <a:ext cx="3612245"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HandlerMappingController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a:t>
            </a:r>
            <a:r>
              <a:rPr lang="en-US" altLang="ko-KR" sz="1200">
                <a:solidFill>
                  <a:srgbClr val="B3AE60"/>
                </a:solidFill>
                <a:latin typeface="Arial Unicode MS"/>
                <a:ea typeface="JetBrains Mono"/>
              </a:rPr>
              <a:t>Request</a:t>
            </a:r>
            <a:r>
              <a:rPr kumimoji="0" lang="ko-KR" altLang="ko-KR" sz="1200" b="0" i="0" u="none" strike="noStrike" cap="none" normalizeH="0" baseline="0">
                <a:ln>
                  <a:noFill/>
                </a:ln>
                <a:solidFill>
                  <a:srgbClr val="B3AE60"/>
                </a:solidFill>
                <a:effectLst/>
                <a:latin typeface="Arial Unicode MS"/>
                <a:ea typeface="JetBrains Mono"/>
              </a:rPr>
              <a: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home </a:t>
            </a:r>
            <a:r>
              <a:rPr kumimoji="0" lang="ko-KR" altLang="ko-KR" sz="1200" b="0" i="0" u="none" strike="noStrike" cap="none" normalizeH="0" baseline="0">
                <a:ln>
                  <a:noFill/>
                </a:ln>
                <a:solidFill>
                  <a:srgbClr val="BCBEC4"/>
                </a:solidFill>
                <a:effectLst/>
                <a:latin typeface="Arial Unicode MS"/>
                <a:ea typeface="JetBrains Mono"/>
              </a:rPr>
              <a:t>(</a:t>
            </a:r>
            <a:r>
              <a:rPr lang="en-US" altLang="ko-KR" sz="1200">
                <a:solidFill>
                  <a:srgbClr val="BCBEC4"/>
                </a:solidFill>
                <a:latin typeface="Arial Unicode MS"/>
                <a:ea typeface="JetBrains Mono"/>
              </a:rPr>
              <a:t>Model</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model</a:t>
            </a: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model.addAttribute(“message“, “Hello”)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90E22960-6320-2336-0C7E-03E40728543B}"/>
              </a:ext>
            </a:extLst>
          </p:cNvPr>
          <p:cNvSpPr>
            <a:spLocks noChangeArrowheads="1"/>
          </p:cNvSpPr>
          <p:nvPr/>
        </p:nvSpPr>
        <p:spPr bwMode="auto">
          <a:xfrm>
            <a:off x="7238999" y="2113584"/>
            <a:ext cx="3535280"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Rest</a:t>
            </a: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HandlerMappingController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a:t>
            </a:r>
            <a:r>
              <a:rPr lang="en-US" altLang="ko-KR" sz="1200">
                <a:solidFill>
                  <a:srgbClr val="B3AE60"/>
                </a:solidFill>
                <a:latin typeface="Arial Unicode MS"/>
                <a:ea typeface="JetBrains Mono"/>
              </a:rPr>
              <a:t>Request</a:t>
            </a:r>
            <a:r>
              <a:rPr kumimoji="0" lang="ko-KR" altLang="ko-KR" sz="1200" b="0" i="0" u="none" strike="noStrike" cap="none" normalizeH="0" baseline="0">
                <a:ln>
                  <a:noFill/>
                </a:ln>
                <a:solidFill>
                  <a:srgbClr val="B3AE60"/>
                </a:solidFill>
                <a:effectLst/>
                <a:latin typeface="Arial Unicode MS"/>
                <a:ea typeface="JetBrains Mono"/>
              </a:rPr>
              <a: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home </a:t>
            </a:r>
            <a:r>
              <a:rPr kumimoji="0" lang="ko-KR" altLang="ko-KR" sz="1200" b="0" i="0" u="none" strike="noStrike" cap="none" normalizeH="0" baseline="0">
                <a:ln>
                  <a:noFill/>
                </a:ln>
                <a:solidFill>
                  <a:srgbClr val="BCBEC4"/>
                </a:solidFill>
                <a:effectLst/>
                <a:latin typeface="Arial Unicode MS"/>
                <a:ea typeface="JetBrains Mono"/>
              </a:rPr>
              <a:t>(HttpServletRequest req)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model.addAttribute(“message“, “Hello”)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4199A8BF-F22C-C5C0-8AD3-E0811FDD1B58}"/>
              </a:ext>
            </a:extLst>
          </p:cNvPr>
          <p:cNvSpPr/>
          <p:nvPr/>
        </p:nvSpPr>
        <p:spPr>
          <a:xfrm>
            <a:off x="3426226" y="4587124"/>
            <a:ext cx="6842724" cy="183704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@Controller </a:t>
            </a:r>
            <a:r>
              <a:rPr lang="ko-KR" altLang="en-US" sz="1100"/>
              <a:t>및 </a:t>
            </a:r>
            <a:r>
              <a:rPr lang="en-US" altLang="ko-KR" sz="1100"/>
              <a:t>@RestController </a:t>
            </a:r>
            <a:r>
              <a:rPr lang="ko-KR" altLang="en-US" sz="1100"/>
              <a:t>를 선언하면 스프링이 자동으로 빈으로 등록한다</a:t>
            </a: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r>
              <a:rPr lang="ko-KR" altLang="en-US" sz="1100"/>
              <a:t>메서드 위에 </a:t>
            </a:r>
            <a:r>
              <a:rPr lang="en-US" altLang="ko-KR" sz="1100"/>
              <a:t>@RequestMapping </a:t>
            </a:r>
            <a:r>
              <a:rPr lang="ko-KR" altLang="en-US" sz="1100"/>
              <a:t>을 정의하고 요청 경로를 지정한다</a:t>
            </a:r>
            <a:endParaRPr lang="en-US" altLang="ko-KR" sz="1100"/>
          </a:p>
          <a:p>
            <a:pPr marL="171450" indent="-171450">
              <a:lnSpc>
                <a:spcPct val="150000"/>
              </a:lnSpc>
              <a:buFont typeface="Arial" panose="020B0604020202020204" pitchFamily="34" charset="0"/>
              <a:buChar char="•"/>
            </a:pPr>
            <a:r>
              <a:rPr lang="en-US" altLang="ko-KR" sz="1100"/>
              <a:t>@Controller </a:t>
            </a:r>
            <a:r>
              <a:rPr lang="ko-KR" altLang="en-US" sz="1100"/>
              <a:t>에서</a:t>
            </a:r>
            <a:r>
              <a:rPr lang="en-US" altLang="ko-KR" sz="1100"/>
              <a:t> String </a:t>
            </a:r>
            <a:r>
              <a:rPr lang="ko-KR" altLang="en-US" sz="1100"/>
              <a:t>타입으로 반환 하면 반환 값으로 된 페이지</a:t>
            </a:r>
            <a:r>
              <a:rPr lang="en-US" altLang="ko-KR" sz="1100"/>
              <a:t>(HTML, JSP)</a:t>
            </a:r>
            <a:r>
              <a:rPr lang="ko-KR" altLang="en-US" sz="1100"/>
              <a:t>를 검색하고 렌더링한다</a:t>
            </a:r>
            <a:endParaRPr lang="en-US" altLang="ko-KR" sz="1100"/>
          </a:p>
          <a:p>
            <a:pPr marL="171450" indent="-171450">
              <a:lnSpc>
                <a:spcPct val="150000"/>
              </a:lnSpc>
              <a:buFont typeface="Arial" panose="020B0604020202020204" pitchFamily="34" charset="0"/>
              <a:buChar char="•"/>
            </a:pPr>
            <a:r>
              <a:rPr lang="en-US" altLang="ko-KR" sz="1100"/>
              <a:t>@RestController </a:t>
            </a:r>
            <a:r>
              <a:rPr lang="ko-KR" altLang="en-US" sz="1100"/>
              <a:t>에서 </a:t>
            </a:r>
            <a:r>
              <a:rPr lang="en-US" altLang="ko-KR" sz="1100"/>
              <a:t>String </a:t>
            </a:r>
            <a:r>
              <a:rPr lang="ko-KR" altLang="en-US" sz="1100"/>
              <a:t>타입으로 반환하면 반환 값이 </a:t>
            </a:r>
            <a:r>
              <a:rPr lang="en-US" altLang="ko-KR" sz="1100"/>
              <a:t>HTTP </a:t>
            </a:r>
            <a:r>
              <a:rPr lang="ko-KR" altLang="en-US" sz="1100"/>
              <a:t>본문에 기록되고 화면에 출력된다</a:t>
            </a:r>
            <a:endParaRPr lang="en-US" altLang="ko-KR" sz="1100"/>
          </a:p>
        </p:txBody>
      </p:sp>
      <p:sp>
        <p:nvSpPr>
          <p:cNvPr id="12" name="Rectangle 2">
            <a:extLst>
              <a:ext uri="{FF2B5EF4-FFF2-40B4-BE49-F238E27FC236}">
                <a16:creationId xmlns:a16="http://schemas.microsoft.com/office/drawing/2014/main" id="{63A11184-119A-4856-B6FC-BD9426C2463E}"/>
              </a:ext>
            </a:extLst>
          </p:cNvPr>
          <p:cNvSpPr>
            <a:spLocks noChangeArrowheads="1"/>
          </p:cNvSpPr>
          <p:nvPr/>
        </p:nvSpPr>
        <p:spPr bwMode="auto">
          <a:xfrm>
            <a:off x="3474354" y="4920359"/>
            <a:ext cx="3612245" cy="6716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000" b="0" i="0" u="none" strike="noStrike" cap="none" normalizeH="0" baseline="0">
                <a:ln>
                  <a:noFill/>
                </a:ln>
                <a:solidFill>
                  <a:srgbClr val="B3AE60"/>
                </a:solidFill>
                <a:effectLst/>
                <a:latin typeface="Arial Unicode MS"/>
                <a:ea typeface="JetBrains Mono"/>
              </a:rPr>
              <a: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@Component</a:t>
            </a:r>
            <a:r>
              <a:rPr kumimoji="0" lang="en-US" altLang="ko-KR" sz="1000" b="0" i="0" u="none" strike="noStrike" cap="none" normalizeH="0" baseline="0">
                <a:ln>
                  <a:noFill/>
                </a:ln>
                <a:solidFill>
                  <a:srgbClr val="B3AE60"/>
                </a:solidFill>
                <a:effectLst/>
                <a:latin typeface="Arial Unicode MS"/>
                <a:ea typeface="JetBrains Mono"/>
              </a:rPr>
              <a:t>  </a:t>
            </a:r>
            <a:r>
              <a:rPr kumimoji="0" lang="en-US" altLang="ko-KR" sz="1000" b="0" i="0" u="none" strike="noStrike" cap="none" normalizeH="0" baseline="0">
                <a:ln>
                  <a:noFill/>
                </a:ln>
                <a:solidFill>
                  <a:schemeClr val="bg1">
                    <a:lumMod val="65000"/>
                  </a:schemeClr>
                </a:solidFill>
                <a:effectLst/>
                <a:latin typeface="Arial Unicode MS"/>
                <a:ea typeface="JetBrains Mono"/>
              </a:rPr>
              <a:t>// </a:t>
            </a:r>
            <a:r>
              <a:rPr kumimoji="0" lang="ko-KR" altLang="en-US" sz="1000" b="0" i="0" u="none" strike="noStrike" cap="none" normalizeH="0" baseline="0">
                <a:ln>
                  <a:noFill/>
                </a:ln>
                <a:solidFill>
                  <a:schemeClr val="bg1">
                    <a:lumMod val="65000"/>
                  </a:schemeClr>
                </a:solidFill>
                <a:effectLst/>
                <a:latin typeface="Arial Unicode MS"/>
                <a:ea typeface="JetBrains Mono"/>
              </a:rPr>
              <a:t>컴포넌트 스캔 대상</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CF8E6D"/>
                </a:solidFill>
                <a:effectLst/>
                <a:latin typeface="Arial Unicode MS"/>
                <a:ea typeface="JetBrains Mono"/>
              </a:rPr>
              <a:t>interface </a:t>
            </a:r>
            <a:r>
              <a:rPr kumimoji="0" lang="ko-KR" altLang="ko-KR" sz="1000" b="0" i="0" u="none" strike="noStrike" cap="none" normalizeH="0" baseline="0">
                <a:ln>
                  <a:noFill/>
                </a:ln>
                <a:solidFill>
                  <a:srgbClr val="B3AE60"/>
                </a:solidFill>
                <a:effectLst/>
                <a:latin typeface="Arial Unicode MS"/>
                <a:ea typeface="JetBrains Mono"/>
              </a:rPr>
              <a:t>Controller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 . .}</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636C26A5-EF26-41A1-CC77-849041313F36}"/>
              </a:ext>
            </a:extLst>
          </p:cNvPr>
          <p:cNvSpPr>
            <a:spLocks noChangeArrowheads="1"/>
          </p:cNvSpPr>
          <p:nvPr/>
        </p:nvSpPr>
        <p:spPr bwMode="auto">
          <a:xfrm>
            <a:off x="7238999" y="4920358"/>
            <a:ext cx="3535280" cy="6716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@ResponseBody</a:t>
            </a:r>
            <a:r>
              <a:rPr kumimoji="0" lang="en-US" altLang="ko-KR" sz="1000" b="0" i="0" u="none" strike="noStrike" cap="none" normalizeH="0" baseline="0">
                <a:ln>
                  <a:noFill/>
                </a:ln>
                <a:solidFill>
                  <a:srgbClr val="B3AE60"/>
                </a:solidFill>
                <a:effectLst/>
                <a:latin typeface="Arial Unicode MS"/>
                <a:ea typeface="JetBrains Mono"/>
              </a:rPr>
              <a:t> </a:t>
            </a:r>
            <a:r>
              <a:rPr kumimoji="0" lang="en-US" altLang="ko-KR" sz="1000" b="0" i="0" u="none" strike="noStrike" cap="none" normalizeH="0" baseline="0">
                <a:ln>
                  <a:noFill/>
                </a:ln>
                <a:solidFill>
                  <a:schemeClr val="bg1">
                    <a:lumMod val="65000"/>
                  </a:schemeClr>
                </a:solidFill>
                <a:effectLst/>
                <a:latin typeface="Arial Unicode MS"/>
                <a:ea typeface="JetBrains Mono"/>
              </a:rPr>
              <a:t>// HTTP Body </a:t>
            </a:r>
            <a:r>
              <a:rPr kumimoji="0" lang="ko-KR" altLang="en-US" sz="1000" b="0" i="0" u="none" strike="noStrike" cap="none" normalizeH="0" baseline="0">
                <a:ln>
                  <a:noFill/>
                </a:ln>
                <a:solidFill>
                  <a:schemeClr val="bg1">
                    <a:lumMod val="65000"/>
                  </a:schemeClr>
                </a:solidFill>
                <a:effectLst/>
                <a:latin typeface="Arial Unicode MS"/>
                <a:ea typeface="JetBrains Mono"/>
              </a:rPr>
              <a:t>에 응답을 기록한다</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CF8E6D"/>
                </a:solidFill>
                <a:effectLst/>
                <a:latin typeface="Arial Unicode MS"/>
                <a:ea typeface="JetBrains Mono"/>
              </a:rPr>
              <a:t>interface </a:t>
            </a:r>
            <a:r>
              <a:rPr kumimoji="0" lang="ko-KR" altLang="ko-KR" sz="1000" b="0" i="0" u="none" strike="noStrike" cap="none" normalizeH="0" baseline="0">
                <a:ln>
                  <a:noFill/>
                </a:ln>
                <a:solidFill>
                  <a:srgbClr val="B3AE60"/>
                </a:solidFill>
                <a:effectLst/>
                <a:latin typeface="Arial Unicode MS"/>
                <a:ea typeface="JetBrains Mono"/>
              </a:rPr>
              <a:t>RestController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pic>
        <p:nvPicPr>
          <p:cNvPr id="14" name="그림 13">
            <a:extLst>
              <a:ext uri="{FF2B5EF4-FFF2-40B4-BE49-F238E27FC236}">
                <a16:creationId xmlns:a16="http://schemas.microsoft.com/office/drawing/2014/main" id="{72E0A74F-B297-1FC4-11D7-E3EBBB1A8E99}"/>
              </a:ext>
            </a:extLst>
          </p:cNvPr>
          <p:cNvPicPr>
            <a:picLocks noChangeAspect="1"/>
          </p:cNvPicPr>
          <p:nvPr/>
        </p:nvPicPr>
        <p:blipFill>
          <a:blip r:embed="rId3"/>
          <a:stretch>
            <a:fillRect/>
          </a:stretch>
        </p:blipFill>
        <p:spPr>
          <a:xfrm>
            <a:off x="548917" y="2115586"/>
            <a:ext cx="2256258" cy="2272147"/>
          </a:xfrm>
          <a:prstGeom prst="rect">
            <a:avLst/>
          </a:prstGeom>
        </p:spPr>
      </p:pic>
    </p:spTree>
    <p:extLst>
      <p:ext uri="{BB962C8B-B14F-4D97-AF65-F5344CB8AC3E}">
        <p14:creationId xmlns:p14="http://schemas.microsoft.com/office/powerpoint/2010/main" val="21836990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- 1</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430F84B7-2A06-3214-A6D4-C1A7A4B75E65}"/>
              </a:ext>
            </a:extLst>
          </p:cNvPr>
          <p:cNvSpPr txBox="1"/>
          <p:nvPr/>
        </p:nvSpPr>
        <p:spPr>
          <a:xfrm>
            <a:off x="461010" y="4434348"/>
            <a:ext cx="5163753"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경로 매핑 </a:t>
            </a:r>
            <a:r>
              <a:rPr lang="en-US" altLang="ko-KR" sz="1200">
                <a:latin typeface="나눔고딕" panose="020D0604000000000000" pitchFamily="50" charset="-127"/>
                <a:ea typeface="나눔바른고딕" panose="020B0603020101020101"/>
              </a:rPr>
              <a:t>URI </a:t>
            </a:r>
            <a:r>
              <a:rPr lang="ko-KR" altLang="en-US" sz="1200">
                <a:latin typeface="나눔고딕" panose="020D0604000000000000" pitchFamily="50" charset="-127"/>
                <a:ea typeface="나눔바른고딕" panose="020B0603020101020101"/>
              </a:rPr>
              <a:t>는 예를 들어 </a:t>
            </a:r>
            <a:r>
              <a:rPr lang="en-US" altLang="ko-KR" sz="1200">
                <a:latin typeface="나눔고딕" panose="020D0604000000000000" pitchFamily="50" charset="-127"/>
                <a:ea typeface="나눔바른고딕" panose="020B0603020101020101"/>
              </a:rPr>
              <a:t>"/profile "</a:t>
            </a:r>
            <a:r>
              <a:rPr lang="ko-KR" altLang="en-US" sz="1200">
                <a:latin typeface="나눔고딕" panose="020D0604000000000000" pitchFamily="50" charset="-127"/>
                <a:ea typeface="나눔바른고딕" panose="020B0603020101020101"/>
              </a:rPr>
              <a:t>과 같은 형태를 가진다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Ant </a:t>
            </a:r>
            <a:r>
              <a:rPr lang="ko-KR" altLang="en-US" sz="1200">
                <a:latin typeface="나눔고딕" panose="020D0604000000000000" pitchFamily="50" charset="-127"/>
                <a:ea typeface="나눔바른고딕" panose="020B0603020101020101"/>
              </a:rPr>
              <a:t>스타일의 경로 패턴</a:t>
            </a:r>
            <a:r>
              <a:rPr lang="en-US" altLang="ko-KR" sz="1200">
                <a:latin typeface="나눔고딕" panose="020D0604000000000000" pitchFamily="50" charset="-127"/>
                <a:ea typeface="나눔바른고딕" panose="020B0603020101020101"/>
              </a:rPr>
              <a:t>("/user/**")</a:t>
            </a:r>
            <a:r>
              <a:rPr lang="ko-KR" altLang="en-US" sz="1200">
                <a:latin typeface="나눔고딕" panose="020D0604000000000000" pitchFamily="50" charset="-127"/>
                <a:ea typeface="나눔바른고딕" panose="020B0603020101020101"/>
              </a:rPr>
              <a:t> 지원한다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다중 설정</a:t>
            </a:r>
            <a:r>
              <a:rPr lang="en-US" altLang="ko-KR" sz="1200">
                <a:latin typeface="나눔고딕" panose="020D0604000000000000" pitchFamily="50" charset="-127"/>
                <a:ea typeface="나눔바른고딕" panose="020B0603020101020101"/>
              </a:rPr>
              <a:t>({"/user/**“, "/mypage"})</a:t>
            </a:r>
            <a:r>
              <a:rPr lang="ko-KR" altLang="en-US" sz="1200">
                <a:latin typeface="나눔고딕" panose="020D0604000000000000" pitchFamily="50" charset="-127"/>
                <a:ea typeface="나눔바른고딕" panose="020B0603020101020101"/>
              </a:rPr>
              <a:t>도 가능하다</a:t>
            </a:r>
            <a:endParaRPr lang="en-US" altLang="ko-KR" sz="1200">
              <a:latin typeface="나눔고딕" panose="020D0604000000000000" pitchFamily="50" charset="-127"/>
              <a:ea typeface="나눔바른고딕" panose="020B0603020101020101"/>
            </a:endParaRPr>
          </a:p>
        </p:txBody>
      </p:sp>
      <p:sp>
        <p:nvSpPr>
          <p:cNvPr id="4" name="Rectangle 1">
            <a:extLst>
              <a:ext uri="{FF2B5EF4-FFF2-40B4-BE49-F238E27FC236}">
                <a16:creationId xmlns:a16="http://schemas.microsoft.com/office/drawing/2014/main" id="{E12BD47E-D4CF-5CE7-FF35-6981800EA973}"/>
              </a:ext>
            </a:extLst>
          </p:cNvPr>
          <p:cNvSpPr>
            <a:spLocks noChangeArrowheads="1"/>
          </p:cNvSpPr>
          <p:nvPr/>
        </p:nvSpPr>
        <p:spPr bwMode="auto">
          <a:xfrm>
            <a:off x="461010" y="554558"/>
            <a:ext cx="8484470" cy="36591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HomeController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profile </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"This is the profile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 "</a:t>
            </a:r>
            <a:r>
              <a:rPr kumimoji="0" lang="ko-KR" altLang="ko-KR" sz="1200" b="0" i="0" u="none" strike="noStrike" cap="none" normalizeH="0" baseline="0">
                <a:ln>
                  <a:noFill/>
                </a:ln>
                <a:solidFill>
                  <a:srgbClr val="BCBEC4"/>
                </a:solidFill>
                <a:effectLst/>
                <a:latin typeface="Arial Unicode MS"/>
                <a:ea typeface="JetBrains Mono"/>
              </a:rPr>
              <a:t>/mypage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multi</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"This is the profile and about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46368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50269-31E6-9A7D-FBC7-33DBCAD0F97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A971C37-5FB7-7D2D-78E6-5B7A4638A5A6}"/>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- 2</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5D9CA60F-5493-E61B-8916-22CD8C3196B1}"/>
              </a:ext>
            </a:extLst>
          </p:cNvPr>
          <p:cNvSpPr txBox="1"/>
          <p:nvPr/>
        </p:nvSpPr>
        <p:spPr>
          <a:xfrm>
            <a:off x="617421" y="4956905"/>
            <a:ext cx="8981574" cy="608500"/>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타입 수준과 메서드 수준 모두 지원되며</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타입 수준에서 사용되는 경우</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모든 메서드 수준 매핑은 타입 수준 매핑을 상속한다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즉 타입 수준에서 경로를 정의하면</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모든 메서드는 해당 경로를 포함한 </a:t>
            </a:r>
            <a:r>
              <a:rPr lang="en-US" altLang="ko-KR" sz="1200">
                <a:latin typeface="나눔고딕" panose="020D0604000000000000" pitchFamily="50" charset="-127"/>
                <a:ea typeface="나눔바른고딕" panose="020B0603020101020101"/>
              </a:rPr>
              <a:t>URI </a:t>
            </a:r>
            <a:r>
              <a:rPr lang="ko-KR" altLang="en-US" sz="1200">
                <a:latin typeface="나눔고딕" panose="020D0604000000000000" pitchFamily="50" charset="-127"/>
                <a:ea typeface="나눔바른고딕" panose="020B0603020101020101"/>
              </a:rPr>
              <a:t>를 가지게 된다</a:t>
            </a:r>
          </a:p>
        </p:txBody>
      </p:sp>
      <p:sp>
        <p:nvSpPr>
          <p:cNvPr id="3" name="Rectangle 1">
            <a:extLst>
              <a:ext uri="{FF2B5EF4-FFF2-40B4-BE49-F238E27FC236}">
                <a16:creationId xmlns:a16="http://schemas.microsoft.com/office/drawing/2014/main" id="{24C7EE00-D6CD-5DD0-1043-B04D9858F861}"/>
              </a:ext>
            </a:extLst>
          </p:cNvPr>
          <p:cNvSpPr>
            <a:spLocks noChangeArrowheads="1"/>
          </p:cNvSpPr>
          <p:nvPr/>
        </p:nvSpPr>
        <p:spPr bwMode="auto">
          <a:xfrm>
            <a:off x="617421" y="649161"/>
            <a:ext cx="8484468"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타입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ProfileController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"/profile/view"</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"Viewing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"/profile/edit"</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"/edit"</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editProfile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"Editing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32132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968A3-2A45-D7D1-BEB9-77343D07CEC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984AD72-71E8-1E8F-27A1-746F9B5C9617}"/>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- 3</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5E46AD2E-5A56-E174-60CF-05831137DAB3}"/>
              </a:ext>
            </a:extLst>
          </p:cNvPr>
          <p:cNvSpPr txBox="1"/>
          <p:nvPr/>
        </p:nvSpPr>
        <p:spPr>
          <a:xfrm>
            <a:off x="503122" y="5047890"/>
            <a:ext cx="5121642" cy="116249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매핑 </a:t>
            </a:r>
            <a:r>
              <a:rPr lang="en-US" altLang="ko-KR" sz="1200">
                <a:ea typeface="나눔바른고딕" panose="020B0603020101020101"/>
              </a:rPr>
              <a:t>URI</a:t>
            </a:r>
            <a:r>
              <a:rPr lang="ko-KR" altLang="en-US" sz="1200">
                <a:ea typeface="나눔바른고딕" panose="020B0603020101020101"/>
              </a:rPr>
              <a:t>는 플레이스홀더</a:t>
            </a:r>
            <a:r>
              <a:rPr lang="en-US" altLang="ko-KR" sz="1200">
                <a:ea typeface="나눔바른고딕" panose="020B0603020101020101"/>
              </a:rPr>
              <a:t>(</a:t>
            </a:r>
            <a:r>
              <a:rPr lang="ko-KR" altLang="en-US" sz="1200">
                <a:ea typeface="나눔바른고딕" panose="020B0603020101020101"/>
              </a:rPr>
              <a:t>예</a:t>
            </a:r>
            <a:r>
              <a:rPr lang="en-US" altLang="ko-KR" sz="1200">
                <a:ea typeface="나눔바른고딕" panose="020B0603020101020101"/>
              </a:rPr>
              <a:t>: "/${profile_path}")</a:t>
            </a:r>
            <a:r>
              <a:rPr lang="ko-KR" altLang="en-US" sz="1200">
                <a:ea typeface="나눔바른고딕" panose="020B0603020101020101"/>
              </a:rPr>
              <a:t>를 포함할 수 있다</a:t>
            </a:r>
            <a:endParaRPr lang="en-US" altLang="ko-KR" sz="1200">
              <a:ea typeface="나눔바른고딕" panose="020B0603020101020101"/>
            </a:endParaRPr>
          </a:p>
          <a:p>
            <a:pPr marL="171450" indent="-171450">
              <a:lnSpc>
                <a:spcPct val="150000"/>
              </a:lnSpc>
              <a:buFont typeface="Arial" panose="020B0604020202020204" pitchFamily="34" charset="0"/>
              <a:buChar char="•"/>
            </a:pPr>
            <a:r>
              <a:rPr lang="en-US" altLang="ko-KR" sz="1200">
                <a:ea typeface="나눔바른고딕" panose="020B0603020101020101"/>
              </a:rPr>
              <a:t>profile_path </a:t>
            </a:r>
            <a:r>
              <a:rPr lang="ko-KR" altLang="en-US" sz="1200">
                <a:ea typeface="나눔바른고딕" panose="020B0603020101020101"/>
              </a:rPr>
              <a:t>값을 </a:t>
            </a:r>
            <a:r>
              <a:rPr lang="en-US" altLang="ko-KR" sz="1200">
                <a:ea typeface="나눔바른고딕" panose="020B0603020101020101"/>
              </a:rPr>
              <a:t>profile </a:t>
            </a:r>
            <a:r>
              <a:rPr lang="ko-KR" altLang="en-US" sz="1200">
                <a:ea typeface="나눔바른고딕" panose="020B0603020101020101"/>
              </a:rPr>
              <a:t>로 설정했으므로 최종 경로는 다음과 같다</a:t>
            </a:r>
            <a:endParaRPr lang="en-US" altLang="ko-KR" sz="1200">
              <a:ea typeface="나눔바른고딕" panose="020B0603020101020101"/>
            </a:endParaRPr>
          </a:p>
          <a:p>
            <a:pPr marL="628650" lvl="1" indent="-171450">
              <a:lnSpc>
                <a:spcPct val="150000"/>
              </a:lnSpc>
              <a:buFont typeface="Arial" panose="020B0604020202020204" pitchFamily="34" charset="0"/>
              <a:buChar char="•"/>
            </a:pPr>
            <a:r>
              <a:rPr lang="en-US" altLang="ko-KR" sz="1200">
                <a:ea typeface="나눔바른고딕" panose="020B0603020101020101"/>
              </a:rPr>
              <a:t>/profile/view → viewProfile() </a:t>
            </a:r>
            <a:r>
              <a:rPr lang="ko-KR" altLang="en-US" sz="1200">
                <a:ea typeface="나눔바른고딕" panose="020B0603020101020101"/>
              </a:rPr>
              <a:t>메서드 실행</a:t>
            </a:r>
            <a:endParaRPr lang="en-US" altLang="ko-KR" sz="1200">
              <a:ea typeface="나눔바른고딕" panose="020B0603020101020101"/>
            </a:endParaRPr>
          </a:p>
          <a:p>
            <a:pPr marL="628650" lvl="1" indent="-171450">
              <a:lnSpc>
                <a:spcPct val="150000"/>
              </a:lnSpc>
              <a:buFont typeface="Arial" panose="020B0604020202020204" pitchFamily="34" charset="0"/>
              <a:buChar char="•"/>
            </a:pPr>
            <a:r>
              <a:rPr lang="en-US" altLang="ko-KR" sz="1200">
                <a:ea typeface="나눔바른고딕" panose="020B0603020101020101"/>
              </a:rPr>
              <a:t>/profile/edit → editProfile() </a:t>
            </a:r>
            <a:r>
              <a:rPr lang="ko-KR" altLang="en-US" sz="1200">
                <a:ea typeface="나눔바른고딕" panose="020B0603020101020101"/>
              </a:rPr>
              <a:t>메서드 실행</a:t>
            </a:r>
            <a:endParaRPr lang="en-US" altLang="ko-KR" sz="1200">
              <a:ea typeface="나눔바른고딕" panose="020B0603020101020101"/>
            </a:endParaRPr>
          </a:p>
        </p:txBody>
      </p:sp>
      <p:sp>
        <p:nvSpPr>
          <p:cNvPr id="3" name="Rectangle 1">
            <a:extLst>
              <a:ext uri="{FF2B5EF4-FFF2-40B4-BE49-F238E27FC236}">
                <a16:creationId xmlns:a16="http://schemas.microsoft.com/office/drawing/2014/main" id="{888E8AE1-3184-A28E-78D4-EE2794E6A9C4}"/>
              </a:ext>
            </a:extLst>
          </p:cNvPr>
          <p:cNvSpPr>
            <a:spLocks noChangeArrowheads="1"/>
          </p:cNvSpPr>
          <p:nvPr/>
        </p:nvSpPr>
        <p:spPr bwMode="auto">
          <a:xfrm>
            <a:off x="2520616" y="4463330"/>
            <a:ext cx="6284294"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latin typeface="Arial Unicode MS"/>
                <a:ea typeface="JetBrains Mono"/>
              </a:rPr>
              <a:t>profile_path=profile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F4D7E536-16B4-7B06-944B-7CFDDFADADFC}"/>
              </a:ext>
            </a:extLst>
          </p:cNvPr>
          <p:cNvSpPr txBox="1"/>
          <p:nvPr/>
        </p:nvSpPr>
        <p:spPr>
          <a:xfrm>
            <a:off x="608914" y="4399809"/>
            <a:ext cx="2140302" cy="374013"/>
          </a:xfrm>
          <a:prstGeom prst="rect">
            <a:avLst/>
          </a:prstGeom>
          <a:noFill/>
        </p:spPr>
        <p:txBody>
          <a:bodyPr wrap="square">
            <a:spAutoFit/>
          </a:bodyPr>
          <a:lstStyle/>
          <a:p>
            <a:pPr>
              <a:lnSpc>
                <a:spcPct val="150000"/>
              </a:lnSpc>
            </a:pPr>
            <a:r>
              <a:rPr lang="en-US" altLang="ko-KR" sz="1400"/>
              <a:t>application.properties</a:t>
            </a:r>
            <a:endParaRPr lang="en-US" altLang="ko-KR" sz="1400">
              <a:latin typeface="나눔고딕" panose="020D0604000000000000" pitchFamily="50" charset="-127"/>
              <a:ea typeface="나눔바른고딕" panose="020B0603020101020101"/>
            </a:endParaRPr>
          </a:p>
        </p:txBody>
      </p:sp>
      <p:sp>
        <p:nvSpPr>
          <p:cNvPr id="6" name="Rectangle 2">
            <a:extLst>
              <a:ext uri="{FF2B5EF4-FFF2-40B4-BE49-F238E27FC236}">
                <a16:creationId xmlns:a16="http://schemas.microsoft.com/office/drawing/2014/main" id="{4DEA30D4-784E-A0E8-6DCB-7E718131FB00}"/>
              </a:ext>
            </a:extLst>
          </p:cNvPr>
          <p:cNvSpPr>
            <a:spLocks noChangeArrowheads="1"/>
          </p:cNvSpPr>
          <p:nvPr/>
        </p:nvSpPr>
        <p:spPr bwMode="auto">
          <a:xfrm>
            <a:off x="608914" y="647612"/>
            <a:ext cx="8301789" cy="36591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"/${profile_path}"</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플레이스홀더 사용</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ProfileController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"Viewing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"/edit"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editProfile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"Editing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3096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23782" y="233352"/>
            <a:ext cx="23856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 </a:t>
            </a:r>
            <a:r>
              <a:rPr lang="ko-KR" altLang="en-US" b="1">
                <a:solidFill>
                  <a:schemeClr val="accent1">
                    <a:lumMod val="75000"/>
                  </a:schemeClr>
                </a:solidFill>
              </a:rPr>
              <a:t>메서드 매핑</a:t>
            </a:r>
            <a:endParaRPr lang="ko-KR" altLang="en-US" b="1">
              <a:solidFill>
                <a:schemeClr val="accent1">
                  <a:lumMod val="75000"/>
                </a:schemeClr>
              </a:solidFill>
              <a:latin typeface="+mn-ea"/>
            </a:endParaRPr>
          </a:p>
        </p:txBody>
      </p:sp>
      <p:sp>
        <p:nvSpPr>
          <p:cNvPr id="4" name="TextBox 3">
            <a:extLst>
              <a:ext uri="{FF2B5EF4-FFF2-40B4-BE49-F238E27FC236}">
                <a16:creationId xmlns:a16="http://schemas.microsoft.com/office/drawing/2014/main" id="{9ADD7722-DF0B-AE72-28A0-E9E0CA4C529A}"/>
              </a:ext>
            </a:extLst>
          </p:cNvPr>
          <p:cNvSpPr txBox="1"/>
          <p:nvPr/>
        </p:nvSpPr>
        <p:spPr>
          <a:xfrm>
            <a:off x="491088" y="5594770"/>
            <a:ext cx="11155480"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GET, POST, HEAD, OPTIONS, PUT, PATCH, DELETE, TRACE </a:t>
            </a:r>
            <a:r>
              <a:rPr lang="ko-KR" altLang="en-US" sz="1200">
                <a:latin typeface="나눔고딕" panose="020D0604000000000000" pitchFamily="50" charset="-127"/>
                <a:ea typeface="나눔바른고딕" panose="020B0603020101020101"/>
              </a:rPr>
              <a:t>메서드를 설정할 수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t>타입 수준에서 사용되는 경우</a:t>
            </a:r>
            <a:r>
              <a:rPr lang="en-US" altLang="ko-KR" sz="1200"/>
              <a:t> </a:t>
            </a:r>
            <a:r>
              <a:rPr lang="ko-KR" altLang="en-US" sz="1200"/>
              <a:t>모든 메서드 수준 매핑은 해당 </a:t>
            </a:r>
            <a:r>
              <a:rPr lang="en-US" altLang="ko-KR" sz="1200"/>
              <a:t>HTTP </a:t>
            </a:r>
            <a:r>
              <a:rPr lang="ko-KR" altLang="en-US" sz="1200"/>
              <a:t>메서드 설정을 상속받는다</a:t>
            </a:r>
            <a:endParaRPr lang="en-US" altLang="ko-KR" sz="1200"/>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타입 수준과 메서드 수준이 함께 설정되었을 경우 </a:t>
            </a:r>
            <a:r>
              <a:rPr lang="ko-KR" altLang="en-US" sz="1200"/>
              <a:t>메서드 수준의 </a:t>
            </a:r>
            <a:r>
              <a:rPr lang="en-US" altLang="ko-KR" sz="1200"/>
              <a:t>HTTP </a:t>
            </a:r>
            <a:r>
              <a:rPr lang="ko-KR" altLang="en-US" sz="1200"/>
              <a:t>메서드 설정이 타입 수준의 설정을 </a:t>
            </a:r>
            <a:r>
              <a:rPr lang="ko-KR" altLang="en-US" sz="1200" b="1"/>
              <a:t>덮어쓴다</a:t>
            </a:r>
            <a:r>
              <a:rPr lang="en-US" altLang="ko-KR" sz="1200" b="1"/>
              <a:t>. </a:t>
            </a:r>
            <a:r>
              <a:rPr lang="ko-KR" altLang="en-US" sz="1200"/>
              <a:t>즉</a:t>
            </a:r>
            <a:r>
              <a:rPr lang="en-US" altLang="ko-KR" sz="1200"/>
              <a:t>, </a:t>
            </a:r>
            <a:r>
              <a:rPr lang="ko-KR" altLang="en-US" sz="1200"/>
              <a:t>메서드 수준의 설정이 우선 적용된다</a:t>
            </a:r>
            <a:endParaRPr lang="ko-KR" altLang="en-US" sz="1200">
              <a:latin typeface="나눔고딕" panose="020D0604000000000000" pitchFamily="50" charset="-127"/>
              <a:ea typeface="나눔바른고딕" panose="020B0603020101020101"/>
            </a:endParaRPr>
          </a:p>
        </p:txBody>
      </p:sp>
      <p:sp>
        <p:nvSpPr>
          <p:cNvPr id="6" name="Rectangle 1">
            <a:extLst>
              <a:ext uri="{FF2B5EF4-FFF2-40B4-BE49-F238E27FC236}">
                <a16:creationId xmlns:a16="http://schemas.microsoft.com/office/drawing/2014/main" id="{187A17C7-8EE2-B45D-2692-479794D98DF8}"/>
              </a:ext>
            </a:extLst>
          </p:cNvPr>
          <p:cNvSpPr>
            <a:spLocks noChangeArrowheads="1"/>
          </p:cNvSpPr>
          <p:nvPr/>
        </p:nvSpPr>
        <p:spPr bwMode="auto">
          <a:xfrm>
            <a:off x="491088" y="684483"/>
            <a:ext cx="8514549" cy="47671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"/api"</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"/order"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getOrder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“Order data</a:t>
            </a:r>
            <a:r>
              <a:rPr kumimoji="0" lang="ko-KR" altLang="ko-KR" sz="1200" b="0" i="0" u="none" strike="noStrike" cap="none" normalizeH="0" baseline="0">
                <a:ln>
                  <a:noFill/>
                </a:ln>
                <a:solidFill>
                  <a:srgbClr val="6AAB73"/>
                </a:solidFill>
                <a:effectLst/>
                <a:latin typeface="Arial Unicode MS"/>
                <a:ea typeface="JetBrains Mono"/>
              </a:rPr>
              <a:t>";</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GET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getUser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 data"</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POST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createUser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@RequestBody </a:t>
            </a:r>
            <a:r>
              <a:rPr kumimoji="0" lang="ko-KR" altLang="ko-KR" sz="1200" b="0" i="0" u="none" strike="noStrike" cap="none" normalizeH="0" baseline="0">
                <a:ln>
                  <a:noFill/>
                </a:ln>
                <a:solidFill>
                  <a:srgbClr val="BCBEC4"/>
                </a:solidFill>
                <a:effectLst/>
                <a:latin typeface="Arial Unicode MS"/>
                <a:ea typeface="JetBrains Mono"/>
              </a:rPr>
              <a:t>User user)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 created"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8323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4313C-7268-C73A-8F3E-8CEE840EDFE7}"/>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4F3EE262-CC3D-5B1E-E99A-8E5A86530885}"/>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en-US" altLang="ko-KR" sz="2400" b="1">
                <a:solidFill>
                  <a:schemeClr val="accent1">
                    <a:lumMod val="75000"/>
                  </a:schemeClr>
                </a:solidFill>
                <a:latin typeface="+mj-lt"/>
              </a:rPr>
              <a:t>Servlet</a:t>
            </a:r>
            <a:r>
              <a:rPr lang="ko-KR" altLang="en-US" sz="2400" b="1">
                <a:solidFill>
                  <a:schemeClr val="accent1">
                    <a:lumMod val="75000"/>
                  </a:schemeClr>
                </a:solidFill>
                <a:latin typeface="+mj-lt"/>
              </a:rPr>
              <a:t> 프로젝트 시작하기</a:t>
            </a:r>
          </a:p>
        </p:txBody>
      </p:sp>
      <p:sp>
        <p:nvSpPr>
          <p:cNvPr id="3" name="Rectangle 1">
            <a:extLst>
              <a:ext uri="{FF2B5EF4-FFF2-40B4-BE49-F238E27FC236}">
                <a16:creationId xmlns:a16="http://schemas.microsoft.com/office/drawing/2014/main" id="{B6FAE26D-0F5C-A59F-00ED-B151EB88BCD4}"/>
              </a:ext>
            </a:extLst>
          </p:cNvPr>
          <p:cNvSpPr>
            <a:spLocks noChangeArrowheads="1"/>
          </p:cNvSpPr>
          <p:nvPr/>
        </p:nvSpPr>
        <p:spPr bwMode="auto">
          <a:xfrm>
            <a:off x="830180" y="962051"/>
            <a:ext cx="7087891" cy="7875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56A8F5"/>
                </a:solidFill>
                <a:effectLst/>
                <a:latin typeface="Arial Unicode MS"/>
                <a:ea typeface="JetBrains Mono"/>
              </a:rPr>
              <a:t>dependencies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851AD9E9-3D75-0A1C-1078-69CA2111F339}"/>
              </a:ext>
            </a:extLst>
          </p:cNvPr>
          <p:cNvSpPr/>
          <p:nvPr/>
        </p:nvSpPr>
        <p:spPr>
          <a:xfrm>
            <a:off x="523372" y="629226"/>
            <a:ext cx="2009275"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7" name="Rectangle 2">
            <a:extLst>
              <a:ext uri="{FF2B5EF4-FFF2-40B4-BE49-F238E27FC236}">
                <a16:creationId xmlns:a16="http://schemas.microsoft.com/office/drawing/2014/main" id="{272CDF33-13A4-6845-8222-6FA9E904A8F5}"/>
              </a:ext>
            </a:extLst>
          </p:cNvPr>
          <p:cNvSpPr>
            <a:spLocks noChangeArrowheads="1"/>
          </p:cNvSpPr>
          <p:nvPr/>
        </p:nvSpPr>
        <p:spPr bwMode="auto">
          <a:xfrm>
            <a:off x="830180" y="2194919"/>
            <a:ext cx="708789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"helloServlet"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 </a:t>
            </a:r>
            <a:r>
              <a:rPr lang="en-US" altLang="ko-KR" sz="1100">
                <a:solidFill>
                  <a:schemeClr val="accent4">
                    <a:lumMod val="75000"/>
                  </a:schemeClr>
                </a:solidFill>
                <a:latin typeface="Arial Unicode MS"/>
                <a:ea typeface="JetBrains Mono"/>
              </a:rPr>
              <a:t>name</a:t>
            </a:r>
            <a:r>
              <a:rPr lang="en-US" altLang="ko-KR" sz="1100">
                <a:solidFill>
                  <a:schemeClr val="bg1">
                    <a:lumMod val="65000"/>
                  </a:schemeClr>
                </a:solidFill>
                <a:latin typeface="Arial Unicode MS"/>
                <a:ea typeface="JetBrains Mono"/>
              </a:rPr>
              <a:t>:</a:t>
            </a:r>
            <a:r>
              <a:rPr lang="ko-KR" altLang="en-US" sz="1100">
                <a:solidFill>
                  <a:schemeClr val="bg1">
                    <a:lumMod val="65000"/>
                  </a:schemeClr>
                </a:solidFill>
                <a:latin typeface="Arial Unicode MS"/>
                <a:ea typeface="JetBrains Mono"/>
              </a:rPr>
              <a:t>서블릿 이름</a:t>
            </a:r>
            <a:r>
              <a:rPr lang="en-US" altLang="ko-KR" sz="1100">
                <a:solidFill>
                  <a:schemeClr val="bg1">
                    <a:lumMod val="65000"/>
                  </a:schemeClr>
                </a:solidFill>
                <a:latin typeface="Arial Unicode MS"/>
                <a:ea typeface="JetBrains Mono"/>
              </a:rPr>
              <a:t>, </a:t>
            </a:r>
            <a:r>
              <a:rPr lang="en-US" altLang="ko-KR" sz="1100">
                <a:solidFill>
                  <a:schemeClr val="accent4">
                    <a:lumMod val="75000"/>
                  </a:schemeClr>
                </a:solidFill>
                <a:latin typeface="Arial Unicode MS"/>
                <a:ea typeface="JetBrains Mono"/>
              </a:rPr>
              <a:t>urlPatterns</a:t>
            </a:r>
            <a:r>
              <a:rPr lang="en-US" altLang="ko-KR" sz="1100">
                <a:solidFill>
                  <a:schemeClr val="bg1">
                    <a:lumMod val="65000"/>
                  </a:schemeClr>
                </a:solidFill>
                <a:latin typeface="Arial Unicode MS"/>
                <a:ea typeface="JetBrains Mono"/>
              </a:rPr>
              <a:t>: URL</a:t>
            </a:r>
            <a:r>
              <a:rPr lang="ko-KR" altLang="en-US" sz="1100">
                <a:solidFill>
                  <a:schemeClr val="bg1">
                    <a:lumMod val="65000"/>
                  </a:schemeClr>
                </a:solidFill>
                <a:latin typeface="Arial Unicode MS"/>
                <a:ea typeface="JetBrains Mono"/>
              </a:rPr>
              <a:t>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lang="en-US" altLang="ko-KR" sz="1100">
                <a:solidFill>
                  <a:srgbClr val="56A8F5"/>
                </a:solidFill>
                <a:latin typeface="Arial Unicode MS"/>
                <a:ea typeface="JetBrains Mono"/>
              </a:rPr>
              <a:t>s</a:t>
            </a:r>
            <a:r>
              <a:rPr kumimoji="0" lang="en-US" altLang="ko-KR" sz="1100" b="0" i="0" u="none" strike="noStrike" cap="none" normalizeH="0" baseline="0">
                <a:ln>
                  <a:noFill/>
                </a:ln>
                <a:solidFill>
                  <a:srgbClr val="56A8F5"/>
                </a:solidFill>
                <a:effectLst/>
                <a:latin typeface="Arial Unicode MS"/>
                <a:ea typeface="JetBrains Mono"/>
              </a:rPr>
              <a:t>ervice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response.setContentType("text/html");        </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response.getWriter().println("&lt;h1&gt;Hello, Servlet!&lt;/h1&gt;");</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BCF88DD6-5127-B280-11AC-4E0283E6C7F9}"/>
              </a:ext>
            </a:extLst>
          </p:cNvPr>
          <p:cNvSpPr>
            <a:spLocks noChangeArrowheads="1"/>
          </p:cNvSpPr>
          <p:nvPr/>
        </p:nvSpPr>
        <p:spPr bwMode="auto">
          <a:xfrm>
            <a:off x="830180" y="4742768"/>
            <a:ext cx="4042610"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@SpringBootApplication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@ServletComponentScan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ServletApplication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SpringApplication.</a:t>
            </a:r>
            <a:r>
              <a:rPr kumimoji="0" lang="ko-KR" altLang="ko-KR" sz="1100" b="0" i="1" u="none" strike="noStrike" cap="none" normalizeH="0" baseline="0">
                <a:ln>
                  <a:noFill/>
                </a:ln>
                <a:solidFill>
                  <a:srgbClr val="BCBEC4"/>
                </a:solidFill>
                <a:effectLst/>
                <a:latin typeface="Arial Unicode MS"/>
                <a:ea typeface="JetBrains Mono"/>
              </a:rPr>
              <a:t>run</a:t>
            </a:r>
            <a:r>
              <a:rPr kumimoji="0" lang="ko-KR" altLang="ko-KR" sz="1100" b="0" i="0" u="none" strike="noStrike" cap="none" normalizeH="0" baseline="0">
                <a:ln>
                  <a:noFill/>
                </a:ln>
                <a:solidFill>
                  <a:srgbClr val="BCBEC4"/>
                </a:solidFill>
                <a:effectLst/>
                <a:latin typeface="Arial Unicode MS"/>
                <a:ea typeface="JetBrains Mono"/>
              </a:rPr>
              <a:t>(ServletApplication.</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args);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87EA17AF-264C-F450-D745-DDEFEE6B75D9}"/>
              </a:ext>
            </a:extLst>
          </p:cNvPr>
          <p:cNvSpPr/>
          <p:nvPr/>
        </p:nvSpPr>
        <p:spPr>
          <a:xfrm>
            <a:off x="4964317" y="5048239"/>
            <a:ext cx="4042611" cy="338939"/>
          </a:xfrm>
          <a:prstGeom prst="rect">
            <a:avLst/>
          </a:prstGeom>
        </p:spPr>
        <p:txBody>
          <a:bodyPr wrap="square">
            <a:spAutoFit/>
          </a:bodyPr>
          <a:lstStyle/>
          <a:p>
            <a:pPr marL="171450" indent="-171450">
              <a:lnSpc>
                <a:spcPct val="170000"/>
              </a:lnSpc>
              <a:buFont typeface="Arial" panose="020B0604020202020204" pitchFamily="34" charset="0"/>
              <a:buChar char="•"/>
            </a:pPr>
            <a:r>
              <a:rPr lang="ko-KR" altLang="en-US" sz="1100">
                <a:latin typeface="+mj-lt"/>
              </a:rPr>
              <a:t>클라이언트는 </a:t>
            </a:r>
            <a:r>
              <a:rPr lang="en-US" altLang="ko-KR" sz="1100">
                <a:latin typeface="+mj-lt"/>
              </a:rPr>
              <a:t>urlPatterns </a:t>
            </a:r>
            <a:r>
              <a:rPr lang="ko-KR" altLang="en-US" sz="1100">
                <a:latin typeface="+mj-lt"/>
              </a:rPr>
              <a:t>에 있는 </a:t>
            </a:r>
            <a:r>
              <a:rPr lang="en-US" altLang="ko-KR" sz="1100">
                <a:latin typeface="+mj-lt"/>
              </a:rPr>
              <a:t>/hello </a:t>
            </a:r>
            <a:r>
              <a:rPr lang="ko-KR" altLang="en-US" sz="1100">
                <a:latin typeface="+mj-lt"/>
              </a:rPr>
              <a:t>경로로 요청한다</a:t>
            </a:r>
            <a:endParaRPr lang="en-US" altLang="ko-KR" sz="1100">
              <a:latin typeface="+mj-lt"/>
            </a:endParaRPr>
          </a:p>
        </p:txBody>
      </p:sp>
      <p:sp>
        <p:nvSpPr>
          <p:cNvPr id="6" name="TextBox 5">
            <a:extLst>
              <a:ext uri="{FF2B5EF4-FFF2-40B4-BE49-F238E27FC236}">
                <a16:creationId xmlns:a16="http://schemas.microsoft.com/office/drawing/2014/main" id="{FAB32D4A-9DCA-DDA6-6720-AC5C2D08087D}"/>
              </a:ext>
            </a:extLst>
          </p:cNvPr>
          <p:cNvSpPr txBox="1"/>
          <p:nvPr/>
        </p:nvSpPr>
        <p:spPr>
          <a:xfrm>
            <a:off x="5259091" y="5415741"/>
            <a:ext cx="4161635" cy="246221"/>
          </a:xfrm>
          <a:prstGeom prst="rect">
            <a:avLst/>
          </a:prstGeom>
          <a:solidFill>
            <a:schemeClr val="tx1"/>
          </a:solidFill>
        </p:spPr>
        <p:txBody>
          <a:bodyPr wrap="square">
            <a:spAutoFit/>
          </a:bodyPr>
          <a:lstStyle/>
          <a:p>
            <a:r>
              <a:rPr lang="en-US" altLang="ko-KR" sz="1000">
                <a:solidFill>
                  <a:schemeClr val="accent1">
                    <a:lumMod val="20000"/>
                    <a:lumOff val="80000"/>
                  </a:schemeClr>
                </a:solidFill>
                <a:latin typeface="+mj-lt"/>
              </a:rPr>
              <a:t>http://localhost:8080/hello</a:t>
            </a:r>
          </a:p>
        </p:txBody>
      </p:sp>
      <p:sp>
        <p:nvSpPr>
          <p:cNvPr id="11" name="직사각형 10">
            <a:extLst>
              <a:ext uri="{FF2B5EF4-FFF2-40B4-BE49-F238E27FC236}">
                <a16:creationId xmlns:a16="http://schemas.microsoft.com/office/drawing/2014/main" id="{4E745269-855A-0475-61D9-ACDF05A41850}"/>
              </a:ext>
            </a:extLst>
          </p:cNvPr>
          <p:cNvSpPr/>
          <p:nvPr/>
        </p:nvSpPr>
        <p:spPr>
          <a:xfrm>
            <a:off x="523372" y="1820212"/>
            <a:ext cx="10491539" cy="333617"/>
          </a:xfrm>
          <a:prstGeom prst="rect">
            <a:avLst/>
          </a:prstGeom>
        </p:spPr>
        <p:txBody>
          <a:bodyPr wrap="square">
            <a:spAutoFit/>
          </a:bodyPr>
          <a:lstStyle/>
          <a:p>
            <a:pPr>
              <a:lnSpc>
                <a:spcPct val="150000"/>
              </a:lnSpc>
            </a:pPr>
            <a:r>
              <a:rPr lang="en-US" altLang="ko-KR" sz="1200">
                <a:latin typeface="+mj-lt"/>
              </a:rPr>
              <a:t>2. </a:t>
            </a:r>
            <a:r>
              <a:rPr lang="ko-KR" altLang="en-US" sz="1200"/>
              <a:t>서블릿 구현 </a:t>
            </a:r>
            <a:r>
              <a:rPr lang="en-US" altLang="ko-KR" sz="1200"/>
              <a:t>- </a:t>
            </a:r>
            <a:r>
              <a:rPr lang="en-US" altLang="ko-KR" sz="1200" b="1"/>
              <a:t>@WebServlet</a:t>
            </a:r>
            <a:r>
              <a:rPr lang="en-US" altLang="ko-KR" sz="1200"/>
              <a:t> </a:t>
            </a:r>
            <a:r>
              <a:rPr lang="ko-KR" altLang="en-US" sz="1200"/>
              <a:t>어노테이션은 서블릿컨테이너가</a:t>
            </a:r>
            <a:r>
              <a:rPr lang="en-US" altLang="ko-KR" sz="1200"/>
              <a:t> </a:t>
            </a:r>
            <a:r>
              <a:rPr lang="ko-KR" altLang="en-US" sz="1200"/>
              <a:t>서블릿 클래스를 등록</a:t>
            </a:r>
            <a:r>
              <a:rPr lang="en-US" altLang="ko-KR" sz="1200"/>
              <a:t>, </a:t>
            </a:r>
            <a:r>
              <a:rPr lang="ko-KR" altLang="en-US" sz="1200"/>
              <a:t>생성하도록 메타 정보를 제공한다</a:t>
            </a:r>
            <a:endParaRPr lang="en-US" altLang="ko-KR" sz="1200">
              <a:latin typeface="+mj-lt"/>
            </a:endParaRPr>
          </a:p>
        </p:txBody>
      </p:sp>
      <p:sp>
        <p:nvSpPr>
          <p:cNvPr id="12" name="직사각형 11">
            <a:extLst>
              <a:ext uri="{FF2B5EF4-FFF2-40B4-BE49-F238E27FC236}">
                <a16:creationId xmlns:a16="http://schemas.microsoft.com/office/drawing/2014/main" id="{E182F6E9-93A3-B9E3-C9DC-E6C09D2E95D1}"/>
              </a:ext>
            </a:extLst>
          </p:cNvPr>
          <p:cNvSpPr/>
          <p:nvPr/>
        </p:nvSpPr>
        <p:spPr>
          <a:xfrm>
            <a:off x="523372" y="4348187"/>
            <a:ext cx="11547935" cy="333617"/>
          </a:xfrm>
          <a:prstGeom prst="rect">
            <a:avLst/>
          </a:prstGeom>
        </p:spPr>
        <p:txBody>
          <a:bodyPr wrap="square">
            <a:spAutoFit/>
          </a:bodyPr>
          <a:lstStyle/>
          <a:p>
            <a:pPr>
              <a:lnSpc>
                <a:spcPct val="150000"/>
              </a:lnSpc>
            </a:pPr>
            <a:r>
              <a:rPr lang="en-US" altLang="ko-KR" sz="1200">
                <a:latin typeface="+mj-lt"/>
              </a:rPr>
              <a:t>2. </a:t>
            </a:r>
            <a:r>
              <a:rPr lang="en-US" altLang="ko-KR" sz="1200"/>
              <a:t>@ServletComponentScan </a:t>
            </a:r>
            <a:r>
              <a:rPr lang="ko-KR" altLang="en-US" sz="1200"/>
              <a:t>을 추가한다 </a:t>
            </a:r>
            <a:r>
              <a:rPr lang="en-US" altLang="ko-KR" sz="1200"/>
              <a:t>- </a:t>
            </a:r>
            <a:r>
              <a:rPr lang="en-US" altLang="ko-KR" sz="1200">
                <a:latin typeface="+mj-lt"/>
              </a:rPr>
              <a:t>@WebServlet, @WebFilter, @WebListener</a:t>
            </a:r>
            <a:r>
              <a:rPr lang="ko-KR" altLang="en-US" sz="1200">
                <a:latin typeface="+mj-lt"/>
              </a:rPr>
              <a:t>와 같은 어노테이션으로 정의된 클래스들을 자동으로 스캔하고 등록한다</a:t>
            </a:r>
            <a:endParaRPr lang="en-US" altLang="ko-KR" sz="1200">
              <a:latin typeface="+mj-lt"/>
            </a:endParaRPr>
          </a:p>
        </p:txBody>
      </p:sp>
      <p:sp>
        <p:nvSpPr>
          <p:cNvPr id="14" name="직사각형 13">
            <a:extLst>
              <a:ext uri="{FF2B5EF4-FFF2-40B4-BE49-F238E27FC236}">
                <a16:creationId xmlns:a16="http://schemas.microsoft.com/office/drawing/2014/main" id="{8A689549-06E5-4401-B3B8-F8A8818D6491}"/>
              </a:ext>
            </a:extLst>
          </p:cNvPr>
          <p:cNvSpPr/>
          <p:nvPr/>
        </p:nvSpPr>
        <p:spPr>
          <a:xfrm>
            <a:off x="4964318" y="5760433"/>
            <a:ext cx="5834024" cy="338939"/>
          </a:xfrm>
          <a:prstGeom prst="rect">
            <a:avLst/>
          </a:prstGeom>
        </p:spPr>
        <p:txBody>
          <a:bodyPr wrap="square">
            <a:spAutoFit/>
          </a:bodyPr>
          <a:lstStyle/>
          <a:p>
            <a:pPr marL="171450" indent="-171450">
              <a:lnSpc>
                <a:spcPct val="170000"/>
              </a:lnSpc>
              <a:buFont typeface="Arial" panose="020B0604020202020204" pitchFamily="34" charset="0"/>
              <a:buChar char="•"/>
            </a:pPr>
            <a:r>
              <a:rPr lang="ko-KR" altLang="en-US" sz="1100">
                <a:latin typeface="+mj-lt"/>
              </a:rPr>
              <a:t>서블릿 컨테이너는 요청을 받아 서블릿의 </a:t>
            </a:r>
            <a:r>
              <a:rPr lang="en-US" altLang="ko-KR" sz="1100">
                <a:latin typeface="+mj-lt"/>
              </a:rPr>
              <a:t>service() </a:t>
            </a:r>
            <a:r>
              <a:rPr lang="ko-KR" altLang="en-US" sz="1100">
                <a:latin typeface="+mj-lt"/>
              </a:rPr>
              <a:t>메서드를 호출하고 요청을 처리한다</a:t>
            </a:r>
            <a:endParaRPr lang="en-US" altLang="ko-KR" sz="1100">
              <a:latin typeface="+mj-lt"/>
            </a:endParaRPr>
          </a:p>
        </p:txBody>
      </p:sp>
      <p:sp>
        <p:nvSpPr>
          <p:cNvPr id="15" name="TextBox 14">
            <a:extLst>
              <a:ext uri="{FF2B5EF4-FFF2-40B4-BE49-F238E27FC236}">
                <a16:creationId xmlns:a16="http://schemas.microsoft.com/office/drawing/2014/main" id="{77B7BDBD-03CB-4F2E-3504-433BC7ABC4EB}"/>
              </a:ext>
            </a:extLst>
          </p:cNvPr>
          <p:cNvSpPr txBox="1"/>
          <p:nvPr/>
        </p:nvSpPr>
        <p:spPr>
          <a:xfrm>
            <a:off x="5259091" y="6123023"/>
            <a:ext cx="4161635" cy="246221"/>
          </a:xfrm>
          <a:prstGeom prst="rect">
            <a:avLst/>
          </a:prstGeom>
          <a:solidFill>
            <a:schemeClr val="tx1"/>
          </a:solidFill>
        </p:spPr>
        <p:txBody>
          <a:bodyPr wrap="square">
            <a:spAutoFit/>
          </a:bodyPr>
          <a:lstStyle/>
          <a:p>
            <a:r>
              <a:rPr lang="en-US" altLang="ko-KR" sz="1000">
                <a:solidFill>
                  <a:schemeClr val="accent1">
                    <a:lumMod val="20000"/>
                    <a:lumOff val="80000"/>
                  </a:schemeClr>
                </a:solidFill>
                <a:latin typeface="+mj-lt"/>
              </a:rPr>
              <a:t>Hello, Servlet!</a:t>
            </a:r>
          </a:p>
        </p:txBody>
      </p:sp>
      <p:sp>
        <p:nvSpPr>
          <p:cNvPr id="17" name="TextBox 16">
            <a:extLst>
              <a:ext uri="{FF2B5EF4-FFF2-40B4-BE49-F238E27FC236}">
                <a16:creationId xmlns:a16="http://schemas.microsoft.com/office/drawing/2014/main" id="{5D16F906-B3F7-CBF0-77DC-D0AD485115F4}"/>
              </a:ext>
            </a:extLst>
          </p:cNvPr>
          <p:cNvSpPr txBox="1"/>
          <p:nvPr/>
        </p:nvSpPr>
        <p:spPr>
          <a:xfrm>
            <a:off x="4278516" y="244504"/>
            <a:ext cx="7602668" cy="523220"/>
          </a:xfrm>
          <a:prstGeom prst="rect">
            <a:avLst/>
          </a:prstGeom>
          <a:noFill/>
        </p:spPr>
        <p:txBody>
          <a:bodyPr wrap="square">
            <a:spAutoFit/>
          </a:bodyPr>
          <a:lstStyle/>
          <a:p>
            <a:r>
              <a:rPr lang="ko-KR" altLang="en-US" sz="1400" i="1">
                <a:solidFill>
                  <a:srgbClr val="FF0000"/>
                </a:solidFill>
                <a:latin typeface="나눔바른고딕" panose="020B0603020101020101" pitchFamily="50" charset="-127"/>
                <a:ea typeface="나눔바른고딕" panose="020B0603020101020101" pitchFamily="50" charset="-127"/>
              </a:rPr>
              <a:t>예제 만들 때 최종 프론트컨트롤러까지 점진적 향상이 보여지도록 </a:t>
            </a:r>
            <a:r>
              <a:rPr lang="en-US" altLang="ko-KR" sz="1400" i="1">
                <a:solidFill>
                  <a:srgbClr val="FF0000"/>
                </a:solidFill>
                <a:latin typeface="나눔바른고딕" panose="020B0603020101020101" pitchFamily="50" charset="-127"/>
                <a:ea typeface="나눔바른고딕" panose="020B0603020101020101" pitchFamily="50" charset="-127"/>
              </a:rPr>
              <a:t>GTP </a:t>
            </a:r>
            <a:r>
              <a:rPr lang="ko-KR" altLang="en-US" sz="1400" i="1">
                <a:solidFill>
                  <a:srgbClr val="FF0000"/>
                </a:solidFill>
                <a:latin typeface="나눔바른고딕" panose="020B0603020101020101" pitchFamily="50" charset="-127"/>
                <a:ea typeface="나눔바른고딕" panose="020B0603020101020101" pitchFamily="50" charset="-127"/>
              </a:rPr>
              <a:t>에게 만들어야 한다</a:t>
            </a:r>
            <a:endParaRPr lang="en-US" altLang="ko-KR" sz="1400" i="1">
              <a:solidFill>
                <a:srgbClr val="FF0000"/>
              </a:solidFill>
              <a:latin typeface="나눔바른고딕" panose="020B0603020101020101" pitchFamily="50" charset="-127"/>
              <a:ea typeface="나눔바른고딕" panose="020B0603020101020101" pitchFamily="50" charset="-127"/>
            </a:endParaRPr>
          </a:p>
          <a:p>
            <a:r>
              <a:rPr lang="ko-KR" altLang="en-US" sz="1400" i="1">
                <a:solidFill>
                  <a:srgbClr val="FF0000"/>
                </a:solidFill>
                <a:ea typeface="나눔바른고딕" panose="020B0603020101020101" pitchFamily="50" charset="-127"/>
              </a:rPr>
              <a:t>실제 예제는 좀 더 복잡해야 한다</a:t>
            </a:r>
            <a:endParaRPr lang="ko-KR" altLang="en-US" sz="1400" i="1">
              <a:solidFill>
                <a:srgbClr val="FF0000"/>
              </a:solidFill>
            </a:endParaRPr>
          </a:p>
        </p:txBody>
      </p:sp>
    </p:spTree>
    <p:extLst>
      <p:ext uri="{BB962C8B-B14F-4D97-AF65-F5344CB8AC3E}">
        <p14:creationId xmlns:p14="http://schemas.microsoft.com/office/powerpoint/2010/main" val="1881535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17044" y="179715"/>
            <a:ext cx="171284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param</a:t>
            </a:r>
            <a:r>
              <a:rPr lang="ko-KR" altLang="en-US" b="1">
                <a:solidFill>
                  <a:schemeClr val="accent1">
                    <a:lumMod val="75000"/>
                  </a:schemeClr>
                </a:solidFill>
              </a:rPr>
              <a:t> 매핑</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4F5747C1-7ADE-53B9-4592-9F966602FD9F}"/>
              </a:ext>
            </a:extLst>
          </p:cNvPr>
          <p:cNvSpPr txBox="1"/>
          <p:nvPr/>
        </p:nvSpPr>
        <p:spPr>
          <a:xfrm>
            <a:off x="504564" y="597383"/>
            <a:ext cx="11269980" cy="365760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@RestController</a:t>
            </a:r>
            <a:br>
              <a:rPr lang="en-US" altLang="ko-KR" sz="1200">
                <a:solidFill>
                  <a:srgbClr val="B3AE60"/>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OrderController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BCBEC4"/>
                </a:solidFill>
                <a:effectLst/>
                <a:highlight>
                  <a:srgbClr val="1E1F22"/>
                </a:highlight>
              </a:rPr>
              <a:t>, params = </a:t>
            </a:r>
            <a:r>
              <a:rPr lang="en-US" altLang="ko-KR" sz="1200">
                <a:solidFill>
                  <a:srgbClr val="6AAB73"/>
                </a:solidFill>
                <a:effectLst/>
                <a:highlight>
                  <a:srgbClr val="1E1F22"/>
                </a:highlight>
              </a:rPr>
              <a:t>"type=pizza"</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rder1</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BCBEC4"/>
                </a:solidFill>
                <a:effectLst/>
                <a:highlight>
                  <a:srgbClr val="1E1F22"/>
                </a:highlight>
              </a:rPr>
              <a:t>, params = </a:t>
            </a:r>
            <a:r>
              <a:rPr lang="en-US" altLang="ko-KR" sz="1200">
                <a:solidFill>
                  <a:srgbClr val="6AAB73"/>
                </a:solidFill>
                <a:effectLst/>
                <a:highlight>
                  <a:srgbClr val="1E1F22"/>
                </a:highlight>
              </a:rPr>
              <a:t>"type= chicken "</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rder2</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chicken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2" name="TextBox 1">
            <a:extLst>
              <a:ext uri="{FF2B5EF4-FFF2-40B4-BE49-F238E27FC236}">
                <a16:creationId xmlns:a16="http://schemas.microsoft.com/office/drawing/2014/main" id="{98D26B56-4E4A-69C0-27CF-5435E8EE0330}"/>
              </a:ext>
            </a:extLst>
          </p:cNvPr>
          <p:cNvSpPr txBox="1"/>
          <p:nvPr/>
        </p:nvSpPr>
        <p:spPr>
          <a:xfrm>
            <a:off x="6005401" y="2084847"/>
            <a:ext cx="4250545" cy="333617"/>
          </a:xfrm>
          <a:prstGeom prst="rect">
            <a:avLst/>
          </a:prstGeom>
          <a:noFill/>
        </p:spPr>
        <p:txBody>
          <a:bodyPr wrap="square">
            <a:spAutoFit/>
          </a:bodyPr>
          <a:lstStyle/>
          <a:p>
            <a:pPr>
              <a:lnSpc>
                <a:spcPct val="150000"/>
              </a:lnSpc>
            </a:pPr>
            <a:r>
              <a:rPr lang="en-US" altLang="ko-KR" sz="1200">
                <a:solidFill>
                  <a:srgbClr val="FFC000"/>
                </a:solidFill>
              </a:rPr>
              <a:t>type </a:t>
            </a:r>
            <a:r>
              <a:rPr lang="ko-KR" altLang="en-US" sz="1200">
                <a:solidFill>
                  <a:srgbClr val="FFC000"/>
                </a:solidFill>
              </a:rPr>
              <a:t>파라미터 값에 따라 다른 메서드가 호출된다</a:t>
            </a:r>
          </a:p>
        </p:txBody>
      </p:sp>
      <p:sp>
        <p:nvSpPr>
          <p:cNvPr id="8" name="왼쪽 중괄호 6">
            <a:extLst>
              <a:ext uri="{FF2B5EF4-FFF2-40B4-BE49-F238E27FC236}">
                <a16:creationId xmlns:a16="http://schemas.microsoft.com/office/drawing/2014/main" id="{FA74834F-3677-3EA5-B583-B2BBD26AF3E0}"/>
              </a:ext>
            </a:extLst>
          </p:cNvPr>
          <p:cNvSpPr/>
          <p:nvPr/>
        </p:nvSpPr>
        <p:spPr>
          <a:xfrm flipH="1">
            <a:off x="5699078" y="1455800"/>
            <a:ext cx="177582" cy="1774678"/>
          </a:xfrm>
          <a:prstGeom prst="leftBrace">
            <a:avLst>
              <a:gd name="adj1" fmla="val 43117"/>
              <a:gd name="adj2" fmla="val 48130"/>
            </a:avLst>
          </a:prstGeom>
          <a:ln w="19050">
            <a:solidFill>
              <a:srgbClr val="FFC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520F379-B8F0-3E8E-0D30-3E6682868E60}"/>
              </a:ext>
            </a:extLst>
          </p:cNvPr>
          <p:cNvSpPr txBox="1"/>
          <p:nvPr/>
        </p:nvSpPr>
        <p:spPr>
          <a:xfrm>
            <a:off x="5876660" y="1317635"/>
            <a:ext cx="3499073" cy="333617"/>
          </a:xfrm>
          <a:prstGeom prst="rect">
            <a:avLst/>
          </a:prstGeom>
          <a:noFill/>
        </p:spPr>
        <p:txBody>
          <a:bodyPr wrap="square">
            <a:spAutoFit/>
          </a:bodyPr>
          <a:lstStyle/>
          <a:p>
            <a:pPr>
              <a:lnSpc>
                <a:spcPct val="150000"/>
              </a:lnSpc>
            </a:pPr>
            <a:r>
              <a:rPr lang="en-US" altLang="ko-KR" sz="1200">
                <a:solidFill>
                  <a:srgbClr val="FFC000"/>
                </a:solidFill>
              </a:rPr>
              <a:t>http://localhost:8080/order?type=pizza</a:t>
            </a:r>
            <a:endParaRPr lang="ko-KR" altLang="en-US" sz="1200">
              <a:solidFill>
                <a:srgbClr val="FFC000"/>
              </a:solidFill>
            </a:endParaRPr>
          </a:p>
        </p:txBody>
      </p:sp>
      <p:sp>
        <p:nvSpPr>
          <p:cNvPr id="7" name="TextBox 6">
            <a:extLst>
              <a:ext uri="{FF2B5EF4-FFF2-40B4-BE49-F238E27FC236}">
                <a16:creationId xmlns:a16="http://schemas.microsoft.com/office/drawing/2014/main" id="{AB9B3E48-FBC2-886E-C3A2-C9399E7CC804}"/>
              </a:ext>
            </a:extLst>
          </p:cNvPr>
          <p:cNvSpPr txBox="1"/>
          <p:nvPr/>
        </p:nvSpPr>
        <p:spPr>
          <a:xfrm>
            <a:off x="5876660" y="2866742"/>
            <a:ext cx="3748603" cy="333617"/>
          </a:xfrm>
          <a:prstGeom prst="rect">
            <a:avLst/>
          </a:prstGeom>
          <a:noFill/>
        </p:spPr>
        <p:txBody>
          <a:bodyPr wrap="square">
            <a:spAutoFit/>
          </a:bodyPr>
          <a:lstStyle/>
          <a:p>
            <a:pPr>
              <a:lnSpc>
                <a:spcPct val="150000"/>
              </a:lnSpc>
            </a:pPr>
            <a:r>
              <a:rPr lang="en-US" altLang="ko-KR" sz="1200">
                <a:solidFill>
                  <a:srgbClr val="FFC000"/>
                </a:solidFill>
              </a:rPr>
              <a:t>http://localhost:8080/order?type=chicken</a:t>
            </a:r>
            <a:endParaRPr lang="ko-KR" altLang="en-US" sz="1200">
              <a:solidFill>
                <a:srgbClr val="FFC000"/>
              </a:solidFill>
            </a:endParaRPr>
          </a:p>
        </p:txBody>
      </p:sp>
      <p:sp>
        <p:nvSpPr>
          <p:cNvPr id="10" name="TextBox 9">
            <a:extLst>
              <a:ext uri="{FF2B5EF4-FFF2-40B4-BE49-F238E27FC236}">
                <a16:creationId xmlns:a16="http://schemas.microsoft.com/office/drawing/2014/main" id="{FEFA5CF9-4F8E-1DBA-F96D-3EFE6A4563E2}"/>
              </a:ext>
            </a:extLst>
          </p:cNvPr>
          <p:cNvSpPr txBox="1"/>
          <p:nvPr/>
        </p:nvSpPr>
        <p:spPr>
          <a:xfrm>
            <a:off x="504564" y="4496559"/>
            <a:ext cx="6703795"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표현식은 </a:t>
            </a:r>
            <a:r>
              <a:rPr lang="en-US" altLang="ko-KR" sz="1200">
                <a:ea typeface="나눔바른고딕" panose="020B0603020101020101"/>
              </a:rPr>
              <a:t>!= </a:t>
            </a:r>
            <a:r>
              <a:rPr lang="ko-KR" altLang="en-US" sz="1200">
                <a:ea typeface="나눔바른고딕" panose="020B0603020101020101"/>
              </a:rPr>
              <a:t>연산자를 사용하여 부정할 수 있다</a:t>
            </a:r>
            <a:r>
              <a:rPr lang="en-US" altLang="ko-KR" sz="1200">
                <a:ea typeface="나눔바른고딕" panose="020B0603020101020101"/>
              </a:rPr>
              <a:t>(</a:t>
            </a:r>
            <a:r>
              <a:rPr lang="ko-KR" altLang="en-US" sz="1200">
                <a:ea typeface="나눔바른고딕" panose="020B0603020101020101"/>
              </a:rPr>
              <a:t>예</a:t>
            </a:r>
            <a:r>
              <a:rPr lang="en-US" altLang="ko-KR" sz="1200">
                <a:ea typeface="나눔바른고딕" panose="020B0603020101020101"/>
              </a:rPr>
              <a:t>: "myParam!=myValue“)</a:t>
            </a:r>
          </a:p>
          <a:p>
            <a:pPr marL="171450" indent="-171450">
              <a:lnSpc>
                <a:spcPct val="150000"/>
              </a:lnSpc>
              <a:buFont typeface="Arial" panose="020B0604020202020204" pitchFamily="34" charset="0"/>
              <a:buChar char="•"/>
            </a:pPr>
            <a:r>
              <a:rPr lang="en-US" altLang="ko-KR" sz="1200">
                <a:ea typeface="나눔바른고딕" panose="020B0603020101020101"/>
              </a:rPr>
              <a:t>"myParam" </a:t>
            </a:r>
            <a:r>
              <a:rPr lang="ko-KR" altLang="en-US" sz="1200">
                <a:ea typeface="나눔바른고딕" panose="020B0603020101020101"/>
              </a:rPr>
              <a:t>표현식도 지원되며</a:t>
            </a:r>
            <a:r>
              <a:rPr lang="en-US" altLang="ko-KR" sz="1200">
                <a:ea typeface="나눔바른고딕" panose="020B0603020101020101"/>
              </a:rPr>
              <a:t> </a:t>
            </a:r>
            <a:r>
              <a:rPr lang="ko-KR" altLang="en-US" sz="1200">
                <a:ea typeface="나눔바른고딕" panose="020B0603020101020101"/>
              </a:rPr>
              <a:t>요청에 존재해야 하지만</a:t>
            </a:r>
            <a:r>
              <a:rPr lang="en-US" altLang="ko-KR" sz="1200">
                <a:ea typeface="나눔바른고딕" panose="020B0603020101020101"/>
              </a:rPr>
              <a:t> </a:t>
            </a:r>
            <a:r>
              <a:rPr lang="ko-KR" altLang="en-US" sz="1200">
                <a:ea typeface="나눔바른고딕" panose="020B0603020101020101"/>
              </a:rPr>
              <a:t>어떤 값이라도 가질 수 있다</a:t>
            </a:r>
            <a:endParaRPr lang="en-US" altLang="ko-KR" sz="1200">
              <a:ea typeface="나눔바른고딕" panose="020B0603020101020101"/>
            </a:endParaRPr>
          </a:p>
          <a:p>
            <a:pPr marL="171450" indent="-171450">
              <a:lnSpc>
                <a:spcPct val="150000"/>
              </a:lnSpc>
              <a:buFont typeface="Arial" panose="020B0604020202020204" pitchFamily="34" charset="0"/>
              <a:buChar char="•"/>
            </a:pPr>
            <a:r>
              <a:rPr lang="en-US" altLang="ko-KR" sz="1200">
                <a:ea typeface="나눔바른고딕" panose="020B0603020101020101"/>
              </a:rPr>
              <a:t>"!myParam" </a:t>
            </a:r>
            <a:r>
              <a:rPr lang="ko-KR" altLang="en-US" sz="1200">
                <a:ea typeface="나눔바른고딕" panose="020B0603020101020101"/>
              </a:rPr>
              <a:t>표현식은 해당 매개변수가 요청에 포함되지 않아야 함을 나타낸다</a:t>
            </a:r>
            <a:r>
              <a:rPr lang="en-US" altLang="ko-KR" sz="1200">
                <a:ea typeface="나눔바른고딕" panose="020B0603020101020101"/>
              </a:rPr>
              <a:t> </a:t>
            </a:r>
          </a:p>
        </p:txBody>
      </p:sp>
    </p:spTree>
    <p:extLst>
      <p:ext uri="{BB962C8B-B14F-4D97-AF65-F5344CB8AC3E}">
        <p14:creationId xmlns:p14="http://schemas.microsoft.com/office/powerpoint/2010/main" val="37963675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85827-97A1-D39E-9110-00CE1EF7C3F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DBA1D24-814F-EA85-FA49-5873B9826A4A}"/>
              </a:ext>
            </a:extLst>
          </p:cNvPr>
          <p:cNvSpPr/>
          <p:nvPr/>
        </p:nvSpPr>
        <p:spPr>
          <a:xfrm>
            <a:off x="217044" y="179715"/>
            <a:ext cx="18787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headers </a:t>
            </a:r>
            <a:r>
              <a:rPr lang="ko-KR" altLang="en-US" b="1">
                <a:solidFill>
                  <a:schemeClr val="accent1">
                    <a:lumMod val="75000"/>
                  </a:schemeClr>
                </a:solidFill>
              </a:rPr>
              <a:t>매핑</a:t>
            </a:r>
            <a:endParaRPr lang="ko-KR" altLang="en-US" b="1">
              <a:solidFill>
                <a:schemeClr val="accent1">
                  <a:lumMod val="75000"/>
                </a:schemeClr>
              </a:solidFill>
              <a:latin typeface="+mn-ea"/>
            </a:endParaRPr>
          </a:p>
        </p:txBody>
      </p:sp>
      <p:sp>
        <p:nvSpPr>
          <p:cNvPr id="10" name="TextBox 9">
            <a:extLst>
              <a:ext uri="{FF2B5EF4-FFF2-40B4-BE49-F238E27FC236}">
                <a16:creationId xmlns:a16="http://schemas.microsoft.com/office/drawing/2014/main" id="{E4FC35AA-7B19-74B1-F57B-8B43FAFF1924}"/>
              </a:ext>
            </a:extLst>
          </p:cNvPr>
          <p:cNvSpPr txBox="1"/>
          <p:nvPr/>
        </p:nvSpPr>
        <p:spPr>
          <a:xfrm>
            <a:off x="528628" y="6269550"/>
            <a:ext cx="9445552"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타입 수준과 메서드 수준 모두에서 지원되며 타입 수준에서 사용되는 경우</a:t>
            </a:r>
            <a:r>
              <a:rPr lang="en-US" altLang="ko-KR" sz="1200">
                <a:ea typeface="나눔바른고딕" panose="020B0603020101020101"/>
              </a:rPr>
              <a:t> </a:t>
            </a:r>
            <a:r>
              <a:rPr lang="ko-KR" altLang="en-US" sz="1200">
                <a:ea typeface="나눔바른고딕" panose="020B0603020101020101"/>
              </a:rPr>
              <a:t>모든 메서드 수준 매핑은 이 헤더 설정을 상속받는다</a:t>
            </a:r>
            <a:endParaRPr lang="en-US" altLang="ko-KR" sz="1200">
              <a:ea typeface="나눔바른고딕" panose="020B0603020101020101"/>
            </a:endParaRPr>
          </a:p>
        </p:txBody>
      </p:sp>
      <p:sp>
        <p:nvSpPr>
          <p:cNvPr id="3" name="Rectangle 1">
            <a:extLst>
              <a:ext uri="{FF2B5EF4-FFF2-40B4-BE49-F238E27FC236}">
                <a16:creationId xmlns:a16="http://schemas.microsoft.com/office/drawing/2014/main" id="{888BFC52-8B1D-45EE-FA5B-612958D1D8A9}"/>
              </a:ext>
            </a:extLst>
          </p:cNvPr>
          <p:cNvSpPr>
            <a:spLocks noChangeArrowheads="1"/>
          </p:cNvSpPr>
          <p:nvPr/>
        </p:nvSpPr>
        <p:spPr bwMode="auto">
          <a:xfrm>
            <a:off x="528628" y="449951"/>
            <a:ext cx="9114683" cy="587513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"/api"</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ContentTypeController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Content-Type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a:t>
            </a:r>
            <a:r>
              <a:rPr kumimoji="0" lang="ko-KR" altLang="ko-KR" sz="1200" b="0" i="0" u="none" strike="noStrike" cap="none" normalizeH="0" baseline="0">
                <a:ln>
                  <a:noFill/>
                </a:ln>
                <a:solidFill>
                  <a:srgbClr val="7A7E85"/>
                </a:solidFill>
                <a:effectLst/>
                <a:latin typeface="Arial Unicode MS"/>
                <a:ea typeface="JetBrains Mono"/>
              </a:rPr>
              <a:t> text/*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형식인 요청만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"/text"</a:t>
            </a:r>
            <a:r>
              <a:rPr kumimoji="0" lang="ko-KR" altLang="ko-KR" sz="1200" b="0" i="0" u="none" strike="noStrike" cap="none" normalizeH="0" baseline="0">
                <a:ln>
                  <a:noFill/>
                </a:ln>
                <a:solidFill>
                  <a:srgbClr val="BCBEC4"/>
                </a:solidFill>
                <a:effectLst/>
                <a:latin typeface="Arial Unicode MS"/>
                <a:ea typeface="JetBrains Mono"/>
              </a:rPr>
              <a:t>, method = RequestMethod.POST, headers = </a:t>
            </a:r>
            <a:r>
              <a:rPr kumimoji="0" lang="ko-KR" altLang="ko-KR" sz="1200" b="0" i="0" u="none" strike="noStrike" cap="none" normalizeH="0" baseline="0">
                <a:ln>
                  <a:noFill/>
                </a:ln>
                <a:solidFill>
                  <a:srgbClr val="6AAB73"/>
                </a:solidFill>
                <a:effectLst/>
                <a:latin typeface="Arial Unicode MS"/>
                <a:ea typeface="JetBrains Mono"/>
              </a:rPr>
              <a:t>"content-type=text/*"</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text/html, text/plain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handleText</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"text/* Content-Type"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Content-Type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a:t>
            </a:r>
            <a:r>
              <a:rPr kumimoji="0" lang="ko-KR" altLang="ko-KR" sz="1200" b="0" i="0" u="none" strike="noStrike" cap="none" normalizeH="0" baseline="0">
                <a:ln>
                  <a:noFill/>
                </a:ln>
                <a:solidFill>
                  <a:srgbClr val="7A7E85"/>
                </a:solidFill>
                <a:effectLst/>
                <a:latin typeface="Arial Unicode MS"/>
                <a:ea typeface="JetBrains Mono"/>
              </a:rPr>
              <a:t> application/json</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인 요청만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"/json"</a:t>
            </a:r>
            <a:r>
              <a:rPr kumimoji="0" lang="ko-KR" altLang="ko-KR" sz="1200" b="0" i="0" u="none" strike="noStrike" cap="none" normalizeH="0" baseline="0">
                <a:ln>
                  <a:noFill/>
                </a:ln>
                <a:solidFill>
                  <a:srgbClr val="BCBEC4"/>
                </a:solidFill>
                <a:effectLst/>
                <a:latin typeface="Arial Unicode MS"/>
                <a:ea typeface="JetBrains Mono"/>
              </a:rPr>
              <a:t>, method = RequestMethod.POST, headers = </a:t>
            </a:r>
            <a:r>
              <a:rPr kumimoji="0" lang="ko-KR" altLang="ko-KR" sz="1200" b="0" i="0" u="none" strike="noStrike" cap="none" normalizeH="0" baseline="0">
                <a:ln>
                  <a:noFill/>
                </a:ln>
                <a:solidFill>
                  <a:srgbClr val="6AAB73"/>
                </a:solidFill>
                <a:effectLst/>
                <a:latin typeface="Arial Unicode MS"/>
                <a:ea typeface="JetBrains Mono"/>
              </a:rPr>
              <a:t>"content-type=application/json"</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a:t>
            </a:r>
            <a:r>
              <a:rPr kumimoji="0" lang="ko-KR" altLang="ko-KR" sz="1200" b="0" i="0" u="none" strike="noStrike" cap="none" normalizeH="0" baseline="0">
                <a:ln>
                  <a:noFill/>
                </a:ln>
                <a:solidFill>
                  <a:schemeClr val="bg1">
                    <a:lumMod val="50000"/>
                  </a:schemeClr>
                </a:solidFill>
                <a:effectLst/>
                <a:latin typeface="Arial Unicode MS"/>
                <a:ea typeface="JetBrains Mono"/>
              </a:rPr>
              <a:t>@RequestMapping(value = "/json", method = RequestMethod.POST, headers = "content-type</a:t>
            </a:r>
            <a:r>
              <a:rPr kumimoji="0" lang="en-US" altLang="ko-KR" sz="1200" b="0" i="0" u="none" strike="noStrike" cap="none" normalizeH="0" baseline="0">
                <a:ln>
                  <a:noFill/>
                </a:ln>
                <a:solidFill>
                  <a:schemeClr val="bg1">
                    <a:lumMod val="50000"/>
                  </a:schemeClr>
                </a:solidFill>
                <a:effectLst/>
                <a:latin typeface="Arial Unicode MS"/>
                <a:ea typeface="JetBrains Mono"/>
              </a:rPr>
              <a:t>!</a:t>
            </a:r>
            <a:r>
              <a:rPr kumimoji="0" lang="ko-KR" altLang="ko-KR" sz="1200" b="0" i="0" u="none" strike="noStrike" cap="none" normalizeH="0" baseline="0">
                <a:ln>
                  <a:noFill/>
                </a:ln>
                <a:solidFill>
                  <a:schemeClr val="bg1">
                    <a:lumMod val="50000"/>
                  </a:schemeClr>
                </a:solidFill>
                <a:effectLst/>
                <a:latin typeface="Arial Unicode MS"/>
                <a:ea typeface="JetBrains Mono"/>
              </a:rPr>
              <a:t>=application/json")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handleJson</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"application/json Content-Type"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en-US" sz="1200" b="0" i="0" u="none" strike="noStrike" cap="none" normalizeH="0" baseline="0">
                <a:ln>
                  <a:noFill/>
                </a:ln>
                <a:solidFill>
                  <a:srgbClr val="7A7E85"/>
                </a:solidFill>
                <a:effectLst/>
                <a:latin typeface="Arial Unicode MS"/>
                <a:ea typeface="JetBrains Mono"/>
              </a:rPr>
              <a:t>헤더가 지정된 값을 가질 경우에만 요청이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"/header"</a:t>
            </a:r>
            <a:r>
              <a:rPr kumimoji="0" lang="ko-KR" altLang="ko-KR" sz="1200" b="0" i="0" u="none" strike="noStrike" cap="none" normalizeH="0" baseline="0">
                <a:ln>
                  <a:noFill/>
                </a:ln>
                <a:solidFill>
                  <a:srgbClr val="BCBEC4"/>
                </a:solidFill>
                <a:effectLst/>
                <a:latin typeface="Arial Unicode MS"/>
                <a:ea typeface="JetBrains Mono"/>
              </a:rPr>
              <a:t>, method = RequestMethod.GET, headers =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My-Header=myValue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handleNoContentType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My-Header</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81514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53620" y="221080"/>
            <a:ext cx="348569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produces </a:t>
            </a:r>
            <a:r>
              <a:rPr lang="ko-KR" altLang="en-US" b="1">
                <a:solidFill>
                  <a:schemeClr val="accent1">
                    <a:lumMod val="75000"/>
                  </a:schemeClr>
                </a:solidFill>
              </a:rPr>
              <a:t>와 </a:t>
            </a:r>
            <a:r>
              <a:rPr lang="en-US" altLang="ko-KR" b="1">
                <a:solidFill>
                  <a:schemeClr val="accent1">
                    <a:lumMod val="75000"/>
                  </a:schemeClr>
                </a:solidFill>
              </a:rPr>
              <a:t>consume</a:t>
            </a:r>
            <a:r>
              <a:rPr lang="ko-KR" altLang="en-US" b="1">
                <a:solidFill>
                  <a:schemeClr val="accent1">
                    <a:lumMod val="75000"/>
                  </a:schemeClr>
                </a:solidFill>
              </a:rPr>
              <a:t> 설정</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E2402DCB-F24C-7681-9544-C32983B31A00}"/>
              </a:ext>
            </a:extLst>
          </p:cNvPr>
          <p:cNvSpPr txBox="1"/>
          <p:nvPr/>
        </p:nvSpPr>
        <p:spPr>
          <a:xfrm>
            <a:off x="815663" y="3941470"/>
            <a:ext cx="2125980" cy="369332"/>
          </a:xfrm>
          <a:prstGeom prst="rect">
            <a:avLst/>
          </a:prstGeom>
          <a:noFill/>
        </p:spPr>
        <p:txBody>
          <a:bodyPr wrap="square">
            <a:spAutoFit/>
          </a:bodyPr>
          <a:lstStyle/>
          <a:p>
            <a:pPr marL="285750" indent="-285750">
              <a:buFont typeface="Arial" panose="020B0604020202020204" pitchFamily="34" charset="0"/>
              <a:buChar char="•"/>
            </a:pPr>
            <a:r>
              <a:rPr lang="en-US" altLang="ko-KR"/>
              <a:t>produces</a:t>
            </a:r>
            <a:endParaRPr lang="ko-KR" altLang="en-US"/>
          </a:p>
        </p:txBody>
      </p:sp>
      <p:sp>
        <p:nvSpPr>
          <p:cNvPr id="10" name="TextBox 9">
            <a:extLst>
              <a:ext uri="{FF2B5EF4-FFF2-40B4-BE49-F238E27FC236}">
                <a16:creationId xmlns:a16="http://schemas.microsoft.com/office/drawing/2014/main" id="{C59DCCEA-1050-D0B6-6012-DB69A638843B}"/>
              </a:ext>
            </a:extLst>
          </p:cNvPr>
          <p:cNvSpPr txBox="1"/>
          <p:nvPr/>
        </p:nvSpPr>
        <p:spPr>
          <a:xfrm>
            <a:off x="843534" y="4340509"/>
            <a:ext cx="8523050" cy="1358064"/>
          </a:xfrm>
          <a:prstGeom prst="rect">
            <a:avLst/>
          </a:prstGeom>
          <a:solidFill>
            <a:schemeClr val="tx1"/>
          </a:solidFill>
        </p:spPr>
        <p:txBody>
          <a:bodyPr wrap="square">
            <a:spAutoFit/>
          </a:bodyPr>
          <a:lstStyle/>
          <a:p>
            <a:pPr>
              <a:lnSpc>
                <a:spcPct val="150000"/>
              </a:lnSpc>
            </a:pPr>
            <a:r>
              <a:rPr lang="en-US" altLang="ko-KR" sz="1400">
                <a:solidFill>
                  <a:srgbClr val="B3AE60"/>
                </a:solidFill>
                <a:effectLst/>
                <a:highlight>
                  <a:srgbClr val="1E1F22"/>
                </a:highlight>
              </a:rPr>
              <a:t>@RequestMapping</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value = </a:t>
            </a:r>
            <a:r>
              <a:rPr lang="en-US" altLang="ko-KR" sz="1400">
                <a:solidFill>
                  <a:srgbClr val="6AAB73"/>
                </a:solidFill>
                <a:effectLst/>
                <a:highlight>
                  <a:srgbClr val="1E1F22"/>
                </a:highlight>
              </a:rPr>
              <a:t>"/report"</a:t>
            </a:r>
            <a:r>
              <a:rPr lang="en-US" altLang="ko-KR" sz="1400">
                <a:solidFill>
                  <a:srgbClr val="BCBEC4"/>
                </a:solidFill>
                <a:effectLst/>
                <a:highlight>
                  <a:srgbClr val="1E1F22"/>
                </a:highlight>
              </a:rPr>
              <a:t>, method = RequestMethod.GET, produces = </a:t>
            </a:r>
            <a:r>
              <a:rPr lang="en-US" altLang="ko-KR" sz="1400">
                <a:solidFill>
                  <a:srgbClr val="6AAB73"/>
                </a:solidFill>
                <a:effectLst/>
                <a:highlight>
                  <a:srgbClr val="1E1F22"/>
                </a:highlight>
              </a:rPr>
              <a:t>"application/json"</a:t>
            </a:r>
            <a:r>
              <a:rPr lang="en-US" altLang="ko-KR" sz="1400">
                <a:solidFill>
                  <a:srgbClr val="E8BA36"/>
                </a:solidFill>
                <a:effectLst/>
                <a:highlight>
                  <a:srgbClr val="1E1F22"/>
                </a:highlight>
              </a:rPr>
              <a:t>)</a:t>
            </a:r>
            <a:br>
              <a:rPr lang="en-US" altLang="ko-KR" sz="1400">
                <a:solidFill>
                  <a:srgbClr val="E8BA36"/>
                </a:solidFill>
                <a:effectLst/>
                <a:highlight>
                  <a:srgbClr val="1E1F22"/>
                </a:highlight>
              </a:rPr>
            </a:br>
            <a:r>
              <a:rPr lang="en-US" altLang="ko-KR" sz="1400">
                <a:solidFill>
                  <a:srgbClr val="CF8E6D"/>
                </a:solidFill>
                <a:effectLst/>
                <a:highlight>
                  <a:srgbClr val="1E1F22"/>
                </a:highlight>
              </a:rPr>
              <a:t>public </a:t>
            </a:r>
            <a:r>
              <a:rPr lang="en-US" altLang="ko-KR" sz="1400">
                <a:solidFill>
                  <a:srgbClr val="BCBEC4"/>
                </a:solidFill>
                <a:effectLst/>
                <a:highlight>
                  <a:srgbClr val="1E1F22"/>
                </a:highlight>
              </a:rPr>
              <a:t>Report </a:t>
            </a:r>
            <a:r>
              <a:rPr lang="en-US" altLang="ko-KR" sz="1400">
                <a:solidFill>
                  <a:srgbClr val="56A8F5"/>
                </a:solidFill>
                <a:effectLst/>
                <a:highlight>
                  <a:srgbClr val="1E1F22"/>
                </a:highlight>
              </a:rPr>
              <a:t>getReport</a:t>
            </a:r>
            <a:r>
              <a:rPr lang="en-US" altLang="ko-KR" sz="1400">
                <a:solidFill>
                  <a:srgbClr val="E8BA36"/>
                </a:solidFill>
                <a:effectLst/>
                <a:highlight>
                  <a:srgbClr val="1E1F22"/>
                </a:highlight>
              </a:rPr>
              <a:t>() {</a:t>
            </a:r>
            <a:br>
              <a:rPr lang="en-US" altLang="ko-KR" sz="1400">
                <a:solidFill>
                  <a:srgbClr val="E8BA36"/>
                </a:solidFill>
                <a:effectLst/>
                <a:highlight>
                  <a:srgbClr val="1E1F22"/>
                </a:highlight>
              </a:rPr>
            </a:br>
            <a:r>
              <a:rPr lang="en-US" altLang="ko-KR" sz="1400">
                <a:solidFill>
                  <a:srgbClr val="E8BA36"/>
                </a:solidFill>
                <a:effectLst/>
                <a:highlight>
                  <a:srgbClr val="1E1F22"/>
                </a:highlight>
              </a:rPr>
              <a:t>    </a:t>
            </a:r>
            <a:r>
              <a:rPr lang="en-US" altLang="ko-KR" sz="1400">
                <a:solidFill>
                  <a:srgbClr val="CF8E6D"/>
                </a:solidFill>
                <a:effectLst/>
                <a:highlight>
                  <a:srgbClr val="1E1F22"/>
                </a:highlight>
              </a:rPr>
              <a:t>return new </a:t>
            </a:r>
            <a:r>
              <a:rPr lang="en-US" altLang="ko-KR" sz="1400">
                <a:solidFill>
                  <a:srgbClr val="BCBEC4"/>
                </a:solidFill>
                <a:effectLst/>
                <a:highlight>
                  <a:srgbClr val="1E1F22"/>
                </a:highlight>
              </a:rPr>
              <a:t>Report</a:t>
            </a:r>
            <a:r>
              <a:rPr lang="en-US" altLang="ko-KR" sz="1400">
                <a:solidFill>
                  <a:srgbClr val="E8BA36"/>
                </a:solidFill>
                <a:effectLst/>
                <a:highlight>
                  <a:srgbClr val="1E1F22"/>
                </a:highlight>
              </a:rPr>
              <a:t>(</a:t>
            </a:r>
            <a:r>
              <a:rPr lang="en-US" altLang="ko-KR" sz="1400">
                <a:solidFill>
                  <a:srgbClr val="6AAB73"/>
                </a:solidFill>
                <a:effectLst/>
                <a:highlight>
                  <a:srgbClr val="1E1F22"/>
                </a:highlight>
              </a:rPr>
              <a:t>"title"</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a:t>
            </a:r>
            <a:br>
              <a:rPr lang="en-US" altLang="ko-KR" sz="1400">
                <a:solidFill>
                  <a:srgbClr val="BCBEC4"/>
                </a:solidFill>
                <a:effectLst/>
                <a:highlight>
                  <a:srgbClr val="1E1F22"/>
                </a:highlight>
              </a:rPr>
            </a:br>
            <a:r>
              <a:rPr lang="en-US" altLang="ko-KR" sz="1400">
                <a:solidFill>
                  <a:srgbClr val="E8BA36"/>
                </a:solidFill>
                <a:effectLst/>
                <a:highlight>
                  <a:srgbClr val="1E1F22"/>
                </a:highlight>
              </a:rPr>
              <a:t>}</a:t>
            </a:r>
            <a:endParaRPr lang="en-US" altLang="ko-KR" sz="1400">
              <a:solidFill>
                <a:srgbClr val="BCBEC4"/>
              </a:solidFill>
              <a:effectLst/>
              <a:highlight>
                <a:srgbClr val="1E1F22"/>
              </a:highlight>
            </a:endParaRPr>
          </a:p>
        </p:txBody>
      </p:sp>
      <p:sp>
        <p:nvSpPr>
          <p:cNvPr id="12" name="TextBox 11">
            <a:extLst>
              <a:ext uri="{FF2B5EF4-FFF2-40B4-BE49-F238E27FC236}">
                <a16:creationId xmlns:a16="http://schemas.microsoft.com/office/drawing/2014/main" id="{0DBD5193-E2E5-2DDE-33A8-AFCBA51BBDC4}"/>
              </a:ext>
            </a:extLst>
          </p:cNvPr>
          <p:cNvSpPr txBox="1"/>
          <p:nvPr/>
        </p:nvSpPr>
        <p:spPr>
          <a:xfrm>
            <a:off x="843534" y="5728280"/>
            <a:ext cx="10640608"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클라이언트가 서버에 요청을 보낼 때</a:t>
            </a:r>
            <a:r>
              <a:rPr lang="en-US" altLang="ko-KR" sz="1200"/>
              <a:t> </a:t>
            </a:r>
            <a:r>
              <a:rPr lang="ko-KR" altLang="en-US" sz="1200"/>
              <a:t>서버가 어떤 형식의 데이터를 반환할지를 지정한다</a:t>
            </a:r>
            <a:endParaRPr lang="en-US" altLang="ko-KR" sz="1200"/>
          </a:p>
          <a:p>
            <a:pPr marL="171450" indent="-171450">
              <a:lnSpc>
                <a:spcPct val="150000"/>
              </a:lnSpc>
              <a:buFont typeface="Arial" panose="020B0604020202020204" pitchFamily="34" charset="0"/>
              <a:buChar char="•"/>
            </a:pPr>
            <a:r>
              <a:rPr lang="ko-KR" altLang="en-US" sz="1200"/>
              <a:t>클라이언트가 </a:t>
            </a:r>
            <a:r>
              <a:rPr lang="en-US" altLang="ko-KR" sz="1200"/>
              <a:t>Accept: application/json </a:t>
            </a:r>
            <a:r>
              <a:rPr lang="ko-KR" altLang="en-US" sz="1200"/>
              <a:t>헤더를 지정하고 스프링에서 </a:t>
            </a:r>
            <a:r>
              <a:rPr lang="en-US" altLang="ko-KR" sz="1200"/>
              <a:t>produces = "application/json“ </a:t>
            </a:r>
            <a:r>
              <a:rPr lang="ko-KR" altLang="en-US" sz="1200"/>
              <a:t>으로 설정하면</a:t>
            </a:r>
            <a:r>
              <a:rPr lang="en-US" altLang="ko-KR" sz="1200"/>
              <a:t> </a:t>
            </a:r>
            <a:r>
              <a:rPr lang="ko-KR" altLang="en-US" sz="1200"/>
              <a:t>해당 메서드는 </a:t>
            </a:r>
            <a:r>
              <a:rPr lang="en-US" altLang="ko-KR" sz="1200"/>
              <a:t>JSON </a:t>
            </a:r>
            <a:r>
              <a:rPr lang="ko-KR" altLang="en-US" sz="1200"/>
              <a:t>형식의 응답을 반환한다</a:t>
            </a:r>
          </a:p>
        </p:txBody>
      </p:sp>
      <p:sp>
        <p:nvSpPr>
          <p:cNvPr id="13" name="TextBox 12">
            <a:extLst>
              <a:ext uri="{FF2B5EF4-FFF2-40B4-BE49-F238E27FC236}">
                <a16:creationId xmlns:a16="http://schemas.microsoft.com/office/drawing/2014/main" id="{63604C7C-3C72-384B-19ED-6E6D7BAA105C}"/>
              </a:ext>
            </a:extLst>
          </p:cNvPr>
          <p:cNvSpPr txBox="1"/>
          <p:nvPr/>
        </p:nvSpPr>
        <p:spPr>
          <a:xfrm>
            <a:off x="815663" y="1297001"/>
            <a:ext cx="8550921" cy="1358064"/>
          </a:xfrm>
          <a:prstGeom prst="rect">
            <a:avLst/>
          </a:prstGeom>
          <a:solidFill>
            <a:schemeClr val="tx1"/>
          </a:solidFill>
        </p:spPr>
        <p:txBody>
          <a:bodyPr wrap="square">
            <a:spAutoFit/>
          </a:bodyPr>
          <a:lstStyle/>
          <a:p>
            <a:pPr>
              <a:lnSpc>
                <a:spcPct val="150000"/>
              </a:lnSpc>
            </a:pPr>
            <a:r>
              <a:rPr lang="en-US" altLang="ko-KR" sz="1400">
                <a:solidFill>
                  <a:srgbClr val="B3AE60"/>
                </a:solidFill>
                <a:effectLst/>
                <a:highlight>
                  <a:srgbClr val="1E1F22"/>
                </a:highlight>
              </a:rPr>
              <a:t>@RequestMapping</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value = </a:t>
            </a:r>
            <a:r>
              <a:rPr lang="en-US" altLang="ko-KR" sz="1400">
                <a:solidFill>
                  <a:srgbClr val="6AAB73"/>
                </a:solidFill>
                <a:effectLst/>
                <a:highlight>
                  <a:srgbClr val="1E1F22"/>
                </a:highlight>
              </a:rPr>
              <a:t>"/report"</a:t>
            </a:r>
            <a:r>
              <a:rPr lang="en-US" altLang="ko-KR" sz="1400">
                <a:solidFill>
                  <a:srgbClr val="BCBEC4"/>
                </a:solidFill>
                <a:effectLst/>
                <a:highlight>
                  <a:srgbClr val="1E1F22"/>
                </a:highlight>
              </a:rPr>
              <a:t>, method = RequestMethod.POST, consumes = </a:t>
            </a:r>
            <a:r>
              <a:rPr lang="en-US" altLang="ko-KR" sz="1400">
                <a:solidFill>
                  <a:srgbClr val="6AAB73"/>
                </a:solidFill>
                <a:effectLst/>
                <a:highlight>
                  <a:srgbClr val="1E1F22"/>
                </a:highlight>
              </a:rPr>
              <a:t>"application/json"</a:t>
            </a:r>
            <a:r>
              <a:rPr lang="en-US" altLang="ko-KR" sz="1400">
                <a:solidFill>
                  <a:srgbClr val="E8BA36"/>
                </a:solidFill>
                <a:effectLst/>
                <a:highlight>
                  <a:srgbClr val="1E1F22"/>
                </a:highlight>
              </a:rPr>
              <a:t>)</a:t>
            </a:r>
            <a:br>
              <a:rPr lang="en-US" altLang="ko-KR" sz="1400">
                <a:solidFill>
                  <a:srgbClr val="E8BA36"/>
                </a:solidFill>
                <a:effectLst/>
                <a:highlight>
                  <a:srgbClr val="1E1F22"/>
                </a:highlight>
              </a:rPr>
            </a:br>
            <a:r>
              <a:rPr lang="en-US" altLang="ko-KR" sz="1400">
                <a:solidFill>
                  <a:srgbClr val="CF8E6D"/>
                </a:solidFill>
                <a:effectLst/>
                <a:highlight>
                  <a:srgbClr val="1E1F22"/>
                </a:highlight>
              </a:rPr>
              <a:t>public void </a:t>
            </a:r>
            <a:r>
              <a:rPr lang="en-US" altLang="ko-KR" sz="1400">
                <a:solidFill>
                  <a:srgbClr val="56A8F5"/>
                </a:solidFill>
                <a:effectLst/>
                <a:highlight>
                  <a:srgbClr val="1E1F22"/>
                </a:highlight>
              </a:rPr>
              <a:t>saveReport</a:t>
            </a:r>
            <a:r>
              <a:rPr lang="en-US" altLang="ko-KR" sz="1400">
                <a:solidFill>
                  <a:srgbClr val="E8BA36"/>
                </a:solidFill>
                <a:effectLst/>
                <a:highlight>
                  <a:srgbClr val="1E1F22"/>
                </a:highlight>
              </a:rPr>
              <a:t>(</a:t>
            </a:r>
            <a:r>
              <a:rPr lang="en-US" altLang="ko-KR" sz="1400">
                <a:solidFill>
                  <a:srgbClr val="B3AE60"/>
                </a:solidFill>
                <a:effectLst/>
                <a:highlight>
                  <a:srgbClr val="1E1F22"/>
                </a:highlight>
              </a:rPr>
              <a:t>@RequestBody </a:t>
            </a:r>
            <a:r>
              <a:rPr lang="en-US" altLang="ko-KR" sz="1400">
                <a:solidFill>
                  <a:srgbClr val="BCBEC4"/>
                </a:solidFill>
                <a:effectLst/>
                <a:highlight>
                  <a:srgbClr val="1E1F22"/>
                </a:highlight>
              </a:rPr>
              <a:t>Report report</a:t>
            </a:r>
            <a:r>
              <a:rPr lang="en-US" altLang="ko-KR" sz="1400">
                <a:solidFill>
                  <a:srgbClr val="E8BA36"/>
                </a:solidFill>
                <a:effectLst/>
                <a:highlight>
                  <a:srgbClr val="1E1F22"/>
                </a:highlight>
              </a:rPr>
              <a:t>) {</a:t>
            </a:r>
            <a:br>
              <a:rPr lang="en-US" altLang="ko-KR" sz="1400">
                <a:solidFill>
                  <a:srgbClr val="E8BA36"/>
                </a:solidFill>
                <a:effectLst/>
                <a:highlight>
                  <a:srgbClr val="1E1F22"/>
                </a:highlight>
              </a:rPr>
            </a:br>
            <a:r>
              <a:rPr lang="en-US" altLang="ko-KR" sz="1400">
                <a:solidFill>
                  <a:srgbClr val="E8BA36"/>
                </a:solidFill>
                <a:effectLst/>
                <a:highlight>
                  <a:srgbClr val="1E1F22"/>
                </a:highlight>
              </a:rPr>
              <a:t>    </a:t>
            </a:r>
            <a:r>
              <a:rPr lang="en-US" altLang="ko-KR" sz="1200">
                <a:solidFill>
                  <a:srgbClr val="7A7E85"/>
                </a:solidFill>
                <a:effectLst/>
                <a:highlight>
                  <a:srgbClr val="1E1F22"/>
                </a:highlight>
              </a:rPr>
              <a:t>// JSON </a:t>
            </a:r>
            <a:r>
              <a:rPr lang="ko-KR" altLang="en-US" sz="1200">
                <a:solidFill>
                  <a:srgbClr val="7A7E85"/>
                </a:solidFill>
                <a:effectLst/>
                <a:highlight>
                  <a:srgbClr val="1E1F22"/>
                </a:highlight>
                <a:latin typeface="Menlo-Regular" panose="020B0609030804020204" pitchFamily="49" charset="0"/>
              </a:rPr>
              <a:t>형식의</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Report </a:t>
            </a:r>
            <a:r>
              <a:rPr lang="ko-KR" altLang="en-US" sz="1200">
                <a:solidFill>
                  <a:srgbClr val="7A7E85"/>
                </a:solidFill>
                <a:effectLst/>
                <a:highlight>
                  <a:srgbClr val="1E1F22"/>
                </a:highlight>
                <a:latin typeface="Menlo-Regular" panose="020B0609030804020204" pitchFamily="49" charset="0"/>
              </a:rPr>
              <a:t>데이터를 처리하는 로직</a:t>
            </a:r>
            <a:br>
              <a:rPr lang="ko-KR" altLang="en-US" sz="1200">
                <a:solidFill>
                  <a:srgbClr val="7A7E85"/>
                </a:solidFill>
                <a:effectLst/>
                <a:highlight>
                  <a:srgbClr val="1E1F22"/>
                </a:highlight>
                <a:latin typeface="Menlo-Regular" panose="020B0609030804020204" pitchFamily="49" charset="0"/>
              </a:rPr>
            </a:br>
            <a:r>
              <a:rPr lang="en-US" altLang="ko-KR" sz="1400">
                <a:solidFill>
                  <a:srgbClr val="E8BA36"/>
                </a:solidFill>
                <a:effectLst/>
                <a:highlight>
                  <a:srgbClr val="1E1F22"/>
                </a:highlight>
              </a:rPr>
              <a:t>}</a:t>
            </a:r>
            <a:endParaRPr lang="ko-KR" altLang="en-US" sz="1400">
              <a:solidFill>
                <a:srgbClr val="BCBEC4"/>
              </a:solidFill>
              <a:effectLst/>
              <a:highlight>
                <a:srgbClr val="1E1F22"/>
              </a:highlight>
            </a:endParaRPr>
          </a:p>
        </p:txBody>
      </p:sp>
      <p:sp>
        <p:nvSpPr>
          <p:cNvPr id="14" name="TextBox 13">
            <a:extLst>
              <a:ext uri="{FF2B5EF4-FFF2-40B4-BE49-F238E27FC236}">
                <a16:creationId xmlns:a16="http://schemas.microsoft.com/office/drawing/2014/main" id="{8357CF3E-4CBD-F9E7-4E1F-F78E0314CA8D}"/>
              </a:ext>
            </a:extLst>
          </p:cNvPr>
          <p:cNvSpPr txBox="1"/>
          <p:nvPr/>
        </p:nvSpPr>
        <p:spPr>
          <a:xfrm>
            <a:off x="729673" y="839390"/>
            <a:ext cx="2125980" cy="369332"/>
          </a:xfrm>
          <a:prstGeom prst="rect">
            <a:avLst/>
          </a:prstGeom>
          <a:noFill/>
        </p:spPr>
        <p:txBody>
          <a:bodyPr wrap="square">
            <a:spAutoFit/>
          </a:bodyPr>
          <a:lstStyle/>
          <a:p>
            <a:pPr marL="285750" indent="-285750">
              <a:buFont typeface="Arial" panose="020B0604020202020204" pitchFamily="34" charset="0"/>
              <a:buChar char="•"/>
            </a:pPr>
            <a:r>
              <a:rPr lang="en-US" altLang="ko-KR"/>
              <a:t>consumes</a:t>
            </a:r>
            <a:endParaRPr lang="ko-KR" altLang="en-US"/>
          </a:p>
        </p:txBody>
      </p:sp>
      <p:sp>
        <p:nvSpPr>
          <p:cNvPr id="15" name="TextBox 14">
            <a:extLst>
              <a:ext uri="{FF2B5EF4-FFF2-40B4-BE49-F238E27FC236}">
                <a16:creationId xmlns:a16="http://schemas.microsoft.com/office/drawing/2014/main" id="{38A69379-BB31-F498-3A1F-25B7D195FB51}"/>
              </a:ext>
            </a:extLst>
          </p:cNvPr>
          <p:cNvSpPr txBox="1"/>
          <p:nvPr/>
        </p:nvSpPr>
        <p:spPr>
          <a:xfrm>
            <a:off x="843533" y="2769290"/>
            <a:ext cx="10369899"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클라이언트가 서버로 전송하는 데이터의 형식을 제한한다</a:t>
            </a:r>
            <a:endParaRPr lang="en-US" altLang="ko-KR" sz="1200"/>
          </a:p>
          <a:p>
            <a:pPr marL="171450" indent="-171450">
              <a:lnSpc>
                <a:spcPct val="150000"/>
              </a:lnSpc>
              <a:buFont typeface="Arial" panose="020B0604020202020204" pitchFamily="34" charset="0"/>
              <a:buChar char="•"/>
            </a:pPr>
            <a:r>
              <a:rPr lang="ko-KR" altLang="en-US" sz="1200"/>
              <a:t>클라이언트에서 </a:t>
            </a:r>
            <a:r>
              <a:rPr lang="en-US" altLang="ko-KR" sz="1200"/>
              <a:t>Content-Type: application/json </a:t>
            </a:r>
            <a:r>
              <a:rPr lang="ko-KR" altLang="en-US" sz="1200"/>
              <a:t>헤더를 지정하고 스프링에서 </a:t>
            </a:r>
            <a:r>
              <a:rPr lang="en-US" altLang="ko-KR" sz="1200"/>
              <a:t>consumes = "application/json“ </a:t>
            </a:r>
            <a:r>
              <a:rPr lang="ko-KR" altLang="en-US" sz="1200"/>
              <a:t>으로 설정하면</a:t>
            </a:r>
            <a:r>
              <a:rPr lang="en-US" altLang="ko-KR" sz="1200"/>
              <a:t> </a:t>
            </a:r>
            <a:r>
              <a:rPr lang="ko-KR" altLang="en-US" sz="1200"/>
              <a:t>해당 메서드는 </a:t>
            </a:r>
            <a:r>
              <a:rPr lang="en-US" altLang="ko-KR" sz="1200"/>
              <a:t>JSON </a:t>
            </a:r>
            <a:r>
              <a:rPr lang="ko-KR" altLang="en-US" sz="1200"/>
              <a:t>형식의 데이터를 처리할 수 있다</a:t>
            </a:r>
          </a:p>
        </p:txBody>
      </p:sp>
      <p:sp>
        <p:nvSpPr>
          <p:cNvPr id="4" name="Rectangle 1">
            <a:extLst>
              <a:ext uri="{FF2B5EF4-FFF2-40B4-BE49-F238E27FC236}">
                <a16:creationId xmlns:a16="http://schemas.microsoft.com/office/drawing/2014/main" id="{BCFDDA7D-6D7F-A25D-2FE9-A69AA3EC7C2A}"/>
              </a:ext>
            </a:extLst>
          </p:cNvPr>
          <p:cNvSpPr>
            <a:spLocks noChangeArrowheads="1"/>
          </p:cNvSpPr>
          <p:nvPr/>
        </p:nvSpPr>
        <p:spPr bwMode="auto">
          <a:xfrm>
            <a:off x="6629400" y="1850429"/>
            <a:ext cx="3485698" cy="889154"/>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consumes = </a:t>
            </a:r>
            <a:r>
              <a:rPr kumimoji="0" lang="ko-KR" altLang="ko-KR" sz="1200" b="0" i="0" u="none" strike="noStrike" cap="none" normalizeH="0" baseline="0">
                <a:ln>
                  <a:noFill/>
                </a:ln>
                <a:solidFill>
                  <a:srgbClr val="6AAB73"/>
                </a:solidFill>
                <a:effectLst/>
                <a:latin typeface="Arial Unicode MS"/>
                <a:ea typeface="JetBrains Mono"/>
              </a:rPr>
              <a:t>"text/plain"</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consumes = {</a:t>
            </a:r>
            <a:r>
              <a:rPr kumimoji="0" lang="ko-KR" altLang="ko-KR" sz="1200" b="0" i="0" u="none" strike="noStrike" cap="none" normalizeH="0" baseline="0">
                <a:ln>
                  <a:noFill/>
                </a:ln>
                <a:solidFill>
                  <a:srgbClr val="6AAB73"/>
                </a:solidFill>
                <a:effectLst/>
                <a:latin typeface="Arial Unicode MS"/>
                <a:ea typeface="JetBrains Mono"/>
              </a:rPr>
              <a:t>"text/plain"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consumes = MediaType.TEXT_PLAIN_VALUE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669BDC4-30FB-4516-BC02-00EAA5BBC04F}"/>
              </a:ext>
            </a:extLst>
          </p:cNvPr>
          <p:cNvSpPr>
            <a:spLocks noChangeArrowheads="1"/>
          </p:cNvSpPr>
          <p:nvPr/>
        </p:nvSpPr>
        <p:spPr bwMode="auto">
          <a:xfrm>
            <a:off x="7369344" y="4810958"/>
            <a:ext cx="3398920" cy="1166153"/>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MediaType.TEXT_PLAIN_VALUE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"text/plain;charset=UTF-8"</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99694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72940" y="237123"/>
            <a:ext cx="49057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 Content-Type / Accept </a:t>
            </a:r>
            <a:r>
              <a:rPr lang="ko-KR" altLang="en-US" b="1">
                <a:solidFill>
                  <a:schemeClr val="accent1">
                    <a:lumMod val="75000"/>
                  </a:schemeClr>
                </a:solidFill>
              </a:rPr>
              <a:t>헤더 이해</a:t>
            </a:r>
            <a:endParaRPr lang="ko-KR" altLang="en-US" b="1">
              <a:solidFill>
                <a:schemeClr val="accent1">
                  <a:lumMod val="75000"/>
                </a:schemeClr>
              </a:solidFill>
              <a:latin typeface="+mn-ea"/>
            </a:endParaRPr>
          </a:p>
        </p:txBody>
      </p:sp>
      <p:sp>
        <p:nvSpPr>
          <p:cNvPr id="11" name="TextBox 10">
            <a:extLst>
              <a:ext uri="{FF2B5EF4-FFF2-40B4-BE49-F238E27FC236}">
                <a16:creationId xmlns:a16="http://schemas.microsoft.com/office/drawing/2014/main" id="{0EA9CB14-58BE-E987-8D56-911BE70F7127}"/>
              </a:ext>
            </a:extLst>
          </p:cNvPr>
          <p:cNvSpPr txBox="1"/>
          <p:nvPr/>
        </p:nvSpPr>
        <p:spPr>
          <a:xfrm>
            <a:off x="364276" y="2066489"/>
            <a:ext cx="11571732" cy="4380879"/>
          </a:xfrm>
          <a:prstGeom prst="rect">
            <a:avLst/>
          </a:prstGeom>
          <a:noFill/>
        </p:spPr>
        <p:txBody>
          <a:bodyPr wrap="square">
            <a:spAutoFit/>
          </a:bodyPr>
          <a:lstStyle/>
          <a:p>
            <a:pPr>
              <a:lnSpc>
                <a:spcPct val="150000"/>
              </a:lnSpc>
              <a:spcBef>
                <a:spcPts val="300"/>
              </a:spcBef>
            </a:pPr>
            <a:r>
              <a:rPr lang="en-US" altLang="ko-KR" sz="1400" b="1"/>
              <a:t>1. consumes </a:t>
            </a:r>
            <a:r>
              <a:rPr lang="ko-KR" altLang="en-US" sz="1400" b="1"/>
              <a:t>속성과 </a:t>
            </a:r>
            <a:r>
              <a:rPr lang="en-US" altLang="ko-KR" sz="1400" b="1"/>
              <a:t>Content-Type </a:t>
            </a:r>
            <a:r>
              <a:rPr lang="ko-KR" altLang="en-US" sz="1400" b="1"/>
              <a:t>헤더</a:t>
            </a:r>
            <a:endParaRPr lang="en-US" altLang="ko-KR" sz="1400"/>
          </a:p>
          <a:p>
            <a:pPr marL="742950" lvl="1" indent="-285750">
              <a:lnSpc>
                <a:spcPct val="150000"/>
              </a:lnSpc>
              <a:spcBef>
                <a:spcPts val="300"/>
              </a:spcBef>
              <a:buFont typeface="Arial" panose="020B0604020202020204" pitchFamily="34" charset="0"/>
              <a:buChar char="•"/>
            </a:pPr>
            <a:r>
              <a:rPr lang="ko-KR" altLang="en-US" sz="1200" b="1"/>
              <a:t>일치할 경우</a:t>
            </a:r>
            <a:r>
              <a:rPr lang="en-US" altLang="ko-KR" sz="1200"/>
              <a:t>: </a:t>
            </a:r>
            <a:r>
              <a:rPr lang="ko-KR" altLang="en-US" sz="1200"/>
              <a:t>서버의 </a:t>
            </a:r>
            <a:r>
              <a:rPr lang="en-US" altLang="ko-KR" sz="1200"/>
              <a:t>consumes </a:t>
            </a:r>
            <a:r>
              <a:rPr lang="ko-KR" altLang="en-US" sz="1200"/>
              <a:t>속성에 정의된 미디어 타입이 클라이언트의 </a:t>
            </a:r>
            <a:r>
              <a:rPr lang="en-US" altLang="ko-KR" sz="1200"/>
              <a:t>Content-Type </a:t>
            </a:r>
            <a:r>
              <a:rPr lang="ko-KR" altLang="en-US" sz="1200"/>
              <a:t>헤더와 일치하는 경우</a:t>
            </a:r>
            <a:r>
              <a:rPr lang="en-US" altLang="ko-KR" sz="1200"/>
              <a:t> </a:t>
            </a:r>
            <a:r>
              <a:rPr lang="ko-KR" altLang="en-US" sz="1200"/>
              <a:t>서버는 해당 요청을 정상적으로 처리한다</a:t>
            </a:r>
            <a:r>
              <a:rPr lang="en-US" altLang="ko-KR" sz="1200"/>
              <a:t>. consumes </a:t>
            </a:r>
            <a:r>
              <a:rPr lang="ko-KR" altLang="en-US" sz="1200"/>
              <a:t>속성은 서버가 수락할 수 있는 요청의 미디어 타입을 지정하며</a:t>
            </a:r>
            <a:r>
              <a:rPr lang="en-US" altLang="ko-KR" sz="1200"/>
              <a:t>, </a:t>
            </a:r>
            <a:r>
              <a:rPr lang="ko-KR" altLang="en-US" sz="1200"/>
              <a:t>클라이언트는 그 형식으로 데이터를 서버에 전송해야 한다</a:t>
            </a:r>
            <a:endParaRPr lang="en-US" altLang="ko-KR" sz="1200"/>
          </a:p>
          <a:p>
            <a:pPr marL="742950" lvl="1" indent="-285750">
              <a:lnSpc>
                <a:spcPct val="150000"/>
              </a:lnSpc>
              <a:spcBef>
                <a:spcPts val="300"/>
              </a:spcBef>
              <a:buFont typeface="Arial" panose="020B0604020202020204" pitchFamily="34" charset="0"/>
              <a:buChar char="•"/>
            </a:pPr>
            <a:r>
              <a:rPr lang="ko-KR" altLang="en-US" sz="1200" b="1"/>
              <a:t>일치하지 않을 경우</a:t>
            </a:r>
            <a:r>
              <a:rPr lang="en-US" altLang="ko-KR" sz="1200"/>
              <a:t>: </a:t>
            </a:r>
            <a:r>
              <a:rPr lang="ko-KR" altLang="en-US" sz="1200"/>
              <a:t>만약 클라이언트가 전송한 요청의 </a:t>
            </a:r>
            <a:r>
              <a:rPr lang="en-US" altLang="ko-KR" sz="1200"/>
              <a:t>Content-Type </a:t>
            </a:r>
            <a:r>
              <a:rPr lang="ko-KR" altLang="en-US" sz="1200"/>
              <a:t>헤더가 서버의 </a:t>
            </a:r>
            <a:r>
              <a:rPr lang="en-US" altLang="ko-KR" sz="1200"/>
              <a:t>consumes </a:t>
            </a:r>
            <a:r>
              <a:rPr lang="ko-KR" altLang="en-US" sz="1200"/>
              <a:t>속성에 정의된 형식과 일치하지 않으면 서버는 </a:t>
            </a:r>
            <a:r>
              <a:rPr lang="en-US" altLang="ko-KR" sz="1200"/>
              <a:t>HTTP 415 (Unsupported Media Type) </a:t>
            </a:r>
            <a:r>
              <a:rPr lang="ko-KR" altLang="en-US" sz="1200"/>
              <a:t>상태 코드를 반환할 수 있으며 이 상태 코드는 서버가 클라이언트가 보낸 데이터 형식을 처리할 수 없음을 나타낸다</a:t>
            </a:r>
            <a:endParaRPr lang="en-US" altLang="ko-KR" sz="1200"/>
          </a:p>
          <a:p>
            <a:pPr marL="742950" lvl="1" indent="-285750">
              <a:lnSpc>
                <a:spcPct val="150000"/>
              </a:lnSpc>
              <a:spcBef>
                <a:spcPts val="300"/>
              </a:spcBef>
              <a:buFont typeface="Arial" panose="020B0604020202020204" pitchFamily="34" charset="0"/>
              <a:buChar char="•"/>
            </a:pPr>
            <a:r>
              <a:rPr lang="en-US" altLang="ko-KR" sz="1200" b="1"/>
              <a:t>consumes </a:t>
            </a:r>
            <a:r>
              <a:rPr lang="ko-KR" altLang="en-US" sz="1200" b="1"/>
              <a:t>속성 미지정</a:t>
            </a:r>
            <a:r>
              <a:rPr lang="en-US" altLang="ko-KR" sz="1200"/>
              <a:t>: </a:t>
            </a:r>
            <a:r>
              <a:rPr lang="ko-KR" altLang="en-US" sz="1200"/>
              <a:t>만약 서버에서 </a:t>
            </a:r>
            <a:r>
              <a:rPr lang="en-US" altLang="ko-KR" sz="1200"/>
              <a:t>consumes </a:t>
            </a:r>
            <a:r>
              <a:rPr lang="ko-KR" altLang="en-US" sz="1200"/>
              <a:t>속성을 지정하지 않았다면</a:t>
            </a:r>
            <a:r>
              <a:rPr lang="en-US" altLang="ko-KR" sz="1200"/>
              <a:t>, </a:t>
            </a:r>
            <a:r>
              <a:rPr lang="ko-KR" altLang="en-US" sz="1200"/>
              <a:t>서버는 기본적으로 요청을 처리할 수 있는 미디어 타입에 대해 특별한 제한을 두지 않지만 클라이언트의 </a:t>
            </a:r>
            <a:r>
              <a:rPr lang="en-US" altLang="ko-KR" sz="1200"/>
              <a:t>Content-Type </a:t>
            </a:r>
            <a:r>
              <a:rPr lang="ko-KR" altLang="en-US" sz="1200"/>
              <a:t>헤더와 서버의 처리 능력이 일치하지 않으면</a:t>
            </a:r>
            <a:r>
              <a:rPr lang="en-US" altLang="ko-KR" sz="1200"/>
              <a:t>, </a:t>
            </a:r>
            <a:r>
              <a:rPr lang="ko-KR" altLang="en-US" sz="1200"/>
              <a:t>요청이 처리되지 않을 수 있다</a:t>
            </a:r>
            <a:endParaRPr lang="en-US" altLang="ko-KR" sz="1200"/>
          </a:p>
          <a:p>
            <a:pPr marL="742950" lvl="1" indent="-285750">
              <a:lnSpc>
                <a:spcPct val="150000"/>
              </a:lnSpc>
              <a:spcBef>
                <a:spcPts val="300"/>
              </a:spcBef>
              <a:buFont typeface="Arial" panose="020B0604020202020204" pitchFamily="34" charset="0"/>
              <a:buChar char="•"/>
            </a:pPr>
            <a:endParaRPr lang="en-US" altLang="ko-KR" sz="1400" b="1"/>
          </a:p>
          <a:p>
            <a:pPr>
              <a:lnSpc>
                <a:spcPct val="150000"/>
              </a:lnSpc>
              <a:spcBef>
                <a:spcPts val="300"/>
              </a:spcBef>
            </a:pPr>
            <a:r>
              <a:rPr lang="en-US" altLang="ko-KR" sz="1400" b="1"/>
              <a:t>2. produces </a:t>
            </a:r>
            <a:r>
              <a:rPr lang="ko-KR" altLang="en-US" sz="1400" b="1"/>
              <a:t>속성과 </a:t>
            </a:r>
            <a:r>
              <a:rPr lang="en-US" altLang="ko-KR" sz="1400" b="1"/>
              <a:t>Accept </a:t>
            </a:r>
            <a:r>
              <a:rPr lang="ko-KR" altLang="en-US" sz="1400" b="1"/>
              <a:t>헤더</a:t>
            </a:r>
            <a:endParaRPr lang="en-US" altLang="ko-KR" sz="1400"/>
          </a:p>
          <a:p>
            <a:pPr marL="742950" lvl="1" indent="-285750">
              <a:lnSpc>
                <a:spcPct val="150000"/>
              </a:lnSpc>
              <a:spcBef>
                <a:spcPts val="300"/>
              </a:spcBef>
              <a:buFont typeface="Arial" panose="020B0604020202020204" pitchFamily="34" charset="0"/>
              <a:buChar char="•"/>
            </a:pPr>
            <a:r>
              <a:rPr lang="ko-KR" altLang="en-US" sz="1200" b="1"/>
              <a:t>일치할 경우</a:t>
            </a:r>
            <a:r>
              <a:rPr lang="en-US" altLang="ko-KR" sz="1200"/>
              <a:t>: </a:t>
            </a:r>
            <a:r>
              <a:rPr lang="ko-KR" altLang="en-US" sz="1200"/>
              <a:t>서버의 </a:t>
            </a:r>
            <a:r>
              <a:rPr lang="en-US" altLang="ko-KR" sz="1200"/>
              <a:t>produces </a:t>
            </a:r>
            <a:r>
              <a:rPr lang="ko-KR" altLang="en-US" sz="1200"/>
              <a:t>속성에 정의된 미디어 타입이 클라이언트의 </a:t>
            </a:r>
            <a:r>
              <a:rPr lang="en-US" altLang="ko-KR" sz="1200"/>
              <a:t>Accept </a:t>
            </a:r>
            <a:r>
              <a:rPr lang="ko-KR" altLang="en-US" sz="1200"/>
              <a:t>헤더와 일치하는 경우</a:t>
            </a:r>
            <a:r>
              <a:rPr lang="en-US" altLang="ko-KR" sz="1200"/>
              <a:t>, </a:t>
            </a:r>
            <a:r>
              <a:rPr lang="ko-KR" altLang="en-US" sz="1200"/>
              <a:t>서버는 해당 미디어 타입으로 응답을 생성한다</a:t>
            </a:r>
            <a:endParaRPr lang="en-US" altLang="ko-KR" sz="1200"/>
          </a:p>
          <a:p>
            <a:pPr marL="742950" lvl="1" indent="-285750">
              <a:lnSpc>
                <a:spcPct val="150000"/>
              </a:lnSpc>
              <a:spcBef>
                <a:spcPts val="300"/>
              </a:spcBef>
              <a:buFont typeface="Arial" panose="020B0604020202020204" pitchFamily="34" charset="0"/>
              <a:buChar char="•"/>
            </a:pPr>
            <a:r>
              <a:rPr lang="ko-KR" altLang="en-US" sz="1200" b="1"/>
              <a:t>일치하지 않을 경우</a:t>
            </a:r>
            <a:r>
              <a:rPr lang="en-US" altLang="ko-KR" sz="1200"/>
              <a:t>: </a:t>
            </a:r>
            <a:r>
              <a:rPr lang="ko-KR" altLang="en-US" sz="1200"/>
              <a:t>만약 </a:t>
            </a:r>
            <a:r>
              <a:rPr lang="en-US" altLang="ko-KR" sz="1200"/>
              <a:t>produces </a:t>
            </a:r>
            <a:r>
              <a:rPr lang="ko-KR" altLang="en-US" sz="1200"/>
              <a:t>속성에 정의된 미디어 타입이 클라이언트의 </a:t>
            </a:r>
            <a:r>
              <a:rPr lang="en-US" altLang="ko-KR" sz="1200"/>
              <a:t>Accept </a:t>
            </a:r>
            <a:r>
              <a:rPr lang="ko-KR" altLang="en-US" sz="1200"/>
              <a:t>헤더와 일치하지 않으면</a:t>
            </a:r>
            <a:r>
              <a:rPr lang="en-US" altLang="ko-KR" sz="1200"/>
              <a:t>, </a:t>
            </a:r>
            <a:r>
              <a:rPr lang="ko-KR" altLang="en-US" sz="1200"/>
              <a:t>서버는 </a:t>
            </a:r>
            <a:r>
              <a:rPr lang="en-US" altLang="ko-KR" sz="1200"/>
              <a:t>HTTP 406 (Not Acceptable) </a:t>
            </a:r>
            <a:r>
              <a:rPr lang="ko-KR" altLang="en-US" sz="1200"/>
              <a:t>상태 코드를 반환할 수 있으며 이 상태 코드는 서버가 클라이언트가 요청한 형식으로 응답을 생성할 수 없음을 나타낸다</a:t>
            </a:r>
            <a:endParaRPr lang="en-US" altLang="ko-KR" sz="1200"/>
          </a:p>
          <a:p>
            <a:pPr marL="742950" lvl="1" indent="-285750">
              <a:lnSpc>
                <a:spcPct val="150000"/>
              </a:lnSpc>
              <a:spcBef>
                <a:spcPts val="300"/>
              </a:spcBef>
              <a:buFont typeface="Arial" panose="020B0604020202020204" pitchFamily="34" charset="0"/>
              <a:buChar char="•"/>
            </a:pPr>
            <a:r>
              <a:rPr lang="en-US" altLang="ko-KR" sz="1200" b="1"/>
              <a:t>produces </a:t>
            </a:r>
            <a:r>
              <a:rPr lang="ko-KR" altLang="en-US" sz="1200" b="1"/>
              <a:t>속성 미지정</a:t>
            </a:r>
            <a:r>
              <a:rPr lang="en-US" altLang="ko-KR" sz="1200"/>
              <a:t>: </a:t>
            </a:r>
            <a:r>
              <a:rPr lang="ko-KR" altLang="en-US" sz="1200"/>
              <a:t>만약 서버에서 </a:t>
            </a:r>
            <a:r>
              <a:rPr lang="en-US" altLang="ko-KR" sz="1200"/>
              <a:t>produces </a:t>
            </a:r>
            <a:r>
              <a:rPr lang="ko-KR" altLang="en-US" sz="1200"/>
              <a:t>속성을 지정하지 않았다면</a:t>
            </a:r>
            <a:r>
              <a:rPr lang="en-US" altLang="ko-KR" sz="1200"/>
              <a:t>, </a:t>
            </a:r>
            <a:r>
              <a:rPr lang="ko-KR" altLang="en-US" sz="1200"/>
              <a:t>서버는 클라이언트의 </a:t>
            </a:r>
            <a:r>
              <a:rPr lang="en-US" altLang="ko-KR" sz="1200"/>
              <a:t>Accept </a:t>
            </a:r>
            <a:r>
              <a:rPr lang="ko-KR" altLang="en-US" sz="1200"/>
              <a:t>헤더와 일치하는 미디어 타입으로 응답을 생성하려고 시도하며 이 경우 클라이언트가 요청한 형식과 서버가 반환할 수 있는 형식이 일치하면 그 형식으로 응답을 생성한다</a:t>
            </a:r>
            <a:endParaRPr lang="en-US" altLang="ko-KR" sz="1200"/>
          </a:p>
        </p:txBody>
      </p:sp>
      <p:sp>
        <p:nvSpPr>
          <p:cNvPr id="2" name="Rectangle 1">
            <a:extLst>
              <a:ext uri="{FF2B5EF4-FFF2-40B4-BE49-F238E27FC236}">
                <a16:creationId xmlns:a16="http://schemas.microsoft.com/office/drawing/2014/main" id="{68D28F80-44F2-6A2A-B19B-C3D32C47B6CF}"/>
              </a:ext>
            </a:extLst>
          </p:cNvPr>
          <p:cNvSpPr>
            <a:spLocks noChangeArrowheads="1"/>
          </p:cNvSpPr>
          <p:nvPr/>
        </p:nvSpPr>
        <p:spPr bwMode="auto">
          <a:xfrm>
            <a:off x="493295" y="710319"/>
            <a:ext cx="11315700"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POST /report HTTP/</a:t>
            </a:r>
            <a:r>
              <a:rPr kumimoji="0" lang="ko-KR" altLang="ko-KR" sz="1200" b="0" i="0" u="none" strike="noStrike" cap="none" normalizeH="0" baseline="0">
                <a:ln>
                  <a:noFill/>
                </a:ln>
                <a:solidFill>
                  <a:srgbClr val="2AACB8"/>
                </a:solidFill>
                <a:effectLst/>
                <a:latin typeface="Arial Unicode MS"/>
                <a:ea typeface="JetBrains Mono"/>
              </a:rPr>
              <a:t>1.1</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Host: example.com</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application/json</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01492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690247" y="1111861"/>
            <a:ext cx="5052185" cy="47782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400" b="1"/>
              <a:t>@GetMapping</a:t>
            </a:r>
          </a:p>
          <a:p>
            <a:pPr marL="628650" lvl="1" indent="-171450">
              <a:lnSpc>
                <a:spcPct val="200000"/>
              </a:lnSpc>
              <a:buFont typeface="Arial" panose="020B0604020202020204" pitchFamily="34" charset="0"/>
              <a:buChar char="•"/>
            </a:pPr>
            <a:r>
              <a:rPr lang="en-US" altLang="ko-KR" sz="1400"/>
              <a:t>GET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@PostMapping</a:t>
            </a:r>
          </a:p>
          <a:p>
            <a:pPr marL="628650" lvl="1" indent="-171450">
              <a:lnSpc>
                <a:spcPct val="200000"/>
              </a:lnSpc>
              <a:buFont typeface="Arial" panose="020B0604020202020204" pitchFamily="34" charset="0"/>
              <a:buChar char="•"/>
            </a:pPr>
            <a:r>
              <a:rPr lang="en-US" altLang="ko-KR" sz="1400"/>
              <a:t>POST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@PutMapping</a:t>
            </a:r>
          </a:p>
          <a:p>
            <a:pPr marL="628650" lvl="1" indent="-171450">
              <a:lnSpc>
                <a:spcPct val="200000"/>
              </a:lnSpc>
              <a:buFont typeface="Arial" panose="020B0604020202020204" pitchFamily="34" charset="0"/>
              <a:buChar char="•"/>
            </a:pPr>
            <a:r>
              <a:rPr lang="en-US" altLang="ko-KR" sz="1400"/>
              <a:t>PUT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@DeleteMapping</a:t>
            </a:r>
          </a:p>
          <a:p>
            <a:pPr marL="628650" lvl="1" indent="-171450">
              <a:lnSpc>
                <a:spcPct val="200000"/>
              </a:lnSpc>
              <a:buFont typeface="Arial" panose="020B0604020202020204" pitchFamily="34" charset="0"/>
              <a:buChar char="•"/>
            </a:pPr>
            <a:r>
              <a:rPr lang="en-US" altLang="ko-KR" sz="1400"/>
              <a:t>DELETE </a:t>
            </a:r>
            <a:r>
              <a:rPr lang="ko-KR" altLang="en-US" sz="1400"/>
              <a:t>요청을 처리하는 메서드 매핑</a:t>
            </a:r>
            <a:endParaRPr lang="en-US" altLang="ko-KR" sz="14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403960"/>
            <a:ext cx="43429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@RequestMapping </a:t>
            </a:r>
            <a:r>
              <a:rPr lang="ko-KR" altLang="en-US" b="1">
                <a:solidFill>
                  <a:schemeClr val="accent1">
                    <a:lumMod val="75000"/>
                  </a:schemeClr>
                </a:solidFill>
                <a:latin typeface="+mn-ea"/>
              </a:rPr>
              <a:t>축약 어노테이션</a:t>
            </a:r>
          </a:p>
        </p:txBody>
      </p:sp>
      <p:sp>
        <p:nvSpPr>
          <p:cNvPr id="5" name="TextBox 4">
            <a:extLst>
              <a:ext uri="{FF2B5EF4-FFF2-40B4-BE49-F238E27FC236}">
                <a16:creationId xmlns:a16="http://schemas.microsoft.com/office/drawing/2014/main" id="{EECD3E68-16D4-D865-45FC-4BC8E108A6C3}"/>
              </a:ext>
            </a:extLst>
          </p:cNvPr>
          <p:cNvSpPr txBox="1"/>
          <p:nvPr/>
        </p:nvSpPr>
        <p:spPr>
          <a:xfrm>
            <a:off x="5742432" y="1525682"/>
            <a:ext cx="5619190" cy="144161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@Target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ElementType.</a:t>
            </a:r>
            <a:r>
              <a:rPr lang="en-US" altLang="ko-KR" sz="1200" i="1">
                <a:solidFill>
                  <a:srgbClr val="C77DBB"/>
                </a:solidFill>
                <a:effectLst/>
                <a:highlight>
                  <a:srgbClr val="1E1F22"/>
                </a:highlight>
              </a:rPr>
              <a:t>METHOD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B3AE60"/>
                </a:solidFill>
                <a:effectLst/>
                <a:highlight>
                  <a:srgbClr val="1E1F22"/>
                </a:highlight>
              </a:rPr>
              <a:t>@Retention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RetentionPolicy.</a:t>
            </a:r>
            <a:r>
              <a:rPr lang="en-US" altLang="ko-KR" sz="1200" i="1">
                <a:solidFill>
                  <a:srgbClr val="C77DBB"/>
                </a:solidFill>
                <a:effectLst/>
                <a:highlight>
                  <a:srgbClr val="1E1F22"/>
                </a:highlight>
              </a:rPr>
              <a:t>RUNTIME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B3AE60"/>
                </a:solidFill>
                <a:effectLst/>
                <a:highlight>
                  <a:srgbClr val="1E1F22"/>
                </a:highlight>
              </a:rPr>
              <a:t>@Documented</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method = RequestMethod.</a:t>
            </a:r>
            <a:r>
              <a:rPr lang="en-US" altLang="ko-KR" sz="1200" i="1">
                <a:solidFill>
                  <a:srgbClr val="C77DBB"/>
                </a:solidFill>
                <a:effectLst/>
                <a:highlight>
                  <a:srgbClr val="1E1F22"/>
                </a:highlight>
              </a:rPr>
              <a:t>GET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t>
            </a:r>
            <a:r>
              <a:rPr lang="en-US" altLang="ko-KR" sz="1200">
                <a:solidFill>
                  <a:srgbClr val="CF8E6D"/>
                </a:solidFill>
                <a:effectLst/>
                <a:highlight>
                  <a:srgbClr val="1E1F22"/>
                </a:highlight>
              </a:rPr>
              <a:t>interface </a:t>
            </a:r>
            <a:r>
              <a:rPr lang="en-US" altLang="ko-KR" sz="1200">
                <a:solidFill>
                  <a:srgbClr val="B3AE60"/>
                </a:solidFill>
                <a:highlight>
                  <a:srgbClr val="1E1F22"/>
                </a:highlight>
              </a:rPr>
              <a:t>Get</a:t>
            </a:r>
            <a:r>
              <a:rPr lang="en-US" altLang="ko-KR" sz="1200">
                <a:solidFill>
                  <a:srgbClr val="B3AE60"/>
                </a:solidFill>
                <a:effectLst/>
                <a:highlight>
                  <a:srgbClr val="1E1F22"/>
                </a:highlight>
              </a:rPr>
              <a:t>Mapping </a:t>
            </a: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3" name="TextBox 2">
            <a:extLst>
              <a:ext uri="{FF2B5EF4-FFF2-40B4-BE49-F238E27FC236}">
                <a16:creationId xmlns:a16="http://schemas.microsoft.com/office/drawing/2014/main" id="{C8AD6833-FD86-5C29-4F09-A40F6CE48E0A}"/>
              </a:ext>
            </a:extLst>
          </p:cNvPr>
          <p:cNvSpPr txBox="1"/>
          <p:nvPr/>
        </p:nvSpPr>
        <p:spPr>
          <a:xfrm>
            <a:off x="5742432" y="3492606"/>
            <a:ext cx="561919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ko-KR" altLang="en-US" sz="1200"/>
          </a:p>
        </p:txBody>
      </p:sp>
      <p:sp>
        <p:nvSpPr>
          <p:cNvPr id="4" name="화살표: 아래쪽 3">
            <a:extLst>
              <a:ext uri="{FF2B5EF4-FFF2-40B4-BE49-F238E27FC236}">
                <a16:creationId xmlns:a16="http://schemas.microsoft.com/office/drawing/2014/main" id="{F7097531-375B-2D12-8CC8-4B330F3FB74B}"/>
              </a:ext>
            </a:extLst>
          </p:cNvPr>
          <p:cNvSpPr/>
          <p:nvPr/>
        </p:nvSpPr>
        <p:spPr>
          <a:xfrm>
            <a:off x="8410878" y="3076843"/>
            <a:ext cx="282298" cy="30684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6316CBC2-6558-0761-AFAA-263A5A712F01}"/>
              </a:ext>
            </a:extLst>
          </p:cNvPr>
          <p:cNvSpPr txBox="1"/>
          <p:nvPr/>
        </p:nvSpPr>
        <p:spPr>
          <a:xfrm>
            <a:off x="5742432" y="4960528"/>
            <a:ext cx="561919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a:t>
            </a:r>
            <a:r>
              <a:rPr lang="en-US" altLang="ko-KR" sz="1200">
                <a:solidFill>
                  <a:srgbClr val="B3AE60"/>
                </a:solidFill>
                <a:highlight>
                  <a:srgbClr val="1E1F22"/>
                </a:highlight>
              </a:rPr>
              <a:t>Request</a:t>
            </a:r>
            <a:r>
              <a:rPr lang="en-US" altLang="ko-KR" sz="1200">
                <a:solidFill>
                  <a:srgbClr val="B3AE60"/>
                </a:solidFill>
                <a:effectLst/>
                <a:highlight>
                  <a:srgbClr val="1E1F22"/>
                </a:highlight>
              </a:rPr>
              <a: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 </a:t>
            </a:r>
            <a:r>
              <a:rPr kumimoji="0" lang="ko-KR" altLang="ko-KR" sz="1200" b="0" i="0" u="none" strike="noStrike" cap="none" normalizeH="0" baseline="0">
                <a:ln>
                  <a:noFill/>
                </a:ln>
                <a:solidFill>
                  <a:srgbClr val="BCBEC4"/>
                </a:solidFill>
                <a:effectLst/>
                <a:latin typeface="Arial Unicode MS"/>
                <a:ea typeface="JetBrains Mono"/>
              </a:rPr>
              <a:t>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RequestMethod.GET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ko-KR" altLang="en-US" sz="1200"/>
          </a:p>
        </p:txBody>
      </p:sp>
      <p:sp>
        <p:nvSpPr>
          <p:cNvPr id="6" name="같음 기호 5">
            <a:extLst>
              <a:ext uri="{FF2B5EF4-FFF2-40B4-BE49-F238E27FC236}">
                <a16:creationId xmlns:a16="http://schemas.microsoft.com/office/drawing/2014/main" id="{6D282732-23EB-0563-A46B-D445B3A3A004}"/>
              </a:ext>
            </a:extLst>
          </p:cNvPr>
          <p:cNvSpPr/>
          <p:nvPr/>
        </p:nvSpPr>
        <p:spPr>
          <a:xfrm rot="5400000">
            <a:off x="8443742" y="4716879"/>
            <a:ext cx="216568" cy="183991"/>
          </a:xfrm>
          <a:prstGeom prst="mathEqual">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6760469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06784" y="811176"/>
            <a:ext cx="114864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RequestMappingHandlerMapping</a:t>
            </a:r>
            <a:r>
              <a:rPr lang="ko-KR" altLang="en-US" sz="1200" b="1"/>
              <a:t> 은 </a:t>
            </a:r>
            <a:r>
              <a:rPr lang="en-US" altLang="ko-KR" sz="1200" b="1"/>
              <a:t>@RequestMapping </a:t>
            </a:r>
            <a:r>
              <a:rPr lang="ko-KR" altLang="en-US" sz="1200" b="1"/>
              <a:t>이 선언된 핸들러와 </a:t>
            </a:r>
            <a:r>
              <a:rPr lang="en-US" altLang="ko-KR" sz="1200" b="1"/>
              <a:t>URL </a:t>
            </a:r>
            <a:r>
              <a:rPr lang="ko-KR" altLang="en-US" sz="1200" b="1"/>
              <a:t>경로를 매핑하고 검색하는 기능을 제공한다</a:t>
            </a:r>
            <a:endParaRPr lang="en-US" altLang="ko-KR" sz="1200" b="1"/>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367173"/>
            <a:ext cx="4600362" cy="400110"/>
          </a:xfrm>
          <a:prstGeom prst="rect">
            <a:avLst/>
          </a:prstGeom>
        </p:spPr>
        <p:txBody>
          <a:bodyPr wrap="none">
            <a:spAutoFit/>
          </a:bodyPr>
          <a:lstStyle/>
          <a:p>
            <a:pPr marL="285750" indent="-285750">
              <a:buFont typeface="Wingdings" panose="05000000000000000000" pitchFamily="2" charset="2"/>
              <a:buChar char="ü"/>
            </a:pPr>
            <a:r>
              <a:rPr lang="en-US" altLang="ko-KR" sz="2000" b="1">
                <a:solidFill>
                  <a:schemeClr val="accent1">
                    <a:lumMod val="75000"/>
                  </a:schemeClr>
                </a:solidFill>
                <a:latin typeface="+mn-ea"/>
              </a:rPr>
              <a:t>RequestMappingHandlerMapping</a:t>
            </a:r>
            <a:endParaRPr lang="ko-KR" altLang="en-US" sz="2000" b="1">
              <a:solidFill>
                <a:schemeClr val="accent1">
                  <a:lumMod val="75000"/>
                </a:schemeClr>
              </a:solidFill>
              <a:latin typeface="+mn-ea"/>
            </a:endParaRPr>
          </a:p>
        </p:txBody>
      </p:sp>
      <p:grpSp>
        <p:nvGrpSpPr>
          <p:cNvPr id="4" name="그룹 3">
            <a:extLst>
              <a:ext uri="{FF2B5EF4-FFF2-40B4-BE49-F238E27FC236}">
                <a16:creationId xmlns:a16="http://schemas.microsoft.com/office/drawing/2014/main" id="{E9A97832-5262-8A31-2292-B5EC80E37026}"/>
              </a:ext>
            </a:extLst>
          </p:cNvPr>
          <p:cNvGrpSpPr/>
          <p:nvPr/>
        </p:nvGrpSpPr>
        <p:grpSpPr>
          <a:xfrm>
            <a:off x="801318" y="3241738"/>
            <a:ext cx="580620" cy="493776"/>
            <a:chOff x="4970146" y="178594"/>
            <a:chExt cx="580620" cy="493776"/>
          </a:xfrm>
        </p:grpSpPr>
        <p:sp>
          <p:nvSpPr>
            <p:cNvPr id="5" name="타원 4">
              <a:extLst>
                <a:ext uri="{FF2B5EF4-FFF2-40B4-BE49-F238E27FC236}">
                  <a16:creationId xmlns:a16="http://schemas.microsoft.com/office/drawing/2014/main" id="{27993062-36F8-25AD-935A-F460F948FD2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B5D055B-62CB-882F-0459-1E72B0B8C41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7" name="직선 화살표 연결선 6">
            <a:extLst>
              <a:ext uri="{FF2B5EF4-FFF2-40B4-BE49-F238E27FC236}">
                <a16:creationId xmlns:a16="http://schemas.microsoft.com/office/drawing/2014/main" id="{AEE87020-F87E-351C-6C68-5F5A176E4C8A}"/>
              </a:ext>
            </a:extLst>
          </p:cNvPr>
          <p:cNvCxnSpPr>
            <a:cxnSpLocks/>
            <a:stCxn id="6" idx="3"/>
            <a:endCxn id="13" idx="1"/>
          </p:cNvCxnSpPr>
          <p:nvPr/>
        </p:nvCxnSpPr>
        <p:spPr>
          <a:xfrm flipV="1">
            <a:off x="1381938" y="3488626"/>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E4EA8268-7BBB-1003-F3D0-2CCC640C7FD2}"/>
              </a:ext>
            </a:extLst>
          </p:cNvPr>
          <p:cNvSpPr/>
          <p:nvPr/>
        </p:nvSpPr>
        <p:spPr>
          <a:xfrm>
            <a:off x="4256793" y="3244581"/>
            <a:ext cx="316924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RequestMappingHandlerMapping</a:t>
            </a:r>
            <a:endParaRPr lang="ko-KR" altLang="en-US" sz="1400" b="1">
              <a:solidFill>
                <a:schemeClr val="bg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BA97613E-6ED1-1532-F258-8C6D5DADA0C2}"/>
              </a:ext>
            </a:extLst>
          </p:cNvPr>
          <p:cNvSpPr/>
          <p:nvPr/>
        </p:nvSpPr>
        <p:spPr>
          <a:xfrm>
            <a:off x="4711025" y="4304026"/>
            <a:ext cx="2240280" cy="152522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0" name="다이아몬드 9">
            <a:extLst>
              <a:ext uri="{FF2B5EF4-FFF2-40B4-BE49-F238E27FC236}">
                <a16:creationId xmlns:a16="http://schemas.microsoft.com/office/drawing/2014/main" id="{6AACAE46-9F85-BE54-5825-16D3748B4BE5}"/>
              </a:ext>
            </a:extLst>
          </p:cNvPr>
          <p:cNvSpPr/>
          <p:nvPr/>
        </p:nvSpPr>
        <p:spPr>
          <a:xfrm>
            <a:off x="8075264" y="3272291"/>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1" name="직선 화살표 연결선 10">
            <a:extLst>
              <a:ext uri="{FF2B5EF4-FFF2-40B4-BE49-F238E27FC236}">
                <a16:creationId xmlns:a16="http://schemas.microsoft.com/office/drawing/2014/main" id="{15983798-A265-D7A6-1730-40D55C921C56}"/>
              </a:ext>
            </a:extLst>
          </p:cNvPr>
          <p:cNvCxnSpPr>
            <a:cxnSpLocks/>
            <a:stCxn id="13" idx="3"/>
            <a:endCxn id="8" idx="1"/>
          </p:cNvCxnSpPr>
          <p:nvPr/>
        </p:nvCxnSpPr>
        <p:spPr>
          <a:xfrm>
            <a:off x="3786039" y="3488626"/>
            <a:ext cx="470754" cy="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A2CD2854-7645-6D40-A3CE-5C8BA593EDA4}"/>
              </a:ext>
            </a:extLst>
          </p:cNvPr>
          <p:cNvCxnSpPr>
            <a:cxnSpLocks/>
            <a:stCxn id="8" idx="3"/>
            <a:endCxn id="10" idx="1"/>
          </p:cNvCxnSpPr>
          <p:nvPr/>
        </p:nvCxnSpPr>
        <p:spPr>
          <a:xfrm flipV="1">
            <a:off x="7426035" y="3487175"/>
            <a:ext cx="649229" cy="4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31628A27-1910-7B00-DE53-9AB287326F56}"/>
              </a:ext>
            </a:extLst>
          </p:cNvPr>
          <p:cNvSpPr/>
          <p:nvPr/>
        </p:nvSpPr>
        <p:spPr>
          <a:xfrm>
            <a:off x="1987733" y="3241738"/>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15" name="직선 화살표 연결선 14">
            <a:extLst>
              <a:ext uri="{FF2B5EF4-FFF2-40B4-BE49-F238E27FC236}">
                <a16:creationId xmlns:a16="http://schemas.microsoft.com/office/drawing/2014/main" id="{EB189F75-94B6-0C50-BCD8-2EED9E90DC97}"/>
              </a:ext>
            </a:extLst>
          </p:cNvPr>
          <p:cNvCxnSpPr>
            <a:cxnSpLocks/>
            <a:stCxn id="10" idx="3"/>
            <a:endCxn id="54" idx="1"/>
          </p:cNvCxnSpPr>
          <p:nvPr/>
        </p:nvCxnSpPr>
        <p:spPr>
          <a:xfrm flipV="1">
            <a:off x="8505032" y="3476627"/>
            <a:ext cx="1156804" cy="105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DA5A4EE0-1244-4315-CFD7-BE4490EE0DB1}"/>
              </a:ext>
            </a:extLst>
          </p:cNvPr>
          <p:cNvSpPr/>
          <p:nvPr/>
        </p:nvSpPr>
        <p:spPr>
          <a:xfrm>
            <a:off x="4887059" y="4707658"/>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path(/home)</a:t>
            </a:r>
          </a:p>
        </p:txBody>
      </p:sp>
      <p:sp>
        <p:nvSpPr>
          <p:cNvPr id="17" name="모서리가 둥근 직사각형 38">
            <a:extLst>
              <a:ext uri="{FF2B5EF4-FFF2-40B4-BE49-F238E27FC236}">
                <a16:creationId xmlns:a16="http://schemas.microsoft.com/office/drawing/2014/main" id="{48D9EAE8-1177-47F1-AABF-4CBE23C6195B}"/>
              </a:ext>
            </a:extLst>
          </p:cNvPr>
          <p:cNvSpPr/>
          <p:nvPr/>
        </p:nvSpPr>
        <p:spPr>
          <a:xfrm>
            <a:off x="4887059" y="5219444"/>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 / Method</a:t>
            </a:r>
          </a:p>
        </p:txBody>
      </p:sp>
      <p:sp>
        <p:nvSpPr>
          <p:cNvPr id="18" name="직사각형 17">
            <a:extLst>
              <a:ext uri="{FF2B5EF4-FFF2-40B4-BE49-F238E27FC236}">
                <a16:creationId xmlns:a16="http://schemas.microsoft.com/office/drawing/2014/main" id="{384B5469-6522-3891-A4D5-A0663A83F956}"/>
              </a:ext>
            </a:extLst>
          </p:cNvPr>
          <p:cNvSpPr/>
          <p:nvPr/>
        </p:nvSpPr>
        <p:spPr>
          <a:xfrm>
            <a:off x="7952276" y="3952068"/>
            <a:ext cx="296876" cy="276999"/>
          </a:xfrm>
          <a:prstGeom prst="rect">
            <a:avLst/>
          </a:prstGeom>
        </p:spPr>
        <p:txBody>
          <a:bodyPr wrap="squar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19" name="직사각형 18">
            <a:extLst>
              <a:ext uri="{FF2B5EF4-FFF2-40B4-BE49-F238E27FC236}">
                <a16:creationId xmlns:a16="http://schemas.microsoft.com/office/drawing/2014/main" id="{6612E8E8-E98F-0446-762E-1F962BE189CD}"/>
              </a:ext>
            </a:extLst>
          </p:cNvPr>
          <p:cNvSpPr/>
          <p:nvPr/>
        </p:nvSpPr>
        <p:spPr>
          <a:xfrm>
            <a:off x="8713257" y="3199628"/>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cxnSp>
        <p:nvCxnSpPr>
          <p:cNvPr id="44" name="직선 화살표 연결선 43">
            <a:extLst>
              <a:ext uri="{FF2B5EF4-FFF2-40B4-BE49-F238E27FC236}">
                <a16:creationId xmlns:a16="http://schemas.microsoft.com/office/drawing/2014/main" id="{6816A132-1345-3AD6-D895-80C3B25BB541}"/>
              </a:ext>
            </a:extLst>
          </p:cNvPr>
          <p:cNvCxnSpPr>
            <a:cxnSpLocks/>
            <a:stCxn id="8" idx="2"/>
            <a:endCxn id="9" idx="0"/>
          </p:cNvCxnSpPr>
          <p:nvPr/>
        </p:nvCxnSpPr>
        <p:spPr>
          <a:xfrm flipH="1">
            <a:off x="5831165" y="3738357"/>
            <a:ext cx="10249" cy="5656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A76939B8-9B73-6F65-6383-87EDAAE11550}"/>
              </a:ext>
            </a:extLst>
          </p:cNvPr>
          <p:cNvSpPr/>
          <p:nvPr/>
        </p:nvSpPr>
        <p:spPr>
          <a:xfrm>
            <a:off x="9661836" y="3229739"/>
            <a:ext cx="183941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Controller#method</a:t>
            </a:r>
            <a:endParaRPr lang="ko-KR" altLang="en-US" sz="1400">
              <a:solidFill>
                <a:schemeClr val="tx1"/>
              </a:solidFill>
              <a:latin typeface="+mj-lt"/>
              <a:ea typeface="나눔바른고딕" panose="020B0603020101020101"/>
            </a:endParaRPr>
          </a:p>
        </p:txBody>
      </p:sp>
      <p:sp>
        <p:nvSpPr>
          <p:cNvPr id="55" name="모서리가 둥근 직사각형 38">
            <a:extLst>
              <a:ext uri="{FF2B5EF4-FFF2-40B4-BE49-F238E27FC236}">
                <a16:creationId xmlns:a16="http://schemas.microsoft.com/office/drawing/2014/main" id="{8A188F17-3D28-A83A-BBE2-25D2F8833F66}"/>
              </a:ext>
            </a:extLst>
          </p:cNvPr>
          <p:cNvSpPr/>
          <p:nvPr/>
        </p:nvSpPr>
        <p:spPr>
          <a:xfrm>
            <a:off x="7497844" y="4635323"/>
            <a:ext cx="157485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AF86B0EE-3E93-10CE-A49E-CA6D92FF7373}"/>
              </a:ext>
            </a:extLst>
          </p:cNvPr>
          <p:cNvCxnSpPr>
            <a:cxnSpLocks/>
            <a:stCxn id="10" idx="2"/>
            <a:endCxn id="55" idx="0"/>
          </p:cNvCxnSpPr>
          <p:nvPr/>
        </p:nvCxnSpPr>
        <p:spPr>
          <a:xfrm flipH="1">
            <a:off x="8285270" y="3702059"/>
            <a:ext cx="4878" cy="9332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19CEB56-0069-1B88-13FF-B48EE070B2F4}"/>
              </a:ext>
            </a:extLst>
          </p:cNvPr>
          <p:cNvSpPr txBox="1"/>
          <p:nvPr/>
        </p:nvSpPr>
        <p:spPr>
          <a:xfrm>
            <a:off x="2796278" y="3930772"/>
            <a:ext cx="3045136"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요청정보와 일치하는 경로가 존재 하는지 체크</a:t>
            </a:r>
          </a:p>
        </p:txBody>
      </p:sp>
      <p:sp>
        <p:nvSpPr>
          <p:cNvPr id="67" name="TextBox 66">
            <a:extLst>
              <a:ext uri="{FF2B5EF4-FFF2-40B4-BE49-F238E27FC236}">
                <a16:creationId xmlns:a16="http://schemas.microsoft.com/office/drawing/2014/main" id="{945BAE6D-30FB-9FDB-4C74-36ED7CE9A742}"/>
              </a:ext>
            </a:extLst>
          </p:cNvPr>
          <p:cNvSpPr txBox="1"/>
          <p:nvPr/>
        </p:nvSpPr>
        <p:spPr>
          <a:xfrm>
            <a:off x="8332032" y="2589145"/>
            <a:ext cx="1356202" cy="578300"/>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있음</a:t>
            </a:r>
          </a:p>
        </p:txBody>
      </p:sp>
      <p:sp>
        <p:nvSpPr>
          <p:cNvPr id="68" name="TextBox 67">
            <a:extLst>
              <a:ext uri="{FF2B5EF4-FFF2-40B4-BE49-F238E27FC236}">
                <a16:creationId xmlns:a16="http://schemas.microsoft.com/office/drawing/2014/main" id="{08924FD6-04B7-B94B-9503-E47EA68C378C}"/>
              </a:ext>
            </a:extLst>
          </p:cNvPr>
          <p:cNvSpPr txBox="1"/>
          <p:nvPr/>
        </p:nvSpPr>
        <p:spPr>
          <a:xfrm>
            <a:off x="8332032" y="3819165"/>
            <a:ext cx="1356202" cy="578300"/>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없음</a:t>
            </a:r>
          </a:p>
        </p:txBody>
      </p:sp>
      <p:sp>
        <p:nvSpPr>
          <p:cNvPr id="69" name="TextBox 68">
            <a:extLst>
              <a:ext uri="{FF2B5EF4-FFF2-40B4-BE49-F238E27FC236}">
                <a16:creationId xmlns:a16="http://schemas.microsoft.com/office/drawing/2014/main" id="{255EF9C3-28AF-622F-8D23-E4CDFC3575C4}"/>
              </a:ext>
            </a:extLst>
          </p:cNvPr>
          <p:cNvSpPr txBox="1"/>
          <p:nvPr/>
        </p:nvSpPr>
        <p:spPr>
          <a:xfrm>
            <a:off x="1359971" y="3186204"/>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/home</a:t>
            </a:r>
            <a:endParaRPr lang="ko-KR" altLang="en-US" sz="1100">
              <a:latin typeface="나눔고딕" panose="020D0604000000000000" pitchFamily="50" charset="-127"/>
              <a:ea typeface="나눔바른고딕" panose="020B0603020101020101"/>
            </a:endParaRPr>
          </a:p>
        </p:txBody>
      </p:sp>
      <p:sp>
        <p:nvSpPr>
          <p:cNvPr id="71" name="TextBox 70">
            <a:extLst>
              <a:ext uri="{FF2B5EF4-FFF2-40B4-BE49-F238E27FC236}">
                <a16:creationId xmlns:a16="http://schemas.microsoft.com/office/drawing/2014/main" id="{40F4C789-34C8-3F75-56CC-C1EB10990C2E}"/>
              </a:ext>
            </a:extLst>
          </p:cNvPr>
          <p:cNvSpPr txBox="1"/>
          <p:nvPr/>
        </p:nvSpPr>
        <p:spPr>
          <a:xfrm>
            <a:off x="9598637" y="2912555"/>
            <a:ext cx="2171700" cy="276999"/>
          </a:xfrm>
          <a:prstGeom prst="rect">
            <a:avLst/>
          </a:prstGeom>
          <a:noFill/>
        </p:spPr>
        <p:txBody>
          <a:bodyPr wrap="square">
            <a:spAutoFit/>
          </a:bodyPr>
          <a:lstStyle/>
          <a:p>
            <a:r>
              <a:rPr lang="en-US" altLang="ko-KR" sz="1200">
                <a:solidFill>
                  <a:schemeClr val="accent1">
                    <a:lumMod val="75000"/>
                  </a:schemeClr>
                </a:solidFill>
                <a:latin typeface="나눔바른고딕" panose="020B0603020101020101" pitchFamily="50" charset="-127"/>
                <a:ea typeface="나눔바른고딕" panose="020B0603020101020101" pitchFamily="50" charset="-127"/>
              </a:rPr>
              <a:t>@RequestMapping(/home)</a:t>
            </a:r>
            <a:r>
              <a:rPr lang="ko-KR" altLang="en-US" sz="1200">
                <a:solidFill>
                  <a:schemeClr val="accent1">
                    <a:lumMod val="75000"/>
                  </a:schemeClr>
                </a:solidFill>
                <a:latin typeface="나눔바른고딕" panose="020B0603020101020101" pitchFamily="50" charset="-127"/>
                <a:ea typeface="나눔바른고딕" panose="020B0603020101020101" pitchFamily="50" charset="-127"/>
              </a:rPr>
              <a:t> </a:t>
            </a:r>
            <a:endParaRPr lang="ko-KR" altLang="en-US" sz="1200"/>
          </a:p>
        </p:txBody>
      </p:sp>
      <p:sp>
        <p:nvSpPr>
          <p:cNvPr id="76" name="TextBox 75">
            <a:extLst>
              <a:ext uri="{FF2B5EF4-FFF2-40B4-BE49-F238E27FC236}">
                <a16:creationId xmlns:a16="http://schemas.microsoft.com/office/drawing/2014/main" id="{EB9A0EA4-2AA9-01E4-860E-7219839DC319}"/>
              </a:ext>
            </a:extLst>
          </p:cNvPr>
          <p:cNvSpPr txBox="1"/>
          <p:nvPr/>
        </p:nvSpPr>
        <p:spPr>
          <a:xfrm>
            <a:off x="1974924" y="4988146"/>
            <a:ext cx="291213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초기화 때 이미 매핑 정보를 저장하고 있음</a:t>
            </a:r>
          </a:p>
        </p:txBody>
      </p:sp>
      <p:sp>
        <p:nvSpPr>
          <p:cNvPr id="2" name="직사각형 1">
            <a:extLst>
              <a:ext uri="{FF2B5EF4-FFF2-40B4-BE49-F238E27FC236}">
                <a16:creationId xmlns:a16="http://schemas.microsoft.com/office/drawing/2014/main" id="{C5CDF139-4674-5D3B-8B8D-EDFDF7D75F49}"/>
              </a:ext>
            </a:extLst>
          </p:cNvPr>
          <p:cNvSpPr/>
          <p:nvPr/>
        </p:nvSpPr>
        <p:spPr>
          <a:xfrm>
            <a:off x="551163" y="1198270"/>
            <a:ext cx="11576669" cy="887615"/>
          </a:xfrm>
          <a:prstGeom prst="rect">
            <a:avLst/>
          </a:prstGeom>
        </p:spPr>
        <p:txBody>
          <a:bodyPr wrap="square">
            <a:spAutoFit/>
          </a:bodyPr>
          <a:lstStyle/>
          <a:p>
            <a:pPr marL="228600" indent="-228600">
              <a:lnSpc>
                <a:spcPct val="150000"/>
              </a:lnSpc>
              <a:buFont typeface="+mj-lt"/>
              <a:buAutoNum type="arabicParenR"/>
            </a:pPr>
            <a:r>
              <a:rPr lang="en-US" altLang="ko-KR" sz="1200"/>
              <a:t>RequestMappingHandlerMapping</a:t>
            </a:r>
            <a:r>
              <a:rPr lang="ko-KR" altLang="en-US" sz="1200"/>
              <a:t> 은 스프링 부트의 초기화 과정에서 </a:t>
            </a:r>
            <a:r>
              <a:rPr lang="en-US" altLang="ko-KR" sz="1200"/>
              <a:t>@RequestMapping </a:t>
            </a:r>
            <a:r>
              <a:rPr lang="ko-KR" altLang="en-US" sz="1200"/>
              <a:t>이 선언된 모든 핸들러를 검사하고</a:t>
            </a:r>
            <a:r>
              <a:rPr lang="en-US" altLang="ko-KR" sz="1200"/>
              <a:t> </a:t>
            </a:r>
            <a:r>
              <a:rPr lang="ko-KR" altLang="en-US" sz="1200"/>
              <a:t>검사 결과 해당 핸들러와 </a:t>
            </a:r>
            <a:r>
              <a:rPr lang="en-US" altLang="ko-KR" sz="1200"/>
              <a:t>URL </a:t>
            </a:r>
            <a:r>
              <a:rPr lang="ko-KR" altLang="en-US" sz="1200"/>
              <a:t>경로를 매핑하여 저장소에 저장한다</a:t>
            </a:r>
            <a:endParaRPr lang="en-US" altLang="ko-KR" sz="1200"/>
          </a:p>
          <a:p>
            <a:pPr marL="228600" indent="-228600">
              <a:lnSpc>
                <a:spcPct val="150000"/>
              </a:lnSpc>
              <a:buFont typeface="+mj-lt"/>
              <a:buAutoNum type="arabicParenR"/>
            </a:pPr>
            <a:r>
              <a:rPr lang="ko-KR" altLang="en-US" sz="1200"/>
              <a:t>클라이언트 요청이 들어오면 매핑 저장소로부터 </a:t>
            </a:r>
            <a:r>
              <a:rPr lang="en-US" altLang="ko-KR" sz="1200"/>
              <a:t>URL </a:t>
            </a:r>
            <a:r>
              <a:rPr lang="ko-KR" altLang="en-US" sz="1200"/>
              <a:t>패턴과 일치하는 핸들러를 검색하고 적합한 핸들러를 찾아 반환한다</a:t>
            </a:r>
            <a:endParaRPr lang="en-US" altLang="ko-KR" sz="1200"/>
          </a:p>
        </p:txBody>
      </p:sp>
    </p:spTree>
    <p:extLst>
      <p:ext uri="{BB962C8B-B14F-4D97-AF65-F5344CB8AC3E}">
        <p14:creationId xmlns:p14="http://schemas.microsoft.com/office/powerpoint/2010/main" val="16818275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864861" y="2839896"/>
            <a:ext cx="10462288" cy="1298817"/>
          </a:xfrm>
          <a:prstGeom prst="rect">
            <a:avLst/>
          </a:prstGeom>
          <a:noFill/>
        </p:spPr>
        <p:txBody>
          <a:bodyPr wrap="none" rtlCol="0">
            <a:spAutoFit/>
          </a:bodyPr>
          <a:lstStyle/>
          <a:p>
            <a:pPr algn="ctr">
              <a:lnSpc>
                <a:spcPct val="150000"/>
              </a:lnSpc>
            </a:pP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@RequestMapping</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원리 이해</a:t>
            </a:r>
            <a:endParaRPr lang="ko-KR" altLang="en-US" sz="6000">
              <a:solidFill>
                <a:schemeClr val="accent1">
                  <a:lumMod val="75000"/>
                </a:schemeClr>
              </a:solidFill>
              <a:latin typeface="+mj-lt"/>
            </a:endParaRPr>
          </a:p>
        </p:txBody>
      </p:sp>
      <p:sp>
        <p:nvSpPr>
          <p:cNvPr id="4" name="TextBox 3">
            <a:extLst>
              <a:ext uri="{FF2B5EF4-FFF2-40B4-BE49-F238E27FC236}">
                <a16:creationId xmlns:a16="http://schemas.microsoft.com/office/drawing/2014/main" id="{D4865F9B-FAC8-D76C-5B75-8E6BB9BA363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 /spring-mvc-master/tree/@RequestMapping</a:t>
            </a:r>
            <a:endParaRPr lang="ko-KR" altLang="en-US" sz="1400">
              <a:solidFill>
                <a:schemeClr val="accent1">
                  <a:lumMod val="75000"/>
                </a:schemeClr>
              </a:solidFill>
            </a:endParaRPr>
          </a:p>
        </p:txBody>
      </p:sp>
    </p:spTree>
    <p:extLst>
      <p:ext uri="{BB962C8B-B14F-4D97-AF65-F5344CB8AC3E}">
        <p14:creationId xmlns:p14="http://schemas.microsoft.com/office/powerpoint/2010/main" val="3651275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0968353" cy="62247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RequestMappingHandlerMapping </a:t>
            </a:r>
            <a:r>
              <a:rPr lang="ko-KR" altLang="en-US" sz="1200">
                <a:latin typeface="나눔고딕" panose="020D0604000000000000" pitchFamily="50" charset="-127"/>
                <a:ea typeface="나눔바른고딕" panose="020B0603020101020101"/>
              </a:rPr>
              <a:t>클래스의 실행 구조 및 클라이언트의 요청을 어떻게 매핑하고 있는지 내부 클래스들을 분석함으로서 스프링 </a:t>
            </a:r>
            <a:r>
              <a:rPr lang="en-US" altLang="ko-KR" sz="1200">
                <a:latin typeface="나눔고딕" panose="020D0604000000000000" pitchFamily="50" charset="-127"/>
                <a:ea typeface="나눔바른고딕" panose="020B0603020101020101"/>
              </a:rPr>
              <a:t>MVC </a:t>
            </a:r>
            <a:r>
              <a:rPr lang="ko-KR" altLang="en-US" sz="1200">
                <a:latin typeface="나눔고딕" panose="020D0604000000000000" pitchFamily="50" charset="-127"/>
                <a:ea typeface="나눔바른고딕" panose="020B0603020101020101"/>
              </a:rPr>
              <a:t>의 내부 흐름을 더 깊이 이해하고 개발적 관점에서의 인사이트를 넓혀 갈수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8A77B56B-8D5B-2F96-5A24-80E989E30B53}"/>
              </a:ext>
            </a:extLst>
          </p:cNvPr>
          <p:cNvSpPr/>
          <p:nvPr/>
        </p:nvSpPr>
        <p:spPr>
          <a:xfrm>
            <a:off x="198756" y="1612090"/>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이해</a:t>
            </a:r>
          </a:p>
        </p:txBody>
      </p:sp>
      <p:sp>
        <p:nvSpPr>
          <p:cNvPr id="3" name="모서리가 둥근 직사각형 38">
            <a:extLst>
              <a:ext uri="{FF2B5EF4-FFF2-40B4-BE49-F238E27FC236}">
                <a16:creationId xmlns:a16="http://schemas.microsoft.com/office/drawing/2014/main" id="{D0E43BE9-7CC2-AE2E-3C34-09C922C22C6B}"/>
              </a:ext>
            </a:extLst>
          </p:cNvPr>
          <p:cNvSpPr/>
          <p:nvPr/>
        </p:nvSpPr>
        <p:spPr>
          <a:xfrm>
            <a:off x="511781" y="2188096"/>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RequestMappingHandlerMapping</a:t>
            </a:r>
          </a:p>
        </p:txBody>
      </p:sp>
      <p:sp>
        <p:nvSpPr>
          <p:cNvPr id="6" name="모서리가 둥근 직사각형 38">
            <a:extLst>
              <a:ext uri="{FF2B5EF4-FFF2-40B4-BE49-F238E27FC236}">
                <a16:creationId xmlns:a16="http://schemas.microsoft.com/office/drawing/2014/main" id="{C1536051-4482-B222-148B-CF65037815C9}"/>
              </a:ext>
            </a:extLst>
          </p:cNvPr>
          <p:cNvSpPr/>
          <p:nvPr/>
        </p:nvSpPr>
        <p:spPr>
          <a:xfrm>
            <a:off x="511781" y="3082469"/>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HandlerMethod</a:t>
            </a:r>
          </a:p>
        </p:txBody>
      </p:sp>
      <p:sp>
        <p:nvSpPr>
          <p:cNvPr id="7" name="모서리가 둥근 직사각형 38">
            <a:extLst>
              <a:ext uri="{FF2B5EF4-FFF2-40B4-BE49-F238E27FC236}">
                <a16:creationId xmlns:a16="http://schemas.microsoft.com/office/drawing/2014/main" id="{4165A957-4927-A5C1-7601-4534DD00B245}"/>
              </a:ext>
            </a:extLst>
          </p:cNvPr>
          <p:cNvSpPr/>
          <p:nvPr/>
        </p:nvSpPr>
        <p:spPr>
          <a:xfrm>
            <a:off x="511781" y="3976842"/>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RequestMappingInfo</a:t>
            </a:r>
          </a:p>
        </p:txBody>
      </p:sp>
      <p:sp>
        <p:nvSpPr>
          <p:cNvPr id="8" name="모서리가 둥근 직사각형 38">
            <a:extLst>
              <a:ext uri="{FF2B5EF4-FFF2-40B4-BE49-F238E27FC236}">
                <a16:creationId xmlns:a16="http://schemas.microsoft.com/office/drawing/2014/main" id="{BCCE9D6C-AAB6-DC64-C953-9EAE46333BA9}"/>
              </a:ext>
            </a:extLst>
          </p:cNvPr>
          <p:cNvSpPr/>
          <p:nvPr/>
        </p:nvSpPr>
        <p:spPr>
          <a:xfrm>
            <a:off x="511781" y="4871215"/>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MappingRegistry</a:t>
            </a:r>
          </a:p>
        </p:txBody>
      </p:sp>
      <p:sp>
        <p:nvSpPr>
          <p:cNvPr id="9" name="모서리가 둥근 직사각형 38">
            <a:extLst>
              <a:ext uri="{FF2B5EF4-FFF2-40B4-BE49-F238E27FC236}">
                <a16:creationId xmlns:a16="http://schemas.microsoft.com/office/drawing/2014/main" id="{7BB7A1AD-0578-1E01-5274-C6E0CFEA8EA1}"/>
              </a:ext>
            </a:extLst>
          </p:cNvPr>
          <p:cNvSpPr/>
          <p:nvPr/>
        </p:nvSpPr>
        <p:spPr>
          <a:xfrm>
            <a:off x="511781" y="5765587"/>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HandlerExecutionChain</a:t>
            </a:r>
          </a:p>
        </p:txBody>
      </p:sp>
      <p:sp>
        <p:nvSpPr>
          <p:cNvPr id="10" name="직사각형 9">
            <a:extLst>
              <a:ext uri="{FF2B5EF4-FFF2-40B4-BE49-F238E27FC236}">
                <a16:creationId xmlns:a16="http://schemas.microsoft.com/office/drawing/2014/main" id="{8D296010-9589-6197-BD78-8A975CD03AF6}"/>
              </a:ext>
            </a:extLst>
          </p:cNvPr>
          <p:cNvSpPr/>
          <p:nvPr/>
        </p:nvSpPr>
        <p:spPr>
          <a:xfrm>
            <a:off x="3826042" y="2215001"/>
            <a:ext cx="818444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바른고딕" panose="020B0603020101020101" pitchFamily="50" charset="-127"/>
                <a:ea typeface="나눔바른고딕" panose="020B0603020101020101" pitchFamily="50" charset="-127"/>
              </a:rPr>
              <a:t>@RequestMapping </a:t>
            </a:r>
            <a:r>
              <a:rPr lang="ko-KR" altLang="en-US" sz="1200">
                <a:latin typeface="나눔바른고딕" panose="020B0603020101020101" pitchFamily="50" charset="-127"/>
                <a:ea typeface="나눔바른고딕" panose="020B0603020101020101" pitchFamily="50" charset="-127"/>
              </a:rPr>
              <a:t>이 선언된 모든 핸들러를 검사하고 해당 핸들러와 </a:t>
            </a:r>
            <a:r>
              <a:rPr lang="en-US" altLang="ko-KR" sz="1200">
                <a:latin typeface="나눔바른고딕" panose="020B0603020101020101" pitchFamily="50" charset="-127"/>
                <a:ea typeface="나눔바른고딕" panose="020B0603020101020101" pitchFamily="50" charset="-127"/>
              </a:rPr>
              <a:t>URL </a:t>
            </a:r>
            <a:r>
              <a:rPr lang="ko-KR" altLang="en-US" sz="1200">
                <a:latin typeface="나눔바른고딕" panose="020B0603020101020101" pitchFamily="50" charset="-127"/>
                <a:ea typeface="나눔바른고딕" panose="020B0603020101020101" pitchFamily="50" charset="-127"/>
              </a:rPr>
              <a:t>경로를 매핑하여 저장소에 저장한다</a:t>
            </a:r>
          </a:p>
          <a:p>
            <a:pPr marL="171450" indent="-171450">
              <a:lnSpc>
                <a:spcPct val="150000"/>
              </a:lnSpc>
              <a:buFont typeface="Arial" panose="020B0604020202020204" pitchFamily="34" charset="0"/>
              <a:buChar char="•"/>
            </a:pPr>
            <a:r>
              <a:rPr lang="ko-KR" altLang="en-US" sz="1200">
                <a:latin typeface="나눔바른고딕" panose="020B0603020101020101" pitchFamily="50" charset="-127"/>
                <a:ea typeface="나눔바른고딕" panose="020B0603020101020101" pitchFamily="50" charset="-127"/>
              </a:rPr>
              <a:t>요청이 들어오면 매핑 저장소로부터 </a:t>
            </a:r>
            <a:r>
              <a:rPr lang="en-US" altLang="ko-KR" sz="1200">
                <a:latin typeface="나눔바른고딕" panose="020B0603020101020101" pitchFamily="50" charset="-127"/>
                <a:ea typeface="나눔바른고딕" panose="020B0603020101020101" pitchFamily="50" charset="-127"/>
              </a:rPr>
              <a:t>URL </a:t>
            </a:r>
            <a:r>
              <a:rPr lang="ko-KR" altLang="en-US" sz="1200">
                <a:latin typeface="나눔바른고딕" panose="020B0603020101020101" pitchFamily="50" charset="-127"/>
                <a:ea typeface="나눔바른고딕" panose="020B0603020101020101" pitchFamily="50" charset="-127"/>
              </a:rPr>
              <a:t>패턴과 일치하는 핸들러를 검색하고 적합한 핸들러를 찾아 반환한다</a:t>
            </a:r>
          </a:p>
        </p:txBody>
      </p:sp>
      <p:sp>
        <p:nvSpPr>
          <p:cNvPr id="11" name="직사각형 10">
            <a:extLst>
              <a:ext uri="{FF2B5EF4-FFF2-40B4-BE49-F238E27FC236}">
                <a16:creationId xmlns:a16="http://schemas.microsoft.com/office/drawing/2014/main" id="{3DEDE59C-B034-C7B9-FEA5-5AA6B1941125}"/>
              </a:ext>
            </a:extLst>
          </p:cNvPr>
          <p:cNvSpPr/>
          <p:nvPr/>
        </p:nvSpPr>
        <p:spPr>
          <a:xfrm>
            <a:off x="3826042" y="5025142"/>
            <a:ext cx="817501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모든 </a:t>
            </a:r>
            <a:r>
              <a:rPr lang="en-US" altLang="ko-KR" sz="1200"/>
              <a:t>HandlerMethod</a:t>
            </a:r>
            <a:r>
              <a:rPr lang="ko-KR" altLang="en-US" sz="1200"/>
              <a:t> 및 매핑된 경로를 저장하고 관리하는 클래스로서</a:t>
            </a:r>
            <a:r>
              <a:rPr lang="en-US" altLang="ko-KR" sz="1200"/>
              <a:t> </a:t>
            </a:r>
            <a:r>
              <a:rPr lang="ko-KR" altLang="en-US" sz="1200"/>
              <a:t>요청을 처리할 핸들러를 조회할 수 있다</a:t>
            </a:r>
            <a:endParaRPr lang="en-US" altLang="ko-KR" sz="1200">
              <a:latin typeface="+mn-ea"/>
            </a:endParaRPr>
          </a:p>
        </p:txBody>
      </p:sp>
      <p:sp>
        <p:nvSpPr>
          <p:cNvPr id="12" name="직사각형 11">
            <a:extLst>
              <a:ext uri="{FF2B5EF4-FFF2-40B4-BE49-F238E27FC236}">
                <a16:creationId xmlns:a16="http://schemas.microsoft.com/office/drawing/2014/main" id="{A0489490-54DF-5BD0-FFA7-FE9DE4FB8C93}"/>
              </a:ext>
            </a:extLst>
          </p:cNvPr>
          <p:cNvSpPr/>
          <p:nvPr/>
        </p:nvSpPr>
        <p:spPr>
          <a:xfrm>
            <a:off x="3826042" y="4124453"/>
            <a:ext cx="603219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바른고딕" panose="020B0603020101020101" pitchFamily="50" charset="-127"/>
                <a:ea typeface="나눔바른고딕" panose="020B0603020101020101" pitchFamily="50" charset="-127"/>
              </a:rPr>
              <a:t>@RequestMapping</a:t>
            </a:r>
            <a:r>
              <a:rPr lang="ko-KR" altLang="en-US" sz="1200">
                <a:latin typeface="나눔바른고딕" panose="020B0603020101020101" pitchFamily="50" charset="-127"/>
                <a:ea typeface="나눔바른고딕" panose="020B0603020101020101" pitchFamily="50" charset="-127"/>
              </a:rPr>
              <a:t> 에 선언된 여러 속성들의 값들을 추출해서 가지고 있는 객체</a:t>
            </a:r>
            <a:endParaRPr lang="en-US" altLang="ko-KR" sz="1200">
              <a:latin typeface="+mn-ea"/>
            </a:endParaRPr>
          </a:p>
        </p:txBody>
      </p:sp>
      <p:sp>
        <p:nvSpPr>
          <p:cNvPr id="13" name="직사각형 12">
            <a:extLst>
              <a:ext uri="{FF2B5EF4-FFF2-40B4-BE49-F238E27FC236}">
                <a16:creationId xmlns:a16="http://schemas.microsoft.com/office/drawing/2014/main" id="{38F1EDF0-A19C-2BA3-BDB2-6E0540AC032E}"/>
              </a:ext>
            </a:extLst>
          </p:cNvPr>
          <p:cNvSpPr/>
          <p:nvPr/>
        </p:nvSpPr>
        <p:spPr>
          <a:xfrm>
            <a:off x="3826042" y="3091581"/>
            <a:ext cx="817501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핸들러 객체로서</a:t>
            </a:r>
            <a:r>
              <a:rPr lang="en-US" altLang="ko-KR" sz="1200"/>
              <a:t> </a:t>
            </a:r>
            <a:r>
              <a:rPr lang="ko-KR" altLang="en-US" sz="1200"/>
              <a:t>최종 호출할 컨트롤러와 메서드 정보를 포함하고 있다</a:t>
            </a:r>
            <a:endParaRPr lang="en-US" altLang="ko-KR" sz="1200"/>
          </a:p>
          <a:p>
            <a:pPr marL="171450" indent="-171450">
              <a:lnSpc>
                <a:spcPct val="150000"/>
              </a:lnSpc>
              <a:buFont typeface="Arial" panose="020B0604020202020204" pitchFamily="34" charset="0"/>
              <a:buChar char="•"/>
            </a:pPr>
            <a:r>
              <a:rPr lang="ko-KR" altLang="en-US" sz="1200"/>
              <a:t>메서드의 매개변수</a:t>
            </a:r>
            <a:r>
              <a:rPr lang="en-US" altLang="ko-KR" sz="1200"/>
              <a:t>, </a:t>
            </a:r>
            <a:r>
              <a:rPr lang="ko-KR" altLang="en-US" sz="1200"/>
              <a:t>반환 값</a:t>
            </a:r>
            <a:r>
              <a:rPr lang="en-US" altLang="ko-KR" sz="1200"/>
              <a:t>, </a:t>
            </a:r>
            <a:r>
              <a:rPr lang="ko-KR" altLang="en-US" sz="1200"/>
              <a:t>메서드에 정의된 어노테이션 등에 쉽게 접근할 수 있는 기능을 제공한다</a:t>
            </a:r>
            <a:endParaRPr lang="en-US" altLang="ko-KR" sz="1200">
              <a:latin typeface="+mn-ea"/>
            </a:endParaRPr>
          </a:p>
        </p:txBody>
      </p:sp>
      <p:sp>
        <p:nvSpPr>
          <p:cNvPr id="14" name="직사각형 13">
            <a:extLst>
              <a:ext uri="{FF2B5EF4-FFF2-40B4-BE49-F238E27FC236}">
                <a16:creationId xmlns:a16="http://schemas.microsoft.com/office/drawing/2014/main" id="{C2064D84-9A87-992B-A34C-4ACA97A3AF79}"/>
              </a:ext>
            </a:extLst>
          </p:cNvPr>
          <p:cNvSpPr/>
          <p:nvPr/>
        </p:nvSpPr>
        <p:spPr>
          <a:xfrm>
            <a:off x="3826042" y="5904518"/>
            <a:ext cx="668354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나눔바른고딕" panose="020B0603020101020101" pitchFamily="50" charset="-127"/>
                <a:ea typeface="나눔바른고딕" panose="020B0603020101020101" pitchFamily="50" charset="-127"/>
              </a:rPr>
              <a:t> </a:t>
            </a:r>
            <a:r>
              <a:rPr lang="en-US" altLang="ko-KR" sz="1200"/>
              <a:t>HandlerMethod</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와 </a:t>
            </a:r>
            <a:r>
              <a:rPr lang="en-US" altLang="ko-KR" sz="1200">
                <a:latin typeface="나눔바른고딕" panose="020B0603020101020101" pitchFamily="50" charset="-127"/>
                <a:ea typeface="나눔바른고딕" panose="020B0603020101020101" pitchFamily="50" charset="-127"/>
              </a:rPr>
              <a:t>HandlerIntercepter </a:t>
            </a:r>
            <a:r>
              <a:rPr lang="ko-KR" altLang="en-US" sz="1200">
                <a:latin typeface="나눔바른고딕" panose="020B0603020101020101" pitchFamily="50" charset="-127"/>
                <a:ea typeface="나눔바른고딕" panose="020B0603020101020101" pitchFamily="50" charset="-127"/>
              </a:rPr>
              <a:t>를 포함하고 있으며 </a:t>
            </a:r>
            <a:r>
              <a:rPr lang="en-US" altLang="ko-KR" sz="1200">
                <a:solidFill>
                  <a:schemeClr val="tx1"/>
                </a:solidFill>
              </a:rPr>
              <a:t>HandlerAdapter </a:t>
            </a:r>
            <a:r>
              <a:rPr lang="ko-KR" altLang="en-US" sz="1200">
                <a:solidFill>
                  <a:schemeClr val="tx1"/>
                </a:solidFill>
              </a:rPr>
              <a:t>에게 전달된다</a:t>
            </a:r>
            <a:r>
              <a:rPr lang="ko-KR" altLang="en-US" sz="1200">
                <a:latin typeface="나눔바른고딕" panose="020B0603020101020101" pitchFamily="50" charset="-127"/>
                <a:ea typeface="나눔바른고딕" panose="020B0603020101020101" pitchFamily="50" charset="-127"/>
              </a:rPr>
              <a:t> </a:t>
            </a:r>
            <a:endParaRPr lang="en-US" altLang="ko-KR" sz="1200">
              <a:latin typeface="+mn-ea"/>
            </a:endParaRPr>
          </a:p>
        </p:txBody>
      </p:sp>
    </p:spTree>
    <p:extLst>
      <p:ext uri="{BB962C8B-B14F-4D97-AF65-F5344CB8AC3E}">
        <p14:creationId xmlns:p14="http://schemas.microsoft.com/office/powerpoint/2010/main" val="16246609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07900" y="312168"/>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매핑 구조</a:t>
            </a:r>
          </a:p>
        </p:txBody>
      </p:sp>
      <p:sp>
        <p:nvSpPr>
          <p:cNvPr id="5" name="TextBox 4">
            <a:extLst>
              <a:ext uri="{FF2B5EF4-FFF2-40B4-BE49-F238E27FC236}">
                <a16:creationId xmlns:a16="http://schemas.microsoft.com/office/drawing/2014/main" id="{85622F3C-B4E9-1C6C-DCA5-5653F41D310C}"/>
              </a:ext>
            </a:extLst>
          </p:cNvPr>
          <p:cNvSpPr txBox="1"/>
          <p:nvPr/>
        </p:nvSpPr>
        <p:spPr>
          <a:xfrm>
            <a:off x="361187" y="863751"/>
            <a:ext cx="6358449" cy="3670236"/>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@RestController</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"/api"</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RestApiController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t>
            </a:r>
            <a:r>
              <a:rPr lang="en-US" altLang="ko-KR" sz="1200">
                <a:solidFill>
                  <a:srgbClr val="6AAB73"/>
                </a:solidFill>
                <a:highlight>
                  <a:srgbClr val="1E1F22"/>
                </a:highlight>
              </a:rPr>
              <a:t>user</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AccountDto </a:t>
            </a:r>
            <a:r>
              <a:rPr lang="en-US" altLang="ko-KR" sz="1200">
                <a:solidFill>
                  <a:srgbClr val="56A8F5"/>
                </a:solidFill>
                <a:effectLst/>
                <a:highlight>
                  <a:srgbClr val="1E1F22"/>
                </a:highlight>
              </a:rPr>
              <a: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@RequestBody </a:t>
            </a:r>
            <a:r>
              <a:rPr lang="en-US" altLang="ko-KR" sz="1200">
                <a:solidFill>
                  <a:srgbClr val="BCBEC4"/>
                </a:solidFill>
                <a:effectLst/>
                <a:highlight>
                  <a:srgbClr val="1E1F22"/>
                </a:highlight>
              </a:rPr>
              <a:t>AccountDto accountDto</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 </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BCBEC4"/>
                </a:solidFill>
                <a:effectLst/>
                <a:highlight>
                  <a:srgbClr val="1E1F22"/>
                </a:highlight>
              </a:rPr>
              <a:t>accountDto;</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"/order"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ResponseEntity</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AccountDto</a:t>
            </a:r>
            <a:r>
              <a:rPr lang="en-US" altLang="ko-KR" sz="1200">
                <a:solidFill>
                  <a:srgbClr val="E8BA36"/>
                </a:solidFill>
                <a:effectLst/>
                <a:highlight>
                  <a:srgbClr val="1E1F22"/>
                </a:highlight>
              </a:rPr>
              <a:t>&gt; </a:t>
            </a:r>
            <a:r>
              <a:rPr lang="en-US" altLang="ko-KR" sz="1200">
                <a:solidFill>
                  <a:srgbClr val="56A8F5"/>
                </a:solidFill>
                <a:effectLst/>
                <a:highlight>
                  <a:srgbClr val="1E1F22"/>
                </a:highlight>
              </a:rPr>
              <a:t>order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@RequestBody </a:t>
            </a:r>
            <a:r>
              <a:rPr lang="en-US" altLang="ko-KR" sz="1200">
                <a:solidFill>
                  <a:srgbClr val="BCBEC4"/>
                </a:solidFill>
                <a:effectLst/>
                <a:highlight>
                  <a:srgbClr val="1E1F22"/>
                </a:highlight>
              </a:rPr>
              <a:t>AccountDto accountDto</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BCBEC4"/>
                </a:solidFill>
                <a:effectLst/>
                <a:highlight>
                  <a:srgbClr val="1E1F22"/>
                </a:highlight>
              </a:rPr>
              <a:t>ResponseEntity.</a:t>
            </a:r>
            <a:r>
              <a:rPr lang="en-US" altLang="ko-KR" sz="1200" i="1">
                <a:solidFill>
                  <a:srgbClr val="BCBEC4"/>
                </a:solidFill>
                <a:effectLst/>
                <a:highlight>
                  <a:srgbClr val="1E1F22"/>
                </a:highlight>
              </a:rPr>
              <a:t>ok</a:t>
            </a:r>
            <a:r>
              <a:rPr lang="en-US" altLang="ko-KR" sz="1200">
                <a:solidFill>
                  <a:srgbClr val="E8BA36"/>
                </a:solidFill>
                <a:effectLst/>
                <a:highlight>
                  <a:srgbClr val="1E1F22"/>
                </a:highlight>
              </a:rPr>
              <a:t>(</a:t>
            </a:r>
            <a:r>
              <a:rPr lang="en-US" altLang="ko-KR" sz="1200">
                <a:solidFill>
                  <a:srgbClr val="CF8E6D"/>
                </a:solidFill>
                <a:effectLst/>
                <a:highlight>
                  <a:srgbClr val="1E1F22"/>
                </a:highlight>
              </a:rPr>
              <a:t>new </a:t>
            </a:r>
            <a:r>
              <a:rPr lang="en-US" altLang="ko-KR" sz="1200">
                <a:solidFill>
                  <a:srgbClr val="BCBEC4"/>
                </a:solidFill>
                <a:effectLst/>
                <a:highlight>
                  <a:srgbClr val="1E1F22"/>
                </a:highlight>
              </a:rPr>
              <a:t>AccountDto</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"onjsdnjs"</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"1111"</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5" name="모서리가 둥근 직사각형 14">
            <a:extLst>
              <a:ext uri="{FF2B5EF4-FFF2-40B4-BE49-F238E27FC236}">
                <a16:creationId xmlns:a16="http://schemas.microsoft.com/office/drawing/2014/main" id="{F456D106-4E96-F758-4DEA-DB00C4592639}"/>
              </a:ext>
            </a:extLst>
          </p:cNvPr>
          <p:cNvSpPr/>
          <p:nvPr/>
        </p:nvSpPr>
        <p:spPr>
          <a:xfrm>
            <a:off x="6957804" y="863751"/>
            <a:ext cx="5011692" cy="5143857"/>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2467CF1C-9B65-CC4C-C7C0-F73CD7488EDB}"/>
              </a:ext>
            </a:extLst>
          </p:cNvPr>
          <p:cNvSpPr/>
          <p:nvPr/>
        </p:nvSpPr>
        <p:spPr>
          <a:xfrm>
            <a:off x="7107796" y="1435608"/>
            <a:ext cx="4723016" cy="4379976"/>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7" name="모서리가 둥근 직사각형 38">
            <a:extLst>
              <a:ext uri="{FF2B5EF4-FFF2-40B4-BE49-F238E27FC236}">
                <a16:creationId xmlns:a16="http://schemas.microsoft.com/office/drawing/2014/main" id="{365053D1-3C13-9AA8-595A-46B74888A1AE}"/>
              </a:ext>
            </a:extLst>
          </p:cNvPr>
          <p:cNvSpPr/>
          <p:nvPr/>
        </p:nvSpPr>
        <p:spPr>
          <a:xfrm>
            <a:off x="7239256" y="2045338"/>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RequestMappingInfo</a:t>
            </a:r>
          </a:p>
        </p:txBody>
      </p:sp>
      <p:sp>
        <p:nvSpPr>
          <p:cNvPr id="18" name="TextBox 17">
            <a:extLst>
              <a:ext uri="{FF2B5EF4-FFF2-40B4-BE49-F238E27FC236}">
                <a16:creationId xmlns:a16="http://schemas.microsoft.com/office/drawing/2014/main" id="{CB0A2633-0E18-5CE5-A46F-A79B84AA0FA5}"/>
              </a:ext>
            </a:extLst>
          </p:cNvPr>
          <p:cNvSpPr txBox="1"/>
          <p:nvPr/>
        </p:nvSpPr>
        <p:spPr>
          <a:xfrm>
            <a:off x="8357363" y="1006298"/>
            <a:ext cx="2256282" cy="369332"/>
          </a:xfrm>
          <a:prstGeom prst="rect">
            <a:avLst/>
          </a:prstGeom>
          <a:noFill/>
        </p:spPr>
        <p:txBody>
          <a:bodyPr wrap="square">
            <a:spAutoFit/>
          </a:bodyPr>
          <a:lstStyle/>
          <a:p>
            <a:r>
              <a:rPr lang="en-US" altLang="ko-KR" b="1"/>
              <a:t>MappingRegistry</a:t>
            </a:r>
            <a:endParaRPr lang="ko-KR" altLang="en-US" b="1"/>
          </a:p>
        </p:txBody>
      </p:sp>
      <p:sp>
        <p:nvSpPr>
          <p:cNvPr id="19" name="모서리가 둥근 직사각형 38">
            <a:extLst>
              <a:ext uri="{FF2B5EF4-FFF2-40B4-BE49-F238E27FC236}">
                <a16:creationId xmlns:a16="http://schemas.microsoft.com/office/drawing/2014/main" id="{5C1FC99F-D155-E386-B17F-139983A81D4F}"/>
              </a:ext>
            </a:extLst>
          </p:cNvPr>
          <p:cNvSpPr/>
          <p:nvPr/>
        </p:nvSpPr>
        <p:spPr>
          <a:xfrm>
            <a:off x="7239256" y="4648309"/>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RequestMappingInfo</a:t>
            </a:r>
          </a:p>
        </p:txBody>
      </p:sp>
      <p:sp>
        <p:nvSpPr>
          <p:cNvPr id="20" name="모서리가 둥근 직사각형 38">
            <a:extLst>
              <a:ext uri="{FF2B5EF4-FFF2-40B4-BE49-F238E27FC236}">
                <a16:creationId xmlns:a16="http://schemas.microsoft.com/office/drawing/2014/main" id="{B0D16BC6-1CB9-E4B3-6850-0727174C9C1A}"/>
              </a:ext>
            </a:extLst>
          </p:cNvPr>
          <p:cNvSpPr/>
          <p:nvPr/>
        </p:nvSpPr>
        <p:spPr>
          <a:xfrm>
            <a:off x="9370076" y="4647567"/>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t>
            </a:r>
          </a:p>
        </p:txBody>
      </p:sp>
      <p:sp>
        <p:nvSpPr>
          <p:cNvPr id="27" name="모서리가 둥근 직사각형 38">
            <a:extLst>
              <a:ext uri="{FF2B5EF4-FFF2-40B4-BE49-F238E27FC236}">
                <a16:creationId xmlns:a16="http://schemas.microsoft.com/office/drawing/2014/main" id="{F803BFBF-C223-4BDD-DEA4-47A43BB60477}"/>
              </a:ext>
            </a:extLst>
          </p:cNvPr>
          <p:cNvSpPr/>
          <p:nvPr/>
        </p:nvSpPr>
        <p:spPr>
          <a:xfrm>
            <a:off x="7239256" y="2569297"/>
            <a:ext cx="2003804" cy="1856400"/>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path=/api/home</a:t>
            </a:r>
          </a:p>
          <a:p>
            <a:pPr algn="ctr">
              <a:spcBef>
                <a:spcPts val="400"/>
              </a:spcBef>
            </a:pPr>
            <a:r>
              <a:rPr lang="en-US" altLang="ko-KR" sz="1400">
                <a:solidFill>
                  <a:schemeClr val="tx1"/>
                </a:solidFill>
                <a:latin typeface="+mj-lt"/>
                <a:ea typeface="나눔바른고딕" panose="020B0603020101020101"/>
              </a:rPr>
              <a:t>method=POST</a:t>
            </a:r>
          </a:p>
          <a:p>
            <a:pPr algn="ctr">
              <a:spcBef>
                <a:spcPts val="400"/>
              </a:spcBef>
            </a:pPr>
            <a:r>
              <a:rPr lang="en-US" altLang="ko-KR" sz="1400">
                <a:solidFill>
                  <a:schemeClr val="tx1"/>
                </a:solidFill>
                <a:latin typeface="+mj-lt"/>
                <a:ea typeface="나눔바른고딕" panose="020B0603020101020101"/>
              </a:rPr>
              <a:t>param=[]</a:t>
            </a:r>
          </a:p>
          <a:p>
            <a:pPr algn="ctr">
              <a:spcBef>
                <a:spcPts val="400"/>
              </a:spcBef>
            </a:pPr>
            <a:r>
              <a:rPr lang="en-US" altLang="ko-KR" sz="1400">
                <a:solidFill>
                  <a:schemeClr val="tx1"/>
                </a:solidFill>
                <a:latin typeface="+mj-lt"/>
                <a:ea typeface="나눔바른고딕" panose="020B0603020101020101"/>
              </a:rPr>
              <a:t>…</a:t>
            </a:r>
          </a:p>
          <a:p>
            <a:pPr algn="ctr">
              <a:spcBef>
                <a:spcPts val="400"/>
              </a:spcBef>
            </a:pPr>
            <a:r>
              <a:rPr lang="en-US" altLang="ko-KR" sz="1400">
                <a:solidFill>
                  <a:schemeClr val="tx1"/>
                </a:solidFill>
                <a:latin typeface="+mj-lt"/>
                <a:ea typeface="나눔바른고딕" panose="020B0603020101020101"/>
              </a:rPr>
              <a:t>…</a:t>
            </a:r>
          </a:p>
        </p:txBody>
      </p:sp>
      <p:sp>
        <p:nvSpPr>
          <p:cNvPr id="28" name="모서리가 둥근 직사각형 38">
            <a:extLst>
              <a:ext uri="{FF2B5EF4-FFF2-40B4-BE49-F238E27FC236}">
                <a16:creationId xmlns:a16="http://schemas.microsoft.com/office/drawing/2014/main" id="{0ABFC5AF-A7B6-24C0-C5DD-19182994A285}"/>
              </a:ext>
            </a:extLst>
          </p:cNvPr>
          <p:cNvSpPr/>
          <p:nvPr/>
        </p:nvSpPr>
        <p:spPr>
          <a:xfrm>
            <a:off x="9381744" y="2562818"/>
            <a:ext cx="2326672" cy="1856400"/>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latin typeface="+mj-lt"/>
                <a:ea typeface="나눔바른고딕" panose="020B0603020101020101"/>
              </a:rPr>
              <a:t>bean=RestApiController</a:t>
            </a:r>
          </a:p>
          <a:p>
            <a:pPr>
              <a:spcBef>
                <a:spcPts val="400"/>
              </a:spcBef>
            </a:pPr>
            <a:r>
              <a:rPr lang="en-US" altLang="ko-KR" sz="1400">
                <a:solidFill>
                  <a:schemeClr val="tx1"/>
                </a:solidFill>
                <a:latin typeface="+mj-lt"/>
                <a:ea typeface="나눔바른고딕" panose="020B0603020101020101"/>
              </a:rPr>
              <a:t>method=user()</a:t>
            </a:r>
          </a:p>
          <a:p>
            <a:pPr>
              <a:spcBef>
                <a:spcPts val="400"/>
              </a:spcBef>
            </a:pPr>
            <a:r>
              <a:rPr lang="en-US" altLang="ko-KR" sz="1400">
                <a:solidFill>
                  <a:schemeClr val="tx1"/>
                </a:solidFill>
                <a:latin typeface="+mj-lt"/>
                <a:ea typeface="나눔바른고딕" panose="020B0603020101020101"/>
              </a:rPr>
              <a:t>parameters=AccountDto</a:t>
            </a:r>
          </a:p>
          <a:p>
            <a:pPr>
              <a:spcBef>
                <a:spcPts val="400"/>
              </a:spcBef>
            </a:pPr>
            <a:r>
              <a:rPr lang="en-US" altLang="ko-KR" sz="1400">
                <a:solidFill>
                  <a:schemeClr val="tx1"/>
                </a:solidFill>
                <a:latin typeface="+mj-lt"/>
                <a:ea typeface="나눔바른고딕" panose="020B0603020101020101"/>
              </a:rPr>
              <a:t>…</a:t>
            </a:r>
          </a:p>
          <a:p>
            <a:pPr>
              <a:spcBef>
                <a:spcPts val="400"/>
              </a:spcBef>
            </a:pPr>
            <a:r>
              <a:rPr lang="en-US" altLang="ko-KR" sz="1400">
                <a:solidFill>
                  <a:schemeClr val="tx1"/>
                </a:solidFill>
                <a:latin typeface="+mj-lt"/>
                <a:ea typeface="나눔바른고딕" panose="020B0603020101020101"/>
              </a:rPr>
              <a:t>…</a:t>
            </a:r>
          </a:p>
        </p:txBody>
      </p:sp>
      <p:sp>
        <p:nvSpPr>
          <p:cNvPr id="29" name="TextBox 28">
            <a:extLst>
              <a:ext uri="{FF2B5EF4-FFF2-40B4-BE49-F238E27FC236}">
                <a16:creationId xmlns:a16="http://schemas.microsoft.com/office/drawing/2014/main" id="{15F6B85D-49D0-C968-415D-0F2C43767459}"/>
              </a:ext>
            </a:extLst>
          </p:cNvPr>
          <p:cNvSpPr txBox="1"/>
          <p:nvPr/>
        </p:nvSpPr>
        <p:spPr>
          <a:xfrm>
            <a:off x="8702571" y="1524494"/>
            <a:ext cx="1250061" cy="338554"/>
          </a:xfrm>
          <a:prstGeom prst="rect">
            <a:avLst/>
          </a:prstGeom>
          <a:noFill/>
        </p:spPr>
        <p:txBody>
          <a:bodyPr wrap="square">
            <a:spAutoFit/>
          </a:bodyPr>
          <a:lstStyle/>
          <a:p>
            <a:pPr algn="ctr"/>
            <a:r>
              <a:rPr lang="en-US" altLang="ko-KR" sz="1600" b="1"/>
              <a:t>Map</a:t>
            </a:r>
            <a:endParaRPr lang="ko-KR" altLang="en-US" sz="1600" b="1"/>
          </a:p>
        </p:txBody>
      </p:sp>
      <p:sp>
        <p:nvSpPr>
          <p:cNvPr id="30" name="TextBox 29">
            <a:extLst>
              <a:ext uri="{FF2B5EF4-FFF2-40B4-BE49-F238E27FC236}">
                <a16:creationId xmlns:a16="http://schemas.microsoft.com/office/drawing/2014/main" id="{2E88CFFB-B467-B46C-AB27-A861F08DFEC9}"/>
              </a:ext>
            </a:extLst>
          </p:cNvPr>
          <p:cNvSpPr txBox="1"/>
          <p:nvPr/>
        </p:nvSpPr>
        <p:spPr>
          <a:xfrm>
            <a:off x="250460" y="4586237"/>
            <a:ext cx="6596616" cy="608500"/>
          </a:xfrm>
          <a:prstGeom prst="rect">
            <a:avLst/>
          </a:prstGeom>
          <a:noFill/>
        </p:spPr>
        <p:txBody>
          <a:bodyPr wrap="square">
            <a:spAutoFit/>
          </a:bodyPr>
          <a:lstStyle/>
          <a:p>
            <a:pPr>
              <a:lnSpc>
                <a:spcPct val="150000"/>
              </a:lnSpc>
            </a:pPr>
            <a:r>
              <a:rPr lang="ko-KR" altLang="en-US" sz="1200" i="1">
                <a:solidFill>
                  <a:srgbClr val="FF0000"/>
                </a:solidFill>
                <a:latin typeface="나눔고딕" panose="020D0604000000000000" pitchFamily="50" charset="-127"/>
                <a:ea typeface="나눔바른고딕" panose="020B0603020101020101"/>
              </a:rPr>
              <a:t>초기화 시 </a:t>
            </a:r>
            <a:r>
              <a:rPr lang="en-US" altLang="ko-KR" sz="1200" i="1">
                <a:solidFill>
                  <a:srgbClr val="FF0000"/>
                </a:solidFill>
                <a:latin typeface="+mj-lt"/>
                <a:ea typeface="나눔바른고딕" panose="020B0603020101020101"/>
              </a:rPr>
              <a:t>@RequestMapping </a:t>
            </a:r>
            <a:r>
              <a:rPr lang="ko-KR" altLang="en-US" sz="1200" i="1">
                <a:solidFill>
                  <a:srgbClr val="FF0000"/>
                </a:solidFill>
                <a:latin typeface="+mj-lt"/>
                <a:ea typeface="나눔바른고딕" panose="020B0603020101020101"/>
              </a:rPr>
              <a:t>이 선언된 클래스와 메서드를 추출해서 </a:t>
            </a:r>
            <a:r>
              <a:rPr lang="en-US" altLang="ko-KR" sz="1200" i="1">
                <a:solidFill>
                  <a:srgbClr val="FF0000"/>
                </a:solidFill>
                <a:latin typeface="+mj-lt"/>
                <a:ea typeface="나눔바른고딕" panose="020B0603020101020101"/>
              </a:rPr>
              <a:t>Handler </a:t>
            </a:r>
            <a:r>
              <a:rPr lang="ko-KR" altLang="en-US" sz="1200" i="1">
                <a:solidFill>
                  <a:srgbClr val="FF0000"/>
                </a:solidFill>
                <a:latin typeface="+mj-lt"/>
                <a:ea typeface="나눔바른고딕" panose="020B0603020101020101"/>
              </a:rPr>
              <a:t>객체를 만들고 </a:t>
            </a:r>
            <a:r>
              <a:rPr lang="en-US" altLang="ko-KR" sz="1200" i="1">
                <a:solidFill>
                  <a:srgbClr val="FF0000"/>
                </a:solidFill>
                <a:latin typeface="+mj-lt"/>
                <a:ea typeface="나눔바른고딕" panose="020B0603020101020101"/>
              </a:rPr>
              <a:t>Url </a:t>
            </a:r>
            <a:r>
              <a:rPr lang="ko-KR" altLang="en-US" sz="1200" i="1">
                <a:solidFill>
                  <a:srgbClr val="FF0000"/>
                </a:solidFill>
                <a:latin typeface="+mj-lt"/>
                <a:ea typeface="나눔바른고딕" panose="020B0603020101020101"/>
              </a:rPr>
              <a:t>경로와 </a:t>
            </a:r>
            <a:r>
              <a:rPr lang="ko-KR" altLang="en-US" sz="1200" i="1">
                <a:solidFill>
                  <a:srgbClr val="FF0000"/>
                </a:solidFill>
                <a:latin typeface="나눔고딕" panose="020D0604000000000000" pitchFamily="50" charset="-127"/>
                <a:ea typeface="나눔바른고딕" panose="020B0603020101020101"/>
              </a:rPr>
              <a:t>매핑이 이루어짐</a:t>
            </a:r>
          </a:p>
        </p:txBody>
      </p:sp>
      <p:sp>
        <p:nvSpPr>
          <p:cNvPr id="31" name="TextBox 30">
            <a:extLst>
              <a:ext uri="{FF2B5EF4-FFF2-40B4-BE49-F238E27FC236}">
                <a16:creationId xmlns:a16="http://schemas.microsoft.com/office/drawing/2014/main" id="{FA601450-6A58-EE25-824A-FF91C6020A71}"/>
              </a:ext>
            </a:extLst>
          </p:cNvPr>
          <p:cNvSpPr txBox="1"/>
          <p:nvPr/>
        </p:nvSpPr>
        <p:spPr>
          <a:xfrm>
            <a:off x="6957805" y="6110388"/>
            <a:ext cx="5011692" cy="622478"/>
          </a:xfrm>
          <a:prstGeom prst="rect">
            <a:avLst/>
          </a:prstGeom>
          <a:noFill/>
        </p:spPr>
        <p:txBody>
          <a:bodyPr wrap="square">
            <a:spAutoFit/>
          </a:bodyPr>
          <a:lstStyle/>
          <a:p>
            <a:pPr>
              <a:lnSpc>
                <a:spcPct val="150000"/>
              </a:lnSpc>
            </a:pPr>
            <a:r>
              <a:rPr lang="en-US" altLang="ko-KR" sz="1200">
                <a:solidFill>
                  <a:schemeClr val="tx1"/>
                </a:solidFill>
                <a:latin typeface="+mj-lt"/>
                <a:ea typeface="나눔바른고딕" panose="020B0603020101020101"/>
              </a:rPr>
              <a:t>RequestMappingInfo </a:t>
            </a:r>
            <a:r>
              <a:rPr lang="ko-KR" altLang="en-US" sz="1200">
                <a:solidFill>
                  <a:schemeClr val="tx1"/>
                </a:solidFill>
                <a:latin typeface="+mj-lt"/>
                <a:ea typeface="나눔바른고딕" panose="020B0603020101020101"/>
              </a:rPr>
              <a:t>에는 </a:t>
            </a:r>
            <a:r>
              <a:rPr lang="en-US" altLang="ko-KR" sz="1200">
                <a:latin typeface="+mj-lt"/>
                <a:ea typeface="나눔바른고딕" panose="020B0603020101020101"/>
              </a:rPr>
              <a:t>@RequestMapping </a:t>
            </a:r>
            <a:r>
              <a:rPr lang="ko-KR" altLang="en-US" sz="1200">
                <a:latin typeface="+mj-lt"/>
                <a:ea typeface="나눔바른고딕" panose="020B0603020101020101"/>
              </a:rPr>
              <a:t>정보들이 저장 되어 있으며 </a:t>
            </a:r>
            <a:r>
              <a:rPr lang="en-US" altLang="ko-KR" sz="1200">
                <a:latin typeface="+mj-lt"/>
                <a:ea typeface="나눔바른고딕" panose="020B0603020101020101"/>
              </a:rPr>
              <a:t>HandlerMethod </a:t>
            </a:r>
            <a:r>
              <a:rPr lang="ko-KR" altLang="en-US" sz="1200">
                <a:latin typeface="+mj-lt"/>
                <a:ea typeface="나눔바른고딕" panose="020B0603020101020101"/>
              </a:rPr>
              <a:t>에는 컨트롤러와 메서드 정보가 들어 있다</a:t>
            </a:r>
            <a:endParaRPr lang="ko-KR" altLang="en-US" sz="1200">
              <a:latin typeface="나눔고딕" panose="020D0604000000000000" pitchFamily="50" charset="-127"/>
              <a:ea typeface="나눔바른고딕" panose="020B0603020101020101"/>
            </a:endParaRPr>
          </a:p>
        </p:txBody>
      </p:sp>
      <p:sp>
        <p:nvSpPr>
          <p:cNvPr id="2" name="모서리가 둥근 직사각형 38">
            <a:extLst>
              <a:ext uri="{FF2B5EF4-FFF2-40B4-BE49-F238E27FC236}">
                <a16:creationId xmlns:a16="http://schemas.microsoft.com/office/drawing/2014/main" id="{7C3EE03B-EAC3-F3FB-83C1-ECEB7B29E4FE}"/>
              </a:ext>
            </a:extLst>
          </p:cNvPr>
          <p:cNvSpPr/>
          <p:nvPr/>
        </p:nvSpPr>
        <p:spPr>
          <a:xfrm>
            <a:off x="9370076" y="2043009"/>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HandlerMethod</a:t>
            </a:r>
          </a:p>
        </p:txBody>
      </p:sp>
      <p:sp>
        <p:nvSpPr>
          <p:cNvPr id="3" name="모서리가 둥근 직사각형 38">
            <a:extLst>
              <a:ext uri="{FF2B5EF4-FFF2-40B4-BE49-F238E27FC236}">
                <a16:creationId xmlns:a16="http://schemas.microsoft.com/office/drawing/2014/main" id="{510D6671-C7AC-12B1-A7C9-64CD1ABDE283}"/>
              </a:ext>
            </a:extLst>
          </p:cNvPr>
          <p:cNvSpPr/>
          <p:nvPr/>
        </p:nvSpPr>
        <p:spPr>
          <a:xfrm>
            <a:off x="7239256" y="5195479"/>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RequestMappingInfo</a:t>
            </a:r>
          </a:p>
        </p:txBody>
      </p:sp>
      <p:sp>
        <p:nvSpPr>
          <p:cNvPr id="4" name="모서리가 둥근 직사각형 38">
            <a:extLst>
              <a:ext uri="{FF2B5EF4-FFF2-40B4-BE49-F238E27FC236}">
                <a16:creationId xmlns:a16="http://schemas.microsoft.com/office/drawing/2014/main" id="{8DAFA44F-C061-29C2-06EB-91A0EE90F609}"/>
              </a:ext>
            </a:extLst>
          </p:cNvPr>
          <p:cNvSpPr/>
          <p:nvPr/>
        </p:nvSpPr>
        <p:spPr>
          <a:xfrm>
            <a:off x="9370076" y="5194737"/>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t>
            </a:r>
          </a:p>
        </p:txBody>
      </p:sp>
    </p:spTree>
    <p:extLst>
      <p:ext uri="{BB962C8B-B14F-4D97-AF65-F5344CB8AC3E}">
        <p14:creationId xmlns:p14="http://schemas.microsoft.com/office/powerpoint/2010/main" val="37551964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모서리가 둥근 직사각형 38">
            <a:extLst>
              <a:ext uri="{FF2B5EF4-FFF2-40B4-BE49-F238E27FC236}">
                <a16:creationId xmlns:a16="http://schemas.microsoft.com/office/drawing/2014/main" id="{EEF9DA17-F575-A7C2-E8D9-F13CB2947D93}"/>
              </a:ext>
            </a:extLst>
          </p:cNvPr>
          <p:cNvSpPr/>
          <p:nvPr/>
        </p:nvSpPr>
        <p:spPr>
          <a:xfrm>
            <a:off x="2203398" y="3910865"/>
            <a:ext cx="4139886" cy="2749941"/>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요청 흐름도</a:t>
            </a:r>
          </a:p>
        </p:txBody>
      </p:sp>
      <p:grpSp>
        <p:nvGrpSpPr>
          <p:cNvPr id="4" name="그룹 3">
            <a:extLst>
              <a:ext uri="{FF2B5EF4-FFF2-40B4-BE49-F238E27FC236}">
                <a16:creationId xmlns:a16="http://schemas.microsoft.com/office/drawing/2014/main" id="{7143F508-8A19-6D4F-1FDA-F7C73BD433A0}"/>
              </a:ext>
            </a:extLst>
          </p:cNvPr>
          <p:cNvGrpSpPr/>
          <p:nvPr/>
        </p:nvGrpSpPr>
        <p:grpSpPr>
          <a:xfrm>
            <a:off x="1070835" y="926710"/>
            <a:ext cx="580620" cy="493776"/>
            <a:chOff x="4970146" y="178594"/>
            <a:chExt cx="580620" cy="493776"/>
          </a:xfrm>
        </p:grpSpPr>
        <p:sp>
          <p:nvSpPr>
            <p:cNvPr id="5" name="타원 4">
              <a:extLst>
                <a:ext uri="{FF2B5EF4-FFF2-40B4-BE49-F238E27FC236}">
                  <a16:creationId xmlns:a16="http://schemas.microsoft.com/office/drawing/2014/main" id="{716487A2-13A2-6148-A606-E015B9710DA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0B6443F1-0783-8F25-AA31-ED4B9685DD83}"/>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6" name="직선 화살표 연결선 15">
            <a:extLst>
              <a:ext uri="{FF2B5EF4-FFF2-40B4-BE49-F238E27FC236}">
                <a16:creationId xmlns:a16="http://schemas.microsoft.com/office/drawing/2014/main" id="{750FD8CC-E6A2-9FE3-633C-158A6FE51F56}"/>
              </a:ext>
            </a:extLst>
          </p:cNvPr>
          <p:cNvCxnSpPr>
            <a:cxnSpLocks/>
            <a:stCxn id="5" idx="4"/>
            <a:endCxn id="22" idx="0"/>
          </p:cNvCxnSpPr>
          <p:nvPr/>
        </p:nvCxnSpPr>
        <p:spPr>
          <a:xfrm>
            <a:off x="1317723" y="1420486"/>
            <a:ext cx="4336" cy="672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모서리가 둥근 직사각형 38">
            <a:extLst>
              <a:ext uri="{FF2B5EF4-FFF2-40B4-BE49-F238E27FC236}">
                <a16:creationId xmlns:a16="http://schemas.microsoft.com/office/drawing/2014/main" id="{5E81CF13-9099-AA5D-F9E2-77C247D6E4B7}"/>
              </a:ext>
            </a:extLst>
          </p:cNvPr>
          <p:cNvSpPr/>
          <p:nvPr/>
        </p:nvSpPr>
        <p:spPr>
          <a:xfrm>
            <a:off x="2718845" y="2091946"/>
            <a:ext cx="309795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RequestMappingHandlerMapping</a:t>
            </a:r>
            <a:endParaRPr lang="ko-KR" altLang="en-US" sz="1400" b="1">
              <a:solidFill>
                <a:schemeClr val="bg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315A42C7-1498-6148-647D-E6C7596DE627}"/>
              </a:ext>
            </a:extLst>
          </p:cNvPr>
          <p:cNvSpPr/>
          <p:nvPr/>
        </p:nvSpPr>
        <p:spPr>
          <a:xfrm>
            <a:off x="2371204" y="4514368"/>
            <a:ext cx="3729594" cy="1977871"/>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9" name="다이아몬드 18">
            <a:extLst>
              <a:ext uri="{FF2B5EF4-FFF2-40B4-BE49-F238E27FC236}">
                <a16:creationId xmlns:a16="http://schemas.microsoft.com/office/drawing/2014/main" id="{B2DA3992-D861-9D48-B55F-26E98703808F}"/>
              </a:ext>
            </a:extLst>
          </p:cNvPr>
          <p:cNvSpPr/>
          <p:nvPr/>
        </p:nvSpPr>
        <p:spPr>
          <a:xfrm>
            <a:off x="7128915" y="2123950"/>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6AF32EE2-3A74-5013-D23B-B9E4691ABC94}"/>
              </a:ext>
            </a:extLst>
          </p:cNvPr>
          <p:cNvCxnSpPr>
            <a:cxnSpLocks/>
            <a:stCxn id="22" idx="3"/>
            <a:endCxn id="17" idx="1"/>
          </p:cNvCxnSpPr>
          <p:nvPr/>
        </p:nvCxnSpPr>
        <p:spPr>
          <a:xfrm flipV="1">
            <a:off x="2221212" y="2338834"/>
            <a:ext cx="497633" cy="14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88CA9866-F624-0DCD-27EB-8F61E6F4154D}"/>
              </a:ext>
            </a:extLst>
          </p:cNvPr>
          <p:cNvCxnSpPr>
            <a:cxnSpLocks/>
            <a:stCxn id="17" idx="3"/>
            <a:endCxn id="19" idx="1"/>
          </p:cNvCxnSpPr>
          <p:nvPr/>
        </p:nvCxnSpPr>
        <p:spPr>
          <a:xfrm>
            <a:off x="5816795" y="2338834"/>
            <a:ext cx="13121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DF7EF1FA-4A5B-F06B-DD6C-E792043BE808}"/>
              </a:ext>
            </a:extLst>
          </p:cNvPr>
          <p:cNvSpPr/>
          <p:nvPr/>
        </p:nvSpPr>
        <p:spPr>
          <a:xfrm>
            <a:off x="422906" y="2093397"/>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4A820B19-3F67-C9C1-C5FA-AC8306C46527}"/>
              </a:ext>
            </a:extLst>
          </p:cNvPr>
          <p:cNvCxnSpPr>
            <a:cxnSpLocks/>
            <a:stCxn id="19" idx="3"/>
            <a:endCxn id="29" idx="1"/>
          </p:cNvCxnSpPr>
          <p:nvPr/>
        </p:nvCxnSpPr>
        <p:spPr>
          <a:xfrm>
            <a:off x="7558683" y="2338834"/>
            <a:ext cx="1236899" cy="4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27C62DCD-2BDB-6DBC-9CD5-012141D1703C}"/>
              </a:ext>
            </a:extLst>
          </p:cNvPr>
          <p:cNvSpPr/>
          <p:nvPr/>
        </p:nvSpPr>
        <p:spPr>
          <a:xfrm>
            <a:off x="2472584" y="4900428"/>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RequestMappingInfo(/home) / HandlerMethod</a:t>
            </a:r>
          </a:p>
        </p:txBody>
      </p:sp>
      <p:sp>
        <p:nvSpPr>
          <p:cNvPr id="26" name="직사각형 25">
            <a:extLst>
              <a:ext uri="{FF2B5EF4-FFF2-40B4-BE49-F238E27FC236}">
                <a16:creationId xmlns:a16="http://schemas.microsoft.com/office/drawing/2014/main" id="{0ED83AFC-435B-8233-F9C4-CAB2B2E7EC50}"/>
              </a:ext>
            </a:extLst>
          </p:cNvPr>
          <p:cNvSpPr/>
          <p:nvPr/>
        </p:nvSpPr>
        <p:spPr>
          <a:xfrm>
            <a:off x="7387740" y="1537647"/>
            <a:ext cx="296876" cy="276999"/>
          </a:xfrm>
          <a:prstGeom prst="rect">
            <a:avLst/>
          </a:prstGeom>
        </p:spPr>
        <p:txBody>
          <a:bodyPr wrap="squar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27" name="직사각형 26">
            <a:extLst>
              <a:ext uri="{FF2B5EF4-FFF2-40B4-BE49-F238E27FC236}">
                <a16:creationId xmlns:a16="http://schemas.microsoft.com/office/drawing/2014/main" id="{2CD2E8E6-2CB2-BD12-D5BB-43966EFE6B5D}"/>
              </a:ext>
            </a:extLst>
          </p:cNvPr>
          <p:cNvSpPr/>
          <p:nvPr/>
        </p:nvSpPr>
        <p:spPr>
          <a:xfrm>
            <a:off x="7771786" y="207668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cxnSp>
        <p:nvCxnSpPr>
          <p:cNvPr id="28" name="직선 화살표 연결선 27">
            <a:extLst>
              <a:ext uri="{FF2B5EF4-FFF2-40B4-BE49-F238E27FC236}">
                <a16:creationId xmlns:a16="http://schemas.microsoft.com/office/drawing/2014/main" id="{B5EC2923-F916-F5C2-E1F9-F96E1F4862FC}"/>
              </a:ext>
            </a:extLst>
          </p:cNvPr>
          <p:cNvCxnSpPr>
            <a:cxnSpLocks/>
            <a:stCxn id="17" idx="2"/>
            <a:endCxn id="39" idx="0"/>
          </p:cNvCxnSpPr>
          <p:nvPr/>
        </p:nvCxnSpPr>
        <p:spPr>
          <a:xfrm>
            <a:off x="4267820" y="2585722"/>
            <a:ext cx="5521" cy="13251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A25DED22-E5C0-295E-E2BA-4FDF74F0A840}"/>
              </a:ext>
            </a:extLst>
          </p:cNvPr>
          <p:cNvSpPr/>
          <p:nvPr/>
        </p:nvSpPr>
        <p:spPr>
          <a:xfrm>
            <a:off x="8795582" y="1701834"/>
            <a:ext cx="2371303" cy="12835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200">
              <a:solidFill>
                <a:schemeClr val="tx1"/>
              </a:solidFill>
              <a:latin typeface="+mj-lt"/>
              <a:ea typeface="나눔바른고딕" panose="020B0603020101020101"/>
            </a:endParaRPr>
          </a:p>
          <a:p>
            <a:pPr algn="ctr">
              <a:spcBef>
                <a:spcPts val="400"/>
              </a:spcBef>
            </a:pPr>
            <a:endParaRPr lang="en-US" altLang="ko-KR"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A9BB9E99-F692-BE01-22B6-736C166796B0}"/>
              </a:ext>
            </a:extLst>
          </p:cNvPr>
          <p:cNvSpPr/>
          <p:nvPr/>
        </p:nvSpPr>
        <p:spPr>
          <a:xfrm>
            <a:off x="6556373" y="851083"/>
            <a:ext cx="157485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2E08AD81-3254-E39C-CDE9-83E88C7D1E91}"/>
              </a:ext>
            </a:extLst>
          </p:cNvPr>
          <p:cNvCxnSpPr>
            <a:cxnSpLocks/>
            <a:stCxn id="19" idx="0"/>
            <a:endCxn id="30" idx="2"/>
          </p:cNvCxnSpPr>
          <p:nvPr/>
        </p:nvCxnSpPr>
        <p:spPr>
          <a:xfrm flipV="1">
            <a:off x="7343799" y="1344859"/>
            <a:ext cx="0" cy="7790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CB9D3FD-D2FB-8F86-01E0-3A7D297E2802}"/>
              </a:ext>
            </a:extLst>
          </p:cNvPr>
          <p:cNvSpPr txBox="1"/>
          <p:nvPr/>
        </p:nvSpPr>
        <p:spPr>
          <a:xfrm>
            <a:off x="1208668" y="3068323"/>
            <a:ext cx="3106361"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요청정보와 일치하는 경로가 존재 하는지 체크</a:t>
            </a:r>
          </a:p>
        </p:txBody>
      </p:sp>
      <p:sp>
        <p:nvSpPr>
          <p:cNvPr id="33" name="TextBox 32">
            <a:extLst>
              <a:ext uri="{FF2B5EF4-FFF2-40B4-BE49-F238E27FC236}">
                <a16:creationId xmlns:a16="http://schemas.microsoft.com/office/drawing/2014/main" id="{0F4899BD-174E-40F7-89DC-86602AE14EEC}"/>
              </a:ext>
            </a:extLst>
          </p:cNvPr>
          <p:cNvSpPr txBox="1"/>
          <p:nvPr/>
        </p:nvSpPr>
        <p:spPr>
          <a:xfrm>
            <a:off x="8724440" y="1355828"/>
            <a:ext cx="2602899"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있음</a:t>
            </a:r>
          </a:p>
        </p:txBody>
      </p:sp>
      <p:sp>
        <p:nvSpPr>
          <p:cNvPr id="34" name="TextBox 33">
            <a:extLst>
              <a:ext uri="{FF2B5EF4-FFF2-40B4-BE49-F238E27FC236}">
                <a16:creationId xmlns:a16="http://schemas.microsoft.com/office/drawing/2014/main" id="{C4ACCBF5-5018-BD1B-C61C-117329523CDE}"/>
              </a:ext>
            </a:extLst>
          </p:cNvPr>
          <p:cNvSpPr txBox="1"/>
          <p:nvPr/>
        </p:nvSpPr>
        <p:spPr>
          <a:xfrm>
            <a:off x="4914903" y="1490262"/>
            <a:ext cx="2557150"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없음</a:t>
            </a:r>
          </a:p>
        </p:txBody>
      </p:sp>
      <p:sp>
        <p:nvSpPr>
          <p:cNvPr id="35" name="TextBox 34">
            <a:extLst>
              <a:ext uri="{FF2B5EF4-FFF2-40B4-BE49-F238E27FC236}">
                <a16:creationId xmlns:a16="http://schemas.microsoft.com/office/drawing/2014/main" id="{9194020F-6E58-E5C5-CEE4-8EC1D71D702D}"/>
              </a:ext>
            </a:extLst>
          </p:cNvPr>
          <p:cNvSpPr txBox="1"/>
          <p:nvPr/>
        </p:nvSpPr>
        <p:spPr>
          <a:xfrm>
            <a:off x="570211" y="1589791"/>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/order</a:t>
            </a:r>
            <a:endParaRPr lang="ko-KR" altLang="en-US" sz="1100">
              <a:latin typeface="나눔고딕" panose="020D0604000000000000" pitchFamily="50" charset="-127"/>
              <a:ea typeface="나눔바른고딕" panose="020B0603020101020101"/>
            </a:endParaRPr>
          </a:p>
        </p:txBody>
      </p:sp>
      <p:sp>
        <p:nvSpPr>
          <p:cNvPr id="42" name="TextBox 41">
            <a:extLst>
              <a:ext uri="{FF2B5EF4-FFF2-40B4-BE49-F238E27FC236}">
                <a16:creationId xmlns:a16="http://schemas.microsoft.com/office/drawing/2014/main" id="{BF5E58FE-9922-BFEB-1D8D-688C1D28042F}"/>
              </a:ext>
            </a:extLst>
          </p:cNvPr>
          <p:cNvSpPr txBox="1"/>
          <p:nvPr/>
        </p:nvSpPr>
        <p:spPr>
          <a:xfrm>
            <a:off x="3470481" y="4080274"/>
            <a:ext cx="1641348" cy="307777"/>
          </a:xfrm>
          <a:prstGeom prst="rect">
            <a:avLst/>
          </a:prstGeom>
          <a:noFill/>
        </p:spPr>
        <p:txBody>
          <a:bodyPr wrap="square">
            <a:spAutoFit/>
          </a:bodyPr>
          <a:lstStyle/>
          <a:p>
            <a:r>
              <a:rPr lang="en-US" altLang="ko-KR" sz="1400" b="1"/>
              <a:t>MappingRegistry</a:t>
            </a:r>
            <a:endParaRPr lang="ko-KR" altLang="en-US" sz="1400" b="1"/>
          </a:p>
        </p:txBody>
      </p:sp>
      <p:sp>
        <p:nvSpPr>
          <p:cNvPr id="54" name="모서리가 둥근 직사각형 38">
            <a:extLst>
              <a:ext uri="{FF2B5EF4-FFF2-40B4-BE49-F238E27FC236}">
                <a16:creationId xmlns:a16="http://schemas.microsoft.com/office/drawing/2014/main" id="{7FD93853-9288-6E99-DF2A-D8553DC96964}"/>
              </a:ext>
            </a:extLst>
          </p:cNvPr>
          <p:cNvSpPr/>
          <p:nvPr/>
        </p:nvSpPr>
        <p:spPr>
          <a:xfrm>
            <a:off x="2472584" y="5421951"/>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RequestMappingInfo(/user) / HandlerMethod</a:t>
            </a:r>
          </a:p>
        </p:txBody>
      </p:sp>
      <p:sp>
        <p:nvSpPr>
          <p:cNvPr id="55" name="모서리가 둥근 직사각형 38">
            <a:extLst>
              <a:ext uri="{FF2B5EF4-FFF2-40B4-BE49-F238E27FC236}">
                <a16:creationId xmlns:a16="http://schemas.microsoft.com/office/drawing/2014/main" id="{4AD0E2DC-1D00-A460-FC46-F4097C2EBC41}"/>
              </a:ext>
            </a:extLst>
          </p:cNvPr>
          <p:cNvSpPr/>
          <p:nvPr/>
        </p:nvSpPr>
        <p:spPr>
          <a:xfrm>
            <a:off x="2472584" y="5939431"/>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RequestMappingInfo(/order) / HandlerMethod</a:t>
            </a:r>
          </a:p>
        </p:txBody>
      </p:sp>
      <p:sp>
        <p:nvSpPr>
          <p:cNvPr id="71" name="모서리가 둥근 직사각형 38">
            <a:extLst>
              <a:ext uri="{FF2B5EF4-FFF2-40B4-BE49-F238E27FC236}">
                <a16:creationId xmlns:a16="http://schemas.microsoft.com/office/drawing/2014/main" id="{F052CB74-A3B1-C6B4-64FE-3AC5576EC467}"/>
              </a:ext>
            </a:extLst>
          </p:cNvPr>
          <p:cNvSpPr/>
          <p:nvPr/>
        </p:nvSpPr>
        <p:spPr>
          <a:xfrm>
            <a:off x="9061525" y="3810280"/>
            <a:ext cx="183941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Controller#home</a:t>
            </a:r>
            <a:endParaRPr lang="ko-KR" altLang="en-US" sz="1400">
              <a:solidFill>
                <a:schemeClr val="tx1"/>
              </a:solidFill>
              <a:latin typeface="+mj-lt"/>
              <a:ea typeface="나눔바른고딕" panose="020B0603020101020101"/>
            </a:endParaRPr>
          </a:p>
        </p:txBody>
      </p:sp>
      <p:cxnSp>
        <p:nvCxnSpPr>
          <p:cNvPr id="87" name="직선 화살표 연결선 86">
            <a:extLst>
              <a:ext uri="{FF2B5EF4-FFF2-40B4-BE49-F238E27FC236}">
                <a16:creationId xmlns:a16="http://schemas.microsoft.com/office/drawing/2014/main" id="{B4A1CA93-9B17-F1F4-D46E-583321E38960}"/>
              </a:ext>
            </a:extLst>
          </p:cNvPr>
          <p:cNvCxnSpPr>
            <a:cxnSpLocks/>
            <a:stCxn id="29" idx="2"/>
            <a:endCxn id="71" idx="0"/>
          </p:cNvCxnSpPr>
          <p:nvPr/>
        </p:nvCxnSpPr>
        <p:spPr>
          <a:xfrm flipH="1">
            <a:off x="9981233" y="2985376"/>
            <a:ext cx="1" cy="824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F0F6B47-481B-71B5-4EF6-34EB7B57C070}"/>
              </a:ext>
            </a:extLst>
          </p:cNvPr>
          <p:cNvSpPr txBox="1"/>
          <p:nvPr/>
        </p:nvSpPr>
        <p:spPr>
          <a:xfrm>
            <a:off x="8316018" y="3309390"/>
            <a:ext cx="1709872" cy="261610"/>
          </a:xfrm>
          <a:prstGeom prst="rect">
            <a:avLst/>
          </a:prstGeom>
          <a:noFill/>
        </p:spPr>
        <p:txBody>
          <a:bodyPr wrap="square">
            <a:spAutoFit/>
          </a:bodyPr>
          <a:lstStyle/>
          <a:p>
            <a:r>
              <a:rPr lang="ko-KR" altLang="en-US" sz="1100"/>
              <a:t>전 처리 인터셉터 호출</a:t>
            </a:r>
          </a:p>
        </p:txBody>
      </p:sp>
      <p:sp>
        <p:nvSpPr>
          <p:cNvPr id="94" name="TextBox 93">
            <a:extLst>
              <a:ext uri="{FF2B5EF4-FFF2-40B4-BE49-F238E27FC236}">
                <a16:creationId xmlns:a16="http://schemas.microsoft.com/office/drawing/2014/main" id="{D8FA8540-65AC-88B3-9FB4-C84113BB7F06}"/>
              </a:ext>
            </a:extLst>
          </p:cNvPr>
          <p:cNvSpPr txBox="1"/>
          <p:nvPr/>
        </p:nvSpPr>
        <p:spPr>
          <a:xfrm>
            <a:off x="8316018" y="4455300"/>
            <a:ext cx="1709872" cy="261610"/>
          </a:xfrm>
          <a:prstGeom prst="rect">
            <a:avLst/>
          </a:prstGeom>
          <a:noFill/>
        </p:spPr>
        <p:txBody>
          <a:bodyPr wrap="square">
            <a:spAutoFit/>
          </a:bodyPr>
          <a:lstStyle/>
          <a:p>
            <a:r>
              <a:rPr lang="ko-KR" altLang="en-US" sz="1100"/>
              <a:t>후 처리 인터셉터 호출</a:t>
            </a:r>
          </a:p>
        </p:txBody>
      </p:sp>
      <p:sp>
        <p:nvSpPr>
          <p:cNvPr id="95" name="TextBox 94">
            <a:extLst>
              <a:ext uri="{FF2B5EF4-FFF2-40B4-BE49-F238E27FC236}">
                <a16:creationId xmlns:a16="http://schemas.microsoft.com/office/drawing/2014/main" id="{FED11002-2144-38B0-4862-7CD49A070E09}"/>
              </a:ext>
            </a:extLst>
          </p:cNvPr>
          <p:cNvSpPr txBox="1"/>
          <p:nvPr/>
        </p:nvSpPr>
        <p:spPr>
          <a:xfrm>
            <a:off x="9520065" y="5085966"/>
            <a:ext cx="922335" cy="261610"/>
          </a:xfrm>
          <a:prstGeom prst="rect">
            <a:avLst/>
          </a:prstGeom>
          <a:noFill/>
        </p:spPr>
        <p:txBody>
          <a:bodyPr wrap="square">
            <a:spAutoFit/>
          </a:bodyPr>
          <a:lstStyle/>
          <a:p>
            <a:pPr algn="ctr"/>
            <a:r>
              <a:rPr lang="en-US" altLang="ko-KR" sz="1100"/>
              <a:t>Response</a:t>
            </a:r>
            <a:endParaRPr lang="ko-KR" altLang="en-US" sz="1100"/>
          </a:p>
        </p:txBody>
      </p:sp>
      <p:cxnSp>
        <p:nvCxnSpPr>
          <p:cNvPr id="6" name="직선 화살표 연결선 5">
            <a:extLst>
              <a:ext uri="{FF2B5EF4-FFF2-40B4-BE49-F238E27FC236}">
                <a16:creationId xmlns:a16="http://schemas.microsoft.com/office/drawing/2014/main" id="{5CEAD7D1-FAD3-1AFF-AABC-37D1A5A36ED3}"/>
              </a:ext>
            </a:extLst>
          </p:cNvPr>
          <p:cNvCxnSpPr>
            <a:cxnSpLocks/>
            <a:stCxn id="71" idx="2"/>
            <a:endCxn id="95" idx="0"/>
          </p:cNvCxnSpPr>
          <p:nvPr/>
        </p:nvCxnSpPr>
        <p:spPr>
          <a:xfrm>
            <a:off x="9981233" y="4304056"/>
            <a:ext cx="0" cy="781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FD60A145-935F-9F43-3FF9-DA7D58B4DC6D}"/>
              </a:ext>
            </a:extLst>
          </p:cNvPr>
          <p:cNvSpPr/>
          <p:nvPr/>
        </p:nvSpPr>
        <p:spPr>
          <a:xfrm>
            <a:off x="9067972" y="2191887"/>
            <a:ext cx="1805632" cy="298505"/>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t>
            </a:r>
          </a:p>
        </p:txBody>
      </p:sp>
      <p:sp>
        <p:nvSpPr>
          <p:cNvPr id="9" name="모서리가 둥근 직사각형 38">
            <a:extLst>
              <a:ext uri="{FF2B5EF4-FFF2-40B4-BE49-F238E27FC236}">
                <a16:creationId xmlns:a16="http://schemas.microsoft.com/office/drawing/2014/main" id="{3DD029C3-89D5-E0AD-8804-438F41E95A2D}"/>
              </a:ext>
            </a:extLst>
          </p:cNvPr>
          <p:cNvSpPr/>
          <p:nvPr/>
        </p:nvSpPr>
        <p:spPr>
          <a:xfrm>
            <a:off x="9067972" y="2558016"/>
            <a:ext cx="1805632" cy="298505"/>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HandleIntercepters</a:t>
            </a:r>
          </a:p>
        </p:txBody>
      </p:sp>
      <p:sp>
        <p:nvSpPr>
          <p:cNvPr id="10" name="모서리가 둥근 직사각형 38">
            <a:extLst>
              <a:ext uri="{FF2B5EF4-FFF2-40B4-BE49-F238E27FC236}">
                <a16:creationId xmlns:a16="http://schemas.microsoft.com/office/drawing/2014/main" id="{67F2AB20-0D00-5715-A749-E0BDFFDB383D}"/>
              </a:ext>
            </a:extLst>
          </p:cNvPr>
          <p:cNvSpPr/>
          <p:nvPr/>
        </p:nvSpPr>
        <p:spPr>
          <a:xfrm>
            <a:off x="6470151" y="4900428"/>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HomeController</a:t>
            </a:r>
          </a:p>
        </p:txBody>
      </p:sp>
      <p:sp>
        <p:nvSpPr>
          <p:cNvPr id="11" name="모서리가 둥근 직사각형 38">
            <a:extLst>
              <a:ext uri="{FF2B5EF4-FFF2-40B4-BE49-F238E27FC236}">
                <a16:creationId xmlns:a16="http://schemas.microsoft.com/office/drawing/2014/main" id="{01308D52-9967-DD8F-9F47-5F7279E36A5D}"/>
              </a:ext>
            </a:extLst>
          </p:cNvPr>
          <p:cNvSpPr/>
          <p:nvPr/>
        </p:nvSpPr>
        <p:spPr>
          <a:xfrm>
            <a:off x="6472085" y="5421951"/>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UserController</a:t>
            </a:r>
          </a:p>
        </p:txBody>
      </p:sp>
      <p:sp>
        <p:nvSpPr>
          <p:cNvPr id="12" name="모서리가 둥근 직사각형 38">
            <a:extLst>
              <a:ext uri="{FF2B5EF4-FFF2-40B4-BE49-F238E27FC236}">
                <a16:creationId xmlns:a16="http://schemas.microsoft.com/office/drawing/2014/main" id="{9E14103A-6FE6-ACA9-4ABE-C50FAD30BFFE}"/>
              </a:ext>
            </a:extLst>
          </p:cNvPr>
          <p:cNvSpPr/>
          <p:nvPr/>
        </p:nvSpPr>
        <p:spPr>
          <a:xfrm>
            <a:off x="6470151" y="5939431"/>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OrderController</a:t>
            </a:r>
          </a:p>
        </p:txBody>
      </p:sp>
      <p:cxnSp>
        <p:nvCxnSpPr>
          <p:cNvPr id="14" name="직선 화살표 연결선 13">
            <a:extLst>
              <a:ext uri="{FF2B5EF4-FFF2-40B4-BE49-F238E27FC236}">
                <a16:creationId xmlns:a16="http://schemas.microsoft.com/office/drawing/2014/main" id="{D07742A4-BB33-0ACB-DE11-D9950EE7E763}"/>
              </a:ext>
            </a:extLst>
          </p:cNvPr>
          <p:cNvCxnSpPr>
            <a:stCxn id="24" idx="3"/>
            <a:endCxn id="10" idx="1"/>
          </p:cNvCxnSpPr>
          <p:nvPr/>
        </p:nvCxnSpPr>
        <p:spPr>
          <a:xfrm>
            <a:off x="5979694" y="5099249"/>
            <a:ext cx="490457"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B3E8EFB-04A4-243F-8AE5-8AFA892FB55F}"/>
              </a:ext>
            </a:extLst>
          </p:cNvPr>
          <p:cNvCxnSpPr>
            <a:cxnSpLocks/>
            <a:stCxn id="54" idx="3"/>
            <a:endCxn id="11" idx="1"/>
          </p:cNvCxnSpPr>
          <p:nvPr/>
        </p:nvCxnSpPr>
        <p:spPr>
          <a:xfrm>
            <a:off x="5979694" y="5620772"/>
            <a:ext cx="492391"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55A28AB6-8A63-BF06-9DAD-C69122A6BE6F}"/>
              </a:ext>
            </a:extLst>
          </p:cNvPr>
          <p:cNvCxnSpPr>
            <a:cxnSpLocks/>
            <a:stCxn id="55" idx="3"/>
            <a:endCxn id="12" idx="1"/>
          </p:cNvCxnSpPr>
          <p:nvPr/>
        </p:nvCxnSpPr>
        <p:spPr>
          <a:xfrm>
            <a:off x="5979694" y="6138252"/>
            <a:ext cx="490457"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582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88027C-B7A2-4B26-960C-253CC2D03991}"/>
              </a:ext>
            </a:extLst>
          </p:cNvPr>
          <p:cNvSpPr txBox="1"/>
          <p:nvPr/>
        </p:nvSpPr>
        <p:spPr>
          <a:xfrm>
            <a:off x="3121472" y="2921169"/>
            <a:ext cx="5949064" cy="1015663"/>
          </a:xfrm>
          <a:prstGeom prst="rect">
            <a:avLst/>
          </a:prstGeom>
          <a:noFill/>
        </p:spPr>
        <p:txBody>
          <a:bodyPr wrap="none" rtlCol="0">
            <a:spAutoFit/>
          </a:bodyPr>
          <a:lstStyle/>
          <a:p>
            <a:pPr algn="ctr"/>
            <a:r>
              <a:rPr lang="ko-KR" altLang="en-US" sz="6000">
                <a:solidFill>
                  <a:schemeClr val="accent1">
                    <a:lumMod val="75000"/>
                  </a:schemeClr>
                </a:solidFill>
                <a:ea typeface="나눔바른고딕" panose="020B0603020101020101" pitchFamily="50" charset="-127"/>
              </a:rPr>
              <a:t>모델</a:t>
            </a:r>
            <a:r>
              <a:rPr lang="en-US" altLang="ko-KR" sz="6000">
                <a:solidFill>
                  <a:schemeClr val="accent1">
                    <a:lumMod val="75000"/>
                  </a:schemeClr>
                </a:solidFill>
                <a:ea typeface="나눔바른고딕" panose="020B0603020101020101" pitchFamily="50" charset="-127"/>
              </a:rPr>
              <a:t>1 </a:t>
            </a:r>
            <a:r>
              <a:rPr lang="ko-KR" altLang="en-US" sz="6000">
                <a:solidFill>
                  <a:schemeClr val="accent1">
                    <a:lumMod val="75000"/>
                  </a:schemeClr>
                </a:solidFill>
                <a:ea typeface="나눔바른고딕" panose="020B0603020101020101" pitchFamily="50" charset="-127"/>
              </a:rPr>
              <a:t>방식 </a:t>
            </a:r>
            <a:r>
              <a:rPr lang="en-US" altLang="ko-KR" sz="6000">
                <a:solidFill>
                  <a:schemeClr val="accent1">
                    <a:lumMod val="75000"/>
                  </a:schemeClr>
                </a:solidFill>
                <a:ea typeface="나눔바른고딕" panose="020B0603020101020101" pitchFamily="50" charset="-127"/>
              </a:rPr>
              <a:t>- JSP</a:t>
            </a:r>
            <a:endParaRPr lang="ko-KR" altLang="en-US" sz="6000">
              <a:solidFill>
                <a:schemeClr val="accent1">
                  <a:lumMod val="75000"/>
                </a:schemeClr>
              </a:solidFill>
            </a:endParaRPr>
          </a:p>
        </p:txBody>
      </p:sp>
      <p:sp>
        <p:nvSpPr>
          <p:cNvPr id="2" name="TextBox 1">
            <a:extLst>
              <a:ext uri="{FF2B5EF4-FFF2-40B4-BE49-F238E27FC236}">
                <a16:creationId xmlns:a16="http://schemas.microsoft.com/office/drawing/2014/main" id="{D4D0FD2A-2E10-5482-1321-CCBD556E6CB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servlet/tree/model-1</a:t>
            </a:r>
            <a:endParaRPr lang="ko-KR" altLang="en-US" sz="1400">
              <a:solidFill>
                <a:schemeClr val="accent1">
                  <a:lumMod val="75000"/>
                </a:schemeClr>
              </a:solidFill>
            </a:endParaRPr>
          </a:p>
        </p:txBody>
      </p:sp>
    </p:spTree>
    <p:extLst>
      <p:ext uri="{BB962C8B-B14F-4D97-AF65-F5344CB8AC3E}">
        <p14:creationId xmlns:p14="http://schemas.microsoft.com/office/powerpoint/2010/main" val="33826069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45701" y="2839896"/>
            <a:ext cx="5700600" cy="1298817"/>
          </a:xfrm>
          <a:prstGeom prst="rect">
            <a:avLst/>
          </a:prstGeom>
          <a:noFill/>
        </p:spPr>
        <p:txBody>
          <a:bodyPr wrap="none" rtlCol="0">
            <a:spAutoFit/>
          </a:bodyPr>
          <a:lstStyle/>
          <a:p>
            <a:pPr algn="ctr">
              <a:lnSpc>
                <a:spcPct val="150000"/>
              </a:lnSpc>
            </a:pP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HandlerAdapter</a:t>
            </a:r>
            <a:endParaRPr lang="ko-KR" altLang="en-US" sz="6000">
              <a:solidFill>
                <a:schemeClr val="accent1">
                  <a:lumMod val="75000"/>
                </a:schemeClr>
              </a:solidFill>
              <a:latin typeface="+mj-lt"/>
            </a:endParaRPr>
          </a:p>
        </p:txBody>
      </p:sp>
      <p:sp>
        <p:nvSpPr>
          <p:cNvPr id="4" name="TextBox 3">
            <a:extLst>
              <a:ext uri="{FF2B5EF4-FFF2-40B4-BE49-F238E27FC236}">
                <a16:creationId xmlns:a16="http://schemas.microsoft.com/office/drawing/2014/main" id="{C36F3FF6-43D5-3AF8-B791-0F646C4395F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 /spring-mvc-master/tree/</a:t>
            </a:r>
            <a:r>
              <a:rPr lang="en-US" altLang="ko-KR" sz="1400">
                <a:solidFill>
                  <a:schemeClr val="accent1">
                    <a:lumMod val="75000"/>
                  </a:schemeClr>
                </a:solidFill>
                <a:latin typeface="나눔바른고딕" panose="020B0603020101020101" pitchFamily="50" charset="-127"/>
                <a:ea typeface="나눔바른고딕" panose="020B0603020101020101" pitchFamily="50" charset="-127"/>
              </a:rPr>
              <a:t>HandlerAdapter</a:t>
            </a:r>
            <a:endParaRPr lang="ko-KR" altLang="en-US" sz="1400">
              <a:solidFill>
                <a:schemeClr val="accent1">
                  <a:lumMod val="75000"/>
                </a:schemeClr>
              </a:solidFill>
            </a:endParaRPr>
          </a:p>
        </p:txBody>
      </p:sp>
    </p:spTree>
    <p:extLst>
      <p:ext uri="{BB962C8B-B14F-4D97-AF65-F5344CB8AC3E}">
        <p14:creationId xmlns:p14="http://schemas.microsoft.com/office/powerpoint/2010/main" val="38283589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8C692-E238-C327-0629-8578185B6F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43AECB95-51AB-87CD-303C-8F48A6BBBC89}"/>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2CF5D96C-BB20-269B-BB73-4116F8F5CD7C}"/>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2B8F2239-DE24-4361-ACCA-DF56F51722E6}"/>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D1EF5EE5-F525-8E66-DA6C-89E29BF3910E}"/>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6E0F2918-1922-3A3F-B234-71C47D2B7E98}"/>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76DE0C0-F92B-F683-536E-DB0D6E2DB646}"/>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BAEDD178-2153-7AE8-E9EA-95DCF979EBDF}"/>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9EDA246-2925-552E-ED16-0AC504A91C34}"/>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404F8F5E-CD4A-6D62-68A9-D31B9832FF52}"/>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2C170985-5CBA-95EE-E12E-9FEC8302B94A}"/>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626B4402-926D-32D5-7C57-2B1CAF2DA0B3}"/>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7A829062-4A0A-BB26-ABF8-2B3C340EB43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F968B251-5EF4-53E6-D99D-5C83E33EC32C}"/>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D8FE8480-4782-80BF-B67B-2700C0FAD4BC}"/>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9867074B-A18A-9CBB-F19A-ECA0210980DE}"/>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F1864488-DC79-3295-8150-45B302AB91CC}"/>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9693B75B-EF89-C708-F876-4270750A8227}"/>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73B0D65-0618-B3A9-8606-CC1B335C64C9}"/>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58A79A64-58F2-0598-A718-E1CED7E88873}"/>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7420E570-36F2-4C8A-AD13-84C37BF30B01}"/>
              </a:ext>
            </a:extLst>
          </p:cNvPr>
          <p:cNvSpPr/>
          <p:nvPr/>
        </p:nvSpPr>
        <p:spPr>
          <a:xfrm>
            <a:off x="4078316" y="3832659"/>
            <a:ext cx="1310801"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ModelAndView</a:t>
            </a:r>
          </a:p>
        </p:txBody>
      </p:sp>
      <p:sp>
        <p:nvSpPr>
          <p:cNvPr id="132" name="직사각형 131">
            <a:extLst>
              <a:ext uri="{FF2B5EF4-FFF2-40B4-BE49-F238E27FC236}">
                <a16:creationId xmlns:a16="http://schemas.microsoft.com/office/drawing/2014/main" id="{898901B8-30CB-6669-8BC8-CCB3A7B12DA9}"/>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974B8CC-1B77-EF39-D689-318326681D7B}"/>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12CD8953-1692-E29E-C3B9-AB3791E8BB23}"/>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65527725-6A59-AB41-B5D5-65194BE1915E}"/>
              </a:ext>
            </a:extLst>
          </p:cNvPr>
          <p:cNvSpPr/>
          <p:nvPr/>
        </p:nvSpPr>
        <p:spPr>
          <a:xfrm>
            <a:off x="4224157" y="3267882"/>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DF4A87E9-654E-2CFA-F1E3-21DAD32A328C}"/>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F46FB1D0-BAE0-4830-11F4-554B7FA456B0}"/>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67F64DEF-1214-B430-BE79-E350D3B361E5}"/>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54D4BD1D-7B15-4B6A-0064-F94B66D59F92}"/>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F4C58880-6FB1-76F8-0C51-6EEA310595EB}"/>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514EA778-AADF-E6A7-6A35-959DD4FFFECD}"/>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91D8788C-19CF-15EF-692D-9F054379E8B4}"/>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6989B743-21F1-7CAC-464E-65D5861B7BCE}"/>
              </a:ext>
            </a:extLst>
          </p:cNvPr>
          <p:cNvSpPr/>
          <p:nvPr/>
        </p:nvSpPr>
        <p:spPr>
          <a:xfrm>
            <a:off x="8351877" y="3793696"/>
            <a:ext cx="911606"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view name</a:t>
            </a:r>
          </a:p>
        </p:txBody>
      </p:sp>
      <p:cxnSp>
        <p:nvCxnSpPr>
          <p:cNvPr id="244" name="직선 화살표 연결선 243">
            <a:extLst>
              <a:ext uri="{FF2B5EF4-FFF2-40B4-BE49-F238E27FC236}">
                <a16:creationId xmlns:a16="http://schemas.microsoft.com/office/drawing/2014/main" id="{9A2783EE-9737-2E9F-D7CD-192A8E1F1665}"/>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832BE1C4-2D48-2EBF-BA21-1C8889B4B2A9}"/>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BEF5B4C-464B-3745-F466-DAA26C90BC92}"/>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7EE66825-39DE-5720-2BF0-56A4C51E1844}"/>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8ED5799F-ED6C-0AA9-2053-327D87D4C2A5}"/>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E90F99D8-9545-6A9F-C651-86F502F8148F}"/>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253D91DE-37B6-C328-BDB8-EB966D2BDFBE}"/>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A0A249E-4568-E33F-D64A-79EEAF419A4C}"/>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2966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HandlerAdapter</a:t>
            </a:r>
            <a:r>
              <a:rPr lang="ko-KR" altLang="en-US" sz="1200"/>
              <a:t> 는 스프링 </a:t>
            </a:r>
            <a:r>
              <a:rPr lang="en-US" altLang="ko-KR" sz="1200"/>
              <a:t>MVC</a:t>
            </a:r>
            <a:r>
              <a:rPr lang="ko-KR" altLang="en-US" sz="1200"/>
              <a:t>에서 핸들러</a:t>
            </a:r>
            <a:r>
              <a:rPr lang="en-US" altLang="ko-KR" sz="1200"/>
              <a:t>(Handler)</a:t>
            </a:r>
            <a:r>
              <a:rPr lang="ko-KR" altLang="en-US" sz="1200"/>
              <a:t>를 호출하는 역할을 하는 인터페이스이다</a:t>
            </a:r>
            <a:endParaRPr lang="en-US" altLang="ko-KR" sz="1200"/>
          </a:p>
          <a:p>
            <a:pPr marL="171450" indent="-171450">
              <a:lnSpc>
                <a:spcPct val="150000"/>
              </a:lnSpc>
              <a:buFont typeface="Arial" panose="020B0604020202020204" pitchFamily="34" charset="0"/>
              <a:buChar char="•"/>
            </a:pPr>
            <a:r>
              <a:rPr lang="en-US" altLang="ko-KR" sz="1200"/>
              <a:t>HandlerAdapter</a:t>
            </a:r>
            <a:r>
              <a:rPr lang="ko-KR" altLang="en-US" sz="1200"/>
              <a:t> 는 다양한 타입의 핸들러들이 일관된 방식으로 호출 될 수 있도록 해 주며 핸들러가 다양한 타입으로 정의되더라도</a:t>
            </a:r>
            <a:r>
              <a:rPr lang="en-US" altLang="ko-KR" sz="1200"/>
              <a:t> </a:t>
            </a:r>
            <a:r>
              <a:rPr lang="ko-KR" altLang="en-US" sz="1200"/>
              <a:t>그에 맞는 호출 방식을 제공해 준다</a:t>
            </a:r>
            <a:endParaRPr lang="en-US" altLang="ko-KR" sz="1200"/>
          </a:p>
          <a:p>
            <a:pPr marL="171450" indent="-171450">
              <a:lnSpc>
                <a:spcPct val="150000"/>
              </a:lnSpc>
              <a:buFont typeface="Arial" panose="020B0604020202020204" pitchFamily="34" charset="0"/>
              <a:buChar char="•"/>
            </a:pPr>
            <a:r>
              <a:rPr lang="ko-KR" altLang="en-US" sz="1200"/>
              <a:t>요청이 들어왔을 때 어떤 핸들러가 해당 요청을 처리할지 결정하는 것이 </a:t>
            </a:r>
            <a:r>
              <a:rPr lang="en-US" altLang="ko-KR" sz="1200"/>
              <a:t>HandlerMapping</a:t>
            </a:r>
            <a:r>
              <a:rPr lang="ko-KR" altLang="en-US" sz="1200"/>
              <a:t> 이라면 </a:t>
            </a:r>
            <a:r>
              <a:rPr lang="en-US" altLang="ko-KR" sz="1200"/>
              <a:t>HandlerAdapter</a:t>
            </a:r>
            <a:r>
              <a:rPr lang="ko-KR" altLang="en-US" sz="1200"/>
              <a:t> 는 결정된 핸들러를 호출하여 실행하는 역할을 한다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76A63C84-35F5-1A1F-A5CB-4D71C151DE1B}"/>
              </a:ext>
            </a:extLst>
          </p:cNvPr>
          <p:cNvSpPr/>
          <p:nvPr/>
        </p:nvSpPr>
        <p:spPr>
          <a:xfrm>
            <a:off x="198756" y="217789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3" name="모서리가 둥근 직사각형 38">
            <a:extLst>
              <a:ext uri="{FF2B5EF4-FFF2-40B4-BE49-F238E27FC236}">
                <a16:creationId xmlns:a16="http://schemas.microsoft.com/office/drawing/2014/main" id="{94AC2A4C-4588-9648-919B-F90A55685FE0}"/>
              </a:ext>
            </a:extLst>
          </p:cNvPr>
          <p:cNvSpPr/>
          <p:nvPr/>
        </p:nvSpPr>
        <p:spPr>
          <a:xfrm>
            <a:off x="1494521" y="2816352"/>
            <a:ext cx="8883917"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HandlerAdapter</a:t>
            </a:r>
          </a:p>
          <a:p>
            <a:pPr algn="ctr">
              <a:lnSpc>
                <a:spcPct val="150000"/>
              </a:lnSpc>
            </a:pPr>
            <a:r>
              <a:rPr lang="en-US" altLang="ko-KR" sz="1200">
                <a:solidFill>
                  <a:srgbClr val="CF8E6D"/>
                </a:solidFill>
                <a:effectLst/>
                <a:highlight>
                  <a:srgbClr val="1E1F22"/>
                </a:highlight>
              </a:rPr>
              <a:t>boolean </a:t>
            </a:r>
            <a:r>
              <a:rPr lang="en-US" altLang="ko-KR" sz="1200">
                <a:solidFill>
                  <a:srgbClr val="56A8F5"/>
                </a:solidFill>
                <a:effectLst/>
                <a:highlight>
                  <a:srgbClr val="1E1F22"/>
                </a:highlight>
              </a:rPr>
              <a:t>supports</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Object 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r>
              <a:rPr lang="ko-KR" altLang="en-US" sz="1200">
                <a:solidFill>
                  <a:srgbClr val="BCBEC4"/>
                </a:solidFill>
                <a:effectLst/>
                <a:highlight>
                  <a:srgbClr val="1E1F22"/>
                </a:highlight>
              </a:rPr>
              <a:t> </a:t>
            </a:r>
            <a:r>
              <a:rPr lang="en-US" altLang="ko-KR" sz="1200">
                <a:solidFill>
                  <a:srgbClr val="00B0F0"/>
                </a:solidFill>
                <a:effectLst/>
                <a:highlight>
                  <a:srgbClr val="1E1F22"/>
                </a:highlight>
              </a:rPr>
              <a:t>//</a:t>
            </a:r>
            <a:r>
              <a:rPr lang="ko-KR" altLang="en-US" sz="1200">
                <a:solidFill>
                  <a:srgbClr val="00B0F0"/>
                </a:solidFill>
                <a:effectLst/>
                <a:highlight>
                  <a:srgbClr val="1E1F22"/>
                </a:highlight>
              </a:rPr>
              <a:t> 어댑터가 해당 핸들러를 지원하는지 결정</a:t>
            </a:r>
            <a:endParaRPr lang="en-US" altLang="ko-KR" sz="1200">
              <a:solidFill>
                <a:srgbClr val="00B0F0"/>
              </a:solidFill>
              <a:effectLst/>
              <a:highlight>
                <a:srgbClr val="1E1F22"/>
              </a:highlight>
            </a:endParaRPr>
          </a:p>
          <a:p>
            <a:pPr algn="ctr">
              <a:lnSpc>
                <a:spcPct val="150000"/>
              </a:lnSpc>
            </a:pPr>
            <a:r>
              <a:rPr lang="en-US" altLang="ko-KR" sz="1200">
                <a:solidFill>
                  <a:srgbClr val="BCBEC4"/>
                </a:solidFill>
                <a:effectLst/>
                <a:highlight>
                  <a:srgbClr val="1E1F22"/>
                </a:highlight>
              </a:rPr>
              <a:t>ModelAndView </a:t>
            </a:r>
            <a:r>
              <a:rPr lang="en-US" altLang="ko-KR" sz="1200">
                <a:solidFill>
                  <a:srgbClr val="56A8F5"/>
                </a:solidFill>
                <a:effectLst/>
                <a:highlight>
                  <a:srgbClr val="1E1F22"/>
                </a:highlight>
              </a:rPr>
              <a:t>handle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Object handler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4" name="모서리가 둥근 직사각형 38">
            <a:extLst>
              <a:ext uri="{FF2B5EF4-FFF2-40B4-BE49-F238E27FC236}">
                <a16:creationId xmlns:a16="http://schemas.microsoft.com/office/drawing/2014/main" id="{DFE96972-90BF-5F2C-B263-0A79ED9A3E8A}"/>
              </a:ext>
            </a:extLst>
          </p:cNvPr>
          <p:cNvSpPr/>
          <p:nvPr/>
        </p:nvSpPr>
        <p:spPr>
          <a:xfrm>
            <a:off x="4315446"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latin typeface="나눔고딕" panose="020D0604000000000000" pitchFamily="50" charset="-127"/>
                <a:ea typeface="나눔바른고딕" panose="020B0603020101020101"/>
              </a:rPr>
              <a:t>RequestMappingHandlerAdapter</a:t>
            </a:r>
          </a:p>
        </p:txBody>
      </p:sp>
      <p:sp>
        <p:nvSpPr>
          <p:cNvPr id="5" name="모서리가 둥근 직사각형 38">
            <a:extLst>
              <a:ext uri="{FF2B5EF4-FFF2-40B4-BE49-F238E27FC236}">
                <a16:creationId xmlns:a16="http://schemas.microsoft.com/office/drawing/2014/main" id="{4FD043BB-6541-4046-474A-472146A3169F}"/>
              </a:ext>
            </a:extLst>
          </p:cNvPr>
          <p:cNvSpPr/>
          <p:nvPr/>
        </p:nvSpPr>
        <p:spPr>
          <a:xfrm>
            <a:off x="712949"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HttpRequestHandlerAdapter</a:t>
            </a:r>
          </a:p>
        </p:txBody>
      </p:sp>
      <p:sp>
        <p:nvSpPr>
          <p:cNvPr id="6" name="모서리가 둥근 직사각형 38">
            <a:extLst>
              <a:ext uri="{FF2B5EF4-FFF2-40B4-BE49-F238E27FC236}">
                <a16:creationId xmlns:a16="http://schemas.microsoft.com/office/drawing/2014/main" id="{7B102323-9900-9325-FE71-A72C0FA94AB1}"/>
              </a:ext>
            </a:extLst>
          </p:cNvPr>
          <p:cNvSpPr/>
          <p:nvPr/>
        </p:nvSpPr>
        <p:spPr>
          <a:xfrm>
            <a:off x="7917943"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effectLst/>
                <a:highlight>
                  <a:srgbClr val="1E1F22"/>
                </a:highlight>
              </a:rPr>
              <a:t>SimpleControllerHandlerAdapter</a:t>
            </a:r>
          </a:p>
        </p:txBody>
      </p:sp>
      <p:cxnSp>
        <p:nvCxnSpPr>
          <p:cNvPr id="14" name="직선 화살표 연결선 13">
            <a:extLst>
              <a:ext uri="{FF2B5EF4-FFF2-40B4-BE49-F238E27FC236}">
                <a16:creationId xmlns:a16="http://schemas.microsoft.com/office/drawing/2014/main" id="{40802A0F-B301-D5CA-604C-6392D01BDA76}"/>
              </a:ext>
            </a:extLst>
          </p:cNvPr>
          <p:cNvCxnSpPr>
            <a:cxnSpLocks/>
            <a:stCxn id="4" idx="0"/>
            <a:endCxn id="3" idx="2"/>
          </p:cNvCxnSpPr>
          <p:nvPr/>
        </p:nvCxnSpPr>
        <p:spPr>
          <a:xfrm flipH="1" flipV="1">
            <a:off x="5936480" y="3988835"/>
            <a:ext cx="1" cy="7175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꺾인 연결선[E] 15">
            <a:extLst>
              <a:ext uri="{FF2B5EF4-FFF2-40B4-BE49-F238E27FC236}">
                <a16:creationId xmlns:a16="http://schemas.microsoft.com/office/drawing/2014/main" id="{034AE688-1399-B701-85EC-22EF70A8477B}"/>
              </a:ext>
            </a:extLst>
          </p:cNvPr>
          <p:cNvCxnSpPr>
            <a:cxnSpLocks/>
            <a:stCxn id="5" idx="0"/>
            <a:endCxn id="3" idx="2"/>
          </p:cNvCxnSpPr>
          <p:nvPr/>
        </p:nvCxnSpPr>
        <p:spPr>
          <a:xfrm rot="5400000" flipH="1" flipV="1">
            <a:off x="3776445" y="2546374"/>
            <a:ext cx="717574" cy="360249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E] 17">
            <a:extLst>
              <a:ext uri="{FF2B5EF4-FFF2-40B4-BE49-F238E27FC236}">
                <a16:creationId xmlns:a16="http://schemas.microsoft.com/office/drawing/2014/main" id="{8F12A3DA-CB49-A314-EEA3-E34B6ED89910}"/>
              </a:ext>
            </a:extLst>
          </p:cNvPr>
          <p:cNvCxnSpPr>
            <a:cxnSpLocks/>
            <a:stCxn id="6" idx="0"/>
            <a:endCxn id="3" idx="2"/>
          </p:cNvCxnSpPr>
          <p:nvPr/>
        </p:nvCxnSpPr>
        <p:spPr>
          <a:xfrm rot="16200000" flipV="1">
            <a:off x="7378942" y="2546373"/>
            <a:ext cx="717574" cy="360249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8C60D6C-B17F-8EC1-674C-610CD46AD43D}"/>
              </a:ext>
            </a:extLst>
          </p:cNvPr>
          <p:cNvSpPr txBox="1"/>
          <p:nvPr/>
        </p:nvSpPr>
        <p:spPr>
          <a:xfrm>
            <a:off x="4200385" y="5549812"/>
            <a:ext cx="3602495" cy="623248"/>
          </a:xfrm>
          <a:prstGeom prst="rect">
            <a:avLst/>
          </a:prstGeom>
          <a:noFill/>
        </p:spPr>
        <p:txBody>
          <a:bodyPr wrap="square">
            <a:spAutoFit/>
          </a:bodyPr>
          <a:lstStyle/>
          <a:p>
            <a:pPr>
              <a:lnSpc>
                <a:spcPct val="150000"/>
              </a:lnSpc>
            </a:pPr>
            <a:r>
              <a:rPr lang="en-US" altLang="ko-KR" sz="1200"/>
              <a:t>@RequestMapping </a:t>
            </a:r>
            <a:r>
              <a:rPr lang="ko-KR" altLang="en-US" sz="1200"/>
              <a:t>어노테이션으로 매핑된 메서드를 처리하는 클래스로서 대부분  이 클래스가 사용된다</a:t>
            </a:r>
          </a:p>
        </p:txBody>
      </p:sp>
      <p:sp>
        <p:nvSpPr>
          <p:cNvPr id="24" name="TextBox 23">
            <a:extLst>
              <a:ext uri="{FF2B5EF4-FFF2-40B4-BE49-F238E27FC236}">
                <a16:creationId xmlns:a16="http://schemas.microsoft.com/office/drawing/2014/main" id="{4CABC340-0204-86A0-9E6A-75C39326C393}"/>
              </a:ext>
            </a:extLst>
          </p:cNvPr>
          <p:cNvSpPr txBox="1"/>
          <p:nvPr/>
        </p:nvSpPr>
        <p:spPr>
          <a:xfrm>
            <a:off x="7991616" y="5460426"/>
            <a:ext cx="3406126" cy="623248"/>
          </a:xfrm>
          <a:prstGeom prst="rect">
            <a:avLst/>
          </a:prstGeom>
          <a:noFill/>
        </p:spPr>
        <p:txBody>
          <a:bodyPr wrap="square">
            <a:spAutoFit/>
          </a:bodyPr>
          <a:lstStyle/>
          <a:p>
            <a:pPr>
              <a:lnSpc>
                <a:spcPct val="150000"/>
              </a:lnSpc>
            </a:pPr>
            <a:r>
              <a:rPr lang="ko-KR" altLang="en-US" sz="1200"/>
              <a:t>일반적인 </a:t>
            </a:r>
            <a:r>
              <a:rPr lang="en-US" altLang="ko-KR" sz="1200"/>
              <a:t>Controller</a:t>
            </a:r>
            <a:r>
              <a:rPr lang="ko-KR" altLang="en-US" sz="1200"/>
              <a:t> 인터페이스를 구현하여 요청을 처리할 수 있도록 해</a:t>
            </a:r>
            <a:r>
              <a:rPr lang="en-US" altLang="ko-KR" sz="1200"/>
              <a:t> </a:t>
            </a:r>
            <a:r>
              <a:rPr lang="ko-KR" altLang="en-US" sz="1200"/>
              <a:t>준다</a:t>
            </a:r>
          </a:p>
        </p:txBody>
      </p:sp>
      <p:sp>
        <p:nvSpPr>
          <p:cNvPr id="28" name="TextBox 27">
            <a:extLst>
              <a:ext uri="{FF2B5EF4-FFF2-40B4-BE49-F238E27FC236}">
                <a16:creationId xmlns:a16="http://schemas.microsoft.com/office/drawing/2014/main" id="{AAA4351F-3A75-6391-B6FD-778D4CA33714}"/>
              </a:ext>
            </a:extLst>
          </p:cNvPr>
          <p:cNvSpPr txBox="1"/>
          <p:nvPr/>
        </p:nvSpPr>
        <p:spPr>
          <a:xfrm>
            <a:off x="639276" y="5537258"/>
            <a:ext cx="3541148" cy="623248"/>
          </a:xfrm>
          <a:prstGeom prst="rect">
            <a:avLst/>
          </a:prstGeom>
          <a:noFill/>
        </p:spPr>
        <p:txBody>
          <a:bodyPr wrap="square">
            <a:spAutoFit/>
          </a:bodyPr>
          <a:lstStyle/>
          <a:p>
            <a:pPr>
              <a:lnSpc>
                <a:spcPct val="150000"/>
              </a:lnSpc>
            </a:pPr>
            <a:r>
              <a:rPr lang="en-US" altLang="ko-KR" sz="1200"/>
              <a:t>HttpRequestHandler</a:t>
            </a:r>
            <a:r>
              <a:rPr lang="ko-KR" altLang="en-US" sz="1200"/>
              <a:t> 인터페이스를 구현하여 요청을 처리할 수 있도록 해</a:t>
            </a:r>
            <a:r>
              <a:rPr lang="en-US" altLang="ko-KR" sz="1200"/>
              <a:t> </a:t>
            </a:r>
            <a:r>
              <a:rPr lang="ko-KR" altLang="en-US" sz="1200"/>
              <a:t>준다</a:t>
            </a:r>
          </a:p>
        </p:txBody>
      </p:sp>
    </p:spTree>
    <p:extLst>
      <p:ext uri="{BB962C8B-B14F-4D97-AF65-F5344CB8AC3E}">
        <p14:creationId xmlns:p14="http://schemas.microsoft.com/office/powerpoint/2010/main" val="8153387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2C209-A4E5-FBD0-53A9-7F7E2892275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EA89520-0C38-6AF5-5125-C58FB707FEF6}"/>
              </a:ext>
            </a:extLst>
          </p:cNvPr>
          <p:cNvSpPr/>
          <p:nvPr/>
        </p:nvSpPr>
        <p:spPr>
          <a:xfrm>
            <a:off x="370206" y="627229"/>
            <a:ext cx="737141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어댑터 패턴은 서로 호환되지 않는 인터페이스를 가진 클래스들이 함께 작동할 수 있도록 중간에서 </a:t>
            </a:r>
            <a:endParaRPr lang="en-US" altLang="ko-KR" sz="1200"/>
          </a:p>
          <a:p>
            <a:pPr>
              <a:lnSpc>
                <a:spcPct val="150000"/>
              </a:lnSpc>
            </a:pPr>
            <a:r>
              <a:rPr lang="en-US" altLang="ko-KR" sz="1200"/>
              <a:t>   </a:t>
            </a:r>
            <a:r>
              <a:rPr lang="ko-KR" altLang="en-US" sz="1200"/>
              <a:t>변환 역할을 하는 디자인 패턴으로서 기존 클래스의 코드를 변경하지 않고도 호환성을 제공할 수 있다</a:t>
            </a:r>
            <a:endParaRPr lang="en-US" altLang="ko-KR" sz="1200"/>
          </a:p>
        </p:txBody>
      </p:sp>
      <p:sp>
        <p:nvSpPr>
          <p:cNvPr id="74" name="직사각형 73">
            <a:extLst>
              <a:ext uri="{FF2B5EF4-FFF2-40B4-BE49-F238E27FC236}">
                <a16:creationId xmlns:a16="http://schemas.microsoft.com/office/drawing/2014/main" id="{BE9F4EED-739A-A8AA-ED95-C94599F10BBF}"/>
              </a:ext>
            </a:extLst>
          </p:cNvPr>
          <p:cNvSpPr/>
          <p:nvPr/>
        </p:nvSpPr>
        <p:spPr>
          <a:xfrm>
            <a:off x="198756" y="202792"/>
            <a:ext cx="18972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Adapter </a:t>
            </a:r>
            <a:r>
              <a:rPr lang="ko-KR" altLang="en-US" b="1">
                <a:solidFill>
                  <a:schemeClr val="accent1">
                    <a:lumMod val="75000"/>
                  </a:schemeClr>
                </a:solidFill>
                <a:latin typeface="+mn-ea"/>
              </a:rPr>
              <a:t>패턴</a:t>
            </a:r>
          </a:p>
        </p:txBody>
      </p:sp>
      <p:sp>
        <p:nvSpPr>
          <p:cNvPr id="10" name="직사각형 9">
            <a:extLst>
              <a:ext uri="{FF2B5EF4-FFF2-40B4-BE49-F238E27FC236}">
                <a16:creationId xmlns:a16="http://schemas.microsoft.com/office/drawing/2014/main" id="{93996BEF-F193-EE1B-18DE-05BCC56085A2}"/>
              </a:ext>
            </a:extLst>
          </p:cNvPr>
          <p:cNvSpPr/>
          <p:nvPr/>
        </p:nvSpPr>
        <p:spPr>
          <a:xfrm>
            <a:off x="511658" y="1390829"/>
            <a:ext cx="6343414" cy="1164614"/>
          </a:xfrm>
          <a:prstGeom prst="rect">
            <a:avLst/>
          </a:prstGeom>
        </p:spPr>
        <p:txBody>
          <a:bodyPr wrap="square">
            <a:spAutoFit/>
          </a:bodyPr>
          <a:lstStyle/>
          <a:p>
            <a:pPr marL="228600" indent="-228600">
              <a:lnSpc>
                <a:spcPct val="150000"/>
              </a:lnSpc>
              <a:buFont typeface="+mj-lt"/>
              <a:buAutoNum type="arabicPeriod"/>
            </a:pPr>
            <a:r>
              <a:rPr lang="en-US" altLang="ko-KR" sz="1200"/>
              <a:t>Client: </a:t>
            </a:r>
            <a:r>
              <a:rPr lang="ko-KR" altLang="en-US" sz="1200"/>
              <a:t>새로운 인터페이스를 사용하려는 주체</a:t>
            </a:r>
            <a:endParaRPr lang="en-US" altLang="ko-KR" sz="1200"/>
          </a:p>
          <a:p>
            <a:pPr marL="228600" indent="-228600">
              <a:lnSpc>
                <a:spcPct val="150000"/>
              </a:lnSpc>
              <a:buFont typeface="+mj-lt"/>
              <a:buAutoNum type="arabicPeriod"/>
            </a:pPr>
            <a:r>
              <a:rPr lang="en-US" altLang="ko-KR" sz="1200"/>
              <a:t>Target: </a:t>
            </a:r>
            <a:r>
              <a:rPr lang="ko-KR" altLang="en-US" sz="1200"/>
              <a:t>클라이언트가 사용하고자 하는 인터페이스</a:t>
            </a:r>
            <a:endParaRPr lang="en-US" altLang="ko-KR" sz="1200"/>
          </a:p>
          <a:p>
            <a:pPr marL="228600" indent="-228600">
              <a:lnSpc>
                <a:spcPct val="150000"/>
              </a:lnSpc>
              <a:buFont typeface="+mj-lt"/>
              <a:buAutoNum type="arabicPeriod"/>
            </a:pPr>
            <a:r>
              <a:rPr lang="en-US" altLang="ko-KR" sz="1200"/>
              <a:t>Adapter: </a:t>
            </a:r>
            <a:r>
              <a:rPr lang="ko-KR" altLang="en-US" sz="1200"/>
              <a:t>타깃 인터페이스를 구현하여 기존 클래스</a:t>
            </a:r>
            <a:r>
              <a:rPr lang="en-US" altLang="ko-KR" sz="1200"/>
              <a:t>(Adaptee)</a:t>
            </a:r>
            <a:r>
              <a:rPr lang="ko-KR" altLang="en-US" sz="1200"/>
              <a:t>와 클라이언트를 연결</a:t>
            </a:r>
            <a:endParaRPr lang="en-US" altLang="ko-KR" sz="1200"/>
          </a:p>
          <a:p>
            <a:pPr marL="228600" indent="-228600">
              <a:lnSpc>
                <a:spcPct val="150000"/>
              </a:lnSpc>
              <a:buFont typeface="+mj-lt"/>
              <a:buAutoNum type="arabicPeriod"/>
            </a:pPr>
            <a:r>
              <a:rPr lang="en-US" altLang="ko-KR" sz="1200"/>
              <a:t>Adaptee: </a:t>
            </a:r>
            <a:r>
              <a:rPr lang="ko-KR" altLang="en-US" sz="1200"/>
              <a:t>기존 인터페이스를 가진 클래스</a:t>
            </a:r>
            <a:endParaRPr lang="en-US" altLang="ko-KR" sz="1200"/>
          </a:p>
        </p:txBody>
      </p:sp>
      <p:grpSp>
        <p:nvGrpSpPr>
          <p:cNvPr id="48" name="그룹 47">
            <a:extLst>
              <a:ext uri="{FF2B5EF4-FFF2-40B4-BE49-F238E27FC236}">
                <a16:creationId xmlns:a16="http://schemas.microsoft.com/office/drawing/2014/main" id="{681BA868-7ACD-168F-02BA-F9EA886B939F}"/>
              </a:ext>
            </a:extLst>
          </p:cNvPr>
          <p:cNvGrpSpPr/>
          <p:nvPr/>
        </p:nvGrpSpPr>
        <p:grpSpPr>
          <a:xfrm>
            <a:off x="658233" y="3068179"/>
            <a:ext cx="1437774" cy="956783"/>
            <a:chOff x="872289" y="2671137"/>
            <a:chExt cx="1437774" cy="956783"/>
          </a:xfrm>
        </p:grpSpPr>
        <p:sp>
          <p:nvSpPr>
            <p:cNvPr id="12" name="직사각형 11">
              <a:extLst>
                <a:ext uri="{FF2B5EF4-FFF2-40B4-BE49-F238E27FC236}">
                  <a16:creationId xmlns:a16="http://schemas.microsoft.com/office/drawing/2014/main" id="{D8F5AE52-3FFB-773A-9226-D04664B0B8C7}"/>
                </a:ext>
              </a:extLst>
            </p:cNvPr>
            <p:cNvSpPr/>
            <p:nvPr/>
          </p:nvSpPr>
          <p:spPr>
            <a:xfrm>
              <a:off x="872289" y="26855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8D7C704C-A80E-E1B2-30E5-BB15A9166E35}"/>
                </a:ext>
              </a:extLst>
            </p:cNvPr>
            <p:cNvSpPr/>
            <p:nvPr/>
          </p:nvSpPr>
          <p:spPr>
            <a:xfrm>
              <a:off x="872289" y="26855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7BE50193-95FE-F131-F969-C24B05B3ED0D}"/>
                </a:ext>
              </a:extLst>
            </p:cNvPr>
            <p:cNvSpPr/>
            <p:nvPr/>
          </p:nvSpPr>
          <p:spPr>
            <a:xfrm>
              <a:off x="1262400" y="2671137"/>
              <a:ext cx="657552" cy="276999"/>
            </a:xfrm>
            <a:prstGeom prst="rect">
              <a:avLst/>
            </a:prstGeom>
          </p:spPr>
          <p:txBody>
            <a:bodyPr wrap="none">
              <a:spAutoFit/>
            </a:bodyPr>
            <a:lstStyle/>
            <a:p>
              <a:pPr algn="ctr"/>
              <a:r>
                <a:rPr lang="en-US" altLang="ko-KR" sz="1200">
                  <a:latin typeface="+mn-ea"/>
                </a:rPr>
                <a:t>Client </a:t>
              </a:r>
              <a:endParaRPr lang="ko-KR" altLang="en-US" sz="1200">
                <a:latin typeface="+mn-ea"/>
              </a:endParaRPr>
            </a:p>
          </p:txBody>
        </p:sp>
      </p:grpSp>
      <p:cxnSp>
        <p:nvCxnSpPr>
          <p:cNvPr id="34" name="직선 화살표 연결선 33">
            <a:extLst>
              <a:ext uri="{FF2B5EF4-FFF2-40B4-BE49-F238E27FC236}">
                <a16:creationId xmlns:a16="http://schemas.microsoft.com/office/drawing/2014/main" id="{318737C0-EB38-B1DF-CF50-435766CDD7F7}"/>
              </a:ext>
            </a:extLst>
          </p:cNvPr>
          <p:cNvCxnSpPr>
            <a:cxnSpLocks/>
            <a:stCxn id="12" idx="3"/>
            <a:endCxn id="36" idx="1"/>
          </p:cNvCxnSpPr>
          <p:nvPr/>
        </p:nvCxnSpPr>
        <p:spPr>
          <a:xfrm>
            <a:off x="2096007" y="3553802"/>
            <a:ext cx="91659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619411A8-1524-9871-6B8C-2CF835CF5253}"/>
              </a:ext>
            </a:extLst>
          </p:cNvPr>
          <p:cNvGrpSpPr/>
          <p:nvPr/>
        </p:nvGrpSpPr>
        <p:grpSpPr>
          <a:xfrm>
            <a:off x="3012604" y="3082641"/>
            <a:ext cx="1437774" cy="942321"/>
            <a:chOff x="1124952" y="3895403"/>
            <a:chExt cx="1437774" cy="942321"/>
          </a:xfrm>
        </p:grpSpPr>
        <p:sp>
          <p:nvSpPr>
            <p:cNvPr id="36" name="직사각형 35">
              <a:extLst>
                <a:ext uri="{FF2B5EF4-FFF2-40B4-BE49-F238E27FC236}">
                  <a16:creationId xmlns:a16="http://schemas.microsoft.com/office/drawing/2014/main" id="{4374B607-5AC2-1D11-4B2D-4816CC0C00A2}"/>
                </a:ext>
              </a:extLst>
            </p:cNvPr>
            <p:cNvSpPr/>
            <p:nvPr/>
          </p:nvSpPr>
          <p:spPr>
            <a:xfrm>
              <a:off x="1124952" y="3895403"/>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09C4C35-6F89-4344-A72C-09A037C8ACF5}"/>
                </a:ext>
              </a:extLst>
            </p:cNvPr>
            <p:cNvSpPr/>
            <p:nvPr/>
          </p:nvSpPr>
          <p:spPr>
            <a:xfrm>
              <a:off x="1124952" y="3895403"/>
              <a:ext cx="1437774" cy="4817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09E56202-5F71-FBD5-13FB-3AFBC43D1E80}"/>
                </a:ext>
              </a:extLst>
            </p:cNvPr>
            <p:cNvSpPr/>
            <p:nvPr/>
          </p:nvSpPr>
          <p:spPr>
            <a:xfrm>
              <a:off x="1236012" y="3915529"/>
              <a:ext cx="1215654" cy="461665"/>
            </a:xfrm>
            <a:prstGeom prst="rect">
              <a:avLst/>
            </a:prstGeom>
          </p:spPr>
          <p:txBody>
            <a:bodyPr wrap="none">
              <a:spAutoFit/>
            </a:bodyPr>
            <a:lstStyle/>
            <a:p>
              <a:pPr algn="ctr"/>
              <a:r>
                <a:rPr lang="en-US" altLang="ko-KR" sz="1200">
                  <a:latin typeface="+mn-ea"/>
                </a:rPr>
                <a:t>&lt;&lt;interface&gt;&gt;</a:t>
              </a:r>
            </a:p>
            <a:p>
              <a:pPr algn="ctr"/>
              <a:r>
                <a:rPr lang="en-US" altLang="ko-KR" sz="1200">
                  <a:latin typeface="+mn-ea"/>
                </a:rPr>
                <a:t>Target </a:t>
              </a:r>
              <a:endParaRPr lang="ko-KR" altLang="en-US" sz="1200">
                <a:latin typeface="+mn-ea"/>
              </a:endParaRPr>
            </a:p>
          </p:txBody>
        </p:sp>
      </p:grpSp>
      <p:grpSp>
        <p:nvGrpSpPr>
          <p:cNvPr id="46" name="그룹 45">
            <a:extLst>
              <a:ext uri="{FF2B5EF4-FFF2-40B4-BE49-F238E27FC236}">
                <a16:creationId xmlns:a16="http://schemas.microsoft.com/office/drawing/2014/main" id="{C10D9E94-84D6-ED72-557F-282ECB0E2FD3}"/>
              </a:ext>
            </a:extLst>
          </p:cNvPr>
          <p:cNvGrpSpPr/>
          <p:nvPr/>
        </p:nvGrpSpPr>
        <p:grpSpPr>
          <a:xfrm>
            <a:off x="3012604" y="4384715"/>
            <a:ext cx="1437774" cy="956783"/>
            <a:chOff x="2877552" y="3554034"/>
            <a:chExt cx="1437774" cy="956783"/>
          </a:xfrm>
        </p:grpSpPr>
        <p:sp>
          <p:nvSpPr>
            <p:cNvPr id="39" name="직사각형 38">
              <a:extLst>
                <a:ext uri="{FF2B5EF4-FFF2-40B4-BE49-F238E27FC236}">
                  <a16:creationId xmlns:a16="http://schemas.microsoft.com/office/drawing/2014/main" id="{12725277-DBF6-E9B4-0289-76031C0F9FD8}"/>
                </a:ext>
              </a:extLst>
            </p:cNvPr>
            <p:cNvSpPr/>
            <p:nvPr/>
          </p:nvSpPr>
          <p:spPr>
            <a:xfrm>
              <a:off x="2877552" y="3568496"/>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28C3B0-371D-B532-4121-8559D7D096B9}"/>
                </a:ext>
              </a:extLst>
            </p:cNvPr>
            <p:cNvSpPr/>
            <p:nvPr/>
          </p:nvSpPr>
          <p:spPr>
            <a:xfrm>
              <a:off x="2877552" y="3568496"/>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1FC0C99F-BF24-5549-FDE5-46F051C75B7D}"/>
                </a:ext>
              </a:extLst>
            </p:cNvPr>
            <p:cNvSpPr/>
            <p:nvPr/>
          </p:nvSpPr>
          <p:spPr>
            <a:xfrm>
              <a:off x="3200466" y="3554034"/>
              <a:ext cx="791948" cy="276999"/>
            </a:xfrm>
            <a:prstGeom prst="rect">
              <a:avLst/>
            </a:prstGeom>
          </p:spPr>
          <p:txBody>
            <a:bodyPr wrap="none">
              <a:spAutoFit/>
            </a:bodyPr>
            <a:lstStyle/>
            <a:p>
              <a:pPr algn="ctr"/>
              <a:r>
                <a:rPr lang="en-US" altLang="ko-KR" sz="1200">
                  <a:latin typeface="+mn-ea"/>
                </a:rPr>
                <a:t>Adpater </a:t>
              </a:r>
              <a:endParaRPr lang="ko-KR" altLang="en-US" sz="1200">
                <a:latin typeface="+mn-ea"/>
              </a:endParaRPr>
            </a:p>
          </p:txBody>
        </p:sp>
      </p:grpSp>
      <p:grpSp>
        <p:nvGrpSpPr>
          <p:cNvPr id="47" name="그룹 46">
            <a:extLst>
              <a:ext uri="{FF2B5EF4-FFF2-40B4-BE49-F238E27FC236}">
                <a16:creationId xmlns:a16="http://schemas.microsoft.com/office/drawing/2014/main" id="{A37AF8FC-FA7A-12C5-BC0B-B8909D3CB70F}"/>
              </a:ext>
            </a:extLst>
          </p:cNvPr>
          <p:cNvGrpSpPr/>
          <p:nvPr/>
        </p:nvGrpSpPr>
        <p:grpSpPr>
          <a:xfrm>
            <a:off x="5312451" y="4384715"/>
            <a:ext cx="1437774" cy="956783"/>
            <a:chOff x="5755105" y="3691537"/>
            <a:chExt cx="1437774" cy="956783"/>
          </a:xfrm>
        </p:grpSpPr>
        <p:sp>
          <p:nvSpPr>
            <p:cNvPr id="42" name="직사각형 41">
              <a:extLst>
                <a:ext uri="{FF2B5EF4-FFF2-40B4-BE49-F238E27FC236}">
                  <a16:creationId xmlns:a16="http://schemas.microsoft.com/office/drawing/2014/main" id="{AE16F2AF-446A-FDC0-8D8F-9C22713F6515}"/>
                </a:ext>
              </a:extLst>
            </p:cNvPr>
            <p:cNvSpPr/>
            <p:nvPr/>
          </p:nvSpPr>
          <p:spPr>
            <a:xfrm>
              <a:off x="5755105" y="37059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7113A563-6884-D538-7A58-E5C1A2E0915B}"/>
                </a:ext>
              </a:extLst>
            </p:cNvPr>
            <p:cNvSpPr/>
            <p:nvPr/>
          </p:nvSpPr>
          <p:spPr>
            <a:xfrm>
              <a:off x="5755105" y="37059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470D82D1-76CE-F27B-B0A7-6693A6AD7473}"/>
                </a:ext>
              </a:extLst>
            </p:cNvPr>
            <p:cNvSpPr/>
            <p:nvPr/>
          </p:nvSpPr>
          <p:spPr>
            <a:xfrm>
              <a:off x="6064393" y="3691537"/>
              <a:ext cx="819200" cy="276999"/>
            </a:xfrm>
            <a:prstGeom prst="rect">
              <a:avLst/>
            </a:prstGeom>
          </p:spPr>
          <p:txBody>
            <a:bodyPr wrap="none">
              <a:spAutoFit/>
            </a:bodyPr>
            <a:lstStyle/>
            <a:p>
              <a:pPr algn="ctr"/>
              <a:r>
                <a:rPr lang="en-US" altLang="ko-KR" sz="1200">
                  <a:latin typeface="+mn-ea"/>
                </a:rPr>
                <a:t>Adpatee </a:t>
              </a:r>
              <a:endParaRPr lang="ko-KR" altLang="en-US" sz="1200">
                <a:latin typeface="+mn-ea"/>
              </a:endParaRPr>
            </a:p>
          </p:txBody>
        </p:sp>
      </p:grpSp>
      <p:cxnSp>
        <p:nvCxnSpPr>
          <p:cNvPr id="52" name="직선 화살표 연결선 51">
            <a:extLst>
              <a:ext uri="{FF2B5EF4-FFF2-40B4-BE49-F238E27FC236}">
                <a16:creationId xmlns:a16="http://schemas.microsoft.com/office/drawing/2014/main" id="{4A859446-20CB-C93C-7DC6-06DC9F86EB68}"/>
              </a:ext>
            </a:extLst>
          </p:cNvPr>
          <p:cNvCxnSpPr>
            <a:cxnSpLocks/>
            <a:stCxn id="41" idx="0"/>
            <a:endCxn id="36" idx="2"/>
          </p:cNvCxnSpPr>
          <p:nvPr/>
        </p:nvCxnSpPr>
        <p:spPr>
          <a:xfrm flipH="1" flipV="1">
            <a:off x="3731491" y="4024962"/>
            <a:ext cx="1" cy="35975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2F152A49-C684-F995-A461-94CFE691FC86}"/>
              </a:ext>
            </a:extLst>
          </p:cNvPr>
          <p:cNvCxnSpPr>
            <a:cxnSpLocks/>
            <a:stCxn id="39" idx="3"/>
            <a:endCxn id="42" idx="1"/>
          </p:cNvCxnSpPr>
          <p:nvPr/>
        </p:nvCxnSpPr>
        <p:spPr>
          <a:xfrm>
            <a:off x="4450378" y="4870338"/>
            <a:ext cx="86207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B5645902-483B-9C6F-9B4D-31835E22DB0C}"/>
              </a:ext>
            </a:extLst>
          </p:cNvPr>
          <p:cNvSpPr/>
          <p:nvPr/>
        </p:nvSpPr>
        <p:spPr>
          <a:xfrm>
            <a:off x="3012604" y="3594704"/>
            <a:ext cx="797013" cy="261610"/>
          </a:xfrm>
          <a:prstGeom prst="rect">
            <a:avLst/>
          </a:prstGeom>
        </p:spPr>
        <p:txBody>
          <a:bodyPr wrap="none">
            <a:spAutoFit/>
          </a:bodyPr>
          <a:lstStyle/>
          <a:p>
            <a:pPr algn="ctr"/>
            <a:r>
              <a:rPr lang="en-US" altLang="ko-KR" sz="1100">
                <a:latin typeface="+mn-ea"/>
              </a:rPr>
              <a:t>request() </a:t>
            </a:r>
            <a:endParaRPr lang="ko-KR" altLang="en-US" sz="1100">
              <a:latin typeface="+mn-ea"/>
            </a:endParaRPr>
          </a:p>
        </p:txBody>
      </p:sp>
      <p:sp>
        <p:nvSpPr>
          <p:cNvPr id="59" name="직사각형 58">
            <a:extLst>
              <a:ext uri="{FF2B5EF4-FFF2-40B4-BE49-F238E27FC236}">
                <a16:creationId xmlns:a16="http://schemas.microsoft.com/office/drawing/2014/main" id="{4A27D28C-7D43-8B3C-9E0F-375BF4239AD6}"/>
              </a:ext>
            </a:extLst>
          </p:cNvPr>
          <p:cNvSpPr/>
          <p:nvPr/>
        </p:nvSpPr>
        <p:spPr>
          <a:xfrm>
            <a:off x="2998980" y="4676176"/>
            <a:ext cx="797013" cy="261610"/>
          </a:xfrm>
          <a:prstGeom prst="rect">
            <a:avLst/>
          </a:prstGeom>
        </p:spPr>
        <p:txBody>
          <a:bodyPr wrap="none">
            <a:spAutoFit/>
          </a:bodyPr>
          <a:lstStyle/>
          <a:p>
            <a:pPr algn="ctr"/>
            <a:r>
              <a:rPr lang="en-US" altLang="ko-KR" sz="1100">
                <a:latin typeface="+mn-ea"/>
              </a:rPr>
              <a:t>request() </a:t>
            </a:r>
            <a:endParaRPr lang="ko-KR" altLang="en-US" sz="1100">
              <a:latin typeface="+mn-ea"/>
            </a:endParaRPr>
          </a:p>
        </p:txBody>
      </p:sp>
      <p:sp>
        <p:nvSpPr>
          <p:cNvPr id="60" name="직사각형 59">
            <a:extLst>
              <a:ext uri="{FF2B5EF4-FFF2-40B4-BE49-F238E27FC236}">
                <a16:creationId xmlns:a16="http://schemas.microsoft.com/office/drawing/2014/main" id="{33A92760-7CD1-D064-9E7E-FDFAFCF9A381}"/>
              </a:ext>
            </a:extLst>
          </p:cNvPr>
          <p:cNvSpPr/>
          <p:nvPr/>
        </p:nvSpPr>
        <p:spPr>
          <a:xfrm>
            <a:off x="5298827" y="4689461"/>
            <a:ext cx="1305165" cy="261610"/>
          </a:xfrm>
          <a:prstGeom prst="rect">
            <a:avLst/>
          </a:prstGeom>
        </p:spPr>
        <p:txBody>
          <a:bodyPr wrap="none">
            <a:spAutoFit/>
          </a:bodyPr>
          <a:lstStyle/>
          <a:p>
            <a:pPr algn="ctr"/>
            <a:r>
              <a:rPr lang="en-US" altLang="ko-KR" sz="1100">
                <a:latin typeface="+mn-ea"/>
              </a:rPr>
              <a:t>specificRequest() </a:t>
            </a:r>
            <a:endParaRPr lang="ko-KR" altLang="en-US" sz="1100">
              <a:latin typeface="+mn-ea"/>
            </a:endParaRPr>
          </a:p>
        </p:txBody>
      </p:sp>
      <p:sp>
        <p:nvSpPr>
          <p:cNvPr id="62" name="Rectangle 2">
            <a:extLst>
              <a:ext uri="{FF2B5EF4-FFF2-40B4-BE49-F238E27FC236}">
                <a16:creationId xmlns:a16="http://schemas.microsoft.com/office/drawing/2014/main" id="{9757F5DC-B348-1336-9842-2A7664C3DF1E}"/>
              </a:ext>
            </a:extLst>
          </p:cNvPr>
          <p:cNvSpPr>
            <a:spLocks noChangeArrowheads="1"/>
          </p:cNvSpPr>
          <p:nvPr/>
        </p:nvSpPr>
        <p:spPr bwMode="auto">
          <a:xfrm>
            <a:off x="7852684" y="572124"/>
            <a:ext cx="4144879" cy="61676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Target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Adaptee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specificRequest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"Adaptee: Specific request called."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Adapter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Target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Adaptee </a:t>
            </a:r>
            <a:r>
              <a:rPr kumimoji="0" lang="ko-KR" altLang="ko-KR" sz="1100" b="0" i="0" u="none" strike="noStrike" cap="none" normalizeH="0" baseline="0">
                <a:ln>
                  <a:noFill/>
                </a:ln>
                <a:solidFill>
                  <a:srgbClr val="C77DBB"/>
                </a:solidFill>
                <a:effectLst/>
                <a:latin typeface="Arial Unicode MS"/>
                <a:ea typeface="JetBrains Mono"/>
              </a:rPr>
              <a:t>adaptee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(Adaptee adaptee)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adaptee </a:t>
            </a:r>
            <a:r>
              <a:rPr kumimoji="0" lang="ko-KR" altLang="ko-KR" sz="1100" b="0" i="0" u="none" strike="noStrike" cap="none" normalizeH="0" baseline="0">
                <a:ln>
                  <a:noFill/>
                </a:ln>
                <a:solidFill>
                  <a:srgbClr val="BCBEC4"/>
                </a:solidFill>
                <a:effectLst/>
                <a:latin typeface="Arial Unicode MS"/>
                <a:ea typeface="JetBrains Mono"/>
              </a:rPr>
              <a:t>= adaptee;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request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Adaptee</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의 메서드를 호출하면서 타깃에 맞게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77DBB"/>
                </a:solidFill>
                <a:effectLst/>
                <a:latin typeface="Arial Unicode MS"/>
                <a:ea typeface="JetBrains Mono"/>
              </a:rPr>
              <a:t>adaptee</a:t>
            </a:r>
            <a:r>
              <a:rPr kumimoji="0" lang="ko-KR" altLang="ko-KR" sz="1100" b="0" i="0" u="none" strike="noStrike" cap="none" normalizeH="0" baseline="0">
                <a:ln>
                  <a:noFill/>
                </a:ln>
                <a:solidFill>
                  <a:srgbClr val="BCBEC4"/>
                </a:solidFill>
                <a:effectLst/>
                <a:latin typeface="Arial Unicode MS"/>
                <a:ea typeface="JetBrains Mono"/>
              </a:rPr>
              <a:t>.specificRequest();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AdapterPatternExample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Adaptee adaptee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Adaptee();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Target target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Adapter(adaptee);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target.request(); </a:t>
            </a:r>
            <a:r>
              <a:rPr kumimoji="0" lang="ko-KR" altLang="ko-KR" sz="1100" b="0" i="0" u="none" strike="noStrike" cap="none" normalizeH="0" baseline="0">
                <a:ln>
                  <a:noFill/>
                </a:ln>
                <a:solidFill>
                  <a:srgbClr val="7A7E85"/>
                </a:solidFill>
                <a:effectLst/>
                <a:latin typeface="Arial Unicode MS"/>
                <a:ea typeface="JetBrains Mono"/>
              </a:rPr>
              <a:t>// "Adaptee: Specific request called."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78543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98DE2-1EBB-9253-BE1C-5B0AB4B83DB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4020784-F0EE-4CBA-2C22-F815EC56C778}"/>
              </a:ext>
            </a:extLst>
          </p:cNvPr>
          <p:cNvSpPr/>
          <p:nvPr/>
        </p:nvSpPr>
        <p:spPr>
          <a:xfrm>
            <a:off x="198756" y="202792"/>
            <a:ext cx="27676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ko-KR" altLang="en-US" b="1">
                <a:solidFill>
                  <a:schemeClr val="accent1">
                    <a:lumMod val="75000"/>
                  </a:schemeClr>
                </a:solidFill>
                <a:latin typeface="+mn-ea"/>
              </a:rPr>
              <a:t>코드</a:t>
            </a:r>
          </a:p>
        </p:txBody>
      </p:sp>
      <p:grpSp>
        <p:nvGrpSpPr>
          <p:cNvPr id="48" name="그룹 47">
            <a:extLst>
              <a:ext uri="{FF2B5EF4-FFF2-40B4-BE49-F238E27FC236}">
                <a16:creationId xmlns:a16="http://schemas.microsoft.com/office/drawing/2014/main" id="{98243133-53F3-DB58-425A-49B838100991}"/>
              </a:ext>
            </a:extLst>
          </p:cNvPr>
          <p:cNvGrpSpPr/>
          <p:nvPr/>
        </p:nvGrpSpPr>
        <p:grpSpPr>
          <a:xfrm>
            <a:off x="591892" y="870032"/>
            <a:ext cx="1450141" cy="956783"/>
            <a:chOff x="866106" y="2671137"/>
            <a:chExt cx="1450141" cy="956783"/>
          </a:xfrm>
        </p:grpSpPr>
        <p:sp>
          <p:nvSpPr>
            <p:cNvPr id="12" name="직사각형 11">
              <a:extLst>
                <a:ext uri="{FF2B5EF4-FFF2-40B4-BE49-F238E27FC236}">
                  <a16:creationId xmlns:a16="http://schemas.microsoft.com/office/drawing/2014/main" id="{B1030D62-B289-1B96-521F-4E8C0755C73C}"/>
                </a:ext>
              </a:extLst>
            </p:cNvPr>
            <p:cNvSpPr/>
            <p:nvPr/>
          </p:nvSpPr>
          <p:spPr>
            <a:xfrm>
              <a:off x="872289" y="26855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3AFA7B0C-8835-7BB7-10D4-6734C5C24B95}"/>
                </a:ext>
              </a:extLst>
            </p:cNvPr>
            <p:cNvSpPr/>
            <p:nvPr/>
          </p:nvSpPr>
          <p:spPr>
            <a:xfrm>
              <a:off x="872289" y="26855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23ED8A3F-CC21-EDE6-2FC6-552A7D6B1838}"/>
                </a:ext>
              </a:extLst>
            </p:cNvPr>
            <p:cNvSpPr/>
            <p:nvPr/>
          </p:nvSpPr>
          <p:spPr>
            <a:xfrm>
              <a:off x="866106" y="2671137"/>
              <a:ext cx="1450141" cy="276999"/>
            </a:xfrm>
            <a:prstGeom prst="rect">
              <a:avLst/>
            </a:prstGeom>
          </p:spPr>
          <p:txBody>
            <a:bodyPr wrap="none">
              <a:spAutoFit/>
            </a:bodyPr>
            <a:lstStyle/>
            <a:p>
              <a:pPr algn="ctr"/>
              <a:r>
                <a:rPr lang="en-US" altLang="ko-KR" sz="1200">
                  <a:latin typeface="+mn-ea"/>
                </a:rPr>
                <a:t>DispatcherServlet </a:t>
              </a:r>
              <a:endParaRPr lang="ko-KR" altLang="en-US" sz="1200">
                <a:latin typeface="+mn-ea"/>
              </a:endParaRPr>
            </a:p>
          </p:txBody>
        </p:sp>
      </p:grpSp>
      <p:cxnSp>
        <p:nvCxnSpPr>
          <p:cNvPr id="34" name="직선 화살표 연결선 33">
            <a:extLst>
              <a:ext uri="{FF2B5EF4-FFF2-40B4-BE49-F238E27FC236}">
                <a16:creationId xmlns:a16="http://schemas.microsoft.com/office/drawing/2014/main" id="{9904E19D-9CC0-3121-606C-FE8A1F168462}"/>
              </a:ext>
            </a:extLst>
          </p:cNvPr>
          <p:cNvCxnSpPr>
            <a:cxnSpLocks/>
            <a:stCxn id="12" idx="3"/>
            <a:endCxn id="36" idx="1"/>
          </p:cNvCxnSpPr>
          <p:nvPr/>
        </p:nvCxnSpPr>
        <p:spPr>
          <a:xfrm>
            <a:off x="2035849" y="1355655"/>
            <a:ext cx="142794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DFAA1576-8A41-F972-292D-ACF656930686}"/>
              </a:ext>
            </a:extLst>
          </p:cNvPr>
          <p:cNvGrpSpPr/>
          <p:nvPr/>
        </p:nvGrpSpPr>
        <p:grpSpPr>
          <a:xfrm>
            <a:off x="3463793" y="884494"/>
            <a:ext cx="1437774" cy="942321"/>
            <a:chOff x="1124952" y="3895403"/>
            <a:chExt cx="1437774" cy="942321"/>
          </a:xfrm>
        </p:grpSpPr>
        <p:sp>
          <p:nvSpPr>
            <p:cNvPr id="36" name="직사각형 35">
              <a:extLst>
                <a:ext uri="{FF2B5EF4-FFF2-40B4-BE49-F238E27FC236}">
                  <a16:creationId xmlns:a16="http://schemas.microsoft.com/office/drawing/2014/main" id="{4CA2A118-4EDB-A618-6ABB-88DE5003DB27}"/>
                </a:ext>
              </a:extLst>
            </p:cNvPr>
            <p:cNvSpPr/>
            <p:nvPr/>
          </p:nvSpPr>
          <p:spPr>
            <a:xfrm>
              <a:off x="1124952" y="3895403"/>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6030537-CC18-448B-9BB7-E6C88FD882E1}"/>
                </a:ext>
              </a:extLst>
            </p:cNvPr>
            <p:cNvSpPr/>
            <p:nvPr/>
          </p:nvSpPr>
          <p:spPr>
            <a:xfrm>
              <a:off x="1124952" y="3895403"/>
              <a:ext cx="1437774" cy="4817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9043E2EE-02AA-B9F9-4D95-D8DB9CECB595}"/>
                </a:ext>
              </a:extLst>
            </p:cNvPr>
            <p:cNvSpPr/>
            <p:nvPr/>
          </p:nvSpPr>
          <p:spPr>
            <a:xfrm>
              <a:off x="1171860" y="3915529"/>
              <a:ext cx="1343959" cy="461665"/>
            </a:xfrm>
            <a:prstGeom prst="rect">
              <a:avLst/>
            </a:prstGeom>
          </p:spPr>
          <p:txBody>
            <a:bodyPr wrap="none">
              <a:spAutoFit/>
            </a:bodyPr>
            <a:lstStyle/>
            <a:p>
              <a:pPr algn="ctr"/>
              <a:r>
                <a:rPr lang="en-US" altLang="ko-KR" sz="1200">
                  <a:latin typeface="+mn-ea"/>
                </a:rPr>
                <a:t>&lt;&lt;interface&gt;&gt;</a:t>
              </a:r>
            </a:p>
            <a:p>
              <a:pPr algn="ctr"/>
              <a:r>
                <a:rPr lang="en-US" altLang="ko-KR" sz="1200">
                  <a:latin typeface="+mn-ea"/>
                </a:rPr>
                <a:t>HandlerAdapter </a:t>
              </a:r>
              <a:endParaRPr lang="ko-KR" altLang="en-US" sz="1200">
                <a:latin typeface="+mn-ea"/>
              </a:endParaRPr>
            </a:p>
          </p:txBody>
        </p:sp>
      </p:grpSp>
      <p:grpSp>
        <p:nvGrpSpPr>
          <p:cNvPr id="46" name="그룹 45">
            <a:extLst>
              <a:ext uri="{FF2B5EF4-FFF2-40B4-BE49-F238E27FC236}">
                <a16:creationId xmlns:a16="http://schemas.microsoft.com/office/drawing/2014/main" id="{CFFE8559-C126-48B6-9455-85458FC08E4A}"/>
              </a:ext>
            </a:extLst>
          </p:cNvPr>
          <p:cNvGrpSpPr/>
          <p:nvPr/>
        </p:nvGrpSpPr>
        <p:grpSpPr>
          <a:xfrm>
            <a:off x="3463793" y="2186568"/>
            <a:ext cx="1437774" cy="956783"/>
            <a:chOff x="2877552" y="3554034"/>
            <a:chExt cx="1437774" cy="956783"/>
          </a:xfrm>
        </p:grpSpPr>
        <p:sp>
          <p:nvSpPr>
            <p:cNvPr id="39" name="직사각형 38">
              <a:extLst>
                <a:ext uri="{FF2B5EF4-FFF2-40B4-BE49-F238E27FC236}">
                  <a16:creationId xmlns:a16="http://schemas.microsoft.com/office/drawing/2014/main" id="{302E45AD-0E6A-4EFF-BC8F-30D3BFF75DA9}"/>
                </a:ext>
              </a:extLst>
            </p:cNvPr>
            <p:cNvSpPr/>
            <p:nvPr/>
          </p:nvSpPr>
          <p:spPr>
            <a:xfrm>
              <a:off x="2877552" y="3568496"/>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1D08E435-0062-6901-FDA0-3F2D0C49703B}"/>
                </a:ext>
              </a:extLst>
            </p:cNvPr>
            <p:cNvSpPr/>
            <p:nvPr/>
          </p:nvSpPr>
          <p:spPr>
            <a:xfrm>
              <a:off x="2877552" y="3568496"/>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27A714BA-7DF2-4D99-18A3-5B0CC0E68FA0}"/>
                </a:ext>
              </a:extLst>
            </p:cNvPr>
            <p:cNvSpPr/>
            <p:nvPr/>
          </p:nvSpPr>
          <p:spPr>
            <a:xfrm>
              <a:off x="2924461" y="3554034"/>
              <a:ext cx="1343958" cy="276999"/>
            </a:xfrm>
            <a:prstGeom prst="rect">
              <a:avLst/>
            </a:prstGeom>
          </p:spPr>
          <p:txBody>
            <a:bodyPr wrap="none">
              <a:spAutoFit/>
            </a:bodyPr>
            <a:lstStyle/>
            <a:p>
              <a:pPr algn="ctr"/>
              <a:r>
                <a:rPr lang="en-US" altLang="ko-KR" sz="1200">
                  <a:latin typeface="+mn-ea"/>
                </a:rPr>
                <a:t>HandlerAdapter </a:t>
              </a:r>
              <a:endParaRPr lang="ko-KR" altLang="en-US" sz="1200">
                <a:latin typeface="+mn-ea"/>
              </a:endParaRPr>
            </a:p>
          </p:txBody>
        </p:sp>
      </p:grpSp>
      <p:grpSp>
        <p:nvGrpSpPr>
          <p:cNvPr id="47" name="그룹 46">
            <a:extLst>
              <a:ext uri="{FF2B5EF4-FFF2-40B4-BE49-F238E27FC236}">
                <a16:creationId xmlns:a16="http://schemas.microsoft.com/office/drawing/2014/main" id="{C2492C20-839A-98A7-8E9B-28C699C80835}"/>
              </a:ext>
            </a:extLst>
          </p:cNvPr>
          <p:cNvGrpSpPr/>
          <p:nvPr/>
        </p:nvGrpSpPr>
        <p:grpSpPr>
          <a:xfrm>
            <a:off x="6232874" y="2186568"/>
            <a:ext cx="1437774" cy="956783"/>
            <a:chOff x="5755105" y="3691537"/>
            <a:chExt cx="1437774" cy="956783"/>
          </a:xfrm>
        </p:grpSpPr>
        <p:sp>
          <p:nvSpPr>
            <p:cNvPr id="42" name="직사각형 41">
              <a:extLst>
                <a:ext uri="{FF2B5EF4-FFF2-40B4-BE49-F238E27FC236}">
                  <a16:creationId xmlns:a16="http://schemas.microsoft.com/office/drawing/2014/main" id="{8D21C31C-CA5A-AAEB-7BA5-CCE439AC9B01}"/>
                </a:ext>
              </a:extLst>
            </p:cNvPr>
            <p:cNvSpPr/>
            <p:nvPr/>
          </p:nvSpPr>
          <p:spPr>
            <a:xfrm>
              <a:off x="5755105" y="37059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8A538A6F-AA1A-488E-CA26-ADEB1706CBAC}"/>
                </a:ext>
              </a:extLst>
            </p:cNvPr>
            <p:cNvSpPr/>
            <p:nvPr/>
          </p:nvSpPr>
          <p:spPr>
            <a:xfrm>
              <a:off x="5755105" y="37059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635D896-447B-C205-E657-60935732C9A4}"/>
                </a:ext>
              </a:extLst>
            </p:cNvPr>
            <p:cNvSpPr/>
            <p:nvPr/>
          </p:nvSpPr>
          <p:spPr>
            <a:xfrm>
              <a:off x="6079495" y="3691537"/>
              <a:ext cx="788999" cy="276999"/>
            </a:xfrm>
            <a:prstGeom prst="rect">
              <a:avLst/>
            </a:prstGeom>
          </p:spPr>
          <p:txBody>
            <a:bodyPr wrap="none">
              <a:spAutoFit/>
            </a:bodyPr>
            <a:lstStyle/>
            <a:p>
              <a:pPr algn="ctr"/>
              <a:r>
                <a:rPr lang="en-US" altLang="ko-KR" sz="1200">
                  <a:latin typeface="+mn-ea"/>
                </a:rPr>
                <a:t>Handler </a:t>
              </a:r>
              <a:endParaRPr lang="ko-KR" altLang="en-US" sz="1200">
                <a:latin typeface="+mn-ea"/>
              </a:endParaRPr>
            </a:p>
          </p:txBody>
        </p:sp>
      </p:grpSp>
      <p:cxnSp>
        <p:nvCxnSpPr>
          <p:cNvPr id="52" name="직선 화살표 연결선 51">
            <a:extLst>
              <a:ext uri="{FF2B5EF4-FFF2-40B4-BE49-F238E27FC236}">
                <a16:creationId xmlns:a16="http://schemas.microsoft.com/office/drawing/2014/main" id="{F39DE87C-4137-4CCF-FE82-C258FF7E5A19}"/>
              </a:ext>
            </a:extLst>
          </p:cNvPr>
          <p:cNvCxnSpPr>
            <a:cxnSpLocks/>
            <a:stCxn id="41" idx="0"/>
            <a:endCxn id="36" idx="2"/>
          </p:cNvCxnSpPr>
          <p:nvPr/>
        </p:nvCxnSpPr>
        <p:spPr>
          <a:xfrm flipH="1" flipV="1">
            <a:off x="4182680" y="1826815"/>
            <a:ext cx="1" cy="35975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533F3C61-FE0B-F975-314C-B8895E19CA52}"/>
              </a:ext>
            </a:extLst>
          </p:cNvPr>
          <p:cNvCxnSpPr>
            <a:cxnSpLocks/>
            <a:stCxn id="39" idx="3"/>
            <a:endCxn id="42" idx="1"/>
          </p:cNvCxnSpPr>
          <p:nvPr/>
        </p:nvCxnSpPr>
        <p:spPr>
          <a:xfrm>
            <a:off x="4901567" y="2672191"/>
            <a:ext cx="133130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4D8911FC-ACBD-2F21-5B21-407B5EB91341}"/>
              </a:ext>
            </a:extLst>
          </p:cNvPr>
          <p:cNvSpPr/>
          <p:nvPr/>
        </p:nvSpPr>
        <p:spPr>
          <a:xfrm>
            <a:off x="3485434" y="1396557"/>
            <a:ext cx="753731" cy="261610"/>
          </a:xfrm>
          <a:prstGeom prst="rect">
            <a:avLst/>
          </a:prstGeom>
        </p:spPr>
        <p:txBody>
          <a:bodyPr wrap="none">
            <a:spAutoFit/>
          </a:bodyPr>
          <a:lstStyle/>
          <a:p>
            <a:pPr algn="ctr"/>
            <a:r>
              <a:rPr lang="en-US" altLang="ko-KR" sz="1100">
                <a:latin typeface="+mn-ea"/>
              </a:rPr>
              <a:t>handle() </a:t>
            </a:r>
            <a:endParaRPr lang="ko-KR" altLang="en-US" sz="1100">
              <a:latin typeface="+mn-ea"/>
            </a:endParaRPr>
          </a:p>
        </p:txBody>
      </p:sp>
      <p:sp>
        <p:nvSpPr>
          <p:cNvPr id="59" name="직사각형 58">
            <a:extLst>
              <a:ext uri="{FF2B5EF4-FFF2-40B4-BE49-F238E27FC236}">
                <a16:creationId xmlns:a16="http://schemas.microsoft.com/office/drawing/2014/main" id="{93135977-0ECA-365B-22FB-67EC594D9B7D}"/>
              </a:ext>
            </a:extLst>
          </p:cNvPr>
          <p:cNvSpPr/>
          <p:nvPr/>
        </p:nvSpPr>
        <p:spPr>
          <a:xfrm>
            <a:off x="3471810" y="2478029"/>
            <a:ext cx="753731" cy="261610"/>
          </a:xfrm>
          <a:prstGeom prst="rect">
            <a:avLst/>
          </a:prstGeom>
        </p:spPr>
        <p:txBody>
          <a:bodyPr wrap="none">
            <a:spAutoFit/>
          </a:bodyPr>
          <a:lstStyle/>
          <a:p>
            <a:pPr algn="ctr"/>
            <a:r>
              <a:rPr lang="en-US" altLang="ko-KR" sz="1100">
                <a:latin typeface="+mn-ea"/>
              </a:rPr>
              <a:t>handle() </a:t>
            </a:r>
            <a:endParaRPr lang="ko-KR" altLang="en-US" sz="1100">
              <a:latin typeface="+mn-ea"/>
            </a:endParaRPr>
          </a:p>
        </p:txBody>
      </p:sp>
      <p:sp>
        <p:nvSpPr>
          <p:cNvPr id="60" name="직사각형 59">
            <a:extLst>
              <a:ext uri="{FF2B5EF4-FFF2-40B4-BE49-F238E27FC236}">
                <a16:creationId xmlns:a16="http://schemas.microsoft.com/office/drawing/2014/main" id="{59E26428-0700-530A-F2DD-D1AE78748EE9}"/>
              </a:ext>
            </a:extLst>
          </p:cNvPr>
          <p:cNvSpPr/>
          <p:nvPr/>
        </p:nvSpPr>
        <p:spPr>
          <a:xfrm>
            <a:off x="6219250" y="2491314"/>
            <a:ext cx="1305165" cy="261610"/>
          </a:xfrm>
          <a:prstGeom prst="rect">
            <a:avLst/>
          </a:prstGeom>
        </p:spPr>
        <p:txBody>
          <a:bodyPr wrap="none">
            <a:spAutoFit/>
          </a:bodyPr>
          <a:lstStyle/>
          <a:p>
            <a:pPr algn="ctr"/>
            <a:r>
              <a:rPr lang="en-US" altLang="ko-KR" sz="1100">
                <a:latin typeface="+mn-ea"/>
              </a:rPr>
              <a:t>handleRequest() </a:t>
            </a:r>
            <a:endParaRPr lang="ko-KR" altLang="en-US" sz="1100">
              <a:latin typeface="+mn-ea"/>
            </a:endParaRPr>
          </a:p>
        </p:txBody>
      </p:sp>
      <p:sp>
        <p:nvSpPr>
          <p:cNvPr id="3" name="Rectangle 2">
            <a:extLst>
              <a:ext uri="{FF2B5EF4-FFF2-40B4-BE49-F238E27FC236}">
                <a16:creationId xmlns:a16="http://schemas.microsoft.com/office/drawing/2014/main" id="{DA373CDC-F897-B401-2754-79B74E471BD5}"/>
              </a:ext>
            </a:extLst>
          </p:cNvPr>
          <p:cNvSpPr>
            <a:spLocks noChangeArrowheads="1"/>
          </p:cNvSpPr>
          <p:nvPr/>
        </p:nvSpPr>
        <p:spPr bwMode="auto">
          <a:xfrm>
            <a:off x="3459083" y="5076992"/>
            <a:ext cx="8259680" cy="13898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HttpRequestHandlerAdapter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HandlerAdapter {</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Object handler)</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 </a:t>
            </a:r>
            <a:r>
              <a:rPr lang="nb-NO" altLang="ko-KR" sz="1100">
                <a:solidFill>
                  <a:schemeClr val="bg1">
                    <a:lumMod val="75000"/>
                  </a:schemeClr>
                </a:solidFill>
                <a:latin typeface="Arial Unicode MS"/>
                <a:ea typeface="JetBrains Mono"/>
              </a:rPr>
              <a:t>((</a:t>
            </a:r>
            <a:r>
              <a:rPr lang="nb-NO" altLang="ko-KR" sz="1100">
                <a:solidFill>
                  <a:schemeClr val="accent4">
                    <a:lumMod val="75000"/>
                  </a:schemeClr>
                </a:solidFill>
                <a:latin typeface="Arial Unicode MS"/>
                <a:ea typeface="JetBrains Mono"/>
              </a:rPr>
              <a:t>HttpRequestHandler</a:t>
            </a:r>
            <a:r>
              <a:rPr lang="nb-NO" altLang="ko-KR" sz="1100">
                <a:solidFill>
                  <a:schemeClr val="bg1">
                    <a:lumMod val="75000"/>
                  </a:schemeClr>
                </a:solidFill>
                <a:latin typeface="Arial Unicode MS"/>
                <a:ea typeface="JetBrains Mono"/>
              </a:rPr>
              <a:t>) handler).handleRequest(request,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85C3E83C-0280-A8A8-F000-9A11D2D70BFD}"/>
              </a:ext>
            </a:extLst>
          </p:cNvPr>
          <p:cNvSpPr>
            <a:spLocks noChangeArrowheads="1"/>
          </p:cNvSpPr>
          <p:nvPr/>
        </p:nvSpPr>
        <p:spPr bwMode="auto">
          <a:xfrm>
            <a:off x="3459081" y="3518921"/>
            <a:ext cx="8259681" cy="148778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DefaultServletHttpRequestHandler </a:t>
            </a:r>
            <a:r>
              <a:rPr kumimoji="0" lang="ko-KR" altLang="ko-KR" sz="1200" b="0" i="0" u="none" strike="noStrike" cap="none" normalizeH="0" baseline="0">
                <a:ln>
                  <a:noFill/>
                </a:ln>
                <a:solidFill>
                  <a:srgbClr val="CF8E6D"/>
                </a:solidFill>
                <a:effectLst/>
                <a:latin typeface="Arial Unicode MS"/>
                <a:ea typeface="JetBrains Mono"/>
              </a:rPr>
              <a:t>implements </a:t>
            </a:r>
            <a:r>
              <a:rPr kumimoji="0" lang="ko-KR" altLang="ko-KR" sz="1200" b="0" i="0" u="none" strike="noStrike" cap="none" normalizeH="0" baseline="0">
                <a:ln>
                  <a:noFill/>
                </a:ln>
                <a:solidFill>
                  <a:srgbClr val="BCBEC4"/>
                </a:solidFill>
                <a:effectLst/>
                <a:latin typeface="Arial Unicode MS"/>
                <a:ea typeface="JetBrains Mono"/>
              </a:rPr>
              <a:t>HttpRequestHandler, ServletContextAware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@Override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handleRequest</a:t>
            </a:r>
            <a:r>
              <a:rPr kumimoji="0" lang="ko-KR" altLang="ko-KR" sz="1200" b="0" i="0" u="none" strike="noStrike" cap="none" normalizeH="0" baseline="0">
                <a:ln>
                  <a:noFill/>
                </a:ln>
                <a:solidFill>
                  <a:srgbClr val="BCBEC4"/>
                </a:solidFill>
                <a:effectLst/>
                <a:latin typeface="Arial Unicode MS"/>
                <a:ea typeface="JetBrains Mono"/>
              </a:rPr>
              <a:t>(HttpServletRequest request, HttpServletResponse response)</a:t>
            </a: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lang="en-US" altLang="ko-KR" sz="1100">
                <a:solidFill>
                  <a:schemeClr val="bg1">
                    <a:lumMod val="50000"/>
                  </a:schemeClr>
                </a:solidFill>
                <a:latin typeface="Arial Unicode MS"/>
                <a:ea typeface="JetBrains Mono"/>
              </a:rPr>
              <a:t>// </a:t>
            </a:r>
            <a:r>
              <a:rPr lang="ko-KR" altLang="en-US" sz="1100">
                <a:solidFill>
                  <a:schemeClr val="bg1">
                    <a:lumMod val="50000"/>
                  </a:schemeClr>
                </a:solidFill>
                <a:latin typeface="Arial Unicode MS"/>
                <a:ea typeface="JetBrains Mono"/>
              </a:rPr>
              <a:t>비즈니스 로직 </a:t>
            </a:r>
            <a:r>
              <a:rPr lang="en-US" altLang="ko-KR" sz="1100">
                <a:solidFill>
                  <a:schemeClr val="bg1">
                    <a:lumMod val="50000"/>
                  </a:schemeClr>
                </a:solidFill>
                <a:latin typeface="Arial Unicode MS"/>
                <a:ea typeface="JetBrains Mono"/>
              </a:rPr>
              <a:t>…</a:t>
            </a:r>
            <a:br>
              <a:rPr kumimoji="0" lang="ko-KR" altLang="ko-KR" sz="1000" b="0" i="0" u="none" strike="noStrike" cap="none" normalizeH="0" baseline="0">
                <a:ln>
                  <a:noFill/>
                </a:ln>
                <a:solidFill>
                  <a:schemeClr val="bg1">
                    <a:lumMod val="50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모서리가 둥근 직사각형 38">
            <a:extLst>
              <a:ext uri="{FF2B5EF4-FFF2-40B4-BE49-F238E27FC236}">
                <a16:creationId xmlns:a16="http://schemas.microsoft.com/office/drawing/2014/main" id="{ACBE34F7-5741-06BD-1FC0-DD5324775FAF}"/>
              </a:ext>
            </a:extLst>
          </p:cNvPr>
          <p:cNvSpPr/>
          <p:nvPr/>
        </p:nvSpPr>
        <p:spPr>
          <a:xfrm>
            <a:off x="324856" y="5451158"/>
            <a:ext cx="1720022"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p>
        </p:txBody>
      </p:sp>
      <p:cxnSp>
        <p:nvCxnSpPr>
          <p:cNvPr id="7" name="직선 화살표 연결선 6">
            <a:extLst>
              <a:ext uri="{FF2B5EF4-FFF2-40B4-BE49-F238E27FC236}">
                <a16:creationId xmlns:a16="http://schemas.microsoft.com/office/drawing/2014/main" id="{9620E9F6-3017-D952-1019-977A60BB5F5D}"/>
              </a:ext>
            </a:extLst>
          </p:cNvPr>
          <p:cNvCxnSpPr/>
          <p:nvPr/>
        </p:nvCxnSpPr>
        <p:spPr>
          <a:xfrm>
            <a:off x="6027825" y="3771900"/>
            <a:ext cx="3922295" cy="18408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A02671D2-D8A3-E645-F721-90D3BE3CBE7E}"/>
              </a:ext>
            </a:extLst>
          </p:cNvPr>
          <p:cNvCxnSpPr>
            <a:cxnSpLocks/>
          </p:cNvCxnSpPr>
          <p:nvPr/>
        </p:nvCxnSpPr>
        <p:spPr>
          <a:xfrm flipH="1" flipV="1">
            <a:off x="5041232" y="4232731"/>
            <a:ext cx="1257300" cy="159061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04272EF-E2F6-6B3E-1EC2-6ED3329452FD}"/>
              </a:ext>
            </a:extLst>
          </p:cNvPr>
          <p:cNvCxnSpPr>
            <a:cxnSpLocks/>
            <a:stCxn id="5" idx="3"/>
            <a:endCxn id="3" idx="1"/>
          </p:cNvCxnSpPr>
          <p:nvPr/>
        </p:nvCxnSpPr>
        <p:spPr>
          <a:xfrm>
            <a:off x="2044878" y="5771894"/>
            <a:ext cx="14142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4F279AF5-5019-B3DD-4387-BB0409C3B0D1}"/>
              </a:ext>
            </a:extLst>
          </p:cNvPr>
          <p:cNvSpPr/>
          <p:nvPr/>
        </p:nvSpPr>
        <p:spPr>
          <a:xfrm>
            <a:off x="2044878" y="5494895"/>
            <a:ext cx="1332416" cy="276999"/>
          </a:xfrm>
          <a:prstGeom prst="rect">
            <a:avLst/>
          </a:prstGeom>
        </p:spPr>
        <p:txBody>
          <a:bodyPr wrap="none">
            <a:spAutoFit/>
          </a:bodyPr>
          <a:lstStyle/>
          <a:p>
            <a:pPr algn="ctr"/>
            <a:r>
              <a:rPr lang="en-US" altLang="ko-KR" sz="1200">
                <a:latin typeface="+mn-ea"/>
              </a:rPr>
              <a:t>handle(handler) </a:t>
            </a:r>
            <a:endParaRPr lang="ko-KR" altLang="en-US" sz="1200">
              <a:latin typeface="+mn-ea"/>
            </a:endParaRPr>
          </a:p>
        </p:txBody>
      </p:sp>
      <p:sp>
        <p:nvSpPr>
          <p:cNvPr id="25" name="직사각형 24">
            <a:extLst>
              <a:ext uri="{FF2B5EF4-FFF2-40B4-BE49-F238E27FC236}">
                <a16:creationId xmlns:a16="http://schemas.microsoft.com/office/drawing/2014/main" id="{2B24882F-C938-120F-63E6-823EE631800F}"/>
              </a:ext>
            </a:extLst>
          </p:cNvPr>
          <p:cNvSpPr/>
          <p:nvPr/>
        </p:nvSpPr>
        <p:spPr>
          <a:xfrm>
            <a:off x="8308455" y="4641909"/>
            <a:ext cx="466795" cy="261610"/>
          </a:xfrm>
          <a:prstGeom prst="rect">
            <a:avLst/>
          </a:prstGeom>
        </p:spPr>
        <p:txBody>
          <a:bodyPr wrap="none">
            <a:spAutoFit/>
          </a:bodyPr>
          <a:lstStyle/>
          <a:p>
            <a:pPr algn="ctr"/>
            <a:r>
              <a:rPr lang="ko-KR" altLang="en-US" sz="1100">
                <a:solidFill>
                  <a:srgbClr val="FFC000"/>
                </a:solidFill>
                <a:latin typeface="+mn-ea"/>
              </a:rPr>
              <a:t>전달</a:t>
            </a:r>
          </a:p>
        </p:txBody>
      </p:sp>
      <p:sp>
        <p:nvSpPr>
          <p:cNvPr id="26" name="직사각형 25">
            <a:extLst>
              <a:ext uri="{FF2B5EF4-FFF2-40B4-BE49-F238E27FC236}">
                <a16:creationId xmlns:a16="http://schemas.microsoft.com/office/drawing/2014/main" id="{74A7FCF7-11B6-C8DD-1468-983509E47527}"/>
              </a:ext>
            </a:extLst>
          </p:cNvPr>
          <p:cNvSpPr/>
          <p:nvPr/>
        </p:nvSpPr>
        <p:spPr>
          <a:xfrm>
            <a:off x="5487048" y="4651590"/>
            <a:ext cx="466795" cy="261610"/>
          </a:xfrm>
          <a:prstGeom prst="rect">
            <a:avLst/>
          </a:prstGeom>
        </p:spPr>
        <p:txBody>
          <a:bodyPr wrap="none">
            <a:spAutoFit/>
          </a:bodyPr>
          <a:lstStyle/>
          <a:p>
            <a:pPr algn="ctr"/>
            <a:r>
              <a:rPr lang="ko-KR" altLang="en-US" sz="1100">
                <a:solidFill>
                  <a:srgbClr val="FFC000"/>
                </a:solidFill>
                <a:latin typeface="+mn-ea"/>
              </a:rPr>
              <a:t>호출</a:t>
            </a:r>
          </a:p>
        </p:txBody>
      </p:sp>
    </p:spTree>
    <p:extLst>
      <p:ext uri="{BB962C8B-B14F-4D97-AF65-F5344CB8AC3E}">
        <p14:creationId xmlns:p14="http://schemas.microsoft.com/office/powerpoint/2010/main" val="12505571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8CBD3-A4E1-BF18-2AAC-4F513BE954C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BEF12D7-7C61-C442-ADDE-4D802DAC64F2}"/>
              </a:ext>
            </a:extLst>
          </p:cNvPr>
          <p:cNvSpPr/>
          <p:nvPr/>
        </p:nvSpPr>
        <p:spPr>
          <a:xfrm>
            <a:off x="198756" y="202792"/>
            <a:ext cx="341632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ko-KR" altLang="en-US" b="1">
                <a:solidFill>
                  <a:schemeClr val="accent1">
                    <a:lumMod val="75000"/>
                  </a:schemeClr>
                </a:solidFill>
                <a:latin typeface="+mn-ea"/>
              </a:rPr>
              <a:t>설계 의도</a:t>
            </a:r>
          </a:p>
        </p:txBody>
      </p:sp>
      <p:grpSp>
        <p:nvGrpSpPr>
          <p:cNvPr id="5" name="그룹 4">
            <a:extLst>
              <a:ext uri="{FF2B5EF4-FFF2-40B4-BE49-F238E27FC236}">
                <a16:creationId xmlns:a16="http://schemas.microsoft.com/office/drawing/2014/main" id="{B876BB3E-C3A5-3C44-7DF8-5B8D4E6ADC7E}"/>
              </a:ext>
            </a:extLst>
          </p:cNvPr>
          <p:cNvGrpSpPr/>
          <p:nvPr/>
        </p:nvGrpSpPr>
        <p:grpSpPr>
          <a:xfrm>
            <a:off x="3887196" y="2584653"/>
            <a:ext cx="763351" cy="685800"/>
            <a:chOff x="999619" y="978428"/>
            <a:chExt cx="763351" cy="685800"/>
          </a:xfrm>
        </p:grpSpPr>
        <p:sp>
          <p:nvSpPr>
            <p:cNvPr id="2" name="타원 1">
              <a:extLst>
                <a:ext uri="{FF2B5EF4-FFF2-40B4-BE49-F238E27FC236}">
                  <a16:creationId xmlns:a16="http://schemas.microsoft.com/office/drawing/2014/main" id="{1C04CCA0-D484-B102-4360-365F5385B798}"/>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 name="직사각형 2">
              <a:extLst>
                <a:ext uri="{FF2B5EF4-FFF2-40B4-BE49-F238E27FC236}">
                  <a16:creationId xmlns:a16="http://schemas.microsoft.com/office/drawing/2014/main" id="{06E43C74-F824-35A9-1B5E-E84E8EAC39D3}"/>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cxnSp>
        <p:nvCxnSpPr>
          <p:cNvPr id="20" name="직선 화살표 연결선 19">
            <a:extLst>
              <a:ext uri="{FF2B5EF4-FFF2-40B4-BE49-F238E27FC236}">
                <a16:creationId xmlns:a16="http://schemas.microsoft.com/office/drawing/2014/main" id="{3AE19AD0-D072-B79F-AF4A-0967795786E7}"/>
              </a:ext>
            </a:extLst>
          </p:cNvPr>
          <p:cNvCxnSpPr>
            <a:cxnSpLocks/>
            <a:stCxn id="2" idx="4"/>
          </p:cNvCxnSpPr>
          <p:nvPr/>
        </p:nvCxnSpPr>
        <p:spPr>
          <a:xfrm>
            <a:off x="4255028" y="3270453"/>
            <a:ext cx="0" cy="259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5B61FF3-53FF-77D7-BC3F-C872DEAC59E1}"/>
              </a:ext>
            </a:extLst>
          </p:cNvPr>
          <p:cNvCxnSpPr>
            <a:cxnSpLocks/>
            <a:stCxn id="9" idx="4"/>
          </p:cNvCxnSpPr>
          <p:nvPr/>
        </p:nvCxnSpPr>
        <p:spPr>
          <a:xfrm>
            <a:off x="5232315" y="3270452"/>
            <a:ext cx="0" cy="2596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12B9EFFE-3301-E41F-C3F7-DAEB36441B13}"/>
              </a:ext>
            </a:extLst>
          </p:cNvPr>
          <p:cNvCxnSpPr>
            <a:cxnSpLocks/>
            <a:stCxn id="14" idx="4"/>
          </p:cNvCxnSpPr>
          <p:nvPr/>
        </p:nvCxnSpPr>
        <p:spPr>
          <a:xfrm>
            <a:off x="6208215" y="3267901"/>
            <a:ext cx="0" cy="262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200C0852-8D75-4272-5137-3D2EC8B4FA3F}"/>
              </a:ext>
            </a:extLst>
          </p:cNvPr>
          <p:cNvCxnSpPr>
            <a:cxnSpLocks/>
            <a:stCxn id="22" idx="4"/>
          </p:cNvCxnSpPr>
          <p:nvPr/>
        </p:nvCxnSpPr>
        <p:spPr>
          <a:xfrm>
            <a:off x="7195590" y="3267901"/>
            <a:ext cx="0" cy="262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907F733B-C127-2BC5-5FC5-DAE0C57F09AF}"/>
              </a:ext>
            </a:extLst>
          </p:cNvPr>
          <p:cNvSpPr/>
          <p:nvPr/>
        </p:nvSpPr>
        <p:spPr>
          <a:xfrm>
            <a:off x="3537281" y="3531271"/>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HandlerAdapter</a:t>
            </a:r>
            <a:endParaRPr lang="ko-KR" altLang="en-US" sz="2000">
              <a:solidFill>
                <a:schemeClr val="tx1"/>
              </a:solidFill>
            </a:endParaRPr>
          </a:p>
        </p:txBody>
      </p:sp>
      <p:sp>
        <p:nvSpPr>
          <p:cNvPr id="41" name="다이아몬드 40">
            <a:extLst>
              <a:ext uri="{FF2B5EF4-FFF2-40B4-BE49-F238E27FC236}">
                <a16:creationId xmlns:a16="http://schemas.microsoft.com/office/drawing/2014/main" id="{C9984F14-8B53-3193-C921-DF52B0BE3617}"/>
              </a:ext>
            </a:extLst>
          </p:cNvPr>
          <p:cNvSpPr/>
          <p:nvPr/>
        </p:nvSpPr>
        <p:spPr>
          <a:xfrm>
            <a:off x="5418363" y="4445670"/>
            <a:ext cx="539128" cy="53912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3D313CBF-07AE-5E23-AE56-D99471CA03B8}"/>
              </a:ext>
            </a:extLst>
          </p:cNvPr>
          <p:cNvCxnSpPr>
            <a:cxnSpLocks/>
            <a:stCxn id="40" idx="2"/>
            <a:endCxn id="41" idx="0"/>
          </p:cNvCxnSpPr>
          <p:nvPr/>
        </p:nvCxnSpPr>
        <p:spPr>
          <a:xfrm>
            <a:off x="5687927" y="4217071"/>
            <a:ext cx="0" cy="228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67A7B6C-DCD8-1114-6AD1-C59300D573D4}"/>
              </a:ext>
            </a:extLst>
          </p:cNvPr>
          <p:cNvSpPr txBox="1"/>
          <p:nvPr/>
        </p:nvSpPr>
        <p:spPr>
          <a:xfrm>
            <a:off x="5932801" y="4591942"/>
            <a:ext cx="2266719" cy="261610"/>
          </a:xfrm>
          <a:prstGeom prst="rect">
            <a:avLst/>
          </a:prstGeom>
          <a:noFill/>
        </p:spPr>
        <p:txBody>
          <a:bodyPr wrap="square">
            <a:spAutoFit/>
          </a:bodyPr>
          <a:lstStyle/>
          <a:p>
            <a:r>
              <a:rPr lang="ko-KR" altLang="en-US" sz="1100"/>
              <a:t>현재 </a:t>
            </a:r>
            <a:r>
              <a:rPr lang="en-US" altLang="ko-KR" sz="1100">
                <a:latin typeface="+mn-ea"/>
              </a:rPr>
              <a:t>Handler </a:t>
            </a:r>
            <a:r>
              <a:rPr lang="ko-KR" altLang="en-US" sz="1100">
                <a:latin typeface="+mn-ea"/>
              </a:rPr>
              <a:t>타입</a:t>
            </a:r>
            <a:r>
              <a:rPr lang="ko-KR" altLang="en-US" sz="1100"/>
              <a:t>이 무엇인가</a:t>
            </a:r>
            <a:r>
              <a:rPr lang="en-US" altLang="ko-KR" sz="1100"/>
              <a:t>?</a:t>
            </a:r>
            <a:endParaRPr lang="ko-KR" altLang="en-US" sz="1100"/>
          </a:p>
        </p:txBody>
      </p:sp>
      <p:cxnSp>
        <p:nvCxnSpPr>
          <p:cNvPr id="47" name="연결선: 꺾임 46">
            <a:extLst>
              <a:ext uri="{FF2B5EF4-FFF2-40B4-BE49-F238E27FC236}">
                <a16:creationId xmlns:a16="http://schemas.microsoft.com/office/drawing/2014/main" id="{5401BD0A-BA88-23CF-E64F-B8A30F11617A}"/>
              </a:ext>
            </a:extLst>
          </p:cNvPr>
          <p:cNvCxnSpPr>
            <a:cxnSpLocks/>
            <a:stCxn id="41" idx="2"/>
            <a:endCxn id="67" idx="0"/>
          </p:cNvCxnSpPr>
          <p:nvPr/>
        </p:nvCxnSpPr>
        <p:spPr>
          <a:xfrm rot="5400000">
            <a:off x="3646173" y="3456676"/>
            <a:ext cx="513632" cy="356987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294CD5FF-A1BB-DDC6-3199-59EEC2FF1A8A}"/>
              </a:ext>
            </a:extLst>
          </p:cNvPr>
          <p:cNvCxnSpPr>
            <a:cxnSpLocks/>
            <a:stCxn id="41" idx="2"/>
            <a:endCxn id="72" idx="0"/>
          </p:cNvCxnSpPr>
          <p:nvPr/>
        </p:nvCxnSpPr>
        <p:spPr>
          <a:xfrm rot="5400000">
            <a:off x="5089359" y="4899862"/>
            <a:ext cx="513632" cy="68350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6981826-6AC0-6CBB-26F9-28B038018EA8}"/>
              </a:ext>
            </a:extLst>
          </p:cNvPr>
          <p:cNvCxnSpPr>
            <a:cxnSpLocks/>
            <a:stCxn id="41" idx="2"/>
            <a:endCxn id="73" idx="0"/>
          </p:cNvCxnSpPr>
          <p:nvPr/>
        </p:nvCxnSpPr>
        <p:spPr>
          <a:xfrm rot="16200000" flipH="1">
            <a:off x="6439941" y="4232783"/>
            <a:ext cx="513632" cy="2017661"/>
          </a:xfrm>
          <a:prstGeom prst="bentConnector3">
            <a:avLst>
              <a:gd name="adj1" fmla="val 488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C6C2753E-93AA-1852-D0FF-CD423638A9D6}"/>
              </a:ext>
            </a:extLst>
          </p:cNvPr>
          <p:cNvCxnSpPr>
            <a:cxnSpLocks/>
            <a:stCxn id="41" idx="2"/>
            <a:endCxn id="75" idx="0"/>
          </p:cNvCxnSpPr>
          <p:nvPr/>
        </p:nvCxnSpPr>
        <p:spPr>
          <a:xfrm rot="16200000" flipH="1">
            <a:off x="7697587" y="2975138"/>
            <a:ext cx="513631" cy="453295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A20E1ABF-6216-368A-8AFD-44EB98C659C4}"/>
              </a:ext>
            </a:extLst>
          </p:cNvPr>
          <p:cNvSpPr/>
          <p:nvPr/>
        </p:nvSpPr>
        <p:spPr>
          <a:xfrm>
            <a:off x="423096" y="582907"/>
            <a:ext cx="1160246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HandlerAdapter </a:t>
            </a:r>
            <a:r>
              <a:rPr lang="ko-KR" altLang="en-US" sz="1200">
                <a:latin typeface="+mn-ea"/>
              </a:rPr>
              <a:t>는 </a:t>
            </a:r>
            <a:r>
              <a:rPr lang="en-US" altLang="ko-KR" sz="1200">
                <a:latin typeface="+mn-ea"/>
              </a:rPr>
              <a:t>HandlerMapping </a:t>
            </a:r>
            <a:r>
              <a:rPr lang="ko-KR" altLang="en-US" sz="1200">
                <a:latin typeface="+mn-ea"/>
              </a:rPr>
              <a:t>이 어떤 타입의 핸들러를 결정하더라도 타입과 상관없이 공통된 방식으로 핸들러를 호출할 수 있어야 한다 </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HandlerAdapter</a:t>
            </a:r>
            <a:r>
              <a:rPr lang="ko-KR" altLang="en-US" sz="1200">
                <a:latin typeface="+mn-ea"/>
              </a:rPr>
              <a:t> 는 </a:t>
            </a:r>
            <a:r>
              <a:rPr lang="en-US" altLang="ko-KR" sz="1200">
                <a:latin typeface="+mn-ea"/>
              </a:rPr>
              <a:t>HandlerMapping </a:t>
            </a:r>
            <a:r>
              <a:rPr lang="ko-KR" altLang="en-US" sz="1200">
                <a:latin typeface="+mn-ea"/>
              </a:rPr>
              <a:t>으로 부터 전달받은 핸들러의 타입 정보를 분석해서 해당 핸들러를 지원하는지 여부를 판단하고 </a:t>
            </a:r>
            <a:r>
              <a:rPr lang="en-US" altLang="ko-KR" sz="1200">
                <a:latin typeface="+mn-ea"/>
              </a:rPr>
              <a:t>true </a:t>
            </a:r>
            <a:r>
              <a:rPr lang="ko-KR" altLang="en-US" sz="1200">
                <a:latin typeface="+mn-ea"/>
              </a:rPr>
              <a:t>이면 핸들러를 호출한다 </a:t>
            </a:r>
          </a:p>
        </p:txBody>
      </p:sp>
      <p:sp>
        <p:nvSpPr>
          <p:cNvPr id="67" name="모서리가 둥근 직사각형 38">
            <a:extLst>
              <a:ext uri="{FF2B5EF4-FFF2-40B4-BE49-F238E27FC236}">
                <a16:creationId xmlns:a16="http://schemas.microsoft.com/office/drawing/2014/main" id="{A5853267-B350-D27B-C2A9-4D244DA91E13}"/>
              </a:ext>
            </a:extLst>
          </p:cNvPr>
          <p:cNvSpPr/>
          <p:nvPr/>
        </p:nvSpPr>
        <p:spPr>
          <a:xfrm>
            <a:off x="661736" y="5498430"/>
            <a:ext cx="2912630" cy="505321"/>
          </a:xfrm>
          <a:prstGeom prst="roundRect">
            <a:avLst>
              <a:gd name="adj" fmla="val 10094"/>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RequestMappingHandlerAdapter</a:t>
            </a:r>
          </a:p>
        </p:txBody>
      </p:sp>
      <p:sp>
        <p:nvSpPr>
          <p:cNvPr id="72" name="모서리가 둥근 직사각형 38">
            <a:extLst>
              <a:ext uri="{FF2B5EF4-FFF2-40B4-BE49-F238E27FC236}">
                <a16:creationId xmlns:a16="http://schemas.microsoft.com/office/drawing/2014/main" id="{FDB35319-9AD4-AE53-05F9-A7AA54492FF7}"/>
              </a:ext>
            </a:extLst>
          </p:cNvPr>
          <p:cNvSpPr/>
          <p:nvPr/>
        </p:nvSpPr>
        <p:spPr>
          <a:xfrm>
            <a:off x="3674219" y="5498430"/>
            <a:ext cx="2660407"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SimpleServletHandlerAdapter</a:t>
            </a:r>
          </a:p>
        </p:txBody>
      </p:sp>
      <p:sp>
        <p:nvSpPr>
          <p:cNvPr id="73" name="모서리가 둥근 직사각형 38">
            <a:extLst>
              <a:ext uri="{FF2B5EF4-FFF2-40B4-BE49-F238E27FC236}">
                <a16:creationId xmlns:a16="http://schemas.microsoft.com/office/drawing/2014/main" id="{C4736CD5-885F-0CF4-8FA5-D3A6A57D184D}"/>
              </a:ext>
            </a:extLst>
          </p:cNvPr>
          <p:cNvSpPr/>
          <p:nvPr/>
        </p:nvSpPr>
        <p:spPr>
          <a:xfrm>
            <a:off x="6434479" y="5498430"/>
            <a:ext cx="2542217"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HttpRequestHandlerAdapter</a:t>
            </a:r>
          </a:p>
        </p:txBody>
      </p:sp>
      <p:sp>
        <p:nvSpPr>
          <p:cNvPr id="75" name="모서리가 둥근 직사각형 38">
            <a:extLst>
              <a:ext uri="{FF2B5EF4-FFF2-40B4-BE49-F238E27FC236}">
                <a16:creationId xmlns:a16="http://schemas.microsoft.com/office/drawing/2014/main" id="{D0C20A5D-C798-E3C9-6072-CC4CA6322684}"/>
              </a:ext>
            </a:extLst>
          </p:cNvPr>
          <p:cNvSpPr/>
          <p:nvPr/>
        </p:nvSpPr>
        <p:spPr>
          <a:xfrm>
            <a:off x="9076549" y="5498429"/>
            <a:ext cx="2288655"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HandlerFunctionAdapter</a:t>
            </a:r>
          </a:p>
        </p:txBody>
      </p:sp>
      <p:grpSp>
        <p:nvGrpSpPr>
          <p:cNvPr id="4" name="그룹 3">
            <a:extLst>
              <a:ext uri="{FF2B5EF4-FFF2-40B4-BE49-F238E27FC236}">
                <a16:creationId xmlns:a16="http://schemas.microsoft.com/office/drawing/2014/main" id="{38D85895-998E-2DA0-81D2-C427C162A86E}"/>
              </a:ext>
            </a:extLst>
          </p:cNvPr>
          <p:cNvGrpSpPr/>
          <p:nvPr/>
        </p:nvGrpSpPr>
        <p:grpSpPr>
          <a:xfrm>
            <a:off x="4864483" y="2584652"/>
            <a:ext cx="763351" cy="685800"/>
            <a:chOff x="999619" y="978428"/>
            <a:chExt cx="763351" cy="685800"/>
          </a:xfrm>
        </p:grpSpPr>
        <p:sp>
          <p:nvSpPr>
            <p:cNvPr id="9" name="타원 8">
              <a:extLst>
                <a:ext uri="{FF2B5EF4-FFF2-40B4-BE49-F238E27FC236}">
                  <a16:creationId xmlns:a16="http://schemas.microsoft.com/office/drawing/2014/main" id="{9F284609-DFB0-6D87-EB6A-F84249126066}"/>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0" name="직사각형 9">
              <a:extLst>
                <a:ext uri="{FF2B5EF4-FFF2-40B4-BE49-F238E27FC236}">
                  <a16:creationId xmlns:a16="http://schemas.microsoft.com/office/drawing/2014/main" id="{5CEABACA-AA56-C037-C1EC-2E5619FF57E3}"/>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grpSp>
        <p:nvGrpSpPr>
          <p:cNvPr id="13" name="그룹 12">
            <a:extLst>
              <a:ext uri="{FF2B5EF4-FFF2-40B4-BE49-F238E27FC236}">
                <a16:creationId xmlns:a16="http://schemas.microsoft.com/office/drawing/2014/main" id="{8107E264-BC3E-2719-8473-7805253444E9}"/>
              </a:ext>
            </a:extLst>
          </p:cNvPr>
          <p:cNvGrpSpPr/>
          <p:nvPr/>
        </p:nvGrpSpPr>
        <p:grpSpPr>
          <a:xfrm>
            <a:off x="5840383" y="2582101"/>
            <a:ext cx="763351" cy="685800"/>
            <a:chOff x="999619" y="978428"/>
            <a:chExt cx="763351" cy="685800"/>
          </a:xfrm>
        </p:grpSpPr>
        <p:sp>
          <p:nvSpPr>
            <p:cNvPr id="14" name="타원 13">
              <a:extLst>
                <a:ext uri="{FF2B5EF4-FFF2-40B4-BE49-F238E27FC236}">
                  <a16:creationId xmlns:a16="http://schemas.microsoft.com/office/drawing/2014/main" id="{3BAD3C1B-EE48-01D2-C908-A85B57AE3016}"/>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9" name="직사각형 18">
              <a:extLst>
                <a:ext uri="{FF2B5EF4-FFF2-40B4-BE49-F238E27FC236}">
                  <a16:creationId xmlns:a16="http://schemas.microsoft.com/office/drawing/2014/main" id="{1E5FDD99-CF18-6391-D9C0-DCA319E42050}"/>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grpSp>
        <p:nvGrpSpPr>
          <p:cNvPr id="21" name="그룹 20">
            <a:extLst>
              <a:ext uri="{FF2B5EF4-FFF2-40B4-BE49-F238E27FC236}">
                <a16:creationId xmlns:a16="http://schemas.microsoft.com/office/drawing/2014/main" id="{5297F9B4-E521-1011-7E88-5E1895DF317F}"/>
              </a:ext>
            </a:extLst>
          </p:cNvPr>
          <p:cNvGrpSpPr/>
          <p:nvPr/>
        </p:nvGrpSpPr>
        <p:grpSpPr>
          <a:xfrm>
            <a:off x="6827758" y="2582101"/>
            <a:ext cx="763351" cy="685800"/>
            <a:chOff x="999619" y="978428"/>
            <a:chExt cx="763351" cy="685800"/>
          </a:xfrm>
        </p:grpSpPr>
        <p:sp>
          <p:nvSpPr>
            <p:cNvPr id="22" name="타원 21">
              <a:extLst>
                <a:ext uri="{FF2B5EF4-FFF2-40B4-BE49-F238E27FC236}">
                  <a16:creationId xmlns:a16="http://schemas.microsoft.com/office/drawing/2014/main" id="{70AFF92C-206D-FDDF-BF3A-17BDB9F6B00C}"/>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24" name="직사각형 23">
              <a:extLst>
                <a:ext uri="{FF2B5EF4-FFF2-40B4-BE49-F238E27FC236}">
                  <a16:creationId xmlns:a16="http://schemas.microsoft.com/office/drawing/2014/main" id="{4F9E87B4-30E9-A361-9DD8-B4604A688B35}"/>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sp>
        <p:nvSpPr>
          <p:cNvPr id="27" name="TextBox 26">
            <a:extLst>
              <a:ext uri="{FF2B5EF4-FFF2-40B4-BE49-F238E27FC236}">
                <a16:creationId xmlns:a16="http://schemas.microsoft.com/office/drawing/2014/main" id="{B58330E0-F5A9-3909-60E2-AA9E68D1B624}"/>
              </a:ext>
            </a:extLst>
          </p:cNvPr>
          <p:cNvSpPr txBox="1"/>
          <p:nvPr/>
        </p:nvSpPr>
        <p:spPr>
          <a:xfrm>
            <a:off x="2112585" y="5226336"/>
            <a:ext cx="1235694" cy="261610"/>
          </a:xfrm>
          <a:prstGeom prst="rect">
            <a:avLst/>
          </a:prstGeom>
          <a:noFill/>
        </p:spPr>
        <p:txBody>
          <a:bodyPr wrap="square">
            <a:spAutoFit/>
          </a:bodyPr>
          <a:lstStyle/>
          <a:p>
            <a:pPr algn="r"/>
            <a:r>
              <a:rPr lang="en-US" altLang="ko-KR" sz="1100" i="1">
                <a:solidFill>
                  <a:schemeClr val="accent1">
                    <a:lumMod val="75000"/>
                  </a:schemeClr>
                </a:solidFill>
              </a:rPr>
              <a:t>HandlerMethod</a:t>
            </a:r>
            <a:endParaRPr lang="ko-KR" altLang="en-US" sz="1100" i="1">
              <a:solidFill>
                <a:schemeClr val="accent1">
                  <a:lumMod val="75000"/>
                </a:schemeClr>
              </a:solidFill>
            </a:endParaRPr>
          </a:p>
        </p:txBody>
      </p:sp>
      <p:sp>
        <p:nvSpPr>
          <p:cNvPr id="28" name="TextBox 27">
            <a:extLst>
              <a:ext uri="{FF2B5EF4-FFF2-40B4-BE49-F238E27FC236}">
                <a16:creationId xmlns:a16="http://schemas.microsoft.com/office/drawing/2014/main" id="{D28EAF86-E6F6-C7C9-AAD8-BC71159A05F5}"/>
              </a:ext>
            </a:extLst>
          </p:cNvPr>
          <p:cNvSpPr txBox="1"/>
          <p:nvPr/>
        </p:nvSpPr>
        <p:spPr>
          <a:xfrm>
            <a:off x="4188851" y="5219745"/>
            <a:ext cx="763352" cy="261610"/>
          </a:xfrm>
          <a:prstGeom prst="rect">
            <a:avLst/>
          </a:prstGeom>
          <a:noFill/>
        </p:spPr>
        <p:txBody>
          <a:bodyPr wrap="square">
            <a:spAutoFit/>
          </a:bodyPr>
          <a:lstStyle/>
          <a:p>
            <a:pPr algn="r"/>
            <a:r>
              <a:rPr lang="en-US" altLang="ko-KR" sz="1100" i="1">
                <a:solidFill>
                  <a:schemeClr val="accent1">
                    <a:lumMod val="75000"/>
                  </a:schemeClr>
                </a:solidFill>
              </a:rPr>
              <a:t>Servlet</a:t>
            </a:r>
            <a:endParaRPr lang="ko-KR" altLang="en-US" sz="1100" i="1">
              <a:solidFill>
                <a:schemeClr val="accent1">
                  <a:lumMod val="75000"/>
                </a:schemeClr>
              </a:solidFill>
            </a:endParaRPr>
          </a:p>
        </p:txBody>
      </p:sp>
      <p:sp>
        <p:nvSpPr>
          <p:cNvPr id="30" name="TextBox 29">
            <a:extLst>
              <a:ext uri="{FF2B5EF4-FFF2-40B4-BE49-F238E27FC236}">
                <a16:creationId xmlns:a16="http://schemas.microsoft.com/office/drawing/2014/main" id="{F5D62E18-B819-CC2E-B3B7-7433FA422666}"/>
              </a:ext>
            </a:extLst>
          </p:cNvPr>
          <p:cNvSpPr txBox="1"/>
          <p:nvPr/>
        </p:nvSpPr>
        <p:spPr>
          <a:xfrm>
            <a:off x="6200152" y="5216706"/>
            <a:ext cx="1508980" cy="261610"/>
          </a:xfrm>
          <a:prstGeom prst="rect">
            <a:avLst/>
          </a:prstGeom>
          <a:noFill/>
        </p:spPr>
        <p:txBody>
          <a:bodyPr wrap="square">
            <a:spAutoFit/>
          </a:bodyPr>
          <a:lstStyle/>
          <a:p>
            <a:pPr algn="r"/>
            <a:r>
              <a:rPr lang="en-US" altLang="ko-KR" sz="1100" i="1">
                <a:solidFill>
                  <a:schemeClr val="accent1">
                    <a:lumMod val="75000"/>
                  </a:schemeClr>
                </a:solidFill>
              </a:rPr>
              <a:t>HttpRequestHandler</a:t>
            </a:r>
            <a:endParaRPr lang="ko-KR" altLang="en-US" sz="1100" i="1">
              <a:solidFill>
                <a:schemeClr val="accent1">
                  <a:lumMod val="75000"/>
                </a:schemeClr>
              </a:solidFill>
            </a:endParaRPr>
          </a:p>
        </p:txBody>
      </p:sp>
      <p:sp>
        <p:nvSpPr>
          <p:cNvPr id="31" name="TextBox 30">
            <a:extLst>
              <a:ext uri="{FF2B5EF4-FFF2-40B4-BE49-F238E27FC236}">
                <a16:creationId xmlns:a16="http://schemas.microsoft.com/office/drawing/2014/main" id="{393760D3-951F-856B-54C8-E2212B1A1C5C}"/>
              </a:ext>
            </a:extLst>
          </p:cNvPr>
          <p:cNvSpPr txBox="1"/>
          <p:nvPr/>
        </p:nvSpPr>
        <p:spPr>
          <a:xfrm>
            <a:off x="8822987" y="5238368"/>
            <a:ext cx="1356366" cy="261610"/>
          </a:xfrm>
          <a:prstGeom prst="rect">
            <a:avLst/>
          </a:prstGeom>
          <a:noFill/>
        </p:spPr>
        <p:txBody>
          <a:bodyPr wrap="square">
            <a:spAutoFit/>
          </a:bodyPr>
          <a:lstStyle/>
          <a:p>
            <a:pPr algn="r"/>
            <a:r>
              <a:rPr lang="en-US" altLang="ko-KR" sz="1100" i="1">
                <a:solidFill>
                  <a:schemeClr val="accent1">
                    <a:lumMod val="75000"/>
                  </a:schemeClr>
                </a:solidFill>
              </a:rPr>
              <a:t>HandlerFunction</a:t>
            </a:r>
            <a:endParaRPr lang="ko-KR" altLang="en-US" sz="1100" i="1">
              <a:solidFill>
                <a:schemeClr val="accent1">
                  <a:lumMod val="75000"/>
                </a:schemeClr>
              </a:solidFill>
            </a:endParaRPr>
          </a:p>
        </p:txBody>
      </p:sp>
      <p:sp>
        <p:nvSpPr>
          <p:cNvPr id="56" name="직사각형 55">
            <a:extLst>
              <a:ext uri="{FF2B5EF4-FFF2-40B4-BE49-F238E27FC236}">
                <a16:creationId xmlns:a16="http://schemas.microsoft.com/office/drawing/2014/main" id="{D51312BA-4D8D-61E5-C141-0D68D3B60B52}"/>
              </a:ext>
            </a:extLst>
          </p:cNvPr>
          <p:cNvSpPr/>
          <p:nvPr/>
        </p:nvSpPr>
        <p:spPr>
          <a:xfrm>
            <a:off x="3540593" y="1477130"/>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HandlerMapping</a:t>
            </a:r>
            <a:endParaRPr lang="ko-KR" altLang="en-US" sz="2000">
              <a:solidFill>
                <a:schemeClr val="tx1"/>
              </a:solidFill>
            </a:endParaRPr>
          </a:p>
        </p:txBody>
      </p:sp>
      <p:cxnSp>
        <p:nvCxnSpPr>
          <p:cNvPr id="63" name="직선 화살표 연결선 62">
            <a:extLst>
              <a:ext uri="{FF2B5EF4-FFF2-40B4-BE49-F238E27FC236}">
                <a16:creationId xmlns:a16="http://schemas.microsoft.com/office/drawing/2014/main" id="{D0C7F8D3-9D9A-22E4-377B-43692B10BE3D}"/>
              </a:ext>
            </a:extLst>
          </p:cNvPr>
          <p:cNvCxnSpPr>
            <a:stCxn id="56" idx="2"/>
            <a:endCxn id="2" idx="0"/>
          </p:cNvCxnSpPr>
          <p:nvPr/>
        </p:nvCxnSpPr>
        <p:spPr>
          <a:xfrm flipH="1">
            <a:off x="4255028" y="2162930"/>
            <a:ext cx="1436211" cy="421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1A8FD8B1-DE2E-D17E-4C73-63EB9E73BA7F}"/>
              </a:ext>
            </a:extLst>
          </p:cNvPr>
          <p:cNvCxnSpPr>
            <a:stCxn id="56" idx="2"/>
            <a:endCxn id="9" idx="0"/>
          </p:cNvCxnSpPr>
          <p:nvPr/>
        </p:nvCxnSpPr>
        <p:spPr>
          <a:xfrm flipH="1">
            <a:off x="5232315" y="2162930"/>
            <a:ext cx="458924" cy="4217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67AC7C33-22AC-653B-F6F6-3DE83BAA36DE}"/>
              </a:ext>
            </a:extLst>
          </p:cNvPr>
          <p:cNvCxnSpPr>
            <a:stCxn id="56" idx="2"/>
            <a:endCxn id="14" idx="0"/>
          </p:cNvCxnSpPr>
          <p:nvPr/>
        </p:nvCxnSpPr>
        <p:spPr>
          <a:xfrm>
            <a:off x="5691239" y="2162930"/>
            <a:ext cx="516976" cy="419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5415B689-D21B-3F18-161D-6CAB006CAC7C}"/>
              </a:ext>
            </a:extLst>
          </p:cNvPr>
          <p:cNvCxnSpPr>
            <a:stCxn id="56" idx="2"/>
            <a:endCxn id="22" idx="0"/>
          </p:cNvCxnSpPr>
          <p:nvPr/>
        </p:nvCxnSpPr>
        <p:spPr>
          <a:xfrm>
            <a:off x="5691239" y="2162930"/>
            <a:ext cx="1504351" cy="419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BDACBCDB-A106-9CA0-5CE6-C49BEAB51387}"/>
              </a:ext>
            </a:extLst>
          </p:cNvPr>
          <p:cNvSpPr txBox="1"/>
          <p:nvPr/>
        </p:nvSpPr>
        <p:spPr>
          <a:xfrm>
            <a:off x="7872610" y="3602882"/>
            <a:ext cx="4152953" cy="610616"/>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sz="1200" i="1">
                <a:solidFill>
                  <a:srgbClr val="FF0000"/>
                </a:solidFill>
              </a:rPr>
              <a:t>최종 핸들러의 실행은 </a:t>
            </a:r>
            <a:r>
              <a:rPr lang="en-US" altLang="ko-KR" sz="1200" i="1">
                <a:solidFill>
                  <a:srgbClr val="FF0000"/>
                </a:solidFill>
              </a:rPr>
              <a:t>HandlerMapping </a:t>
            </a:r>
            <a:r>
              <a:rPr lang="ko-KR" altLang="en-US" sz="1200" i="1">
                <a:solidFill>
                  <a:srgbClr val="FF0000"/>
                </a:solidFill>
              </a:rPr>
              <a:t>과 </a:t>
            </a:r>
            <a:r>
              <a:rPr lang="en-US" altLang="ko-KR" sz="1200" i="1">
                <a:solidFill>
                  <a:srgbClr val="FF0000"/>
                </a:solidFill>
              </a:rPr>
              <a:t>HandlerAdpater </a:t>
            </a:r>
            <a:r>
              <a:rPr lang="ko-KR" altLang="en-US" sz="1200" i="1">
                <a:solidFill>
                  <a:srgbClr val="FF0000"/>
                </a:solidFill>
              </a:rPr>
              <a:t>의 조합이 만들어 내는 결과물이다</a:t>
            </a:r>
          </a:p>
        </p:txBody>
      </p:sp>
      <p:sp>
        <p:nvSpPr>
          <p:cNvPr id="94" name="TextBox 93">
            <a:extLst>
              <a:ext uri="{FF2B5EF4-FFF2-40B4-BE49-F238E27FC236}">
                <a16:creationId xmlns:a16="http://schemas.microsoft.com/office/drawing/2014/main" id="{1BED219B-7E0C-9DE4-E5FE-A1BA746F3743}"/>
              </a:ext>
            </a:extLst>
          </p:cNvPr>
          <p:cNvSpPr txBox="1"/>
          <p:nvPr/>
        </p:nvSpPr>
        <p:spPr>
          <a:xfrm>
            <a:off x="1524110" y="6282436"/>
            <a:ext cx="1187881" cy="307777"/>
          </a:xfrm>
          <a:prstGeom prst="rect">
            <a:avLst/>
          </a:prstGeom>
          <a:noFill/>
        </p:spPr>
        <p:txBody>
          <a:bodyPr wrap="square">
            <a:spAutoFit/>
          </a:bodyPr>
          <a:lstStyle/>
          <a:p>
            <a:r>
              <a:rPr lang="en-US" altLang="ko-KR" sz="1400"/>
              <a:t>@Controller</a:t>
            </a:r>
            <a:endParaRPr lang="ko-KR" altLang="en-US" sz="1400"/>
          </a:p>
        </p:txBody>
      </p:sp>
      <p:sp>
        <p:nvSpPr>
          <p:cNvPr id="95" name="TextBox 94">
            <a:extLst>
              <a:ext uri="{FF2B5EF4-FFF2-40B4-BE49-F238E27FC236}">
                <a16:creationId xmlns:a16="http://schemas.microsoft.com/office/drawing/2014/main" id="{DC488FD3-12B0-1CA6-D2DB-89CF416CD7B2}"/>
              </a:ext>
            </a:extLst>
          </p:cNvPr>
          <p:cNvSpPr txBox="1"/>
          <p:nvPr/>
        </p:nvSpPr>
        <p:spPr>
          <a:xfrm>
            <a:off x="4410481" y="6282436"/>
            <a:ext cx="1187881" cy="307777"/>
          </a:xfrm>
          <a:prstGeom prst="rect">
            <a:avLst/>
          </a:prstGeom>
          <a:noFill/>
        </p:spPr>
        <p:txBody>
          <a:bodyPr wrap="square">
            <a:spAutoFit/>
          </a:bodyPr>
          <a:lstStyle/>
          <a:p>
            <a:pPr algn="ctr"/>
            <a:r>
              <a:rPr lang="en-US" altLang="ko-KR" sz="1400"/>
              <a:t>Servlet</a:t>
            </a:r>
            <a:endParaRPr lang="ko-KR" altLang="en-US" sz="1400"/>
          </a:p>
        </p:txBody>
      </p:sp>
      <p:sp>
        <p:nvSpPr>
          <p:cNvPr id="96" name="TextBox 95">
            <a:extLst>
              <a:ext uri="{FF2B5EF4-FFF2-40B4-BE49-F238E27FC236}">
                <a16:creationId xmlns:a16="http://schemas.microsoft.com/office/drawing/2014/main" id="{98FF044A-938B-5313-F1C5-D2497D9D95D2}"/>
              </a:ext>
            </a:extLst>
          </p:cNvPr>
          <p:cNvSpPr txBox="1"/>
          <p:nvPr/>
        </p:nvSpPr>
        <p:spPr>
          <a:xfrm>
            <a:off x="6723135" y="6275093"/>
            <a:ext cx="1964903" cy="307777"/>
          </a:xfrm>
          <a:prstGeom prst="rect">
            <a:avLst/>
          </a:prstGeom>
          <a:noFill/>
        </p:spPr>
        <p:txBody>
          <a:bodyPr wrap="square">
            <a:spAutoFit/>
          </a:bodyPr>
          <a:lstStyle/>
          <a:p>
            <a:pPr algn="ctr"/>
            <a:r>
              <a:rPr lang="en-US" altLang="ko-KR" sz="1400"/>
              <a:t>HttpRequestHandler</a:t>
            </a:r>
            <a:endParaRPr lang="ko-KR" altLang="en-US" sz="1400"/>
          </a:p>
        </p:txBody>
      </p:sp>
      <p:sp>
        <p:nvSpPr>
          <p:cNvPr id="97" name="TextBox 96">
            <a:extLst>
              <a:ext uri="{FF2B5EF4-FFF2-40B4-BE49-F238E27FC236}">
                <a16:creationId xmlns:a16="http://schemas.microsoft.com/office/drawing/2014/main" id="{BD8E8F24-F9FB-FF60-DC9E-3105E381A7E0}"/>
              </a:ext>
            </a:extLst>
          </p:cNvPr>
          <p:cNvSpPr txBox="1"/>
          <p:nvPr/>
        </p:nvSpPr>
        <p:spPr>
          <a:xfrm>
            <a:off x="9376152" y="6275092"/>
            <a:ext cx="1689448" cy="307777"/>
          </a:xfrm>
          <a:prstGeom prst="rect">
            <a:avLst/>
          </a:prstGeom>
          <a:noFill/>
        </p:spPr>
        <p:txBody>
          <a:bodyPr wrap="square">
            <a:spAutoFit/>
          </a:bodyPr>
          <a:lstStyle/>
          <a:p>
            <a:pPr algn="ctr"/>
            <a:r>
              <a:rPr lang="en-US" altLang="ko-KR" sz="1400"/>
              <a:t>HandlerFunction</a:t>
            </a:r>
            <a:endParaRPr lang="ko-KR" altLang="en-US" sz="1400"/>
          </a:p>
        </p:txBody>
      </p:sp>
      <p:cxnSp>
        <p:nvCxnSpPr>
          <p:cNvPr id="99" name="직선 화살표 연결선 98">
            <a:extLst>
              <a:ext uri="{FF2B5EF4-FFF2-40B4-BE49-F238E27FC236}">
                <a16:creationId xmlns:a16="http://schemas.microsoft.com/office/drawing/2014/main" id="{0B3C75F9-00CF-118B-14E2-09AA3127D07A}"/>
              </a:ext>
            </a:extLst>
          </p:cNvPr>
          <p:cNvCxnSpPr>
            <a:stCxn id="67" idx="2"/>
            <a:endCxn id="94" idx="0"/>
          </p:cNvCxnSpPr>
          <p:nvPr/>
        </p:nvCxnSpPr>
        <p:spPr>
          <a:xfrm>
            <a:off x="2118051" y="6003751"/>
            <a:ext cx="0" cy="278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3D699212-440D-5C10-5192-D53E00504C4A}"/>
              </a:ext>
            </a:extLst>
          </p:cNvPr>
          <p:cNvCxnSpPr>
            <a:cxnSpLocks/>
            <a:stCxn id="72" idx="2"/>
            <a:endCxn id="95" idx="0"/>
          </p:cNvCxnSpPr>
          <p:nvPr/>
        </p:nvCxnSpPr>
        <p:spPr>
          <a:xfrm flipH="1">
            <a:off x="5004422" y="6003751"/>
            <a:ext cx="1" cy="278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1A6DF867-D218-4259-DB93-6D399E41734F}"/>
              </a:ext>
            </a:extLst>
          </p:cNvPr>
          <p:cNvCxnSpPr>
            <a:cxnSpLocks/>
            <a:stCxn id="73" idx="2"/>
            <a:endCxn id="96" idx="0"/>
          </p:cNvCxnSpPr>
          <p:nvPr/>
        </p:nvCxnSpPr>
        <p:spPr>
          <a:xfrm flipH="1">
            <a:off x="7705587" y="6003751"/>
            <a:ext cx="1" cy="271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42516519-4033-5F96-8130-98FB832CDBF2}"/>
              </a:ext>
            </a:extLst>
          </p:cNvPr>
          <p:cNvCxnSpPr>
            <a:cxnSpLocks/>
            <a:stCxn id="75" idx="2"/>
            <a:endCxn id="97" idx="0"/>
          </p:cNvCxnSpPr>
          <p:nvPr/>
        </p:nvCxnSpPr>
        <p:spPr>
          <a:xfrm flipH="1">
            <a:off x="10220876" y="6003750"/>
            <a:ext cx="1" cy="271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5775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A4E011-F46E-B0EF-A8C6-CE795B7E5E0F}"/>
              </a:ext>
            </a:extLst>
          </p:cNvPr>
          <p:cNvSpPr txBox="1"/>
          <p:nvPr/>
        </p:nvSpPr>
        <p:spPr>
          <a:xfrm>
            <a:off x="228535" y="161052"/>
            <a:ext cx="1508825"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나눔바른고딕" panose="020B0603020101020101" pitchFamily="50" charset="-127"/>
                <a:ea typeface="나눔바른고딕" panose="020B0603020101020101" pitchFamily="50" charset="-127"/>
              </a:rPr>
              <a:t>흐름도</a:t>
            </a:r>
            <a:endParaRPr lang="ko-KR" altLang="en-US" b="1">
              <a:solidFill>
                <a:schemeClr val="accent1">
                  <a:lumMod val="75000"/>
                </a:schemeClr>
              </a:solidFill>
            </a:endParaRPr>
          </a:p>
        </p:txBody>
      </p:sp>
      <p:grpSp>
        <p:nvGrpSpPr>
          <p:cNvPr id="87" name="그룹 86">
            <a:extLst>
              <a:ext uri="{FF2B5EF4-FFF2-40B4-BE49-F238E27FC236}">
                <a16:creationId xmlns:a16="http://schemas.microsoft.com/office/drawing/2014/main" id="{07DDAD7D-1DC9-4C87-CE8C-6F833FD027FE}"/>
              </a:ext>
            </a:extLst>
          </p:cNvPr>
          <p:cNvGrpSpPr/>
          <p:nvPr/>
        </p:nvGrpSpPr>
        <p:grpSpPr>
          <a:xfrm>
            <a:off x="2142232" y="1539697"/>
            <a:ext cx="580620" cy="493776"/>
            <a:chOff x="4940066" y="178594"/>
            <a:chExt cx="580620" cy="493776"/>
          </a:xfrm>
        </p:grpSpPr>
        <p:sp>
          <p:nvSpPr>
            <p:cNvPr id="10" name="타원 9">
              <a:extLst>
                <a:ext uri="{FF2B5EF4-FFF2-40B4-BE49-F238E27FC236}">
                  <a16:creationId xmlns:a16="http://schemas.microsoft.com/office/drawing/2014/main" id="{76DB0D55-8A59-473B-875B-C824B30B26B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993AC69-6F03-65D0-0551-CFE4AA83799C}"/>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2" name="직선 화살표 연결선 11">
            <a:extLst>
              <a:ext uri="{FF2B5EF4-FFF2-40B4-BE49-F238E27FC236}">
                <a16:creationId xmlns:a16="http://schemas.microsoft.com/office/drawing/2014/main" id="{4B5E1C94-483A-B714-1800-5D237FE1CFD5}"/>
              </a:ext>
            </a:extLst>
          </p:cNvPr>
          <p:cNvCxnSpPr>
            <a:cxnSpLocks/>
            <a:stCxn id="10" idx="4"/>
            <a:endCxn id="4" idx="0"/>
          </p:cNvCxnSpPr>
          <p:nvPr/>
        </p:nvCxnSpPr>
        <p:spPr>
          <a:xfrm flipH="1">
            <a:off x="2416654" y="2033473"/>
            <a:ext cx="2546"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2C524454-D62B-B4EA-9691-A811FAC71127}"/>
              </a:ext>
            </a:extLst>
          </p:cNvPr>
          <p:cNvSpPr/>
          <p:nvPr/>
        </p:nvSpPr>
        <p:spPr>
          <a:xfrm>
            <a:off x="1296513" y="3988625"/>
            <a:ext cx="2240280" cy="1661347"/>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cxnSp>
        <p:nvCxnSpPr>
          <p:cNvPr id="37" name="직선 화살표 연결선 36">
            <a:extLst>
              <a:ext uri="{FF2B5EF4-FFF2-40B4-BE49-F238E27FC236}">
                <a16:creationId xmlns:a16="http://schemas.microsoft.com/office/drawing/2014/main" id="{E3B596F6-056C-A349-47B3-0661EAD53903}"/>
              </a:ext>
            </a:extLst>
          </p:cNvPr>
          <p:cNvCxnSpPr>
            <a:cxnSpLocks/>
            <a:stCxn id="4" idx="2"/>
            <a:endCxn id="22" idx="0"/>
          </p:cNvCxnSpPr>
          <p:nvPr/>
        </p:nvCxnSpPr>
        <p:spPr>
          <a:xfrm flipH="1">
            <a:off x="2415201" y="2862266"/>
            <a:ext cx="1453" cy="297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4AEBCAC5-7F72-708B-1F57-10972EBA746D}"/>
              </a:ext>
            </a:extLst>
          </p:cNvPr>
          <p:cNvSpPr/>
          <p:nvPr/>
        </p:nvSpPr>
        <p:spPr>
          <a:xfrm>
            <a:off x="1517501" y="2368490"/>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sp>
        <p:nvSpPr>
          <p:cNvPr id="81" name="모서리가 둥근 직사각형 38">
            <a:extLst>
              <a:ext uri="{FF2B5EF4-FFF2-40B4-BE49-F238E27FC236}">
                <a16:creationId xmlns:a16="http://schemas.microsoft.com/office/drawing/2014/main" id="{19A9A5A3-A258-3007-B4F6-9BC537E92904}"/>
              </a:ext>
            </a:extLst>
          </p:cNvPr>
          <p:cNvSpPr/>
          <p:nvPr/>
        </p:nvSpPr>
        <p:spPr>
          <a:xfrm>
            <a:off x="1481942" y="4518796"/>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84" name="모서리가 둥근 직사각형 38">
            <a:extLst>
              <a:ext uri="{FF2B5EF4-FFF2-40B4-BE49-F238E27FC236}">
                <a16:creationId xmlns:a16="http://schemas.microsoft.com/office/drawing/2014/main" id="{0E382AD4-10E1-DA85-7DC1-EDFD9F849CEA}"/>
              </a:ext>
            </a:extLst>
          </p:cNvPr>
          <p:cNvSpPr/>
          <p:nvPr/>
        </p:nvSpPr>
        <p:spPr>
          <a:xfrm>
            <a:off x="1481942" y="5030582"/>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HandlerInterceptors</a:t>
            </a:r>
          </a:p>
        </p:txBody>
      </p:sp>
      <p:sp>
        <p:nvSpPr>
          <p:cNvPr id="2" name="모서리가 둥근 직사각형 38">
            <a:extLst>
              <a:ext uri="{FF2B5EF4-FFF2-40B4-BE49-F238E27FC236}">
                <a16:creationId xmlns:a16="http://schemas.microsoft.com/office/drawing/2014/main" id="{751B3225-B316-3400-FE9E-652D9B5450BD}"/>
              </a:ext>
            </a:extLst>
          </p:cNvPr>
          <p:cNvSpPr/>
          <p:nvPr/>
        </p:nvSpPr>
        <p:spPr>
          <a:xfrm>
            <a:off x="7332038" y="3615468"/>
            <a:ext cx="179830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HandlerAdapter</a:t>
            </a:r>
            <a:endParaRPr lang="ko-KR" altLang="en-US" sz="1400" b="1">
              <a:solidFill>
                <a:schemeClr val="bg1"/>
              </a:solidFill>
              <a:latin typeface="+mj-lt"/>
              <a:ea typeface="나눔바른고딕" panose="020B0603020101020101"/>
            </a:endParaRPr>
          </a:p>
        </p:txBody>
      </p:sp>
      <p:sp>
        <p:nvSpPr>
          <p:cNvPr id="3" name="다이아몬드 2">
            <a:extLst>
              <a:ext uri="{FF2B5EF4-FFF2-40B4-BE49-F238E27FC236}">
                <a16:creationId xmlns:a16="http://schemas.microsoft.com/office/drawing/2014/main" id="{235BAE62-B43B-70CC-93A5-AAAA888264F2}"/>
              </a:ext>
            </a:extLst>
          </p:cNvPr>
          <p:cNvSpPr/>
          <p:nvPr/>
        </p:nvSpPr>
        <p:spPr>
          <a:xfrm>
            <a:off x="8016307" y="2879708"/>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 name="직선 화살표 연결선 4">
            <a:extLst>
              <a:ext uri="{FF2B5EF4-FFF2-40B4-BE49-F238E27FC236}">
                <a16:creationId xmlns:a16="http://schemas.microsoft.com/office/drawing/2014/main" id="{E30CB605-9470-A95A-0BB2-9F7992E19398}"/>
              </a:ext>
            </a:extLst>
          </p:cNvPr>
          <p:cNvCxnSpPr>
            <a:cxnSpLocks/>
            <a:stCxn id="2" idx="2"/>
            <a:endCxn id="24" idx="0"/>
          </p:cNvCxnSpPr>
          <p:nvPr/>
        </p:nvCxnSpPr>
        <p:spPr>
          <a:xfrm flipH="1">
            <a:off x="8231190" y="4109244"/>
            <a:ext cx="1" cy="6236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5B3894A-0443-C340-2AB9-0994DFA120D8}"/>
              </a:ext>
            </a:extLst>
          </p:cNvPr>
          <p:cNvSpPr txBox="1"/>
          <p:nvPr/>
        </p:nvSpPr>
        <p:spPr>
          <a:xfrm>
            <a:off x="5790861" y="2264928"/>
            <a:ext cx="1995451" cy="578300"/>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Handler </a:t>
            </a:r>
            <a:r>
              <a:rPr lang="ko-KR" altLang="en-US" sz="1100">
                <a:latin typeface="나눔고딕" panose="020D0604000000000000" pitchFamily="50" charset="-127"/>
                <a:ea typeface="나눔바른고딕" panose="020B0603020101020101"/>
              </a:rPr>
              <a:t>지원이 되는 어댑터가 존재 하는지 체크</a:t>
            </a:r>
          </a:p>
        </p:txBody>
      </p:sp>
      <p:cxnSp>
        <p:nvCxnSpPr>
          <p:cNvPr id="8" name="꺾인 연결선[E] 7">
            <a:extLst>
              <a:ext uri="{FF2B5EF4-FFF2-40B4-BE49-F238E27FC236}">
                <a16:creationId xmlns:a16="http://schemas.microsoft.com/office/drawing/2014/main" id="{E9CBE4FB-EB11-2EE6-B9D9-C624FF1B10B5}"/>
              </a:ext>
            </a:extLst>
          </p:cNvPr>
          <p:cNvCxnSpPr>
            <a:cxnSpLocks/>
            <a:stCxn id="3" idx="3"/>
            <a:endCxn id="16" idx="3"/>
          </p:cNvCxnSpPr>
          <p:nvPr/>
        </p:nvCxnSpPr>
        <p:spPr>
          <a:xfrm flipV="1">
            <a:off x="8446075" y="1771152"/>
            <a:ext cx="693663" cy="1323440"/>
          </a:xfrm>
          <a:prstGeom prst="bentConnector3">
            <a:avLst>
              <a:gd name="adj1" fmla="val 16327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CC216-D451-1399-5586-1E57BC8B9FCD}"/>
              </a:ext>
            </a:extLst>
          </p:cNvPr>
          <p:cNvSpPr txBox="1"/>
          <p:nvPr/>
        </p:nvSpPr>
        <p:spPr>
          <a:xfrm>
            <a:off x="9592018" y="2318069"/>
            <a:ext cx="2599982"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지원하지 않으면 </a:t>
            </a:r>
            <a:r>
              <a:rPr lang="en-US" altLang="ko-KR" sz="1100">
                <a:latin typeface="나눔고딕" panose="020D0604000000000000" pitchFamily="50" charset="-127"/>
                <a:ea typeface="나눔바른고딕" panose="020B0603020101020101"/>
              </a:rPr>
              <a:t>null </a:t>
            </a:r>
            <a:r>
              <a:rPr lang="ko-KR" altLang="en-US" sz="1100">
                <a:latin typeface="나눔고딕" panose="020D0604000000000000" pitchFamily="50" charset="-127"/>
                <a:ea typeface="나눔바른고딕" panose="020B0603020101020101"/>
              </a:rPr>
              <a:t>반환하고 재 시도</a:t>
            </a:r>
          </a:p>
        </p:txBody>
      </p:sp>
      <p:cxnSp>
        <p:nvCxnSpPr>
          <p:cNvPr id="13" name="직선 화살표 연결선 12">
            <a:extLst>
              <a:ext uri="{FF2B5EF4-FFF2-40B4-BE49-F238E27FC236}">
                <a16:creationId xmlns:a16="http://schemas.microsoft.com/office/drawing/2014/main" id="{DF5EDA1A-B48C-4C3A-AE8A-636D9FA70812}"/>
              </a:ext>
            </a:extLst>
          </p:cNvPr>
          <p:cNvCxnSpPr>
            <a:cxnSpLocks/>
            <a:stCxn id="3" idx="2"/>
            <a:endCxn id="2" idx="0"/>
          </p:cNvCxnSpPr>
          <p:nvPr/>
        </p:nvCxnSpPr>
        <p:spPr>
          <a:xfrm>
            <a:off x="8231191" y="3309476"/>
            <a:ext cx="0" cy="3059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8D04DFBC-0D6E-5436-2D6E-5BDDF36630BF}"/>
              </a:ext>
            </a:extLst>
          </p:cNvPr>
          <p:cNvSpPr/>
          <p:nvPr/>
        </p:nvSpPr>
        <p:spPr>
          <a:xfrm>
            <a:off x="9196789" y="2294372"/>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15" name="직사각형 14">
            <a:extLst>
              <a:ext uri="{FF2B5EF4-FFF2-40B4-BE49-F238E27FC236}">
                <a16:creationId xmlns:a16="http://schemas.microsoft.com/office/drawing/2014/main" id="{7AE9DAAB-E2A6-F882-ECEA-B152B960B0B9}"/>
              </a:ext>
            </a:extLst>
          </p:cNvPr>
          <p:cNvSpPr/>
          <p:nvPr/>
        </p:nvSpPr>
        <p:spPr>
          <a:xfrm>
            <a:off x="8241309" y="3313565"/>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sp>
        <p:nvSpPr>
          <p:cNvPr id="16" name="모서리가 둥근 직사각형 38">
            <a:extLst>
              <a:ext uri="{FF2B5EF4-FFF2-40B4-BE49-F238E27FC236}">
                <a16:creationId xmlns:a16="http://schemas.microsoft.com/office/drawing/2014/main" id="{88F73C63-33B9-CA0D-FB05-8D5BC6D8E8F7}"/>
              </a:ext>
            </a:extLst>
          </p:cNvPr>
          <p:cNvSpPr/>
          <p:nvPr/>
        </p:nvSpPr>
        <p:spPr>
          <a:xfrm>
            <a:off x="7341433" y="1524264"/>
            <a:ext cx="179830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HandlerAdapter</a:t>
            </a:r>
            <a:r>
              <a:rPr lang="en-US" altLang="ko-KR" sz="1400" b="1">
                <a:solidFill>
                  <a:schemeClr val="tx1"/>
                </a:solidFill>
              </a:rPr>
              <a:t>s</a:t>
            </a:r>
            <a:endParaRPr lang="ko-KR" altLang="en-US" sz="1400" b="1">
              <a:solidFill>
                <a:schemeClr val="tx1"/>
              </a:solidFill>
              <a:latin typeface="+mj-lt"/>
              <a:ea typeface="나눔바른고딕" panose="020B0603020101020101"/>
            </a:endParaRPr>
          </a:p>
        </p:txBody>
      </p:sp>
      <p:cxnSp>
        <p:nvCxnSpPr>
          <p:cNvPr id="19" name="꺾인 연결선[E] 18">
            <a:extLst>
              <a:ext uri="{FF2B5EF4-FFF2-40B4-BE49-F238E27FC236}">
                <a16:creationId xmlns:a16="http://schemas.microsoft.com/office/drawing/2014/main" id="{52E2910A-6CC7-67F1-A6F0-4497B45ECA44}"/>
              </a:ext>
            </a:extLst>
          </p:cNvPr>
          <p:cNvCxnSpPr>
            <a:stCxn id="29" idx="3"/>
            <a:endCxn id="16" idx="1"/>
          </p:cNvCxnSpPr>
          <p:nvPr/>
        </p:nvCxnSpPr>
        <p:spPr>
          <a:xfrm flipV="1">
            <a:off x="3536793" y="1771152"/>
            <a:ext cx="3804640" cy="304814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1BA0087-7AA6-F089-1C08-68CDB04E5C90}"/>
              </a:ext>
            </a:extLst>
          </p:cNvPr>
          <p:cNvCxnSpPr>
            <a:cxnSpLocks/>
            <a:stCxn id="16" idx="2"/>
            <a:endCxn id="3" idx="0"/>
          </p:cNvCxnSpPr>
          <p:nvPr/>
        </p:nvCxnSpPr>
        <p:spPr>
          <a:xfrm flipH="1">
            <a:off x="8231191" y="2018040"/>
            <a:ext cx="9395" cy="861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BED30999-E25B-01E7-AFE0-8EBFE4570B99}"/>
              </a:ext>
            </a:extLst>
          </p:cNvPr>
          <p:cNvSpPr/>
          <p:nvPr/>
        </p:nvSpPr>
        <p:spPr>
          <a:xfrm>
            <a:off x="7309562" y="4732879"/>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31" name="모서리가 둥근 직사각형 38">
            <a:extLst>
              <a:ext uri="{FF2B5EF4-FFF2-40B4-BE49-F238E27FC236}">
                <a16:creationId xmlns:a16="http://schemas.microsoft.com/office/drawing/2014/main" id="{5297B5AA-533C-1898-8506-C9784110BE71}"/>
              </a:ext>
            </a:extLst>
          </p:cNvPr>
          <p:cNvSpPr/>
          <p:nvPr/>
        </p:nvSpPr>
        <p:spPr>
          <a:xfrm>
            <a:off x="7309561" y="5766222"/>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p>
        </p:txBody>
      </p:sp>
      <p:cxnSp>
        <p:nvCxnSpPr>
          <p:cNvPr id="32" name="직선 화살표 연결선 31">
            <a:extLst>
              <a:ext uri="{FF2B5EF4-FFF2-40B4-BE49-F238E27FC236}">
                <a16:creationId xmlns:a16="http://schemas.microsoft.com/office/drawing/2014/main" id="{A5B608AD-08EF-6B93-BEA7-84F78832B6BC}"/>
              </a:ext>
            </a:extLst>
          </p:cNvPr>
          <p:cNvCxnSpPr>
            <a:cxnSpLocks/>
            <a:stCxn id="24" idx="2"/>
            <a:endCxn id="31" idx="0"/>
          </p:cNvCxnSpPr>
          <p:nvPr/>
        </p:nvCxnSpPr>
        <p:spPr>
          <a:xfrm flipH="1">
            <a:off x="8231189" y="5130521"/>
            <a:ext cx="1" cy="635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309E9C9-4A87-EA4C-82C8-DAB8BD757959}"/>
              </a:ext>
            </a:extLst>
          </p:cNvPr>
          <p:cNvSpPr txBox="1"/>
          <p:nvPr/>
        </p:nvSpPr>
        <p:spPr>
          <a:xfrm>
            <a:off x="7860114" y="4257574"/>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handle()</a:t>
            </a:r>
            <a:endParaRPr lang="ko-KR" altLang="en-US" sz="1200">
              <a:latin typeface="나눔고딕" panose="020D0604000000000000" pitchFamily="50" charset="-127"/>
              <a:ea typeface="나눔바른고딕" panose="020B0603020101020101"/>
            </a:endParaRPr>
          </a:p>
        </p:txBody>
      </p:sp>
      <p:sp>
        <p:nvSpPr>
          <p:cNvPr id="104" name="TextBox 103">
            <a:extLst>
              <a:ext uri="{FF2B5EF4-FFF2-40B4-BE49-F238E27FC236}">
                <a16:creationId xmlns:a16="http://schemas.microsoft.com/office/drawing/2014/main" id="{E674E0A4-396D-8D77-DFAA-655B2DF3EB57}"/>
              </a:ext>
            </a:extLst>
          </p:cNvPr>
          <p:cNvSpPr txBox="1"/>
          <p:nvPr/>
        </p:nvSpPr>
        <p:spPr>
          <a:xfrm>
            <a:off x="7860114" y="5307888"/>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invoke()</a:t>
            </a:r>
            <a:endParaRPr lang="ko-KR" altLang="en-US" sz="1200">
              <a:latin typeface="나눔고딕" panose="020D0604000000000000" pitchFamily="50" charset="-127"/>
              <a:ea typeface="나눔바른고딕" panose="020B0603020101020101"/>
            </a:endParaRPr>
          </a:p>
        </p:txBody>
      </p:sp>
      <p:sp>
        <p:nvSpPr>
          <p:cNvPr id="111" name="TextBox 110">
            <a:extLst>
              <a:ext uri="{FF2B5EF4-FFF2-40B4-BE49-F238E27FC236}">
                <a16:creationId xmlns:a16="http://schemas.microsoft.com/office/drawing/2014/main" id="{826D67EB-61CB-B363-8841-7D1D5C97FF24}"/>
              </a:ext>
            </a:extLst>
          </p:cNvPr>
          <p:cNvSpPr txBox="1"/>
          <p:nvPr/>
        </p:nvSpPr>
        <p:spPr>
          <a:xfrm>
            <a:off x="4379681" y="3090116"/>
            <a:ext cx="2271087"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getHandlerAdapter(handler)</a:t>
            </a:r>
            <a:endParaRPr lang="ko-KR" altLang="en-US" sz="1200">
              <a:latin typeface="나눔고딕" panose="020D0604000000000000" pitchFamily="50" charset="-127"/>
              <a:ea typeface="나눔바른고딕" panose="020B0603020101020101"/>
            </a:endParaRPr>
          </a:p>
        </p:txBody>
      </p:sp>
      <p:sp>
        <p:nvSpPr>
          <p:cNvPr id="17" name="TextBox 16">
            <a:extLst>
              <a:ext uri="{FF2B5EF4-FFF2-40B4-BE49-F238E27FC236}">
                <a16:creationId xmlns:a16="http://schemas.microsoft.com/office/drawing/2014/main" id="{2C450E5F-68FD-10E5-281F-8EC5AF3EAFD8}"/>
              </a:ext>
            </a:extLst>
          </p:cNvPr>
          <p:cNvSpPr txBox="1"/>
          <p:nvPr/>
        </p:nvSpPr>
        <p:spPr>
          <a:xfrm>
            <a:off x="7772449" y="2282098"/>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supports()</a:t>
            </a:r>
            <a:endParaRPr lang="ko-KR" altLang="en-US" sz="1200">
              <a:latin typeface="나눔고딕" panose="020D0604000000000000" pitchFamily="50" charset="-127"/>
              <a:ea typeface="나눔바른고딕" panose="020B0603020101020101"/>
            </a:endParaRPr>
          </a:p>
        </p:txBody>
      </p:sp>
      <p:sp>
        <p:nvSpPr>
          <p:cNvPr id="22" name="모서리가 둥근 직사각형 38">
            <a:extLst>
              <a:ext uri="{FF2B5EF4-FFF2-40B4-BE49-F238E27FC236}">
                <a16:creationId xmlns:a16="http://schemas.microsoft.com/office/drawing/2014/main" id="{465DE54A-6C8D-088B-E25E-24AF87E96D92}"/>
              </a:ext>
            </a:extLst>
          </p:cNvPr>
          <p:cNvSpPr/>
          <p:nvPr/>
        </p:nvSpPr>
        <p:spPr>
          <a:xfrm>
            <a:off x="1516048" y="3159832"/>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endParaRPr lang="ko-KR" altLang="en-US" sz="1400">
              <a:solidFill>
                <a:schemeClr val="tx1"/>
              </a:solidFill>
              <a:latin typeface="+mj-lt"/>
              <a:ea typeface="나눔바른고딕" panose="020B0603020101020101"/>
            </a:endParaRPr>
          </a:p>
        </p:txBody>
      </p:sp>
      <p:cxnSp>
        <p:nvCxnSpPr>
          <p:cNvPr id="26" name="직선 화살표 연결선 25">
            <a:extLst>
              <a:ext uri="{FF2B5EF4-FFF2-40B4-BE49-F238E27FC236}">
                <a16:creationId xmlns:a16="http://schemas.microsoft.com/office/drawing/2014/main" id="{E79532F8-A8DB-2C80-8AF5-8B767DCE108E}"/>
              </a:ext>
            </a:extLst>
          </p:cNvPr>
          <p:cNvCxnSpPr>
            <a:cxnSpLocks/>
            <a:stCxn id="22" idx="2"/>
            <a:endCxn id="29" idx="0"/>
          </p:cNvCxnSpPr>
          <p:nvPr/>
        </p:nvCxnSpPr>
        <p:spPr>
          <a:xfrm>
            <a:off x="2415201" y="3653608"/>
            <a:ext cx="1452"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6919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06783" y="911465"/>
            <a:ext cx="11562713"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RequestMappingHandlerAdapter</a:t>
            </a:r>
            <a:r>
              <a:rPr lang="ko-KR" altLang="en-US" sz="1200"/>
              <a:t> 는 </a:t>
            </a:r>
            <a:r>
              <a:rPr lang="en-US" altLang="ko-KR" sz="1200"/>
              <a:t>@RequestMapping </a:t>
            </a:r>
            <a:r>
              <a:rPr lang="ko-KR" altLang="en-US" sz="1200"/>
              <a:t>어노테이션이 적용된 컨트롤러 메서드를 처리하는 데 사용되는 어댑터이다</a:t>
            </a:r>
            <a:endParaRPr lang="en-US" altLang="ko-KR" sz="1200"/>
          </a:p>
          <a:p>
            <a:pPr marL="171450" indent="-171450">
              <a:lnSpc>
                <a:spcPct val="150000"/>
              </a:lnSpc>
              <a:buFont typeface="Arial" panose="020B0604020202020204" pitchFamily="34" charset="0"/>
              <a:buChar char="•"/>
            </a:pPr>
            <a:r>
              <a:rPr lang="ko-KR" altLang="en-US" sz="1200"/>
              <a:t>이 어댑터는 </a:t>
            </a:r>
            <a:r>
              <a:rPr lang="en-US" altLang="ko-KR" sz="1200"/>
              <a:t>HandlerMethod</a:t>
            </a:r>
            <a:r>
              <a:rPr lang="ko-KR" altLang="en-US" sz="1200"/>
              <a:t> 를 호출하고</a:t>
            </a:r>
            <a:r>
              <a:rPr lang="en-US" altLang="ko-KR" sz="1200"/>
              <a:t> </a:t>
            </a:r>
            <a:r>
              <a:rPr lang="ko-KR" altLang="en-US" sz="1200"/>
              <a:t>메서드의 인자와 반환 값을 처리하는 역할을 하며</a:t>
            </a:r>
            <a:r>
              <a:rPr lang="en-US" altLang="ko-KR" sz="1200"/>
              <a:t> </a:t>
            </a:r>
            <a:r>
              <a:rPr lang="ko-KR" altLang="en-US" sz="1200"/>
              <a:t>필요할 경우 사용자 정의 </a:t>
            </a:r>
            <a:r>
              <a:rPr lang="en-US" altLang="ko-KR" sz="1200"/>
              <a:t>Argument Resolver </a:t>
            </a:r>
            <a:r>
              <a:rPr lang="ko-KR" altLang="en-US" sz="1200"/>
              <a:t>및 </a:t>
            </a:r>
            <a:r>
              <a:rPr lang="en-US" altLang="ko-KR" sz="1200"/>
              <a:t>ReturnValueHandler </a:t>
            </a:r>
            <a:r>
              <a:rPr lang="ko-KR" altLang="en-US" sz="1200"/>
              <a:t>를 구현하여 설정 할 수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403960"/>
            <a:ext cx="4486998" cy="400110"/>
          </a:xfrm>
          <a:prstGeom prst="rect">
            <a:avLst/>
          </a:prstGeom>
        </p:spPr>
        <p:txBody>
          <a:bodyPr wrap="none">
            <a:spAutoFit/>
          </a:bodyPr>
          <a:lstStyle/>
          <a:p>
            <a:pPr marL="285750" indent="-285750">
              <a:buFont typeface="Wingdings" panose="05000000000000000000" pitchFamily="2" charset="2"/>
              <a:buChar char="ü"/>
            </a:pPr>
            <a:r>
              <a:rPr lang="en-US" altLang="ko-KR" sz="2000" b="1">
                <a:solidFill>
                  <a:schemeClr val="accent1">
                    <a:lumMod val="75000"/>
                  </a:schemeClr>
                </a:solidFill>
                <a:latin typeface="+mn-ea"/>
              </a:rPr>
              <a:t>RequestMappingHandlerAdapter</a:t>
            </a:r>
            <a:endParaRPr lang="ko-KR" altLang="en-US" sz="2000" b="1">
              <a:solidFill>
                <a:schemeClr val="accent1">
                  <a:lumMod val="75000"/>
                </a:schemeClr>
              </a:solidFill>
              <a:latin typeface="+mn-ea"/>
            </a:endParaRPr>
          </a:p>
        </p:txBody>
      </p:sp>
      <p:grpSp>
        <p:nvGrpSpPr>
          <p:cNvPr id="4" name="그룹 3">
            <a:extLst>
              <a:ext uri="{FF2B5EF4-FFF2-40B4-BE49-F238E27FC236}">
                <a16:creationId xmlns:a16="http://schemas.microsoft.com/office/drawing/2014/main" id="{E9A97832-5262-8A31-2292-B5EC80E37026}"/>
              </a:ext>
            </a:extLst>
          </p:cNvPr>
          <p:cNvGrpSpPr/>
          <p:nvPr/>
        </p:nvGrpSpPr>
        <p:grpSpPr>
          <a:xfrm>
            <a:off x="494241" y="2366712"/>
            <a:ext cx="580620" cy="493776"/>
            <a:chOff x="4970146" y="178594"/>
            <a:chExt cx="580620" cy="493776"/>
          </a:xfrm>
        </p:grpSpPr>
        <p:sp>
          <p:nvSpPr>
            <p:cNvPr id="5" name="타원 4">
              <a:extLst>
                <a:ext uri="{FF2B5EF4-FFF2-40B4-BE49-F238E27FC236}">
                  <a16:creationId xmlns:a16="http://schemas.microsoft.com/office/drawing/2014/main" id="{27993062-36F8-25AD-935A-F460F948FD2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B5D055B-62CB-882F-0459-1E72B0B8C41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7" name="직선 화살표 연결선 6">
            <a:extLst>
              <a:ext uri="{FF2B5EF4-FFF2-40B4-BE49-F238E27FC236}">
                <a16:creationId xmlns:a16="http://schemas.microsoft.com/office/drawing/2014/main" id="{AEE87020-F87E-351C-6C68-5F5A176E4C8A}"/>
              </a:ext>
            </a:extLst>
          </p:cNvPr>
          <p:cNvCxnSpPr>
            <a:cxnSpLocks/>
            <a:stCxn id="6" idx="3"/>
            <a:endCxn id="13" idx="1"/>
          </p:cNvCxnSpPr>
          <p:nvPr/>
        </p:nvCxnSpPr>
        <p:spPr>
          <a:xfrm flipV="1">
            <a:off x="1074861" y="2613600"/>
            <a:ext cx="60579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E4EA8268-7BBB-1003-F3D0-2CCC640C7FD2}"/>
              </a:ext>
            </a:extLst>
          </p:cNvPr>
          <p:cNvSpPr/>
          <p:nvPr/>
        </p:nvSpPr>
        <p:spPr>
          <a:xfrm>
            <a:off x="4222081" y="2362273"/>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15983798-A265-D7A6-1730-40D55C921C56}"/>
              </a:ext>
            </a:extLst>
          </p:cNvPr>
          <p:cNvCxnSpPr>
            <a:cxnSpLocks/>
            <a:stCxn id="13" idx="3"/>
            <a:endCxn id="8" idx="1"/>
          </p:cNvCxnSpPr>
          <p:nvPr/>
        </p:nvCxnSpPr>
        <p:spPr>
          <a:xfrm flipV="1">
            <a:off x="3837436" y="2609161"/>
            <a:ext cx="38464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31628A27-1910-7B00-DE53-9AB287326F56}"/>
              </a:ext>
            </a:extLst>
          </p:cNvPr>
          <p:cNvSpPr/>
          <p:nvPr/>
        </p:nvSpPr>
        <p:spPr>
          <a:xfrm>
            <a:off x="1680655" y="2366712"/>
            <a:ext cx="215678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endParaRPr lang="ko-KR" altLang="en-US" sz="1400">
              <a:solidFill>
                <a:schemeClr val="tx1"/>
              </a:solidFill>
              <a:latin typeface="+mj-lt"/>
              <a:ea typeface="나눔바른고딕" panose="020B0603020101020101"/>
            </a:endParaRPr>
          </a:p>
        </p:txBody>
      </p:sp>
      <p:cxnSp>
        <p:nvCxnSpPr>
          <p:cNvPr id="44" name="직선 화살표 연결선 43">
            <a:extLst>
              <a:ext uri="{FF2B5EF4-FFF2-40B4-BE49-F238E27FC236}">
                <a16:creationId xmlns:a16="http://schemas.microsoft.com/office/drawing/2014/main" id="{6816A132-1345-3AD6-D895-80C3B25BB541}"/>
              </a:ext>
            </a:extLst>
          </p:cNvPr>
          <p:cNvCxnSpPr>
            <a:cxnSpLocks/>
            <a:stCxn id="8" idx="2"/>
            <a:endCxn id="22" idx="0"/>
          </p:cNvCxnSpPr>
          <p:nvPr/>
        </p:nvCxnSpPr>
        <p:spPr>
          <a:xfrm>
            <a:off x="5747088" y="2856049"/>
            <a:ext cx="0" cy="5505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55EF9C3-28AF-622F-8D23-E4CDFC3575C4}"/>
              </a:ext>
            </a:extLst>
          </p:cNvPr>
          <p:cNvSpPr txBox="1"/>
          <p:nvPr/>
        </p:nvSpPr>
        <p:spPr>
          <a:xfrm>
            <a:off x="1052894" y="2311178"/>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/home</a:t>
            </a:r>
            <a:endParaRPr lang="ko-KR" altLang="en-US" sz="1100">
              <a:latin typeface="나눔고딕" panose="020D0604000000000000" pitchFamily="50" charset="-127"/>
              <a:ea typeface="나눔바른고딕" panose="020B0603020101020101"/>
            </a:endParaRPr>
          </a:p>
        </p:txBody>
      </p:sp>
      <p:sp>
        <p:nvSpPr>
          <p:cNvPr id="22" name="모서리가 둥근 직사각형 38">
            <a:extLst>
              <a:ext uri="{FF2B5EF4-FFF2-40B4-BE49-F238E27FC236}">
                <a16:creationId xmlns:a16="http://schemas.microsoft.com/office/drawing/2014/main" id="{5AE39FAC-BA89-0871-DB2B-AC1CBDE63A91}"/>
              </a:ext>
            </a:extLst>
          </p:cNvPr>
          <p:cNvSpPr/>
          <p:nvPr/>
        </p:nvSpPr>
        <p:spPr>
          <a:xfrm>
            <a:off x="4222081" y="3406611"/>
            <a:ext cx="305001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p>
        </p:txBody>
      </p:sp>
      <p:sp>
        <p:nvSpPr>
          <p:cNvPr id="28" name="모서리가 둥근 직사각형 38">
            <a:extLst>
              <a:ext uri="{FF2B5EF4-FFF2-40B4-BE49-F238E27FC236}">
                <a16:creationId xmlns:a16="http://schemas.microsoft.com/office/drawing/2014/main" id="{6C2685FF-3C88-949E-02AD-B447B52E64E8}"/>
              </a:ext>
            </a:extLst>
          </p:cNvPr>
          <p:cNvSpPr/>
          <p:nvPr/>
        </p:nvSpPr>
        <p:spPr>
          <a:xfrm>
            <a:off x="5233716" y="4646353"/>
            <a:ext cx="102674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args</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D00D10E8-BB55-E51A-8A2F-0F9216E53D16}"/>
              </a:ext>
            </a:extLst>
          </p:cNvPr>
          <p:cNvCxnSpPr>
            <a:stCxn id="22" idx="2"/>
            <a:endCxn id="28" idx="0"/>
          </p:cNvCxnSpPr>
          <p:nvPr/>
        </p:nvCxnSpPr>
        <p:spPr>
          <a:xfrm>
            <a:off x="5747088" y="3900387"/>
            <a:ext cx="0" cy="745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모서리가 둥근 직사각형 38">
            <a:extLst>
              <a:ext uri="{FF2B5EF4-FFF2-40B4-BE49-F238E27FC236}">
                <a16:creationId xmlns:a16="http://schemas.microsoft.com/office/drawing/2014/main" id="{ECA3295E-BF3F-BF9D-ABB6-6954AD23775A}"/>
              </a:ext>
            </a:extLst>
          </p:cNvPr>
          <p:cNvSpPr/>
          <p:nvPr/>
        </p:nvSpPr>
        <p:spPr>
          <a:xfrm>
            <a:off x="4786967" y="5750127"/>
            <a:ext cx="19202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cxnSp>
        <p:nvCxnSpPr>
          <p:cNvPr id="34" name="직선 화살표 연결선 33">
            <a:extLst>
              <a:ext uri="{FF2B5EF4-FFF2-40B4-BE49-F238E27FC236}">
                <a16:creationId xmlns:a16="http://schemas.microsoft.com/office/drawing/2014/main" id="{A3A4F798-A7E5-DDDC-B74B-9B863AE6CCB5}"/>
              </a:ext>
            </a:extLst>
          </p:cNvPr>
          <p:cNvCxnSpPr>
            <a:stCxn id="28" idx="2"/>
            <a:endCxn id="32" idx="0"/>
          </p:cNvCxnSpPr>
          <p:nvPr/>
        </p:nvCxnSpPr>
        <p:spPr>
          <a:xfrm flipH="1">
            <a:off x="5747087" y="5140129"/>
            <a:ext cx="1" cy="6099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46ED8D1-B81D-EB91-877C-51A3B4369C7D}"/>
              </a:ext>
            </a:extLst>
          </p:cNvPr>
          <p:cNvSpPr txBox="1"/>
          <p:nvPr/>
        </p:nvSpPr>
        <p:spPr>
          <a:xfrm>
            <a:off x="3161670" y="4152577"/>
            <a:ext cx="2585418"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호출 메서드의 인자정보들을 추출한다</a:t>
            </a:r>
          </a:p>
        </p:txBody>
      </p:sp>
      <p:sp>
        <p:nvSpPr>
          <p:cNvPr id="40" name="TextBox 39">
            <a:extLst>
              <a:ext uri="{FF2B5EF4-FFF2-40B4-BE49-F238E27FC236}">
                <a16:creationId xmlns:a16="http://schemas.microsoft.com/office/drawing/2014/main" id="{5B2504CE-45DB-48AF-66B7-A52BB362F4DB}"/>
              </a:ext>
            </a:extLst>
          </p:cNvPr>
          <p:cNvSpPr txBox="1"/>
          <p:nvPr/>
        </p:nvSpPr>
        <p:spPr>
          <a:xfrm>
            <a:off x="3161662" y="5315796"/>
            <a:ext cx="2279947"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실제 핸들러의 메서드를 호출한다</a:t>
            </a:r>
          </a:p>
        </p:txBody>
      </p:sp>
      <p:sp>
        <p:nvSpPr>
          <p:cNvPr id="41" name="TextBox 40">
            <a:extLst>
              <a:ext uri="{FF2B5EF4-FFF2-40B4-BE49-F238E27FC236}">
                <a16:creationId xmlns:a16="http://schemas.microsoft.com/office/drawing/2014/main" id="{3C2F4A37-D6CB-E080-4B6B-37C6E5BD6F2D}"/>
              </a:ext>
            </a:extLst>
          </p:cNvPr>
          <p:cNvSpPr txBox="1"/>
          <p:nvPr/>
        </p:nvSpPr>
        <p:spPr>
          <a:xfrm>
            <a:off x="5409522" y="5293170"/>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invoke()</a:t>
            </a:r>
            <a:endParaRPr lang="ko-KR" altLang="en-US" sz="1200">
              <a:latin typeface="나눔고딕" panose="020D0604000000000000" pitchFamily="50" charset="-127"/>
              <a:ea typeface="나눔바른고딕" panose="020B0603020101020101"/>
            </a:endParaRPr>
          </a:p>
        </p:txBody>
      </p:sp>
      <p:sp>
        <p:nvSpPr>
          <p:cNvPr id="43" name="모서리가 둥근 직사각형 38">
            <a:extLst>
              <a:ext uri="{FF2B5EF4-FFF2-40B4-BE49-F238E27FC236}">
                <a16:creationId xmlns:a16="http://schemas.microsoft.com/office/drawing/2014/main" id="{A284ECB0-185C-776D-7FE9-CC4C9E4DBBCB}"/>
              </a:ext>
            </a:extLst>
          </p:cNvPr>
          <p:cNvSpPr/>
          <p:nvPr/>
        </p:nvSpPr>
        <p:spPr>
          <a:xfrm>
            <a:off x="9118894" y="2394876"/>
            <a:ext cx="19202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a:t>
            </a:r>
            <a:endParaRPr lang="en-US" altLang="ko-KR" sz="1400">
              <a:solidFill>
                <a:schemeClr val="tx1"/>
              </a:solidFill>
              <a:effectLst/>
            </a:endParaRPr>
          </a:p>
        </p:txBody>
      </p:sp>
      <p:cxnSp>
        <p:nvCxnSpPr>
          <p:cNvPr id="46" name="꺾인 연결선[E] 45">
            <a:extLst>
              <a:ext uri="{FF2B5EF4-FFF2-40B4-BE49-F238E27FC236}">
                <a16:creationId xmlns:a16="http://schemas.microsoft.com/office/drawing/2014/main" id="{054E6505-39B3-E25A-2B89-9BF89E9B3F35}"/>
              </a:ext>
            </a:extLst>
          </p:cNvPr>
          <p:cNvCxnSpPr>
            <a:stCxn id="32" idx="3"/>
            <a:endCxn id="43" idx="1"/>
          </p:cNvCxnSpPr>
          <p:nvPr/>
        </p:nvCxnSpPr>
        <p:spPr>
          <a:xfrm flipV="1">
            <a:off x="6707207" y="2641764"/>
            <a:ext cx="2411687" cy="335525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E7985150-8603-99F1-0DDC-BDB80F5D3DA9}"/>
              </a:ext>
            </a:extLst>
          </p:cNvPr>
          <p:cNvSpPr/>
          <p:nvPr/>
        </p:nvSpPr>
        <p:spPr>
          <a:xfrm>
            <a:off x="8453710" y="3429000"/>
            <a:ext cx="3250609"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HandlerMethodReturnValueHandler</a:t>
            </a:r>
          </a:p>
        </p:txBody>
      </p:sp>
      <p:sp>
        <p:nvSpPr>
          <p:cNvPr id="58" name="모서리가 둥근 직사각형 38">
            <a:extLst>
              <a:ext uri="{FF2B5EF4-FFF2-40B4-BE49-F238E27FC236}">
                <a16:creationId xmlns:a16="http://schemas.microsoft.com/office/drawing/2014/main" id="{7691E0ED-E341-1EA8-72D0-9BB3B374EC62}"/>
              </a:ext>
            </a:extLst>
          </p:cNvPr>
          <p:cNvSpPr/>
          <p:nvPr/>
        </p:nvSpPr>
        <p:spPr>
          <a:xfrm>
            <a:off x="7356285" y="4167299"/>
            <a:ext cx="111352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p>
        </p:txBody>
      </p:sp>
      <p:sp>
        <p:nvSpPr>
          <p:cNvPr id="59" name="모서리가 둥근 직사각형 38">
            <a:extLst>
              <a:ext uri="{FF2B5EF4-FFF2-40B4-BE49-F238E27FC236}">
                <a16:creationId xmlns:a16="http://schemas.microsoft.com/office/drawing/2014/main" id="{321DEA36-EE59-6120-8CC8-685AB3A79ADE}"/>
              </a:ext>
            </a:extLst>
          </p:cNvPr>
          <p:cNvSpPr/>
          <p:nvPr/>
        </p:nvSpPr>
        <p:spPr>
          <a:xfrm>
            <a:off x="9137183" y="4646353"/>
            <a:ext cx="19019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p:txBody>
      </p:sp>
      <p:cxnSp>
        <p:nvCxnSpPr>
          <p:cNvPr id="62" name="직선 화살표 연결선 61">
            <a:extLst>
              <a:ext uri="{FF2B5EF4-FFF2-40B4-BE49-F238E27FC236}">
                <a16:creationId xmlns:a16="http://schemas.microsoft.com/office/drawing/2014/main" id="{40D232D4-A6D6-1744-771E-13BCF280B500}"/>
              </a:ext>
            </a:extLst>
          </p:cNvPr>
          <p:cNvCxnSpPr>
            <a:stCxn id="43" idx="2"/>
            <a:endCxn id="50" idx="0"/>
          </p:cNvCxnSpPr>
          <p:nvPr/>
        </p:nvCxnSpPr>
        <p:spPr>
          <a:xfrm>
            <a:off x="10079014" y="2888652"/>
            <a:ext cx="1" cy="5403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6772BBD3-3FF5-F0DF-D62E-8FF308705D41}"/>
              </a:ext>
            </a:extLst>
          </p:cNvPr>
          <p:cNvCxnSpPr>
            <a:cxnSpLocks/>
            <a:stCxn id="50" idx="2"/>
            <a:endCxn id="59" idx="0"/>
          </p:cNvCxnSpPr>
          <p:nvPr/>
        </p:nvCxnSpPr>
        <p:spPr>
          <a:xfrm>
            <a:off x="10079015" y="3922776"/>
            <a:ext cx="9144" cy="7235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731EBCB-AFDB-1691-758A-6C6F4025E869}"/>
              </a:ext>
            </a:extLst>
          </p:cNvPr>
          <p:cNvSpPr txBox="1"/>
          <p:nvPr/>
        </p:nvSpPr>
        <p:spPr>
          <a:xfrm>
            <a:off x="4614260" y="6376849"/>
            <a:ext cx="2411686" cy="276999"/>
          </a:xfrm>
          <a:prstGeom prst="rect">
            <a:avLst/>
          </a:prstGeom>
          <a:noFill/>
        </p:spPr>
        <p:txBody>
          <a:bodyPr wrap="square">
            <a:spAutoFit/>
          </a:bodyPr>
          <a:lstStyle/>
          <a:p>
            <a:r>
              <a:rPr lang="en-US" altLang="ko-KR" sz="1200">
                <a:latin typeface="나눔고딕" panose="020D0604000000000000" pitchFamily="50" charset="-127"/>
                <a:ea typeface="나눔바른고딕" panose="020B0603020101020101"/>
              </a:rPr>
              <a:t>home(User user, Model model)</a:t>
            </a:r>
            <a:endParaRPr lang="ko-KR" altLang="en-US" sz="12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1674475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a:extLst>
              <a:ext uri="{FF2B5EF4-FFF2-40B4-BE49-F238E27FC236}">
                <a16:creationId xmlns:a16="http://schemas.microsoft.com/office/drawing/2014/main" id="{3564EFCA-FB7F-AB3E-5EB0-A56C6437CC4F}"/>
              </a:ext>
            </a:extLst>
          </p:cNvPr>
          <p:cNvSpPr/>
          <p:nvPr/>
        </p:nvSpPr>
        <p:spPr>
          <a:xfrm>
            <a:off x="2835975" y="2568171"/>
            <a:ext cx="8870752" cy="3639312"/>
          </a:xfrm>
          <a:prstGeom prst="rect">
            <a:avLst/>
          </a:prstGeom>
          <a:solidFill>
            <a:schemeClr val="bg1">
              <a:lumMod val="9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ko-KR" altLang="en-US"/>
          </a:p>
        </p:txBody>
      </p:sp>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053641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a:t>
            </a:r>
            <a:r>
              <a:rPr lang="ko-KR" altLang="en-US" sz="1200"/>
              <a:t> 이 선언된</a:t>
            </a:r>
            <a:r>
              <a:rPr lang="en-US" altLang="ko-KR" sz="1200"/>
              <a:t> </a:t>
            </a:r>
            <a:r>
              <a:rPr lang="ko-KR" altLang="en-US" sz="1200"/>
              <a:t>핸들러 메서드는 메서드에 전달되는 인자와 반환 값을 다양한 타입과 방식으로 유연하게 설정할 수 있다</a:t>
            </a:r>
            <a:endParaRPr lang="en-US" altLang="ko-KR" sz="1200"/>
          </a:p>
          <a:p>
            <a:pPr marL="171450" indent="-171450">
              <a:lnSpc>
                <a:spcPct val="150000"/>
              </a:lnSpc>
              <a:buFont typeface="Arial" panose="020B0604020202020204" pitchFamily="34" charset="0"/>
              <a:buChar char="•"/>
            </a:pPr>
            <a:r>
              <a:rPr lang="ko-KR" altLang="en-US" sz="1200">
                <a:latin typeface="+mn-ea"/>
              </a:rPr>
              <a:t>메서드 호출과 반환을 자유롭게 구현하기 위해서는 호출에 필요한 인자 정보와 반환에 필요한 타입 정보를 알 수 있어야 한다</a:t>
            </a:r>
            <a:r>
              <a:rPr lang="en-US" altLang="ko-KR" sz="1200">
                <a:latin typeface="+mn-ea"/>
              </a:rPr>
              <a:t>. </a:t>
            </a:r>
            <a:r>
              <a:rPr lang="ko-KR" altLang="en-US" sz="1200">
                <a:latin typeface="+mn-ea"/>
              </a:rPr>
              <a:t>이것을 스프링에서는 </a:t>
            </a:r>
            <a:r>
              <a:rPr lang="en-US" altLang="ko-KR" sz="1200"/>
              <a:t>Method Arguments &amp; Return Values </a:t>
            </a:r>
            <a:r>
              <a:rPr lang="ko-KR" altLang="en-US" sz="1200"/>
              <a:t>로 나누어 </a:t>
            </a:r>
            <a:r>
              <a:rPr lang="en-US" altLang="ko-KR" sz="1200"/>
              <a:t>API </a:t>
            </a:r>
            <a:r>
              <a:rPr lang="ko-KR" altLang="en-US" sz="1200"/>
              <a:t>를 제공하고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2752" y="243096"/>
            <a:ext cx="24785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t>
            </a:r>
            <a:r>
              <a:rPr lang="ko-KR" altLang="en-US" b="1">
                <a:solidFill>
                  <a:schemeClr val="accent1">
                    <a:lumMod val="75000"/>
                  </a:schemeClr>
                </a:solidFill>
                <a:latin typeface="+mn-ea"/>
              </a:rPr>
              <a:t> </a:t>
            </a:r>
            <a:r>
              <a:rPr lang="en-US" altLang="ko-KR" b="1">
                <a:solidFill>
                  <a:schemeClr val="accent1">
                    <a:lumMod val="75000"/>
                  </a:schemeClr>
                </a:solidFill>
                <a:latin typeface="+mn-ea"/>
              </a:rPr>
              <a:t>Methods</a:t>
            </a:r>
          </a:p>
        </p:txBody>
      </p:sp>
      <p:sp>
        <p:nvSpPr>
          <p:cNvPr id="29" name="TextBox 28">
            <a:extLst>
              <a:ext uri="{FF2B5EF4-FFF2-40B4-BE49-F238E27FC236}">
                <a16:creationId xmlns:a16="http://schemas.microsoft.com/office/drawing/2014/main" id="{44C16B35-F8B8-FC60-8413-AB4279CE983D}"/>
              </a:ext>
            </a:extLst>
          </p:cNvPr>
          <p:cNvSpPr txBox="1"/>
          <p:nvPr/>
        </p:nvSpPr>
        <p:spPr>
          <a:xfrm>
            <a:off x="522363" y="1810986"/>
            <a:ext cx="3755189" cy="4534768"/>
          </a:xfrm>
          <a:prstGeom prst="rect">
            <a:avLst/>
          </a:prstGeom>
          <a:noFill/>
        </p:spPr>
        <p:txBody>
          <a:bodyPr wrap="square">
            <a:spAutoFit/>
          </a:bodyPr>
          <a:lstStyle/>
          <a:p>
            <a:pPr>
              <a:lnSpc>
                <a:spcPct val="150000"/>
              </a:lnSpc>
            </a:pPr>
            <a:r>
              <a:rPr lang="en-US" altLang="ko-KR" sz="1400" b="1"/>
              <a:t>Method Arguments &amp; Return Values</a:t>
            </a:r>
            <a:endParaRPr lang="en-US" altLang="ko-KR" sz="1400"/>
          </a:p>
          <a:p>
            <a:pPr>
              <a:lnSpc>
                <a:spcPct val="150000"/>
              </a:lnSpc>
            </a:pPr>
            <a:endParaRPr lang="en-US" altLang="ko-KR" sz="1200"/>
          </a:p>
          <a:p>
            <a:pPr>
              <a:lnSpc>
                <a:spcPct val="150000"/>
              </a:lnSpc>
            </a:pPr>
            <a:r>
              <a:rPr lang="en-US" altLang="ko-KR" sz="1200"/>
              <a:t>@RequestParam</a:t>
            </a:r>
          </a:p>
          <a:p>
            <a:pPr>
              <a:lnSpc>
                <a:spcPct val="150000"/>
              </a:lnSpc>
            </a:pPr>
            <a:r>
              <a:rPr lang="en-US" altLang="ko-KR" sz="1200"/>
              <a:t>@RequestHeader</a:t>
            </a:r>
          </a:p>
          <a:p>
            <a:pPr>
              <a:lnSpc>
                <a:spcPct val="150000"/>
              </a:lnSpc>
            </a:pPr>
            <a:r>
              <a:rPr lang="en-US" altLang="ko-KR" sz="1200"/>
              <a:t>@CookieValue</a:t>
            </a:r>
          </a:p>
          <a:p>
            <a:pPr>
              <a:lnSpc>
                <a:spcPct val="150000"/>
              </a:lnSpc>
            </a:pPr>
            <a:r>
              <a:rPr lang="en-US" altLang="ko-KR" sz="1200"/>
              <a:t>@ModelAttribute</a:t>
            </a:r>
          </a:p>
          <a:p>
            <a:pPr>
              <a:lnSpc>
                <a:spcPct val="150000"/>
              </a:lnSpc>
            </a:pPr>
            <a:r>
              <a:rPr lang="en-US" altLang="ko-KR" sz="1200"/>
              <a:t>@SessionAttributes</a:t>
            </a:r>
          </a:p>
          <a:p>
            <a:pPr>
              <a:lnSpc>
                <a:spcPct val="150000"/>
              </a:lnSpc>
            </a:pPr>
            <a:r>
              <a:rPr lang="en-US" altLang="ko-KR" sz="1200"/>
              <a:t>@SessionAttribute</a:t>
            </a:r>
          </a:p>
          <a:p>
            <a:pPr>
              <a:lnSpc>
                <a:spcPct val="150000"/>
              </a:lnSpc>
            </a:pPr>
            <a:r>
              <a:rPr lang="en-US" altLang="ko-KR" sz="1200"/>
              <a:t>@RequestAttribute</a:t>
            </a:r>
          </a:p>
          <a:p>
            <a:pPr>
              <a:lnSpc>
                <a:spcPct val="150000"/>
              </a:lnSpc>
            </a:pPr>
            <a:r>
              <a:rPr lang="en-US" altLang="ko-KR" sz="1200"/>
              <a:t>Redirect Attributes</a:t>
            </a:r>
          </a:p>
          <a:p>
            <a:pPr>
              <a:lnSpc>
                <a:spcPct val="150000"/>
              </a:lnSpc>
            </a:pPr>
            <a:r>
              <a:rPr lang="en-US" altLang="ko-KR" sz="1200"/>
              <a:t>Flash Attributes</a:t>
            </a:r>
          </a:p>
          <a:p>
            <a:pPr>
              <a:lnSpc>
                <a:spcPct val="150000"/>
              </a:lnSpc>
            </a:pPr>
            <a:r>
              <a:rPr lang="en-US" altLang="ko-KR" sz="1200"/>
              <a:t>Multipart</a:t>
            </a:r>
          </a:p>
          <a:p>
            <a:pPr>
              <a:lnSpc>
                <a:spcPct val="150000"/>
              </a:lnSpc>
            </a:pPr>
            <a:r>
              <a:rPr lang="en-US" altLang="ko-KR" sz="1200"/>
              <a:t>@RequestBody</a:t>
            </a:r>
          </a:p>
          <a:p>
            <a:pPr>
              <a:lnSpc>
                <a:spcPct val="150000"/>
              </a:lnSpc>
            </a:pPr>
            <a:r>
              <a:rPr lang="en-US" altLang="ko-KR" sz="1200"/>
              <a:t>HttpEntity</a:t>
            </a:r>
          </a:p>
          <a:p>
            <a:pPr>
              <a:lnSpc>
                <a:spcPct val="150000"/>
              </a:lnSpc>
            </a:pPr>
            <a:r>
              <a:rPr lang="en-US" altLang="ko-KR" sz="1200"/>
              <a:t>@ResponseBody</a:t>
            </a:r>
          </a:p>
          <a:p>
            <a:pPr>
              <a:lnSpc>
                <a:spcPct val="150000"/>
              </a:lnSpc>
            </a:pPr>
            <a:r>
              <a:rPr lang="en-US" altLang="ko-KR" sz="1200"/>
              <a:t>ResponseEntity</a:t>
            </a:r>
          </a:p>
        </p:txBody>
      </p:sp>
      <p:sp>
        <p:nvSpPr>
          <p:cNvPr id="32" name="TextBox 31">
            <a:extLst>
              <a:ext uri="{FF2B5EF4-FFF2-40B4-BE49-F238E27FC236}">
                <a16:creationId xmlns:a16="http://schemas.microsoft.com/office/drawing/2014/main" id="{90B54089-0DAA-8A0F-4FB4-F0AA82BB41FB}"/>
              </a:ext>
            </a:extLst>
          </p:cNvPr>
          <p:cNvSpPr txBox="1"/>
          <p:nvPr/>
        </p:nvSpPr>
        <p:spPr>
          <a:xfrm>
            <a:off x="3106468" y="4579851"/>
            <a:ext cx="8385378" cy="461665"/>
          </a:xfrm>
          <a:prstGeom prst="rect">
            <a:avLst/>
          </a:prstGeom>
          <a:solidFill>
            <a:schemeClr val="tx1"/>
          </a:solidFill>
        </p:spPr>
        <p:txBody>
          <a:bodyPr wrap="square">
            <a:spAutoFit/>
          </a:bodyPr>
          <a:lstStyle/>
          <a:p>
            <a:r>
              <a:rPr lang="en-US" altLang="ko-KR" sz="2400">
                <a:solidFill>
                  <a:srgbClr val="CF8E6D"/>
                </a:solidFill>
                <a:effectLst/>
                <a:highlight>
                  <a:srgbClr val="1E1F22"/>
                </a:highlight>
              </a:rPr>
              <a:t>public </a:t>
            </a:r>
            <a:r>
              <a:rPr lang="en-US" altLang="ko-KR" sz="2400">
                <a:solidFill>
                  <a:srgbClr val="BCBEC4"/>
                </a:solidFill>
                <a:highlight>
                  <a:srgbClr val="1E1F22"/>
                </a:highlight>
              </a:rPr>
              <a:t>String</a:t>
            </a:r>
            <a:r>
              <a:rPr lang="en-US" altLang="ko-KR" sz="2400">
                <a:solidFill>
                  <a:srgbClr val="BCBEC4"/>
                </a:solidFill>
                <a:effectLst/>
                <a:highlight>
                  <a:srgbClr val="1E1F22"/>
                </a:highlight>
              </a:rPr>
              <a:t> user</a:t>
            </a:r>
            <a:r>
              <a:rPr lang="en-US" altLang="ko-KR" sz="2400">
                <a:solidFill>
                  <a:srgbClr val="E8BA36"/>
                </a:solidFill>
                <a:effectLst/>
                <a:highlight>
                  <a:srgbClr val="1E1F22"/>
                </a:highlight>
              </a:rPr>
              <a:t>(</a:t>
            </a:r>
            <a:r>
              <a:rPr lang="en-US" altLang="ko-KR" sz="2400">
                <a:solidFill>
                  <a:srgbClr val="B3AE60"/>
                </a:solidFill>
                <a:effectLst/>
                <a:highlight>
                  <a:srgbClr val="1E1F22"/>
                </a:highlight>
              </a:rPr>
              <a:t>@RequestBody </a:t>
            </a:r>
            <a:r>
              <a:rPr lang="en-US" altLang="ko-KR" sz="2400">
                <a:solidFill>
                  <a:srgbClr val="BCBEC4"/>
                </a:solidFill>
                <a:effectLst/>
                <a:highlight>
                  <a:srgbClr val="1E1F22"/>
                </a:highlight>
              </a:rPr>
              <a:t>User user, Model model</a:t>
            </a:r>
            <a:r>
              <a:rPr lang="en-US" altLang="ko-KR" sz="2400">
                <a:solidFill>
                  <a:srgbClr val="E8BA36"/>
                </a:solidFill>
                <a:effectLst/>
                <a:highlight>
                  <a:srgbClr val="1E1F22"/>
                </a:highlight>
              </a:rPr>
              <a:t>)</a:t>
            </a:r>
            <a:endParaRPr lang="en-US" altLang="ko-KR" sz="2400">
              <a:solidFill>
                <a:srgbClr val="BCBEC4"/>
              </a:solidFill>
              <a:effectLst/>
              <a:highlight>
                <a:srgbClr val="1E1F22"/>
              </a:highlight>
            </a:endParaRPr>
          </a:p>
        </p:txBody>
      </p:sp>
      <p:sp>
        <p:nvSpPr>
          <p:cNvPr id="33" name="왼쪽 중괄호[L] 32">
            <a:extLst>
              <a:ext uri="{FF2B5EF4-FFF2-40B4-BE49-F238E27FC236}">
                <a16:creationId xmlns:a16="http://schemas.microsoft.com/office/drawing/2014/main" id="{46301465-9BEC-509B-F867-4A2FFA491CA5}"/>
              </a:ext>
            </a:extLst>
          </p:cNvPr>
          <p:cNvSpPr/>
          <p:nvPr/>
        </p:nvSpPr>
        <p:spPr>
          <a:xfrm rot="16200000">
            <a:off x="7134566" y="1148328"/>
            <a:ext cx="329184" cy="8385381"/>
          </a:xfrm>
          <a:prstGeom prst="leftBrace">
            <a:avLst>
              <a:gd name="adj1" fmla="val 36111"/>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34" name="직사각형 33">
            <a:extLst>
              <a:ext uri="{FF2B5EF4-FFF2-40B4-BE49-F238E27FC236}">
                <a16:creationId xmlns:a16="http://schemas.microsoft.com/office/drawing/2014/main" id="{B01B6483-9380-F3C6-EB21-828767740075}"/>
              </a:ext>
            </a:extLst>
          </p:cNvPr>
          <p:cNvSpPr/>
          <p:nvPr/>
        </p:nvSpPr>
        <p:spPr>
          <a:xfrm>
            <a:off x="6391176" y="5500134"/>
            <a:ext cx="1815962" cy="388568"/>
          </a:xfrm>
          <a:prstGeom prst="rect">
            <a:avLst/>
          </a:prstGeom>
        </p:spPr>
        <p:txBody>
          <a:bodyPr wrap="square">
            <a:spAutoFit/>
          </a:bodyPr>
          <a:lstStyle/>
          <a:p>
            <a:pPr algn="ctr">
              <a:lnSpc>
                <a:spcPct val="150000"/>
              </a:lnSpc>
            </a:pPr>
            <a:r>
              <a:rPr lang="en-US" altLang="ko-KR" sz="1400"/>
              <a:t>Handler Methods</a:t>
            </a:r>
            <a:endParaRPr lang="en-US" altLang="ko-KR" sz="1400">
              <a:latin typeface="+mn-ea"/>
            </a:endParaRPr>
          </a:p>
        </p:txBody>
      </p:sp>
      <p:sp>
        <p:nvSpPr>
          <p:cNvPr id="35" name="직사각형 34">
            <a:extLst>
              <a:ext uri="{FF2B5EF4-FFF2-40B4-BE49-F238E27FC236}">
                <a16:creationId xmlns:a16="http://schemas.microsoft.com/office/drawing/2014/main" id="{85A96BBE-E751-182E-F023-F3BFA2A8F75B}"/>
              </a:ext>
            </a:extLst>
          </p:cNvPr>
          <p:cNvSpPr/>
          <p:nvPr/>
        </p:nvSpPr>
        <p:spPr>
          <a:xfrm>
            <a:off x="3807074" y="3747160"/>
            <a:ext cx="1349242" cy="388568"/>
          </a:xfrm>
          <a:prstGeom prst="rect">
            <a:avLst/>
          </a:prstGeom>
        </p:spPr>
        <p:txBody>
          <a:bodyPr wrap="square">
            <a:spAutoFit/>
          </a:bodyPr>
          <a:lstStyle/>
          <a:p>
            <a:pPr algn="ctr">
              <a:lnSpc>
                <a:spcPct val="150000"/>
              </a:lnSpc>
            </a:pPr>
            <a:r>
              <a:rPr lang="en-US" altLang="ko-KR" sz="1400"/>
              <a:t>Return Values</a:t>
            </a:r>
            <a:endParaRPr lang="en-US" altLang="ko-KR" sz="1400">
              <a:latin typeface="+mn-ea"/>
            </a:endParaRPr>
          </a:p>
        </p:txBody>
      </p:sp>
      <p:sp>
        <p:nvSpPr>
          <p:cNvPr id="36" name="직사각형 35">
            <a:extLst>
              <a:ext uri="{FF2B5EF4-FFF2-40B4-BE49-F238E27FC236}">
                <a16:creationId xmlns:a16="http://schemas.microsoft.com/office/drawing/2014/main" id="{8883A4C4-6087-3696-E72F-775F3A2CB4D6}"/>
              </a:ext>
            </a:extLst>
          </p:cNvPr>
          <p:cNvSpPr/>
          <p:nvPr/>
        </p:nvSpPr>
        <p:spPr>
          <a:xfrm>
            <a:off x="7684131" y="3713887"/>
            <a:ext cx="2085512" cy="388568"/>
          </a:xfrm>
          <a:prstGeom prst="rect">
            <a:avLst/>
          </a:prstGeom>
        </p:spPr>
        <p:txBody>
          <a:bodyPr wrap="square">
            <a:spAutoFit/>
          </a:bodyPr>
          <a:lstStyle/>
          <a:p>
            <a:pPr>
              <a:lnSpc>
                <a:spcPct val="150000"/>
              </a:lnSpc>
            </a:pPr>
            <a:r>
              <a:rPr lang="en-US" altLang="ko-KR" sz="1400"/>
              <a:t>Method Arguments</a:t>
            </a:r>
          </a:p>
        </p:txBody>
      </p:sp>
      <p:sp>
        <p:nvSpPr>
          <p:cNvPr id="40" name="왼쪽 중괄호[L] 39">
            <a:extLst>
              <a:ext uri="{FF2B5EF4-FFF2-40B4-BE49-F238E27FC236}">
                <a16:creationId xmlns:a16="http://schemas.microsoft.com/office/drawing/2014/main" id="{93E36D38-F19C-AE31-3A12-61C05746BA76}"/>
              </a:ext>
            </a:extLst>
          </p:cNvPr>
          <p:cNvSpPr/>
          <p:nvPr/>
        </p:nvSpPr>
        <p:spPr>
          <a:xfrm rot="5400000">
            <a:off x="4328931" y="3906151"/>
            <a:ext cx="329184" cy="871501"/>
          </a:xfrm>
          <a:prstGeom prst="leftBrace">
            <a:avLst>
              <a:gd name="adj1" fmla="val 22222"/>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41" name="왼쪽 중괄호[L] 40">
            <a:extLst>
              <a:ext uri="{FF2B5EF4-FFF2-40B4-BE49-F238E27FC236}">
                <a16:creationId xmlns:a16="http://schemas.microsoft.com/office/drawing/2014/main" id="{D2A41251-1C61-728E-8A4B-1038815019F3}"/>
              </a:ext>
            </a:extLst>
          </p:cNvPr>
          <p:cNvSpPr/>
          <p:nvPr/>
        </p:nvSpPr>
        <p:spPr>
          <a:xfrm rot="5400000">
            <a:off x="8401174" y="1671853"/>
            <a:ext cx="329184" cy="5340098"/>
          </a:xfrm>
          <a:prstGeom prst="leftBrace">
            <a:avLst>
              <a:gd name="adj1" fmla="val 36111"/>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47" name="TextBox 46">
            <a:extLst>
              <a:ext uri="{FF2B5EF4-FFF2-40B4-BE49-F238E27FC236}">
                <a16:creationId xmlns:a16="http://schemas.microsoft.com/office/drawing/2014/main" id="{484855EF-4DEC-24B9-A8DA-4D64961D5506}"/>
              </a:ext>
            </a:extLst>
          </p:cNvPr>
          <p:cNvSpPr txBox="1"/>
          <p:nvPr/>
        </p:nvSpPr>
        <p:spPr>
          <a:xfrm>
            <a:off x="6958708" y="3312210"/>
            <a:ext cx="3854196" cy="338554"/>
          </a:xfrm>
          <a:prstGeom prst="rect">
            <a:avLst/>
          </a:prstGeom>
          <a:noFill/>
        </p:spPr>
        <p:txBody>
          <a:bodyPr wrap="square">
            <a:spAutoFit/>
          </a:bodyPr>
          <a:lstStyle/>
          <a:p>
            <a:r>
              <a:rPr lang="en-US" altLang="ko-KR" sz="1600">
                <a:solidFill>
                  <a:srgbClr val="0070C0"/>
                </a:solidFill>
              </a:rPr>
              <a:t>HandlerMethodArgumentResolver</a:t>
            </a:r>
          </a:p>
        </p:txBody>
      </p:sp>
      <p:sp>
        <p:nvSpPr>
          <p:cNvPr id="49" name="TextBox 48">
            <a:extLst>
              <a:ext uri="{FF2B5EF4-FFF2-40B4-BE49-F238E27FC236}">
                <a16:creationId xmlns:a16="http://schemas.microsoft.com/office/drawing/2014/main" id="{859A17E4-09B3-A0DB-4738-E8E62566E60F}"/>
              </a:ext>
            </a:extLst>
          </p:cNvPr>
          <p:cNvSpPr txBox="1"/>
          <p:nvPr/>
        </p:nvSpPr>
        <p:spPr>
          <a:xfrm>
            <a:off x="2814941" y="3312210"/>
            <a:ext cx="3576235" cy="338554"/>
          </a:xfrm>
          <a:prstGeom prst="rect">
            <a:avLst/>
          </a:prstGeom>
          <a:noFill/>
        </p:spPr>
        <p:txBody>
          <a:bodyPr wrap="square">
            <a:spAutoFit/>
          </a:bodyPr>
          <a:lstStyle/>
          <a:p>
            <a:pPr algn="ctr"/>
            <a:r>
              <a:rPr lang="en-US" altLang="ko-KR" sz="1600">
                <a:solidFill>
                  <a:srgbClr val="0070C0"/>
                </a:solidFill>
              </a:rPr>
              <a:t>HandlerMethodReturnValueHandler</a:t>
            </a:r>
          </a:p>
        </p:txBody>
      </p:sp>
      <p:sp>
        <p:nvSpPr>
          <p:cNvPr id="52" name="TextBox 51">
            <a:extLst>
              <a:ext uri="{FF2B5EF4-FFF2-40B4-BE49-F238E27FC236}">
                <a16:creationId xmlns:a16="http://schemas.microsoft.com/office/drawing/2014/main" id="{1AB44738-438E-8C15-FFEF-DE909466B3EC}"/>
              </a:ext>
            </a:extLst>
          </p:cNvPr>
          <p:cNvSpPr txBox="1"/>
          <p:nvPr/>
        </p:nvSpPr>
        <p:spPr>
          <a:xfrm>
            <a:off x="4249633" y="2317966"/>
            <a:ext cx="6099048" cy="46166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2400">
                <a:latin typeface="나눔고딕" panose="020D0604000000000000" pitchFamily="50" charset="-127"/>
                <a:ea typeface="나눔바른고딕" panose="020B0603020101020101"/>
              </a:rPr>
              <a:t>RequestMappingHandlerAdapter</a:t>
            </a:r>
            <a:endParaRPr lang="ko-KR" altLang="en-US" sz="2400"/>
          </a:p>
        </p:txBody>
      </p:sp>
    </p:spTree>
    <p:extLst>
      <p:ext uri="{BB962C8B-B14F-4D97-AF65-F5344CB8AC3E}">
        <p14:creationId xmlns:p14="http://schemas.microsoft.com/office/powerpoint/2010/main" val="24605854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988988" y="309022"/>
            <a:ext cx="3351430" cy="338554"/>
          </a:xfrm>
          <a:prstGeom prst="rect">
            <a:avLst/>
          </a:prstGeom>
        </p:spPr>
        <p:txBody>
          <a:bodyPr wrap="none">
            <a:spAutoFit/>
          </a:bodyPr>
          <a:lstStyle/>
          <a:p>
            <a:r>
              <a:rPr lang="en-US" altLang="ko-KR" sz="1600">
                <a:latin typeface="+mn-ea"/>
              </a:rPr>
              <a:t>HandlerMethodArgumentResolver</a:t>
            </a:r>
          </a:p>
        </p:txBody>
      </p:sp>
      <p:pic>
        <p:nvPicPr>
          <p:cNvPr id="2" name="그림 1">
            <a:extLst>
              <a:ext uri="{FF2B5EF4-FFF2-40B4-BE49-F238E27FC236}">
                <a16:creationId xmlns:a16="http://schemas.microsoft.com/office/drawing/2014/main" id="{0F5C0F21-3B06-F3F1-F1FE-551CA0673DA7}"/>
              </a:ext>
            </a:extLst>
          </p:cNvPr>
          <p:cNvPicPr>
            <a:picLocks noChangeAspect="1"/>
          </p:cNvPicPr>
          <p:nvPr/>
        </p:nvPicPr>
        <p:blipFill>
          <a:blip r:embed="rId3"/>
          <a:stretch>
            <a:fillRect/>
          </a:stretch>
        </p:blipFill>
        <p:spPr>
          <a:xfrm>
            <a:off x="548640" y="694422"/>
            <a:ext cx="4232126" cy="5788673"/>
          </a:xfrm>
          <a:prstGeom prst="rect">
            <a:avLst/>
          </a:prstGeom>
        </p:spPr>
      </p:pic>
      <p:pic>
        <p:nvPicPr>
          <p:cNvPr id="3" name="그림 2">
            <a:extLst>
              <a:ext uri="{FF2B5EF4-FFF2-40B4-BE49-F238E27FC236}">
                <a16:creationId xmlns:a16="http://schemas.microsoft.com/office/drawing/2014/main" id="{A0BC1D37-BDFA-2595-30AC-4B1AAF678F75}"/>
              </a:ext>
            </a:extLst>
          </p:cNvPr>
          <p:cNvPicPr>
            <a:picLocks noChangeAspect="1"/>
          </p:cNvPicPr>
          <p:nvPr/>
        </p:nvPicPr>
        <p:blipFill>
          <a:blip r:embed="rId4"/>
          <a:stretch>
            <a:fillRect/>
          </a:stretch>
        </p:blipFill>
        <p:spPr>
          <a:xfrm>
            <a:off x="8062938" y="2042315"/>
            <a:ext cx="3917734" cy="3561576"/>
          </a:xfrm>
          <a:prstGeom prst="rect">
            <a:avLst/>
          </a:prstGeom>
        </p:spPr>
      </p:pic>
      <p:sp>
        <p:nvSpPr>
          <p:cNvPr id="4" name="직사각형 3">
            <a:extLst>
              <a:ext uri="{FF2B5EF4-FFF2-40B4-BE49-F238E27FC236}">
                <a16:creationId xmlns:a16="http://schemas.microsoft.com/office/drawing/2014/main" id="{E31B0069-C99D-EA32-A37C-BAF56742A830}"/>
              </a:ext>
            </a:extLst>
          </p:cNvPr>
          <p:cNvSpPr/>
          <p:nvPr/>
        </p:nvSpPr>
        <p:spPr>
          <a:xfrm>
            <a:off x="8274403" y="1649619"/>
            <a:ext cx="3494803" cy="338554"/>
          </a:xfrm>
          <a:prstGeom prst="rect">
            <a:avLst/>
          </a:prstGeom>
        </p:spPr>
        <p:txBody>
          <a:bodyPr wrap="none">
            <a:spAutoFit/>
          </a:bodyPr>
          <a:lstStyle/>
          <a:p>
            <a:r>
              <a:rPr lang="en-US" altLang="ko-KR" sz="1600">
                <a:latin typeface="+mn-ea"/>
              </a:rPr>
              <a:t>HandlerMethodReturnValueHandler</a:t>
            </a:r>
          </a:p>
        </p:txBody>
      </p:sp>
      <p:sp>
        <p:nvSpPr>
          <p:cNvPr id="6" name="모서리가 둥근 직사각형 38">
            <a:extLst>
              <a:ext uri="{FF2B5EF4-FFF2-40B4-BE49-F238E27FC236}">
                <a16:creationId xmlns:a16="http://schemas.microsoft.com/office/drawing/2014/main" id="{FBB04796-601A-961D-2F35-C3C6279F06C8}"/>
              </a:ext>
            </a:extLst>
          </p:cNvPr>
          <p:cNvSpPr/>
          <p:nvPr/>
        </p:nvSpPr>
        <p:spPr>
          <a:xfrm>
            <a:off x="4944973" y="3359461"/>
            <a:ext cx="2953753"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latin typeface="나눔고딕" panose="020D0604000000000000" pitchFamily="50" charset="-127"/>
                <a:ea typeface="나눔바른고딕" panose="020B0603020101020101"/>
              </a:rPr>
              <a:t>RequestMappingHandlerAdapter</a:t>
            </a:r>
          </a:p>
        </p:txBody>
      </p:sp>
      <p:cxnSp>
        <p:nvCxnSpPr>
          <p:cNvPr id="8" name="꺾인 연결선[E] 7">
            <a:extLst>
              <a:ext uri="{FF2B5EF4-FFF2-40B4-BE49-F238E27FC236}">
                <a16:creationId xmlns:a16="http://schemas.microsoft.com/office/drawing/2014/main" id="{3429D372-9121-AB41-BB44-3E4ABCD2F73A}"/>
              </a:ext>
            </a:extLst>
          </p:cNvPr>
          <p:cNvCxnSpPr>
            <a:cxnSpLocks/>
            <a:stCxn id="6" idx="0"/>
          </p:cNvCxnSpPr>
          <p:nvPr/>
        </p:nvCxnSpPr>
        <p:spPr>
          <a:xfrm rot="16200000" flipV="1">
            <a:off x="5306894" y="2244505"/>
            <a:ext cx="588828" cy="164108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꺾인 연결선[E] 10">
            <a:extLst>
              <a:ext uri="{FF2B5EF4-FFF2-40B4-BE49-F238E27FC236}">
                <a16:creationId xmlns:a16="http://schemas.microsoft.com/office/drawing/2014/main" id="{60844736-5228-EB58-258C-179F2AF8047E}"/>
              </a:ext>
            </a:extLst>
          </p:cNvPr>
          <p:cNvCxnSpPr>
            <a:cxnSpLocks/>
            <a:stCxn id="6" idx="2"/>
          </p:cNvCxnSpPr>
          <p:nvPr/>
        </p:nvCxnSpPr>
        <p:spPr>
          <a:xfrm rot="16200000" flipH="1">
            <a:off x="6899708" y="3523074"/>
            <a:ext cx="685367" cy="16410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54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78763" y="823094"/>
            <a:ext cx="778669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JSP (JavaServer Pages)</a:t>
            </a:r>
            <a:r>
              <a:rPr lang="ko-KR" altLang="en-US" sz="1200">
                <a:latin typeface="+mj-lt"/>
              </a:rPr>
              <a:t>를 사용하여 웹 애플리케이션의 모든 로직을 한 파일에서 처리하는 방식이다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1999</a:t>
            </a:r>
            <a:r>
              <a:rPr lang="ko-KR" altLang="en-US" sz="1200">
                <a:latin typeface="+mj-lt"/>
              </a:rPr>
              <a:t>년 등장하여 초창기 </a:t>
            </a:r>
            <a:r>
              <a:rPr lang="en-US" altLang="ko-KR" sz="1200">
                <a:latin typeface="+mj-lt"/>
              </a:rPr>
              <a:t>Java </a:t>
            </a:r>
            <a:r>
              <a:rPr lang="ko-KR" altLang="en-US" sz="1200">
                <a:latin typeface="+mj-lt"/>
              </a:rPr>
              <a:t>웹 애플리케이션 개발에서 많이 사용되었다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07312" y="31676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478761" y="2195336"/>
            <a:ext cx="1042232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HTML </a:t>
            </a:r>
            <a:r>
              <a:rPr lang="ko-KR" altLang="en-US" sz="1200">
                <a:latin typeface="+mj-lt"/>
              </a:rPr>
              <a:t>내에 </a:t>
            </a:r>
            <a:r>
              <a:rPr lang="en-US" altLang="ko-KR" sz="1200">
                <a:latin typeface="+mj-lt"/>
              </a:rPr>
              <a:t>Java </a:t>
            </a:r>
            <a:r>
              <a:rPr lang="ko-KR" altLang="en-US" sz="1200">
                <a:latin typeface="+mj-lt"/>
              </a:rPr>
              <a:t>코드를 삽입하여 동적 웹 페이지를 생성하는</a:t>
            </a:r>
            <a:r>
              <a:rPr lang="en-US" altLang="ko-KR" sz="1200">
                <a:latin typeface="+mj-lt"/>
              </a:rPr>
              <a:t> </a:t>
            </a:r>
            <a:r>
              <a:rPr lang="ko-KR" altLang="en-US" sz="1200">
                <a:latin typeface="+mj-lt"/>
              </a:rPr>
              <a:t>기술로서 서블릿의 단점을 보완하기 위해 등장한 서블릿 기반의 스크립트 언어이다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모든 처리 로직이 하나의 </a:t>
            </a:r>
            <a:r>
              <a:rPr lang="en-US" altLang="ko-KR" sz="1200">
                <a:latin typeface="+mj-lt"/>
              </a:rPr>
              <a:t>JSP </a:t>
            </a:r>
            <a:r>
              <a:rPr lang="ko-KR" altLang="en-US" sz="1200">
                <a:latin typeface="+mj-lt"/>
              </a:rPr>
              <a:t>파일에 존재한다</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307311" y="1818350"/>
            <a:ext cx="34140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JSP(Java Server Page)</a:t>
            </a:r>
            <a:r>
              <a:rPr lang="ko-KR" altLang="en-US" b="1">
                <a:solidFill>
                  <a:schemeClr val="accent1">
                    <a:lumMod val="75000"/>
                  </a:schemeClr>
                </a:solidFill>
                <a:latin typeface="+mn-ea"/>
              </a:rPr>
              <a:t> 등장</a:t>
            </a:r>
          </a:p>
        </p:txBody>
      </p:sp>
      <p:sp>
        <p:nvSpPr>
          <p:cNvPr id="7" name="직사각형 6">
            <a:extLst>
              <a:ext uri="{FF2B5EF4-FFF2-40B4-BE49-F238E27FC236}">
                <a16:creationId xmlns:a16="http://schemas.microsoft.com/office/drawing/2014/main" id="{3C74A734-4918-448E-919A-FD40DD22B138}"/>
              </a:ext>
            </a:extLst>
          </p:cNvPr>
          <p:cNvSpPr/>
          <p:nvPr/>
        </p:nvSpPr>
        <p:spPr>
          <a:xfrm>
            <a:off x="478760" y="3504597"/>
            <a:ext cx="1147461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HTML </a:t>
            </a:r>
            <a:r>
              <a:rPr lang="ko-KR" altLang="en-US" sz="1200">
                <a:latin typeface="+mj-lt"/>
              </a:rPr>
              <a:t>내에 </a:t>
            </a:r>
            <a:r>
              <a:rPr lang="en-US" altLang="ko-KR" sz="1200">
                <a:latin typeface="+mj-lt"/>
              </a:rPr>
              <a:t>Java </a:t>
            </a:r>
            <a:r>
              <a:rPr lang="ko-KR" altLang="en-US" sz="1200">
                <a:latin typeface="+mj-lt"/>
              </a:rPr>
              <a:t>코드를 직접 삽입할 수 있어</a:t>
            </a:r>
            <a:r>
              <a:rPr lang="en-US" altLang="ko-KR" sz="1200">
                <a:latin typeface="+mj-lt"/>
              </a:rPr>
              <a:t> </a:t>
            </a:r>
            <a:r>
              <a:rPr lang="ko-KR" altLang="en-US" sz="1200">
                <a:latin typeface="+mj-lt"/>
              </a:rPr>
              <a:t>화면 로직을 작성하는 데 매우 편리하고 </a:t>
            </a:r>
            <a:r>
              <a:rPr lang="en-US" altLang="ko-KR" sz="1200">
                <a:latin typeface="+mj-lt"/>
              </a:rPr>
              <a:t>JSTL </a:t>
            </a:r>
            <a:r>
              <a:rPr lang="ko-KR" altLang="en-US" sz="1200">
                <a:latin typeface="+mj-lt"/>
              </a:rPr>
              <a:t>과 같은 태그 라이브러리를 사용하여 반복</a:t>
            </a:r>
            <a:r>
              <a:rPr lang="en-US" altLang="ko-KR" sz="1200">
                <a:latin typeface="+mj-lt"/>
              </a:rPr>
              <a:t>, </a:t>
            </a:r>
            <a:r>
              <a:rPr lang="ko-KR" altLang="en-US" sz="1200">
                <a:latin typeface="+mj-lt"/>
              </a:rPr>
              <a:t>조건</a:t>
            </a:r>
            <a:r>
              <a:rPr lang="en-US" altLang="ko-KR" sz="1200">
                <a:latin typeface="+mj-lt"/>
              </a:rPr>
              <a:t>, </a:t>
            </a:r>
            <a:r>
              <a:rPr lang="ko-KR" altLang="en-US" sz="1200">
                <a:latin typeface="+mj-lt"/>
              </a:rPr>
              <a:t>포맷 등 다양한 작업을 쉽게 처리할 수 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그러나 여전이 화면코드와 자바코드 모두 만들어야 하고 하나로 합치는 구조라서 서블릿에 비해 더 복잡하고 객체 지향적인 흐름을 방해한다</a:t>
            </a:r>
            <a:endParaRPr lang="en-US" altLang="ko-KR" sz="1200">
              <a:latin typeface="+mj-lt"/>
            </a:endParaRPr>
          </a:p>
        </p:txBody>
      </p:sp>
      <p:sp>
        <p:nvSpPr>
          <p:cNvPr id="8" name="직사각형 7">
            <a:extLst>
              <a:ext uri="{FF2B5EF4-FFF2-40B4-BE49-F238E27FC236}">
                <a16:creationId xmlns:a16="http://schemas.microsoft.com/office/drawing/2014/main" id="{C91F6D78-7D11-4D39-9A19-F71272A16273}"/>
              </a:ext>
            </a:extLst>
          </p:cNvPr>
          <p:cNvSpPr/>
          <p:nvPr/>
        </p:nvSpPr>
        <p:spPr>
          <a:xfrm>
            <a:off x="307309" y="313526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Rectangle 1">
            <a:extLst>
              <a:ext uri="{FF2B5EF4-FFF2-40B4-BE49-F238E27FC236}">
                <a16:creationId xmlns:a16="http://schemas.microsoft.com/office/drawing/2014/main" id="{5CB4B556-E88D-8AEC-9A13-484BD6546AC4}"/>
              </a:ext>
            </a:extLst>
          </p:cNvPr>
          <p:cNvSpPr>
            <a:spLocks noChangeArrowheads="1"/>
          </p:cNvSpPr>
          <p:nvPr/>
        </p:nvSpPr>
        <p:spPr bwMode="auto">
          <a:xfrm>
            <a:off x="774745" y="4455193"/>
            <a:ext cx="9590459" cy="21981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"World"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&gt;Model </a:t>
            </a:r>
            <a:r>
              <a:rPr kumimoji="0" lang="ko-KR" altLang="ko-KR" sz="1100" b="0" i="0" u="none" strike="noStrike" cap="none" normalizeH="0" baseline="0">
                <a:ln>
                  <a:noFill/>
                </a:ln>
                <a:solidFill>
                  <a:srgbClr val="2AACB8"/>
                </a:solidFill>
                <a:effectLst/>
                <a:latin typeface="Arial Unicode MS"/>
                <a:ea typeface="JetBrains Mono"/>
              </a:rPr>
              <a:t>1 </a:t>
            </a:r>
            <a:r>
              <a:rPr kumimoji="0" lang="ko-KR" altLang="ko-KR" sz="1100" b="0" i="0" u="none" strike="noStrike" cap="none" normalizeH="0" baseline="0">
                <a:ln>
                  <a:noFill/>
                </a:ln>
                <a:solidFill>
                  <a:srgbClr val="BCBEC4"/>
                </a:solidFill>
                <a:effectLst/>
                <a:latin typeface="Arial Unicode MS"/>
                <a:ea typeface="JetBrains Mono"/>
              </a:rPr>
              <a:t>Example&lt;/title&gt; &lt;/head&gt;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 &lt;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&gt;Hello, &lt;%=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%&gt;!&lt;/h1&gt; &lt;/body&gt;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&lt;/html&gt;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66821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26354" y="2967335"/>
            <a:ext cx="697755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Method Arguments</a:t>
            </a:r>
          </a:p>
        </p:txBody>
      </p:sp>
      <p:sp>
        <p:nvSpPr>
          <p:cNvPr id="4" name="TextBox 3">
            <a:extLst>
              <a:ext uri="{FF2B5EF4-FFF2-40B4-BE49-F238E27FC236}">
                <a16:creationId xmlns:a16="http://schemas.microsoft.com/office/drawing/2014/main" id="{43CFD7B0-3ED4-F2F9-74C4-0782B2C3C16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 /spring-mvc-master/tree/</a:t>
            </a:r>
            <a:r>
              <a:rPr lang="en-US" altLang="ko-KR" sz="1400">
                <a:solidFill>
                  <a:schemeClr val="accent1">
                    <a:lumMod val="75000"/>
                  </a:schemeClr>
                </a:solidFill>
                <a:latin typeface="나눔바른고딕" panose="020B0603020101020101" pitchFamily="50" charset="-127"/>
                <a:ea typeface="나눔바른고딕" panose="020B0603020101020101" pitchFamily="50" charset="-127"/>
              </a:rPr>
              <a:t>HandlerAdapter</a:t>
            </a:r>
            <a:endParaRPr lang="ko-KR" altLang="en-US" sz="1400">
              <a:solidFill>
                <a:schemeClr val="accent1">
                  <a:lumMod val="75000"/>
                </a:schemeClr>
              </a:solidFill>
            </a:endParaRPr>
          </a:p>
        </p:txBody>
      </p:sp>
    </p:spTree>
    <p:extLst>
      <p:ext uri="{BB962C8B-B14F-4D97-AF65-F5344CB8AC3E}">
        <p14:creationId xmlns:p14="http://schemas.microsoft.com/office/powerpoint/2010/main" val="33239734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86B35-A94B-D9A8-D4E3-76780C959EE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CCC40F1F-EAFC-9464-70F0-6AC4FD3C0DEB}"/>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C515B0EC-E7CB-6760-80E8-2DFA19A27542}"/>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BD95F4A4-A806-C869-11C7-678416D17B06}"/>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0A8C288D-8BEA-0C08-8E70-A1518913745B}"/>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4894207B-D074-F64E-DCF0-0DD230E108F2}"/>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EDC2B1A-AAC2-3A65-4334-F5983D657653}"/>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E3AE7E79-CDBC-26B2-0106-FF2CE607EA87}"/>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B212BC64-72B6-F202-9A14-2157DFB3AC30}"/>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8C7AD0E5-D487-8AA1-8F56-9D34D1B0055A}"/>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07FE12F2-413B-74AB-3EA7-A7D3BEBBDD75}"/>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9CB291A0-C8BB-3898-BA24-13815836C46F}"/>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C53C5038-76D1-16F7-B94F-93D49AB77B8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EF91968E-7DD1-E98C-2E8F-5103A7EFD908}"/>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A5B7883-D730-94F1-81E5-5F2E2CCB9248}"/>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B98CA90F-0DB1-1C59-834A-F18C91B63252}"/>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9882DA6-A928-F797-A338-9C9791941C95}"/>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55FE9403-7675-4DEF-A6F3-52CB6529B313}"/>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C0BF5E96-EF8A-3215-8C63-4E203FE2DDA7}"/>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F3373988-7DFA-C83C-0DBE-18382C4EE140}"/>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030D1D98-C3BB-7085-7447-0ABEDAC635DD}"/>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E556A6B2-A433-C387-4835-717DCDAD619B}"/>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6FA3BBDB-5619-226C-F46B-D1B459BD8A66}"/>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F8AD79BE-A3C7-99BA-2DB8-3DAA5647FD61}"/>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B3B56097-CABB-DDD8-D732-1501B25A394B}"/>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E883459F-759E-857F-08CC-402BB2973A86}"/>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8AD6583D-1F81-2FE4-6FB7-440BBF9C17E5}"/>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4E73A01D-A656-FABE-EE51-4BE91196F8EE}"/>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66924289-87FD-24FA-79F9-007B8F8819F1}"/>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E7A0778C-FE6C-4819-CF41-7A2FD5B818ED}"/>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07D0897F-FA47-2DA0-5DEC-BADCAB338064}"/>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6D8CA4D-5B1F-FAE1-7FFE-F3B2CAC02D8A}"/>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321E15A-3D1D-3C9A-EEFA-2BBC1418C09E}"/>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08FD1BDD-27E6-F630-0B32-FE0F05043FA4}"/>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B49BA43-DA24-FDEF-DBC8-55B86D9CA52A}"/>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329EDC89-BA61-E2E9-04D9-664BA3D6371C}"/>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325894B8-0E3C-474E-4E7A-3EC211FC2F14}"/>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7B2FB3FE-6751-FA3C-6630-6A2DFA6F4047}"/>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71A72A87-0E97-86A4-235A-2277C8117411}"/>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ECDDA2EA-6133-0F2A-D856-D272DDDAC3AF}"/>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8EB68BA-37CB-3AA1-BED9-528579E7A5E6}"/>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4633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C987B-6948-054B-05B2-5814AA328DC8}"/>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5688570-C066-0C49-1DA6-982029F1EF9A}"/>
              </a:ext>
            </a:extLst>
          </p:cNvPr>
          <p:cNvSpPr/>
          <p:nvPr/>
        </p:nvSpPr>
        <p:spPr>
          <a:xfrm>
            <a:off x="436668" y="660663"/>
            <a:ext cx="1156271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스프링의 메서드 매개변수</a:t>
            </a:r>
            <a:r>
              <a:rPr lang="en-US" altLang="ko-KR" sz="1200"/>
              <a:t>(Method Arguments)</a:t>
            </a:r>
            <a:r>
              <a:rPr lang="ko-KR" altLang="en-US" sz="1200"/>
              <a:t>는 컨트롤러 메서드에서 </a:t>
            </a:r>
            <a:r>
              <a:rPr lang="en-US" altLang="ko-KR" sz="1200"/>
              <a:t>HTTP </a:t>
            </a:r>
            <a:r>
              <a:rPr lang="ko-KR" altLang="en-US" sz="1200"/>
              <a:t>요청 데이터를 직접 접근하고 처리할 수 있도록 다양한 매개변수를 지원한다</a:t>
            </a:r>
            <a:endParaRPr lang="en-US" altLang="ko-KR" sz="1200"/>
          </a:p>
          <a:p>
            <a:pPr marL="171450" indent="-171450">
              <a:lnSpc>
                <a:spcPct val="150000"/>
              </a:lnSpc>
              <a:buFont typeface="Arial" panose="020B0604020202020204" pitchFamily="34" charset="0"/>
              <a:buChar char="•"/>
            </a:pPr>
            <a:r>
              <a:rPr lang="ko-KR" altLang="en-US" sz="1200"/>
              <a:t>요청의 </a:t>
            </a:r>
            <a:r>
              <a:rPr lang="en-US" altLang="ko-KR" sz="1200"/>
              <a:t>URL, </a:t>
            </a:r>
            <a:r>
              <a:rPr lang="ko-KR" altLang="en-US" sz="1200"/>
              <a:t>헤더</a:t>
            </a:r>
            <a:r>
              <a:rPr lang="en-US" altLang="ko-KR" sz="1200"/>
              <a:t>, </a:t>
            </a:r>
            <a:r>
              <a:rPr lang="ko-KR" altLang="en-US" sz="1200"/>
              <a:t>본문</a:t>
            </a:r>
            <a:r>
              <a:rPr lang="en-US" altLang="ko-KR" sz="1200"/>
              <a:t>, </a:t>
            </a:r>
            <a:r>
              <a:rPr lang="ko-KR" altLang="en-US" sz="1200"/>
              <a:t>쿠키</a:t>
            </a:r>
            <a:r>
              <a:rPr lang="en-US" altLang="ko-KR" sz="1200"/>
              <a:t>, </a:t>
            </a:r>
            <a:r>
              <a:rPr lang="ko-KR" altLang="en-US" sz="1200"/>
              <a:t>세션 데이터 등과 같은 정보를 자동으로 매핑하여 개발자가 이를 쉽게 활용할 수 있도록 제공한다</a:t>
            </a:r>
            <a:endParaRPr lang="en-US" altLang="ko-KR" sz="1200"/>
          </a:p>
        </p:txBody>
      </p:sp>
      <p:sp>
        <p:nvSpPr>
          <p:cNvPr id="74" name="직사각형 73">
            <a:extLst>
              <a:ext uri="{FF2B5EF4-FFF2-40B4-BE49-F238E27FC236}">
                <a16:creationId xmlns:a16="http://schemas.microsoft.com/office/drawing/2014/main" id="{8EDF37A7-671E-BCE3-97C8-20C9D11933F7}"/>
              </a:ext>
            </a:extLst>
          </p:cNvPr>
          <p:cNvSpPr/>
          <p:nvPr/>
        </p:nvSpPr>
        <p:spPr>
          <a:xfrm>
            <a:off x="192619" y="270161"/>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2" name="직사각형 11">
            <a:extLst>
              <a:ext uri="{FF2B5EF4-FFF2-40B4-BE49-F238E27FC236}">
                <a16:creationId xmlns:a16="http://schemas.microsoft.com/office/drawing/2014/main" id="{C3DCDE5A-B7A7-61E2-9958-1ED7B15D787C}"/>
              </a:ext>
            </a:extLst>
          </p:cNvPr>
          <p:cNvSpPr/>
          <p:nvPr/>
        </p:nvSpPr>
        <p:spPr>
          <a:xfrm>
            <a:off x="192619" y="1576962"/>
            <a:ext cx="42383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HandlerMethodArgumentResolver</a:t>
            </a:r>
            <a:endParaRPr lang="ko-KR" altLang="en-US" b="1">
              <a:solidFill>
                <a:schemeClr val="accent1">
                  <a:lumMod val="75000"/>
                </a:schemeClr>
              </a:solidFill>
              <a:latin typeface="+mn-ea"/>
            </a:endParaRPr>
          </a:p>
        </p:txBody>
      </p:sp>
      <p:sp>
        <p:nvSpPr>
          <p:cNvPr id="20" name="모서리가 둥근 직사각형 38">
            <a:extLst>
              <a:ext uri="{FF2B5EF4-FFF2-40B4-BE49-F238E27FC236}">
                <a16:creationId xmlns:a16="http://schemas.microsoft.com/office/drawing/2014/main" id="{2D149616-1DFB-9816-D683-FCDA9FF60C27}"/>
              </a:ext>
            </a:extLst>
          </p:cNvPr>
          <p:cNvSpPr/>
          <p:nvPr/>
        </p:nvSpPr>
        <p:spPr>
          <a:xfrm>
            <a:off x="436667" y="2031286"/>
            <a:ext cx="11562713"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HandlerMethodArgumentResolver</a:t>
            </a:r>
          </a:p>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supportsParameter</a:t>
            </a:r>
            <a:r>
              <a:rPr kumimoji="0" lang="ko-KR" altLang="ko-KR" sz="1200" b="0" i="0" u="none" strike="noStrike" cap="none" normalizeH="0" baseline="0">
                <a:ln>
                  <a:noFill/>
                </a:ln>
                <a:solidFill>
                  <a:srgbClr val="BCBEC4"/>
                </a:solidFill>
                <a:effectLst/>
                <a:latin typeface="Arial Unicode MS"/>
                <a:ea typeface="JetBrains Mono"/>
              </a:rPr>
              <a:t>(MethodParameter parameter);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주어진 메서드 매개변수가 이 리졸버에 의해 지원되는지 여부를</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반환한다</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a:p>
            <a:pPr algn="ctr">
              <a:lnSpc>
                <a:spcPct val="150000"/>
              </a:lnSpc>
            </a:pP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resolveArgument</a:t>
            </a:r>
            <a:r>
              <a:rPr kumimoji="0" lang="ko-KR" altLang="ko-KR" sz="1200" b="0" i="0" u="none" strike="noStrike" cap="none" normalizeH="0" baseline="0">
                <a:ln>
                  <a:noFill/>
                </a:ln>
                <a:solidFill>
                  <a:srgbClr val="BCBEC4"/>
                </a:solidFill>
                <a:effectLst/>
                <a:latin typeface="Arial Unicode MS"/>
                <a:ea typeface="JetBrains Mono"/>
              </a:rPr>
              <a:t>(MethodParameter param, ModelAndViewContainer </a:t>
            </a:r>
            <a:r>
              <a:rPr kumimoji="0" lang="en-US" altLang="ko-KR" sz="1200" b="0" i="0" u="none" strike="noStrike" cap="none" normalizeH="0" baseline="0">
                <a:ln>
                  <a:noFill/>
                </a:ln>
                <a:solidFill>
                  <a:srgbClr val="BCBEC4"/>
                </a:solidFill>
                <a:effectLst/>
                <a:latin typeface="Arial Unicode MS"/>
                <a:ea typeface="JetBrains Mono"/>
              </a:rPr>
              <a:t>c</a:t>
            </a:r>
            <a:r>
              <a:rPr kumimoji="0" lang="ko-KR" altLang="ko-KR" sz="1200" b="0" i="0" u="none" strike="noStrike" cap="none" normalizeH="0" baseline="0">
                <a:ln>
                  <a:noFill/>
                </a:ln>
                <a:solidFill>
                  <a:srgbClr val="BCBEC4"/>
                </a:solidFill>
                <a:effectLst/>
                <a:latin typeface="Arial Unicode MS"/>
                <a:ea typeface="JetBrains Mono"/>
              </a:rPr>
              <a:t>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NativeWebRequest </a:t>
            </a:r>
            <a:r>
              <a:rPr kumimoji="0" lang="en-US" altLang="ko-KR" sz="1200" b="0" i="0" u="none" strike="noStrike" cap="none" normalizeH="0" baseline="0">
                <a:ln>
                  <a:noFill/>
                </a:ln>
                <a:solidFill>
                  <a:srgbClr val="BCBEC4"/>
                </a:solidFill>
                <a:effectLst/>
                <a:latin typeface="Arial Unicode MS"/>
                <a:ea typeface="JetBrains Mono"/>
              </a:rPr>
              <a:t>r</a:t>
            </a:r>
            <a:r>
              <a:rPr kumimoji="0" lang="ko-KR" altLang="ko-KR" sz="1200" b="0" i="0" u="none" strike="noStrike" cap="none" normalizeH="0" baseline="0">
                <a:ln>
                  <a:noFill/>
                </a:ln>
                <a:solidFill>
                  <a:srgbClr val="BCBEC4"/>
                </a:solidFill>
                <a:effectLst/>
                <a:latin typeface="Arial Unicode MS"/>
                <a:ea typeface="JetBrains Mono"/>
              </a:rPr>
              <a:t>equest,</a:t>
            </a: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WebDataBinderFactory </a:t>
            </a:r>
            <a:r>
              <a:rPr kumimoji="0" lang="en-US" altLang="ko-KR" sz="1200" b="0" i="0" u="none" strike="noStrike" cap="none" normalizeH="0" baseline="0">
                <a:ln>
                  <a:noFill/>
                </a:ln>
                <a:solidFill>
                  <a:srgbClr val="BCBEC4"/>
                </a:solidFill>
                <a:effectLst/>
                <a:latin typeface="Arial Unicode MS"/>
                <a:ea typeface="JetBrains Mono"/>
              </a:rPr>
              <a:t>f</a:t>
            </a:r>
            <a:r>
              <a:rPr kumimoji="0" lang="ko-KR" altLang="ko-KR" sz="1200" b="0" i="0" u="none" strike="noStrike" cap="none" normalizeH="0" baseline="0">
                <a:ln>
                  <a:noFill/>
                </a:ln>
                <a:solidFill>
                  <a:srgbClr val="BCBEC4"/>
                </a:solidFill>
                <a:effectLst/>
                <a:latin typeface="Arial Unicode MS"/>
                <a:ea typeface="JetBrains Mono"/>
              </a:rPr>
              <a:t>actory)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a:t>
            </a:r>
            <a:endParaRPr lang="en-US" altLang="ko-KR" sz="1200">
              <a:solidFill>
                <a:srgbClr val="BCBEC4"/>
              </a:solidFill>
              <a:effectLst/>
              <a:highlight>
                <a:srgbClr val="1E1F22"/>
              </a:highlight>
            </a:endParaRPr>
          </a:p>
        </p:txBody>
      </p:sp>
      <p:sp>
        <p:nvSpPr>
          <p:cNvPr id="24" name="직사각형 23">
            <a:extLst>
              <a:ext uri="{FF2B5EF4-FFF2-40B4-BE49-F238E27FC236}">
                <a16:creationId xmlns:a16="http://schemas.microsoft.com/office/drawing/2014/main" id="{401A1B73-AC15-DCD4-5FCF-7F8E862FC5F1}"/>
              </a:ext>
            </a:extLst>
          </p:cNvPr>
          <p:cNvSpPr/>
          <p:nvPr/>
        </p:nvSpPr>
        <p:spPr>
          <a:xfrm>
            <a:off x="436667" y="3322569"/>
            <a:ext cx="1161897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요청과 관련된 데이터를 컨트롤러 메서드의 파라미터로 변환하는 작업을 담당하는 클래스이다</a:t>
            </a:r>
            <a:endParaRPr lang="en-US" altLang="ko-KR" sz="1200"/>
          </a:p>
          <a:p>
            <a:pPr marL="171450" indent="-171450">
              <a:lnSpc>
                <a:spcPct val="150000"/>
              </a:lnSpc>
              <a:buFont typeface="Arial" panose="020B0604020202020204" pitchFamily="34" charset="0"/>
              <a:buChar char="•"/>
            </a:pPr>
            <a:r>
              <a:rPr lang="ko-KR" altLang="en-US" sz="1200"/>
              <a:t>다양한 유형의 파라미터</a:t>
            </a:r>
            <a:r>
              <a:rPr lang="en-US" altLang="ko-KR" sz="1200"/>
              <a:t> (</a:t>
            </a:r>
            <a:r>
              <a:rPr lang="ko-KR" altLang="en-US" sz="1200"/>
              <a:t>예</a:t>
            </a:r>
            <a:r>
              <a:rPr lang="en-US" altLang="ko-KR" sz="1200"/>
              <a:t>: @RequestParam, @PathVariable, @RequestBody </a:t>
            </a:r>
            <a:r>
              <a:rPr lang="ko-KR" altLang="en-US" sz="1200"/>
              <a:t>등</a:t>
            </a:r>
            <a:r>
              <a:rPr lang="en-US" altLang="ko-KR" sz="1200"/>
              <a:t>)</a:t>
            </a:r>
            <a:r>
              <a:rPr lang="ko-KR" altLang="en-US" sz="1200"/>
              <a:t>를 처리하기 위해 여러 </a:t>
            </a:r>
            <a:r>
              <a:rPr lang="en-US" altLang="ko-KR" sz="1200"/>
              <a:t>HandlerMethodArgumentResolver </a:t>
            </a:r>
            <a:r>
              <a:rPr lang="ko-KR" altLang="en-US" sz="1200"/>
              <a:t>기본 구현체를 제공한다</a:t>
            </a:r>
            <a:endParaRPr lang="en-US" altLang="ko-KR" sz="1200"/>
          </a:p>
          <a:p>
            <a:pPr marL="171450" indent="-171450">
              <a:lnSpc>
                <a:spcPct val="150000"/>
              </a:lnSpc>
              <a:buFont typeface="Arial" panose="020B0604020202020204" pitchFamily="34" charset="0"/>
              <a:buChar char="•"/>
            </a:pPr>
            <a:r>
              <a:rPr lang="ko-KR" altLang="en-US" sz="1200"/>
              <a:t>개발자가 필요에 따라 </a:t>
            </a:r>
            <a:r>
              <a:rPr lang="en-US" altLang="ko-KR" sz="1200"/>
              <a:t>HandlerMethodArgumentResolver </a:t>
            </a:r>
            <a:r>
              <a:rPr lang="ko-KR" altLang="en-US" sz="1200"/>
              <a:t>인터페이스를 직접 구현할 수 있다</a:t>
            </a:r>
            <a:endParaRPr lang="en-US" altLang="ko-KR" sz="1200"/>
          </a:p>
        </p:txBody>
      </p:sp>
      <p:sp>
        <p:nvSpPr>
          <p:cNvPr id="2" name="모서리가 둥근 직사각형 38">
            <a:extLst>
              <a:ext uri="{FF2B5EF4-FFF2-40B4-BE49-F238E27FC236}">
                <a16:creationId xmlns:a16="http://schemas.microsoft.com/office/drawing/2014/main" id="{76A9BD1C-6A43-8CCE-61FB-1A6A343B548B}"/>
              </a:ext>
            </a:extLst>
          </p:cNvPr>
          <p:cNvSpPr/>
          <p:nvPr/>
        </p:nvSpPr>
        <p:spPr>
          <a:xfrm>
            <a:off x="1184424" y="4413777"/>
            <a:ext cx="2009626" cy="2244270"/>
          </a:xfrm>
          <a:prstGeom prst="roundRect">
            <a:avLst>
              <a:gd name="adj" fmla="val 783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Requeat Parameter</a:t>
            </a:r>
          </a:p>
          <a:p>
            <a:pPr algn="ctr">
              <a:spcBef>
                <a:spcPts val="400"/>
              </a:spcBef>
            </a:pPr>
            <a:r>
              <a:rPr lang="en-US" altLang="ko-KR" sz="1400">
                <a:solidFill>
                  <a:schemeClr val="tx1"/>
                </a:solidFill>
                <a:latin typeface="+mj-lt"/>
                <a:ea typeface="나눔바른고딕" panose="020B0603020101020101"/>
              </a:rPr>
              <a:t>Text</a:t>
            </a:r>
          </a:p>
          <a:p>
            <a:pPr algn="ctr">
              <a:spcBef>
                <a:spcPts val="400"/>
              </a:spcBef>
            </a:pPr>
            <a:r>
              <a:rPr lang="en-US" altLang="ko-KR" sz="1400">
                <a:solidFill>
                  <a:schemeClr val="tx1"/>
                </a:solidFill>
                <a:latin typeface="+mj-lt"/>
                <a:ea typeface="나눔바른고딕" panose="020B0603020101020101"/>
              </a:rPr>
              <a:t>Form</a:t>
            </a:r>
          </a:p>
          <a:p>
            <a:pPr algn="ctr">
              <a:spcBef>
                <a:spcPts val="400"/>
              </a:spcBef>
            </a:pPr>
            <a:r>
              <a:rPr lang="en-US" altLang="ko-KR" sz="1400">
                <a:solidFill>
                  <a:schemeClr val="tx1"/>
                </a:solidFill>
                <a:latin typeface="+mj-lt"/>
                <a:ea typeface="나눔바른고딕" panose="020B0603020101020101"/>
              </a:rPr>
              <a:t>Json</a:t>
            </a:r>
          </a:p>
          <a:p>
            <a:pPr algn="ctr">
              <a:spcBef>
                <a:spcPts val="400"/>
              </a:spcBef>
            </a:pPr>
            <a:r>
              <a:rPr lang="en-US" altLang="ko-KR" sz="1400">
                <a:solidFill>
                  <a:schemeClr val="tx1"/>
                </a:solidFill>
                <a:latin typeface="+mj-lt"/>
                <a:ea typeface="나눔바른고딕" panose="020B0603020101020101"/>
              </a:rPr>
              <a:t>queryString</a:t>
            </a:r>
          </a:p>
          <a:p>
            <a:pPr algn="ctr">
              <a:spcBef>
                <a:spcPts val="400"/>
              </a:spcBef>
            </a:pPr>
            <a:r>
              <a:rPr lang="en-US" altLang="ko-KR" sz="1400">
                <a:solidFill>
                  <a:schemeClr val="tx1"/>
                </a:solidFill>
                <a:latin typeface="+mj-lt"/>
                <a:ea typeface="나눔바른고딕" panose="020B0603020101020101"/>
              </a:rPr>
              <a:t>File</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A5F69A70-7606-D2CB-8046-10D19504DE26}"/>
              </a:ext>
            </a:extLst>
          </p:cNvPr>
          <p:cNvSpPr/>
          <p:nvPr/>
        </p:nvSpPr>
        <p:spPr>
          <a:xfrm>
            <a:off x="3907758" y="5289024"/>
            <a:ext cx="31512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HandlerMethodArgumentResolver                                                                                                                                                                                                                                                                                                                                                                                                                                                               </a:t>
            </a:r>
            <a:endParaRPr lang="ko-KR" altLang="en-US" sz="1400">
              <a:solidFill>
                <a:schemeClr val="bg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7424F539-8862-6B12-4AB8-6ADDE893161B}"/>
              </a:ext>
            </a:extLst>
          </p:cNvPr>
          <p:cNvSpPr/>
          <p:nvPr/>
        </p:nvSpPr>
        <p:spPr>
          <a:xfrm>
            <a:off x="7772691" y="4413777"/>
            <a:ext cx="1837960" cy="2244270"/>
          </a:xfrm>
          <a:prstGeom prst="roundRect">
            <a:avLst>
              <a:gd name="adj" fmla="val 561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Method</a:t>
            </a:r>
          </a:p>
          <a:p>
            <a:pPr algn="ctr">
              <a:spcBef>
                <a:spcPts val="400"/>
              </a:spcBef>
            </a:pPr>
            <a:r>
              <a:rPr lang="en-US" altLang="ko-KR" sz="1400">
                <a:solidFill>
                  <a:schemeClr val="tx1"/>
                </a:solidFill>
                <a:latin typeface="+mj-lt"/>
                <a:ea typeface="나눔바른고딕" panose="020B0603020101020101"/>
              </a:rPr>
              <a:t>int</a:t>
            </a:r>
          </a:p>
          <a:p>
            <a:pPr algn="ctr">
              <a:spcBef>
                <a:spcPts val="400"/>
              </a:spcBef>
            </a:pPr>
            <a:r>
              <a:rPr lang="en-US" altLang="ko-KR" sz="1400">
                <a:solidFill>
                  <a:schemeClr val="tx1"/>
                </a:solidFill>
                <a:latin typeface="+mj-lt"/>
                <a:ea typeface="나눔바른고딕" panose="020B0603020101020101"/>
              </a:rPr>
              <a:t>String</a:t>
            </a:r>
          </a:p>
          <a:p>
            <a:pPr algn="ctr">
              <a:spcBef>
                <a:spcPts val="400"/>
              </a:spcBef>
            </a:pPr>
            <a:r>
              <a:rPr lang="en-US" altLang="ko-KR" sz="1400">
                <a:solidFill>
                  <a:schemeClr val="tx1"/>
                </a:solidFill>
                <a:latin typeface="+mj-lt"/>
                <a:ea typeface="나눔바른고딕" panose="020B0603020101020101"/>
              </a:rPr>
              <a:t>Object</a:t>
            </a:r>
          </a:p>
          <a:p>
            <a:pPr algn="ctr">
              <a:spcBef>
                <a:spcPts val="400"/>
              </a:spcBef>
            </a:pPr>
            <a:r>
              <a:rPr lang="en-US" altLang="ko-KR" sz="1400">
                <a:solidFill>
                  <a:schemeClr val="tx1"/>
                </a:solidFill>
                <a:latin typeface="+mj-lt"/>
                <a:ea typeface="나눔바른고딕" panose="020B0603020101020101"/>
              </a:rPr>
              <a:t>Map</a:t>
            </a:r>
          </a:p>
          <a:p>
            <a:pPr algn="ctr">
              <a:spcBef>
                <a:spcPts val="400"/>
              </a:spcBef>
            </a:pPr>
            <a:r>
              <a:rPr lang="en-US" altLang="ko-KR" sz="1400">
                <a:solidFill>
                  <a:schemeClr val="tx1"/>
                </a:solidFill>
                <a:latin typeface="+mj-lt"/>
                <a:ea typeface="나눔바른고딕" panose="020B0603020101020101"/>
              </a:rPr>
              <a:t>HTTP Body</a:t>
            </a:r>
          </a:p>
          <a:p>
            <a:pPr algn="ctr">
              <a:spcBef>
                <a:spcPts val="400"/>
              </a:spcBef>
            </a:pPr>
            <a:r>
              <a:rPr lang="en-US" altLang="ko-KR" sz="1400">
                <a:solidFill>
                  <a:schemeClr val="tx1"/>
                </a:solidFill>
                <a:latin typeface="+mj-lt"/>
                <a:ea typeface="나눔바른고딕" panose="020B0603020101020101"/>
              </a:rPr>
              <a:t>Headers</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cxnSp>
        <p:nvCxnSpPr>
          <p:cNvPr id="6" name="직선 화살표 연결선 5">
            <a:extLst>
              <a:ext uri="{FF2B5EF4-FFF2-40B4-BE49-F238E27FC236}">
                <a16:creationId xmlns:a16="http://schemas.microsoft.com/office/drawing/2014/main" id="{C829340B-0118-A11C-BFBC-7F9CCDFAEB8C}"/>
              </a:ext>
            </a:extLst>
          </p:cNvPr>
          <p:cNvCxnSpPr>
            <a:cxnSpLocks/>
            <a:stCxn id="2" idx="3"/>
            <a:endCxn id="3" idx="1"/>
          </p:cNvCxnSpPr>
          <p:nvPr/>
        </p:nvCxnSpPr>
        <p:spPr>
          <a:xfrm>
            <a:off x="3194050" y="553591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EAA42CD3-C7B8-0837-A6CC-E7412D8957F0}"/>
              </a:ext>
            </a:extLst>
          </p:cNvPr>
          <p:cNvCxnSpPr>
            <a:cxnSpLocks/>
            <a:stCxn id="3" idx="3"/>
            <a:endCxn id="4" idx="1"/>
          </p:cNvCxnSpPr>
          <p:nvPr/>
        </p:nvCxnSpPr>
        <p:spPr>
          <a:xfrm>
            <a:off x="7058983" y="553591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34978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70F04-0C00-E97F-6A37-230213CE1D02}"/>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73538F36-F8AB-AAE7-F363-B37CBD68E756}"/>
              </a:ext>
            </a:extLst>
          </p:cNvPr>
          <p:cNvSpPr/>
          <p:nvPr/>
        </p:nvSpPr>
        <p:spPr>
          <a:xfrm>
            <a:off x="423370" y="2084841"/>
            <a:ext cx="11768630" cy="1164614"/>
          </a:xfrm>
          <a:prstGeom prst="rect">
            <a:avLst/>
          </a:prstGeom>
        </p:spPr>
        <p:txBody>
          <a:bodyPr wrap="square">
            <a:spAutoFit/>
          </a:bodyPr>
          <a:lstStyle/>
          <a:p>
            <a:pPr marL="228600" indent="-228600">
              <a:lnSpc>
                <a:spcPct val="150000"/>
              </a:lnSpc>
              <a:buFont typeface="+mj-lt"/>
              <a:buAutoNum type="arabicParenR"/>
            </a:pPr>
            <a:r>
              <a:rPr lang="ko-KR" altLang="en-US" sz="1200"/>
              <a:t>클래스와 호출 메서드의 시그니처 정보</a:t>
            </a:r>
            <a:endParaRPr lang="en-US" altLang="ko-KR" sz="1200"/>
          </a:p>
          <a:p>
            <a:pPr marL="685800" lvl="1" indent="-228600">
              <a:lnSpc>
                <a:spcPct val="150000"/>
              </a:lnSpc>
              <a:buFont typeface="Arial" panose="020B0604020202020204" pitchFamily="34" charset="0"/>
              <a:buChar char="•"/>
            </a:pPr>
            <a:r>
              <a:rPr lang="ko-KR" altLang="en-US" sz="1200"/>
              <a:t>스프링은 </a:t>
            </a:r>
            <a:r>
              <a:rPr lang="en-US" altLang="ko-KR" sz="1200"/>
              <a:t>HandlerMapping </a:t>
            </a:r>
            <a:r>
              <a:rPr lang="ko-KR" altLang="en-US" sz="1200"/>
              <a:t>을 통해 매핑한 핸들러에 </a:t>
            </a:r>
            <a:r>
              <a:rPr lang="en-US" altLang="ko-KR" sz="1200"/>
              <a:t>RestApiController</a:t>
            </a:r>
            <a:r>
              <a:rPr lang="ko-KR" altLang="en-US" sz="1200"/>
              <a:t> 와 </a:t>
            </a:r>
            <a:r>
              <a:rPr kumimoji="0" lang="en-US" altLang="ko-KR" sz="1200" i="0" u="none" strike="noStrike" cap="none" normalizeH="0" baseline="0">
                <a:ln>
                  <a:noFill/>
                </a:ln>
                <a:effectLst/>
                <a:latin typeface="Arial Unicode MS"/>
                <a:ea typeface="JetBrains Mono"/>
              </a:rPr>
              <a:t>public String index(String name, String age, User user) </a:t>
            </a:r>
            <a:r>
              <a:rPr kumimoji="0" lang="ko-KR" altLang="en-US" sz="1200" i="0" u="none" strike="noStrike" cap="none" normalizeH="0" baseline="0">
                <a:ln>
                  <a:noFill/>
                </a:ln>
                <a:effectLst/>
                <a:latin typeface="Arial Unicode MS"/>
                <a:ea typeface="JetBrains Mono"/>
              </a:rPr>
              <a:t>와 같은 정보를 저장한다</a:t>
            </a:r>
            <a:endParaRPr kumimoji="0" lang="en-US" altLang="ko-KR" sz="1200" i="0" u="none" strike="noStrike" cap="none" normalizeH="0" baseline="0">
              <a:ln>
                <a:noFill/>
              </a:ln>
              <a:effectLst/>
              <a:latin typeface="Arial Unicode MS"/>
              <a:ea typeface="JetBrains Mono"/>
            </a:endParaRPr>
          </a:p>
          <a:p>
            <a:pPr marL="228600" indent="-228600">
              <a:lnSpc>
                <a:spcPct val="150000"/>
              </a:lnSpc>
              <a:buFont typeface="+mj-ea"/>
              <a:buAutoNum type="arabicParenR"/>
            </a:pPr>
            <a:r>
              <a:rPr lang="ko-KR" altLang="en-US" sz="1200"/>
              <a:t>메서드 매개변수 개수만큼 각 타입별로 바인딩할 데이터를 생성해서 메서드 호출 시 전달해 주어야 함 </a:t>
            </a:r>
            <a:r>
              <a:rPr lang="en-US" altLang="ko-KR" sz="1200"/>
              <a:t>(</a:t>
            </a:r>
            <a:r>
              <a:rPr lang="ko-KR" altLang="en-US" sz="1200"/>
              <a:t>리플렉션 기술 사용</a:t>
            </a:r>
            <a:r>
              <a:rPr lang="en-US" altLang="ko-KR" sz="1200"/>
              <a:t>)</a:t>
            </a:r>
          </a:p>
          <a:p>
            <a:pPr marL="685800" lvl="1" indent="-228600">
              <a:lnSpc>
                <a:spcPct val="150000"/>
              </a:lnSpc>
              <a:buFont typeface="Arial" panose="020B0604020202020204" pitchFamily="34" charset="0"/>
              <a:buChar char="•"/>
            </a:pPr>
            <a:r>
              <a:rPr lang="ko-KR" altLang="en-US" sz="1200"/>
              <a:t>스프링은 메서드 매개변수의 값을 요청 파라미터로부터 추출해서 생성하는데 이 역할을 하는 클래스가 바로 </a:t>
            </a:r>
            <a:r>
              <a:rPr lang="en-US" altLang="ko-KR" sz="1200"/>
              <a:t>HandlerMethodArgumentResolver </a:t>
            </a:r>
            <a:r>
              <a:rPr lang="ko-KR" altLang="en-US" sz="1200"/>
              <a:t>이다 </a:t>
            </a:r>
            <a:endParaRPr lang="en-US" altLang="ko-KR" sz="1200"/>
          </a:p>
        </p:txBody>
      </p:sp>
      <p:sp>
        <p:nvSpPr>
          <p:cNvPr id="11" name="Rectangle 1">
            <a:extLst>
              <a:ext uri="{FF2B5EF4-FFF2-40B4-BE49-F238E27FC236}">
                <a16:creationId xmlns:a16="http://schemas.microsoft.com/office/drawing/2014/main" id="{D2479E18-96D0-9769-5B80-13C23F20719C}"/>
              </a:ext>
            </a:extLst>
          </p:cNvPr>
          <p:cNvSpPr>
            <a:spLocks noChangeArrowheads="1"/>
          </p:cNvSpPr>
          <p:nvPr/>
        </p:nvSpPr>
        <p:spPr bwMode="auto">
          <a:xfrm>
            <a:off x="448597" y="632982"/>
            <a:ext cx="10665994"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RestApiController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"/index"</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index</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chemeClr val="accent6"/>
                </a:solidFill>
                <a:effectLst/>
                <a:latin typeface="Arial Unicode MS"/>
                <a:ea typeface="JetBrains Mono"/>
              </a:rPr>
              <a:t>@RequestParam(“</a:t>
            </a:r>
            <a:r>
              <a:rPr kumimoji="0" lang="en-US" altLang="ko-KR" sz="1200" b="0" i="0" u="none" strike="noStrike" cap="none" normalizeH="0" baseline="0">
                <a:ln>
                  <a:noFill/>
                </a:ln>
                <a:solidFill>
                  <a:schemeClr val="accent4">
                    <a:lumMod val="75000"/>
                  </a:schemeClr>
                </a:solidFill>
                <a:effectLst/>
                <a:latin typeface="Arial Unicode MS"/>
                <a:ea typeface="JetBrains Mono"/>
              </a:rPr>
              <a:t>name</a:t>
            </a:r>
            <a:r>
              <a:rPr kumimoji="0" lang="en-US" altLang="ko-KR" sz="1200" b="0" i="0" u="none" strike="noStrike" cap="none" normalizeH="0" baseline="0">
                <a:ln>
                  <a:noFill/>
                </a:ln>
                <a:solidFill>
                  <a:schemeClr val="accent6"/>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chemeClr val="accent6"/>
                </a:solidFill>
                <a:effectLst/>
                <a:latin typeface="Arial Unicode MS"/>
                <a:ea typeface="JetBrains Mono"/>
              </a:rPr>
              <a:t>@RequestParam(“</a:t>
            </a:r>
            <a:r>
              <a:rPr kumimoji="0" lang="en-US" altLang="ko-KR" sz="1200" b="0" i="0" u="none" strike="noStrike" cap="none" normalizeH="0" baseline="0">
                <a:ln>
                  <a:noFill/>
                </a:ln>
                <a:solidFill>
                  <a:schemeClr val="accent4">
                    <a:lumMod val="75000"/>
                  </a:schemeClr>
                </a:solidFill>
                <a:effectLst/>
                <a:latin typeface="Arial Unicode MS"/>
                <a:ea typeface="JetBrains Mono"/>
              </a:rPr>
              <a:t>age</a:t>
            </a:r>
            <a:r>
              <a:rPr kumimoji="0" lang="en-US" altLang="ko-KR" sz="1200" b="0" i="0" u="none" strike="noStrike" cap="none" normalizeH="0" baseline="0">
                <a:ln>
                  <a:noFill/>
                </a:ln>
                <a:solidFill>
                  <a:schemeClr val="accent6"/>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age, User user) {</a:t>
            </a:r>
            <a:r>
              <a:rPr kumimoji="0" lang="en-US" altLang="ko-KR" sz="1200" b="0" i="0" u="none" strike="noStrike" cap="none" normalizeH="0" baseline="0">
                <a:ln>
                  <a:noFill/>
                </a:ln>
                <a:solidFill>
                  <a:srgbClr val="BCBEC4"/>
                </a:solidFill>
                <a:effectLst/>
                <a:latin typeface="Arial Unicode MS"/>
                <a:ea typeface="JetBrains Mono"/>
              </a:rPr>
              <a:t>. .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D9E0CC6A-CEB2-E643-C706-FFB623CB8EC3}"/>
              </a:ext>
            </a:extLst>
          </p:cNvPr>
          <p:cNvSpPr/>
          <p:nvPr/>
        </p:nvSpPr>
        <p:spPr>
          <a:xfrm>
            <a:off x="93905" y="201237"/>
            <a:ext cx="532517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HandlerMethodArgumentResolver</a:t>
            </a:r>
            <a:r>
              <a:rPr lang="en-US" altLang="ko-KR" b="1">
                <a:solidFill>
                  <a:schemeClr val="accent1">
                    <a:lumMod val="75000"/>
                  </a:schemeClr>
                </a:solidFill>
                <a:latin typeface="+mn-ea"/>
              </a:rPr>
              <a:t> </a:t>
            </a:r>
            <a:r>
              <a:rPr lang="ko-KR" altLang="en-US" b="1">
                <a:solidFill>
                  <a:schemeClr val="accent1">
                    <a:lumMod val="75000"/>
                  </a:schemeClr>
                </a:solidFill>
                <a:latin typeface="+mn-ea"/>
              </a:rPr>
              <a:t>설계 의도</a:t>
            </a:r>
            <a:endParaRPr lang="ko-KR" altLang="en-US" sz="1600">
              <a:solidFill>
                <a:schemeClr val="accent1">
                  <a:lumMod val="75000"/>
                </a:schemeClr>
              </a:solidFill>
              <a:latin typeface="+mn-ea"/>
            </a:endParaRPr>
          </a:p>
        </p:txBody>
      </p:sp>
      <p:sp>
        <p:nvSpPr>
          <p:cNvPr id="2" name="모서리가 둥근 직사각형 38">
            <a:extLst>
              <a:ext uri="{FF2B5EF4-FFF2-40B4-BE49-F238E27FC236}">
                <a16:creationId xmlns:a16="http://schemas.microsoft.com/office/drawing/2014/main" id="{28C95AB4-EF30-87DD-DC66-807354FCB3F0}"/>
              </a:ext>
            </a:extLst>
          </p:cNvPr>
          <p:cNvSpPr/>
          <p:nvPr/>
        </p:nvSpPr>
        <p:spPr>
          <a:xfrm>
            <a:off x="188863" y="484658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RequestMappingHandlerAdapter</a:t>
            </a:r>
            <a:endParaRPr lang="ko-KR" altLang="en-US" sz="1400">
              <a:solidFill>
                <a:schemeClr val="bg1"/>
              </a:solidFill>
              <a:latin typeface="+mj-lt"/>
              <a:ea typeface="나눔바른고딕" panose="020B0603020101020101"/>
            </a:endParaRPr>
          </a:p>
        </p:txBody>
      </p:sp>
      <p:cxnSp>
        <p:nvCxnSpPr>
          <p:cNvPr id="3" name="직선 화살표 연결선 2">
            <a:extLst>
              <a:ext uri="{FF2B5EF4-FFF2-40B4-BE49-F238E27FC236}">
                <a16:creationId xmlns:a16="http://schemas.microsoft.com/office/drawing/2014/main" id="{D7685489-8F6B-338B-795A-D8979D66E3DA}"/>
              </a:ext>
            </a:extLst>
          </p:cNvPr>
          <p:cNvCxnSpPr>
            <a:cxnSpLocks/>
            <a:stCxn id="4" idx="2"/>
            <a:endCxn id="2" idx="0"/>
          </p:cNvCxnSpPr>
          <p:nvPr/>
        </p:nvCxnSpPr>
        <p:spPr>
          <a:xfrm>
            <a:off x="1713870" y="4675374"/>
            <a:ext cx="0" cy="1712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C2C95921-D6B4-0076-0D0F-2B55E4EC883E}"/>
              </a:ext>
            </a:extLst>
          </p:cNvPr>
          <p:cNvSpPr/>
          <p:nvPr/>
        </p:nvSpPr>
        <p:spPr>
          <a:xfrm>
            <a:off x="794890" y="418159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                                                                                                                                                                                                                                                                                                                                                                                                                                                               </a:t>
            </a:r>
            <a:endParaRPr lang="ko-KR" altLang="en-US" sz="14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553689CE-5957-F06F-2491-D419136B9E8B}"/>
              </a:ext>
            </a:extLst>
          </p:cNvPr>
          <p:cNvSpPr/>
          <p:nvPr/>
        </p:nvSpPr>
        <p:spPr>
          <a:xfrm>
            <a:off x="3695241" y="417998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1</a:t>
            </a:r>
          </a:p>
        </p:txBody>
      </p:sp>
      <p:sp>
        <p:nvSpPr>
          <p:cNvPr id="6" name="모서리가 둥근 직사각형 38">
            <a:extLst>
              <a:ext uri="{FF2B5EF4-FFF2-40B4-BE49-F238E27FC236}">
                <a16:creationId xmlns:a16="http://schemas.microsoft.com/office/drawing/2014/main" id="{D687154C-278C-0F3C-FD0A-293FD6D8D08D}"/>
              </a:ext>
            </a:extLst>
          </p:cNvPr>
          <p:cNvSpPr/>
          <p:nvPr/>
        </p:nvSpPr>
        <p:spPr>
          <a:xfrm>
            <a:off x="3695241" y="484876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2</a:t>
            </a:r>
          </a:p>
        </p:txBody>
      </p:sp>
      <p:sp>
        <p:nvSpPr>
          <p:cNvPr id="7" name="모서리가 둥근 직사각형 38">
            <a:extLst>
              <a:ext uri="{FF2B5EF4-FFF2-40B4-BE49-F238E27FC236}">
                <a16:creationId xmlns:a16="http://schemas.microsoft.com/office/drawing/2014/main" id="{EAF002ED-E3E1-335E-7DBB-BD9AB2776B4C}"/>
              </a:ext>
            </a:extLst>
          </p:cNvPr>
          <p:cNvSpPr/>
          <p:nvPr/>
        </p:nvSpPr>
        <p:spPr>
          <a:xfrm>
            <a:off x="3695241" y="562891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3</a:t>
            </a:r>
          </a:p>
        </p:txBody>
      </p:sp>
      <p:sp>
        <p:nvSpPr>
          <p:cNvPr id="8" name="모서리가 둥근 직사각형 38">
            <a:extLst>
              <a:ext uri="{FF2B5EF4-FFF2-40B4-BE49-F238E27FC236}">
                <a16:creationId xmlns:a16="http://schemas.microsoft.com/office/drawing/2014/main" id="{142C5A76-EC52-4DD2-6A2F-0C78C05A4E72}"/>
              </a:ext>
            </a:extLst>
          </p:cNvPr>
          <p:cNvSpPr/>
          <p:nvPr/>
        </p:nvSpPr>
        <p:spPr>
          <a:xfrm>
            <a:off x="7262350" y="4179988"/>
            <a:ext cx="15710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name = “leaven”                                                                                                                                                                                                                                                                                                                                                                                                                                                               </a:t>
            </a:r>
            <a:endParaRPr lang="ko-KR" altLang="en-US" sz="1400">
              <a:solidFill>
                <a:schemeClr val="tx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31894DDF-D733-F840-6A04-7AADFDD050F4}"/>
              </a:ext>
            </a:extLst>
          </p:cNvPr>
          <p:cNvSpPr/>
          <p:nvPr/>
        </p:nvSpPr>
        <p:spPr>
          <a:xfrm>
            <a:off x="7262348" y="4852349"/>
            <a:ext cx="15710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age = 10                                                                                                                                                                                                                                                                                                                                                                                                                                                               </a:t>
            </a:r>
            <a:endParaRPr lang="ko-KR" altLang="en-US" sz="1400">
              <a:solidFill>
                <a:schemeClr val="tx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DD9837F9-62A0-0915-2DCF-C59582F47F87}"/>
              </a:ext>
            </a:extLst>
          </p:cNvPr>
          <p:cNvSpPr/>
          <p:nvPr/>
        </p:nvSpPr>
        <p:spPr>
          <a:xfrm>
            <a:off x="7262349" y="5489772"/>
            <a:ext cx="1571049" cy="77206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latin typeface="+mj-lt"/>
                <a:ea typeface="나눔바른고딕" panose="020B0603020101020101"/>
              </a:rPr>
              <a:t>User</a:t>
            </a:r>
          </a:p>
          <a:p>
            <a:pPr algn="ctr"/>
            <a:r>
              <a:rPr lang="en-US" altLang="ko-KR" sz="1400">
                <a:solidFill>
                  <a:schemeClr val="tx1"/>
                </a:solidFill>
                <a:latin typeface="+mj-lt"/>
                <a:ea typeface="나눔바른고딕" panose="020B0603020101020101"/>
              </a:rPr>
              <a:t>name = “leaven” </a:t>
            </a:r>
          </a:p>
          <a:p>
            <a:pPr algn="ctr"/>
            <a:r>
              <a:rPr lang="en-US" altLang="ko-KR" sz="1400">
                <a:solidFill>
                  <a:schemeClr val="tx1"/>
                </a:solidFill>
                <a:latin typeface="+mj-lt"/>
                <a:ea typeface="나눔바른고딕" panose="020B0603020101020101"/>
              </a:rPr>
              <a:t>age = 10                                                                                                                                                                                                                                                                                                                                                                                                                                                             </a:t>
            </a:r>
            <a:endParaRPr lang="ko-KR" altLang="en-US" sz="1400">
              <a:solidFill>
                <a:schemeClr val="tx1"/>
              </a:solidFill>
              <a:latin typeface="+mj-lt"/>
              <a:ea typeface="나눔바른고딕" panose="020B0603020101020101"/>
            </a:endParaRPr>
          </a:p>
        </p:txBody>
      </p:sp>
      <p:cxnSp>
        <p:nvCxnSpPr>
          <p:cNvPr id="14" name="직선 연결선[R] 56">
            <a:extLst>
              <a:ext uri="{FF2B5EF4-FFF2-40B4-BE49-F238E27FC236}">
                <a16:creationId xmlns:a16="http://schemas.microsoft.com/office/drawing/2014/main" id="{7231EEE6-2034-6AA5-9E96-C65B7AE9B461}"/>
              </a:ext>
            </a:extLst>
          </p:cNvPr>
          <p:cNvCxnSpPr>
            <a:cxnSpLocks/>
            <a:stCxn id="5" idx="3"/>
            <a:endCxn id="8" idx="1"/>
          </p:cNvCxnSpPr>
          <p:nvPr/>
        </p:nvCxnSpPr>
        <p:spPr>
          <a:xfrm>
            <a:off x="6902971" y="4426876"/>
            <a:ext cx="359379"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C9AF9EE8-0173-0A57-594A-A7ACE28C911A}"/>
              </a:ext>
            </a:extLst>
          </p:cNvPr>
          <p:cNvCxnSpPr>
            <a:cxnSpLocks/>
            <a:stCxn id="6" idx="3"/>
            <a:endCxn id="9" idx="1"/>
          </p:cNvCxnSpPr>
          <p:nvPr/>
        </p:nvCxnSpPr>
        <p:spPr>
          <a:xfrm>
            <a:off x="6902971" y="5095656"/>
            <a:ext cx="359377" cy="35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E32D6F1-365D-7C7B-6019-CC95EBC5A7FC}"/>
              </a:ext>
            </a:extLst>
          </p:cNvPr>
          <p:cNvCxnSpPr>
            <a:cxnSpLocks/>
            <a:stCxn id="7" idx="3"/>
            <a:endCxn id="13" idx="1"/>
          </p:cNvCxnSpPr>
          <p:nvPr/>
        </p:nvCxnSpPr>
        <p:spPr>
          <a:xfrm>
            <a:off x="6902971" y="5875806"/>
            <a:ext cx="3593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E] 76">
            <a:extLst>
              <a:ext uri="{FF2B5EF4-FFF2-40B4-BE49-F238E27FC236}">
                <a16:creationId xmlns:a16="http://schemas.microsoft.com/office/drawing/2014/main" id="{91BBF5B1-DACF-4C68-739D-F5A2B303FCA8}"/>
              </a:ext>
            </a:extLst>
          </p:cNvPr>
          <p:cNvCxnSpPr>
            <a:cxnSpLocks/>
            <a:stCxn id="2" idx="3"/>
            <a:endCxn id="5" idx="1"/>
          </p:cNvCxnSpPr>
          <p:nvPr/>
        </p:nvCxnSpPr>
        <p:spPr>
          <a:xfrm flipV="1">
            <a:off x="3238877" y="4426876"/>
            <a:ext cx="456364" cy="66659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꺾인 연결선[E] 84">
            <a:extLst>
              <a:ext uri="{FF2B5EF4-FFF2-40B4-BE49-F238E27FC236}">
                <a16:creationId xmlns:a16="http://schemas.microsoft.com/office/drawing/2014/main" id="{2DD2CEE1-C4B6-648E-EBAE-3347D05FC0D1}"/>
              </a:ext>
            </a:extLst>
          </p:cNvPr>
          <p:cNvCxnSpPr>
            <a:cxnSpLocks/>
            <a:stCxn id="2" idx="3"/>
            <a:endCxn id="7" idx="1"/>
          </p:cNvCxnSpPr>
          <p:nvPr/>
        </p:nvCxnSpPr>
        <p:spPr>
          <a:xfrm>
            <a:off x="3238877" y="5093468"/>
            <a:ext cx="456364" cy="78233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EBF72064-501C-9321-E9DC-67381DABF3BA}"/>
              </a:ext>
            </a:extLst>
          </p:cNvPr>
          <p:cNvCxnSpPr>
            <a:cxnSpLocks/>
            <a:stCxn id="2" idx="3"/>
            <a:endCxn id="6" idx="1"/>
          </p:cNvCxnSpPr>
          <p:nvPr/>
        </p:nvCxnSpPr>
        <p:spPr>
          <a:xfrm>
            <a:off x="3238877" y="5093468"/>
            <a:ext cx="456364" cy="2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9E25F529-1873-8DCC-45CC-F94B6EB604C0}"/>
              </a:ext>
            </a:extLst>
          </p:cNvPr>
          <p:cNvSpPr/>
          <p:nvPr/>
        </p:nvSpPr>
        <p:spPr>
          <a:xfrm>
            <a:off x="10419053" y="4846580"/>
            <a:ext cx="16423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rgbClr val="FF0000"/>
                </a:solidFill>
                <a:latin typeface="+mj-lt"/>
                <a:ea typeface="나눔바른고딕" panose="020B0603020101020101"/>
              </a:rPr>
              <a:t>Reflectoin API</a:t>
            </a:r>
            <a:endParaRPr lang="ko-KR" altLang="en-US" sz="1400" i="1">
              <a:solidFill>
                <a:srgbClr val="FF0000"/>
              </a:solidFill>
              <a:latin typeface="+mj-lt"/>
              <a:ea typeface="나눔바른고딕" panose="020B0603020101020101"/>
            </a:endParaRPr>
          </a:p>
        </p:txBody>
      </p:sp>
      <p:cxnSp>
        <p:nvCxnSpPr>
          <p:cNvPr id="22" name="꺾인 연결선[E] 134">
            <a:extLst>
              <a:ext uri="{FF2B5EF4-FFF2-40B4-BE49-F238E27FC236}">
                <a16:creationId xmlns:a16="http://schemas.microsoft.com/office/drawing/2014/main" id="{21A07F9C-F2A4-4110-7E36-EDF45E0D7730}"/>
              </a:ext>
            </a:extLst>
          </p:cNvPr>
          <p:cNvCxnSpPr>
            <a:cxnSpLocks/>
            <a:stCxn id="8" idx="3"/>
            <a:endCxn id="21" idx="1"/>
          </p:cNvCxnSpPr>
          <p:nvPr/>
        </p:nvCxnSpPr>
        <p:spPr>
          <a:xfrm>
            <a:off x="8833399" y="4426876"/>
            <a:ext cx="1585654" cy="666592"/>
          </a:xfrm>
          <a:prstGeom prst="bentConnector3">
            <a:avLst>
              <a:gd name="adj1" fmla="val 1091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꺾인 연결선[E] 136">
            <a:extLst>
              <a:ext uri="{FF2B5EF4-FFF2-40B4-BE49-F238E27FC236}">
                <a16:creationId xmlns:a16="http://schemas.microsoft.com/office/drawing/2014/main" id="{E1BDEBC3-522D-AD06-1C9D-1C22254EED87}"/>
              </a:ext>
            </a:extLst>
          </p:cNvPr>
          <p:cNvCxnSpPr>
            <a:cxnSpLocks/>
            <a:stCxn id="13" idx="3"/>
            <a:endCxn id="21" idx="1"/>
          </p:cNvCxnSpPr>
          <p:nvPr/>
        </p:nvCxnSpPr>
        <p:spPr>
          <a:xfrm flipV="1">
            <a:off x="8833398" y="5093468"/>
            <a:ext cx="1585655" cy="782338"/>
          </a:xfrm>
          <a:prstGeom prst="bentConnector3">
            <a:avLst>
              <a:gd name="adj1" fmla="val 1091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4FA894AF-0E9F-9DB1-2993-455AD33E1E1E}"/>
              </a:ext>
            </a:extLst>
          </p:cNvPr>
          <p:cNvCxnSpPr>
            <a:cxnSpLocks/>
            <a:stCxn id="9" idx="3"/>
            <a:endCxn id="21" idx="1"/>
          </p:cNvCxnSpPr>
          <p:nvPr/>
        </p:nvCxnSpPr>
        <p:spPr>
          <a:xfrm flipV="1">
            <a:off x="8833397" y="5093468"/>
            <a:ext cx="1585656" cy="57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7F3E0E28-7954-BEEB-8562-C537032B793D}"/>
              </a:ext>
            </a:extLst>
          </p:cNvPr>
          <p:cNvSpPr/>
          <p:nvPr/>
        </p:nvSpPr>
        <p:spPr>
          <a:xfrm>
            <a:off x="8958454" y="4747219"/>
            <a:ext cx="1460599" cy="346249"/>
          </a:xfrm>
          <a:prstGeom prst="rect">
            <a:avLst/>
          </a:prstGeom>
        </p:spPr>
        <p:txBody>
          <a:bodyPr wrap="square">
            <a:spAutoFit/>
          </a:bodyPr>
          <a:lstStyle/>
          <a:p>
            <a:pPr algn="ctr">
              <a:lnSpc>
                <a:spcPct val="150000"/>
              </a:lnSpc>
            </a:pPr>
            <a:r>
              <a:rPr lang="en-US" altLang="ko-KR" sz="1200"/>
              <a:t>[ name,age,User ]</a:t>
            </a:r>
          </a:p>
        </p:txBody>
      </p:sp>
      <p:sp>
        <p:nvSpPr>
          <p:cNvPr id="26" name="직사각형 25">
            <a:extLst>
              <a:ext uri="{FF2B5EF4-FFF2-40B4-BE49-F238E27FC236}">
                <a16:creationId xmlns:a16="http://schemas.microsoft.com/office/drawing/2014/main" id="{9078DDF6-8135-601F-911E-45BA7F6AB62E}"/>
              </a:ext>
            </a:extLst>
          </p:cNvPr>
          <p:cNvSpPr/>
          <p:nvPr/>
        </p:nvSpPr>
        <p:spPr>
          <a:xfrm>
            <a:off x="359024" y="3719277"/>
            <a:ext cx="2709692" cy="276999"/>
          </a:xfrm>
          <a:prstGeom prst="rect">
            <a:avLst/>
          </a:prstGeom>
          <a:solidFill>
            <a:schemeClr val="tx1"/>
          </a:solidFill>
        </p:spPr>
        <p:txBody>
          <a:bodyPr wrap="square">
            <a:spAutoFit/>
          </a:bodyPr>
          <a:lstStyle/>
          <a:p>
            <a:r>
              <a:rPr lang="en-US" altLang="ko-KR" sz="1200">
                <a:solidFill>
                  <a:srgbClr val="FFC000"/>
                </a:solidFill>
              </a:rPr>
              <a:t>GET /index?name=leaven&amp;age=10</a:t>
            </a:r>
          </a:p>
        </p:txBody>
      </p:sp>
      <p:sp>
        <p:nvSpPr>
          <p:cNvPr id="27" name="직사각형 26">
            <a:extLst>
              <a:ext uri="{FF2B5EF4-FFF2-40B4-BE49-F238E27FC236}">
                <a16:creationId xmlns:a16="http://schemas.microsoft.com/office/drawing/2014/main" id="{F7DDED50-E490-16EC-D87D-8C035CD3DEF7}"/>
              </a:ext>
            </a:extLst>
          </p:cNvPr>
          <p:cNvSpPr/>
          <p:nvPr/>
        </p:nvSpPr>
        <p:spPr>
          <a:xfrm>
            <a:off x="578838" y="6336209"/>
            <a:ext cx="11277677" cy="333617"/>
          </a:xfrm>
          <a:prstGeom prst="rect">
            <a:avLst/>
          </a:prstGeom>
        </p:spPr>
        <p:txBody>
          <a:bodyPr wrap="square">
            <a:spAutoFit/>
          </a:bodyPr>
          <a:lstStyle/>
          <a:p>
            <a:pPr>
              <a:lnSpc>
                <a:spcPct val="150000"/>
              </a:lnSpc>
            </a:pPr>
            <a:r>
              <a:rPr lang="ko-KR" altLang="en-US" sz="1200" i="1">
                <a:solidFill>
                  <a:srgbClr val="FF0000"/>
                </a:solidFill>
              </a:rPr>
              <a:t>요약하면 </a:t>
            </a:r>
            <a:r>
              <a:rPr lang="en-US" altLang="ko-KR" sz="1200" i="1">
                <a:solidFill>
                  <a:srgbClr val="FF0000"/>
                </a:solidFill>
              </a:rPr>
              <a:t>RequestMappingHandlerAdapter </a:t>
            </a:r>
            <a:r>
              <a:rPr lang="ko-KR" altLang="en-US" sz="1200" i="1">
                <a:solidFill>
                  <a:srgbClr val="FF0000"/>
                </a:solidFill>
              </a:rPr>
              <a:t>은 요청이 들어오면 여러 </a:t>
            </a:r>
            <a:r>
              <a:rPr lang="en-US" altLang="ko-KR" sz="1200" i="1">
                <a:solidFill>
                  <a:srgbClr val="FF0000"/>
                </a:solidFill>
              </a:rPr>
              <a:t>ArgumentResolver </a:t>
            </a:r>
            <a:r>
              <a:rPr lang="ko-KR" altLang="en-US" sz="1200" i="1">
                <a:solidFill>
                  <a:srgbClr val="FF0000"/>
                </a:solidFill>
              </a:rPr>
              <a:t>를 사용하여 메서드 매개변수 값을 생성해서 실제 메서드를 호출한다 </a:t>
            </a:r>
            <a:endParaRPr lang="en-US" altLang="ko-KR" sz="1200" i="1">
              <a:solidFill>
                <a:srgbClr val="FF0000"/>
              </a:solidFill>
            </a:endParaRPr>
          </a:p>
        </p:txBody>
      </p:sp>
      <p:cxnSp>
        <p:nvCxnSpPr>
          <p:cNvPr id="28" name="직선 화살표 연결선 27">
            <a:extLst>
              <a:ext uri="{FF2B5EF4-FFF2-40B4-BE49-F238E27FC236}">
                <a16:creationId xmlns:a16="http://schemas.microsoft.com/office/drawing/2014/main" id="{32DDF8E0-5CFB-C993-8CA6-57C7744FB972}"/>
              </a:ext>
            </a:extLst>
          </p:cNvPr>
          <p:cNvCxnSpPr>
            <a:cxnSpLocks/>
            <a:endCxn id="4" idx="0"/>
          </p:cNvCxnSpPr>
          <p:nvPr/>
        </p:nvCxnSpPr>
        <p:spPr>
          <a:xfrm flipH="1">
            <a:off x="1713870" y="3983582"/>
            <a:ext cx="1502" cy="198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2A84334-9ADE-128A-8DB8-49E11D8E037F}"/>
              </a:ext>
            </a:extLst>
          </p:cNvPr>
          <p:cNvSpPr txBox="1"/>
          <p:nvPr/>
        </p:nvSpPr>
        <p:spPr>
          <a:xfrm>
            <a:off x="345636" y="1802507"/>
            <a:ext cx="4520936" cy="292388"/>
          </a:xfrm>
          <a:prstGeom prst="rect">
            <a:avLst/>
          </a:prstGeom>
          <a:noFill/>
        </p:spPr>
        <p:txBody>
          <a:bodyPr wrap="square">
            <a:spAutoFit/>
          </a:bodyPr>
          <a:lstStyle/>
          <a:p>
            <a:r>
              <a:rPr lang="en-US" altLang="ko-KR" sz="1300">
                <a:solidFill>
                  <a:schemeClr val="accent1">
                    <a:lumMod val="75000"/>
                  </a:schemeClr>
                </a:solidFill>
                <a:latin typeface="+mn-ea"/>
              </a:rPr>
              <a:t>&lt; </a:t>
            </a:r>
            <a:r>
              <a:rPr lang="ko-KR" altLang="en-US" sz="1300">
                <a:solidFill>
                  <a:schemeClr val="accent1">
                    <a:lumMod val="75000"/>
                  </a:schemeClr>
                </a:solidFill>
                <a:latin typeface="+mn-ea"/>
              </a:rPr>
              <a:t>메소드 호출은 최소한 두 가지가 만족되어야 한다</a:t>
            </a:r>
            <a:r>
              <a:rPr lang="en-US" altLang="ko-KR" sz="1300">
                <a:solidFill>
                  <a:schemeClr val="accent1">
                    <a:lumMod val="75000"/>
                  </a:schemeClr>
                </a:solidFill>
                <a:latin typeface="+mn-ea"/>
              </a:rPr>
              <a:t>&gt;</a:t>
            </a:r>
            <a:endParaRPr lang="ko-KR" altLang="en-US" sz="1300"/>
          </a:p>
        </p:txBody>
      </p:sp>
      <p:sp>
        <p:nvSpPr>
          <p:cNvPr id="31" name="모서리가 둥근 직사각형 38">
            <a:extLst>
              <a:ext uri="{FF2B5EF4-FFF2-40B4-BE49-F238E27FC236}">
                <a16:creationId xmlns:a16="http://schemas.microsoft.com/office/drawing/2014/main" id="{9D5DE78A-06AA-3A9E-E423-A804A723B0CD}"/>
              </a:ext>
            </a:extLst>
          </p:cNvPr>
          <p:cNvSpPr/>
          <p:nvPr/>
        </p:nvSpPr>
        <p:spPr>
          <a:xfrm>
            <a:off x="10419053" y="3965969"/>
            <a:ext cx="16423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Controller#index</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4E6BC826-BF34-B076-52CD-C86AAE0D33E3}"/>
              </a:ext>
            </a:extLst>
          </p:cNvPr>
          <p:cNvCxnSpPr>
            <a:cxnSpLocks/>
            <a:stCxn id="21" idx="0"/>
            <a:endCxn id="31" idx="2"/>
          </p:cNvCxnSpPr>
          <p:nvPr/>
        </p:nvCxnSpPr>
        <p:spPr>
          <a:xfrm flipV="1">
            <a:off x="11240234" y="4459745"/>
            <a:ext cx="0" cy="3868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2010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사각형: 둥근 모서리 8">
            <a:extLst>
              <a:ext uri="{FF2B5EF4-FFF2-40B4-BE49-F238E27FC236}">
                <a16:creationId xmlns:a16="http://schemas.microsoft.com/office/drawing/2014/main" id="{0CD0F23C-251B-60C9-BD5A-788271574580}"/>
              </a:ext>
            </a:extLst>
          </p:cNvPr>
          <p:cNvSpPr/>
          <p:nvPr/>
        </p:nvSpPr>
        <p:spPr>
          <a:xfrm>
            <a:off x="174460" y="591914"/>
            <a:ext cx="11724772" cy="6124073"/>
          </a:xfrm>
          <a:prstGeom prst="roundRect">
            <a:avLst>
              <a:gd name="adj" fmla="val 4640"/>
            </a:avLst>
          </a:prstGeom>
          <a:ln w="95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graphicFrame>
        <p:nvGraphicFramePr>
          <p:cNvPr id="6" name="표 5">
            <a:extLst>
              <a:ext uri="{FF2B5EF4-FFF2-40B4-BE49-F238E27FC236}">
                <a16:creationId xmlns:a16="http://schemas.microsoft.com/office/drawing/2014/main" id="{1844A059-CE52-E295-F50D-1B7A6B877742}"/>
              </a:ext>
            </a:extLst>
          </p:cNvPr>
          <p:cNvGraphicFramePr>
            <a:graphicFrameLocks noGrp="1"/>
          </p:cNvGraphicFramePr>
          <p:nvPr>
            <p:extLst>
              <p:ext uri="{D42A27DB-BD31-4B8C-83A1-F6EECF244321}">
                <p14:modId xmlns:p14="http://schemas.microsoft.com/office/powerpoint/2010/main" val="1098571293"/>
              </p:ext>
            </p:extLst>
          </p:nvPr>
        </p:nvGraphicFramePr>
        <p:xfrm>
          <a:off x="2120167" y="688806"/>
          <a:ext cx="4479153" cy="5925555"/>
        </p:xfrm>
        <a:graphic>
          <a:graphicData uri="http://schemas.openxmlformats.org/drawingml/2006/table">
            <a:tbl>
              <a:tblPr>
                <a:tableStyleId>{5C22544A-7EE6-4342-B048-85BDC9FD1C3A}</a:tableStyleId>
              </a:tblPr>
              <a:tblGrid>
                <a:gridCol w="4479153">
                  <a:extLst>
                    <a:ext uri="{9D8B030D-6E8A-4147-A177-3AD203B41FA5}">
                      <a16:colId xmlns:a16="http://schemas.microsoft.com/office/drawing/2014/main" val="1460518922"/>
                    </a:ext>
                  </a:extLst>
                </a:gridCol>
              </a:tblGrid>
              <a:tr h="219465">
                <a:tc>
                  <a:txBody>
                    <a:bodyPr/>
                    <a:lstStyle/>
                    <a:p>
                      <a:pPr algn="l" fontAlgn="ctr"/>
                      <a:r>
                        <a:rPr lang="en-US" sz="1200" u="none" strike="noStrike">
                          <a:effectLst/>
                        </a:rPr>
                        <a:t>WebRequest, NativeWebRequest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559804325"/>
                  </a:ext>
                </a:extLst>
              </a:tr>
              <a:tr h="219465">
                <a:tc>
                  <a:txBody>
                    <a:bodyPr/>
                    <a:lstStyle/>
                    <a:p>
                      <a:pPr algn="l" fontAlgn="ctr"/>
                      <a:r>
                        <a:rPr lang="en-US" sz="1200" u="none" strike="noStrike">
                          <a:effectLst/>
                        </a:rPr>
                        <a:t>jakarta.servlet.ServletRequest, jakarta.servlet.ServletResponse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1501724"/>
                  </a:ext>
                </a:extLst>
              </a:tr>
              <a:tr h="219465">
                <a:tc>
                  <a:txBody>
                    <a:bodyPr/>
                    <a:lstStyle/>
                    <a:p>
                      <a:pPr algn="l" fontAlgn="ctr"/>
                      <a:r>
                        <a:rPr lang="en-US" sz="1200" u="none" strike="noStrike">
                          <a:effectLst/>
                        </a:rPr>
                        <a:t>jakarta.servlet.http.HttpSession</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660392890"/>
                  </a:ext>
                </a:extLst>
              </a:tr>
              <a:tr h="219465">
                <a:tc>
                  <a:txBody>
                    <a:bodyPr/>
                    <a:lstStyle/>
                    <a:p>
                      <a:pPr algn="l" fontAlgn="ctr"/>
                      <a:r>
                        <a:rPr lang="en-US" sz="1200" u="none" strike="noStrike">
                          <a:effectLst/>
                        </a:rPr>
                        <a:t>jakarta.servlet.http.PushBuilder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827317341"/>
                  </a:ext>
                </a:extLst>
              </a:tr>
              <a:tr h="219465">
                <a:tc>
                  <a:txBody>
                    <a:bodyPr/>
                    <a:lstStyle/>
                    <a:p>
                      <a:pPr algn="l" fontAlgn="ctr"/>
                      <a:r>
                        <a:rPr lang="en-US" sz="1200" u="none" strike="noStrike">
                          <a:effectLst/>
                        </a:rPr>
                        <a:t>java.security.Principal</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47222612"/>
                  </a:ext>
                </a:extLst>
              </a:tr>
              <a:tr h="219465">
                <a:tc>
                  <a:txBody>
                    <a:bodyPr/>
                    <a:lstStyle/>
                    <a:p>
                      <a:pPr algn="l" fontAlgn="ctr"/>
                      <a:r>
                        <a:rPr lang="en-US" sz="1200" u="none" strike="noStrike">
                          <a:effectLst/>
                        </a:rPr>
                        <a:t>HttpMethod</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882729789"/>
                  </a:ext>
                </a:extLst>
              </a:tr>
              <a:tr h="219465">
                <a:tc>
                  <a:txBody>
                    <a:bodyPr/>
                    <a:lstStyle/>
                    <a:p>
                      <a:pPr algn="l" fontAlgn="ctr"/>
                      <a:r>
                        <a:rPr lang="en-US" sz="1200" u="none" strike="noStrike">
                          <a:effectLst/>
                        </a:rPr>
                        <a:t>java.util.Locale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362059572"/>
                  </a:ext>
                </a:extLst>
              </a:tr>
              <a:tr h="219465">
                <a:tc>
                  <a:txBody>
                    <a:bodyPr/>
                    <a:lstStyle/>
                    <a:p>
                      <a:pPr algn="l" fontAlgn="ctr"/>
                      <a:r>
                        <a:rPr lang="en-US" sz="1200" u="none" strike="noStrike">
                          <a:effectLst/>
                        </a:rPr>
                        <a:t>java.util.TimeZone + java.time.ZoneId</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90961547"/>
                  </a:ext>
                </a:extLst>
              </a:tr>
              <a:tr h="219465">
                <a:tc>
                  <a:txBody>
                    <a:bodyPr/>
                    <a:lstStyle/>
                    <a:p>
                      <a:pPr algn="l" fontAlgn="ctr"/>
                      <a:r>
                        <a:rPr lang="en-US" sz="1200" u="none" strike="noStrike">
                          <a:effectLst/>
                        </a:rPr>
                        <a:t>java.io.InputStream, java.io.Reader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562768138"/>
                  </a:ext>
                </a:extLst>
              </a:tr>
              <a:tr h="219465">
                <a:tc>
                  <a:txBody>
                    <a:bodyPr/>
                    <a:lstStyle/>
                    <a:p>
                      <a:pPr algn="l" fontAlgn="ctr"/>
                      <a:r>
                        <a:rPr lang="en-US" sz="1200" u="none" strike="noStrike">
                          <a:effectLst/>
                        </a:rPr>
                        <a:t>java.io.OutputStream, java.io.Writer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957701425"/>
                  </a:ext>
                </a:extLst>
              </a:tr>
              <a:tr h="219465">
                <a:tc>
                  <a:txBody>
                    <a:bodyPr/>
                    <a:lstStyle/>
                    <a:p>
                      <a:pPr algn="l" fontAlgn="ctr"/>
                      <a:r>
                        <a:rPr lang="en-US" sz="1200" u="none" strike="noStrike">
                          <a:effectLst/>
                        </a:rPr>
                        <a:t>@PathVariable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00859860"/>
                  </a:ext>
                </a:extLst>
              </a:tr>
              <a:tr h="219465">
                <a:tc>
                  <a:txBody>
                    <a:bodyPr/>
                    <a:lstStyle/>
                    <a:p>
                      <a:pPr algn="l" fontAlgn="ctr"/>
                      <a:r>
                        <a:rPr lang="en-US" sz="1200" u="none" strike="noStrike">
                          <a:effectLst/>
                        </a:rPr>
                        <a:t>@MatrixVariable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744485725"/>
                  </a:ext>
                </a:extLst>
              </a:tr>
              <a:tr h="219465">
                <a:tc>
                  <a:txBody>
                    <a:bodyPr/>
                    <a:lstStyle/>
                    <a:p>
                      <a:pPr algn="l" fontAlgn="ctr"/>
                      <a:r>
                        <a:rPr lang="en-US" sz="1200" u="none" strike="noStrike">
                          <a:effectLst/>
                        </a:rPr>
                        <a:t>@RequestParam</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464265479"/>
                  </a:ext>
                </a:extLst>
              </a:tr>
              <a:tr h="219465">
                <a:tc>
                  <a:txBody>
                    <a:bodyPr/>
                    <a:lstStyle/>
                    <a:p>
                      <a:pPr algn="l" fontAlgn="ctr"/>
                      <a:r>
                        <a:rPr lang="en-US" sz="1200" u="none" strike="noStrike">
                          <a:effectLst/>
                        </a:rPr>
                        <a:t>@RequestHeader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356722973"/>
                  </a:ext>
                </a:extLst>
              </a:tr>
              <a:tr h="219465">
                <a:tc>
                  <a:txBody>
                    <a:bodyPr/>
                    <a:lstStyle/>
                    <a:p>
                      <a:pPr algn="l" fontAlgn="ctr"/>
                      <a:r>
                        <a:rPr lang="en-US" sz="1200" u="none" strike="noStrike">
                          <a:effectLst/>
                        </a:rPr>
                        <a:t>@CookieValue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4262703690"/>
                  </a:ext>
                </a:extLst>
              </a:tr>
              <a:tr h="219465">
                <a:tc>
                  <a:txBody>
                    <a:bodyPr/>
                    <a:lstStyle/>
                    <a:p>
                      <a:pPr algn="l" fontAlgn="ctr"/>
                      <a:r>
                        <a:rPr lang="en-US" sz="1200" u="none" strike="noStrike">
                          <a:effectLst/>
                        </a:rPr>
                        <a:t>@RequestBody</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06817113"/>
                  </a:ext>
                </a:extLst>
              </a:tr>
              <a:tr h="219465">
                <a:tc>
                  <a:txBody>
                    <a:bodyPr/>
                    <a:lstStyle/>
                    <a:p>
                      <a:pPr algn="l" fontAlgn="ctr"/>
                      <a:r>
                        <a:rPr lang="en-US" sz="1200" u="none" strike="noStrike">
                          <a:effectLst/>
                        </a:rPr>
                        <a:t>HttpEntity&lt;B&gt;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924376320"/>
                  </a:ext>
                </a:extLst>
              </a:tr>
              <a:tr h="219465">
                <a:tc>
                  <a:txBody>
                    <a:bodyPr/>
                    <a:lstStyle/>
                    <a:p>
                      <a:pPr algn="l" fontAlgn="ctr"/>
                      <a:r>
                        <a:rPr lang="en-US" sz="1200" u="none" strike="noStrike">
                          <a:effectLst/>
                        </a:rPr>
                        <a:t>@RequestPart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163771835"/>
                  </a:ext>
                </a:extLst>
              </a:tr>
              <a:tr h="219465">
                <a:tc>
                  <a:txBody>
                    <a:bodyPr/>
                    <a:lstStyle/>
                    <a:p>
                      <a:pPr algn="l" fontAlgn="ctr"/>
                      <a:r>
                        <a:rPr lang="en-US" sz="1200" u="none" strike="noStrike">
                          <a:effectLst/>
                        </a:rPr>
                        <a:t>java.util.Map, org.springframework.ui.Model,ModelMap</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388092992"/>
                  </a:ext>
                </a:extLst>
              </a:tr>
              <a:tr h="219465">
                <a:tc>
                  <a:txBody>
                    <a:bodyPr/>
                    <a:lstStyle/>
                    <a:p>
                      <a:pPr algn="l" fontAlgn="ctr"/>
                      <a:r>
                        <a:rPr lang="en-US" sz="1200" u="none" strike="noStrike">
                          <a:effectLst/>
                        </a:rPr>
                        <a:t>RedirectAttributes</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454490435"/>
                  </a:ext>
                </a:extLst>
              </a:tr>
              <a:tr h="219465">
                <a:tc>
                  <a:txBody>
                    <a:bodyPr/>
                    <a:lstStyle/>
                    <a:p>
                      <a:pPr algn="l" fontAlgn="ctr"/>
                      <a:r>
                        <a:rPr lang="en-US" sz="1200" u="none" strike="noStrike">
                          <a:effectLst/>
                        </a:rPr>
                        <a:t>@ModelAttribute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721927576"/>
                  </a:ext>
                </a:extLst>
              </a:tr>
              <a:tr h="219465">
                <a:tc>
                  <a:txBody>
                    <a:bodyPr/>
                    <a:lstStyle/>
                    <a:p>
                      <a:pPr algn="l" fontAlgn="ctr"/>
                      <a:r>
                        <a:rPr lang="en-US" sz="1200" u="none" strike="noStrike">
                          <a:effectLst/>
                        </a:rPr>
                        <a:t>Errors, BindingResult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095806278"/>
                  </a:ext>
                </a:extLst>
              </a:tr>
              <a:tr h="219465">
                <a:tc>
                  <a:txBody>
                    <a:bodyPr/>
                    <a:lstStyle/>
                    <a:p>
                      <a:pPr algn="l" fontAlgn="ctr"/>
                      <a:r>
                        <a:rPr lang="en-US" sz="1200" u="none" strike="noStrike">
                          <a:effectLst/>
                        </a:rPr>
                        <a:t>SessionStatus + class-level @SessionAttributes</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730768251"/>
                  </a:ext>
                </a:extLst>
              </a:tr>
              <a:tr h="219465">
                <a:tc>
                  <a:txBody>
                    <a:bodyPr/>
                    <a:lstStyle/>
                    <a:p>
                      <a:pPr algn="l" fontAlgn="ctr"/>
                      <a:r>
                        <a:rPr lang="en-US" sz="1200" u="none" strike="noStrike">
                          <a:effectLst/>
                        </a:rPr>
                        <a:t>UriComponentsBuilder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664650906"/>
                  </a:ext>
                </a:extLst>
              </a:tr>
              <a:tr h="219465">
                <a:tc>
                  <a:txBody>
                    <a:bodyPr/>
                    <a:lstStyle/>
                    <a:p>
                      <a:pPr algn="l" fontAlgn="ctr"/>
                      <a:r>
                        <a:rPr lang="en-US" sz="1200" u="none" strike="noStrike">
                          <a:effectLst/>
                        </a:rPr>
                        <a:t>@SessionAttribute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35972383"/>
                  </a:ext>
                </a:extLst>
              </a:tr>
              <a:tr h="219465">
                <a:tc>
                  <a:txBody>
                    <a:bodyPr/>
                    <a:lstStyle/>
                    <a:p>
                      <a:pPr algn="l" fontAlgn="ctr"/>
                      <a:r>
                        <a:rPr lang="en-US" sz="1200" u="none" strike="noStrike">
                          <a:effectLst/>
                        </a:rPr>
                        <a:t>@RequestAttribute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602087113"/>
                  </a:ext>
                </a:extLst>
              </a:tr>
              <a:tr h="219465">
                <a:tc>
                  <a:txBody>
                    <a:bodyPr/>
                    <a:lstStyle/>
                    <a:p>
                      <a:pPr algn="l" fontAlgn="ctr"/>
                      <a:r>
                        <a:rPr lang="en-US" sz="1200" u="none" strike="noStrike">
                          <a:effectLst/>
                        </a:rPr>
                        <a:t>Any other argument</a:t>
                      </a:r>
                      <a:endParaRPr lang="en-US" sz="1200" b="0" i="0" u="none" strike="noStrike">
                        <a:solidFill>
                          <a:srgbClr val="191E1E"/>
                        </a:solidFill>
                        <a:effectLst/>
                        <a:latin typeface="Segoe UI" panose="020B0502040204020203" pitchFamily="34" charset="0"/>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513428591"/>
                  </a:ext>
                </a:extLst>
              </a:tr>
            </a:tbl>
          </a:graphicData>
        </a:graphic>
      </p:graphicFrame>
      <p:sp>
        <p:nvSpPr>
          <p:cNvPr id="8" name="TextBox 7">
            <a:extLst>
              <a:ext uri="{FF2B5EF4-FFF2-40B4-BE49-F238E27FC236}">
                <a16:creationId xmlns:a16="http://schemas.microsoft.com/office/drawing/2014/main" id="{54CFBCE9-D677-F292-A3A2-C7DDBF5AD0C0}"/>
              </a:ext>
            </a:extLst>
          </p:cNvPr>
          <p:cNvSpPr txBox="1"/>
          <p:nvPr/>
        </p:nvSpPr>
        <p:spPr>
          <a:xfrm>
            <a:off x="174460" y="2980384"/>
            <a:ext cx="1846950" cy="707886"/>
          </a:xfrm>
          <a:prstGeom prst="rect">
            <a:avLst/>
          </a:prstGeom>
          <a:noFill/>
        </p:spPr>
        <p:txBody>
          <a:bodyPr wrap="square">
            <a:spAutoFit/>
          </a:bodyPr>
          <a:lstStyle/>
          <a:p>
            <a:pPr algn="ctr" fontAlgn="ctr"/>
            <a:r>
              <a:rPr lang="en-US" altLang="ko-KR" sz="2000" b="1" i="0" kern="1200">
                <a:solidFill>
                  <a:schemeClr val="dk1"/>
                </a:solidFill>
                <a:effectLst/>
                <a:latin typeface="+mn-lt"/>
                <a:ea typeface="+mn-ea"/>
                <a:cs typeface="+mn-cs"/>
              </a:rPr>
              <a:t>Method Arguments</a:t>
            </a:r>
          </a:p>
        </p:txBody>
      </p:sp>
      <p:sp>
        <p:nvSpPr>
          <p:cNvPr id="10" name="직사각형 9">
            <a:extLst>
              <a:ext uri="{FF2B5EF4-FFF2-40B4-BE49-F238E27FC236}">
                <a16:creationId xmlns:a16="http://schemas.microsoft.com/office/drawing/2014/main" id="{3221AB18-3487-401E-14A7-1AD0DC8A94CF}"/>
              </a:ext>
            </a:extLst>
          </p:cNvPr>
          <p:cNvSpPr/>
          <p:nvPr/>
        </p:nvSpPr>
        <p:spPr>
          <a:xfrm>
            <a:off x="102382" y="135997"/>
            <a:ext cx="622606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매개 변수로 사용할 수 있는 타입과 </a:t>
            </a:r>
            <a:r>
              <a:rPr lang="en-US" altLang="ko-KR" b="1">
                <a:solidFill>
                  <a:schemeClr val="accent1">
                    <a:lumMod val="75000"/>
                  </a:schemeClr>
                </a:solidFill>
                <a:latin typeface="+mn-ea"/>
              </a:rPr>
              <a:t>ArgumentResolver</a:t>
            </a:r>
            <a:endParaRPr lang="ko-KR" altLang="en-US" b="1">
              <a:solidFill>
                <a:schemeClr val="accent1">
                  <a:lumMod val="75000"/>
                </a:schemeClr>
              </a:solidFill>
              <a:latin typeface="+mn-ea"/>
            </a:endParaRPr>
          </a:p>
        </p:txBody>
      </p:sp>
      <p:pic>
        <p:nvPicPr>
          <p:cNvPr id="11" name="그림 10">
            <a:extLst>
              <a:ext uri="{FF2B5EF4-FFF2-40B4-BE49-F238E27FC236}">
                <a16:creationId xmlns:a16="http://schemas.microsoft.com/office/drawing/2014/main" id="{0E5084DD-823B-5210-1253-584240E68EB3}"/>
              </a:ext>
            </a:extLst>
          </p:cNvPr>
          <p:cNvPicPr>
            <a:picLocks noChangeAspect="1"/>
          </p:cNvPicPr>
          <p:nvPr/>
        </p:nvPicPr>
        <p:blipFill>
          <a:blip r:embed="rId2"/>
          <a:stretch>
            <a:fillRect/>
          </a:stretch>
        </p:blipFill>
        <p:spPr>
          <a:xfrm>
            <a:off x="7830589" y="1050076"/>
            <a:ext cx="3803949" cy="5203016"/>
          </a:xfrm>
          <a:prstGeom prst="rect">
            <a:avLst/>
          </a:prstGeom>
        </p:spPr>
      </p:pic>
      <p:sp>
        <p:nvSpPr>
          <p:cNvPr id="12" name="오른쪽 중괄호 11">
            <a:extLst>
              <a:ext uri="{FF2B5EF4-FFF2-40B4-BE49-F238E27FC236}">
                <a16:creationId xmlns:a16="http://schemas.microsoft.com/office/drawing/2014/main" id="{595A4C86-7684-7906-31AD-B9B70BDF09E6}"/>
              </a:ext>
            </a:extLst>
          </p:cNvPr>
          <p:cNvSpPr/>
          <p:nvPr/>
        </p:nvSpPr>
        <p:spPr>
          <a:xfrm>
            <a:off x="6448925" y="800100"/>
            <a:ext cx="150395" cy="5702968"/>
          </a:xfrm>
          <a:prstGeom prst="rightBrace">
            <a:avLst>
              <a:gd name="adj1" fmla="val 84333"/>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07ADF803-E324-1BBA-886E-F0835F58EB86}"/>
              </a:ext>
            </a:extLst>
          </p:cNvPr>
          <p:cNvCxnSpPr>
            <a:stCxn id="12" idx="1"/>
            <a:endCxn id="11" idx="1"/>
          </p:cNvCxnSpPr>
          <p:nvPr/>
        </p:nvCxnSpPr>
        <p:spPr>
          <a:xfrm>
            <a:off x="6599320" y="3651584"/>
            <a:ext cx="12312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B0911A8-A2F6-2780-4431-416843CE6801}"/>
              </a:ext>
            </a:extLst>
          </p:cNvPr>
          <p:cNvSpPr txBox="1"/>
          <p:nvPr/>
        </p:nvSpPr>
        <p:spPr>
          <a:xfrm>
            <a:off x="6477937" y="3334327"/>
            <a:ext cx="1408761" cy="261610"/>
          </a:xfrm>
          <a:prstGeom prst="rect">
            <a:avLst/>
          </a:prstGeom>
          <a:noFill/>
        </p:spPr>
        <p:txBody>
          <a:bodyPr wrap="square">
            <a:spAutoFit/>
          </a:bodyPr>
          <a:lstStyle/>
          <a:p>
            <a:r>
              <a:rPr lang="en-US" altLang="ko-KR" sz="1100">
                <a:solidFill>
                  <a:schemeClr val="accent1">
                    <a:lumMod val="75000"/>
                  </a:schemeClr>
                </a:solidFill>
                <a:latin typeface="+mn-ea"/>
              </a:rPr>
              <a:t>resolveArgument()</a:t>
            </a:r>
            <a:endParaRPr lang="ko-KR" altLang="en-US" sz="1100"/>
          </a:p>
        </p:txBody>
      </p:sp>
    </p:spTree>
    <p:extLst>
      <p:ext uri="{BB962C8B-B14F-4D97-AF65-F5344CB8AC3E}">
        <p14:creationId xmlns:p14="http://schemas.microsoft.com/office/powerpoint/2010/main" val="27673941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70285" y="2967335"/>
            <a:ext cx="7651455"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기본 매개변수</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3941525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206097" cy="69249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메서드 파라미터에 공통적으로 선언할 수 있는 기본 인자들이 있으며 </a:t>
            </a:r>
            <a:r>
              <a:rPr lang="ko-KR" altLang="en-US" sz="1200"/>
              <a:t>요청 및 응답 처리</a:t>
            </a:r>
            <a:r>
              <a:rPr lang="en-US" altLang="ko-KR" sz="1200"/>
              <a:t>, </a:t>
            </a:r>
            <a:r>
              <a:rPr lang="ko-KR" altLang="en-US" sz="1200"/>
              <a:t>세션 관리</a:t>
            </a:r>
            <a:r>
              <a:rPr lang="en-US" altLang="ko-KR" sz="1200"/>
              <a:t>, </a:t>
            </a:r>
            <a:r>
              <a:rPr lang="ko-KR" altLang="en-US" sz="1200"/>
              <a:t>인증 정보 접근 등 다양한 상황에서 적절하게 사용될 수 있다</a:t>
            </a:r>
            <a:endParaRPr lang="en-US" altLang="ko-KR" sz="1200"/>
          </a:p>
          <a:p>
            <a:pPr marL="171450" indent="-171450">
              <a:lnSpc>
                <a:spcPct val="200000"/>
              </a:lnSpc>
              <a:buFont typeface="Arial" panose="020B0604020202020204" pitchFamily="34" charset="0"/>
              <a:buChar char="•"/>
            </a:pPr>
            <a:r>
              <a:rPr lang="en-US" altLang="ko-KR" sz="1200"/>
              <a:t>WebRequest</a:t>
            </a:r>
            <a:r>
              <a:rPr lang="en-US" altLang="ko-KR" sz="1200">
                <a:solidFill>
                  <a:srgbClr val="191E1E"/>
                </a:solidFill>
                <a:highlight>
                  <a:srgbClr val="F6F8FA"/>
                </a:highlight>
                <a:latin typeface="-apple-system"/>
              </a:rPr>
              <a:t>,</a:t>
            </a:r>
            <a:r>
              <a:rPr lang="en-US" altLang="ko-KR" sz="1200"/>
              <a:t>NativeWebRequest,</a:t>
            </a:r>
            <a:r>
              <a:rPr lang="ko-KR" altLang="en-US" sz="1200"/>
              <a:t> </a:t>
            </a:r>
            <a:r>
              <a:rPr lang="en-US" altLang="ko-KR" sz="1200">
                <a:latin typeface="+mn-ea"/>
              </a:rPr>
              <a:t>HttpSession,</a:t>
            </a:r>
            <a:r>
              <a:rPr lang="ko-KR" altLang="en-US" sz="1200">
                <a:latin typeface="+mn-ea"/>
              </a:rPr>
              <a:t> </a:t>
            </a:r>
            <a:r>
              <a:rPr lang="en-US" altLang="ko-KR" sz="1200">
                <a:latin typeface="+mn-ea"/>
              </a:rPr>
              <a:t>Principal,</a:t>
            </a:r>
            <a:r>
              <a:rPr lang="ko-KR" altLang="en-US" sz="1200">
                <a:latin typeface="+mn-ea"/>
              </a:rPr>
              <a:t> </a:t>
            </a:r>
            <a:r>
              <a:rPr lang="en-US" altLang="ko-KR" sz="1200">
                <a:latin typeface="+mn-ea"/>
              </a:rPr>
              <a:t>HttpMethod,</a:t>
            </a:r>
            <a:r>
              <a:rPr lang="ko-KR" altLang="en-US" sz="1200">
                <a:latin typeface="+mn-ea"/>
              </a:rPr>
              <a:t> </a:t>
            </a:r>
            <a:r>
              <a:rPr lang="en-US" altLang="ko-KR" sz="1200">
                <a:latin typeface="+mn-ea"/>
              </a:rPr>
              <a:t>Reader,</a:t>
            </a:r>
            <a:r>
              <a:rPr lang="ko-KR" altLang="en-US" sz="1200">
                <a:latin typeface="+mn-ea"/>
              </a:rPr>
              <a:t> </a:t>
            </a:r>
            <a:r>
              <a:rPr lang="en-US" altLang="ko-KR" sz="1200">
                <a:latin typeface="+mn-ea"/>
              </a:rPr>
              <a:t>Writer</a:t>
            </a:r>
            <a:r>
              <a:rPr lang="ko-KR" altLang="en-US" sz="1200">
                <a:latin typeface="+mn-ea"/>
              </a:rPr>
              <a:t> 에 대해 살펴 본다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293805EE-66F8-4699-774D-2A5B57FA4773}"/>
              </a:ext>
            </a:extLst>
          </p:cNvPr>
          <p:cNvSpPr/>
          <p:nvPr/>
        </p:nvSpPr>
        <p:spPr>
          <a:xfrm>
            <a:off x="198756" y="1861493"/>
            <a:ext cx="419768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WebRequest / NativeWebRequest</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70207" y="2162681"/>
            <a:ext cx="1149870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WebRequest </a:t>
            </a:r>
            <a:r>
              <a:rPr lang="ko-KR" altLang="en-US" sz="1200"/>
              <a:t>와 </a:t>
            </a:r>
            <a:r>
              <a:rPr lang="en-US" altLang="ko-KR" sz="1200"/>
              <a:t>NativeWebRequest </a:t>
            </a:r>
            <a:r>
              <a:rPr lang="ko-KR" altLang="en-US" sz="1200"/>
              <a:t>는 웹 요청에 대한 다양한 정보를 제공하는 객체로서</a:t>
            </a:r>
            <a:r>
              <a:rPr lang="en-US" altLang="ko-KR" sz="1200"/>
              <a:t> HttpServletRequest</a:t>
            </a:r>
            <a:r>
              <a:rPr lang="ko-KR" altLang="en-US" sz="1200"/>
              <a:t> 보다 더 많은 메서드와 웹 요청 전반에 쉽게 접근한다</a:t>
            </a:r>
            <a:endParaRPr lang="en-US" altLang="ko-KR" sz="1200">
              <a:latin typeface="+mn-ea"/>
            </a:endParaRPr>
          </a:p>
        </p:txBody>
      </p:sp>
      <p:sp>
        <p:nvSpPr>
          <p:cNvPr id="3" name="Rectangle 1">
            <a:extLst>
              <a:ext uri="{FF2B5EF4-FFF2-40B4-BE49-F238E27FC236}">
                <a16:creationId xmlns:a16="http://schemas.microsoft.com/office/drawing/2014/main" id="{A16FEFED-F839-D5E7-8984-07D5D777D29C}"/>
              </a:ext>
            </a:extLst>
          </p:cNvPr>
          <p:cNvSpPr>
            <a:spLocks noChangeArrowheads="1"/>
          </p:cNvSpPr>
          <p:nvPr/>
        </p:nvSpPr>
        <p:spPr bwMode="auto">
          <a:xfrm>
            <a:off x="666191" y="2532013"/>
            <a:ext cx="8801100"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handleWebRequest</a:t>
            </a:r>
            <a:r>
              <a:rPr kumimoji="0" lang="ko-KR" altLang="ko-KR" sz="1100" b="0" i="0" u="none" strike="noStrike" cap="none" normalizeH="0" baseline="0">
                <a:ln>
                  <a:noFill/>
                </a:ln>
                <a:solidFill>
                  <a:srgbClr val="BCBEC4"/>
                </a:solidFill>
                <a:effectLst/>
                <a:latin typeface="Arial Unicode MS"/>
                <a:ea typeface="JetBrains Mono"/>
              </a:rPr>
              <a:t>(WebRequest webRequest, NativeWebRequest nativeWebRequest)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paramValue = webRequest.getParameter(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headerValue = webRequest.getHeader(</a:t>
            </a:r>
            <a:r>
              <a:rPr kumimoji="0" lang="ko-KR" altLang="ko-KR" sz="1100" b="0" i="0" u="none" strike="noStrike" cap="none" normalizeH="0" baseline="0">
                <a:ln>
                  <a:noFill/>
                </a:ln>
                <a:solidFill>
                  <a:srgbClr val="6AAB73"/>
                </a:solidFill>
                <a:effectLst/>
                <a:latin typeface="Arial Unicode MS"/>
                <a:ea typeface="JetBrains Mono"/>
              </a:rPr>
              <a:t>"User-Agent"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long </a:t>
            </a:r>
            <a:r>
              <a:rPr kumimoji="0" lang="ko-KR" altLang="ko-KR" sz="1100" b="0" i="0" u="none" strike="noStrike" cap="none" normalizeH="0" baseline="0">
                <a:ln>
                  <a:noFill/>
                </a:ln>
                <a:solidFill>
                  <a:srgbClr val="BCBEC4"/>
                </a:solidFill>
                <a:effectLst/>
                <a:latin typeface="Arial Unicode MS"/>
                <a:ea typeface="JetBrains Mono"/>
              </a:rPr>
              <a:t>requestTime = webRequest.getTimestamp();</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HttpServletRequest request = nativeWebRequest.getNativeRequest(HttpServletRequest.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 cookies = request.getCookies();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(cookies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Arrays.stream(cookies)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.map(cookie -&gt; cookie.getName() + </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cookie.getValue())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"Parameter value: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67938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93805EE-66F8-4699-774D-2A5B57FA4773}"/>
              </a:ext>
            </a:extLst>
          </p:cNvPr>
          <p:cNvSpPr/>
          <p:nvPr/>
        </p:nvSpPr>
        <p:spPr>
          <a:xfrm>
            <a:off x="143892" y="427043"/>
            <a:ext cx="1790875"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HttpSession</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E40855FD-2AC6-E32D-8BA3-6941263B5CB5}"/>
              </a:ext>
            </a:extLst>
          </p:cNvPr>
          <p:cNvSpPr txBox="1"/>
          <p:nvPr/>
        </p:nvSpPr>
        <p:spPr>
          <a:xfrm>
            <a:off x="585679" y="1234070"/>
            <a:ext cx="8965692"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"/session"</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handleHttpSession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HttpSession session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session.setAttribute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"leaven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"Session set with user: leaven "</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15343" y="796375"/>
            <a:ext cx="8727717"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HttpSession</a:t>
            </a:r>
            <a:r>
              <a:rPr lang="ko-KR" altLang="en-US" sz="1200"/>
              <a:t>은 서버에 저장된 세션 데이터를 다룰 수 있게 해주는 객체로서 사용자의 세션 정보를 읽거나 설정할 수 있다</a:t>
            </a:r>
            <a:endParaRPr lang="en-US" altLang="ko-KR" sz="1200">
              <a:latin typeface="+mn-ea"/>
            </a:endParaRPr>
          </a:p>
        </p:txBody>
      </p:sp>
      <p:sp>
        <p:nvSpPr>
          <p:cNvPr id="8" name="직사각형 7">
            <a:extLst>
              <a:ext uri="{FF2B5EF4-FFF2-40B4-BE49-F238E27FC236}">
                <a16:creationId xmlns:a16="http://schemas.microsoft.com/office/drawing/2014/main" id="{0D48CBCE-271C-B636-4E82-090320252BAD}"/>
              </a:ext>
            </a:extLst>
          </p:cNvPr>
          <p:cNvSpPr/>
          <p:nvPr/>
        </p:nvSpPr>
        <p:spPr>
          <a:xfrm>
            <a:off x="143892" y="4042374"/>
            <a:ext cx="142026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Principal</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874BAC5-0BB9-5C99-6550-8CB1A6A5C1AF}"/>
              </a:ext>
            </a:extLst>
          </p:cNvPr>
          <p:cNvSpPr txBox="1"/>
          <p:nvPr/>
        </p:nvSpPr>
        <p:spPr>
          <a:xfrm>
            <a:off x="487066" y="5110043"/>
            <a:ext cx="8965692"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handlePrincipal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Principal principal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"Logged in user: " </a:t>
            </a:r>
            <a:r>
              <a:rPr lang="en-US" altLang="ko-KR" sz="1200">
                <a:solidFill>
                  <a:srgbClr val="BCBEC4"/>
                </a:solidFill>
                <a:effectLst/>
                <a:highlight>
                  <a:srgbClr val="1E1F22"/>
                </a:highlight>
              </a:rPr>
              <a:t>+ principal.getName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1D057AA5-1C06-6BC8-452B-9F1B0BA97FB2}"/>
              </a:ext>
            </a:extLst>
          </p:cNvPr>
          <p:cNvSpPr/>
          <p:nvPr/>
        </p:nvSpPr>
        <p:spPr>
          <a:xfrm>
            <a:off x="315343" y="4411706"/>
            <a:ext cx="91374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Principal</a:t>
            </a:r>
            <a:r>
              <a:rPr lang="ko-KR" altLang="en-US" sz="1200"/>
              <a:t>은 현재 인증된 사용자의 정보를 나타내는 객체로서 사용자 이름이나 인증된 사용자와 관련된 데이터를 제공해 준다</a:t>
            </a:r>
            <a:endParaRPr lang="en-US" altLang="ko-KR" sz="1200"/>
          </a:p>
          <a:p>
            <a:pPr marL="171450" indent="-171450">
              <a:lnSpc>
                <a:spcPct val="150000"/>
              </a:lnSpc>
              <a:buFont typeface="Arial" panose="020B0604020202020204" pitchFamily="34" charset="0"/>
              <a:buChar char="•"/>
            </a:pPr>
            <a:r>
              <a:rPr lang="ko-KR" altLang="en-US" sz="1200">
                <a:latin typeface="+mn-ea"/>
              </a:rPr>
              <a:t>스프링 시큐리티와 통합되어 제공하는 기능이다</a:t>
            </a:r>
            <a:endParaRPr lang="en-US" altLang="ko-KR" sz="1200">
              <a:latin typeface="+mn-ea"/>
            </a:endParaRPr>
          </a:p>
        </p:txBody>
      </p:sp>
      <p:pic>
        <p:nvPicPr>
          <p:cNvPr id="4" name="그림 3">
            <a:extLst>
              <a:ext uri="{FF2B5EF4-FFF2-40B4-BE49-F238E27FC236}">
                <a16:creationId xmlns:a16="http://schemas.microsoft.com/office/drawing/2014/main" id="{7E51AF73-2AEC-1782-E9E7-C72B28D31B59}"/>
              </a:ext>
            </a:extLst>
          </p:cNvPr>
          <p:cNvPicPr>
            <a:picLocks noChangeAspect="1"/>
          </p:cNvPicPr>
          <p:nvPr/>
        </p:nvPicPr>
        <p:blipFill>
          <a:blip r:embed="rId3"/>
          <a:stretch>
            <a:fillRect/>
          </a:stretch>
        </p:blipFill>
        <p:spPr>
          <a:xfrm>
            <a:off x="7125378" y="1240831"/>
            <a:ext cx="2425993" cy="2601417"/>
          </a:xfrm>
          <a:prstGeom prst="rect">
            <a:avLst/>
          </a:prstGeom>
        </p:spPr>
      </p:pic>
    </p:spTree>
    <p:extLst>
      <p:ext uri="{BB962C8B-B14F-4D97-AF65-F5344CB8AC3E}">
        <p14:creationId xmlns:p14="http://schemas.microsoft.com/office/powerpoint/2010/main" val="37039672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93805EE-66F8-4699-774D-2A5B57FA4773}"/>
              </a:ext>
            </a:extLst>
          </p:cNvPr>
          <p:cNvSpPr/>
          <p:nvPr/>
        </p:nvSpPr>
        <p:spPr>
          <a:xfrm>
            <a:off x="143892" y="427043"/>
            <a:ext cx="183575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HttpMethod</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E40855FD-2AC6-E32D-8BA3-6941263B5CB5}"/>
              </a:ext>
            </a:extLst>
          </p:cNvPr>
          <p:cNvSpPr txBox="1"/>
          <p:nvPr/>
        </p:nvSpPr>
        <p:spPr>
          <a:xfrm>
            <a:off x="585679" y="1234070"/>
            <a:ext cx="8965692"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"/checkMethod"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handleHttpMethod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HttpMethod method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method == HttpMethod.POST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"This is a POST request"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"This is not a POST request"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15343" y="796375"/>
            <a:ext cx="784110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HttpMethod</a:t>
            </a:r>
            <a:r>
              <a:rPr lang="ko-KR" altLang="en-US" sz="1200"/>
              <a:t> 는 요청 메서드</a:t>
            </a:r>
            <a:r>
              <a:rPr lang="en-US" altLang="ko-KR" sz="1200"/>
              <a:t>(GET, POST </a:t>
            </a:r>
            <a:r>
              <a:rPr lang="ko-KR" altLang="en-US" sz="1200"/>
              <a:t>등</a:t>
            </a:r>
            <a:r>
              <a:rPr lang="en-US" altLang="ko-KR" sz="1200"/>
              <a:t>)</a:t>
            </a:r>
            <a:r>
              <a:rPr lang="ko-KR" altLang="en-US" sz="1200"/>
              <a:t>를 나타내며 현재 요청이 어떤 </a:t>
            </a:r>
            <a:r>
              <a:rPr lang="en-US" altLang="ko-KR" sz="1200"/>
              <a:t>HTTP </a:t>
            </a:r>
            <a:r>
              <a:rPr lang="ko-KR" altLang="en-US" sz="1200"/>
              <a:t>메서드인지 확인할 수 있다</a:t>
            </a:r>
            <a:endParaRPr lang="en-US" altLang="ko-KR" sz="1200">
              <a:latin typeface="+mn-ea"/>
            </a:endParaRPr>
          </a:p>
        </p:txBody>
      </p:sp>
      <p:sp>
        <p:nvSpPr>
          <p:cNvPr id="8" name="직사각형 7">
            <a:extLst>
              <a:ext uri="{FF2B5EF4-FFF2-40B4-BE49-F238E27FC236}">
                <a16:creationId xmlns:a16="http://schemas.microsoft.com/office/drawing/2014/main" id="{0D48CBCE-271C-B636-4E82-090320252BAD}"/>
              </a:ext>
            </a:extLst>
          </p:cNvPr>
          <p:cNvSpPr/>
          <p:nvPr/>
        </p:nvSpPr>
        <p:spPr>
          <a:xfrm>
            <a:off x="143892" y="3880427"/>
            <a:ext cx="21898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Reader</a:t>
            </a:r>
            <a:r>
              <a:rPr lang="ko-KR" altLang="en-US" b="1">
                <a:solidFill>
                  <a:schemeClr val="accent1">
                    <a:lumMod val="75000"/>
                  </a:schemeClr>
                </a:solidFill>
              </a:rPr>
              <a:t> </a:t>
            </a:r>
            <a:r>
              <a:rPr lang="en-US" altLang="ko-KR" b="1">
                <a:solidFill>
                  <a:schemeClr val="accent1">
                    <a:lumMod val="75000"/>
                  </a:schemeClr>
                </a:solidFill>
              </a:rPr>
              <a:t>/</a:t>
            </a:r>
            <a:r>
              <a:rPr lang="ko-KR" altLang="en-US" b="1">
                <a:solidFill>
                  <a:schemeClr val="accent1">
                    <a:lumMod val="75000"/>
                  </a:schemeClr>
                </a:solidFill>
              </a:rPr>
              <a:t> </a:t>
            </a:r>
            <a:r>
              <a:rPr lang="en-US" altLang="ko-KR" b="1">
                <a:solidFill>
                  <a:schemeClr val="accent1">
                    <a:lumMod val="75000"/>
                  </a:schemeClr>
                </a:solidFill>
              </a:rPr>
              <a:t>Writer</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874BAC5-0BB9-5C99-6550-8CB1A6A5C1AF}"/>
              </a:ext>
            </a:extLst>
          </p:cNvPr>
          <p:cNvSpPr txBox="1"/>
          <p:nvPr/>
        </p:nvSpPr>
        <p:spPr>
          <a:xfrm>
            <a:off x="585679" y="4687454"/>
            <a:ext cx="8965692"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"/readwrite"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handleReader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Reader reader, Writer writer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IOException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char</a:t>
            </a: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buffer = </a:t>
            </a:r>
            <a:r>
              <a:rPr lang="en-US" altLang="ko-KR" sz="1200">
                <a:solidFill>
                  <a:srgbClr val="CF8E6D"/>
                </a:solidFill>
                <a:effectLst/>
                <a:highlight>
                  <a:srgbClr val="1E1F22"/>
                </a:highlight>
              </a:rPr>
              <a:t>new char</a:t>
            </a:r>
            <a:r>
              <a:rPr lang="en-US" altLang="ko-KR" sz="1200">
                <a:solidFill>
                  <a:srgbClr val="E8BA36"/>
                </a:solidFill>
                <a:effectLst/>
                <a:highlight>
                  <a:srgbClr val="1E1F22"/>
                </a:highlight>
              </a:rPr>
              <a:t>[</a:t>
            </a:r>
            <a:r>
              <a:rPr lang="en-US" altLang="ko-KR" sz="1200">
                <a:solidFill>
                  <a:srgbClr val="2AACB8"/>
                </a:solidFill>
                <a:effectLst/>
                <a:highlight>
                  <a:srgbClr val="1E1F22"/>
                </a:highlight>
              </a:rPr>
              <a:t>1024</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int </a:t>
            </a:r>
            <a:r>
              <a:rPr lang="en-US" altLang="ko-KR" sz="1200">
                <a:solidFill>
                  <a:srgbClr val="BCBEC4"/>
                </a:solidFill>
                <a:effectLst/>
                <a:highlight>
                  <a:srgbClr val="1E1F22"/>
                </a:highlight>
              </a:rPr>
              <a:t>bytesRead = reader.read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buffer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"Read " </a:t>
            </a:r>
            <a:r>
              <a:rPr lang="en-US" altLang="ko-KR" sz="1200">
                <a:solidFill>
                  <a:srgbClr val="BCBEC4"/>
                </a:solidFill>
                <a:effectLst/>
                <a:highlight>
                  <a:srgbClr val="1E1F22"/>
                </a:highlight>
              </a:rPr>
              <a:t>+ bytesRead + </a:t>
            </a:r>
            <a:r>
              <a:rPr lang="en-US" altLang="ko-KR" sz="1200">
                <a:solidFill>
                  <a:srgbClr val="6AAB73"/>
                </a:solidFill>
                <a:effectLst/>
                <a:highlight>
                  <a:srgbClr val="1E1F22"/>
                </a:highlight>
              </a:rPr>
              <a:t>" characters from request body"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writer.write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"This is the response body"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a:t>
            </a:r>
          </a:p>
        </p:txBody>
      </p:sp>
      <p:sp>
        <p:nvSpPr>
          <p:cNvPr id="10" name="직사각형 9">
            <a:extLst>
              <a:ext uri="{FF2B5EF4-FFF2-40B4-BE49-F238E27FC236}">
                <a16:creationId xmlns:a16="http://schemas.microsoft.com/office/drawing/2014/main" id="{1D057AA5-1C06-6BC8-452B-9F1B0BA97FB2}"/>
              </a:ext>
            </a:extLst>
          </p:cNvPr>
          <p:cNvSpPr/>
          <p:nvPr/>
        </p:nvSpPr>
        <p:spPr>
          <a:xfrm>
            <a:off x="315343" y="4249759"/>
            <a:ext cx="7088922"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Reader</a:t>
            </a:r>
            <a:r>
              <a:rPr lang="ko-KR" altLang="en-US" sz="1200"/>
              <a:t>는 요청 본문을 읽는 데 사용되며</a:t>
            </a:r>
            <a:r>
              <a:rPr lang="en-US" altLang="ko-KR" sz="1200"/>
              <a:t> Writer</a:t>
            </a:r>
            <a:r>
              <a:rPr lang="ko-KR" altLang="en-US" sz="1200"/>
              <a:t>는 응답 본문에 데이터를 작성하는 데 사용된다</a:t>
            </a:r>
            <a:endParaRPr lang="en-US" altLang="ko-KR" sz="1200">
              <a:latin typeface="+mn-ea"/>
            </a:endParaRPr>
          </a:p>
        </p:txBody>
      </p:sp>
      <p:pic>
        <p:nvPicPr>
          <p:cNvPr id="4" name="그림 3">
            <a:extLst>
              <a:ext uri="{FF2B5EF4-FFF2-40B4-BE49-F238E27FC236}">
                <a16:creationId xmlns:a16="http://schemas.microsoft.com/office/drawing/2014/main" id="{921BD3E1-0271-F004-728A-090EABC711EE}"/>
              </a:ext>
            </a:extLst>
          </p:cNvPr>
          <p:cNvPicPr>
            <a:picLocks noChangeAspect="1"/>
          </p:cNvPicPr>
          <p:nvPr/>
        </p:nvPicPr>
        <p:blipFill>
          <a:blip r:embed="rId3"/>
          <a:stretch>
            <a:fillRect/>
          </a:stretch>
        </p:blipFill>
        <p:spPr>
          <a:xfrm>
            <a:off x="7936659" y="1234070"/>
            <a:ext cx="1614712" cy="2686424"/>
          </a:xfrm>
          <a:prstGeom prst="rect">
            <a:avLst/>
          </a:prstGeom>
        </p:spPr>
      </p:pic>
    </p:spTree>
    <p:extLst>
      <p:ext uri="{BB962C8B-B14F-4D97-AF65-F5344CB8AC3E}">
        <p14:creationId xmlns:p14="http://schemas.microsoft.com/office/powerpoint/2010/main" val="323161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A1A68-27C8-AA94-684F-0BEDBFE123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399C1C1-268A-6561-C7E8-659438E32A7D}"/>
              </a:ext>
            </a:extLst>
          </p:cNvPr>
          <p:cNvSpPr txBox="1"/>
          <p:nvPr/>
        </p:nvSpPr>
        <p:spPr>
          <a:xfrm>
            <a:off x="2297530" y="1720840"/>
            <a:ext cx="7596952" cy="923330"/>
          </a:xfrm>
          <a:prstGeom prst="rect">
            <a:avLst/>
          </a:prstGeom>
          <a:noFill/>
        </p:spPr>
        <p:txBody>
          <a:bodyPr wrap="none" rtlCol="0">
            <a:spAutoFit/>
          </a:bodyPr>
          <a:lstStyle/>
          <a:p>
            <a:pPr algn="ct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요청 파라미터 매개변수</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2DFC6F97-31E1-3343-C1E0-535E7FB956A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A9041E3D-337A-FAAB-1831-C4B443652648}"/>
              </a:ext>
            </a:extLst>
          </p:cNvPr>
          <p:cNvSpPr txBox="1"/>
          <p:nvPr/>
        </p:nvSpPr>
        <p:spPr>
          <a:xfrm>
            <a:off x="3282345" y="2836676"/>
            <a:ext cx="5627310" cy="2585323"/>
          </a:xfrm>
          <a:prstGeom prst="rect">
            <a:avLst/>
          </a:prstGeom>
          <a:noFill/>
        </p:spPr>
        <p:txBody>
          <a:bodyPr wrap="none" rtlCol="0">
            <a:spAutoFit/>
          </a:bodyPr>
          <a:lstStyle/>
          <a:p>
            <a:pPr algn="ctr"/>
            <a:r>
              <a:rPr lang="en-US" altLang="ko-KR" sz="5400">
                <a:solidFill>
                  <a:schemeClr val="accent1">
                    <a:lumMod val="75000"/>
                  </a:schemeClr>
                </a:solidFill>
                <a:latin typeface="+mj-lt"/>
                <a:ea typeface="나눔바른고딕" panose="020B0603020101020101" pitchFamily="50" charset="-127"/>
              </a:rPr>
              <a:t>@RequestParam</a:t>
            </a:r>
          </a:p>
          <a:p>
            <a:pPr algn="ctr"/>
            <a:r>
              <a:rPr lang="en-US" altLang="ko-KR" sz="5400">
                <a:solidFill>
                  <a:schemeClr val="accent1">
                    <a:lumMod val="75000"/>
                  </a:schemeClr>
                </a:solidFill>
                <a:latin typeface="+mj-lt"/>
                <a:ea typeface="나눔바른고딕" panose="020B0603020101020101" pitchFamily="50" charset="-127"/>
              </a:rPr>
              <a:t>@PathVariable</a:t>
            </a:r>
          </a:p>
          <a:p>
            <a:pPr algn="ctr"/>
            <a:r>
              <a:rPr lang="en-US" altLang="ko-KR" sz="5400">
                <a:solidFill>
                  <a:schemeClr val="accent1">
                    <a:lumMod val="75000"/>
                  </a:schemeClr>
                </a:solidFill>
                <a:latin typeface="+mj-lt"/>
                <a:ea typeface="나눔바른고딕" panose="020B0603020101020101" pitchFamily="50" charset="-127"/>
              </a:rPr>
              <a:t>@ModelAttribute</a:t>
            </a:r>
            <a:endParaRPr lang="ko-KR" altLang="en-US" sz="5400">
              <a:solidFill>
                <a:schemeClr val="accent1">
                  <a:lumMod val="75000"/>
                </a:schemeClr>
              </a:solidFill>
              <a:latin typeface="+mj-lt"/>
            </a:endParaRPr>
          </a:p>
        </p:txBody>
      </p:sp>
    </p:spTree>
    <p:extLst>
      <p:ext uri="{BB962C8B-B14F-4D97-AF65-F5344CB8AC3E}">
        <p14:creationId xmlns:p14="http://schemas.microsoft.com/office/powerpoint/2010/main" val="3132954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B4E23DAA-D8E2-A21E-4931-DB813B696A2C}"/>
              </a:ext>
            </a:extLst>
          </p:cNvPr>
          <p:cNvSpPr/>
          <p:nvPr/>
        </p:nvSpPr>
        <p:spPr>
          <a:xfrm>
            <a:off x="4066214" y="1064996"/>
            <a:ext cx="2029785" cy="1807369"/>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4205241" y="1230873"/>
            <a:ext cx="1736674" cy="1519365"/>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00434" y="151258"/>
            <a:ext cx="4310897"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ea typeface="나눔바른고딕" panose="020B0603020101020101" pitchFamily="50" charset="-127"/>
              </a:rPr>
              <a:t>모델</a:t>
            </a:r>
            <a:r>
              <a:rPr lang="en-US" altLang="ko-KR" b="1">
                <a:solidFill>
                  <a:schemeClr val="accent1">
                    <a:lumMod val="75000"/>
                  </a:schemeClr>
                </a:solidFill>
                <a:latin typeface="+mj-lt"/>
                <a:ea typeface="나눔바른고딕" panose="020B0603020101020101" pitchFamily="50" charset="-127"/>
              </a:rPr>
              <a:t>1 </a:t>
            </a:r>
            <a:r>
              <a:rPr lang="ko-KR" altLang="en-US" b="1">
                <a:solidFill>
                  <a:schemeClr val="accent1">
                    <a:lumMod val="75000"/>
                  </a:schemeClr>
                </a:solidFill>
                <a:latin typeface="+mj-lt"/>
                <a:ea typeface="나눔바른고딕" panose="020B0603020101020101" pitchFamily="50" charset="-127"/>
              </a:rPr>
              <a:t>기반 요청 프로세스</a:t>
            </a:r>
            <a:endParaRPr lang="ko-KR" altLang="en-US"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4092128" y="1322595"/>
            <a:ext cx="1916457"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4452129" y="1689806"/>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hello.jsp</a:t>
            </a:r>
            <a:endParaRPr lang="ko-KR" altLang="en-US"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34F4DE13-79C6-4508-8BC5-A0DA126ED75C}"/>
              </a:ext>
            </a:extLst>
          </p:cNvPr>
          <p:cNvSpPr/>
          <p:nvPr/>
        </p:nvSpPr>
        <p:spPr>
          <a:xfrm>
            <a:off x="4452129" y="2192529"/>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user.jsp</a:t>
            </a:r>
            <a:endParaRPr lang="ko-KR" altLang="en-US" sz="1200">
              <a:solidFill>
                <a:schemeClr val="tx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77C20E8F-42ED-4D4E-A788-6DA96353C51D}"/>
              </a:ext>
            </a:extLst>
          </p:cNvPr>
          <p:cNvCxnSpPr>
            <a:cxnSpLocks/>
          </p:cNvCxnSpPr>
          <p:nvPr/>
        </p:nvCxnSpPr>
        <p:spPr>
          <a:xfrm>
            <a:off x="953837" y="1544136"/>
            <a:ext cx="31123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1676744" y="1001488"/>
            <a:ext cx="1666562" cy="534762"/>
          </a:xfrm>
          <a:prstGeom prst="rect">
            <a:avLst/>
          </a:prstGeom>
          <a:noFill/>
        </p:spPr>
        <p:txBody>
          <a:bodyPr wrap="square">
            <a:spAutoFit/>
          </a:bodyPr>
          <a:lstStyle/>
          <a:p>
            <a:pPr>
              <a:lnSpc>
                <a:spcPct val="150000"/>
              </a:lnSpc>
            </a:pPr>
            <a:r>
              <a:rPr lang="en-US" altLang="ko-KR" sz="1000">
                <a:latin typeface="+mj-lt"/>
              </a:rPr>
              <a:t>GET /hello.jsp  HTTP/1.1 </a:t>
            </a:r>
          </a:p>
          <a:p>
            <a:pPr>
              <a:lnSpc>
                <a:spcPct val="150000"/>
              </a:lnSpc>
            </a:pPr>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1599894" y="2343440"/>
            <a:ext cx="2048468"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53" name="TextBox 52">
            <a:extLst>
              <a:ext uri="{FF2B5EF4-FFF2-40B4-BE49-F238E27FC236}">
                <a16:creationId xmlns:a16="http://schemas.microsoft.com/office/drawing/2014/main" id="{7FA66DD9-6AC0-4C01-AB0F-E9EE083F4A67}"/>
              </a:ext>
            </a:extLst>
          </p:cNvPr>
          <p:cNvSpPr txBox="1"/>
          <p:nvPr/>
        </p:nvSpPr>
        <p:spPr>
          <a:xfrm>
            <a:off x="8259605" y="467652"/>
            <a:ext cx="1161491" cy="307777"/>
          </a:xfrm>
          <a:prstGeom prst="rect">
            <a:avLst/>
          </a:prstGeom>
          <a:noFill/>
        </p:spPr>
        <p:txBody>
          <a:bodyPr wrap="square">
            <a:spAutoFit/>
          </a:bodyPr>
          <a:lstStyle/>
          <a:p>
            <a:pPr algn="ctr"/>
            <a:r>
              <a:rPr lang="en-US" altLang="ko-KR" sz="1400">
                <a:latin typeface="+mj-lt"/>
                <a:ea typeface="나눔바른고딕" panose="020B0603020101020101"/>
              </a:rPr>
              <a:t>hello.jsp</a:t>
            </a:r>
            <a:endParaRPr lang="ko-KR" altLang="en-US" sz="1400">
              <a:latin typeface="+mj-lt"/>
            </a:endParaRPr>
          </a:p>
        </p:txBody>
      </p:sp>
      <p:cxnSp>
        <p:nvCxnSpPr>
          <p:cNvPr id="49" name="직선 화살표 연결선 48">
            <a:extLst>
              <a:ext uri="{FF2B5EF4-FFF2-40B4-BE49-F238E27FC236}">
                <a16:creationId xmlns:a16="http://schemas.microsoft.com/office/drawing/2014/main" id="{9B4CECDE-A9C4-437E-9A6C-7EB8816EFE7D}"/>
              </a:ext>
            </a:extLst>
          </p:cNvPr>
          <p:cNvCxnSpPr>
            <a:cxnSpLocks/>
            <a:stCxn id="15" idx="3"/>
            <a:endCxn id="11" idx="1"/>
          </p:cNvCxnSpPr>
          <p:nvPr/>
        </p:nvCxnSpPr>
        <p:spPr>
          <a:xfrm flipV="1">
            <a:off x="5641250" y="1910868"/>
            <a:ext cx="701637" cy="583"/>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Rectangle 2">
            <a:extLst>
              <a:ext uri="{FF2B5EF4-FFF2-40B4-BE49-F238E27FC236}">
                <a16:creationId xmlns:a16="http://schemas.microsoft.com/office/drawing/2014/main" id="{5F983EC2-4B8F-46B2-B82A-27C690AAEDED}"/>
              </a:ext>
            </a:extLst>
          </p:cNvPr>
          <p:cNvSpPr>
            <a:spLocks noChangeArrowheads="1"/>
          </p:cNvSpPr>
          <p:nvPr/>
        </p:nvSpPr>
        <p:spPr bwMode="auto">
          <a:xfrm>
            <a:off x="6342887" y="775429"/>
            <a:ext cx="5382459" cy="22708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B3AE60"/>
                </a:solidFill>
                <a:effectLst/>
                <a:latin typeface="+mj-lt"/>
                <a:ea typeface="JetBrains Mono"/>
              </a:rPr>
              <a:t>@ page </a:t>
            </a:r>
            <a:r>
              <a:rPr kumimoji="0" lang="ko-KR" altLang="ko-KR" sz="1000" b="0" i="0" u="none" strike="noStrike" cap="none" normalizeH="0" baseline="0">
                <a:ln>
                  <a:noFill/>
                </a:ln>
                <a:solidFill>
                  <a:srgbClr val="CF8E6D"/>
                </a:solidFill>
                <a:effectLst/>
                <a:latin typeface="+mj-lt"/>
                <a:ea typeface="JetBrains Mono"/>
              </a:rPr>
              <a:t>import</a:t>
            </a:r>
            <a:r>
              <a:rPr kumimoji="0" lang="ko-KR" altLang="ko-KR" sz="1000" b="0" i="0" u="none" strike="noStrike" cap="none" normalizeH="0" baseline="0">
                <a:ln>
                  <a:noFill/>
                </a:ln>
                <a:solidFill>
                  <a:srgbClr val="BCBEC4"/>
                </a:solidFill>
                <a:effectLst/>
                <a:latin typeface="+mj-lt"/>
                <a:ea typeface="JetBrains Mono"/>
              </a:rPr>
              <a:t>=</a:t>
            </a:r>
            <a:r>
              <a:rPr kumimoji="0" lang="ko-KR" altLang="ko-KR" sz="1000" b="0" i="0" u="none" strike="noStrike" cap="none" normalizeH="0" baseline="0">
                <a:ln>
                  <a:noFill/>
                </a:ln>
                <a:solidFill>
                  <a:srgbClr val="6AAB73"/>
                </a:solidFill>
                <a:effectLst/>
                <a:latin typeface="+mj-lt"/>
                <a:ea typeface="JetBrains Mono"/>
              </a:rPr>
              <a:t>"java.util.*" </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html</a:t>
            </a:r>
            <a:r>
              <a:rPr kumimoji="0" lang="ko-KR" altLang="ko-KR" sz="1000" b="0" i="0" u="none" strike="noStrike" cap="none" normalizeH="0" baseline="0">
                <a:ln>
                  <a:noFill/>
                </a:ln>
                <a:solidFill>
                  <a:srgbClr val="BCBEC4"/>
                </a:solidFill>
                <a:effectLst/>
                <a:latin typeface="+mj-lt"/>
                <a:ea typeface="JetBrains Mono"/>
              </a:rPr>
              <a:t>&gt;</a:t>
            </a:r>
            <a:endParaRPr kumimoji="0" lang="en-US" altLang="ko-KR" sz="10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a:t>
            </a:r>
            <a:r>
              <a:rPr kumimoji="0" lang="en-US" altLang="ko-KR" sz="1000" b="0" i="0" u="none" strike="noStrike" cap="none" normalizeH="0" baseline="0">
                <a:ln>
                  <a:noFill/>
                </a:ln>
                <a:solidFill>
                  <a:srgbClr val="16BAAC"/>
                </a:solidFill>
                <a:effectLst/>
                <a:latin typeface="+mj-lt"/>
                <a:ea typeface="JetBrains Mono"/>
              </a:rPr>
              <a:t>ead</a:t>
            </a:r>
            <a:r>
              <a:rPr lang="en-US" altLang="ko-KR" sz="1000">
                <a:solidFill>
                  <a:srgbClr val="BCBEC4"/>
                </a:solidFill>
                <a:latin typeface="+mj-lt"/>
                <a:ea typeface="JetBrains Mono"/>
              </a:rPr>
              <a:t>&gt;&lt;</a:t>
            </a:r>
            <a:r>
              <a:rPr lang="en-US" altLang="ko-KR" sz="1000">
                <a:solidFill>
                  <a:srgbClr val="16BAAC"/>
                </a:solidFill>
                <a:latin typeface="+mj-lt"/>
                <a:ea typeface="JetBrains Mono"/>
              </a:rPr>
              <a:t>title</a:t>
            </a:r>
            <a:r>
              <a:rPr lang="en-US" altLang="ko-KR" sz="1000">
                <a:solidFill>
                  <a:srgbClr val="BCBEC4"/>
                </a:solidFill>
                <a:latin typeface="+mj-lt"/>
                <a:ea typeface="JetBrains Mono"/>
              </a:rPr>
              <a:t>&gt;Hello&lt;/</a:t>
            </a:r>
            <a:r>
              <a:rPr lang="en-US" altLang="ko-KR" sz="1000">
                <a:solidFill>
                  <a:srgbClr val="16BAAC"/>
                </a:solidFill>
                <a:latin typeface="+mj-lt"/>
                <a:ea typeface="JetBrains Mono"/>
              </a:rPr>
              <a:t>title</a:t>
            </a:r>
            <a:r>
              <a:rPr lang="en-US" altLang="ko-KR" sz="1000">
                <a:solidFill>
                  <a:srgbClr val="BCBEC4"/>
                </a:solidFill>
                <a:latin typeface="+mj-lt"/>
                <a:ea typeface="JetBrains Mono"/>
              </a:rPr>
              <a:t>&gt;&lt;/</a:t>
            </a:r>
            <a:r>
              <a:rPr kumimoji="0" lang="ko-KR" altLang="ko-KR" sz="1000" b="0" i="0" u="none" strike="noStrike" cap="none" normalizeH="0" baseline="0">
                <a:ln>
                  <a:noFill/>
                </a:ln>
                <a:solidFill>
                  <a:srgbClr val="16BAAC"/>
                </a:solidFill>
                <a:effectLst/>
                <a:latin typeface="+mj-lt"/>
                <a:ea typeface="JetBrains Mono"/>
              </a:rPr>
              <a:t>h</a:t>
            </a:r>
            <a:r>
              <a:rPr kumimoji="0" lang="en-US" altLang="ko-KR" sz="1000" b="0" i="0" u="none" strike="noStrike" cap="none" normalizeH="0" baseline="0">
                <a:ln>
                  <a:noFill/>
                </a:ln>
                <a:solidFill>
                  <a:srgbClr val="16BAAC"/>
                </a:solidFill>
                <a:effectLst/>
                <a:latin typeface="+mj-lt"/>
                <a:ea typeface="JetBrains Mono"/>
              </a:rPr>
              <a:t>ead</a:t>
            </a:r>
            <a:r>
              <a:rPr lang="en-US" altLang="ko-KR" sz="1000">
                <a:solidFill>
                  <a:srgbClr val="BCBEC4"/>
                </a:solidFill>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body</a:t>
            </a:r>
            <a:r>
              <a:rPr kumimoji="0" lang="ko-KR" altLang="ko-KR" sz="1000" b="0" i="0" u="none" strike="noStrike" cap="none" normalizeH="0" baseline="0">
                <a:ln>
                  <a:noFill/>
                </a:ln>
                <a:solidFill>
                  <a:srgbClr val="BCBEC4"/>
                </a:solidFill>
                <a:effectLst/>
                <a:latin typeface="+mj-lt"/>
                <a:ea typeface="JetBrains Mono"/>
              </a:rPr>
              <a:t>&gt;</a:t>
            </a:r>
            <a:endParaRPr kumimoji="0" lang="en-US" altLang="ko-KR" sz="10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mj-lt"/>
                <a:ea typeface="JetBrains Mono"/>
              </a:rPr>
              <a:t>    &lt;h1&gt;Hello, JSP!&lt;/h&gt;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&lt;%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Date </a:t>
            </a:r>
            <a:r>
              <a:rPr kumimoji="0" lang="ko-KR" altLang="ko-KR" sz="1000" b="0" i="0" u="none" strike="noStrike" cap="none" normalizeH="0" baseline="0">
                <a:ln>
                  <a:noFill/>
                </a:ln>
                <a:solidFill>
                  <a:srgbClr val="C77DBB"/>
                </a:solidFill>
                <a:effectLst/>
                <a:latin typeface="+mj-lt"/>
                <a:ea typeface="JetBrains Mono"/>
              </a:rPr>
              <a:t>date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new </a:t>
            </a:r>
            <a:r>
              <a:rPr kumimoji="0" lang="ko-KR" altLang="ko-KR" sz="1000" b="0" i="0" u="none" strike="noStrike" cap="none" normalizeH="0" baseline="0">
                <a:ln>
                  <a:noFill/>
                </a:ln>
                <a:solidFill>
                  <a:srgbClr val="BCBEC4"/>
                </a:solidFill>
                <a:effectLst/>
                <a:latin typeface="+mj-lt"/>
                <a:ea typeface="JetBrains Mono"/>
              </a:rPr>
              <a:t>Date();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"&lt;h1&gt;Current Date and Time: "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77DBB"/>
                </a:solidFill>
                <a:effectLst/>
                <a:latin typeface="+mj-lt"/>
                <a:ea typeface="JetBrains Mono"/>
              </a:rPr>
              <a:t>date</a:t>
            </a:r>
            <a:r>
              <a:rPr kumimoji="0" lang="ko-KR" altLang="ko-KR" sz="1000" b="0" i="0" u="none" strike="noStrike" cap="none" normalizeH="0" baseline="0">
                <a:ln>
                  <a:noFill/>
                </a:ln>
                <a:solidFill>
                  <a:srgbClr val="BCBEC4"/>
                </a:solidFill>
                <a:effectLst/>
                <a:latin typeface="+mj-lt"/>
                <a:ea typeface="JetBrains Mono"/>
              </a:rPr>
              <a:t>.toString() + </a:t>
            </a:r>
            <a:r>
              <a:rPr kumimoji="0" lang="ko-KR" altLang="ko-KR" sz="1000" b="0" i="0" u="none" strike="noStrike" cap="none" normalizeH="0" baseline="0">
                <a:ln>
                  <a:noFill/>
                </a:ln>
                <a:solidFill>
                  <a:srgbClr val="6AAB73"/>
                </a:solidFill>
                <a:effectLst/>
                <a:latin typeface="+mj-lt"/>
                <a:ea typeface="JetBrains Mono"/>
              </a:rPr>
              <a:t>"&lt;/h1&gt;"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&lt;/body&gt;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&lt;/html&gt;</a:t>
            </a:r>
            <a:endParaRPr kumimoji="0" lang="ko-KR" altLang="ko-KR" sz="1000" b="0" i="0" u="none" strike="noStrike" cap="none" normalizeH="0" baseline="0">
              <a:ln>
                <a:noFill/>
              </a:ln>
              <a:solidFill>
                <a:schemeClr val="tx1"/>
              </a:solidFill>
              <a:effectLst/>
              <a:latin typeface="+mj-lt"/>
            </a:endParaRPr>
          </a:p>
        </p:txBody>
      </p:sp>
      <p:sp>
        <p:nvSpPr>
          <p:cNvPr id="16" name="Rectangle 3">
            <a:extLst>
              <a:ext uri="{FF2B5EF4-FFF2-40B4-BE49-F238E27FC236}">
                <a16:creationId xmlns:a16="http://schemas.microsoft.com/office/drawing/2014/main" id="{CDCA49FB-5D44-42A6-88A3-FE789999494C}"/>
              </a:ext>
            </a:extLst>
          </p:cNvPr>
          <p:cNvSpPr>
            <a:spLocks noChangeArrowheads="1"/>
          </p:cNvSpPr>
          <p:nvPr/>
        </p:nvSpPr>
        <p:spPr bwMode="auto">
          <a:xfrm>
            <a:off x="583683" y="3046307"/>
            <a:ext cx="3868446" cy="1837041"/>
          </a:xfrm>
          <a:prstGeom prst="rect">
            <a:avLst/>
          </a:prstGeom>
          <a:solidFill>
            <a:schemeClr val="bg2"/>
          </a:solidFill>
          <a:ln w="6350">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tx1"/>
                </a:solidFill>
                <a:effectLst/>
                <a:ea typeface="JetBrains Mono"/>
              </a:rPr>
              <a:t>&lt;html&gt;</a:t>
            </a:r>
            <a:endParaRPr kumimoji="0" lang="en-US" altLang="ko-KR" sz="1100" b="0" i="0" u="none" strike="noStrike" cap="none" normalizeH="0" baseline="0">
              <a:ln>
                <a:noFill/>
              </a:ln>
              <a:solidFill>
                <a:schemeClr val="tx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chemeClr val="tx1"/>
                </a:solidFill>
                <a:ea typeface="JetBrains Mono"/>
              </a:rPr>
              <a:t>&lt;</a:t>
            </a:r>
            <a:r>
              <a:rPr kumimoji="0" lang="ko-KR" altLang="ko-KR" sz="1100" b="0" i="0" u="none" strike="noStrike" cap="none" normalizeH="0" baseline="0">
                <a:ln>
                  <a:noFill/>
                </a:ln>
                <a:solidFill>
                  <a:schemeClr val="tx1"/>
                </a:solidFill>
                <a:effectLst/>
                <a:ea typeface="JetBrains Mono"/>
              </a:rPr>
              <a:t>h</a:t>
            </a:r>
            <a:r>
              <a:rPr kumimoji="0" lang="en-US" altLang="ko-KR" sz="1100" b="0" i="0" u="none" strike="noStrike" cap="none" normalizeH="0" baseline="0">
                <a:ln>
                  <a:noFill/>
                </a:ln>
                <a:solidFill>
                  <a:schemeClr val="tx1"/>
                </a:solidFill>
                <a:effectLst/>
                <a:ea typeface="JetBrains Mono"/>
              </a:rPr>
              <a:t>ead</a:t>
            </a:r>
            <a:r>
              <a:rPr lang="en-US" altLang="ko-KR" sz="1100">
                <a:solidFill>
                  <a:schemeClr val="tx1"/>
                </a:solidFill>
                <a:ea typeface="JetBrains Mono"/>
              </a:rPr>
              <a:t>&gt;&lt;title&gt;JSP custom&lt;/title&gt;&lt;/</a:t>
            </a:r>
            <a:r>
              <a:rPr kumimoji="0" lang="ko-KR" altLang="ko-KR" sz="1100" b="0" i="0" u="none" strike="noStrike" cap="none" normalizeH="0" baseline="0">
                <a:ln>
                  <a:noFill/>
                </a:ln>
                <a:solidFill>
                  <a:schemeClr val="tx1"/>
                </a:solidFill>
                <a:effectLst/>
                <a:ea typeface="JetBrains Mono"/>
              </a:rPr>
              <a:t>h</a:t>
            </a:r>
            <a:r>
              <a:rPr kumimoji="0" lang="en-US" altLang="ko-KR" sz="1100" b="0" i="0" u="none" strike="noStrike" cap="none" normalizeH="0" baseline="0">
                <a:ln>
                  <a:noFill/>
                </a:ln>
                <a:solidFill>
                  <a:schemeClr val="tx1"/>
                </a:solidFill>
                <a:effectLst/>
                <a:ea typeface="JetBrains Mono"/>
              </a:rPr>
              <a:t>ead</a:t>
            </a:r>
            <a:r>
              <a:rPr lang="en-US" altLang="ko-KR" sz="1100">
                <a:solidFill>
                  <a:schemeClr val="tx1"/>
                </a:solidFill>
                <a:ea typeface="JetBrains Mono"/>
              </a:rPr>
              <a:t>&gt;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&lt;body&gt;</a:t>
            </a:r>
            <a:endParaRPr kumimoji="0" lang="en-US" altLang="ko-KR" sz="1100" b="0" i="0" u="none" strike="noStrike" cap="none" normalizeH="0" baseline="0">
              <a:ln>
                <a:noFill/>
              </a:ln>
              <a:solidFill>
                <a:schemeClr val="tx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tx1"/>
                </a:solidFill>
                <a:effectLst/>
                <a:ea typeface="JetBrains Mono"/>
              </a:rPr>
              <a:t>    </a:t>
            </a:r>
            <a:r>
              <a:rPr kumimoji="0" lang="ko-KR" altLang="ko-KR" sz="1100" b="0" i="0" u="none" strike="noStrike" cap="none" normalizeH="0" baseline="0">
                <a:ln>
                  <a:noFill/>
                </a:ln>
                <a:solidFill>
                  <a:schemeClr val="tx1"/>
                </a:solidFill>
                <a:effectLst/>
                <a:ea typeface="JetBrains Mono"/>
              </a:rPr>
              <a:t>&lt;h1&gt;</a:t>
            </a:r>
            <a:r>
              <a:rPr kumimoji="0" lang="en-US" altLang="ko-KR" sz="1100" b="0" i="0" u="none" strike="noStrike" cap="none" normalizeH="0" baseline="0">
                <a:ln>
                  <a:noFill/>
                </a:ln>
                <a:solidFill>
                  <a:schemeClr val="tx1"/>
                </a:solidFill>
                <a:effectLst/>
                <a:ea typeface="JetBrains Mono"/>
              </a:rPr>
              <a:t>Hello, JSP!</a:t>
            </a:r>
            <a:r>
              <a:rPr kumimoji="0" lang="ko-KR" altLang="ko-KR" sz="1100" b="0" i="0" u="none" strike="noStrike" cap="none" normalizeH="0" baseline="0">
                <a:ln>
                  <a:noFill/>
                </a:ln>
                <a:solidFill>
                  <a:schemeClr val="tx1"/>
                </a:solidFill>
                <a:effectLst/>
                <a:ea typeface="JetBrains Mono"/>
              </a:rPr>
              <a:t>&lt;/h1&gt;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    Current Date and Time: Sun Jul 8 14:21:36 UTC 2024</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&lt;/body&gt;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&lt;/html&gt;</a:t>
            </a:r>
            <a:endParaRPr kumimoji="0" lang="ko-KR" altLang="ko-KR" sz="1100" b="0" i="0" u="none" strike="noStrike" cap="none" normalizeH="0" baseline="0">
              <a:ln>
                <a:noFill/>
              </a:ln>
              <a:solidFill>
                <a:schemeClr val="tx1"/>
              </a:solidFill>
              <a:effectLst/>
            </a:endParaRPr>
          </a:p>
        </p:txBody>
      </p:sp>
      <p:sp>
        <p:nvSpPr>
          <p:cNvPr id="20" name="화살표: 아래쪽 19">
            <a:extLst>
              <a:ext uri="{FF2B5EF4-FFF2-40B4-BE49-F238E27FC236}">
                <a16:creationId xmlns:a16="http://schemas.microsoft.com/office/drawing/2014/main" id="{DBB7D1B6-93D1-4455-B7CE-8171796DCF50}"/>
              </a:ext>
            </a:extLst>
          </p:cNvPr>
          <p:cNvSpPr/>
          <p:nvPr/>
        </p:nvSpPr>
        <p:spPr>
          <a:xfrm>
            <a:off x="8840350" y="3093455"/>
            <a:ext cx="258679" cy="27108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1" name="화살표: 왼쪽 20">
            <a:extLst>
              <a:ext uri="{FF2B5EF4-FFF2-40B4-BE49-F238E27FC236}">
                <a16:creationId xmlns:a16="http://schemas.microsoft.com/office/drawing/2014/main" id="{1DE93661-5863-46BA-A88F-53AF50E94954}"/>
              </a:ext>
            </a:extLst>
          </p:cNvPr>
          <p:cNvSpPr/>
          <p:nvPr/>
        </p:nvSpPr>
        <p:spPr>
          <a:xfrm>
            <a:off x="5224945" y="3885677"/>
            <a:ext cx="465220" cy="31883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3" name="Rectangle 5">
            <a:extLst>
              <a:ext uri="{FF2B5EF4-FFF2-40B4-BE49-F238E27FC236}">
                <a16:creationId xmlns:a16="http://schemas.microsoft.com/office/drawing/2014/main" id="{2D52FF79-8EAA-455E-BD8F-68BEC77F2DBC}"/>
              </a:ext>
            </a:extLst>
          </p:cNvPr>
          <p:cNvSpPr>
            <a:spLocks noChangeArrowheads="1"/>
          </p:cNvSpPr>
          <p:nvPr/>
        </p:nvSpPr>
        <p:spPr bwMode="auto">
          <a:xfrm>
            <a:off x="6356759" y="3382158"/>
            <a:ext cx="5354713" cy="30710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en-US" altLang="ko-KR" sz="1000" b="0" i="0" u="none" strike="noStrike" cap="none" normalizeH="0" baseline="0">
                <a:ln>
                  <a:noFill/>
                </a:ln>
                <a:solidFill>
                  <a:srgbClr val="BCBEC4"/>
                </a:solidFill>
                <a:effectLst/>
                <a:latin typeface="+mj-lt"/>
                <a:ea typeface="JetBrains Mono"/>
              </a:rPr>
              <a:t>hello</a:t>
            </a:r>
            <a:r>
              <a:rPr kumimoji="0" lang="ko-KR" altLang="ko-KR" sz="1000" b="0" i="0" u="none" strike="noStrike" cap="none" normalizeH="0" baseline="0">
                <a:ln>
                  <a:noFill/>
                </a:ln>
                <a:solidFill>
                  <a:srgbClr val="BCBEC4"/>
                </a:solidFill>
                <a:effectLst/>
                <a:latin typeface="+mj-lt"/>
                <a:ea typeface="JetBrains Mono"/>
              </a:rPr>
              <a:t>_jsp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_jspService</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r>
              <a:rPr kumimoji="0" lang="en-US"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response.setContentType(</a:t>
            </a:r>
            <a:r>
              <a:rPr kumimoji="0" lang="ko-KR" altLang="ko-KR" sz="1000" b="0" i="0" u="none" strike="noStrike" cap="none" normalizeH="0" baseline="0">
                <a:ln>
                  <a:noFill/>
                </a:ln>
                <a:solidFill>
                  <a:srgbClr val="6AAB73"/>
                </a:solidFill>
                <a:effectLst/>
                <a:latin typeface="+mj-lt"/>
                <a:ea typeface="JetBrains Mono"/>
              </a:rPr>
              <a:t>"text/html; charset=UTF-8"</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JspWriter out = response.getWriter();</a:t>
            </a:r>
            <a:br>
              <a:rPr kumimoji="0" lang="ko-KR" altLang="ko-KR" sz="1000" b="0" i="0" u="none" strike="noStrike" cap="none" normalizeH="0" baseline="0">
                <a:ln>
                  <a:noFill/>
                </a:ln>
                <a:solidFill>
                  <a:srgbClr val="BCBEC4"/>
                </a:solidFill>
                <a:effectLst/>
                <a:latin typeface="+mj-lt"/>
                <a:ea typeface="JetBrains Mono"/>
              </a:rPr>
            </a:br>
            <a:r>
              <a:rPr lang="en-US" altLang="ko-KR" sz="1000">
                <a:solidFill>
                  <a:srgbClr val="BCBEC4"/>
                </a:solidFill>
                <a:latin typeface="+mj-lt"/>
                <a:ea typeface="JetBrains Mono"/>
              </a:rPr>
              <a:t>        </a:t>
            </a:r>
            <a:r>
              <a:rPr kumimoji="0" lang="ko-KR" altLang="ko-KR" sz="1000" b="0" i="0" u="none" strike="noStrike" cap="none" normalizeH="0" baseline="0">
                <a:ln>
                  <a:noFill/>
                </a:ln>
                <a:solidFill>
                  <a:srgbClr val="BCBEC4"/>
                </a:solidFill>
                <a:effectLst/>
                <a:latin typeface="+mj-lt"/>
                <a:ea typeface="JetBrains Mono"/>
              </a:rPr>
              <a:t>out.write(</a:t>
            </a:r>
            <a:r>
              <a:rPr kumimoji="0" lang="ko-KR" altLang="ko-KR" sz="1000" b="0" i="0" u="none" strike="noStrike" cap="none" normalizeH="0" baseline="0">
                <a:ln>
                  <a:noFill/>
                </a:ln>
                <a:solidFill>
                  <a:srgbClr val="6AAB73"/>
                </a:solidFill>
                <a:effectLst/>
                <a:latin typeface="+mj-lt"/>
                <a:ea typeface="JetBrains Mono"/>
              </a:rPr>
              <a: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"&lt;head&gt;"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"&lt;title&gt;JSP </a:t>
            </a:r>
            <a:r>
              <a:rPr kumimoji="0" lang="en-US" altLang="ko-KR" sz="1000" b="0" i="0" u="none" strike="noStrike" cap="none" normalizeH="0" baseline="0">
                <a:ln>
                  <a:noFill/>
                </a:ln>
                <a:solidFill>
                  <a:srgbClr val="6AAB73"/>
                </a:solidFill>
                <a:effectLst/>
                <a:latin typeface="+mj-lt"/>
                <a:ea typeface="JetBrains Mono"/>
              </a:rPr>
              <a:t>custom</a:t>
            </a:r>
            <a:r>
              <a:rPr kumimoji="0" lang="ko-KR" altLang="ko-KR" sz="1000" b="0" i="0" u="none" strike="noStrike" cap="none" normalizeH="0" baseline="0">
                <a:ln>
                  <a:noFill/>
                </a:ln>
                <a:solidFill>
                  <a:srgbClr val="6AAB73"/>
                </a:solidFill>
                <a:effectLst/>
                <a:latin typeface="+mj-lt"/>
                <a:ea typeface="JetBrains Mono"/>
              </a:rPr>
              <a:t>&lt;/title&gt;"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"&lt;/head&gt;"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"&lt;h1&gt;Hello, JSP!&lt;/h1&gt;"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"Current date and time: "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new </a:t>
            </a:r>
            <a:r>
              <a:rPr kumimoji="0" lang="ko-KR" altLang="ko-KR" sz="1000" b="0" i="0" u="none" strike="noStrike" cap="none" normalizeH="0" baseline="0">
                <a:ln>
                  <a:noFill/>
                </a:ln>
                <a:solidFill>
                  <a:srgbClr val="BCBEC4"/>
                </a:solidFill>
                <a:effectLst/>
                <a:latin typeface="+mj-lt"/>
                <a:ea typeface="JetBrains Mono"/>
              </a:rPr>
              <a:t>java.util.Date());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24" name="TextBox 23">
            <a:extLst>
              <a:ext uri="{FF2B5EF4-FFF2-40B4-BE49-F238E27FC236}">
                <a16:creationId xmlns:a16="http://schemas.microsoft.com/office/drawing/2014/main" id="{74A30119-9EC3-45D1-BCFE-6BD3E2EAD998}"/>
              </a:ext>
            </a:extLst>
          </p:cNvPr>
          <p:cNvSpPr txBox="1"/>
          <p:nvPr/>
        </p:nvSpPr>
        <p:spPr>
          <a:xfrm>
            <a:off x="6464054" y="6512107"/>
            <a:ext cx="5011270" cy="276999"/>
          </a:xfrm>
          <a:prstGeom prst="rect">
            <a:avLst/>
          </a:prstGeom>
          <a:noFill/>
        </p:spPr>
        <p:txBody>
          <a:bodyPr wrap="square">
            <a:spAutoFit/>
          </a:bodyPr>
          <a:lstStyle/>
          <a:p>
            <a:r>
              <a:rPr lang="ko-KR" altLang="en-US" sz="1200" i="1">
                <a:solidFill>
                  <a:srgbClr val="FF0000"/>
                </a:solidFill>
                <a:latin typeface="+mj-lt"/>
              </a:rPr>
              <a:t>화면 단에서 </a:t>
            </a:r>
            <a:r>
              <a:rPr lang="en-US" altLang="ko-KR" sz="1200" i="1">
                <a:solidFill>
                  <a:srgbClr val="FF0000"/>
                </a:solidFill>
                <a:latin typeface="+mj-lt"/>
              </a:rPr>
              <a:t>HTML </a:t>
            </a:r>
            <a:r>
              <a:rPr lang="ko-KR" altLang="en-US" sz="1200" i="1">
                <a:solidFill>
                  <a:srgbClr val="FF0000"/>
                </a:solidFill>
                <a:latin typeface="+mj-lt"/>
              </a:rPr>
              <a:t>태그와 비즈니스 로직 처리를 모두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0" name="TextBox 9">
            <a:extLst>
              <a:ext uri="{FF2B5EF4-FFF2-40B4-BE49-F238E27FC236}">
                <a16:creationId xmlns:a16="http://schemas.microsoft.com/office/drawing/2014/main" id="{30625997-492D-1B54-6AC2-30E476467375}"/>
              </a:ext>
            </a:extLst>
          </p:cNvPr>
          <p:cNvSpPr txBox="1"/>
          <p:nvPr/>
        </p:nvSpPr>
        <p:spPr>
          <a:xfrm>
            <a:off x="4511331" y="690267"/>
            <a:ext cx="1070716" cy="369332"/>
          </a:xfrm>
          <a:prstGeom prst="rect">
            <a:avLst/>
          </a:prstGeom>
          <a:noFill/>
        </p:spPr>
        <p:txBody>
          <a:bodyPr wrap="square">
            <a:spAutoFit/>
          </a:bodyPr>
          <a:lstStyle/>
          <a:p>
            <a:pPr algn="ctr"/>
            <a:r>
              <a:rPr lang="en-US" altLang="ko-KR">
                <a:latin typeface="+mj-lt"/>
                <a:ea typeface="나눔바른고딕" panose="020B0603020101020101" pitchFamily="50" charset="-127"/>
              </a:rPr>
              <a:t>WAS</a:t>
            </a:r>
            <a:endParaRPr lang="ko-KR" altLang="en-US">
              <a:latin typeface="+mj-lt"/>
            </a:endParaRPr>
          </a:p>
        </p:txBody>
      </p:sp>
      <p:cxnSp>
        <p:nvCxnSpPr>
          <p:cNvPr id="8" name="직선 화살표 연결선 7">
            <a:extLst>
              <a:ext uri="{FF2B5EF4-FFF2-40B4-BE49-F238E27FC236}">
                <a16:creationId xmlns:a16="http://schemas.microsoft.com/office/drawing/2014/main" id="{D8FC13DE-AA9E-6103-D5F5-1453A782F6EF}"/>
              </a:ext>
            </a:extLst>
          </p:cNvPr>
          <p:cNvCxnSpPr/>
          <p:nvPr/>
        </p:nvCxnSpPr>
        <p:spPr>
          <a:xfrm flipH="1">
            <a:off x="953837" y="2275805"/>
            <a:ext cx="31123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69493BF8-3BFC-D656-5770-D581A2F23110}"/>
              </a:ext>
            </a:extLst>
          </p:cNvPr>
          <p:cNvSpPr/>
          <p:nvPr/>
        </p:nvSpPr>
        <p:spPr>
          <a:xfrm>
            <a:off x="312018" y="1059599"/>
            <a:ext cx="628862" cy="1807366"/>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2" name="TextBox 21">
            <a:extLst>
              <a:ext uri="{FF2B5EF4-FFF2-40B4-BE49-F238E27FC236}">
                <a16:creationId xmlns:a16="http://schemas.microsoft.com/office/drawing/2014/main" id="{88231CF6-C661-4908-9835-30722518C0DE}"/>
              </a:ext>
            </a:extLst>
          </p:cNvPr>
          <p:cNvSpPr txBox="1"/>
          <p:nvPr/>
        </p:nvSpPr>
        <p:spPr>
          <a:xfrm>
            <a:off x="330359" y="767139"/>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sp>
        <p:nvSpPr>
          <p:cNvPr id="25" name="TextBox 24">
            <a:extLst>
              <a:ext uri="{FF2B5EF4-FFF2-40B4-BE49-F238E27FC236}">
                <a16:creationId xmlns:a16="http://schemas.microsoft.com/office/drawing/2014/main" id="{F7702A31-1DB8-0E6E-CE37-338B482CC7CF}"/>
              </a:ext>
            </a:extLst>
          </p:cNvPr>
          <p:cNvSpPr txBox="1"/>
          <p:nvPr/>
        </p:nvSpPr>
        <p:spPr>
          <a:xfrm>
            <a:off x="258791" y="1757277"/>
            <a:ext cx="788718"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spTree>
    <p:extLst>
      <p:ext uri="{BB962C8B-B14F-4D97-AF65-F5344CB8AC3E}">
        <p14:creationId xmlns:p14="http://schemas.microsoft.com/office/powerpoint/2010/main" val="8704512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626422" y="2967335"/>
            <a:ext cx="4939173" cy="923330"/>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@RquestParam</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5756668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53056"/>
            <a:ext cx="11697467"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@RequestParam </a:t>
            </a:r>
            <a:r>
              <a:rPr lang="ko-KR" altLang="en-US" sz="1200"/>
              <a:t>어노테이션은 </a:t>
            </a:r>
            <a:r>
              <a:rPr lang="en-US" altLang="ko-KR" sz="1200"/>
              <a:t>HTTP </a:t>
            </a:r>
            <a:r>
              <a:rPr lang="ko-KR" altLang="en-US" sz="1200"/>
              <a:t>요청의 파라미터를 메서드의 매개변수에 바인딩 되도록 해 준다</a:t>
            </a:r>
            <a:endParaRPr lang="en-US" altLang="ko-KR" sz="1200"/>
          </a:p>
          <a:p>
            <a:pPr marL="171450" indent="-171450">
              <a:lnSpc>
                <a:spcPct val="150000"/>
              </a:lnSpc>
              <a:buFont typeface="Arial" panose="020B0604020202020204" pitchFamily="34" charset="0"/>
              <a:buChar char="•"/>
            </a:pPr>
            <a:r>
              <a:rPr lang="en-US" altLang="ko-KR" sz="1200"/>
              <a:t>@RequestParam </a:t>
            </a:r>
            <a:r>
              <a:rPr lang="ko-KR" altLang="en-US" sz="1200"/>
              <a:t>은 </a:t>
            </a:r>
            <a:r>
              <a:rPr lang="en-US" altLang="ko-KR" sz="1200" b="1"/>
              <a:t>URL </a:t>
            </a:r>
            <a:r>
              <a:rPr lang="ko-KR" altLang="en-US" sz="1200" b="1"/>
              <a:t>쿼리 파라미터</a:t>
            </a:r>
            <a:r>
              <a:rPr lang="en-US" altLang="ko-KR" sz="1200" b="1"/>
              <a:t>, </a:t>
            </a:r>
            <a:r>
              <a:rPr lang="ko-KR" altLang="en-US" sz="1200" b="1"/>
              <a:t>폼 데이터</a:t>
            </a:r>
            <a:r>
              <a:rPr lang="en-US" altLang="ko-KR" sz="1200" b="1"/>
              <a:t>, </a:t>
            </a:r>
            <a:r>
              <a:rPr lang="ko-KR" altLang="en-US" sz="1200" b="1"/>
              <a:t>그리고 멀티파트 요청을 매핑</a:t>
            </a:r>
            <a:r>
              <a:rPr lang="ko-KR" altLang="en-US" sz="1200"/>
              <a:t>하며 </a:t>
            </a:r>
            <a:r>
              <a:rPr lang="en-US" altLang="ko-KR" sz="1200"/>
              <a:t>HTTP </a:t>
            </a:r>
            <a:r>
              <a:rPr lang="ko-KR" altLang="en-US" sz="1200"/>
              <a:t>본문</a:t>
            </a:r>
            <a:r>
              <a:rPr lang="en-US" altLang="ko-KR" sz="1200"/>
              <a:t> </a:t>
            </a:r>
            <a:r>
              <a:rPr lang="ko-KR" altLang="en-US" sz="1200"/>
              <a:t>요청은 처리하지 않는다 </a:t>
            </a:r>
            <a:r>
              <a:rPr lang="en-US" altLang="ko-KR" sz="1200"/>
              <a:t>(HttpMessageConvertter </a:t>
            </a:r>
            <a:r>
              <a:rPr lang="ko-KR" altLang="en-US" sz="1200"/>
              <a:t>가 처리</a:t>
            </a:r>
            <a:r>
              <a:rPr lang="en-US" altLang="ko-KR" sz="1200"/>
              <a:t>)</a:t>
            </a:r>
          </a:p>
          <a:p>
            <a:pPr marL="171450" indent="-171450">
              <a:lnSpc>
                <a:spcPct val="150000"/>
              </a:lnSpc>
              <a:buFont typeface="Arial" panose="020B0604020202020204" pitchFamily="34" charset="0"/>
              <a:buChar char="•"/>
            </a:pPr>
            <a:r>
              <a:rPr lang="ko-KR" altLang="en-US" sz="1200"/>
              <a:t>주로 </a:t>
            </a:r>
            <a:r>
              <a:rPr lang="en-US" altLang="ko-KR" sz="1200"/>
              <a:t>int, long </a:t>
            </a:r>
            <a:r>
              <a:rPr lang="ko-KR" altLang="en-US" sz="1200"/>
              <a:t>과</a:t>
            </a:r>
            <a:r>
              <a:rPr lang="en-US" altLang="ko-KR" sz="1200"/>
              <a:t> </a:t>
            </a:r>
            <a:r>
              <a:rPr lang="ko-KR" altLang="en-US" sz="1200"/>
              <a:t>같은 기본형</a:t>
            </a:r>
            <a:r>
              <a:rPr lang="en-US" altLang="ko-KR" sz="1200"/>
              <a:t>, </a:t>
            </a:r>
            <a:r>
              <a:rPr lang="ko-KR" altLang="en-US" sz="1200"/>
              <a:t>기본형 래퍼 클래스</a:t>
            </a:r>
            <a:r>
              <a:rPr lang="en-US" altLang="ko-KR" sz="1200"/>
              <a:t>, String </a:t>
            </a:r>
            <a:r>
              <a:rPr lang="ko-KR" altLang="en-US" sz="1200"/>
              <a:t>형</a:t>
            </a:r>
            <a:r>
              <a:rPr lang="en-US" altLang="ko-KR" sz="1200"/>
              <a:t> </a:t>
            </a:r>
            <a:r>
              <a:rPr lang="ko-KR" altLang="en-US" sz="1200"/>
              <a:t>매개변수를 바인딩할 때 사용하며 대부분의 객체 타입은 처리하지 않는다 </a:t>
            </a:r>
            <a:r>
              <a:rPr lang="en-US" altLang="ko-KR" sz="1200"/>
              <a:t>(@ModelAttribute </a:t>
            </a:r>
            <a:r>
              <a:rPr lang="ko-KR" altLang="en-US" sz="1200"/>
              <a:t>가 처리</a:t>
            </a:r>
            <a:r>
              <a:rPr lang="en-US" altLang="ko-KR" sz="1200"/>
              <a:t>)</a:t>
            </a:r>
          </a:p>
          <a:p>
            <a:pPr marL="171450" indent="-171450">
              <a:lnSpc>
                <a:spcPct val="150000"/>
              </a:lnSpc>
              <a:buFont typeface="Arial" panose="020B0604020202020204" pitchFamily="34" charset="0"/>
              <a:buChar char="•"/>
            </a:pPr>
            <a:r>
              <a:rPr lang="ko-KR" altLang="en-US" sz="1200"/>
              <a:t>내부적으로 </a:t>
            </a:r>
            <a:r>
              <a:rPr lang="en-US" altLang="ko-KR" sz="1200"/>
              <a:t>RequestParamMethodArgumentResolver </a:t>
            </a:r>
            <a:r>
              <a:rPr lang="ko-KR" altLang="en-US" sz="1200"/>
              <a:t>구현체가 사용되며 </a:t>
            </a:r>
            <a:r>
              <a:rPr lang="en-US" altLang="ko-KR" sz="1200"/>
              <a:t>request.getParameterValues() </a:t>
            </a:r>
            <a:r>
              <a:rPr lang="ko-KR" altLang="en-US" sz="1200"/>
              <a:t>와 같은 </a:t>
            </a:r>
            <a:r>
              <a:rPr lang="en-US" altLang="ko-KR" sz="1200"/>
              <a:t>API </a:t>
            </a:r>
            <a:r>
              <a:rPr lang="ko-KR" altLang="en-US" sz="1200"/>
              <a:t>를 사용하여 바인딩을 해결하고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1666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CD31566-9C13-60AB-62D9-821883FC6995}"/>
              </a:ext>
            </a:extLst>
          </p:cNvPr>
          <p:cNvSpPr/>
          <p:nvPr/>
        </p:nvSpPr>
        <p:spPr>
          <a:xfrm>
            <a:off x="198756" y="1907699"/>
            <a:ext cx="10166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a:t>
            </a: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A2A56D12-2C2C-15A5-336E-E7EB86ED665C}"/>
              </a:ext>
            </a:extLst>
          </p:cNvPr>
          <p:cNvSpPr/>
          <p:nvPr/>
        </p:nvSpPr>
        <p:spPr>
          <a:xfrm>
            <a:off x="2406316" y="2555664"/>
            <a:ext cx="6551545" cy="11415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200" b="1"/>
              <a:t>name</a:t>
            </a:r>
            <a:r>
              <a:rPr lang="ko-KR" altLang="en-US" sz="1200" b="1"/>
              <a:t> </a:t>
            </a:r>
            <a:r>
              <a:rPr lang="en-US" altLang="ko-KR" sz="1200"/>
              <a:t>- </a:t>
            </a:r>
            <a:r>
              <a:rPr lang="ko-KR" altLang="en-US" sz="1200"/>
              <a:t>파라미터의 이름을 지정한다</a:t>
            </a:r>
            <a:endParaRPr lang="en-US" altLang="ko-KR" sz="1200" b="1"/>
          </a:p>
          <a:p>
            <a:pPr marL="171450" indent="-171450">
              <a:lnSpc>
                <a:spcPct val="200000"/>
              </a:lnSpc>
              <a:buFont typeface="Arial" panose="020B0604020202020204" pitchFamily="34" charset="0"/>
              <a:buChar char="•"/>
            </a:pPr>
            <a:r>
              <a:rPr lang="en-US" altLang="ko-KR" sz="1200" b="1"/>
              <a:t>required</a:t>
            </a:r>
            <a:r>
              <a:rPr lang="en-US" altLang="ko-KR" sz="1200"/>
              <a:t> - </a:t>
            </a:r>
            <a:r>
              <a:rPr lang="ko-KR" altLang="en-US" sz="1200"/>
              <a:t>해당 파라미터가 반드시 있어야 하는지 여부를 설정한다</a:t>
            </a:r>
            <a:r>
              <a:rPr lang="en-US" altLang="ko-KR" sz="1200"/>
              <a:t>.</a:t>
            </a:r>
            <a:r>
              <a:rPr lang="ko-KR" altLang="en-US" sz="1200"/>
              <a:t> 기본값은 </a:t>
            </a:r>
            <a:r>
              <a:rPr lang="en-US" altLang="ko-KR" sz="1200"/>
              <a:t>true</a:t>
            </a:r>
            <a:r>
              <a:rPr lang="ko-KR" altLang="en-US" sz="1200"/>
              <a:t> 이다</a:t>
            </a:r>
            <a:endParaRPr lang="en-US" altLang="ko-KR" sz="1200" b="1"/>
          </a:p>
          <a:p>
            <a:pPr marL="171450" indent="-171450">
              <a:lnSpc>
                <a:spcPct val="200000"/>
              </a:lnSpc>
              <a:buFont typeface="Arial" panose="020B0604020202020204" pitchFamily="34" charset="0"/>
              <a:buChar char="•"/>
            </a:pPr>
            <a:r>
              <a:rPr lang="en-US" altLang="ko-KR" sz="1200" b="1"/>
              <a:t>defaultValue</a:t>
            </a:r>
            <a:r>
              <a:rPr lang="ko-KR" altLang="en-US" sz="1200" b="1"/>
              <a:t> </a:t>
            </a:r>
            <a:r>
              <a:rPr lang="en-US" altLang="ko-KR" sz="1200"/>
              <a:t>- </a:t>
            </a:r>
            <a:r>
              <a:rPr lang="ko-KR" altLang="en-US" sz="1200"/>
              <a:t>파라미터가 없을 경우 기본값을 설정한다</a:t>
            </a:r>
          </a:p>
        </p:txBody>
      </p:sp>
      <p:pic>
        <p:nvPicPr>
          <p:cNvPr id="2" name="그림 1">
            <a:extLst>
              <a:ext uri="{FF2B5EF4-FFF2-40B4-BE49-F238E27FC236}">
                <a16:creationId xmlns:a16="http://schemas.microsoft.com/office/drawing/2014/main" id="{6D6ECABF-4FA9-92BD-9022-6AAC5BE8E181}"/>
              </a:ext>
            </a:extLst>
          </p:cNvPr>
          <p:cNvPicPr>
            <a:picLocks noChangeAspect="1"/>
          </p:cNvPicPr>
          <p:nvPr/>
        </p:nvPicPr>
        <p:blipFill>
          <a:blip r:embed="rId3"/>
          <a:stretch>
            <a:fillRect/>
          </a:stretch>
        </p:blipFill>
        <p:spPr>
          <a:xfrm>
            <a:off x="537731" y="2323773"/>
            <a:ext cx="1868585" cy="1380853"/>
          </a:xfrm>
          <a:prstGeom prst="rect">
            <a:avLst/>
          </a:prstGeom>
        </p:spPr>
      </p:pic>
      <p:sp>
        <p:nvSpPr>
          <p:cNvPr id="7" name="TextBox 6">
            <a:extLst>
              <a:ext uri="{FF2B5EF4-FFF2-40B4-BE49-F238E27FC236}">
                <a16:creationId xmlns:a16="http://schemas.microsoft.com/office/drawing/2014/main" id="{7CBEBCB0-E6DA-E849-A35F-A1180DC1B747}"/>
              </a:ext>
            </a:extLst>
          </p:cNvPr>
          <p:cNvSpPr txBox="1"/>
          <p:nvPr/>
        </p:nvSpPr>
        <p:spPr>
          <a:xfrm>
            <a:off x="537731" y="4409906"/>
            <a:ext cx="594127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a:t>
            </a:r>
            <a:r>
              <a:rPr lang="en-US" altLang="ko-KR" sz="1200">
                <a:solidFill>
                  <a:srgbClr val="B3AE60"/>
                </a:solidFill>
                <a:highlight>
                  <a:srgbClr val="1E1F22"/>
                </a:highlight>
              </a:rPr>
              <a:t>Request</a:t>
            </a:r>
            <a:r>
              <a:rPr lang="en-US" altLang="ko-KR" sz="1200">
                <a:solidFill>
                  <a:srgbClr val="B3AE60"/>
                </a:solidFill>
                <a:effectLst/>
                <a:highlight>
                  <a:srgbClr val="1E1F22"/>
                </a:highlight>
              </a:rPr>
              <a: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"/greet"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greetUser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“username"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"Hello, "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98756" y="4003949"/>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endParaRPr lang="en-US" altLang="ko-KR"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8BD07C3B-382E-FA8D-6882-4CE76872F016}"/>
              </a:ext>
            </a:extLst>
          </p:cNvPr>
          <p:cNvSpPr>
            <a:spLocks noChangeArrowheads="1"/>
          </p:cNvSpPr>
          <p:nvPr/>
        </p:nvSpPr>
        <p:spPr bwMode="auto">
          <a:xfrm>
            <a:off x="7573881" y="4358467"/>
            <a:ext cx="4265194" cy="28950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7A7E85"/>
                </a:solidFill>
                <a:effectLst/>
                <a:latin typeface="Arial Unicode MS"/>
                <a:ea typeface="JetBrains Mono"/>
              </a:rPr>
              <a:t>//localhost:8080/greet?username=</a:t>
            </a:r>
            <a:r>
              <a:rPr kumimoji="0" lang="en-US" altLang="ko-KR" sz="1100" b="0" i="0" u="none" strike="noStrike" cap="none" normalizeH="0" baseline="0">
                <a:ln>
                  <a:noFill/>
                </a:ln>
                <a:solidFill>
                  <a:srgbClr val="7A7E85"/>
                </a:solidFill>
                <a:effectLst/>
                <a:latin typeface="Arial Unicode MS"/>
                <a:ea typeface="JetBrains Mono"/>
              </a:rPr>
              <a:t>leaven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71BC9015-5A75-A17E-C257-84D0F259F240}"/>
              </a:ext>
            </a:extLst>
          </p:cNvPr>
          <p:cNvSpPr>
            <a:spLocks noChangeArrowheads="1"/>
          </p:cNvSpPr>
          <p:nvPr/>
        </p:nvSpPr>
        <p:spPr bwMode="auto">
          <a:xfrm>
            <a:off x="7573881" y="5129844"/>
            <a:ext cx="4265194" cy="11697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"/greet"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"GET"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&gt;Username:&lt;/label&gt;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"username"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"username" </a:t>
            </a:r>
            <a:r>
              <a:rPr kumimoji="0" lang="ko-KR" altLang="ko-KR" sz="1100" b="0" i="0" u="none" strike="noStrike" cap="none" normalizeH="0" baseline="0">
                <a:ln>
                  <a:noFill/>
                </a:ln>
                <a:solidFill>
                  <a:srgbClr val="BCBEC4"/>
                </a:solidFill>
                <a:effectLst/>
                <a:latin typeface="Arial Unicode MS"/>
                <a:ea typeface="JetBrains Mono"/>
              </a:rPr>
              <a:t>required&gt;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&gt;Submit&lt;/button&gt;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B46F8E23-988B-CBF4-DC8D-9D8B982F4FD0}"/>
              </a:ext>
            </a:extLst>
          </p:cNvPr>
          <p:cNvSpPr/>
          <p:nvPr/>
        </p:nvSpPr>
        <p:spPr>
          <a:xfrm>
            <a:off x="495620" y="5662906"/>
            <a:ext cx="6988022"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@RequestParam </a:t>
            </a:r>
            <a:r>
              <a:rPr lang="ko-KR" altLang="en-US" sz="1100"/>
              <a:t>의 </a:t>
            </a:r>
            <a:r>
              <a:rPr lang="en-US" altLang="ko-KR" sz="1100"/>
              <a:t>name </a:t>
            </a:r>
            <a:r>
              <a:rPr lang="ko-KR" altLang="en-US" sz="1100"/>
              <a:t>속성에 요청 파라미터와 바인딩할 이름을 입력하고 매개변수 앞에 선언한다</a:t>
            </a:r>
            <a:endParaRPr lang="en-US" altLang="ko-KR" sz="1100"/>
          </a:p>
          <a:p>
            <a:pPr marL="171450" indent="-171450">
              <a:lnSpc>
                <a:spcPct val="150000"/>
              </a:lnSpc>
              <a:buFont typeface="Arial" panose="020B0604020202020204" pitchFamily="34" charset="0"/>
              <a:buChar char="•"/>
            </a:pPr>
            <a:r>
              <a:rPr lang="ko-KR" altLang="en-US" sz="1100"/>
              <a:t>쿼리 파라미터와 폼데이터 모두 바인딩 되는데 </a:t>
            </a:r>
            <a:r>
              <a:rPr lang="en-US" altLang="ko-KR" sz="1100"/>
              <a:t>getParameter() </a:t>
            </a:r>
            <a:r>
              <a:rPr lang="ko-KR" altLang="en-US" sz="1100"/>
              <a:t>가 두 방식의 파라미터를 다 받기 때문이다</a:t>
            </a:r>
            <a:endParaRPr lang="en-US" altLang="ko-KR" sz="1100"/>
          </a:p>
        </p:txBody>
      </p:sp>
      <p:sp>
        <p:nvSpPr>
          <p:cNvPr id="13" name="TextBox 12">
            <a:extLst>
              <a:ext uri="{FF2B5EF4-FFF2-40B4-BE49-F238E27FC236}">
                <a16:creationId xmlns:a16="http://schemas.microsoft.com/office/drawing/2014/main" id="{A12B1C42-3EF2-B1D5-A79F-60C6D1FDDBAA}"/>
              </a:ext>
            </a:extLst>
          </p:cNvPr>
          <p:cNvSpPr txBox="1"/>
          <p:nvPr/>
        </p:nvSpPr>
        <p:spPr>
          <a:xfrm>
            <a:off x="7566710" y="4087780"/>
            <a:ext cx="1577641" cy="261610"/>
          </a:xfrm>
          <a:prstGeom prst="rect">
            <a:avLst/>
          </a:prstGeom>
          <a:noFill/>
        </p:spPr>
        <p:txBody>
          <a:bodyPr wrap="square">
            <a:spAutoFit/>
          </a:bodyPr>
          <a:lstStyle/>
          <a:p>
            <a:r>
              <a:rPr lang="en-US" altLang="ko-KR" sz="1100"/>
              <a:t>URL </a:t>
            </a:r>
            <a:r>
              <a:rPr lang="ko-KR" altLang="en-US" sz="1100"/>
              <a:t>쿼리 파라미터</a:t>
            </a:r>
          </a:p>
        </p:txBody>
      </p:sp>
      <p:sp>
        <p:nvSpPr>
          <p:cNvPr id="15" name="TextBox 14">
            <a:extLst>
              <a:ext uri="{FF2B5EF4-FFF2-40B4-BE49-F238E27FC236}">
                <a16:creationId xmlns:a16="http://schemas.microsoft.com/office/drawing/2014/main" id="{5276B86A-1586-18DF-95E8-3CCFF50A7949}"/>
              </a:ext>
            </a:extLst>
          </p:cNvPr>
          <p:cNvSpPr txBox="1"/>
          <p:nvPr/>
        </p:nvSpPr>
        <p:spPr>
          <a:xfrm>
            <a:off x="7572380" y="4855160"/>
            <a:ext cx="843714" cy="261610"/>
          </a:xfrm>
          <a:prstGeom prst="rect">
            <a:avLst/>
          </a:prstGeom>
          <a:noFill/>
        </p:spPr>
        <p:txBody>
          <a:bodyPr wrap="square">
            <a:spAutoFit/>
          </a:bodyPr>
          <a:lstStyle/>
          <a:p>
            <a:r>
              <a:rPr lang="ko-KR" altLang="en-US" sz="1100"/>
              <a:t>폼 데이터</a:t>
            </a:r>
          </a:p>
        </p:txBody>
      </p:sp>
      <p:cxnSp>
        <p:nvCxnSpPr>
          <p:cNvPr id="17" name="직선 화살표 연결선 16">
            <a:extLst>
              <a:ext uri="{FF2B5EF4-FFF2-40B4-BE49-F238E27FC236}">
                <a16:creationId xmlns:a16="http://schemas.microsoft.com/office/drawing/2014/main" id="{36690B57-7154-9FA0-3E2B-0B6B81BDABF4}"/>
              </a:ext>
            </a:extLst>
          </p:cNvPr>
          <p:cNvCxnSpPr>
            <a:cxnSpLocks/>
            <a:stCxn id="3" idx="1"/>
          </p:cNvCxnSpPr>
          <p:nvPr/>
        </p:nvCxnSpPr>
        <p:spPr>
          <a:xfrm flipH="1">
            <a:off x="5889458" y="4503219"/>
            <a:ext cx="1684423" cy="2895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365102B1-CF39-7FEA-FF12-9E9E45033A5B}"/>
              </a:ext>
            </a:extLst>
          </p:cNvPr>
          <p:cNvCxnSpPr>
            <a:cxnSpLocks/>
            <a:stCxn id="5" idx="1"/>
          </p:cNvCxnSpPr>
          <p:nvPr/>
        </p:nvCxnSpPr>
        <p:spPr>
          <a:xfrm flipH="1" flipV="1">
            <a:off x="5889458" y="4999121"/>
            <a:ext cx="1684423" cy="7155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9857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5A04D7A-D798-27A7-C6D8-DA4A34A32D56}"/>
              </a:ext>
            </a:extLst>
          </p:cNvPr>
          <p:cNvSpPr/>
          <p:nvPr/>
        </p:nvSpPr>
        <p:spPr>
          <a:xfrm>
            <a:off x="147742" y="224209"/>
            <a:ext cx="202581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required </a:t>
            </a:r>
            <a:r>
              <a:rPr lang="ko-KR" altLang="en-US" b="1">
                <a:solidFill>
                  <a:schemeClr val="accent1">
                    <a:lumMod val="75000"/>
                  </a:schemeClr>
                </a:solidFill>
                <a:latin typeface="+mn-ea"/>
              </a:rPr>
              <a:t>속성</a:t>
            </a:r>
            <a:endParaRPr lang="en-US" altLang="ko-KR"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7FBF3478-C576-C7E5-DE4D-8A0933B6C90A}"/>
              </a:ext>
            </a:extLst>
          </p:cNvPr>
          <p:cNvSpPr>
            <a:spLocks noChangeArrowheads="1"/>
          </p:cNvSpPr>
          <p:nvPr/>
        </p:nvSpPr>
        <p:spPr bwMode="auto">
          <a:xfrm>
            <a:off x="565485" y="654436"/>
            <a:ext cx="10070432"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RequiredExampleController {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"/required-true"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requiredTrue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true</a:t>
            </a:r>
            <a:r>
              <a:rPr kumimoji="0" lang="ko-KR" altLang="ko-KR" sz="1100" b="0" i="0" u="none" strike="noStrike" cap="none" normalizeH="0" baseline="0">
                <a:ln>
                  <a:noFill/>
                </a:ln>
                <a:solidFill>
                  <a:srgbClr val="BCBEC4"/>
                </a:solidFill>
                <a:effectLst/>
                <a:latin typeface="Arial Unicode MS"/>
                <a:ea typeface="JetBrains Mono"/>
              </a:rPr>
              <a:t>) 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required=true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기본값</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필수 파라미터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"/required-false"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requiredFalse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required=false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param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파라미터가 없습니다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52174AD9-A0AA-1FF8-CA20-A9FFE1BD7BC2}"/>
              </a:ext>
            </a:extLst>
          </p:cNvPr>
          <p:cNvSpPr/>
          <p:nvPr/>
        </p:nvSpPr>
        <p:spPr>
          <a:xfrm>
            <a:off x="565485" y="3641808"/>
            <a:ext cx="10449169" cy="254960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/api/required-true?param=test → </a:t>
            </a:r>
            <a:r>
              <a:rPr lang="ko-KR" altLang="en-US" sz="1200"/>
              <a:t>필수 파라미터 값</a:t>
            </a:r>
            <a:r>
              <a:rPr lang="en-US" altLang="ko-KR" sz="1200"/>
              <a:t>: test</a:t>
            </a:r>
          </a:p>
          <a:p>
            <a:pPr marL="228600" indent="-228600">
              <a:lnSpc>
                <a:spcPct val="150000"/>
              </a:lnSpc>
              <a:buFont typeface="+mj-lt"/>
              <a:buAutoNum type="arabicParenR"/>
            </a:pPr>
            <a:r>
              <a:rPr lang="en-US" altLang="ko-KR" sz="1200"/>
              <a:t>/api/required-true → 400 Bad Request (</a:t>
            </a:r>
            <a:r>
              <a:rPr lang="ko-KR" altLang="en-US" sz="1200"/>
              <a:t>필수 파라미터가 없어서 발생</a:t>
            </a:r>
            <a:r>
              <a:rPr lang="en-US" altLang="ko-KR" sz="1200"/>
              <a:t>)</a:t>
            </a:r>
          </a:p>
          <a:p>
            <a:pPr marL="228600" indent="-228600">
              <a:lnSpc>
                <a:spcPct val="150000"/>
              </a:lnSpc>
              <a:buFont typeface="+mj-lt"/>
              <a:buAutoNum type="arabicParenR"/>
            </a:pPr>
            <a:r>
              <a:rPr lang="en-US" altLang="ko-KR" sz="1200"/>
              <a:t>/api/required-false?param=test → </a:t>
            </a:r>
            <a:r>
              <a:rPr lang="ko-KR" altLang="en-US" sz="1200"/>
              <a:t>받은 파라미터 값</a:t>
            </a:r>
            <a:r>
              <a:rPr lang="en-US" altLang="ko-KR" sz="1200"/>
              <a:t>: test</a:t>
            </a:r>
          </a:p>
          <a:p>
            <a:pPr marL="228600" indent="-228600">
              <a:lnSpc>
                <a:spcPct val="150000"/>
              </a:lnSpc>
              <a:buFont typeface="+mj-lt"/>
              <a:buAutoNum type="arabicParenR"/>
            </a:pPr>
            <a:r>
              <a:rPr lang="en-US" altLang="ko-KR" sz="1200"/>
              <a:t>/api/required-false → </a:t>
            </a:r>
            <a:r>
              <a:rPr lang="ko-KR" altLang="en-US" sz="1200"/>
              <a:t>파라미터가 없습니다</a:t>
            </a:r>
            <a:r>
              <a:rPr lang="en-US" altLang="ko-KR" sz="1200"/>
              <a:t>.</a:t>
            </a:r>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en-US" altLang="ko-KR" sz="1200"/>
              <a:t>required=true </a:t>
            </a:r>
            <a:r>
              <a:rPr lang="ko-KR" altLang="en-US" sz="1200"/>
              <a:t>는 클라이언트가 요청 시 파라미터를 반드시 포함해야 하므로</a:t>
            </a:r>
            <a:r>
              <a:rPr lang="en-US" altLang="ko-KR" sz="1200"/>
              <a:t>, </a:t>
            </a:r>
            <a:r>
              <a:rPr lang="ko-KR" altLang="en-US" sz="1200"/>
              <a:t>누락 시 </a:t>
            </a:r>
            <a:r>
              <a:rPr lang="en-US" altLang="ko-KR" sz="1200"/>
              <a:t>400 </a:t>
            </a:r>
            <a:r>
              <a:rPr lang="ko-KR" altLang="en-US" sz="1200"/>
              <a:t>오류가 발생합니다</a:t>
            </a:r>
            <a:r>
              <a:rPr lang="en-US" altLang="ko-KR" sz="1200"/>
              <a:t>.</a:t>
            </a:r>
          </a:p>
          <a:p>
            <a:pPr marL="228600" indent="-228600">
              <a:lnSpc>
                <a:spcPct val="150000"/>
              </a:lnSpc>
              <a:buFont typeface="+mj-lt"/>
              <a:buAutoNum type="arabicParenR"/>
            </a:pPr>
            <a:r>
              <a:rPr lang="ko-KR" altLang="en-US" sz="1200"/>
              <a:t>파라미터가 선택적인 경우 </a:t>
            </a:r>
            <a:r>
              <a:rPr lang="en-US" altLang="ko-KR" sz="1200"/>
              <a:t>required=false </a:t>
            </a:r>
            <a:r>
              <a:rPr lang="ko-KR" altLang="en-US" sz="1200"/>
              <a:t>로 설정하는 것이 안전하다</a:t>
            </a:r>
            <a:endParaRPr lang="en-US" altLang="ko-KR" sz="1200"/>
          </a:p>
        </p:txBody>
      </p:sp>
    </p:spTree>
    <p:extLst>
      <p:ext uri="{BB962C8B-B14F-4D97-AF65-F5344CB8AC3E}">
        <p14:creationId xmlns:p14="http://schemas.microsoft.com/office/powerpoint/2010/main" val="36669629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83E14-47E4-C94D-51E8-66E9539288A5}"/>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6EFC1FB5-2CC3-9394-1623-73DDDB5CCC22}"/>
              </a:ext>
            </a:extLst>
          </p:cNvPr>
          <p:cNvSpPr/>
          <p:nvPr/>
        </p:nvSpPr>
        <p:spPr>
          <a:xfrm>
            <a:off x="147742" y="224209"/>
            <a:ext cx="238623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defaultValue </a:t>
            </a:r>
            <a:r>
              <a:rPr lang="ko-KR" altLang="en-US" b="1">
                <a:solidFill>
                  <a:schemeClr val="accent1">
                    <a:lumMod val="75000"/>
                  </a:schemeClr>
                </a:solidFill>
                <a:latin typeface="+mn-ea"/>
              </a:rPr>
              <a:t>속성</a:t>
            </a:r>
            <a:endParaRPr lang="en-US" altLang="ko-KR" b="1">
              <a:solidFill>
                <a:schemeClr val="accent1">
                  <a:lumMod val="75000"/>
                </a:schemeClr>
              </a:solidFill>
              <a:latin typeface="+mn-ea"/>
            </a:endParaRPr>
          </a:p>
        </p:txBody>
      </p:sp>
      <p:sp>
        <p:nvSpPr>
          <p:cNvPr id="5" name="Rectangle 1">
            <a:extLst>
              <a:ext uri="{FF2B5EF4-FFF2-40B4-BE49-F238E27FC236}">
                <a16:creationId xmlns:a16="http://schemas.microsoft.com/office/drawing/2014/main" id="{0E488B2D-CFD1-4679-26A4-40D282AA2F45}"/>
              </a:ext>
            </a:extLst>
          </p:cNvPr>
          <p:cNvSpPr>
            <a:spLocks noChangeArrowheads="1"/>
          </p:cNvSpPr>
          <p:nvPr/>
        </p:nvSpPr>
        <p:spPr bwMode="auto">
          <a:xfrm>
            <a:off x="493294" y="734043"/>
            <a:ext cx="9541042"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DefaultValueExampleController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"/default-value"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defaultValue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defaultValue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기본값</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String param)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624E9D3E-C148-FD3A-D799-B41EB50C232F}"/>
              </a:ext>
            </a:extLst>
          </p:cNvPr>
          <p:cNvSpPr/>
          <p:nvPr/>
        </p:nvSpPr>
        <p:spPr>
          <a:xfrm>
            <a:off x="493294" y="2931945"/>
            <a:ext cx="10449169" cy="254960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/api/default-value?param=test → </a:t>
            </a:r>
            <a:r>
              <a:rPr lang="ko-KR" altLang="en-US" sz="1200"/>
              <a:t>받은 값</a:t>
            </a:r>
            <a:r>
              <a:rPr lang="en-US" altLang="ko-KR" sz="1200"/>
              <a:t>: test</a:t>
            </a:r>
          </a:p>
          <a:p>
            <a:pPr marL="228600" indent="-228600">
              <a:lnSpc>
                <a:spcPct val="150000"/>
              </a:lnSpc>
              <a:buFont typeface="+mj-lt"/>
              <a:buAutoNum type="arabicParenR"/>
            </a:pPr>
            <a:r>
              <a:rPr lang="en-US" altLang="ko-KR" sz="1200"/>
              <a:t>/api/default-value → </a:t>
            </a:r>
            <a:r>
              <a:rPr lang="ko-KR" altLang="en-US" sz="1200"/>
              <a:t>받은 값</a:t>
            </a:r>
            <a:r>
              <a:rPr lang="en-US" altLang="ko-KR" sz="1200"/>
              <a:t>: </a:t>
            </a:r>
            <a:r>
              <a:rPr lang="ko-KR" altLang="en-US" sz="1200"/>
              <a:t>기본값</a:t>
            </a:r>
          </a:p>
          <a:p>
            <a:pPr marL="228600" indent="-228600">
              <a:lnSpc>
                <a:spcPct val="150000"/>
              </a:lnSpc>
              <a:buFont typeface="+mj-lt"/>
              <a:buAutoNum type="arabicParenR"/>
            </a:pPr>
            <a:r>
              <a:rPr lang="en-US" altLang="ko-KR" sz="1200"/>
              <a:t>/api/default-value?param= → </a:t>
            </a:r>
            <a:r>
              <a:rPr lang="ko-KR" altLang="en-US" sz="1200"/>
              <a:t>받은 값</a:t>
            </a:r>
            <a:r>
              <a:rPr lang="en-US" altLang="ko-KR" sz="1200"/>
              <a:t>: </a:t>
            </a:r>
            <a:r>
              <a:rPr lang="ko-KR" altLang="en-US" sz="1200"/>
              <a:t>기본값</a:t>
            </a: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en-US" altLang="ko-KR" sz="1200"/>
              <a:t>defaultValue </a:t>
            </a:r>
            <a:r>
              <a:rPr lang="ko-KR" altLang="en-US" sz="1200"/>
              <a:t>가 설정되면 </a:t>
            </a:r>
            <a:r>
              <a:rPr lang="en-US" altLang="ko-KR" sz="1200"/>
              <a:t>required </a:t>
            </a:r>
            <a:r>
              <a:rPr lang="ko-KR" altLang="en-US" sz="1200"/>
              <a:t>는 자동으로 </a:t>
            </a:r>
            <a:r>
              <a:rPr lang="en-US" altLang="ko-KR" sz="1200"/>
              <a:t>false</a:t>
            </a:r>
            <a:r>
              <a:rPr lang="ko-KR" altLang="en-US" sz="1200"/>
              <a:t>로 동작한다</a:t>
            </a:r>
            <a:endParaRPr lang="en-US" altLang="ko-KR" sz="1200"/>
          </a:p>
          <a:p>
            <a:pPr marL="228600" indent="-228600">
              <a:lnSpc>
                <a:spcPct val="150000"/>
              </a:lnSpc>
              <a:buFont typeface="+mj-lt"/>
              <a:buAutoNum type="arabicParenR"/>
            </a:pPr>
            <a:r>
              <a:rPr lang="ko-KR" altLang="en-US" sz="1200"/>
              <a:t>파라미터 값이 비어있는 경우</a:t>
            </a:r>
            <a:r>
              <a:rPr lang="en-US" altLang="ko-KR" sz="1200"/>
              <a:t>(?param=)</a:t>
            </a:r>
            <a:r>
              <a:rPr lang="ko-KR" altLang="en-US" sz="1200"/>
              <a:t>에도 기본값이 적용된다</a:t>
            </a:r>
            <a:endParaRPr lang="en-US" altLang="ko-KR" sz="1200"/>
          </a:p>
        </p:txBody>
      </p:sp>
    </p:spTree>
    <p:extLst>
      <p:ext uri="{BB962C8B-B14F-4D97-AF65-F5344CB8AC3E}">
        <p14:creationId xmlns:p14="http://schemas.microsoft.com/office/powerpoint/2010/main" val="362057424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84F07-0DF2-30C0-CBA1-9142F6171C5F}"/>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41A3211D-6A54-EC99-8594-8DC83F45902B}"/>
              </a:ext>
            </a:extLst>
          </p:cNvPr>
          <p:cNvSpPr/>
          <p:nvPr/>
        </p:nvSpPr>
        <p:spPr>
          <a:xfrm>
            <a:off x="147742" y="224209"/>
            <a:ext cx="75201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name </a:t>
            </a:r>
            <a:r>
              <a:rPr lang="ko-KR" altLang="en-US" b="1">
                <a:solidFill>
                  <a:schemeClr val="accent1">
                    <a:lumMod val="75000"/>
                  </a:schemeClr>
                </a:solidFill>
                <a:latin typeface="+mn-ea"/>
              </a:rPr>
              <a:t>속성을 생략하거나 </a:t>
            </a:r>
            <a:r>
              <a:rPr lang="en-US" altLang="ko-KR" b="1">
                <a:solidFill>
                  <a:schemeClr val="accent1">
                    <a:lumMod val="75000"/>
                  </a:schemeClr>
                </a:solidFill>
                <a:latin typeface="+mn-ea"/>
              </a:rPr>
              <a:t>@RequestParam </a:t>
            </a:r>
            <a:r>
              <a:rPr lang="ko-KR" altLang="en-US" b="1">
                <a:solidFill>
                  <a:schemeClr val="accent1">
                    <a:lumMod val="75000"/>
                  </a:schemeClr>
                </a:solidFill>
                <a:latin typeface="+mn-ea"/>
              </a:rPr>
              <a:t>을 선언하지 않은 경우</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B2B0DAE5-8041-83A4-D0D7-96125C23608B}"/>
              </a:ext>
            </a:extLst>
          </p:cNvPr>
          <p:cNvSpPr/>
          <p:nvPr/>
        </p:nvSpPr>
        <p:spPr>
          <a:xfrm>
            <a:off x="481263" y="3515477"/>
            <a:ext cx="10449169"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/api/name-omitted?param=test → </a:t>
            </a:r>
            <a:r>
              <a:rPr lang="ko-KR" altLang="en-US" sz="1200"/>
              <a:t>받은 값</a:t>
            </a:r>
            <a:r>
              <a:rPr lang="en-US" altLang="ko-KR" sz="1200"/>
              <a:t>: test</a:t>
            </a:r>
          </a:p>
          <a:p>
            <a:pPr marL="228600" indent="-228600">
              <a:lnSpc>
                <a:spcPct val="150000"/>
              </a:lnSpc>
              <a:buFont typeface="+mj-lt"/>
              <a:buAutoNum type="arabicParenR"/>
            </a:pPr>
            <a:r>
              <a:rPr lang="en-US" altLang="ko-KR" sz="1200"/>
              <a:t>/api/no-requestparam?param=test → </a:t>
            </a:r>
            <a:r>
              <a:rPr lang="ko-KR" altLang="en-US" sz="1200"/>
              <a:t>받은 값</a:t>
            </a:r>
            <a:r>
              <a:rPr lang="en-US" altLang="ko-KR" sz="1200"/>
              <a:t>: test</a:t>
            </a:r>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요청 파라미터 이름과 메서드 매개변수 이름이 동일하면 </a:t>
            </a:r>
            <a:r>
              <a:rPr lang="en-US" altLang="ko-KR" sz="1200"/>
              <a:t>@RequestParam</a:t>
            </a:r>
            <a:r>
              <a:rPr lang="ko-KR" altLang="en-US" sz="1200"/>
              <a:t>을 생략해도 동작한다</a:t>
            </a:r>
            <a:endParaRPr lang="en-US" altLang="ko-KR" sz="1200"/>
          </a:p>
          <a:p>
            <a:pPr marL="228600" indent="-228600">
              <a:lnSpc>
                <a:spcPct val="150000"/>
              </a:lnSpc>
              <a:buFont typeface="+mj-lt"/>
              <a:buAutoNum type="arabicParenR"/>
            </a:pPr>
            <a:r>
              <a:rPr lang="ko-KR" altLang="en-US" sz="1200"/>
              <a:t>명시적으로 선언하는 것이 유지보수 및 가독성이 좋다</a:t>
            </a:r>
            <a:r>
              <a:rPr lang="en-US" altLang="ko-KR" sz="1200"/>
              <a:t>. </a:t>
            </a:r>
            <a:r>
              <a:rPr lang="ko-KR" altLang="en-US" sz="1200"/>
              <a:t>가급적 적는 것을 권장한다</a:t>
            </a:r>
            <a:endParaRPr lang="en-US" altLang="ko-KR" sz="1200"/>
          </a:p>
        </p:txBody>
      </p:sp>
      <p:sp>
        <p:nvSpPr>
          <p:cNvPr id="7" name="Rectangle 1">
            <a:extLst>
              <a:ext uri="{FF2B5EF4-FFF2-40B4-BE49-F238E27FC236}">
                <a16:creationId xmlns:a16="http://schemas.microsoft.com/office/drawing/2014/main" id="{11D50604-466B-7CBA-3372-28A2E3E994E0}"/>
              </a:ext>
            </a:extLst>
          </p:cNvPr>
          <p:cNvSpPr>
            <a:spLocks noChangeArrowheads="1"/>
          </p:cNvSpPr>
          <p:nvPr/>
        </p:nvSpPr>
        <p:spPr bwMode="auto">
          <a:xfrm>
            <a:off x="481263" y="634805"/>
            <a:ext cx="9408695"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NameExampleController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"/name-omitted"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nameOmitted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name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 생략</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"/no-requestparam"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noRequestParam</a:t>
            </a:r>
            <a:r>
              <a:rPr kumimoji="0" lang="ko-KR" altLang="ko-KR" sz="1100" b="0" i="0" u="none" strike="noStrike" cap="none" normalizeH="0" baseline="0">
                <a:ln>
                  <a:noFill/>
                </a:ln>
                <a:solidFill>
                  <a:srgbClr val="BCBEC4"/>
                </a:solidFill>
                <a:effectLst/>
                <a:latin typeface="Arial Unicode MS"/>
                <a:ea typeface="JetBrains Mono"/>
              </a:rPr>
              <a:t>(String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@RequestParam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생략</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1BA9A1D-648E-5889-7505-FAF0FCD8DC54}"/>
              </a:ext>
            </a:extLst>
          </p:cNvPr>
          <p:cNvSpPr txBox="1"/>
          <p:nvPr/>
        </p:nvSpPr>
        <p:spPr>
          <a:xfrm>
            <a:off x="541420" y="5645767"/>
            <a:ext cx="897857" cy="276999"/>
          </a:xfrm>
          <a:prstGeom prst="rect">
            <a:avLst/>
          </a:prstGeom>
          <a:noFill/>
        </p:spPr>
        <p:txBody>
          <a:bodyPr wrap="square">
            <a:spAutoFit/>
          </a:bodyPr>
          <a:lstStyle/>
          <a:p>
            <a:r>
              <a:rPr lang="ko-KR" altLang="en-US" sz="1200" b="1">
                <a:solidFill>
                  <a:srgbClr val="FF0000"/>
                </a:solidFill>
              </a:rPr>
              <a:t>주의 사항</a:t>
            </a:r>
            <a:endParaRPr lang="ko-KR" altLang="en-US" sz="1200">
              <a:solidFill>
                <a:srgbClr val="FF0000"/>
              </a:solidFill>
            </a:endParaRPr>
          </a:p>
        </p:txBody>
      </p:sp>
      <p:sp>
        <p:nvSpPr>
          <p:cNvPr id="10" name="직사각형 9">
            <a:extLst>
              <a:ext uri="{FF2B5EF4-FFF2-40B4-BE49-F238E27FC236}">
                <a16:creationId xmlns:a16="http://schemas.microsoft.com/office/drawing/2014/main" id="{624D7601-4643-477D-B7C6-E3053DE5EC29}"/>
              </a:ext>
            </a:extLst>
          </p:cNvPr>
          <p:cNvSpPr/>
          <p:nvPr/>
        </p:nvSpPr>
        <p:spPr>
          <a:xfrm>
            <a:off x="481263" y="5853769"/>
            <a:ext cx="8518358" cy="82137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solidFill>
                  <a:schemeClr val="accent1">
                    <a:lumMod val="75000"/>
                  </a:schemeClr>
                </a:solidFill>
              </a:rPr>
              <a:t>스프링 부트 </a:t>
            </a:r>
            <a:r>
              <a:rPr lang="en-US" altLang="ko-KR" sz="1100">
                <a:solidFill>
                  <a:schemeClr val="accent1">
                    <a:lumMod val="75000"/>
                  </a:schemeClr>
                </a:solidFill>
              </a:rPr>
              <a:t>3.2 </a:t>
            </a:r>
            <a:r>
              <a:rPr lang="ko-KR" altLang="en-US" sz="1100">
                <a:solidFill>
                  <a:schemeClr val="accent1">
                    <a:lumMod val="75000"/>
                  </a:schemeClr>
                </a:solidFill>
              </a:rPr>
              <a:t>이상 부터 </a:t>
            </a:r>
            <a:r>
              <a:rPr lang="en-US" altLang="ko-KR" sz="1100">
                <a:solidFill>
                  <a:schemeClr val="accent1">
                    <a:lumMod val="75000"/>
                  </a:schemeClr>
                </a:solidFill>
              </a:rPr>
              <a:t>name </a:t>
            </a:r>
            <a:r>
              <a:rPr lang="ko-KR" altLang="en-US" sz="1100">
                <a:solidFill>
                  <a:schemeClr val="accent1">
                    <a:lumMod val="75000"/>
                  </a:schemeClr>
                </a:solidFill>
              </a:rPr>
              <a:t>속성을 생략하거나 </a:t>
            </a:r>
            <a:r>
              <a:rPr lang="en-US" altLang="ko-KR" sz="1100">
                <a:solidFill>
                  <a:schemeClr val="accent1">
                    <a:lumMod val="75000"/>
                  </a:schemeClr>
                </a:solidFill>
              </a:rPr>
              <a:t>@RequestParam </a:t>
            </a:r>
            <a:r>
              <a:rPr lang="ko-KR" altLang="en-US" sz="1100">
                <a:solidFill>
                  <a:schemeClr val="accent1">
                    <a:lumMod val="75000"/>
                  </a:schemeClr>
                </a:solidFill>
              </a:rPr>
              <a:t>을 선언하지 않으면 오류가 발생한다 </a:t>
            </a:r>
            <a:r>
              <a:rPr lang="en-US" altLang="ko-KR" sz="1100">
                <a:solidFill>
                  <a:schemeClr val="accent1">
                    <a:lumMod val="75000"/>
                  </a:schemeClr>
                </a:solidFill>
              </a:rPr>
              <a:t>(@PathVariable </a:t>
            </a:r>
            <a:r>
              <a:rPr lang="ko-KR" altLang="en-US" sz="1100">
                <a:solidFill>
                  <a:schemeClr val="accent1">
                    <a:lumMod val="75000"/>
                  </a:schemeClr>
                </a:solidFill>
              </a:rPr>
              <a:t>동일</a:t>
            </a:r>
            <a:r>
              <a:rPr lang="en-US" altLang="ko-KR" sz="1100">
                <a:solidFill>
                  <a:schemeClr val="accent1">
                    <a:lumMod val="75000"/>
                  </a:schemeClr>
                </a:solidFill>
              </a:rPr>
              <a:t>)</a:t>
            </a:r>
          </a:p>
          <a:p>
            <a:pPr marL="171450" indent="-171450">
              <a:lnSpc>
                <a:spcPct val="150000"/>
              </a:lnSpc>
              <a:buFont typeface="Arial" panose="020B0604020202020204" pitchFamily="34" charset="0"/>
              <a:buChar char="•"/>
            </a:pPr>
            <a:r>
              <a:rPr lang="ko-KR" altLang="en-US" sz="1100">
                <a:solidFill>
                  <a:schemeClr val="accent1">
                    <a:lumMod val="75000"/>
                  </a:schemeClr>
                </a:solidFill>
              </a:rPr>
              <a:t>해결 방안이 몇 가지 있으나 </a:t>
            </a:r>
            <a:r>
              <a:rPr lang="en-US" altLang="ko-KR" sz="1100">
                <a:solidFill>
                  <a:schemeClr val="accent1">
                    <a:lumMod val="75000"/>
                  </a:schemeClr>
                </a:solidFill>
              </a:rPr>
              <a:t>name </a:t>
            </a:r>
            <a:r>
              <a:rPr lang="ko-KR" altLang="en-US" sz="1100">
                <a:solidFill>
                  <a:schemeClr val="accent1">
                    <a:lumMod val="75000"/>
                  </a:schemeClr>
                </a:solidFill>
              </a:rPr>
              <a:t>속성을 사용하면 아무런 문제 될 것이 없으니 습관적으로 선언하고 사용하길 바란다</a:t>
            </a:r>
            <a:endParaRPr lang="en-US" altLang="ko-KR" sz="1100">
              <a:solidFill>
                <a:schemeClr val="accent1">
                  <a:lumMod val="75000"/>
                </a:schemeClr>
              </a:solidFill>
            </a:endParaRPr>
          </a:p>
          <a:p>
            <a:pPr marL="171450" indent="-171450">
              <a:lnSpc>
                <a:spcPct val="150000"/>
              </a:lnSpc>
              <a:buFont typeface="Arial" panose="020B0604020202020204" pitchFamily="34" charset="0"/>
              <a:buChar char="•"/>
            </a:pPr>
            <a:r>
              <a:rPr lang="ko-KR" altLang="en-US" sz="1100">
                <a:solidFill>
                  <a:schemeClr val="accent1">
                    <a:lumMod val="75000"/>
                  </a:schemeClr>
                </a:solidFill>
              </a:rPr>
              <a:t>인텔리제이 기준 </a:t>
            </a:r>
            <a:r>
              <a:rPr lang="en-US" altLang="ko-KR" sz="1100">
                <a:solidFill>
                  <a:schemeClr val="accent1">
                    <a:lumMod val="75000"/>
                  </a:schemeClr>
                </a:solidFill>
              </a:rPr>
              <a:t>Settings </a:t>
            </a:r>
            <a:r>
              <a:rPr lang="ko-KR" altLang="en-US" sz="1100">
                <a:solidFill>
                  <a:schemeClr val="accent1">
                    <a:lumMod val="75000"/>
                  </a:schemeClr>
                </a:solidFill>
              </a:rPr>
              <a:t>의 </a:t>
            </a:r>
            <a:r>
              <a:rPr lang="en-US" altLang="ko-KR" sz="1100">
                <a:solidFill>
                  <a:schemeClr val="accent1">
                    <a:lumMod val="75000"/>
                  </a:schemeClr>
                </a:solidFill>
              </a:rPr>
              <a:t>Build, Execution, Deployment Build Tools Gradle </a:t>
            </a:r>
            <a:r>
              <a:rPr lang="ko-KR" altLang="en-US" sz="1100">
                <a:solidFill>
                  <a:schemeClr val="accent1">
                    <a:lumMod val="75000"/>
                  </a:schemeClr>
                </a:solidFill>
              </a:rPr>
              <a:t>로 가서 </a:t>
            </a:r>
            <a:r>
              <a:rPr lang="en-US" altLang="ko-KR" sz="1100">
                <a:solidFill>
                  <a:schemeClr val="accent1">
                    <a:lumMod val="75000"/>
                  </a:schemeClr>
                </a:solidFill>
              </a:rPr>
              <a:t>Build and run using </a:t>
            </a:r>
            <a:r>
              <a:rPr lang="ko-KR" altLang="en-US" sz="1100">
                <a:solidFill>
                  <a:schemeClr val="accent1">
                    <a:lumMod val="75000"/>
                  </a:schemeClr>
                </a:solidFill>
              </a:rPr>
              <a:t>을 </a:t>
            </a:r>
            <a:r>
              <a:rPr lang="en-US" altLang="ko-KR" sz="1100">
                <a:solidFill>
                  <a:schemeClr val="accent1">
                    <a:lumMod val="75000"/>
                  </a:schemeClr>
                </a:solidFill>
              </a:rPr>
              <a:t>Gradle </a:t>
            </a:r>
            <a:r>
              <a:rPr lang="ko-KR" altLang="en-US" sz="1100">
                <a:solidFill>
                  <a:schemeClr val="accent1">
                    <a:lumMod val="75000"/>
                  </a:schemeClr>
                </a:solidFill>
              </a:rPr>
              <a:t>로 선택한다</a:t>
            </a:r>
            <a:endParaRPr lang="en-US" altLang="ko-KR" sz="1100">
              <a:solidFill>
                <a:schemeClr val="accent1">
                  <a:lumMod val="75000"/>
                </a:schemeClr>
              </a:solidFill>
            </a:endParaRPr>
          </a:p>
        </p:txBody>
      </p:sp>
      <p:pic>
        <p:nvPicPr>
          <p:cNvPr id="12" name="그림 11">
            <a:extLst>
              <a:ext uri="{FF2B5EF4-FFF2-40B4-BE49-F238E27FC236}">
                <a16:creationId xmlns:a16="http://schemas.microsoft.com/office/drawing/2014/main" id="{51CF33B3-8F9E-725C-B814-B15BB3868D7C}"/>
              </a:ext>
            </a:extLst>
          </p:cNvPr>
          <p:cNvPicPr>
            <a:picLocks noChangeAspect="1"/>
          </p:cNvPicPr>
          <p:nvPr/>
        </p:nvPicPr>
        <p:blipFill>
          <a:blip r:embed="rId2"/>
          <a:stretch>
            <a:fillRect/>
          </a:stretch>
        </p:blipFill>
        <p:spPr>
          <a:xfrm>
            <a:off x="9103367" y="6088963"/>
            <a:ext cx="2547213" cy="632244"/>
          </a:xfrm>
          <a:prstGeom prst="rect">
            <a:avLst/>
          </a:prstGeom>
        </p:spPr>
      </p:pic>
      <p:pic>
        <p:nvPicPr>
          <p:cNvPr id="14" name="그림 13">
            <a:extLst>
              <a:ext uri="{FF2B5EF4-FFF2-40B4-BE49-F238E27FC236}">
                <a16:creationId xmlns:a16="http://schemas.microsoft.com/office/drawing/2014/main" id="{708661BC-E963-9901-2B98-7AAAC905DC68}"/>
              </a:ext>
            </a:extLst>
          </p:cNvPr>
          <p:cNvPicPr>
            <a:picLocks noChangeAspect="1"/>
          </p:cNvPicPr>
          <p:nvPr/>
        </p:nvPicPr>
        <p:blipFill>
          <a:blip r:embed="rId3"/>
          <a:stretch>
            <a:fillRect/>
          </a:stretch>
        </p:blipFill>
        <p:spPr>
          <a:xfrm>
            <a:off x="9622797" y="4812093"/>
            <a:ext cx="1508351" cy="950789"/>
          </a:xfrm>
          <a:prstGeom prst="rect">
            <a:avLst/>
          </a:prstGeom>
        </p:spPr>
      </p:pic>
      <p:sp>
        <p:nvSpPr>
          <p:cNvPr id="15" name="화살표: 아래쪽 14">
            <a:extLst>
              <a:ext uri="{FF2B5EF4-FFF2-40B4-BE49-F238E27FC236}">
                <a16:creationId xmlns:a16="http://schemas.microsoft.com/office/drawing/2014/main" id="{EE6405A9-395A-D6D7-FDFC-CB07E132EF79}"/>
              </a:ext>
            </a:extLst>
          </p:cNvPr>
          <p:cNvSpPr/>
          <p:nvPr/>
        </p:nvSpPr>
        <p:spPr>
          <a:xfrm>
            <a:off x="10298769" y="5864943"/>
            <a:ext cx="138363" cy="17077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97135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9BCA2-FA0C-FA51-6537-2E234FDD621A}"/>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004B01EB-FB63-2E36-CC87-2CBE0759133A}"/>
              </a:ext>
            </a:extLst>
          </p:cNvPr>
          <p:cNvSpPr/>
          <p:nvPr/>
        </p:nvSpPr>
        <p:spPr>
          <a:xfrm>
            <a:off x="147742" y="170067"/>
            <a:ext cx="357020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기본형 매개변수와 빈 값 처리</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371AA814-BA8C-98F4-7E18-26AAF051345D}"/>
              </a:ext>
            </a:extLst>
          </p:cNvPr>
          <p:cNvSpPr/>
          <p:nvPr/>
        </p:nvSpPr>
        <p:spPr>
          <a:xfrm>
            <a:off x="291636" y="3853155"/>
            <a:ext cx="10449169"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/api/primitive?number=42 → </a:t>
            </a:r>
            <a:r>
              <a:rPr lang="ko-KR" altLang="en-US" sz="1200"/>
              <a:t>숫자</a:t>
            </a:r>
            <a:r>
              <a:rPr lang="en-US" altLang="ko-KR" sz="1200"/>
              <a:t>: 42</a:t>
            </a:r>
          </a:p>
          <a:p>
            <a:pPr marL="228600" indent="-228600">
              <a:lnSpc>
                <a:spcPct val="150000"/>
              </a:lnSpc>
              <a:buFont typeface="+mj-lt"/>
              <a:buAutoNum type="arabicParenR"/>
            </a:pPr>
            <a:r>
              <a:rPr lang="en-US" altLang="ko-KR" sz="1200"/>
              <a:t>/api/primitive → 400 Bad Request (</a:t>
            </a:r>
            <a:r>
              <a:rPr lang="ko-KR" altLang="en-US" sz="1200"/>
              <a:t>기본형에 </a:t>
            </a:r>
            <a:r>
              <a:rPr lang="en-US" altLang="ko-KR" sz="1200"/>
              <a:t>null </a:t>
            </a:r>
            <a:r>
              <a:rPr lang="ko-KR" altLang="en-US" sz="1200"/>
              <a:t>값 전달 불가</a:t>
            </a:r>
            <a:r>
              <a:rPr lang="en-US" altLang="ko-KR" sz="1200"/>
              <a:t>)</a:t>
            </a:r>
          </a:p>
          <a:p>
            <a:pPr marL="228600" indent="-228600">
              <a:lnSpc>
                <a:spcPct val="150000"/>
              </a:lnSpc>
              <a:buFont typeface="+mj-lt"/>
              <a:buAutoNum type="arabicParenR"/>
            </a:pPr>
            <a:r>
              <a:rPr lang="en-US" altLang="ko-KR" sz="1200"/>
              <a:t>/api/primitive-with-default?number= → </a:t>
            </a:r>
            <a:r>
              <a:rPr lang="ko-KR" altLang="en-US" sz="1200"/>
              <a:t>숫자</a:t>
            </a:r>
            <a:r>
              <a:rPr lang="en-US" altLang="ko-KR" sz="1200"/>
              <a:t>: 0 (</a:t>
            </a:r>
            <a:r>
              <a:rPr lang="ko-KR" altLang="en-US" sz="1200"/>
              <a:t>빈 값 처리</a:t>
            </a:r>
            <a:r>
              <a:rPr lang="en-US" altLang="ko-KR" sz="1200"/>
              <a:t>)</a:t>
            </a:r>
          </a:p>
          <a:p>
            <a:pPr marL="228600" indent="-228600">
              <a:lnSpc>
                <a:spcPct val="150000"/>
              </a:lnSpc>
              <a:buFont typeface="+mj-lt"/>
              <a:buAutoNum type="arabicParenR"/>
            </a:pPr>
            <a:r>
              <a:rPr lang="en-US" altLang="ko-KR" sz="1200"/>
              <a:t>/api/primitive-with-default → </a:t>
            </a:r>
            <a:r>
              <a:rPr lang="ko-KR" altLang="en-US" sz="1200"/>
              <a:t>숫자</a:t>
            </a:r>
            <a:r>
              <a:rPr lang="en-US" altLang="ko-KR" sz="1200"/>
              <a:t>: 0</a:t>
            </a:r>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기본형은 </a:t>
            </a:r>
            <a:r>
              <a:rPr lang="en-US" altLang="ko-KR" sz="1200"/>
              <a:t>null </a:t>
            </a:r>
            <a:r>
              <a:rPr lang="ko-KR" altLang="en-US" sz="1200"/>
              <a:t>을 허용하지 않으므로</a:t>
            </a:r>
            <a:r>
              <a:rPr lang="en-US" altLang="ko-KR" sz="1200"/>
              <a:t> </a:t>
            </a:r>
            <a:r>
              <a:rPr lang="ko-KR" altLang="en-US" sz="1200"/>
              <a:t>기본형의 </a:t>
            </a:r>
            <a:r>
              <a:rPr lang="en-US" altLang="ko-KR" sz="1200"/>
              <a:t>Wrapper </a:t>
            </a:r>
            <a:r>
              <a:rPr lang="ko-KR" altLang="en-US" sz="1200"/>
              <a:t>클래스나 </a:t>
            </a:r>
            <a:r>
              <a:rPr lang="en-US" altLang="ko-KR" sz="1200"/>
              <a:t>defaultValue </a:t>
            </a:r>
            <a:r>
              <a:rPr lang="ko-KR" altLang="en-US" sz="1200"/>
              <a:t>를 사용하여 기본값을 설정해야 한다</a:t>
            </a:r>
            <a:endParaRPr lang="en-US" altLang="ko-KR" sz="1200"/>
          </a:p>
        </p:txBody>
      </p:sp>
      <p:sp>
        <p:nvSpPr>
          <p:cNvPr id="3" name="Rectangle 1">
            <a:extLst>
              <a:ext uri="{FF2B5EF4-FFF2-40B4-BE49-F238E27FC236}">
                <a16:creationId xmlns:a16="http://schemas.microsoft.com/office/drawing/2014/main" id="{0FBFD706-F2D4-98EE-8C8C-588721ADB104}"/>
              </a:ext>
            </a:extLst>
          </p:cNvPr>
          <p:cNvSpPr>
            <a:spLocks noChangeArrowheads="1"/>
          </p:cNvSpPr>
          <p:nvPr/>
        </p:nvSpPr>
        <p:spPr bwMode="auto">
          <a:xfrm>
            <a:off x="291636" y="618230"/>
            <a:ext cx="10852484"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PrimitiveExampleController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"/primitive"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primitive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기본형 매개변수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number;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"/primitive-with-default"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primitiveWithDefault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"number"</a:t>
            </a:r>
            <a:r>
              <a:rPr kumimoji="0" lang="ko-KR" altLang="ko-KR" sz="1100" b="0" i="0" u="none" strike="noStrike" cap="none" normalizeH="0" baseline="0">
                <a:ln>
                  <a:noFill/>
                </a:ln>
                <a:solidFill>
                  <a:srgbClr val="BCBEC4"/>
                </a:solidFill>
                <a:effectLst/>
                <a:latin typeface="Arial Unicode MS"/>
                <a:ea typeface="JetBrains Mono"/>
              </a:rPr>
              <a:t>, defaultValue = </a:t>
            </a:r>
            <a:r>
              <a:rPr kumimoji="0" lang="ko-KR" altLang="ko-KR" sz="1100" b="0" i="0" u="none" strike="noStrike" cap="none" normalizeH="0" baseline="0">
                <a:ln>
                  <a:noFill/>
                </a:ln>
                <a:solidFill>
                  <a:srgbClr val="6AAB73"/>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기본형 매개변수와 빈값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number;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30305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5EB6D-87DF-B3AD-9003-3BB316BD5BD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5FE726D2-5E01-56C0-90CE-B84B35D57BB8}"/>
              </a:ext>
            </a:extLst>
          </p:cNvPr>
          <p:cNvSpPr/>
          <p:nvPr/>
        </p:nvSpPr>
        <p:spPr>
          <a:xfrm>
            <a:off x="147742" y="170067"/>
            <a:ext cx="394915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Map</a:t>
            </a:r>
            <a:r>
              <a:rPr lang="ko-KR" altLang="en-US" b="1">
                <a:solidFill>
                  <a:schemeClr val="accent1">
                    <a:lumMod val="75000"/>
                  </a:schemeClr>
                </a:solidFill>
                <a:latin typeface="+mn-ea"/>
              </a:rPr>
              <a:t>과 </a:t>
            </a:r>
            <a:r>
              <a:rPr lang="en-US" altLang="ko-KR" b="1">
                <a:solidFill>
                  <a:schemeClr val="accent1">
                    <a:lumMod val="75000"/>
                  </a:schemeClr>
                </a:solidFill>
                <a:latin typeface="+mn-ea"/>
              </a:rPr>
              <a:t>MultiValueMap </a:t>
            </a:r>
            <a:r>
              <a:rPr lang="ko-KR" altLang="en-US" b="1">
                <a:solidFill>
                  <a:schemeClr val="accent1">
                    <a:lumMod val="75000"/>
                  </a:schemeClr>
                </a:solidFill>
                <a:latin typeface="+mn-ea"/>
              </a:rPr>
              <a:t>매개변수</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C90C0DA8-AD44-1FE8-64B2-B94DCCC9483A}"/>
              </a:ext>
            </a:extLst>
          </p:cNvPr>
          <p:cNvSpPr/>
          <p:nvPr/>
        </p:nvSpPr>
        <p:spPr>
          <a:xfrm>
            <a:off x="409072" y="3994980"/>
            <a:ext cx="11373856"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/api/map?key1=value1&amp;key2=value2 → </a:t>
            </a:r>
            <a:r>
              <a:rPr lang="ko-KR" altLang="en-US" sz="1200"/>
              <a:t>받은 파라미터</a:t>
            </a:r>
            <a:r>
              <a:rPr lang="en-US" altLang="ko-KR" sz="1200"/>
              <a:t>: {key1=value1, key2=value2}</a:t>
            </a:r>
          </a:p>
          <a:p>
            <a:pPr marL="228600" indent="-228600">
              <a:lnSpc>
                <a:spcPct val="150000"/>
              </a:lnSpc>
              <a:buFont typeface="+mj-lt"/>
              <a:buAutoNum type="arabicParenR"/>
            </a:pPr>
            <a:r>
              <a:rPr lang="en-US" altLang="ko-KR" sz="1200"/>
              <a:t>/api/multivalue-map?key1=value1&amp;key1=value2 → </a:t>
            </a:r>
            <a:r>
              <a:rPr lang="ko-KR" altLang="en-US" sz="1200"/>
              <a:t>받은 파라미터</a:t>
            </a:r>
            <a:r>
              <a:rPr lang="en-US" altLang="ko-KR" sz="1200"/>
              <a:t>: {key1=[value1, value2]}</a:t>
            </a:r>
          </a:p>
          <a:p>
            <a:pPr marL="228600" indent="-228600">
              <a:lnSpc>
                <a:spcPct val="150000"/>
              </a:lnSpc>
              <a:buFont typeface="+mj-lt"/>
              <a:buAutoNum type="arabicParenR"/>
            </a:pPr>
            <a:r>
              <a:rPr lang="en-US" altLang="ko-KR" sz="1200"/>
              <a:t>/api/map?key1=value1&amp;key2=value2 → </a:t>
            </a:r>
            <a:r>
              <a:rPr lang="ko-KR" altLang="en-US" sz="1200"/>
              <a:t>받은 파라미터</a:t>
            </a:r>
            <a:r>
              <a:rPr lang="en-US" altLang="ko-KR" sz="1200"/>
              <a:t>: {key1=value1, key2=value2}</a:t>
            </a:r>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이름이 지정된 경우 </a:t>
            </a:r>
            <a:r>
              <a:rPr lang="en-US" altLang="ko-KR" sz="1200"/>
              <a:t>RequestParamMethodArgumentResolver </a:t>
            </a:r>
            <a:r>
              <a:rPr lang="ko-KR" altLang="en-US" sz="1200"/>
              <a:t>가 처리하고 이름이 지정되지 않으면 </a:t>
            </a:r>
            <a:r>
              <a:rPr lang="en-US" altLang="ko-KR" sz="1200"/>
              <a:t>RequestParamMapMethodArgumentResolver </a:t>
            </a:r>
            <a:r>
              <a:rPr lang="ko-KR" altLang="en-US" sz="1200"/>
              <a:t>가 처리한다 </a:t>
            </a:r>
            <a:endParaRPr lang="en-US" altLang="ko-KR" sz="1200"/>
          </a:p>
        </p:txBody>
      </p:sp>
      <p:sp>
        <p:nvSpPr>
          <p:cNvPr id="4" name="Rectangle 1">
            <a:extLst>
              <a:ext uri="{FF2B5EF4-FFF2-40B4-BE49-F238E27FC236}">
                <a16:creationId xmlns:a16="http://schemas.microsoft.com/office/drawing/2014/main" id="{02F95115-631D-31C2-94B1-739CF8D0749F}"/>
              </a:ext>
            </a:extLst>
          </p:cNvPr>
          <p:cNvSpPr>
            <a:spLocks noChangeArrowheads="1"/>
          </p:cNvSpPr>
          <p:nvPr/>
        </p:nvSpPr>
        <p:spPr bwMode="auto">
          <a:xfrm>
            <a:off x="409072" y="125266"/>
            <a:ext cx="8656721"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MapExampleController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모든 요청 파라미터를</a:t>
            </a:r>
            <a:r>
              <a:rPr kumimoji="0" lang="ko-KR" altLang="ko-KR" sz="1100" b="0" i="0" u="none" strike="noStrike" cap="none" normalizeH="0" baseline="0">
                <a:ln>
                  <a:noFill/>
                </a:ln>
                <a:solidFill>
                  <a:srgbClr val="7A7E85"/>
                </a:solidFill>
                <a:effectLst/>
                <a:latin typeface="Arial Unicode MS"/>
                <a:ea typeface="JetBrains Mono"/>
              </a:rPr>
              <a:t> 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"/multivalue-map"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multiValueMap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MultiValueMap&lt;String,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MultiValueMap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"/map</a:t>
            </a:r>
            <a:r>
              <a:rPr kumimoji="0" lang="en-US"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en-US" altLang="ko-KR" sz="1100" b="0" i="0" u="none" strike="noStrike" cap="none" normalizeH="0" baseline="0">
                <a:ln>
                  <a:noFill/>
                </a:ln>
                <a:solidFill>
                  <a:srgbClr val="B3AE60"/>
                </a:solidFill>
                <a:effectLst/>
                <a:latin typeface="Arial Unicode MS"/>
                <a:ea typeface="JetBrains Mono"/>
              </a:rPr>
              <a:t>(“user”)</a:t>
            </a: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Courier New" panose="02070309020205020404" pitchFamily="49" charset="0"/>
                <a:ea typeface="JetBrains Mono"/>
                <a:cs typeface="Courier New" panose="02070309020205020404" pitchFamily="49" charset="0"/>
              </a:rPr>
              <a:t>이름이 지정된 </a:t>
            </a:r>
            <a:r>
              <a:rPr kumimoji="0" lang="ko-KR" altLang="ko-KR" sz="1100" b="0" i="0" u="none" strike="noStrike" cap="none" normalizeH="0" baseline="0">
                <a:ln>
                  <a:noFill/>
                </a:ln>
                <a:solidFill>
                  <a:srgbClr val="7A7E85"/>
                </a:solidFill>
                <a:effectLst/>
                <a:latin typeface="Arial Unicode MS"/>
                <a:ea typeface="JetBrains Mono"/>
              </a:rPr>
              <a:t>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90893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3036" y="371183"/>
            <a:ext cx="55962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RequestParam[Map]MethodArgumentResolver</a:t>
            </a: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742131" y="2717649"/>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1322751" y="2964537"/>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4469971" y="271321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flipV="1">
            <a:off x="3766506" y="2960098"/>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928546" y="2717649"/>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47" idx="0"/>
          </p:cNvCxnSpPr>
          <p:nvPr/>
        </p:nvCxnSpPr>
        <p:spPr>
          <a:xfrm flipH="1">
            <a:off x="5994955" y="320698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552E9CF5-73D0-877D-74B8-21DB31856314}"/>
              </a:ext>
            </a:extLst>
          </p:cNvPr>
          <p:cNvSpPr/>
          <p:nvPr/>
        </p:nvSpPr>
        <p:spPr>
          <a:xfrm>
            <a:off x="4085326" y="4306188"/>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35" name="모서리가 둥근 직사각형 38">
            <a:extLst>
              <a:ext uri="{FF2B5EF4-FFF2-40B4-BE49-F238E27FC236}">
                <a16:creationId xmlns:a16="http://schemas.microsoft.com/office/drawing/2014/main" id="{2C14B1A3-3844-77C5-F2ED-9B770CF25607}"/>
              </a:ext>
            </a:extLst>
          </p:cNvPr>
          <p:cNvSpPr/>
          <p:nvPr/>
        </p:nvSpPr>
        <p:spPr>
          <a:xfrm>
            <a:off x="4085326" y="5128741"/>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cxnSp>
        <p:nvCxnSpPr>
          <p:cNvPr id="36" name="직선 화살표 연결선 35">
            <a:extLst>
              <a:ext uri="{FF2B5EF4-FFF2-40B4-BE49-F238E27FC236}">
                <a16:creationId xmlns:a16="http://schemas.microsoft.com/office/drawing/2014/main" id="{B7A8E3D8-2F55-5E74-C7FE-2B9052DBDAB1}"/>
              </a:ext>
            </a:extLst>
          </p:cNvPr>
          <p:cNvCxnSpPr>
            <a:cxnSpLocks/>
            <a:stCxn id="16" idx="2"/>
            <a:endCxn id="35" idx="0"/>
          </p:cNvCxnSpPr>
          <p:nvPr/>
        </p:nvCxnSpPr>
        <p:spPr>
          <a:xfrm>
            <a:off x="5994955" y="4799964"/>
            <a:ext cx="0" cy="328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FDABC48D-DBBF-8EB5-8A89-571CCBA5DEA9}"/>
              </a:ext>
            </a:extLst>
          </p:cNvPr>
          <p:cNvSpPr/>
          <p:nvPr/>
        </p:nvSpPr>
        <p:spPr>
          <a:xfrm>
            <a:off x="3873547" y="5993041"/>
            <a:ext cx="4242816"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a:t>
            </a:r>
            <a:r>
              <a:rPr lang="en-US" altLang="ko-KR" sz="1400">
                <a:solidFill>
                  <a:schemeClr val="tx1"/>
                </a:solidFill>
              </a:rPr>
              <a:t>Map</a:t>
            </a:r>
            <a:r>
              <a:rPr lang="en-US" altLang="ko-KR" sz="1400">
                <a:solidFill>
                  <a:schemeClr val="tx1"/>
                </a:solidFill>
                <a:effectLst/>
              </a:rPr>
              <a:t>MethodArgumentResolver</a:t>
            </a:r>
          </a:p>
        </p:txBody>
      </p:sp>
      <p:cxnSp>
        <p:nvCxnSpPr>
          <p:cNvPr id="41" name="직선 화살표 연결선 40">
            <a:extLst>
              <a:ext uri="{FF2B5EF4-FFF2-40B4-BE49-F238E27FC236}">
                <a16:creationId xmlns:a16="http://schemas.microsoft.com/office/drawing/2014/main" id="{CBFD4B45-B970-C8A9-F3AB-F6842FE68E1B}"/>
              </a:ext>
            </a:extLst>
          </p:cNvPr>
          <p:cNvCxnSpPr>
            <a:cxnSpLocks/>
            <a:stCxn id="35" idx="2"/>
            <a:endCxn id="40" idx="0"/>
          </p:cNvCxnSpPr>
          <p:nvPr/>
        </p:nvCxnSpPr>
        <p:spPr>
          <a:xfrm>
            <a:off x="5994955" y="5622517"/>
            <a:ext cx="0" cy="3705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E8672529-1738-FA05-DE1F-EC78AEEB24F8}"/>
              </a:ext>
            </a:extLst>
          </p:cNvPr>
          <p:cNvSpPr/>
          <p:nvPr/>
        </p:nvSpPr>
        <p:spPr>
          <a:xfrm>
            <a:off x="5038781" y="3530194"/>
            <a:ext cx="191234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ArgumentResolvers</a:t>
            </a:r>
          </a:p>
        </p:txBody>
      </p:sp>
      <p:cxnSp>
        <p:nvCxnSpPr>
          <p:cNvPr id="50" name="직선 화살표 연결선 49">
            <a:extLst>
              <a:ext uri="{FF2B5EF4-FFF2-40B4-BE49-F238E27FC236}">
                <a16:creationId xmlns:a16="http://schemas.microsoft.com/office/drawing/2014/main" id="{DEFDED5D-CFEF-D32C-FE96-2DE703A9AFDA}"/>
              </a:ext>
            </a:extLst>
          </p:cNvPr>
          <p:cNvCxnSpPr>
            <a:cxnSpLocks/>
            <a:stCxn id="47" idx="2"/>
            <a:endCxn id="16" idx="0"/>
          </p:cNvCxnSpPr>
          <p:nvPr/>
        </p:nvCxnSpPr>
        <p:spPr>
          <a:xfrm>
            <a:off x="5994955" y="4023970"/>
            <a:ext cx="0" cy="282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A416056-731F-0CA8-A760-370DFDEDB280}"/>
              </a:ext>
            </a:extLst>
          </p:cNvPr>
          <p:cNvSpPr txBox="1"/>
          <p:nvPr/>
        </p:nvSpPr>
        <p:spPr>
          <a:xfrm>
            <a:off x="297913" y="848903"/>
            <a:ext cx="11717303"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"/greet"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greetUser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name, </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"age"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age, </a:t>
            </a:r>
            <a:r>
              <a:rPr lang="en-US" altLang="ko-KR" sz="1200">
                <a:solidFill>
                  <a:srgbClr val="B3AE60"/>
                </a:solidFill>
                <a:effectLst/>
                <a:highlight>
                  <a:srgbClr val="1E1F22"/>
                </a:highlight>
              </a:rPr>
              <a:t>@RequestParam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allParams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"Hello, " </a:t>
            </a:r>
            <a:r>
              <a:rPr lang="en-US" altLang="ko-KR" sz="1200">
                <a:solidFill>
                  <a:srgbClr val="BCBEC4"/>
                </a:solidFill>
                <a:effectLst/>
                <a:highlight>
                  <a:srgbClr val="1E1F22"/>
                </a:highlight>
              </a:rPr>
              <a:t>+ name+ </a:t>
            </a:r>
            <a:r>
              <a:rPr lang="en-US" altLang="ko-KR" sz="1200">
                <a:solidFill>
                  <a:schemeClr val="accent6"/>
                </a:solidFill>
                <a:effectLst/>
                <a:highlight>
                  <a:srgbClr val="1E1F22"/>
                </a:highlight>
              </a:rPr>
              <a:t>"|"</a:t>
            </a:r>
            <a:r>
              <a:rPr lang="en-US" altLang="ko-KR" sz="1200">
                <a:solidFill>
                  <a:srgbClr val="BCBEC4"/>
                </a:solidFill>
                <a:effectLst/>
                <a:highlight>
                  <a:srgbClr val="1E1F22"/>
                </a:highlight>
              </a:rPr>
              <a:t> +age;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9" name="TextBox 58">
            <a:extLst>
              <a:ext uri="{FF2B5EF4-FFF2-40B4-BE49-F238E27FC236}">
                <a16:creationId xmlns:a16="http://schemas.microsoft.com/office/drawing/2014/main" id="{86084E8E-2DD2-396B-848D-B5DF5DEAB902}"/>
              </a:ext>
            </a:extLst>
          </p:cNvPr>
          <p:cNvSpPr txBox="1"/>
          <p:nvPr/>
        </p:nvSpPr>
        <p:spPr>
          <a:xfrm>
            <a:off x="357516" y="2074313"/>
            <a:ext cx="2783043" cy="388568"/>
          </a:xfrm>
          <a:prstGeom prst="rect">
            <a:avLst/>
          </a:prstGeom>
          <a:noFill/>
        </p:spPr>
        <p:txBody>
          <a:bodyPr wrap="square">
            <a:spAutoFit/>
          </a:bodyPr>
          <a:lstStyle/>
          <a:p>
            <a:pPr>
              <a:lnSpc>
                <a:spcPct val="150000"/>
              </a:lnSpc>
            </a:pPr>
            <a:r>
              <a:rPr lang="en-US" altLang="ko-KR" sz="1400"/>
              <a:t>/simple?age=10&amp;name=leaven</a:t>
            </a:r>
          </a:p>
        </p:txBody>
      </p:sp>
      <p:sp>
        <p:nvSpPr>
          <p:cNvPr id="60" name="TextBox 59">
            <a:extLst>
              <a:ext uri="{FF2B5EF4-FFF2-40B4-BE49-F238E27FC236}">
                <a16:creationId xmlns:a16="http://schemas.microsoft.com/office/drawing/2014/main" id="{1CCED044-30A9-8069-CFA3-F6C928847334}"/>
              </a:ext>
            </a:extLst>
          </p:cNvPr>
          <p:cNvSpPr txBox="1"/>
          <p:nvPr/>
        </p:nvSpPr>
        <p:spPr>
          <a:xfrm>
            <a:off x="2197150" y="4358792"/>
            <a:ext cx="1530554" cy="388568"/>
          </a:xfrm>
          <a:prstGeom prst="rect">
            <a:avLst/>
          </a:prstGeom>
          <a:noFill/>
        </p:spPr>
        <p:txBody>
          <a:bodyPr wrap="square">
            <a:spAutoFit/>
          </a:bodyPr>
          <a:lstStyle/>
          <a:p>
            <a:pPr algn="r">
              <a:lnSpc>
                <a:spcPct val="150000"/>
              </a:lnSpc>
            </a:pPr>
            <a:r>
              <a:rPr lang="en-US" altLang="ko-KR" sz="1400"/>
              <a:t>args[0] = leaven</a:t>
            </a:r>
          </a:p>
        </p:txBody>
      </p:sp>
      <p:sp>
        <p:nvSpPr>
          <p:cNvPr id="61" name="TextBox 60">
            <a:extLst>
              <a:ext uri="{FF2B5EF4-FFF2-40B4-BE49-F238E27FC236}">
                <a16:creationId xmlns:a16="http://schemas.microsoft.com/office/drawing/2014/main" id="{9BA82B8B-A2E8-9E15-9B7E-56B2175204C0}"/>
              </a:ext>
            </a:extLst>
          </p:cNvPr>
          <p:cNvSpPr txBox="1"/>
          <p:nvPr/>
        </p:nvSpPr>
        <p:spPr>
          <a:xfrm>
            <a:off x="2197150" y="5181345"/>
            <a:ext cx="1530554" cy="388568"/>
          </a:xfrm>
          <a:prstGeom prst="rect">
            <a:avLst/>
          </a:prstGeom>
          <a:noFill/>
        </p:spPr>
        <p:txBody>
          <a:bodyPr wrap="square">
            <a:spAutoFit/>
          </a:bodyPr>
          <a:lstStyle/>
          <a:p>
            <a:pPr algn="r">
              <a:lnSpc>
                <a:spcPct val="150000"/>
              </a:lnSpc>
            </a:pPr>
            <a:r>
              <a:rPr lang="en-US" altLang="ko-KR" sz="1400"/>
              <a:t>args[1] = 10</a:t>
            </a:r>
          </a:p>
        </p:txBody>
      </p:sp>
      <p:sp>
        <p:nvSpPr>
          <p:cNvPr id="62" name="TextBox 61">
            <a:extLst>
              <a:ext uri="{FF2B5EF4-FFF2-40B4-BE49-F238E27FC236}">
                <a16:creationId xmlns:a16="http://schemas.microsoft.com/office/drawing/2014/main" id="{5B1EE324-7202-B779-7A65-1C7C7D0EF6FE}"/>
              </a:ext>
            </a:extLst>
          </p:cNvPr>
          <p:cNvSpPr txBox="1"/>
          <p:nvPr/>
        </p:nvSpPr>
        <p:spPr>
          <a:xfrm>
            <a:off x="734107" y="5946419"/>
            <a:ext cx="2993597" cy="388568"/>
          </a:xfrm>
          <a:prstGeom prst="rect">
            <a:avLst/>
          </a:prstGeom>
          <a:noFill/>
        </p:spPr>
        <p:txBody>
          <a:bodyPr wrap="square">
            <a:spAutoFit/>
          </a:bodyPr>
          <a:lstStyle/>
          <a:p>
            <a:pPr algn="r">
              <a:lnSpc>
                <a:spcPct val="150000"/>
              </a:lnSpc>
            </a:pPr>
            <a:r>
              <a:rPr lang="en-US" altLang="ko-KR" sz="1400"/>
              <a:t>args[2] = {name="leaven", age=10}</a:t>
            </a:r>
          </a:p>
        </p:txBody>
      </p:sp>
      <p:cxnSp>
        <p:nvCxnSpPr>
          <p:cNvPr id="64" name="구부러진 연결선[U] 63">
            <a:extLst>
              <a:ext uri="{FF2B5EF4-FFF2-40B4-BE49-F238E27FC236}">
                <a16:creationId xmlns:a16="http://schemas.microsoft.com/office/drawing/2014/main" id="{F3B3A2D3-3761-7483-CC10-AF60772294D1}"/>
              </a:ext>
            </a:extLst>
          </p:cNvPr>
          <p:cNvCxnSpPr>
            <a:stCxn id="16" idx="1"/>
          </p:cNvCxnSpPr>
          <p:nvPr/>
        </p:nvCxnSpPr>
        <p:spPr>
          <a:xfrm rot="10800000">
            <a:off x="3044954" y="1444752"/>
            <a:ext cx="1040373" cy="310832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구부러진 연결선[U] 65">
            <a:extLst>
              <a:ext uri="{FF2B5EF4-FFF2-40B4-BE49-F238E27FC236}">
                <a16:creationId xmlns:a16="http://schemas.microsoft.com/office/drawing/2014/main" id="{B572CE94-99B7-647D-D28F-91FF95B21165}"/>
              </a:ext>
            </a:extLst>
          </p:cNvPr>
          <p:cNvCxnSpPr>
            <a:cxnSpLocks/>
            <a:stCxn id="35" idx="3"/>
          </p:cNvCxnSpPr>
          <p:nvPr/>
        </p:nvCxnSpPr>
        <p:spPr>
          <a:xfrm flipH="1" flipV="1">
            <a:off x="7251192" y="1453896"/>
            <a:ext cx="653392" cy="3921733"/>
          </a:xfrm>
          <a:prstGeom prst="curvedConnector4">
            <a:avLst>
              <a:gd name="adj1" fmla="val -34987"/>
              <a:gd name="adj2" fmla="val 53148"/>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구부러진 연결선[U] 67">
            <a:extLst>
              <a:ext uri="{FF2B5EF4-FFF2-40B4-BE49-F238E27FC236}">
                <a16:creationId xmlns:a16="http://schemas.microsoft.com/office/drawing/2014/main" id="{A63B1B7C-58BF-0164-E4D0-121DFAA3271A}"/>
              </a:ext>
            </a:extLst>
          </p:cNvPr>
          <p:cNvCxnSpPr>
            <a:stCxn id="40" idx="3"/>
          </p:cNvCxnSpPr>
          <p:nvPr/>
        </p:nvCxnSpPr>
        <p:spPr>
          <a:xfrm flipV="1">
            <a:off x="8116363" y="1517904"/>
            <a:ext cx="1311101" cy="4722025"/>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3526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BBEC6969-98A6-4401-A453-1A9281977FC2}"/>
              </a:ext>
            </a:extLst>
          </p:cNvPr>
          <p:cNvSpPr txBox="1"/>
          <p:nvPr/>
        </p:nvSpPr>
        <p:spPr>
          <a:xfrm>
            <a:off x="3488496" y="2967335"/>
            <a:ext cx="521501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@PathVariable</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321461729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90139" y="582610"/>
            <a:ext cx="1113986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은 </a:t>
            </a:r>
            <a:r>
              <a:rPr lang="en-US" altLang="ko-KR" sz="1200"/>
              <a:t>@RequestMapping </a:t>
            </a:r>
            <a:r>
              <a:rPr lang="ko-KR" altLang="en-US" sz="1200"/>
              <a:t>에 지정한 </a:t>
            </a:r>
            <a:r>
              <a:rPr lang="en-US" altLang="ko-KR" sz="1200"/>
              <a:t>URI </a:t>
            </a:r>
            <a:r>
              <a:rPr lang="ko-KR" altLang="en-US" sz="1200"/>
              <a:t>템플릿 변수에 포함된 값을 메서드의 매개변수로 전달하기 위해 사용하는 애너테이션이다</a:t>
            </a:r>
            <a:endParaRPr lang="en-US" altLang="ko-KR" sz="1200"/>
          </a:p>
          <a:p>
            <a:pPr marL="171450" indent="-171450">
              <a:lnSpc>
                <a:spcPct val="150000"/>
              </a:lnSpc>
              <a:buFont typeface="Arial" panose="020B0604020202020204" pitchFamily="34" charset="0"/>
              <a:buChar char="•"/>
            </a:pPr>
            <a:r>
              <a:rPr lang="en-US" altLang="ko-KR" sz="1200"/>
              <a:t>@PathVariable </a:t>
            </a:r>
            <a:r>
              <a:rPr lang="ko-KR" altLang="en-US" sz="1200"/>
              <a:t>은 </a:t>
            </a:r>
            <a:r>
              <a:rPr lang="en-US" altLang="ko-KR" sz="1200" b="1"/>
              <a:t>URL </a:t>
            </a:r>
            <a:r>
              <a:rPr lang="ko-KR" altLang="en-US" sz="1200" b="1"/>
              <a:t>쿼리 파라미터</a:t>
            </a:r>
            <a:r>
              <a:rPr lang="en-US" altLang="ko-KR" sz="1200" b="1"/>
              <a:t>, </a:t>
            </a:r>
            <a:r>
              <a:rPr lang="ko-KR" altLang="en-US" sz="1200" b="1"/>
              <a:t>폼 데이터</a:t>
            </a:r>
            <a:r>
              <a:rPr lang="en-US" altLang="ko-KR" sz="1200" b="1"/>
              <a:t>, </a:t>
            </a:r>
            <a:r>
              <a:rPr lang="ko-KR" altLang="en-US" sz="1200" b="1"/>
              <a:t>그리고 멀티파트 요청을 매핑</a:t>
            </a:r>
            <a:r>
              <a:rPr lang="ko-KR" altLang="en-US" sz="1200"/>
              <a:t>하며 </a:t>
            </a:r>
            <a:r>
              <a:rPr lang="en-US" altLang="ko-KR" sz="1200"/>
              <a:t>HTTP </a:t>
            </a:r>
            <a:r>
              <a:rPr lang="ko-KR" altLang="en-US" sz="1200"/>
              <a:t>본문</a:t>
            </a:r>
            <a:r>
              <a:rPr lang="en-US" altLang="ko-KR" sz="1200"/>
              <a:t> </a:t>
            </a:r>
            <a:r>
              <a:rPr lang="ko-KR" altLang="en-US" sz="1200"/>
              <a:t>요청은 처리하지 않는다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19613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7" name="TextBox 6">
            <a:extLst>
              <a:ext uri="{FF2B5EF4-FFF2-40B4-BE49-F238E27FC236}">
                <a16:creationId xmlns:a16="http://schemas.microsoft.com/office/drawing/2014/main" id="{7CBEBCB0-E6DA-E849-A35F-A1180DC1B747}"/>
              </a:ext>
            </a:extLst>
          </p:cNvPr>
          <p:cNvSpPr txBox="1"/>
          <p:nvPr/>
        </p:nvSpPr>
        <p:spPr>
          <a:xfrm>
            <a:off x="558247" y="2059589"/>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"/resources/ima?e.png"</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경로에서 한 문자만 일치하는</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URL</a:t>
            </a:r>
            <a:r>
              <a:rPr lang="ko-KR" altLang="en-US" sz="1200">
                <a:solidFill>
                  <a:srgbClr val="6AAB73"/>
                </a:solidFill>
                <a:effectLst/>
                <a:highlight>
                  <a:srgbClr val="1E1F22"/>
                </a:highlight>
                <a:latin typeface="Menlo-Regular" panose="020B0609030804020204" pitchFamily="49" charset="0"/>
              </a:rPr>
              <a:t>입니다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98756" y="1355206"/>
            <a:ext cx="140775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URI </a:t>
            </a:r>
            <a:r>
              <a:rPr lang="ko-KR" altLang="en-US" b="1">
                <a:solidFill>
                  <a:schemeClr val="accent1">
                    <a:lumMod val="75000"/>
                  </a:schemeClr>
                </a:solidFill>
                <a:latin typeface="+mn-ea"/>
              </a:rPr>
              <a:t>패턴</a:t>
            </a:r>
            <a:endParaRPr lang="en-US" altLang="ko-KR" b="1">
              <a:solidFill>
                <a:schemeClr val="accent1">
                  <a:lumMod val="75000"/>
                </a:schemeClr>
              </a:solidFill>
              <a:latin typeface="+mn-ea"/>
            </a:endParaRPr>
          </a:p>
        </p:txBody>
      </p:sp>
      <p:sp>
        <p:nvSpPr>
          <p:cNvPr id="5" name="직사각형 4">
            <a:extLst>
              <a:ext uri="{FF2B5EF4-FFF2-40B4-BE49-F238E27FC236}">
                <a16:creationId xmlns:a16="http://schemas.microsoft.com/office/drawing/2014/main" id="{009DF243-DE9A-E662-5786-CCFBEBB62493}"/>
              </a:ext>
            </a:extLst>
          </p:cNvPr>
          <p:cNvSpPr/>
          <p:nvPr/>
        </p:nvSpPr>
        <p:spPr>
          <a:xfrm>
            <a:off x="485095" y="1758819"/>
            <a:ext cx="2249334" cy="276999"/>
          </a:xfrm>
          <a:prstGeom prst="rect">
            <a:avLst/>
          </a:prstGeom>
        </p:spPr>
        <p:txBody>
          <a:bodyPr wrap="none">
            <a:spAutoFit/>
          </a:bodyPr>
          <a:lstStyle/>
          <a:p>
            <a:r>
              <a:rPr lang="ko-KR" altLang="en-US" sz="1200">
                <a:latin typeface="+mn-ea"/>
              </a:rPr>
              <a:t>경로 변수에서 한 문자와 일치</a:t>
            </a:r>
            <a:endParaRPr lang="en-US" altLang="ko-KR" sz="1200">
              <a:latin typeface="+mn-ea"/>
            </a:endParaRPr>
          </a:p>
        </p:txBody>
      </p:sp>
      <p:sp>
        <p:nvSpPr>
          <p:cNvPr id="8" name="TextBox 7">
            <a:extLst>
              <a:ext uri="{FF2B5EF4-FFF2-40B4-BE49-F238E27FC236}">
                <a16:creationId xmlns:a16="http://schemas.microsoft.com/office/drawing/2014/main" id="{FF441173-7C90-92A1-C0AF-65F01774E45A}"/>
              </a:ext>
            </a:extLst>
          </p:cNvPr>
          <p:cNvSpPr txBox="1"/>
          <p:nvPr/>
        </p:nvSpPr>
        <p:spPr>
          <a:xfrm>
            <a:off x="558247" y="3815362"/>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 *.png"</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경로에서 </a:t>
            </a:r>
            <a:r>
              <a:rPr lang="en-US" altLang="ko-KR" sz="1200">
                <a:solidFill>
                  <a:srgbClr val="6AAB73"/>
                </a:solidFill>
                <a:effectLst/>
                <a:highlight>
                  <a:srgbClr val="1E1F22"/>
                </a:highlight>
                <a:latin typeface="Menlo-Regular" panose="020B0609030804020204" pitchFamily="49" charset="0"/>
              </a:rPr>
              <a:t>0</a:t>
            </a:r>
            <a:r>
              <a:rPr lang="ko-KR" altLang="en-US" sz="1200">
                <a:solidFill>
                  <a:srgbClr val="6AAB73"/>
                </a:solidFill>
                <a:effectLst/>
                <a:highlight>
                  <a:srgbClr val="1E1F22"/>
                </a:highlight>
                <a:latin typeface="Menlo-Regular" panose="020B0609030804020204" pitchFamily="49" charset="0"/>
              </a:rPr>
              <a:t>개 이상의 문자와 일치하는</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URL</a:t>
            </a:r>
            <a:r>
              <a:rPr lang="ko-KR" altLang="en-US" sz="1200">
                <a:solidFill>
                  <a:srgbClr val="6AAB73"/>
                </a:solidFill>
                <a:effectLst/>
                <a:highlight>
                  <a:srgbClr val="1E1F22"/>
                </a:highlight>
                <a:latin typeface="Menlo-Regular" panose="020B0609030804020204" pitchFamily="49" charset="0"/>
              </a:rPr>
              <a:t>입니다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2" name="직사각형 11">
            <a:extLst>
              <a:ext uri="{FF2B5EF4-FFF2-40B4-BE49-F238E27FC236}">
                <a16:creationId xmlns:a16="http://schemas.microsoft.com/office/drawing/2014/main" id="{ABA92EE9-8482-D243-FB1A-41C5E19AC056}"/>
              </a:ext>
            </a:extLst>
          </p:cNvPr>
          <p:cNvSpPr/>
          <p:nvPr/>
        </p:nvSpPr>
        <p:spPr>
          <a:xfrm>
            <a:off x="485095" y="3514592"/>
            <a:ext cx="2909771" cy="276999"/>
          </a:xfrm>
          <a:prstGeom prst="rect">
            <a:avLst/>
          </a:prstGeom>
        </p:spPr>
        <p:txBody>
          <a:bodyPr wrap="none">
            <a:spAutoFit/>
          </a:bodyPr>
          <a:lstStyle/>
          <a:p>
            <a:r>
              <a:rPr lang="ko-KR" altLang="en-US" sz="1200">
                <a:latin typeface="+mn-ea"/>
              </a:rPr>
              <a:t>경로 변수에서  </a:t>
            </a:r>
            <a:r>
              <a:rPr lang="en-US" altLang="ko-KR" sz="1200"/>
              <a:t>0</a:t>
            </a:r>
            <a:r>
              <a:rPr lang="ko-KR" altLang="en-US" sz="1200"/>
              <a:t>개 이상의 문자와 일치</a:t>
            </a:r>
            <a:endParaRPr lang="en-US" altLang="ko-KR" sz="1200">
              <a:latin typeface="+mn-ea"/>
            </a:endParaRPr>
          </a:p>
        </p:txBody>
      </p:sp>
      <p:sp>
        <p:nvSpPr>
          <p:cNvPr id="15" name="TextBox 14">
            <a:extLst>
              <a:ext uri="{FF2B5EF4-FFF2-40B4-BE49-F238E27FC236}">
                <a16:creationId xmlns:a16="http://schemas.microsoft.com/office/drawing/2014/main" id="{E1960068-A592-EA29-1D07-005CAC800B2D}"/>
              </a:ext>
            </a:extLst>
          </p:cNvPr>
          <p:cNvSpPr txBox="1"/>
          <p:nvPr/>
        </p:nvSpPr>
        <p:spPr>
          <a:xfrm>
            <a:off x="558247" y="5493337"/>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a:t>
            </a:r>
            <a:r>
              <a:rPr lang="ko-KR" altLang="en-US" sz="1200">
                <a:solidFill>
                  <a:srgbClr val="6AAB73"/>
                </a:solidFill>
                <a:effectLst/>
                <a:highlight>
                  <a:srgbClr val="1E1F22"/>
                </a:highlight>
              </a:rPr>
              <a:t>**</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resources </a:t>
            </a:r>
            <a:r>
              <a:rPr lang="ko-KR" altLang="en-US" sz="1200">
                <a:solidFill>
                  <a:srgbClr val="6AAB73"/>
                </a:solidFill>
                <a:effectLst/>
                <a:highlight>
                  <a:srgbClr val="1E1F22"/>
                </a:highlight>
                <a:latin typeface="Menlo-Regular" panose="020B0609030804020204" pitchFamily="49" charset="0"/>
              </a:rPr>
              <a:t>디렉터리 및 그 하위 모든 경로와 일치합니다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6" name="직사각형 15">
            <a:extLst>
              <a:ext uri="{FF2B5EF4-FFF2-40B4-BE49-F238E27FC236}">
                <a16:creationId xmlns:a16="http://schemas.microsoft.com/office/drawing/2014/main" id="{E48219DD-F62C-2BA1-BCBD-8391C3DE7DE5}"/>
              </a:ext>
            </a:extLst>
          </p:cNvPr>
          <p:cNvSpPr/>
          <p:nvPr/>
        </p:nvSpPr>
        <p:spPr>
          <a:xfrm>
            <a:off x="485095" y="5192567"/>
            <a:ext cx="1733167" cy="276999"/>
          </a:xfrm>
          <a:prstGeom prst="rect">
            <a:avLst/>
          </a:prstGeom>
        </p:spPr>
        <p:txBody>
          <a:bodyPr wrap="none">
            <a:spAutoFit/>
          </a:bodyPr>
          <a:lstStyle/>
          <a:p>
            <a:r>
              <a:rPr lang="ko-KR" altLang="en-US" sz="1200"/>
              <a:t>여러 경로 변수와 일치</a:t>
            </a:r>
            <a:endParaRPr lang="en-US" altLang="ko-KR" sz="1200">
              <a:latin typeface="+mn-ea"/>
            </a:endParaRPr>
          </a:p>
        </p:txBody>
      </p:sp>
      <p:sp>
        <p:nvSpPr>
          <p:cNvPr id="18" name="TextBox 17">
            <a:extLst>
              <a:ext uri="{FF2B5EF4-FFF2-40B4-BE49-F238E27FC236}">
                <a16:creationId xmlns:a16="http://schemas.microsoft.com/office/drawing/2014/main" id="{E6AC0CC7-D4D9-411B-9B42-4A41335D9FCB}"/>
              </a:ext>
            </a:extLst>
          </p:cNvPr>
          <p:cNvSpPr txBox="1"/>
          <p:nvPr/>
        </p:nvSpPr>
        <p:spPr>
          <a:xfrm>
            <a:off x="3534156" y="2138312"/>
            <a:ext cx="4741164" cy="276999"/>
          </a:xfrm>
          <a:prstGeom prst="rect">
            <a:avLst/>
          </a:prstGeom>
          <a:noFill/>
        </p:spPr>
        <p:txBody>
          <a:bodyPr wrap="square">
            <a:spAutoFit/>
          </a:bodyPr>
          <a:lstStyle/>
          <a:p>
            <a:r>
              <a:rPr lang="en-US" altLang="ko-KR" sz="1200">
                <a:solidFill>
                  <a:srgbClr val="FFC000"/>
                </a:solidFill>
              </a:rPr>
              <a:t>/resources/image.png </a:t>
            </a:r>
            <a:r>
              <a:rPr lang="ko-KR" altLang="en-US" sz="1200">
                <a:solidFill>
                  <a:srgbClr val="FFC000"/>
                </a:solidFill>
              </a:rPr>
              <a:t>또는 </a:t>
            </a:r>
            <a:r>
              <a:rPr lang="en-US" altLang="ko-KR" sz="1200">
                <a:solidFill>
                  <a:srgbClr val="FFC000"/>
                </a:solidFill>
              </a:rPr>
              <a:t>/resources/imaxe.png</a:t>
            </a:r>
            <a:r>
              <a:rPr lang="ko-KR" altLang="en-US" sz="1200">
                <a:solidFill>
                  <a:srgbClr val="FFC000"/>
                </a:solidFill>
              </a:rPr>
              <a:t>가 매치된다</a:t>
            </a:r>
          </a:p>
        </p:txBody>
      </p:sp>
      <p:sp>
        <p:nvSpPr>
          <p:cNvPr id="19" name="TextBox 18">
            <a:extLst>
              <a:ext uri="{FF2B5EF4-FFF2-40B4-BE49-F238E27FC236}">
                <a16:creationId xmlns:a16="http://schemas.microsoft.com/office/drawing/2014/main" id="{7ACBC0D5-6E20-F3B6-56FF-11CC70A57CEF}"/>
              </a:ext>
            </a:extLst>
          </p:cNvPr>
          <p:cNvSpPr txBox="1"/>
          <p:nvPr/>
        </p:nvSpPr>
        <p:spPr>
          <a:xfrm>
            <a:off x="3302508" y="3903141"/>
            <a:ext cx="4741164" cy="276999"/>
          </a:xfrm>
          <a:prstGeom prst="rect">
            <a:avLst/>
          </a:prstGeom>
          <a:noFill/>
        </p:spPr>
        <p:txBody>
          <a:bodyPr wrap="square">
            <a:spAutoFit/>
          </a:bodyPr>
          <a:lstStyle/>
          <a:p>
            <a:r>
              <a:rPr lang="en-US" altLang="ko-KR" sz="1200"/>
              <a:t>/resources/a.png, /resources/testfile.png </a:t>
            </a:r>
            <a:r>
              <a:rPr lang="ko-KR" altLang="en-US" sz="1200"/>
              <a:t>등이 매치된다</a:t>
            </a:r>
            <a:endParaRPr lang="ko-KR" altLang="en-US" sz="1200">
              <a:solidFill>
                <a:srgbClr val="FFFF00"/>
              </a:solidFill>
            </a:endParaRPr>
          </a:p>
        </p:txBody>
      </p:sp>
      <p:sp>
        <p:nvSpPr>
          <p:cNvPr id="20" name="TextBox 19">
            <a:extLst>
              <a:ext uri="{FF2B5EF4-FFF2-40B4-BE49-F238E27FC236}">
                <a16:creationId xmlns:a16="http://schemas.microsoft.com/office/drawing/2014/main" id="{584EB021-47BB-D090-F130-FD67EDDF53CC}"/>
              </a:ext>
            </a:extLst>
          </p:cNvPr>
          <p:cNvSpPr txBox="1"/>
          <p:nvPr/>
        </p:nvSpPr>
        <p:spPr>
          <a:xfrm>
            <a:off x="3217164" y="5560073"/>
            <a:ext cx="5058156" cy="276999"/>
          </a:xfrm>
          <a:prstGeom prst="rect">
            <a:avLst/>
          </a:prstGeom>
          <a:noFill/>
        </p:spPr>
        <p:txBody>
          <a:bodyPr wrap="square">
            <a:spAutoFit/>
          </a:bodyPr>
          <a:lstStyle/>
          <a:p>
            <a:r>
              <a:rPr lang="en-US" altLang="ko-KR" sz="1200">
                <a:solidFill>
                  <a:srgbClr val="FFC000"/>
                </a:solidFill>
              </a:rPr>
              <a:t>/resources/images/test.png, /resources/css/style.css </a:t>
            </a:r>
            <a:r>
              <a:rPr lang="ko-KR" altLang="en-US" sz="1200">
                <a:solidFill>
                  <a:srgbClr val="FFC000"/>
                </a:solidFill>
              </a:rPr>
              <a:t>등이 매치된다</a:t>
            </a:r>
          </a:p>
        </p:txBody>
      </p:sp>
    </p:spTree>
    <p:extLst>
      <p:ext uri="{BB962C8B-B14F-4D97-AF65-F5344CB8AC3E}">
        <p14:creationId xmlns:p14="http://schemas.microsoft.com/office/powerpoint/2010/main" val="1865081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97F7D-C0DE-6571-4777-0D439D134335}"/>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D3D06374-19A3-75C8-9F21-4338B5DEAC92}"/>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a:t>
            </a:r>
            <a:r>
              <a:rPr lang="en-US" altLang="ko-KR" sz="2400" b="1">
                <a:solidFill>
                  <a:schemeClr val="accent1">
                    <a:lumMod val="75000"/>
                  </a:schemeClr>
                </a:solidFill>
                <a:latin typeface="+mj-lt"/>
              </a:rPr>
              <a:t>1</a:t>
            </a:r>
            <a:r>
              <a:rPr lang="ko-KR" altLang="en-US" sz="2400" b="1">
                <a:solidFill>
                  <a:schemeClr val="accent1">
                    <a:lumMod val="75000"/>
                  </a:schemeClr>
                </a:solidFill>
                <a:latin typeface="+mj-lt"/>
              </a:rPr>
              <a:t> 프로젝트 시작하기</a:t>
            </a:r>
          </a:p>
        </p:txBody>
      </p:sp>
      <p:sp>
        <p:nvSpPr>
          <p:cNvPr id="4" name="직사각형 3">
            <a:extLst>
              <a:ext uri="{FF2B5EF4-FFF2-40B4-BE49-F238E27FC236}">
                <a16:creationId xmlns:a16="http://schemas.microsoft.com/office/drawing/2014/main" id="{9A8C024D-FF1A-AF9B-52E4-22607AB6D8AB}"/>
              </a:ext>
            </a:extLst>
          </p:cNvPr>
          <p:cNvSpPr/>
          <p:nvPr/>
        </p:nvSpPr>
        <p:spPr>
          <a:xfrm>
            <a:off x="509531" y="731494"/>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E7B6EF9F-3B74-5B55-B0D7-FFD7B6798DC3}"/>
              </a:ext>
            </a:extLst>
          </p:cNvPr>
          <p:cNvSpPr/>
          <p:nvPr/>
        </p:nvSpPr>
        <p:spPr>
          <a:xfrm>
            <a:off x="509531" y="3245940"/>
            <a:ext cx="2255922" cy="346249"/>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 예시</a:t>
            </a:r>
            <a:endParaRPr lang="en-US" altLang="ko-KR" sz="1200">
              <a:latin typeface="+mj-lt"/>
            </a:endParaRPr>
          </a:p>
        </p:txBody>
      </p:sp>
      <p:pic>
        <p:nvPicPr>
          <p:cNvPr id="5" name="그림 4">
            <a:extLst>
              <a:ext uri="{FF2B5EF4-FFF2-40B4-BE49-F238E27FC236}">
                <a16:creationId xmlns:a16="http://schemas.microsoft.com/office/drawing/2014/main" id="{301474F1-32F9-20D4-5FA6-5D2DE8398DD9}"/>
              </a:ext>
            </a:extLst>
          </p:cNvPr>
          <p:cNvPicPr>
            <a:picLocks noChangeAspect="1"/>
          </p:cNvPicPr>
          <p:nvPr/>
        </p:nvPicPr>
        <p:blipFill>
          <a:blip r:embed="rId2"/>
          <a:stretch>
            <a:fillRect/>
          </a:stretch>
        </p:blipFill>
        <p:spPr>
          <a:xfrm>
            <a:off x="688002" y="3649047"/>
            <a:ext cx="1930281" cy="1906450"/>
          </a:xfrm>
          <a:prstGeom prst="rect">
            <a:avLst/>
          </a:prstGeom>
          <a:ln w="6350">
            <a:solidFill>
              <a:schemeClr val="bg1">
                <a:lumMod val="65000"/>
              </a:schemeClr>
            </a:solidFill>
          </a:ln>
        </p:spPr>
      </p:pic>
      <p:sp>
        <p:nvSpPr>
          <p:cNvPr id="2" name="Rectangle 1">
            <a:extLst>
              <a:ext uri="{FF2B5EF4-FFF2-40B4-BE49-F238E27FC236}">
                <a16:creationId xmlns:a16="http://schemas.microsoft.com/office/drawing/2014/main" id="{DD93A640-8F46-3692-9D10-BB6CE1A5DD25}"/>
              </a:ext>
            </a:extLst>
          </p:cNvPr>
          <p:cNvSpPr>
            <a:spLocks noChangeArrowheads="1"/>
          </p:cNvSpPr>
          <p:nvPr/>
        </p:nvSpPr>
        <p:spPr bwMode="auto">
          <a:xfrm>
            <a:off x="6364708" y="1065111"/>
            <a:ext cx="5068303"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taglib </a:t>
            </a:r>
            <a:r>
              <a:rPr kumimoji="0" lang="ko-KR" altLang="ko-KR" sz="1100" b="0" i="0" u="none" strike="noStrike" cap="none" normalizeH="0" baseline="0">
                <a:ln>
                  <a:noFill/>
                </a:ln>
                <a:solidFill>
                  <a:srgbClr val="BCBEC4"/>
                </a:solidFill>
                <a:effectLst/>
                <a:latin typeface="Arial Unicode MS"/>
                <a:ea typeface="JetBrains Mono"/>
              </a:rPr>
              <a:t>uri=</a:t>
            </a:r>
            <a:r>
              <a:rPr kumimoji="0" lang="ko-KR" altLang="ko-KR" sz="1100" b="0" i="0" u="none" strike="noStrike" cap="none" normalizeH="0" baseline="0">
                <a:ln>
                  <a:noFill/>
                </a:ln>
                <a:solidFill>
                  <a:srgbClr val="6AAB73"/>
                </a:solidFill>
                <a:effectLst/>
                <a:latin typeface="Arial Unicode MS"/>
                <a:ea typeface="JetBrains Mono"/>
              </a:rPr>
              <a:t>"http://java.sun.com/jsp/jstl/core" </a:t>
            </a:r>
            <a:r>
              <a:rPr kumimoji="0" lang="ko-KR" altLang="ko-KR" sz="1100" b="0" i="0" u="none" strike="noStrike" cap="none" normalizeH="0" baseline="0">
                <a:ln>
                  <a:noFill/>
                </a:ln>
                <a:solidFill>
                  <a:srgbClr val="BCBEC4"/>
                </a:solidFill>
                <a:effectLst/>
                <a:latin typeface="Arial Unicode MS"/>
                <a:ea typeface="JetBrains Mono"/>
              </a:rPr>
              <a:t>prefix=</a:t>
            </a:r>
            <a:r>
              <a:rPr kumimoji="0" lang="ko-KR" altLang="ko-KR" sz="1100" b="0" i="0" u="none" strike="noStrike" cap="none" normalizeH="0" baseline="0">
                <a:ln>
                  <a:noFill/>
                </a:ln>
                <a:solidFill>
                  <a:srgbClr val="6AAB73"/>
                </a:solidFill>
                <a:effectLst/>
                <a:latin typeface="Arial Unicode MS"/>
                <a:ea typeface="JetBrains Mono"/>
              </a:rPr>
              <a:t>"c"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JSP </a:t>
            </a:r>
            <a:r>
              <a:rPr kumimoji="0" lang="ko-KR" altLang="ko-KR" sz="1100" b="0" i="0" u="none" strike="noStrike" cap="none" normalizeH="0" baseline="0">
                <a:ln>
                  <a:noFill/>
                </a:ln>
                <a:solidFill>
                  <a:srgbClr val="BCBEC4"/>
                </a:solidFill>
                <a:effectLst/>
                <a:latin typeface="Arial Unicode MS"/>
                <a:ea typeface="JetBrains Mono"/>
              </a:rPr>
              <a:t>Example&lt;/title&gt;&lt;/head&gt;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en-US" altLang="ko-KR" sz="1100" b="0" i="0" u="none" strike="noStrike" cap="none" normalizeH="0" baseline="0">
                <a:ln>
                  <a:noFill/>
                </a:ln>
                <a:solidFill>
                  <a:srgbClr val="56A8F5"/>
                </a:solidFill>
                <a:effectLst/>
                <a:latin typeface="Arial Unicode MS"/>
                <a:ea typeface="JetBrains Mono"/>
              </a:rPr>
              <a:t>Hello, Servlet!</a:t>
            </a:r>
            <a:r>
              <a:rPr kumimoji="0" lang="ko-KR" altLang="ko-KR" sz="1100" b="0" i="0" u="none" strike="noStrike" cap="none" normalizeH="0" baseline="0">
                <a:ln>
                  <a:noFill/>
                </a:ln>
                <a:solidFill>
                  <a:srgbClr val="BCBEC4"/>
                </a:solidFill>
                <a:effectLst/>
                <a:latin typeface="Arial Unicode MS"/>
                <a:ea typeface="JetBrains Mono"/>
              </a:rPr>
              <a:t>&lt;/h1&gt;&lt;/body&gt;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93AC9402-69CD-F0C3-5A05-6272A9844868}"/>
              </a:ext>
            </a:extLst>
          </p:cNvPr>
          <p:cNvSpPr/>
          <p:nvPr/>
        </p:nvSpPr>
        <p:spPr>
          <a:xfrm>
            <a:off x="6228347" y="731494"/>
            <a:ext cx="2255922" cy="333617"/>
          </a:xfrm>
          <a:prstGeom prst="rect">
            <a:avLst/>
          </a:prstGeom>
        </p:spPr>
        <p:txBody>
          <a:bodyPr wrap="square">
            <a:spAutoFit/>
          </a:bodyPr>
          <a:lstStyle/>
          <a:p>
            <a:pPr>
              <a:lnSpc>
                <a:spcPct val="150000"/>
              </a:lnSpc>
            </a:pPr>
            <a:r>
              <a:rPr lang="en-US" altLang="ko-KR" sz="1200">
                <a:latin typeface="+mj-lt"/>
              </a:rPr>
              <a:t>3.  JSP</a:t>
            </a:r>
            <a:r>
              <a:rPr lang="ko-KR" altLang="en-US" sz="1200">
                <a:latin typeface="+mj-lt"/>
              </a:rPr>
              <a:t> 구현</a:t>
            </a:r>
            <a:endParaRPr lang="en-US" altLang="ko-KR" sz="1200">
              <a:latin typeface="+mj-lt"/>
            </a:endParaRPr>
          </a:p>
        </p:txBody>
      </p:sp>
      <p:sp>
        <p:nvSpPr>
          <p:cNvPr id="7" name="Rectangle 2">
            <a:extLst>
              <a:ext uri="{FF2B5EF4-FFF2-40B4-BE49-F238E27FC236}">
                <a16:creationId xmlns:a16="http://schemas.microsoft.com/office/drawing/2014/main" id="{599569BC-3BD1-A555-DDF2-DCC0C1A37544}"/>
              </a:ext>
            </a:extLst>
          </p:cNvPr>
          <p:cNvSpPr>
            <a:spLocks noChangeArrowheads="1"/>
          </p:cNvSpPr>
          <p:nvPr/>
        </p:nvSpPr>
        <p:spPr bwMode="auto">
          <a:xfrm>
            <a:off x="6364708" y="4031150"/>
            <a:ext cx="506830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1">
                    <a:lumMod val="20000"/>
                    <a:lumOff val="80000"/>
                  </a:schemeClr>
                </a:solidFill>
                <a:latin typeface="+mj-lt"/>
              </a:rPr>
              <a:t>Hello, Servlet!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439FBF0-1073-7442-B863-B35887FF549D}"/>
              </a:ext>
            </a:extLst>
          </p:cNvPr>
          <p:cNvSpPr>
            <a:spLocks noChangeArrowheads="1"/>
          </p:cNvSpPr>
          <p:nvPr/>
        </p:nvSpPr>
        <p:spPr bwMode="auto">
          <a:xfrm>
            <a:off x="6364709" y="3341237"/>
            <a:ext cx="5068302"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lumMod val="85000"/>
                  </a:schemeClr>
                </a:solidFill>
                <a:effectLst/>
                <a:latin typeface="Arial Unicode MS"/>
                <a:ea typeface="JetBrains Mono"/>
              </a:rPr>
              <a:t>http://</a:t>
            </a:r>
            <a:r>
              <a:rPr kumimoji="0" lang="ko-KR" altLang="ko-KR" sz="1100" b="0" i="0" u="none" strike="noStrike" cap="none" normalizeH="0" baseline="0">
                <a:ln>
                  <a:noFill/>
                </a:ln>
                <a:solidFill>
                  <a:schemeClr val="bg1">
                    <a:lumMod val="85000"/>
                  </a:schemeClr>
                </a:solidFill>
                <a:effectLst/>
                <a:latin typeface="Arial Unicode MS"/>
                <a:ea typeface="JetBrains Mono"/>
              </a:rPr>
              <a:t>localhost:8080/</a:t>
            </a:r>
            <a:r>
              <a:rPr kumimoji="0" lang="en-US" altLang="ko-KR" sz="1100" b="0" i="0" u="none" strike="noStrike" cap="none" normalizeH="0" baseline="0">
                <a:ln>
                  <a:noFill/>
                </a:ln>
                <a:solidFill>
                  <a:schemeClr val="bg1">
                    <a:lumMod val="85000"/>
                  </a:schemeClr>
                </a:solidFill>
                <a:effectLst/>
                <a:latin typeface="Arial Unicode MS"/>
                <a:ea typeface="JetBrains Mono"/>
              </a:rPr>
              <a:t>jsp/</a:t>
            </a:r>
            <a:r>
              <a:rPr kumimoji="0" lang="ko-KR" altLang="ko-KR" sz="1100" b="0" i="0" u="none" strike="noStrike" cap="none" normalizeH="0" baseline="0">
                <a:ln>
                  <a:noFill/>
                </a:ln>
                <a:solidFill>
                  <a:schemeClr val="bg1">
                    <a:lumMod val="85000"/>
                  </a:schemeClr>
                </a:solidFill>
                <a:effectLst/>
                <a:latin typeface="Arial Unicode MS"/>
                <a:ea typeface="JetBrains Mono"/>
              </a:rPr>
              <a:t>hello</a:t>
            </a:r>
            <a:endParaRPr kumimoji="0" lang="ko-KR" altLang="ko-KR" sz="1100" b="0" i="0" u="none" strike="noStrike" cap="none" normalizeH="0" baseline="0">
              <a:ln>
                <a:noFill/>
              </a:ln>
              <a:solidFill>
                <a:schemeClr val="bg1">
                  <a:lumMod val="85000"/>
                </a:schemeClr>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0F65C8E2-4465-AF0A-46C2-15273EE71EE6}"/>
              </a:ext>
            </a:extLst>
          </p:cNvPr>
          <p:cNvSpPr/>
          <p:nvPr/>
        </p:nvSpPr>
        <p:spPr>
          <a:xfrm>
            <a:off x="6282489" y="2966975"/>
            <a:ext cx="5221509" cy="1007584"/>
          </a:xfrm>
          <a:prstGeom prst="rect">
            <a:avLst/>
          </a:prstGeom>
        </p:spPr>
        <p:txBody>
          <a:bodyPr wrap="square">
            <a:spAutoFit/>
          </a:bodyPr>
          <a:lstStyle/>
          <a:p>
            <a:pPr marL="228600" indent="-228600">
              <a:lnSpc>
                <a:spcPct val="190000"/>
              </a:lnSpc>
              <a:buFont typeface="+mj-ea"/>
              <a:buAutoNum type="circleNumDbPlain"/>
            </a:pPr>
            <a:r>
              <a:rPr lang="ko-KR" altLang="en-US" sz="1100">
                <a:latin typeface="+mj-lt"/>
              </a:rPr>
              <a:t>클라이언트는 </a:t>
            </a:r>
            <a:r>
              <a:rPr lang="en-US" altLang="ko-KR" sz="1100">
                <a:latin typeface="+mj-lt"/>
              </a:rPr>
              <a:t>jsp </a:t>
            </a:r>
            <a:r>
              <a:rPr lang="ko-KR" altLang="en-US" sz="1100">
                <a:latin typeface="+mj-lt"/>
              </a:rPr>
              <a:t>가 위치한 </a:t>
            </a:r>
            <a:r>
              <a:rPr lang="en-US" altLang="ko-KR" sz="1100">
                <a:latin typeface="+mj-lt"/>
              </a:rPr>
              <a:t>URL </a:t>
            </a:r>
            <a:r>
              <a:rPr lang="ko-KR" altLang="en-US" sz="1100">
                <a:latin typeface="+mj-lt"/>
              </a:rPr>
              <a:t>경로로 바로 요청한다</a:t>
            </a:r>
            <a:endParaRPr lang="en-US" altLang="ko-KR" sz="1100">
              <a:latin typeface="+mj-lt"/>
            </a:endParaRPr>
          </a:p>
          <a:p>
            <a:pPr marL="228600" indent="-228600">
              <a:lnSpc>
                <a:spcPct val="190000"/>
              </a:lnSpc>
              <a:buFont typeface="+mj-ea"/>
              <a:buAutoNum type="circleNumDbPlain"/>
            </a:pPr>
            <a:endParaRPr lang="en-US" altLang="ko-KR" sz="1100">
              <a:latin typeface="+mj-lt"/>
            </a:endParaRPr>
          </a:p>
          <a:p>
            <a:pPr marL="228600" indent="-228600">
              <a:lnSpc>
                <a:spcPct val="190000"/>
              </a:lnSpc>
              <a:buFont typeface="+mj-ea"/>
              <a:buAutoNum type="circleNumDbPlain"/>
            </a:pPr>
            <a:r>
              <a:rPr lang="ko-KR" altLang="en-US" sz="1100">
                <a:latin typeface="+mj-lt"/>
              </a:rPr>
              <a:t>서블릿 컨테이너는 요청을 받아 </a:t>
            </a:r>
            <a:r>
              <a:rPr lang="en-US" altLang="ko-KR" sz="1100">
                <a:latin typeface="+mj-lt"/>
              </a:rPr>
              <a:t>jsp </a:t>
            </a:r>
            <a:r>
              <a:rPr lang="ko-KR" altLang="en-US" sz="1100">
                <a:latin typeface="+mj-lt"/>
              </a:rPr>
              <a:t>파일을 호출하고 요청을 처리한다</a:t>
            </a:r>
            <a:endParaRPr lang="en-US" altLang="ko-KR" sz="1100">
              <a:latin typeface="+mj-lt"/>
            </a:endParaRPr>
          </a:p>
        </p:txBody>
      </p:sp>
      <p:sp>
        <p:nvSpPr>
          <p:cNvPr id="12" name="직사각형 11">
            <a:extLst>
              <a:ext uri="{FF2B5EF4-FFF2-40B4-BE49-F238E27FC236}">
                <a16:creationId xmlns:a16="http://schemas.microsoft.com/office/drawing/2014/main" id="{8CDB8BF2-F3E1-51A3-9038-47102ED031D8}"/>
              </a:ext>
            </a:extLst>
          </p:cNvPr>
          <p:cNvSpPr/>
          <p:nvPr/>
        </p:nvSpPr>
        <p:spPr>
          <a:xfrm>
            <a:off x="2601438" y="3602847"/>
            <a:ext cx="3610064" cy="567463"/>
          </a:xfrm>
          <a:prstGeom prst="rect">
            <a:avLst/>
          </a:prstGeom>
        </p:spPr>
        <p:txBody>
          <a:bodyPr wrap="square">
            <a:spAutoFit/>
          </a:bodyPr>
          <a:lstStyle/>
          <a:p>
            <a:pPr marL="228600" indent="-228600">
              <a:lnSpc>
                <a:spcPct val="150000"/>
              </a:lnSpc>
              <a:buFont typeface="+mj-lt"/>
              <a:buAutoNum type="arabicParenR"/>
            </a:pPr>
            <a:r>
              <a:rPr lang="ko-KR" altLang="en-US" sz="1100">
                <a:latin typeface="+mj-lt"/>
              </a:rPr>
              <a:t>서블릿은 존재하지 않고 </a:t>
            </a:r>
            <a:r>
              <a:rPr lang="en-US" altLang="ko-KR" sz="1100">
                <a:latin typeface="+mj-lt"/>
              </a:rPr>
              <a:t>jsp </a:t>
            </a:r>
            <a:r>
              <a:rPr lang="ko-KR" altLang="en-US" sz="1100">
                <a:latin typeface="+mj-lt"/>
              </a:rPr>
              <a:t>로만 구성된다</a:t>
            </a:r>
            <a:endParaRPr lang="en-US" altLang="ko-KR" sz="1100">
              <a:latin typeface="+mj-lt"/>
            </a:endParaRPr>
          </a:p>
          <a:p>
            <a:pPr marL="228600" indent="-228600">
              <a:lnSpc>
                <a:spcPct val="150000"/>
              </a:lnSpc>
              <a:buFont typeface="+mj-lt"/>
              <a:buAutoNum type="arabicParenR"/>
            </a:pPr>
            <a:r>
              <a:rPr lang="ko-KR" altLang="en-US" sz="1100">
                <a:latin typeface="+mj-lt"/>
              </a:rPr>
              <a:t>요청 진입점은 항상 </a:t>
            </a:r>
            <a:r>
              <a:rPr lang="en-US" altLang="ko-KR" sz="1100">
                <a:latin typeface="+mj-lt"/>
              </a:rPr>
              <a:t>jsp </a:t>
            </a:r>
            <a:r>
              <a:rPr lang="ko-KR" altLang="en-US" sz="1100">
                <a:latin typeface="+mj-lt"/>
              </a:rPr>
              <a:t>파일이 위치한 경로이다</a:t>
            </a:r>
            <a:endParaRPr lang="en-US" altLang="ko-KR" sz="1100">
              <a:latin typeface="+mj-lt"/>
            </a:endParaRPr>
          </a:p>
        </p:txBody>
      </p:sp>
      <p:sp>
        <p:nvSpPr>
          <p:cNvPr id="6" name="Rectangle 1">
            <a:extLst>
              <a:ext uri="{FF2B5EF4-FFF2-40B4-BE49-F238E27FC236}">
                <a16:creationId xmlns:a16="http://schemas.microsoft.com/office/drawing/2014/main" id="{80DC2E90-04DD-2D2C-7FA9-B841A8150E88}"/>
              </a:ext>
            </a:extLst>
          </p:cNvPr>
          <p:cNvSpPr>
            <a:spLocks noChangeArrowheads="1"/>
          </p:cNvSpPr>
          <p:nvPr/>
        </p:nvSpPr>
        <p:spPr bwMode="auto">
          <a:xfrm>
            <a:off x="688002" y="1075769"/>
            <a:ext cx="5407998"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dependencies </a:t>
            </a:r>
            <a:r>
              <a:rPr kumimoji="0" lang="ko-KR" altLang="ko-KR" sz="1100" b="1" i="0" u="none" strike="noStrike" cap="none" normalizeH="0" baseline="0">
                <a:ln>
                  <a:noFill/>
                </a:ln>
                <a:solidFill>
                  <a:srgbClr val="BCBEC4"/>
                </a:solidFill>
                <a:effectLst/>
                <a:latin typeface="Arial Unicode MS"/>
                <a:ea typeface="JetBrains Mono"/>
              </a:rPr>
              <a:t>{</a:t>
            </a:r>
            <a:br>
              <a:rPr kumimoji="0" lang="ko-KR" altLang="ko-KR" sz="1100" b="1" i="0" u="none" strike="noStrike" cap="none" normalizeH="0" baseline="0">
                <a:ln>
                  <a:noFill/>
                </a:ln>
                <a:solidFill>
                  <a:srgbClr val="BCBEC4"/>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'jakarta.servlet.jsp:jakarta.servlet.jsp-api:3.1.0'</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'org.apache.tomcat.embed:tomcat-embed-jasper:10.1.8'</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testImplementation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'org.springframework.boot:spring-boot-starter-test'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testRuntimeOnly </a:t>
            </a:r>
            <a:r>
              <a:rPr kumimoji="0" lang="ko-KR" altLang="ko-KR" sz="1100" b="0" i="0" u="none" strike="noStrike" cap="none" normalizeH="0" baseline="0">
                <a:ln>
                  <a:noFill/>
                </a:ln>
                <a:solidFill>
                  <a:srgbClr val="6AAB73"/>
                </a:solidFill>
                <a:effectLst/>
                <a:latin typeface="Arial Unicode MS"/>
                <a:ea typeface="JetBrains Mono"/>
              </a:rPr>
              <a:t>'org.junit.platform:junit-platform-launcher'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192119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CD31566-9C13-60AB-62D9-821883FC6995}"/>
              </a:ext>
            </a:extLst>
          </p:cNvPr>
          <p:cNvSpPr/>
          <p:nvPr/>
        </p:nvSpPr>
        <p:spPr>
          <a:xfrm>
            <a:off x="158784" y="21289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A2A56D12-2C2C-15A5-336E-E7EB86ED665C}"/>
              </a:ext>
            </a:extLst>
          </p:cNvPr>
          <p:cNvSpPr/>
          <p:nvPr/>
        </p:nvSpPr>
        <p:spPr>
          <a:xfrm>
            <a:off x="2327086" y="731603"/>
            <a:ext cx="6875194" cy="11415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200" b="1"/>
              <a:t>name</a:t>
            </a:r>
            <a:r>
              <a:rPr lang="ko-KR" altLang="en-US" sz="1200" b="1"/>
              <a:t> </a:t>
            </a:r>
            <a:r>
              <a:rPr lang="en-US" altLang="ko-KR" sz="1200"/>
              <a:t>- URL</a:t>
            </a:r>
            <a:r>
              <a:rPr lang="ko-KR" altLang="en-US" sz="1200"/>
              <a:t>에서 추출할 변수의 이름을 지정합니다</a:t>
            </a:r>
            <a:endParaRPr lang="en-US" altLang="ko-KR" sz="1200" b="1"/>
          </a:p>
          <a:p>
            <a:pPr marL="171450" indent="-171450">
              <a:lnSpc>
                <a:spcPct val="200000"/>
              </a:lnSpc>
              <a:buFont typeface="Arial" panose="020B0604020202020204" pitchFamily="34" charset="0"/>
              <a:buChar char="•"/>
            </a:pPr>
            <a:r>
              <a:rPr lang="en-US" altLang="ko-KR" sz="1200" b="1"/>
              <a:t>required</a:t>
            </a:r>
            <a:r>
              <a:rPr lang="en-US" altLang="ko-KR" sz="1200"/>
              <a:t> - </a:t>
            </a:r>
            <a:r>
              <a:rPr lang="ko-KR" altLang="en-US" sz="1200"/>
              <a:t>해당 파라미터가 반드시 있어야 하는지 여부를 설정한다</a:t>
            </a:r>
            <a:r>
              <a:rPr lang="en-US" altLang="ko-KR" sz="1200"/>
              <a:t>.</a:t>
            </a:r>
            <a:r>
              <a:rPr lang="ko-KR" altLang="en-US" sz="1200"/>
              <a:t> 기본값은 </a:t>
            </a:r>
            <a:r>
              <a:rPr lang="en-US" altLang="ko-KR" sz="1200"/>
              <a:t>true</a:t>
            </a:r>
            <a:r>
              <a:rPr lang="ko-KR" altLang="en-US" sz="1200"/>
              <a:t> 이다</a:t>
            </a:r>
            <a:endParaRPr lang="en-US" altLang="ko-KR" sz="1200" b="1"/>
          </a:p>
          <a:p>
            <a:pPr marL="171450" indent="-171450">
              <a:lnSpc>
                <a:spcPct val="200000"/>
              </a:lnSpc>
              <a:buFont typeface="Arial" panose="020B0604020202020204" pitchFamily="34" charset="0"/>
              <a:buChar char="•"/>
            </a:pPr>
            <a:r>
              <a:rPr lang="en-US" altLang="ko-KR" sz="1200" b="1"/>
              <a:t>value</a:t>
            </a:r>
            <a:r>
              <a:rPr lang="ko-KR" altLang="en-US" sz="1200" b="1"/>
              <a:t> </a:t>
            </a:r>
            <a:r>
              <a:rPr lang="en-US" altLang="ko-KR" sz="1200"/>
              <a:t>– name </a:t>
            </a:r>
            <a:r>
              <a:rPr lang="ko-KR" altLang="en-US" sz="1200"/>
              <a:t>과 동일한 기능을 한다</a:t>
            </a:r>
          </a:p>
        </p:txBody>
      </p:sp>
      <p:sp>
        <p:nvSpPr>
          <p:cNvPr id="7" name="TextBox 6">
            <a:extLst>
              <a:ext uri="{FF2B5EF4-FFF2-40B4-BE49-F238E27FC236}">
                <a16:creationId xmlns:a16="http://schemas.microsoft.com/office/drawing/2014/main" id="{7CBEBCB0-E6DA-E849-A35F-A1180DC1B747}"/>
              </a:ext>
            </a:extLst>
          </p:cNvPr>
          <p:cNvSpPr txBox="1"/>
          <p:nvPr/>
        </p:nvSpPr>
        <p:spPr>
          <a:xfrm>
            <a:off x="552712" y="494890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"/projects/{project}/versions/{</a:t>
            </a:r>
            <a:r>
              <a:rPr lang="en-US" altLang="ko-KR" sz="1200">
                <a:solidFill>
                  <a:srgbClr val="6AAB73"/>
                </a:solidFill>
                <a:highlight>
                  <a:srgbClr val="1E1F22"/>
                </a:highlight>
              </a:rPr>
              <a:t>version}</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 </a:t>
            </a:r>
            <a:r>
              <a:rPr lang="en-US" altLang="ko-KR" sz="1200">
                <a:solidFill>
                  <a:srgbClr val="BCBEC4"/>
                </a:solidFill>
                <a:effectLst/>
                <a:highlight>
                  <a:srgbClr val="1E1F22"/>
                </a:highlight>
              </a:rPr>
              <a:t>String project, </a:t>
            </a:r>
            <a:r>
              <a:rPr lang="en-US" altLang="ko-KR" sz="1200">
                <a:solidFill>
                  <a:srgbClr val="B3AE60"/>
                </a:solidFill>
                <a:effectLst/>
                <a:highlight>
                  <a:srgbClr val="1E1F22"/>
                </a:highlight>
              </a:rPr>
              <a:t>@PathVariable(“version”) </a:t>
            </a:r>
            <a:r>
              <a:rPr lang="en-US" altLang="ko-KR" sz="1200">
                <a:solidFill>
                  <a:srgbClr val="BCBEC4"/>
                </a:solidFill>
                <a:effectLst/>
                <a:highlight>
                  <a:srgbClr val="1E1F22"/>
                </a:highlight>
              </a:rPr>
              <a:t>String version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의 버전 </a:t>
            </a:r>
            <a:r>
              <a:rPr lang="en-US" altLang="ko-KR" sz="1200">
                <a:solidFill>
                  <a:srgbClr val="6AAB73"/>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a:t>
            </a:r>
            <a:r>
              <a:rPr lang="en-US" altLang="ko-KR" sz="1200">
                <a:solidFill>
                  <a:schemeClr val="bg1">
                    <a:lumMod val="75000"/>
                  </a:schemeClr>
                </a:solidFill>
                <a:effectLst/>
                <a:highlight>
                  <a:srgbClr val="1E1F22"/>
                </a:highlight>
                <a:latin typeface="Menlo-Regular" panose="020B0609030804020204" pitchFamily="49" charset="0"/>
              </a:rPr>
              <a:t>version</a:t>
            </a:r>
            <a:r>
              <a:rPr lang="en-US" altLang="ko-KR" sz="1200">
                <a:solidFill>
                  <a:srgbClr val="6AAB73"/>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58784" y="4538681"/>
            <a:ext cx="2021707" cy="369332"/>
          </a:xfrm>
          <a:prstGeom prst="rect">
            <a:avLst/>
          </a:prstGeom>
        </p:spPr>
        <p:txBody>
          <a:bodyPr wrap="none">
            <a:spAutoFit/>
          </a:bodyPr>
          <a:lstStyle/>
          <a:p>
            <a:pPr marL="285750" indent="-285750">
              <a:buFont typeface="Wingdings" pitchFamily="2" charset="2"/>
              <a:buChar char="ü"/>
            </a:pPr>
            <a:r>
              <a:rPr lang="ko-KR" altLang="en-US" b="1">
                <a:solidFill>
                  <a:schemeClr val="accent1">
                    <a:lumMod val="75000"/>
                  </a:schemeClr>
                </a:solidFill>
              </a:rPr>
              <a:t>여러 군데 지정</a:t>
            </a:r>
            <a:endParaRPr lang="en-US" altLang="ko-KR" b="1">
              <a:solidFill>
                <a:schemeClr val="accent1">
                  <a:lumMod val="75000"/>
                </a:schemeClr>
              </a:solidFill>
              <a:latin typeface="+mn-ea"/>
            </a:endParaRPr>
          </a:p>
        </p:txBody>
      </p:sp>
      <p:sp>
        <p:nvSpPr>
          <p:cNvPr id="11" name="직사각형 10">
            <a:extLst>
              <a:ext uri="{FF2B5EF4-FFF2-40B4-BE49-F238E27FC236}">
                <a16:creationId xmlns:a16="http://schemas.microsoft.com/office/drawing/2014/main" id="{3C14F660-1AF3-50DC-92A3-4F981EC4840C}"/>
              </a:ext>
            </a:extLst>
          </p:cNvPr>
          <p:cNvSpPr/>
          <p:nvPr/>
        </p:nvSpPr>
        <p:spPr>
          <a:xfrm>
            <a:off x="520646" y="6207928"/>
            <a:ext cx="6095216" cy="346249"/>
          </a:xfrm>
          <a:prstGeom prst="rect">
            <a:avLst/>
          </a:prstGeom>
        </p:spPr>
        <p:txBody>
          <a:bodyPr wrap="square">
            <a:spAutoFit/>
          </a:bodyPr>
          <a:lstStyle/>
          <a:p>
            <a:pPr>
              <a:lnSpc>
                <a:spcPct val="150000"/>
              </a:lnSpc>
            </a:pPr>
            <a:r>
              <a:rPr lang="en-US" altLang="ko-KR" sz="1200"/>
              <a:t>/projects/myProject/versions/1.0 </a:t>
            </a:r>
            <a:r>
              <a:rPr lang="ko-KR" altLang="en-US" sz="1200"/>
              <a:t> 으로 요청하면 </a:t>
            </a:r>
            <a:r>
              <a:rPr lang="en-US" altLang="ko-KR" sz="1200"/>
              <a:t>myProject </a:t>
            </a:r>
            <a:r>
              <a:rPr lang="ko-KR" altLang="en-US" sz="1200"/>
              <a:t>와 </a:t>
            </a:r>
            <a:r>
              <a:rPr lang="en-US" altLang="ko-KR" sz="1200"/>
              <a:t>1.0</a:t>
            </a:r>
            <a:r>
              <a:rPr lang="ko-KR" altLang="en-US" sz="1200"/>
              <a:t> 이 캡처된다</a:t>
            </a:r>
            <a:r>
              <a:rPr lang="en-US" altLang="ko-KR" sz="1200"/>
              <a:t>.</a:t>
            </a:r>
          </a:p>
        </p:txBody>
      </p:sp>
      <p:pic>
        <p:nvPicPr>
          <p:cNvPr id="3" name="그림 2">
            <a:extLst>
              <a:ext uri="{FF2B5EF4-FFF2-40B4-BE49-F238E27FC236}">
                <a16:creationId xmlns:a16="http://schemas.microsoft.com/office/drawing/2014/main" id="{9E1303B4-149A-9869-5BE2-FBFF32E0209D}"/>
              </a:ext>
            </a:extLst>
          </p:cNvPr>
          <p:cNvPicPr>
            <a:picLocks noChangeAspect="1"/>
          </p:cNvPicPr>
          <p:nvPr/>
        </p:nvPicPr>
        <p:blipFill>
          <a:blip r:embed="rId3"/>
          <a:stretch>
            <a:fillRect/>
          </a:stretch>
        </p:blipFill>
        <p:spPr>
          <a:xfrm>
            <a:off x="552712" y="651290"/>
            <a:ext cx="1774374" cy="1167695"/>
          </a:xfrm>
          <a:prstGeom prst="rect">
            <a:avLst/>
          </a:prstGeom>
        </p:spPr>
      </p:pic>
      <p:sp>
        <p:nvSpPr>
          <p:cNvPr id="2" name="TextBox 1">
            <a:extLst>
              <a:ext uri="{FF2B5EF4-FFF2-40B4-BE49-F238E27FC236}">
                <a16:creationId xmlns:a16="http://schemas.microsoft.com/office/drawing/2014/main" id="{B6AA8694-DAF1-5F34-0F2D-3395AA1E8639}"/>
              </a:ext>
            </a:extLst>
          </p:cNvPr>
          <p:cNvSpPr txBox="1"/>
          <p:nvPr/>
        </p:nvSpPr>
        <p:spPr>
          <a:xfrm>
            <a:off x="582283" y="265014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 </a:t>
            </a:r>
            <a:r>
              <a:rPr lang="en-US" altLang="ko-KR" sz="1200">
                <a:solidFill>
                  <a:srgbClr val="BCBEC4"/>
                </a:solidFill>
                <a:effectLst/>
                <a:highlight>
                  <a:srgbClr val="1E1F22"/>
                </a:highlight>
              </a:rPr>
              <a:t>String project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latin typeface="Menlo-Regular" panose="020B0609030804020204" pitchFamily="49" charset="0"/>
              </a:rPr>
              <a:t>"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6D3168EE-1B7A-CB39-7CFD-CC49747290CA}"/>
              </a:ext>
            </a:extLst>
          </p:cNvPr>
          <p:cNvSpPr/>
          <p:nvPr/>
        </p:nvSpPr>
        <p:spPr>
          <a:xfrm>
            <a:off x="158784" y="2155284"/>
            <a:ext cx="1478290" cy="369332"/>
          </a:xfrm>
          <a:prstGeom prst="rect">
            <a:avLst/>
          </a:prstGeom>
        </p:spPr>
        <p:txBody>
          <a:bodyPr wrap="none">
            <a:spAutoFit/>
          </a:bodyPr>
          <a:lstStyle/>
          <a:p>
            <a:pPr marL="285750" indent="-285750">
              <a:buFont typeface="Wingdings" pitchFamily="2" charset="2"/>
              <a:buChar char="ü"/>
            </a:pPr>
            <a:r>
              <a:rPr lang="ko-KR" altLang="en-US" b="1">
                <a:solidFill>
                  <a:schemeClr val="accent1">
                    <a:lumMod val="75000"/>
                  </a:schemeClr>
                </a:solidFill>
              </a:rPr>
              <a:t>기본 구현</a:t>
            </a:r>
            <a:endParaRPr lang="en-US" altLang="ko-KR"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1463D11E-4D07-5846-E068-27F5569741BC}"/>
              </a:ext>
            </a:extLst>
          </p:cNvPr>
          <p:cNvSpPr/>
          <p:nvPr/>
        </p:nvSpPr>
        <p:spPr>
          <a:xfrm>
            <a:off x="582283" y="3869795"/>
            <a:ext cx="4380743" cy="346249"/>
          </a:xfrm>
          <a:prstGeom prst="rect">
            <a:avLst/>
          </a:prstGeom>
        </p:spPr>
        <p:txBody>
          <a:bodyPr wrap="square">
            <a:spAutoFit/>
          </a:bodyPr>
          <a:lstStyle/>
          <a:p>
            <a:pPr>
              <a:lnSpc>
                <a:spcPct val="150000"/>
              </a:lnSpc>
            </a:pPr>
            <a:r>
              <a:rPr lang="en-US" altLang="ko-KR" sz="1200"/>
              <a:t>/projects/myProject </a:t>
            </a:r>
            <a:r>
              <a:rPr lang="ko-KR" altLang="en-US" sz="1200"/>
              <a:t> 으로 요청하면 </a:t>
            </a:r>
            <a:r>
              <a:rPr lang="en-US" altLang="ko-KR" sz="1200"/>
              <a:t>myProject </a:t>
            </a:r>
            <a:r>
              <a:rPr lang="ko-KR" altLang="en-US" sz="1200"/>
              <a:t>가 캡처된다</a:t>
            </a:r>
            <a:r>
              <a:rPr lang="en-US" altLang="ko-KR" sz="1200"/>
              <a:t>.</a:t>
            </a:r>
          </a:p>
        </p:txBody>
      </p:sp>
    </p:spTree>
    <p:extLst>
      <p:ext uri="{BB962C8B-B14F-4D97-AF65-F5344CB8AC3E}">
        <p14:creationId xmlns:p14="http://schemas.microsoft.com/office/powerpoint/2010/main" val="1711967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338FBC-A21B-BA94-57EC-4FF4B21D9253}"/>
              </a:ext>
            </a:extLst>
          </p:cNvPr>
          <p:cNvSpPr txBox="1"/>
          <p:nvPr/>
        </p:nvSpPr>
        <p:spPr>
          <a:xfrm>
            <a:off x="704551" y="604340"/>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"/projects/{projectId:[a-z]+}/details"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getProjectDetails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@PathVariable(“projectId”) </a:t>
            </a:r>
            <a:r>
              <a:rPr lang="en-US" altLang="ko-KR" sz="1200">
                <a:solidFill>
                  <a:srgbClr val="BCBEC4"/>
                </a:solidFill>
                <a:effectLst/>
                <a:highlight>
                  <a:srgbClr val="1E1F22"/>
                </a:highlight>
              </a:rPr>
              <a:t>String projectId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"Project ID: " </a:t>
            </a:r>
            <a:r>
              <a:rPr lang="en-US" altLang="ko-KR" sz="1200">
                <a:solidFill>
                  <a:srgbClr val="BCBEC4"/>
                </a:solidFill>
                <a:effectLst/>
                <a:highlight>
                  <a:srgbClr val="1E1F22"/>
                </a:highlight>
              </a:rPr>
              <a:t>+ projectId;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C083DFC8-6EEB-D4E6-020A-481183174557}"/>
              </a:ext>
            </a:extLst>
          </p:cNvPr>
          <p:cNvSpPr/>
          <p:nvPr/>
        </p:nvSpPr>
        <p:spPr>
          <a:xfrm>
            <a:off x="299340" y="212452"/>
            <a:ext cx="4322017" cy="338554"/>
          </a:xfrm>
          <a:prstGeom prst="rect">
            <a:avLst/>
          </a:prstGeom>
        </p:spPr>
        <p:txBody>
          <a:bodyPr wrap="none">
            <a:spAutoFit/>
          </a:bodyPr>
          <a:lstStyle/>
          <a:p>
            <a:pPr marL="285750" indent="-285750">
              <a:buFont typeface="Wingdings" pitchFamily="2" charset="2"/>
              <a:buChar char="ü"/>
            </a:pPr>
            <a:r>
              <a:rPr lang="ko-KR" altLang="en-US" sz="1600" b="1">
                <a:solidFill>
                  <a:schemeClr val="accent1">
                    <a:lumMod val="75000"/>
                  </a:schemeClr>
                </a:solidFill>
              </a:rPr>
              <a:t>정규 표현식과 함께 변수를 매칭하고 캡처</a:t>
            </a:r>
            <a:endParaRPr lang="en-US" altLang="ko-KR" sz="1600"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90B58FBA-02D9-8266-2599-9ABC7EC8BEBA}"/>
              </a:ext>
            </a:extLst>
          </p:cNvPr>
          <p:cNvSpPr/>
          <p:nvPr/>
        </p:nvSpPr>
        <p:spPr>
          <a:xfrm>
            <a:off x="681484" y="1781585"/>
            <a:ext cx="8474548" cy="623248"/>
          </a:xfrm>
          <a:prstGeom prst="rect">
            <a:avLst/>
          </a:prstGeom>
        </p:spPr>
        <p:txBody>
          <a:bodyPr wrap="square">
            <a:spAutoFit/>
          </a:bodyPr>
          <a:lstStyle/>
          <a:p>
            <a:pPr>
              <a:lnSpc>
                <a:spcPct val="150000"/>
              </a:lnSpc>
            </a:pPr>
            <a:r>
              <a:rPr lang="ko-KR" altLang="en-US" sz="1200"/>
              <a:t>이 패턴에서 </a:t>
            </a:r>
            <a:r>
              <a:rPr lang="en-US" altLang="ko-KR" sz="1200"/>
              <a:t>{projectId:[a-z]+}</a:t>
            </a:r>
            <a:r>
              <a:rPr lang="ko-KR" altLang="en-US" sz="1200"/>
              <a:t> 는 </a:t>
            </a:r>
            <a:r>
              <a:rPr lang="en-US" altLang="ko-KR" sz="1200"/>
              <a:t>projectId </a:t>
            </a:r>
            <a:r>
              <a:rPr lang="ko-KR" altLang="en-US" sz="1200"/>
              <a:t>가 하나 이상의 소문자로만 구성되어야 함을 나타낸다</a:t>
            </a:r>
            <a:r>
              <a:rPr lang="en-US" altLang="ko-KR" sz="1200"/>
              <a:t>. </a:t>
            </a:r>
          </a:p>
          <a:p>
            <a:pPr>
              <a:lnSpc>
                <a:spcPct val="150000"/>
              </a:lnSpc>
            </a:pPr>
            <a:r>
              <a:rPr lang="ko-KR" altLang="en-US" sz="1200"/>
              <a:t>이 패턴은 </a:t>
            </a:r>
            <a:r>
              <a:rPr lang="en-US" altLang="ko-KR" sz="1200"/>
              <a:t>/projects/alpha/details</a:t>
            </a:r>
            <a:r>
              <a:rPr lang="ko-KR" altLang="en-US" sz="1200"/>
              <a:t>와 같은 </a:t>
            </a:r>
            <a:r>
              <a:rPr lang="en-US" altLang="ko-KR" sz="1200"/>
              <a:t>URL</a:t>
            </a:r>
            <a:r>
              <a:rPr lang="ko-KR" altLang="en-US" sz="1200"/>
              <a:t>에 매칭되며</a:t>
            </a:r>
            <a:r>
              <a:rPr lang="en-US" altLang="ko-KR" sz="1200"/>
              <a:t> /projects/123/details</a:t>
            </a:r>
            <a:r>
              <a:rPr lang="ko-KR" altLang="en-US" sz="1200"/>
              <a:t>와 같은 </a:t>
            </a:r>
            <a:r>
              <a:rPr lang="en-US" altLang="ko-KR" sz="1200"/>
              <a:t>URL</a:t>
            </a:r>
            <a:r>
              <a:rPr lang="ko-KR" altLang="en-US" sz="1200"/>
              <a:t>은 매칭되지 않는다</a:t>
            </a:r>
            <a:endParaRPr lang="en-US" altLang="ko-KR" sz="1200"/>
          </a:p>
        </p:txBody>
      </p:sp>
      <p:sp>
        <p:nvSpPr>
          <p:cNvPr id="12" name="TextBox 11">
            <a:extLst>
              <a:ext uri="{FF2B5EF4-FFF2-40B4-BE49-F238E27FC236}">
                <a16:creationId xmlns:a16="http://schemas.microsoft.com/office/drawing/2014/main" id="{98BA3F12-D08A-3AC5-C862-A8B9A08E5973}"/>
              </a:ext>
            </a:extLst>
          </p:cNvPr>
          <p:cNvSpPr txBox="1"/>
          <p:nvPr/>
        </p:nvSpPr>
        <p:spPr>
          <a:xfrm>
            <a:off x="810768" y="3479814"/>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"/users/{userId}"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String userId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 ID: " </a:t>
            </a:r>
            <a:r>
              <a:rPr lang="en-US" altLang="ko-KR" sz="1200">
                <a:solidFill>
                  <a:srgbClr val="BCBEC4"/>
                </a:solidFill>
                <a:effectLst/>
                <a:highlight>
                  <a:srgbClr val="1E1F22"/>
                </a:highlight>
              </a:rPr>
              <a:t>+ userId;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3" name="직사각형 12">
            <a:extLst>
              <a:ext uri="{FF2B5EF4-FFF2-40B4-BE49-F238E27FC236}">
                <a16:creationId xmlns:a16="http://schemas.microsoft.com/office/drawing/2014/main" id="{EADCAF7C-32A3-2CDA-738B-970CF07BB0BF}"/>
              </a:ext>
            </a:extLst>
          </p:cNvPr>
          <p:cNvSpPr/>
          <p:nvPr/>
        </p:nvSpPr>
        <p:spPr>
          <a:xfrm>
            <a:off x="299340" y="2562189"/>
            <a:ext cx="5045869" cy="338554"/>
          </a:xfrm>
          <a:prstGeom prst="rect">
            <a:avLst/>
          </a:prstGeom>
        </p:spPr>
        <p:txBody>
          <a:bodyPr wrap="none">
            <a:spAutoFit/>
          </a:bodyPr>
          <a:lstStyle/>
          <a:p>
            <a:pPr marL="285750" indent="-285750">
              <a:buFont typeface="Wingdings" panose="05000000000000000000" pitchFamily="2" charset="2"/>
              <a:buChar char="ü"/>
            </a:pPr>
            <a:r>
              <a:rPr lang="en-US" altLang="ko-KR" sz="1600" b="1">
                <a:solidFill>
                  <a:schemeClr val="accent1">
                    <a:lumMod val="75000"/>
                  </a:schemeClr>
                </a:solidFill>
              </a:rPr>
              <a:t>@PathVariable </a:t>
            </a:r>
            <a:r>
              <a:rPr lang="ko-KR" altLang="en-US" sz="1600" b="1">
                <a:solidFill>
                  <a:schemeClr val="accent1">
                    <a:lumMod val="75000"/>
                  </a:schemeClr>
                </a:solidFill>
              </a:rPr>
              <a:t>에서 </a:t>
            </a:r>
            <a:r>
              <a:rPr lang="en-US" altLang="ko-KR" sz="1600" b="1">
                <a:solidFill>
                  <a:schemeClr val="accent1">
                    <a:lumMod val="75000"/>
                  </a:schemeClr>
                </a:solidFill>
              </a:rPr>
              <a:t>name</a:t>
            </a:r>
            <a:r>
              <a:rPr lang="ko-KR" altLang="en-US" sz="1600" b="1">
                <a:solidFill>
                  <a:schemeClr val="accent1">
                    <a:lumMod val="75000"/>
                  </a:schemeClr>
                </a:solidFill>
              </a:rPr>
              <a:t>을 정의하지 않는 경우</a:t>
            </a:r>
            <a:endParaRPr lang="en-US" altLang="ko-KR" sz="1600" b="1">
              <a:solidFill>
                <a:schemeClr val="accent1">
                  <a:lumMod val="75000"/>
                </a:schemeClr>
              </a:solidFill>
              <a:latin typeface="+mn-ea"/>
            </a:endParaRPr>
          </a:p>
        </p:txBody>
      </p:sp>
      <p:sp>
        <p:nvSpPr>
          <p:cNvPr id="14" name="TextBox 13">
            <a:extLst>
              <a:ext uri="{FF2B5EF4-FFF2-40B4-BE49-F238E27FC236}">
                <a16:creationId xmlns:a16="http://schemas.microsoft.com/office/drawing/2014/main" id="{70448CC8-19A1-A3B9-AEFA-128F061E8EE1}"/>
              </a:ext>
            </a:extLst>
          </p:cNvPr>
          <p:cNvSpPr txBox="1"/>
          <p:nvPr/>
        </p:nvSpPr>
        <p:spPr>
          <a:xfrm>
            <a:off x="4621357" y="3762308"/>
            <a:ext cx="4060195" cy="333617"/>
          </a:xfrm>
          <a:prstGeom prst="rect">
            <a:avLst/>
          </a:prstGeom>
          <a:noFill/>
        </p:spPr>
        <p:txBody>
          <a:bodyPr wrap="square">
            <a:spAutoFit/>
          </a:bodyPr>
          <a:lstStyle/>
          <a:p>
            <a:pPr>
              <a:lnSpc>
                <a:spcPct val="150000"/>
              </a:lnSpc>
            </a:pPr>
            <a:r>
              <a:rPr lang="en-US" altLang="ko-KR" sz="1200">
                <a:solidFill>
                  <a:srgbClr val="FFC000"/>
                </a:solidFill>
              </a:rPr>
              <a:t>GET /users/123</a:t>
            </a:r>
            <a:r>
              <a:rPr lang="ko-KR" altLang="en-US" sz="1200">
                <a:solidFill>
                  <a:srgbClr val="FFC000"/>
                </a:solidFill>
              </a:rPr>
              <a:t> </a:t>
            </a:r>
            <a:r>
              <a:rPr lang="en-US" altLang="ko-KR" sz="1200">
                <a:solidFill>
                  <a:srgbClr val="FFC000"/>
                </a:solidFill>
              </a:rPr>
              <a:t>=&gt;</a:t>
            </a:r>
            <a:r>
              <a:rPr lang="ko-KR" altLang="en-US" sz="1200">
                <a:solidFill>
                  <a:srgbClr val="FFC000"/>
                </a:solidFill>
              </a:rPr>
              <a:t> </a:t>
            </a:r>
            <a:r>
              <a:rPr lang="en-US" altLang="ko-KR" sz="1200">
                <a:solidFill>
                  <a:srgbClr val="FFC000"/>
                </a:solidFill>
              </a:rPr>
              <a:t>userId </a:t>
            </a:r>
            <a:r>
              <a:rPr lang="ko-KR" altLang="en-US" sz="1200">
                <a:solidFill>
                  <a:srgbClr val="FFC000"/>
                </a:solidFill>
              </a:rPr>
              <a:t>에는 </a:t>
            </a:r>
            <a:r>
              <a:rPr lang="en-US" altLang="ko-KR" sz="1200">
                <a:solidFill>
                  <a:srgbClr val="FFC000"/>
                </a:solidFill>
              </a:rPr>
              <a:t>123</a:t>
            </a:r>
            <a:r>
              <a:rPr lang="ko-KR" altLang="en-US" sz="1200">
                <a:solidFill>
                  <a:srgbClr val="FFC000"/>
                </a:solidFill>
              </a:rPr>
              <a:t> 이 바인딩 된다</a:t>
            </a:r>
            <a:endParaRPr lang="en-US" altLang="ko-KR" sz="1200">
              <a:solidFill>
                <a:srgbClr val="FFC000"/>
              </a:solidFill>
            </a:endParaRPr>
          </a:p>
        </p:txBody>
      </p:sp>
      <p:sp>
        <p:nvSpPr>
          <p:cNvPr id="15" name="직사각형 14">
            <a:extLst>
              <a:ext uri="{FF2B5EF4-FFF2-40B4-BE49-F238E27FC236}">
                <a16:creationId xmlns:a16="http://schemas.microsoft.com/office/drawing/2014/main" id="{4E7BDFD4-CCC8-DEFF-B3E1-77EBE816EF60}"/>
              </a:ext>
            </a:extLst>
          </p:cNvPr>
          <p:cNvSpPr/>
          <p:nvPr/>
        </p:nvSpPr>
        <p:spPr>
          <a:xfrm>
            <a:off x="681484" y="2861667"/>
            <a:ext cx="938293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에서 </a:t>
            </a:r>
            <a:r>
              <a:rPr lang="en-US" altLang="ko-KR" sz="1200"/>
              <a:t>name </a:t>
            </a:r>
            <a:r>
              <a:rPr lang="ko-KR" altLang="en-US" sz="1200"/>
              <a:t>속성을 정의하지 않으면</a:t>
            </a:r>
            <a:r>
              <a:rPr lang="en-US" altLang="ko-KR" sz="1200"/>
              <a:t> </a:t>
            </a:r>
            <a:r>
              <a:rPr lang="ko-KR" altLang="en-US" sz="1200"/>
              <a:t>메서드 파라미터의 이름이 경로 변수의 이름과 동일할 경우 자동으로 매핑된다</a:t>
            </a:r>
            <a:endParaRPr lang="en-US" altLang="ko-KR" sz="1200"/>
          </a:p>
          <a:p>
            <a:pPr marL="171450" indent="-171450">
              <a:lnSpc>
                <a:spcPct val="150000"/>
              </a:lnSpc>
              <a:buFont typeface="Arial" panose="020B0604020202020204" pitchFamily="34" charset="0"/>
              <a:buChar char="•"/>
            </a:pPr>
            <a:r>
              <a:rPr lang="ko-KR" altLang="en-US" sz="1200"/>
              <a:t>스프링 부트 </a:t>
            </a:r>
            <a:r>
              <a:rPr lang="en-US" altLang="ko-KR" sz="1200"/>
              <a:t>3.2 </a:t>
            </a:r>
            <a:r>
              <a:rPr lang="ko-KR" altLang="en-US" sz="1200"/>
              <a:t>이상에서는 지원하지 않음</a:t>
            </a:r>
            <a:r>
              <a:rPr lang="en-US" altLang="ko-KR" sz="1200"/>
              <a:t> - @RequestParam </a:t>
            </a:r>
            <a:r>
              <a:rPr lang="ko-KR" altLang="en-US" sz="1200"/>
              <a:t>챕터 참고</a:t>
            </a:r>
            <a:r>
              <a:rPr lang="en-US" altLang="ko-KR" sz="1200"/>
              <a:t> </a:t>
            </a:r>
          </a:p>
        </p:txBody>
      </p:sp>
      <p:sp>
        <p:nvSpPr>
          <p:cNvPr id="18" name="TextBox 17">
            <a:extLst>
              <a:ext uri="{FF2B5EF4-FFF2-40B4-BE49-F238E27FC236}">
                <a16:creationId xmlns:a16="http://schemas.microsoft.com/office/drawing/2014/main" id="{886CE050-372B-9928-3E36-22C71EAEAA31}"/>
              </a:ext>
            </a:extLst>
          </p:cNvPr>
          <p:cNvSpPr txBox="1"/>
          <p:nvPr/>
        </p:nvSpPr>
        <p:spPr>
          <a:xfrm>
            <a:off x="681484" y="552713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"/users/{userId}"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 ID: " </a:t>
            </a:r>
            <a:r>
              <a:rPr lang="en-US" altLang="ko-KR" sz="1200">
                <a:solidFill>
                  <a:srgbClr val="BCBEC4"/>
                </a:solidFill>
                <a:effectLst/>
                <a:highlight>
                  <a:srgbClr val="1E1F22"/>
                </a:highlight>
              </a:rPr>
              <a:t>+ userId;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9" name="직사각형 18">
            <a:extLst>
              <a:ext uri="{FF2B5EF4-FFF2-40B4-BE49-F238E27FC236}">
                <a16:creationId xmlns:a16="http://schemas.microsoft.com/office/drawing/2014/main" id="{D424410D-18D8-D273-9FE3-24CE079C8BB3}"/>
              </a:ext>
            </a:extLst>
          </p:cNvPr>
          <p:cNvSpPr/>
          <p:nvPr/>
        </p:nvSpPr>
        <p:spPr>
          <a:xfrm>
            <a:off x="299340" y="4862021"/>
            <a:ext cx="4435125" cy="338554"/>
          </a:xfrm>
          <a:prstGeom prst="rect">
            <a:avLst/>
          </a:prstGeom>
        </p:spPr>
        <p:txBody>
          <a:bodyPr wrap="none">
            <a:spAutoFit/>
          </a:bodyPr>
          <a:lstStyle/>
          <a:p>
            <a:pPr marL="285750" indent="-285750">
              <a:buFont typeface="Wingdings" panose="05000000000000000000" pitchFamily="2" charset="2"/>
              <a:buChar char="ü"/>
            </a:pPr>
            <a:r>
              <a:rPr lang="en-US" altLang="ko-KR" sz="1600" b="1">
                <a:solidFill>
                  <a:schemeClr val="accent1">
                    <a:lumMod val="75000"/>
                  </a:schemeClr>
                </a:solidFill>
              </a:rPr>
              <a:t>@PathVariable </a:t>
            </a:r>
            <a:r>
              <a:rPr lang="ko-KR" altLang="en-US" sz="1600" b="1">
                <a:solidFill>
                  <a:schemeClr val="accent1">
                    <a:lumMod val="75000"/>
                  </a:schemeClr>
                </a:solidFill>
              </a:rPr>
              <a:t>자체를 선언하지 않는 경우</a:t>
            </a:r>
            <a:endParaRPr lang="en-US" altLang="ko-KR" sz="1600" b="1">
              <a:solidFill>
                <a:schemeClr val="accent1">
                  <a:lumMod val="75000"/>
                </a:schemeClr>
              </a:solidFill>
              <a:latin typeface="+mn-ea"/>
            </a:endParaRPr>
          </a:p>
        </p:txBody>
      </p:sp>
      <p:sp>
        <p:nvSpPr>
          <p:cNvPr id="20" name="TextBox 19">
            <a:extLst>
              <a:ext uri="{FF2B5EF4-FFF2-40B4-BE49-F238E27FC236}">
                <a16:creationId xmlns:a16="http://schemas.microsoft.com/office/drawing/2014/main" id="{C8DB2C30-FAF0-E055-ED9A-62DF58C5D55A}"/>
              </a:ext>
            </a:extLst>
          </p:cNvPr>
          <p:cNvSpPr txBox="1"/>
          <p:nvPr/>
        </p:nvSpPr>
        <p:spPr>
          <a:xfrm>
            <a:off x="3386037" y="5809664"/>
            <a:ext cx="6384920" cy="333617"/>
          </a:xfrm>
          <a:prstGeom prst="rect">
            <a:avLst/>
          </a:prstGeom>
          <a:noFill/>
        </p:spPr>
        <p:txBody>
          <a:bodyPr wrap="square">
            <a:spAutoFit/>
          </a:bodyPr>
          <a:lstStyle/>
          <a:p>
            <a:pPr>
              <a:lnSpc>
                <a:spcPct val="150000"/>
              </a:lnSpc>
            </a:pPr>
            <a:r>
              <a:rPr lang="en-US" altLang="ko-KR" sz="1200">
                <a:solidFill>
                  <a:srgbClr val="FFC000"/>
                </a:solidFill>
              </a:rPr>
              <a:t> GET</a:t>
            </a:r>
            <a:r>
              <a:rPr lang="ko-KR" altLang="en-US" sz="1200">
                <a:solidFill>
                  <a:srgbClr val="FFC000"/>
                </a:solidFill>
              </a:rPr>
              <a:t> </a:t>
            </a:r>
            <a:r>
              <a:rPr lang="en-US" altLang="ko-KR" sz="1200">
                <a:solidFill>
                  <a:srgbClr val="FFC000"/>
                </a:solidFill>
              </a:rPr>
              <a:t>/users/123</a:t>
            </a:r>
            <a:r>
              <a:rPr lang="ko-KR" altLang="en-US" sz="1200">
                <a:solidFill>
                  <a:srgbClr val="FFC000"/>
                </a:solidFill>
              </a:rPr>
              <a:t> </a:t>
            </a:r>
            <a:r>
              <a:rPr lang="en-US" altLang="ko-KR" sz="1200">
                <a:solidFill>
                  <a:srgbClr val="FFC000"/>
                </a:solidFill>
              </a:rPr>
              <a:t>=&gt;</a:t>
            </a:r>
            <a:r>
              <a:rPr lang="ko-KR" altLang="en-US" sz="1200">
                <a:solidFill>
                  <a:srgbClr val="FFC000"/>
                </a:solidFill>
              </a:rPr>
              <a:t> </a:t>
            </a:r>
            <a:r>
              <a:rPr lang="en-US" altLang="ko-KR" sz="1200">
                <a:solidFill>
                  <a:srgbClr val="FFC000"/>
                </a:solidFill>
              </a:rPr>
              <a:t>userId </a:t>
            </a:r>
            <a:r>
              <a:rPr lang="ko-KR" altLang="en-US" sz="1200">
                <a:solidFill>
                  <a:srgbClr val="FFC000"/>
                </a:solidFill>
              </a:rPr>
              <a:t>파라미터는 전달되지 않으며 </a:t>
            </a:r>
            <a:r>
              <a:rPr lang="en-US" altLang="ko-KR" sz="1200">
                <a:solidFill>
                  <a:srgbClr val="FFC000"/>
                </a:solidFill>
              </a:rPr>
              <a:t>null </a:t>
            </a:r>
            <a:r>
              <a:rPr lang="ko-KR" altLang="en-US" sz="1200">
                <a:solidFill>
                  <a:srgbClr val="FFC000"/>
                </a:solidFill>
              </a:rPr>
              <a:t>이 되거나 에러가 발생한다</a:t>
            </a:r>
            <a:endParaRPr lang="en-US" altLang="ko-KR" sz="1200">
              <a:solidFill>
                <a:srgbClr val="FFC000"/>
              </a:solidFill>
            </a:endParaRPr>
          </a:p>
        </p:txBody>
      </p:sp>
      <p:sp>
        <p:nvSpPr>
          <p:cNvPr id="21" name="직사각형 20">
            <a:extLst>
              <a:ext uri="{FF2B5EF4-FFF2-40B4-BE49-F238E27FC236}">
                <a16:creationId xmlns:a16="http://schemas.microsoft.com/office/drawing/2014/main" id="{2D93976B-B217-E23F-8486-3D7E1E15DE6F}"/>
              </a:ext>
            </a:extLst>
          </p:cNvPr>
          <p:cNvSpPr/>
          <p:nvPr/>
        </p:nvSpPr>
        <p:spPr>
          <a:xfrm>
            <a:off x="681484" y="5149025"/>
            <a:ext cx="8209853"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애노테이션을 아예 사용하지 않으면</a:t>
            </a:r>
            <a:r>
              <a:rPr lang="en-US" altLang="ko-KR" sz="1200"/>
              <a:t> URL </a:t>
            </a:r>
            <a:r>
              <a:rPr lang="ko-KR" altLang="en-US" sz="1200"/>
              <a:t>경로의 변수를 메서드의 파라미터로 바인딩할 수 없다</a:t>
            </a:r>
            <a:endParaRPr lang="en-US" altLang="ko-KR" sz="1200"/>
          </a:p>
        </p:txBody>
      </p:sp>
    </p:spTree>
    <p:extLst>
      <p:ext uri="{BB962C8B-B14F-4D97-AF65-F5344CB8AC3E}">
        <p14:creationId xmlns:p14="http://schemas.microsoft.com/office/powerpoint/2010/main" val="2287831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3036" y="371183"/>
            <a:ext cx="53939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PathVariable(Map)MethodArgumentResolver</a:t>
            </a: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665675" y="2717649"/>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2246295" y="2964537"/>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393515" y="271321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flipV="1">
            <a:off x="4690050" y="2960098"/>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2852090" y="2717649"/>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47" idx="0"/>
          </p:cNvCxnSpPr>
          <p:nvPr/>
        </p:nvCxnSpPr>
        <p:spPr>
          <a:xfrm flipH="1">
            <a:off x="6918499" y="320698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552E9CF5-73D0-877D-74B8-21DB31856314}"/>
              </a:ext>
            </a:extLst>
          </p:cNvPr>
          <p:cNvSpPr/>
          <p:nvPr/>
        </p:nvSpPr>
        <p:spPr>
          <a:xfrm>
            <a:off x="5008870" y="4306188"/>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PathVariableMethodArgumentResolver</a:t>
            </a:r>
          </a:p>
        </p:txBody>
      </p:sp>
      <p:sp>
        <p:nvSpPr>
          <p:cNvPr id="35" name="모서리가 둥근 직사각형 38">
            <a:extLst>
              <a:ext uri="{FF2B5EF4-FFF2-40B4-BE49-F238E27FC236}">
                <a16:creationId xmlns:a16="http://schemas.microsoft.com/office/drawing/2014/main" id="{2C14B1A3-3844-77C5-F2ED-9B770CF25607}"/>
              </a:ext>
            </a:extLst>
          </p:cNvPr>
          <p:cNvSpPr/>
          <p:nvPr/>
        </p:nvSpPr>
        <p:spPr>
          <a:xfrm>
            <a:off x="5008870" y="5128741"/>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PathVariableMethodArgumentResolver</a:t>
            </a:r>
          </a:p>
        </p:txBody>
      </p:sp>
      <p:cxnSp>
        <p:nvCxnSpPr>
          <p:cNvPr id="36" name="직선 화살표 연결선 35">
            <a:extLst>
              <a:ext uri="{FF2B5EF4-FFF2-40B4-BE49-F238E27FC236}">
                <a16:creationId xmlns:a16="http://schemas.microsoft.com/office/drawing/2014/main" id="{B7A8E3D8-2F55-5E74-C7FE-2B9052DBDAB1}"/>
              </a:ext>
            </a:extLst>
          </p:cNvPr>
          <p:cNvCxnSpPr>
            <a:cxnSpLocks/>
            <a:stCxn id="16" idx="2"/>
            <a:endCxn id="35" idx="0"/>
          </p:cNvCxnSpPr>
          <p:nvPr/>
        </p:nvCxnSpPr>
        <p:spPr>
          <a:xfrm>
            <a:off x="6918499" y="4799964"/>
            <a:ext cx="0" cy="328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FDABC48D-DBBF-8EB5-8A89-571CCBA5DEA9}"/>
              </a:ext>
            </a:extLst>
          </p:cNvPr>
          <p:cNvSpPr/>
          <p:nvPr/>
        </p:nvSpPr>
        <p:spPr>
          <a:xfrm>
            <a:off x="4797091" y="5993041"/>
            <a:ext cx="4242816"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PathVariableMapMethodArgumentResolver</a:t>
            </a:r>
          </a:p>
        </p:txBody>
      </p:sp>
      <p:cxnSp>
        <p:nvCxnSpPr>
          <p:cNvPr id="41" name="직선 화살표 연결선 40">
            <a:extLst>
              <a:ext uri="{FF2B5EF4-FFF2-40B4-BE49-F238E27FC236}">
                <a16:creationId xmlns:a16="http://schemas.microsoft.com/office/drawing/2014/main" id="{CBFD4B45-B970-C8A9-F3AB-F6842FE68E1B}"/>
              </a:ext>
            </a:extLst>
          </p:cNvPr>
          <p:cNvCxnSpPr>
            <a:cxnSpLocks/>
            <a:stCxn id="35" idx="2"/>
            <a:endCxn id="40" idx="0"/>
          </p:cNvCxnSpPr>
          <p:nvPr/>
        </p:nvCxnSpPr>
        <p:spPr>
          <a:xfrm>
            <a:off x="6918499" y="5622517"/>
            <a:ext cx="0" cy="3705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E8672529-1738-FA05-DE1F-EC78AEEB24F8}"/>
              </a:ext>
            </a:extLst>
          </p:cNvPr>
          <p:cNvSpPr/>
          <p:nvPr/>
        </p:nvSpPr>
        <p:spPr>
          <a:xfrm>
            <a:off x="5962325" y="3530194"/>
            <a:ext cx="191234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ArgumentResolvers</a:t>
            </a:r>
          </a:p>
        </p:txBody>
      </p:sp>
      <p:cxnSp>
        <p:nvCxnSpPr>
          <p:cNvPr id="50" name="직선 화살표 연결선 49">
            <a:extLst>
              <a:ext uri="{FF2B5EF4-FFF2-40B4-BE49-F238E27FC236}">
                <a16:creationId xmlns:a16="http://schemas.microsoft.com/office/drawing/2014/main" id="{DEFDED5D-CFEF-D32C-FE96-2DE703A9AFDA}"/>
              </a:ext>
            </a:extLst>
          </p:cNvPr>
          <p:cNvCxnSpPr>
            <a:cxnSpLocks/>
            <a:stCxn id="47" idx="2"/>
            <a:endCxn id="16" idx="0"/>
          </p:cNvCxnSpPr>
          <p:nvPr/>
        </p:nvCxnSpPr>
        <p:spPr>
          <a:xfrm>
            <a:off x="6918499" y="4023970"/>
            <a:ext cx="0" cy="282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A416056-731F-0CA8-A760-370DFDEDB280}"/>
              </a:ext>
            </a:extLst>
          </p:cNvPr>
          <p:cNvSpPr txBox="1"/>
          <p:nvPr/>
        </p:nvSpPr>
        <p:spPr>
          <a:xfrm>
            <a:off x="297913" y="848903"/>
            <a:ext cx="11717303"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"/projects/{project}/versions/{</a:t>
            </a:r>
            <a:r>
              <a:rPr lang="en-US" altLang="ko-KR" sz="1200">
                <a:solidFill>
                  <a:srgbClr val="6AAB73"/>
                </a:solidFill>
                <a:highlight>
                  <a:srgbClr val="1E1F22"/>
                </a:highlight>
              </a:rPr>
              <a:t>version}</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String project, </a:t>
            </a:r>
            <a:r>
              <a:rPr lang="en-US" altLang="ko-KR" sz="1200">
                <a:solidFill>
                  <a:srgbClr val="B3AE60"/>
                </a:solidFill>
                <a:effectLst/>
                <a:highlight>
                  <a:srgbClr val="1E1F22"/>
                </a:highlight>
              </a:rPr>
              <a:t>@PathVariable </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version, </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allParams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의 버전 </a:t>
            </a:r>
            <a:r>
              <a:rPr lang="en-US" altLang="ko-KR" sz="1200">
                <a:solidFill>
                  <a:srgbClr val="6AAB73"/>
                </a:solidFill>
                <a:effectLst/>
                <a:highlight>
                  <a:srgbClr val="1E1F22"/>
                </a:highlight>
                <a:latin typeface="Menlo-Regular" panose="020B0609030804020204" pitchFamily="49" charset="0"/>
              </a:rPr>
              <a:t>" + </a:t>
            </a:r>
            <a:r>
              <a:rPr lang="en-US" altLang="ko-KR" sz="1200">
                <a:solidFill>
                  <a:schemeClr val="bg1">
                    <a:lumMod val="75000"/>
                  </a:schemeClr>
                </a:solidFill>
                <a:effectLst/>
                <a:highlight>
                  <a:srgbClr val="1E1F22"/>
                </a:highlight>
                <a:latin typeface="Menlo-Regular" panose="020B0609030804020204" pitchFamily="49" charset="0"/>
              </a:rPr>
              <a:t>version</a:t>
            </a:r>
            <a:r>
              <a:rPr lang="en-US" altLang="ko-KR" sz="1200">
                <a:solidFill>
                  <a:srgbClr val="6AAB73"/>
                </a:solidFill>
                <a:effectLst/>
                <a:highlight>
                  <a:srgbClr val="1E1F22"/>
                </a:highlight>
                <a:latin typeface="Menlo-Regular" panose="020B0609030804020204" pitchFamily="49" charset="0"/>
              </a:rPr>
              <a:t> + "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9" name="TextBox 58">
            <a:extLst>
              <a:ext uri="{FF2B5EF4-FFF2-40B4-BE49-F238E27FC236}">
                <a16:creationId xmlns:a16="http://schemas.microsoft.com/office/drawing/2014/main" id="{86084E8E-2DD2-396B-848D-B5DF5DEAB902}"/>
              </a:ext>
            </a:extLst>
          </p:cNvPr>
          <p:cNvSpPr txBox="1"/>
          <p:nvPr/>
        </p:nvSpPr>
        <p:spPr>
          <a:xfrm>
            <a:off x="357516" y="2074313"/>
            <a:ext cx="3370187" cy="388568"/>
          </a:xfrm>
          <a:prstGeom prst="rect">
            <a:avLst/>
          </a:prstGeom>
          <a:noFill/>
        </p:spPr>
        <p:txBody>
          <a:bodyPr wrap="square">
            <a:spAutoFit/>
          </a:bodyPr>
          <a:lstStyle/>
          <a:p>
            <a:pPr>
              <a:lnSpc>
                <a:spcPct val="150000"/>
              </a:lnSpc>
            </a:pPr>
            <a:r>
              <a:rPr lang="en-US" altLang="ko-KR" sz="1400"/>
              <a:t>/projects/myProject/versions/1.0</a:t>
            </a:r>
          </a:p>
        </p:txBody>
      </p:sp>
      <p:sp>
        <p:nvSpPr>
          <p:cNvPr id="60" name="TextBox 59">
            <a:extLst>
              <a:ext uri="{FF2B5EF4-FFF2-40B4-BE49-F238E27FC236}">
                <a16:creationId xmlns:a16="http://schemas.microsoft.com/office/drawing/2014/main" id="{1CCED044-30A9-8069-CFA3-F6C928847334}"/>
              </a:ext>
            </a:extLst>
          </p:cNvPr>
          <p:cNvSpPr txBox="1"/>
          <p:nvPr/>
        </p:nvSpPr>
        <p:spPr>
          <a:xfrm>
            <a:off x="2600517" y="4361783"/>
            <a:ext cx="1888167" cy="388568"/>
          </a:xfrm>
          <a:prstGeom prst="rect">
            <a:avLst/>
          </a:prstGeom>
          <a:noFill/>
        </p:spPr>
        <p:txBody>
          <a:bodyPr wrap="square">
            <a:spAutoFit/>
          </a:bodyPr>
          <a:lstStyle/>
          <a:p>
            <a:pPr algn="r">
              <a:lnSpc>
                <a:spcPct val="150000"/>
              </a:lnSpc>
            </a:pPr>
            <a:r>
              <a:rPr lang="en-US" altLang="ko-KR" sz="1400"/>
              <a:t>args[0] = myProject</a:t>
            </a:r>
          </a:p>
        </p:txBody>
      </p:sp>
      <p:sp>
        <p:nvSpPr>
          <p:cNvPr id="61" name="TextBox 60">
            <a:extLst>
              <a:ext uri="{FF2B5EF4-FFF2-40B4-BE49-F238E27FC236}">
                <a16:creationId xmlns:a16="http://schemas.microsoft.com/office/drawing/2014/main" id="{9BA82B8B-A2E8-9E15-9B7E-56B2175204C0}"/>
              </a:ext>
            </a:extLst>
          </p:cNvPr>
          <p:cNvSpPr txBox="1"/>
          <p:nvPr/>
        </p:nvSpPr>
        <p:spPr>
          <a:xfrm>
            <a:off x="2958130" y="5183796"/>
            <a:ext cx="1530554" cy="388568"/>
          </a:xfrm>
          <a:prstGeom prst="rect">
            <a:avLst/>
          </a:prstGeom>
          <a:noFill/>
        </p:spPr>
        <p:txBody>
          <a:bodyPr wrap="square">
            <a:spAutoFit/>
          </a:bodyPr>
          <a:lstStyle/>
          <a:p>
            <a:pPr algn="r">
              <a:lnSpc>
                <a:spcPct val="150000"/>
              </a:lnSpc>
            </a:pPr>
            <a:r>
              <a:rPr lang="en-US" altLang="ko-KR" sz="1400"/>
              <a:t>args[1] = 1.0</a:t>
            </a:r>
          </a:p>
        </p:txBody>
      </p:sp>
      <p:sp>
        <p:nvSpPr>
          <p:cNvPr id="62" name="TextBox 61">
            <a:extLst>
              <a:ext uri="{FF2B5EF4-FFF2-40B4-BE49-F238E27FC236}">
                <a16:creationId xmlns:a16="http://schemas.microsoft.com/office/drawing/2014/main" id="{5B1EE324-7202-B779-7A65-1C7C7D0EF6FE}"/>
              </a:ext>
            </a:extLst>
          </p:cNvPr>
          <p:cNvSpPr txBox="1"/>
          <p:nvPr/>
        </p:nvSpPr>
        <p:spPr>
          <a:xfrm>
            <a:off x="541063" y="6009097"/>
            <a:ext cx="3947621" cy="388568"/>
          </a:xfrm>
          <a:prstGeom prst="rect">
            <a:avLst/>
          </a:prstGeom>
          <a:noFill/>
        </p:spPr>
        <p:txBody>
          <a:bodyPr wrap="square">
            <a:spAutoFit/>
          </a:bodyPr>
          <a:lstStyle/>
          <a:p>
            <a:pPr algn="r">
              <a:lnSpc>
                <a:spcPct val="150000"/>
              </a:lnSpc>
            </a:pPr>
            <a:r>
              <a:rPr lang="en-US" altLang="ko-KR" sz="1400"/>
              <a:t>args[2] = {project=" myProject ", version=10}</a:t>
            </a:r>
          </a:p>
        </p:txBody>
      </p:sp>
      <p:cxnSp>
        <p:nvCxnSpPr>
          <p:cNvPr id="64" name="구부러진 연결선[U] 63">
            <a:extLst>
              <a:ext uri="{FF2B5EF4-FFF2-40B4-BE49-F238E27FC236}">
                <a16:creationId xmlns:a16="http://schemas.microsoft.com/office/drawing/2014/main" id="{F3B3A2D3-3761-7483-CC10-AF60772294D1}"/>
              </a:ext>
            </a:extLst>
          </p:cNvPr>
          <p:cNvCxnSpPr>
            <a:stCxn id="16" idx="1"/>
          </p:cNvCxnSpPr>
          <p:nvPr/>
        </p:nvCxnSpPr>
        <p:spPr>
          <a:xfrm rot="10800000">
            <a:off x="3968498" y="1444752"/>
            <a:ext cx="1040373" cy="310832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구부러진 연결선[U] 65">
            <a:extLst>
              <a:ext uri="{FF2B5EF4-FFF2-40B4-BE49-F238E27FC236}">
                <a16:creationId xmlns:a16="http://schemas.microsoft.com/office/drawing/2014/main" id="{B572CE94-99B7-647D-D28F-91FF95B21165}"/>
              </a:ext>
            </a:extLst>
          </p:cNvPr>
          <p:cNvCxnSpPr>
            <a:cxnSpLocks/>
            <a:stCxn id="35" idx="1"/>
          </p:cNvCxnSpPr>
          <p:nvPr/>
        </p:nvCxnSpPr>
        <p:spPr>
          <a:xfrm rot="10800000" flipH="1">
            <a:off x="5008870" y="1437525"/>
            <a:ext cx="721554" cy="3938104"/>
          </a:xfrm>
          <a:prstGeom prst="curvedConnector4">
            <a:avLst>
              <a:gd name="adj1" fmla="val -31682"/>
              <a:gd name="adj2" fmla="val 53135"/>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구부러진 연결선[U] 67">
            <a:extLst>
              <a:ext uri="{FF2B5EF4-FFF2-40B4-BE49-F238E27FC236}">
                <a16:creationId xmlns:a16="http://schemas.microsoft.com/office/drawing/2014/main" id="{A63B1B7C-58BF-0164-E4D0-121DFAA3271A}"/>
              </a:ext>
            </a:extLst>
          </p:cNvPr>
          <p:cNvCxnSpPr>
            <a:cxnSpLocks/>
            <a:stCxn id="40" idx="3"/>
          </p:cNvCxnSpPr>
          <p:nvPr/>
        </p:nvCxnSpPr>
        <p:spPr>
          <a:xfrm flipV="1">
            <a:off x="9039907" y="1437525"/>
            <a:ext cx="172865" cy="480240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6796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934686" y="2921169"/>
            <a:ext cx="632262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@ModelAttribute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564455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739243"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a:t>
            </a:r>
            <a:r>
              <a:rPr lang="ko-KR" altLang="en-US" sz="1200"/>
              <a:t>는 스프링 </a:t>
            </a:r>
            <a:r>
              <a:rPr lang="en-US" altLang="ko-KR" sz="1200"/>
              <a:t>MVC</a:t>
            </a:r>
            <a:r>
              <a:rPr lang="ko-KR" altLang="en-US" sz="1200"/>
              <a:t>에서 주로 폼 데이터나 요청 파라미터를 모델 객체에 바인딩할 때 사용하는 어노테이션이다</a:t>
            </a:r>
            <a:endParaRPr lang="en-US" altLang="ko-KR" sz="1200"/>
          </a:p>
          <a:p>
            <a:pPr marL="171450" indent="-171450">
              <a:lnSpc>
                <a:spcPct val="150000"/>
              </a:lnSpc>
              <a:buFont typeface="Arial" panose="020B0604020202020204" pitchFamily="34" charset="0"/>
              <a:buChar char="•"/>
            </a:pPr>
            <a:r>
              <a:rPr lang="ko-KR" altLang="en-US" sz="1200"/>
              <a:t>이 어노테이션은 요청 파라미터를 특정 객체에 바인딩하고 이후 자동으로 모델에 추가하여 뷰에서 사용할 수 있게 한다</a:t>
            </a:r>
            <a:endParaRPr lang="en-US" altLang="ko-KR" sz="1200"/>
          </a:p>
          <a:p>
            <a:pPr marL="171450" indent="-171450">
              <a:lnSpc>
                <a:spcPct val="150000"/>
              </a:lnSpc>
              <a:buFont typeface="Arial" panose="020B0604020202020204" pitchFamily="34" charset="0"/>
              <a:buChar char="•"/>
            </a:pPr>
            <a:r>
              <a:rPr lang="ko-KR" altLang="en-US" sz="1200">
                <a:latin typeface="+mn-ea"/>
              </a:rPr>
              <a:t>일반적으로 기본형 타입</a:t>
            </a:r>
            <a:r>
              <a:rPr lang="en-US" altLang="ko-KR" sz="1200">
                <a:latin typeface="+mn-ea"/>
              </a:rPr>
              <a:t>(int, long, String ..)</a:t>
            </a:r>
            <a:r>
              <a:rPr lang="ko-KR" altLang="en-US" sz="1200">
                <a:latin typeface="+mn-ea"/>
              </a:rPr>
              <a:t>의 바인딩은 </a:t>
            </a:r>
            <a:r>
              <a:rPr lang="en-US" altLang="ko-KR" sz="1200">
                <a:latin typeface="+mn-ea"/>
              </a:rPr>
              <a:t>@RequestParam </a:t>
            </a:r>
            <a:r>
              <a:rPr lang="ko-KR" altLang="en-US" sz="1200">
                <a:latin typeface="+mn-ea"/>
              </a:rPr>
              <a:t>이 처리하고 객체 타입은 </a:t>
            </a:r>
            <a:r>
              <a:rPr lang="en-US" altLang="ko-KR" sz="1200">
                <a:latin typeface="+mn-ea"/>
              </a:rPr>
              <a:t>@ModelAttribute </a:t>
            </a:r>
            <a:r>
              <a:rPr lang="ko-KR" altLang="en-US" sz="1200">
                <a:latin typeface="+mn-ea"/>
              </a:rPr>
              <a:t>가 처리한다고 보면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54F290EB-3A0D-2A02-96C9-A4348F236C84}"/>
              </a:ext>
            </a:extLst>
          </p:cNvPr>
          <p:cNvSpPr/>
          <p:nvPr/>
        </p:nvSpPr>
        <p:spPr>
          <a:xfrm>
            <a:off x="198756" y="1841460"/>
            <a:ext cx="293214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@ModelAttribute</a:t>
            </a:r>
            <a:r>
              <a:rPr lang="ko-KR" altLang="en-US" b="1">
                <a:solidFill>
                  <a:schemeClr val="accent1">
                    <a:lumMod val="75000"/>
                  </a:schemeClr>
                </a:solidFill>
                <a:latin typeface="+mn-ea"/>
              </a:rPr>
              <a:t> 기본</a:t>
            </a:r>
          </a:p>
        </p:txBody>
      </p:sp>
      <p:sp>
        <p:nvSpPr>
          <p:cNvPr id="4" name="TextBox 3">
            <a:extLst>
              <a:ext uri="{FF2B5EF4-FFF2-40B4-BE49-F238E27FC236}">
                <a16:creationId xmlns:a16="http://schemas.microsoft.com/office/drawing/2014/main" id="{ACE4B27F-7D8C-5837-9FFD-D6E2D84F27E4}"/>
              </a:ext>
            </a:extLst>
          </p:cNvPr>
          <p:cNvSpPr txBox="1"/>
          <p:nvPr/>
        </p:nvSpPr>
        <p:spPr>
          <a:xfrm>
            <a:off x="637337" y="3339592"/>
            <a:ext cx="6099048"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processSubmit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7A7E85"/>
                </a:solidFill>
                <a:effectLst/>
                <a:highlight>
                  <a:srgbClr val="1E1F22"/>
                </a:highlight>
              </a:rPr>
              <a:t>// 'user' </a:t>
            </a:r>
            <a:r>
              <a:rPr lang="ko-KR" altLang="en-US" sz="1200">
                <a:solidFill>
                  <a:srgbClr val="7A7E85"/>
                </a:solidFill>
                <a:effectLst/>
                <a:highlight>
                  <a:srgbClr val="1E1F22"/>
                </a:highlight>
                <a:latin typeface="Menlo-Regular" panose="020B0609030804020204" pitchFamily="49" charset="0"/>
              </a:rPr>
              <a:t>객체는 요청 파라미터를 바탕으로 자동으로 값이 바인딩 됨</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"result"</a:t>
            </a:r>
            <a:r>
              <a:rPr lang="en-US" altLang="ko-KR" sz="1200">
                <a:solidFill>
                  <a:srgbClr val="BCBEC4"/>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6" name="TextBox 5">
            <a:extLst>
              <a:ext uri="{FF2B5EF4-FFF2-40B4-BE49-F238E27FC236}">
                <a16:creationId xmlns:a16="http://schemas.microsoft.com/office/drawing/2014/main" id="{86CEA2AB-85FD-449B-EDE6-D727A6FE56D0}"/>
              </a:ext>
            </a:extLst>
          </p:cNvPr>
          <p:cNvSpPr txBox="1"/>
          <p:nvPr/>
        </p:nvSpPr>
        <p:spPr>
          <a:xfrm>
            <a:off x="637337" y="2260453"/>
            <a:ext cx="6099048" cy="900246"/>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/submit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=leaven&amp;</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=a@a.com</a:t>
            </a:r>
          </a:p>
        </p:txBody>
      </p:sp>
      <p:sp>
        <p:nvSpPr>
          <p:cNvPr id="10" name="TextBox 9">
            <a:extLst>
              <a:ext uri="{FF2B5EF4-FFF2-40B4-BE49-F238E27FC236}">
                <a16:creationId xmlns:a16="http://schemas.microsoft.com/office/drawing/2014/main" id="{3AB6C78D-9B9C-761C-D287-48783490E0EE}"/>
              </a:ext>
            </a:extLst>
          </p:cNvPr>
          <p:cNvSpPr txBox="1"/>
          <p:nvPr/>
        </p:nvSpPr>
        <p:spPr>
          <a:xfrm>
            <a:off x="7032955" y="2260453"/>
            <a:ext cx="3899916" cy="3970318"/>
          </a:xfrm>
          <a:prstGeom prst="rect">
            <a:avLst/>
          </a:prstGeom>
          <a:solidFill>
            <a:schemeClr val="tx1"/>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BCBEC4"/>
                </a:solidFill>
                <a:effectLst/>
                <a:highlight>
                  <a:srgbClr val="1E1F22"/>
                </a:highlight>
              </a:rPr>
              <a:t>}</a:t>
            </a:r>
          </a:p>
        </p:txBody>
      </p:sp>
      <p:sp>
        <p:nvSpPr>
          <p:cNvPr id="5" name="TextBox 4">
            <a:extLst>
              <a:ext uri="{FF2B5EF4-FFF2-40B4-BE49-F238E27FC236}">
                <a16:creationId xmlns:a16="http://schemas.microsoft.com/office/drawing/2014/main" id="{8E7D879C-388B-39C7-C103-BD526FACE25C}"/>
              </a:ext>
            </a:extLst>
          </p:cNvPr>
          <p:cNvSpPr txBox="1"/>
          <p:nvPr/>
        </p:nvSpPr>
        <p:spPr>
          <a:xfrm>
            <a:off x="2006194" y="5093214"/>
            <a:ext cx="4730191" cy="276999"/>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User [username=leaven, email=a@a.com]</a:t>
            </a:r>
          </a:p>
        </p:txBody>
      </p:sp>
      <p:sp>
        <p:nvSpPr>
          <p:cNvPr id="7" name="TextBox 6">
            <a:extLst>
              <a:ext uri="{FF2B5EF4-FFF2-40B4-BE49-F238E27FC236}">
                <a16:creationId xmlns:a16="http://schemas.microsoft.com/office/drawing/2014/main" id="{2F655E1F-0118-7ADC-DE1B-E13F6F3C7B31}"/>
              </a:ext>
            </a:extLst>
          </p:cNvPr>
          <p:cNvSpPr txBox="1"/>
          <p:nvPr/>
        </p:nvSpPr>
        <p:spPr>
          <a:xfrm>
            <a:off x="2006194" y="5531091"/>
            <a:ext cx="4959756" cy="276999"/>
          </a:xfrm>
          <a:prstGeom prst="rect">
            <a:avLst/>
          </a:prstGeom>
          <a:solidFill>
            <a:schemeClr val="tx1"/>
          </a:solidFill>
        </p:spPr>
        <p:txBody>
          <a:bodyPr wrap="square">
            <a:spAutoFit/>
          </a:bodyPr>
          <a:lstStyle/>
          <a:p>
            <a:r>
              <a:rPr lang="en-US" altLang="ko-KR" sz="1200">
                <a:solidFill>
                  <a:srgbClr val="E8BA36"/>
                </a:solidFill>
                <a:effectLst/>
                <a:highlight>
                  <a:srgbClr val="1E1F22"/>
                </a:highlight>
              </a:rPr>
              <a:t>&lt;</a:t>
            </a:r>
            <a:r>
              <a:rPr lang="en-US" altLang="ko-KR" sz="1200">
                <a:solidFill>
                  <a:srgbClr val="16BAAC"/>
                </a:solidFill>
                <a:effectLst/>
                <a:highlight>
                  <a:srgbClr val="1E1F22"/>
                </a:highlight>
              </a:rPr>
              <a:t>h1</a:t>
            </a:r>
            <a:r>
              <a:rPr lang="en-US" altLang="ko-KR" sz="1200">
                <a:solidFill>
                  <a:srgbClr val="BCBEC4"/>
                </a:solidFill>
                <a:effectLst/>
                <a:highlight>
                  <a:srgbClr val="1E1F22"/>
                </a:highlight>
              </a:rPr>
              <a:t>&gt;</a:t>
            </a:r>
            <a:r>
              <a:rPr lang="ko-KR" altLang="en-US" sz="1200">
                <a:solidFill>
                  <a:srgbClr val="BCBEC4"/>
                </a:solidFill>
                <a:effectLst/>
                <a:highlight>
                  <a:srgbClr val="1E1F22"/>
                </a:highlight>
                <a:latin typeface="Menlo-Regular" panose="020B0609030804020204" pitchFamily="49" charset="0"/>
              </a:rPr>
              <a:t>사용자 이름</a:t>
            </a: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span </a:t>
            </a:r>
            <a:r>
              <a:rPr lang="en-US" altLang="ko-KR" sz="1200">
                <a:solidFill>
                  <a:srgbClr val="BCBEC4"/>
                </a:solidFill>
                <a:effectLst/>
                <a:highlight>
                  <a:srgbClr val="1E1F22"/>
                </a:highlight>
              </a:rPr>
              <a:t>th:text=</a:t>
            </a:r>
            <a:r>
              <a:rPr lang="en-US" altLang="ko-KR" sz="1200">
                <a:solidFill>
                  <a:srgbClr val="6AAB73"/>
                </a:solidFill>
                <a:effectLst/>
                <a:highlight>
                  <a:srgbClr val="1E1F22"/>
                </a:highlight>
              </a:rPr>
              <a:t>"${user.username}"</a:t>
            </a:r>
            <a:r>
              <a:rPr lang="en-US" altLang="ko-KR" sz="1200">
                <a:solidFill>
                  <a:srgbClr val="BCBEC4"/>
                </a:solidFill>
                <a:effectLst/>
                <a:highlight>
                  <a:srgbClr val="1E1F22"/>
                </a:highlight>
              </a:rPr>
              <a:t>&gt;&lt;/span&gt;&lt;/h1&gt;</a:t>
            </a:r>
          </a:p>
        </p:txBody>
      </p:sp>
      <p:sp>
        <p:nvSpPr>
          <p:cNvPr id="8" name="직사각형 7">
            <a:extLst>
              <a:ext uri="{FF2B5EF4-FFF2-40B4-BE49-F238E27FC236}">
                <a16:creationId xmlns:a16="http://schemas.microsoft.com/office/drawing/2014/main" id="{B9F436F9-BACC-33B1-5D98-F628A3706FD9}"/>
              </a:ext>
            </a:extLst>
          </p:cNvPr>
          <p:cNvSpPr/>
          <p:nvPr/>
        </p:nvSpPr>
        <p:spPr>
          <a:xfrm>
            <a:off x="997585" y="5093214"/>
            <a:ext cx="1008609" cy="276999"/>
          </a:xfrm>
          <a:prstGeom prst="rect">
            <a:avLst/>
          </a:prstGeom>
        </p:spPr>
        <p:txBody>
          <a:bodyPr wrap="none">
            <a:spAutoFit/>
          </a:bodyPr>
          <a:lstStyle/>
          <a:p>
            <a:r>
              <a:rPr lang="ko-KR" altLang="en-US" sz="1200">
                <a:latin typeface="+mn-ea"/>
              </a:rPr>
              <a:t>바인딩 결과</a:t>
            </a:r>
          </a:p>
        </p:txBody>
      </p:sp>
      <p:sp>
        <p:nvSpPr>
          <p:cNvPr id="9" name="직사각형 8">
            <a:extLst>
              <a:ext uri="{FF2B5EF4-FFF2-40B4-BE49-F238E27FC236}">
                <a16:creationId xmlns:a16="http://schemas.microsoft.com/office/drawing/2014/main" id="{B5DD6345-26AB-2496-9E7A-538B89BA453D}"/>
              </a:ext>
            </a:extLst>
          </p:cNvPr>
          <p:cNvSpPr/>
          <p:nvPr/>
        </p:nvSpPr>
        <p:spPr>
          <a:xfrm>
            <a:off x="789194" y="5531090"/>
            <a:ext cx="1217000" cy="276999"/>
          </a:xfrm>
          <a:prstGeom prst="rect">
            <a:avLst/>
          </a:prstGeom>
        </p:spPr>
        <p:txBody>
          <a:bodyPr wrap="none">
            <a:spAutoFit/>
          </a:bodyPr>
          <a:lstStyle/>
          <a:p>
            <a:r>
              <a:rPr lang="ko-KR" altLang="en-US" sz="1200"/>
              <a:t>모델 객체 접근</a:t>
            </a:r>
            <a:endParaRPr lang="ko-KR" altLang="en-US" sz="1200">
              <a:latin typeface="+mn-ea"/>
            </a:endParaRPr>
          </a:p>
        </p:txBody>
      </p:sp>
      <p:sp>
        <p:nvSpPr>
          <p:cNvPr id="12" name="직사각형 11">
            <a:extLst>
              <a:ext uri="{FF2B5EF4-FFF2-40B4-BE49-F238E27FC236}">
                <a16:creationId xmlns:a16="http://schemas.microsoft.com/office/drawing/2014/main" id="{CFC96F13-BBD1-43AE-A028-FD68B030382A}"/>
              </a:ext>
            </a:extLst>
          </p:cNvPr>
          <p:cNvSpPr/>
          <p:nvPr/>
        </p:nvSpPr>
        <p:spPr>
          <a:xfrm>
            <a:off x="94903" y="6265781"/>
            <a:ext cx="7616003" cy="333617"/>
          </a:xfrm>
          <a:prstGeom prst="rect">
            <a:avLst/>
          </a:prstGeom>
        </p:spPr>
        <p:txBody>
          <a:bodyPr wrap="square">
            <a:spAutoFit/>
          </a:bodyPr>
          <a:lstStyle/>
          <a:p>
            <a:pPr>
              <a:lnSpc>
                <a:spcPct val="150000"/>
              </a:lnSpc>
            </a:pPr>
            <a:r>
              <a:rPr lang="ko-KR" altLang="en-US" sz="1200" i="1">
                <a:solidFill>
                  <a:srgbClr val="FF0000"/>
                </a:solidFill>
              </a:rPr>
              <a:t>참고 </a:t>
            </a:r>
            <a:r>
              <a:rPr lang="en-US" altLang="ko-KR" sz="1200" i="1">
                <a:solidFill>
                  <a:srgbClr val="FF0000"/>
                </a:solidFill>
              </a:rPr>
              <a:t>: @ModelAttribute</a:t>
            </a:r>
            <a:r>
              <a:rPr lang="ko-KR" altLang="en-US" sz="1200" i="1">
                <a:solidFill>
                  <a:srgbClr val="FF0000"/>
                </a:solidFill>
              </a:rPr>
              <a:t>는 파라미터가 객체일 경우 생략 가능하며 동일하게 데이터를 바인딩 해 준다</a:t>
            </a:r>
            <a:endParaRPr lang="en-US" altLang="ko-KR" sz="1200" i="1">
              <a:solidFill>
                <a:srgbClr val="FF0000"/>
              </a:solidFill>
              <a:latin typeface="+mn-ea"/>
            </a:endParaRPr>
          </a:p>
        </p:txBody>
      </p:sp>
    </p:spTree>
    <p:extLst>
      <p:ext uri="{BB962C8B-B14F-4D97-AF65-F5344CB8AC3E}">
        <p14:creationId xmlns:p14="http://schemas.microsoft.com/office/powerpoint/2010/main" val="395312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380104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데이터 바인딩 없이 모델에 접근</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31582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데이터 바인딩 없이 모델에 접근하고자 할 경우 </a:t>
            </a:r>
            <a:r>
              <a:rPr lang="en-US" altLang="ko-KR" sz="1200"/>
              <a:t>@ModelAttribute(binding=false)</a:t>
            </a:r>
            <a:r>
              <a:rPr lang="ko-KR" altLang="en-US" sz="1200"/>
              <a:t>로 설정하여 데이터 바인딩 없이 객체에 접근할 수 있다</a:t>
            </a:r>
            <a:endParaRPr lang="en-US" altLang="ko-KR" sz="1200">
              <a:latin typeface="+mn-ea"/>
            </a:endParaRPr>
          </a:p>
        </p:txBody>
      </p:sp>
      <p:sp>
        <p:nvSpPr>
          <p:cNvPr id="3" name="TextBox 2">
            <a:extLst>
              <a:ext uri="{FF2B5EF4-FFF2-40B4-BE49-F238E27FC236}">
                <a16:creationId xmlns:a16="http://schemas.microsoft.com/office/drawing/2014/main" id="{659857ED-1BF9-BF4B-36E6-7B83F2D92A8D}"/>
              </a:ext>
            </a:extLst>
          </p:cNvPr>
          <p:cNvSpPr txBox="1"/>
          <p:nvPr/>
        </p:nvSpPr>
        <p:spPr>
          <a:xfrm>
            <a:off x="644652" y="1225957"/>
            <a:ext cx="7712964"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"/update"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update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binding=</a:t>
            </a:r>
            <a:r>
              <a:rPr lang="en-US" altLang="ko-KR" sz="1200">
                <a:solidFill>
                  <a:srgbClr val="CF8E6D"/>
                </a:solidFill>
                <a:effectLst/>
                <a:highlight>
                  <a:srgbClr val="1E1F22"/>
                </a:highlight>
              </a:rPr>
              <a:t>false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User user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7A7E85"/>
                </a:solidFill>
                <a:effectLst/>
                <a:highlight>
                  <a:srgbClr val="1E1F22"/>
                </a:highlight>
              </a:rPr>
              <a:t>// user'</a:t>
            </a:r>
            <a:r>
              <a:rPr lang="ko-KR" altLang="en-US" sz="1200">
                <a:solidFill>
                  <a:srgbClr val="7A7E85"/>
                </a:solidFill>
                <a:effectLst/>
                <a:highlight>
                  <a:srgbClr val="1E1F22"/>
                </a:highlight>
                <a:latin typeface="Menlo-Regular" panose="020B0609030804020204" pitchFamily="49" charset="0"/>
              </a:rPr>
              <a:t>는 데이터 바인딩 없이 접근 가능</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"result"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1D0907C0-4643-3AE3-93A0-FE26D201B414}"/>
              </a:ext>
            </a:extLst>
          </p:cNvPr>
          <p:cNvSpPr/>
          <p:nvPr/>
        </p:nvSpPr>
        <p:spPr>
          <a:xfrm>
            <a:off x="107316" y="3429000"/>
            <a:ext cx="357822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생성자 바인딩 </a:t>
            </a:r>
            <a:r>
              <a:rPr lang="en-US" altLang="ko-KR" b="1">
                <a:solidFill>
                  <a:schemeClr val="accent1">
                    <a:lumMod val="75000"/>
                  </a:schemeClr>
                </a:solidFill>
              </a:rPr>
              <a:t>:</a:t>
            </a:r>
            <a:r>
              <a:rPr lang="ko-KR" altLang="en-US" b="1">
                <a:solidFill>
                  <a:schemeClr val="accent1">
                    <a:lumMod val="75000"/>
                  </a:schemeClr>
                </a:solidFill>
              </a:rPr>
              <a:t> </a:t>
            </a:r>
            <a:r>
              <a:rPr lang="en-US" altLang="ko-KR" b="1">
                <a:solidFill>
                  <a:schemeClr val="accent1">
                    <a:lumMod val="75000"/>
                  </a:schemeClr>
                </a:solidFill>
              </a:rPr>
              <a:t>@BindParam</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3C8406FB-D7E2-3829-9B91-65FC72E92E0C}"/>
              </a:ext>
            </a:extLst>
          </p:cNvPr>
          <p:cNvSpPr/>
          <p:nvPr/>
        </p:nvSpPr>
        <p:spPr>
          <a:xfrm>
            <a:off x="379351" y="3724380"/>
            <a:ext cx="11489561"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 </a:t>
            </a:r>
            <a:r>
              <a:rPr lang="ko-KR" altLang="en-US" sz="1200"/>
              <a:t>는 요청 파라미터와 일치하는 생성자를 통해 객체를 생성할 수도 있으며 생성자 바인딩을 사용할 때는 </a:t>
            </a:r>
            <a:r>
              <a:rPr lang="en-US" altLang="ko-KR" sz="1200"/>
              <a:t>@BindParam</a:t>
            </a:r>
            <a:r>
              <a:rPr lang="ko-KR" altLang="en-US" sz="1200"/>
              <a:t>을 이용해 요청 파라미터의 이름을 매핑할 있다 </a:t>
            </a:r>
            <a:endParaRPr lang="en-US" altLang="ko-KR" sz="1200">
              <a:latin typeface="+mn-ea"/>
            </a:endParaRPr>
          </a:p>
        </p:txBody>
      </p:sp>
      <p:sp>
        <p:nvSpPr>
          <p:cNvPr id="11" name="TextBox 10">
            <a:extLst>
              <a:ext uri="{FF2B5EF4-FFF2-40B4-BE49-F238E27FC236}">
                <a16:creationId xmlns:a16="http://schemas.microsoft.com/office/drawing/2014/main" id="{11BB8020-C14B-5A97-135D-B796893C19C7}"/>
              </a:ext>
            </a:extLst>
          </p:cNvPr>
          <p:cNvSpPr txBox="1"/>
          <p:nvPr/>
        </p:nvSpPr>
        <p:spPr>
          <a:xfrm>
            <a:off x="6890004" y="4366009"/>
            <a:ext cx="4805172" cy="1731243"/>
          </a:xfrm>
          <a:prstGeom prst="rect">
            <a:avLst/>
          </a:prstGeom>
          <a:solidFill>
            <a:schemeClr val="tx1"/>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Account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private final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firstName</a:t>
            </a:r>
            <a:r>
              <a:rPr lang="en-US" altLang="ko-KR" sz="1200">
                <a:solidFill>
                  <a:srgbClr val="BCBEC4"/>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CF8E6D"/>
                </a:solidFill>
                <a:effectLst/>
                <a:highlight>
                  <a:srgbClr val="1E1F22"/>
                </a:highlight>
              </a:rPr>
              <a:t>public </a:t>
            </a:r>
            <a:r>
              <a:rPr lang="en-US" altLang="ko-KR" sz="1200">
                <a:solidFill>
                  <a:srgbClr val="56A8F5"/>
                </a:solidFill>
                <a:effectLst/>
                <a:highlight>
                  <a:srgbClr val="1E1F22"/>
                </a:highlight>
              </a:rPr>
              <a:t>Account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@BindParam</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"first-name"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firstName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firstName </a:t>
            </a:r>
            <a:r>
              <a:rPr lang="en-US" altLang="ko-KR" sz="1200">
                <a:solidFill>
                  <a:srgbClr val="BCBEC4"/>
                </a:solidFill>
                <a:effectLst/>
                <a:highlight>
                  <a:srgbClr val="1E1F22"/>
                </a:highlight>
              </a:rPr>
              <a:t>= firstName;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3" name="TextBox 12">
            <a:extLst>
              <a:ext uri="{FF2B5EF4-FFF2-40B4-BE49-F238E27FC236}">
                <a16:creationId xmlns:a16="http://schemas.microsoft.com/office/drawing/2014/main" id="{2359663F-C4A0-0296-ACE6-A55D2C10D54B}"/>
              </a:ext>
            </a:extLst>
          </p:cNvPr>
          <p:cNvSpPr txBox="1"/>
          <p:nvPr/>
        </p:nvSpPr>
        <p:spPr>
          <a:xfrm>
            <a:off x="644652" y="4366009"/>
            <a:ext cx="6099048"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processAccount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Account account</a:t>
            </a:r>
            <a:r>
              <a:rPr lang="en-US" altLang="ko-KR" sz="1200">
                <a:solidFill>
                  <a:srgbClr val="E8BA36"/>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"First Name: " </a:t>
            </a:r>
            <a:r>
              <a:rPr lang="en-US" altLang="ko-KR" sz="1200">
                <a:solidFill>
                  <a:srgbClr val="BCBEC4"/>
                </a:solidFill>
                <a:effectLst/>
                <a:highlight>
                  <a:srgbClr val="1E1F22"/>
                </a:highlight>
              </a:rPr>
              <a:t>+ account.getFirstName</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"accountResult"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5" name="TextBox 14">
            <a:extLst>
              <a:ext uri="{FF2B5EF4-FFF2-40B4-BE49-F238E27FC236}">
                <a16:creationId xmlns:a16="http://schemas.microsoft.com/office/drawing/2014/main" id="{35A737D3-ECFD-CE9D-E3EE-FE030BFD3DAC}"/>
              </a:ext>
            </a:extLst>
          </p:cNvPr>
          <p:cNvSpPr txBox="1"/>
          <p:nvPr/>
        </p:nvSpPr>
        <p:spPr>
          <a:xfrm>
            <a:off x="644652" y="5892490"/>
            <a:ext cx="6099048" cy="900246"/>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/account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first-name=leaven</a:t>
            </a:r>
          </a:p>
        </p:txBody>
      </p:sp>
    </p:spTree>
    <p:extLst>
      <p:ext uri="{BB962C8B-B14F-4D97-AF65-F5344CB8AC3E}">
        <p14:creationId xmlns:p14="http://schemas.microsoft.com/office/powerpoint/2010/main" val="39711064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466025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경로 변수 </a:t>
            </a:r>
            <a:r>
              <a:rPr lang="en-US" altLang="ko-KR" b="1">
                <a:solidFill>
                  <a:schemeClr val="accent1">
                    <a:lumMod val="75000"/>
                  </a:schemeClr>
                </a:solidFill>
              </a:rPr>
              <a:t>or</a:t>
            </a:r>
            <a:r>
              <a:rPr lang="ko-KR" altLang="en-US">
                <a:solidFill>
                  <a:schemeClr val="accent1">
                    <a:lumMod val="75000"/>
                  </a:schemeClr>
                </a:solidFill>
              </a:rPr>
              <a:t> </a:t>
            </a:r>
            <a:r>
              <a:rPr lang="ko-KR" altLang="en-US" b="1">
                <a:solidFill>
                  <a:schemeClr val="accent1">
                    <a:lumMod val="75000"/>
                  </a:schemeClr>
                </a:solidFill>
              </a:rPr>
              <a:t>요청 파라미터 객체 바인딩</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221235" y="715534"/>
            <a:ext cx="119707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Converter&lt;String, T&gt;</a:t>
            </a:r>
            <a:r>
              <a:rPr lang="ko-KR" altLang="en-US" sz="1200"/>
              <a:t>가 등록되어 있고 </a:t>
            </a:r>
            <a:r>
              <a:rPr lang="en-US" altLang="ko-KR" sz="1200"/>
              <a:t>@ModelAttribute</a:t>
            </a:r>
            <a:r>
              <a:rPr lang="ko-KR" altLang="en-US" sz="1200"/>
              <a:t> 속성 이름이 경로 변수 또는 요청 파라미터와 일치하는 경우</a:t>
            </a:r>
            <a:r>
              <a:rPr lang="en-US" altLang="ko-KR" sz="1200"/>
              <a:t> Converter </a:t>
            </a:r>
            <a:r>
              <a:rPr lang="ko-KR" altLang="en-US" sz="1200"/>
              <a:t>를 사용하여 모델 객체를 가져올 수 있다</a:t>
            </a:r>
            <a:endParaRPr lang="en-US" altLang="ko-KR" sz="1200">
              <a:latin typeface="+mn-ea"/>
            </a:endParaRPr>
          </a:p>
        </p:txBody>
      </p:sp>
      <p:sp>
        <p:nvSpPr>
          <p:cNvPr id="4" name="TextBox 3">
            <a:extLst>
              <a:ext uri="{FF2B5EF4-FFF2-40B4-BE49-F238E27FC236}">
                <a16:creationId xmlns:a16="http://schemas.microsoft.com/office/drawing/2014/main" id="{80FDCE7C-DEE5-8BC8-B024-10E9E561F37B}"/>
              </a:ext>
            </a:extLst>
          </p:cNvPr>
          <p:cNvSpPr txBox="1"/>
          <p:nvPr/>
        </p:nvSpPr>
        <p:spPr>
          <a:xfrm>
            <a:off x="518160" y="3398889"/>
            <a:ext cx="5975604"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@Component</a:t>
            </a:r>
            <a:br>
              <a:rPr lang="en-US" altLang="ko-KR" sz="1200">
                <a:solidFill>
                  <a:srgbClr val="B3AE60"/>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StringToAccountConverter </a:t>
            </a:r>
            <a:r>
              <a:rPr lang="en-US" altLang="ko-KR" sz="1200">
                <a:solidFill>
                  <a:srgbClr val="CF8E6D"/>
                </a:solidFill>
                <a:effectLst/>
                <a:highlight>
                  <a:srgbClr val="1E1F22"/>
                </a:highlight>
              </a:rPr>
              <a:t>implements </a:t>
            </a:r>
            <a:r>
              <a:rPr lang="en-US" altLang="ko-KR" sz="1200">
                <a:solidFill>
                  <a:srgbClr val="BCBEC4"/>
                </a:solidFill>
                <a:effectLst/>
                <a:highlight>
                  <a:srgbClr val="1E1F22"/>
                </a:highlight>
              </a:rPr>
              <a:t>Converter</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Account</a:t>
            </a:r>
            <a:r>
              <a:rPr lang="en-US" altLang="ko-KR" sz="1200">
                <a:solidFill>
                  <a:srgbClr val="E8BA36"/>
                </a:solidFill>
                <a:effectLst/>
                <a:highlight>
                  <a:srgbClr val="1E1F22"/>
                </a:highlight>
              </a:rPr>
              <a:t>&gt;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3AE60"/>
                </a:solidFill>
                <a:effectLst/>
                <a:highlight>
                  <a:srgbClr val="1E1F22"/>
                </a:highlight>
              </a:rPr>
              <a:t>@Override</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 </a:t>
            </a:r>
            <a:r>
              <a:rPr lang="en-US" altLang="ko-KR" sz="1200">
                <a:solidFill>
                  <a:srgbClr val="56A8F5"/>
                </a:solidFill>
                <a:effectLst/>
                <a:highlight>
                  <a:srgbClr val="1E1F22"/>
                </a:highlight>
              </a:rPr>
              <a:t>convert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ko-KR" altLang="en-US" sz="1200">
                <a:solidFill>
                  <a:srgbClr val="54A857"/>
                </a:solidFill>
                <a:effectLst/>
                <a:highlight>
                  <a:srgbClr val="1E1F22"/>
                </a:highlight>
              </a:rPr>
              <a:t>      </a:t>
            </a:r>
            <a:r>
              <a:rPr lang="en-US" altLang="ko-KR" sz="1200">
                <a:solidFill>
                  <a:srgbClr val="CF8E6D"/>
                </a:solidFill>
                <a:effectLst/>
                <a:highlight>
                  <a:srgbClr val="1E1F22"/>
                </a:highlight>
              </a:rPr>
              <a:t>return new </a:t>
            </a:r>
            <a:r>
              <a:rPr lang="en-US" altLang="ko-KR" sz="1200">
                <a:solidFill>
                  <a:srgbClr val="BCBEC4"/>
                </a:solidFill>
                <a:effectLst/>
                <a:highlight>
                  <a:srgbClr val="1E1F22"/>
                </a:highlight>
              </a:rPr>
              <a:t>Account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id, </a:t>
            </a:r>
            <a:r>
              <a:rPr lang="en-US" altLang="ko-KR" sz="1200">
                <a:solidFill>
                  <a:srgbClr val="6AAB73"/>
                </a:solidFill>
                <a:effectLst/>
                <a:highlight>
                  <a:srgbClr val="1E1F22"/>
                </a:highlight>
              </a:rPr>
              <a:t>"Default 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8" name="TextBox 7">
            <a:extLst>
              <a:ext uri="{FF2B5EF4-FFF2-40B4-BE49-F238E27FC236}">
                <a16:creationId xmlns:a16="http://schemas.microsoft.com/office/drawing/2014/main" id="{41345FA3-FCA5-465F-CC66-BF8014D4242B}"/>
              </a:ext>
            </a:extLst>
          </p:cNvPr>
          <p:cNvSpPr txBox="1"/>
          <p:nvPr/>
        </p:nvSpPr>
        <p:spPr>
          <a:xfrm>
            <a:off x="6734556" y="1256760"/>
            <a:ext cx="3762756" cy="5332229"/>
          </a:xfrm>
          <a:prstGeom prst="rect">
            <a:avLst/>
          </a:prstGeom>
          <a:solidFill>
            <a:schemeClr val="tx1"/>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Account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id</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id</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setId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id </a:t>
            </a:r>
            <a:r>
              <a:rPr lang="en-US" altLang="ko-KR" sz="1200">
                <a:solidFill>
                  <a:srgbClr val="BCBEC4"/>
                </a:solidFill>
                <a:effectLst/>
                <a:highlight>
                  <a:srgbClr val="1E1F22"/>
                </a:highlight>
              </a:rPr>
              <a:t>= id;</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p>
          <a:p>
            <a:pPr>
              <a:lnSpc>
                <a:spcPct val="150000"/>
              </a:lnSpc>
            </a:pP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p>
          <a:p>
            <a:pPr>
              <a:lnSpc>
                <a:spcPct val="150000"/>
              </a:lnSpc>
            </a:pP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name </a:t>
            </a:r>
            <a:r>
              <a:rPr lang="en-US" altLang="ko-KR" sz="1200">
                <a:solidFill>
                  <a:srgbClr val="BCBEC4"/>
                </a:solidFill>
                <a:effectLst/>
                <a:highlight>
                  <a:srgbClr val="1E1F22"/>
                </a:highlight>
              </a:rPr>
              <a:t>= 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TextBox 9">
            <a:extLst>
              <a:ext uri="{FF2B5EF4-FFF2-40B4-BE49-F238E27FC236}">
                <a16:creationId xmlns:a16="http://schemas.microsoft.com/office/drawing/2014/main" id="{BE8CDE04-4BCD-2A0F-AF5F-ED0A6F804020}"/>
              </a:ext>
            </a:extLst>
          </p:cNvPr>
          <p:cNvSpPr txBox="1"/>
          <p:nvPr/>
        </p:nvSpPr>
        <p:spPr>
          <a:xfrm>
            <a:off x="527304" y="1252750"/>
            <a:ext cx="5957316"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@PutMapping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"/accounts/{account}"</a:t>
            </a:r>
            <a:r>
              <a:rPr lang="en-US" altLang="ko-KR" sz="1200">
                <a:solidFill>
                  <a:srgbClr val="E8BA36"/>
                </a:solidFill>
                <a:effectLst/>
                <a:highlight>
                  <a:srgbClr val="1E1F22"/>
                </a:highlight>
              </a:rPr>
              <a:t>)</a:t>
            </a:r>
          </a:p>
          <a:p>
            <a:pPr>
              <a:lnSpc>
                <a:spcPct val="150000"/>
              </a:lnSpc>
            </a:pPr>
            <a:r>
              <a:rPr lang="en-US" altLang="ko-KR" sz="1200">
                <a:solidFill>
                  <a:srgbClr val="B3AE60"/>
                </a:solidFill>
                <a:effectLst/>
                <a:highlight>
                  <a:srgbClr val="1E1F22"/>
                </a:highlight>
              </a:rPr>
              <a:t>//@PutMapping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save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"account"</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Account account</a:t>
            </a:r>
            <a:r>
              <a:rPr lang="en-US" altLang="ko-KR" sz="1200">
                <a:solidFill>
                  <a:srgbClr val="E8BA36"/>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 ID: " </a:t>
            </a:r>
            <a:r>
              <a:rPr lang="en-US" altLang="ko-KR" sz="1200">
                <a:solidFill>
                  <a:srgbClr val="BCBEC4"/>
                </a:solidFill>
                <a:effectLst/>
                <a:highlight>
                  <a:srgbClr val="1E1F22"/>
                </a:highlight>
              </a:rPr>
              <a:t>+ account.getId</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 Name: " </a:t>
            </a:r>
            <a:r>
              <a:rPr lang="en-US" altLang="ko-KR" sz="1200">
                <a:solidFill>
                  <a:srgbClr val="BCBEC4"/>
                </a:solidFill>
                <a:effectLst/>
                <a:highlight>
                  <a:srgbClr val="1E1F22"/>
                </a:highlight>
              </a:rPr>
              <a:t>+ account.getName</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"accountSaved"</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결과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4" name="TextBox 13">
            <a:extLst>
              <a:ext uri="{FF2B5EF4-FFF2-40B4-BE49-F238E27FC236}">
                <a16:creationId xmlns:a16="http://schemas.microsoft.com/office/drawing/2014/main" id="{8C357BBD-0598-3D3F-1D03-B3B2C1703953}"/>
              </a:ext>
            </a:extLst>
          </p:cNvPr>
          <p:cNvSpPr txBox="1"/>
          <p:nvPr/>
        </p:nvSpPr>
        <p:spPr>
          <a:xfrm>
            <a:off x="536448" y="5595440"/>
            <a:ext cx="5957316" cy="276999"/>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PUT /accounts/</a:t>
            </a:r>
            <a:r>
              <a:rPr lang="en-US" altLang="ko-KR" sz="1200">
                <a:solidFill>
                  <a:srgbClr val="2AACB8"/>
                </a:solidFill>
                <a:effectLst/>
                <a:highlight>
                  <a:srgbClr val="1E1F22"/>
                </a:highlight>
              </a:rPr>
              <a:t>12345</a:t>
            </a:r>
            <a:endParaRPr lang="en-US" altLang="ko-KR" sz="1200">
              <a:solidFill>
                <a:srgbClr val="BCBEC4"/>
              </a:solidFill>
              <a:effectLst/>
              <a:highlight>
                <a:srgbClr val="1E1F22"/>
              </a:highlight>
            </a:endParaRPr>
          </a:p>
        </p:txBody>
      </p:sp>
      <p:sp>
        <p:nvSpPr>
          <p:cNvPr id="18" name="직사각형 17">
            <a:extLst>
              <a:ext uri="{FF2B5EF4-FFF2-40B4-BE49-F238E27FC236}">
                <a16:creationId xmlns:a16="http://schemas.microsoft.com/office/drawing/2014/main" id="{21041133-E562-4335-CB90-133158D418EF}"/>
              </a:ext>
            </a:extLst>
          </p:cNvPr>
          <p:cNvSpPr/>
          <p:nvPr/>
        </p:nvSpPr>
        <p:spPr>
          <a:xfrm>
            <a:off x="2432304" y="1343084"/>
            <a:ext cx="813816" cy="22025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ACDE4770-D020-0EDA-D2FE-F1B4403E6CBF}"/>
              </a:ext>
            </a:extLst>
          </p:cNvPr>
          <p:cNvSpPr/>
          <p:nvPr/>
        </p:nvSpPr>
        <p:spPr>
          <a:xfrm>
            <a:off x="3099054" y="1899761"/>
            <a:ext cx="813816" cy="22025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3" name="TextBox 22">
            <a:extLst>
              <a:ext uri="{FF2B5EF4-FFF2-40B4-BE49-F238E27FC236}">
                <a16:creationId xmlns:a16="http://schemas.microsoft.com/office/drawing/2014/main" id="{26EA55CC-69D3-E8D3-EAE3-AD6AE00DE7ED}"/>
              </a:ext>
            </a:extLst>
          </p:cNvPr>
          <p:cNvSpPr txBox="1"/>
          <p:nvPr/>
        </p:nvSpPr>
        <p:spPr>
          <a:xfrm>
            <a:off x="518160" y="5985273"/>
            <a:ext cx="5975604" cy="646331"/>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P</a:t>
            </a:r>
            <a:r>
              <a:rPr lang="en-US" altLang="ko-KR" sz="1200">
                <a:solidFill>
                  <a:srgbClr val="BCBEC4"/>
                </a:solidFill>
                <a:highlight>
                  <a:srgbClr val="1E1F22"/>
                </a:highlight>
              </a:rPr>
              <a:t>U</a:t>
            </a:r>
            <a:r>
              <a:rPr lang="en-US" altLang="ko-KR" sz="1200">
                <a:solidFill>
                  <a:srgbClr val="BCBEC4"/>
                </a:solidFill>
                <a:effectLst/>
                <a:highlight>
                  <a:srgbClr val="1E1F22"/>
                </a:highlight>
              </a:rPr>
              <a:t>T /accounts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C77DBB"/>
                </a:solidFill>
                <a:effectLst/>
                <a:highlight>
                  <a:srgbClr val="1E1F22"/>
                </a:highlight>
              </a:rPr>
              <a:t>account</a:t>
            </a:r>
            <a:r>
              <a:rPr lang="en-US" altLang="ko-KR" sz="1200">
                <a:solidFill>
                  <a:srgbClr val="BCBEC4"/>
                </a:solidFill>
                <a:effectLst/>
                <a:highlight>
                  <a:srgbClr val="1E1F22"/>
                </a:highlight>
              </a:rPr>
              <a:t>=</a:t>
            </a:r>
            <a:r>
              <a:rPr lang="en-US" altLang="ko-KR" sz="1200">
                <a:solidFill>
                  <a:srgbClr val="2AACB8"/>
                </a:solidFill>
                <a:effectLst/>
                <a:highlight>
                  <a:srgbClr val="1E1F22"/>
                </a:highlight>
              </a:rPr>
              <a:t>12345</a:t>
            </a:r>
            <a:endParaRPr lang="en-US" altLang="ko-KR" sz="1200">
              <a:solidFill>
                <a:srgbClr val="BCBEC4"/>
              </a:solidFill>
              <a:effectLst/>
              <a:highlight>
                <a:srgbClr val="1E1F22"/>
              </a:highlight>
            </a:endParaRPr>
          </a:p>
        </p:txBody>
      </p:sp>
    </p:spTree>
    <p:extLst>
      <p:ext uri="{BB962C8B-B14F-4D97-AF65-F5344CB8AC3E}">
        <p14:creationId xmlns:p14="http://schemas.microsoft.com/office/powerpoint/2010/main" val="4636613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401898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메서드에 </a:t>
            </a:r>
            <a:r>
              <a:rPr lang="en-US" altLang="ko-KR" b="1">
                <a:solidFill>
                  <a:schemeClr val="accent1">
                    <a:lumMod val="75000"/>
                  </a:schemeClr>
                </a:solidFill>
              </a:rPr>
              <a:t>@ModelAttribute</a:t>
            </a:r>
            <a:r>
              <a:rPr lang="ko-KR" altLang="en-US" b="1">
                <a:solidFill>
                  <a:schemeClr val="accent1">
                    <a:lumMod val="75000"/>
                  </a:schemeClr>
                </a:solidFill>
              </a:rPr>
              <a:t> 선언 </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571857"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모델에 데이터를 추가하는 역할을 한다</a:t>
            </a:r>
            <a:r>
              <a:rPr lang="en-US" altLang="ko-KR" sz="1200"/>
              <a:t>.</a:t>
            </a:r>
            <a:r>
              <a:rPr lang="ko-KR" altLang="en-US" sz="1200"/>
              <a:t> 이 경우</a:t>
            </a:r>
            <a:r>
              <a:rPr lang="en-US" altLang="ko-KR" sz="1200"/>
              <a:t> </a:t>
            </a:r>
            <a:r>
              <a:rPr lang="ko-KR" altLang="en-US" sz="1200"/>
              <a:t>메서드가 리턴한 객체가 자동으로 모델에 추가된다</a:t>
            </a:r>
            <a:endParaRPr lang="en-US" altLang="ko-KR" sz="1200"/>
          </a:p>
          <a:p>
            <a:pPr marL="171450" indent="-171450">
              <a:lnSpc>
                <a:spcPct val="150000"/>
              </a:lnSpc>
              <a:buFont typeface="Arial" panose="020B0604020202020204" pitchFamily="34" charset="0"/>
              <a:buChar char="•"/>
            </a:pPr>
            <a:r>
              <a:rPr lang="ko-KR" altLang="en-US" sz="1200"/>
              <a:t>주로 뷰에서 공통적으로 사용되는 데이터를 미리 모델에 추가할 때 사용된다</a:t>
            </a:r>
            <a:r>
              <a:rPr lang="en-US" altLang="ko-KR" sz="1200"/>
              <a:t>. </a:t>
            </a:r>
            <a:r>
              <a:rPr lang="ko-KR" altLang="en-US" sz="1200"/>
              <a:t>예를 들어</a:t>
            </a:r>
            <a:r>
              <a:rPr lang="en-US" altLang="ko-KR" sz="1200"/>
              <a:t> </a:t>
            </a:r>
            <a:r>
              <a:rPr lang="ko-KR" altLang="en-US" sz="1200"/>
              <a:t>드롭다운 리스트에 넣을 데이터나 공통적으로 사용되는 객체 등을 미리 준비하는 경우 유용하다</a:t>
            </a:r>
            <a:endParaRPr lang="ko-KR" altLang="en-US" sz="1200">
              <a:latin typeface="+mn-ea"/>
            </a:endParaRPr>
          </a:p>
        </p:txBody>
      </p:sp>
      <p:sp>
        <p:nvSpPr>
          <p:cNvPr id="3" name="TextBox 2">
            <a:extLst>
              <a:ext uri="{FF2B5EF4-FFF2-40B4-BE49-F238E27FC236}">
                <a16:creationId xmlns:a16="http://schemas.microsoft.com/office/drawing/2014/main" id="{EB267CCA-FBD5-1F48-3403-FE7F8A298C9C}"/>
              </a:ext>
            </a:extLst>
          </p:cNvPr>
          <p:cNvSpPr txBox="1"/>
          <p:nvPr/>
        </p:nvSpPr>
        <p:spPr>
          <a:xfrm>
            <a:off x="653796" y="1835504"/>
            <a:ext cx="7712964" cy="2839239"/>
          </a:xfrm>
          <a:prstGeom prst="rect">
            <a:avLst/>
          </a:prstGeom>
          <a:solidFill>
            <a:schemeClr val="tx1"/>
          </a:solidFill>
        </p:spPr>
        <p:txBody>
          <a:bodyPr wrap="square">
            <a:spAutoFit/>
          </a:bodyPr>
          <a:lstStyle/>
          <a:p>
            <a:pPr>
              <a:lnSpc>
                <a:spcPct val="150000"/>
              </a:lnSpc>
            </a:pPr>
            <a:r>
              <a:rPr lang="en-US" altLang="ko-KR" sz="1200">
                <a:solidFill>
                  <a:srgbClr val="7A7E85"/>
                </a:solidFill>
                <a:effectLst/>
                <a:highlight>
                  <a:srgbClr val="1E1F22"/>
                </a:highlight>
              </a:rPr>
              <a:t>    // </a:t>
            </a:r>
            <a:r>
              <a:rPr lang="ko-KR" altLang="en-US" sz="1200">
                <a:solidFill>
                  <a:srgbClr val="7A7E85"/>
                </a:solidFill>
                <a:effectLst/>
                <a:highlight>
                  <a:srgbClr val="1E1F22"/>
                </a:highlight>
                <a:latin typeface="Menlo-Regular" panose="020B0609030804020204" pitchFamily="49" charset="0"/>
              </a:rPr>
              <a:t>메서드에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@ModelAttribute </a:t>
            </a:r>
            <a:r>
              <a:rPr lang="ko-KR" altLang="en-US" sz="1200">
                <a:solidFill>
                  <a:srgbClr val="7A7E85"/>
                </a:solidFill>
                <a:effectLst/>
                <a:highlight>
                  <a:srgbClr val="1E1F22"/>
                </a:highlight>
                <a:latin typeface="Menlo-Regular" panose="020B0609030804020204" pitchFamily="49" charset="0"/>
              </a:rPr>
              <a:t>선언</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뷰에서 공통적으로 사용될 데이터를 모델에 추가</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7A7E85"/>
                </a:solidFill>
                <a:effectLst/>
                <a:highlight>
                  <a:srgbClr val="1E1F22"/>
                </a:highlight>
                <a:latin typeface="Menlo-Regular" panose="020B0609030804020204" pitchFamily="49" charset="0"/>
              </a:rPr>
              <a:t>     </a:t>
            </a:r>
            <a:r>
              <a:rPr lang="en-US" altLang="ko-KR" sz="1200">
                <a:solidFill>
                  <a:srgbClr val="B3AE60"/>
                </a:solidFill>
                <a:effectLst/>
                <a:highlight>
                  <a:srgbClr val="1E1F22"/>
                </a:highlight>
              </a:rPr>
              <a:t>@ModelAttribute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AccountDto </a:t>
            </a:r>
            <a:r>
              <a:rPr lang="en-US" altLang="ko-KR" sz="1200">
                <a:solidFill>
                  <a:srgbClr val="56A8F5"/>
                </a:solidFill>
                <a:effectLst/>
                <a:highlight>
                  <a:srgbClr val="1E1F22"/>
                </a:highlight>
              </a:rPr>
              <a:t>addUser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 </a:t>
            </a:r>
            <a:r>
              <a:rPr lang="en-US" altLang="ko-KR" sz="1200">
                <a:solidFill>
                  <a:srgbClr val="FFFF00"/>
                </a:solidFill>
                <a:effectLst/>
                <a:highlight>
                  <a:srgbClr val="1E1F22"/>
                </a:highlight>
              </a:rPr>
              <a:t>// </a:t>
            </a:r>
            <a:r>
              <a:rPr lang="ko-KR" altLang="en-US" sz="1200">
                <a:solidFill>
                  <a:srgbClr val="FFFF00"/>
                </a:solidFill>
                <a:effectLst/>
                <a:highlight>
                  <a:srgbClr val="1E1F22"/>
                </a:highlight>
              </a:rPr>
              <a:t>먼저 호출된다</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new </a:t>
            </a:r>
            <a:r>
              <a:rPr lang="en-US" altLang="ko-KR" sz="1200">
                <a:solidFill>
                  <a:srgbClr val="BCBEC4"/>
                </a:solidFill>
                <a:effectLst/>
                <a:highlight>
                  <a:srgbClr val="1E1F22"/>
                </a:highlight>
              </a:rPr>
              <a:t>AccountDto</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"leaven"</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"1234"</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"/form"</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showForm</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Model model, AccountDto account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en-US" altLang="ko-KR" sz="1200">
              <a:solidFill>
                <a:srgbClr val="BCBEC4"/>
              </a:solidFill>
              <a:effectLst/>
              <a:highlight>
                <a:srgbClr val="1E1F22"/>
              </a:highlight>
            </a:endParaRPr>
          </a:p>
        </p:txBody>
      </p:sp>
      <p:pic>
        <p:nvPicPr>
          <p:cNvPr id="5" name="그림 4">
            <a:extLst>
              <a:ext uri="{FF2B5EF4-FFF2-40B4-BE49-F238E27FC236}">
                <a16:creationId xmlns:a16="http://schemas.microsoft.com/office/drawing/2014/main" id="{0DC773BD-F4EA-5598-B06D-817DA7E49FFE}"/>
              </a:ext>
            </a:extLst>
          </p:cNvPr>
          <p:cNvPicPr>
            <a:picLocks noChangeAspect="1"/>
          </p:cNvPicPr>
          <p:nvPr/>
        </p:nvPicPr>
        <p:blipFill rotWithShape="1">
          <a:blip r:embed="rId3"/>
          <a:srcRect t="4094" b="1"/>
          <a:stretch/>
        </p:blipFill>
        <p:spPr>
          <a:xfrm>
            <a:off x="5512258" y="2727007"/>
            <a:ext cx="3753395" cy="1301845"/>
          </a:xfrm>
          <a:prstGeom prst="rect">
            <a:avLst/>
          </a:prstGeom>
          <a:ln w="19050">
            <a:solidFill>
              <a:srgbClr val="FF0000"/>
            </a:solidFill>
          </a:ln>
        </p:spPr>
      </p:pic>
      <p:cxnSp>
        <p:nvCxnSpPr>
          <p:cNvPr id="7" name="직선 화살표 연결선 6">
            <a:extLst>
              <a:ext uri="{FF2B5EF4-FFF2-40B4-BE49-F238E27FC236}">
                <a16:creationId xmlns:a16="http://schemas.microsoft.com/office/drawing/2014/main" id="{7BB8546C-217A-D607-4432-9BA2B4423BD0}"/>
              </a:ext>
            </a:extLst>
          </p:cNvPr>
          <p:cNvCxnSpPr>
            <a:cxnSpLocks/>
          </p:cNvCxnSpPr>
          <p:nvPr/>
        </p:nvCxnSpPr>
        <p:spPr>
          <a:xfrm flipV="1">
            <a:off x="4752975" y="3016250"/>
            <a:ext cx="1006475" cy="8676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CDEFEC-D37B-A4D0-72DD-0BEEFB6E3843}"/>
              </a:ext>
            </a:extLst>
          </p:cNvPr>
          <p:cNvSpPr txBox="1"/>
          <p:nvPr/>
        </p:nvSpPr>
        <p:spPr>
          <a:xfrm>
            <a:off x="653796" y="4912539"/>
            <a:ext cx="7712964" cy="1754326"/>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&lt;</a:t>
            </a:r>
            <a:r>
              <a:rPr lang="en-US" altLang="ko-KR" sz="1200">
                <a:solidFill>
                  <a:srgbClr val="16BAAC"/>
                </a:solidFill>
                <a:effectLst/>
                <a:highlight>
                  <a:srgbClr val="1E1F22"/>
                </a:highlight>
              </a:rPr>
              <a:t>form </a:t>
            </a:r>
            <a:r>
              <a:rPr lang="en-US" altLang="ko-KR" sz="1200">
                <a:solidFill>
                  <a:srgbClr val="BCBEC4"/>
                </a:solidFill>
                <a:effectLst/>
                <a:highlight>
                  <a:srgbClr val="1E1F22"/>
                </a:highlight>
              </a:rPr>
              <a:t>action=</a:t>
            </a:r>
            <a:r>
              <a:rPr lang="en-US" altLang="ko-KR" sz="1200">
                <a:solidFill>
                  <a:srgbClr val="6AAB73"/>
                </a:solidFill>
                <a:effectLst/>
                <a:highlight>
                  <a:srgbClr val="1E1F22"/>
                </a:highlight>
              </a:rPr>
              <a:t>"/submitUser" </a:t>
            </a:r>
            <a:r>
              <a:rPr lang="en-US" altLang="ko-KR" sz="1200">
                <a:solidFill>
                  <a:srgbClr val="BCBEC4"/>
                </a:solidFill>
                <a:effectLst/>
                <a:highlight>
                  <a:srgbClr val="1E1F22"/>
                </a:highlight>
              </a:rPr>
              <a:t>method=</a:t>
            </a:r>
            <a:r>
              <a:rPr lang="en-US" altLang="ko-KR" sz="1200">
                <a:solidFill>
                  <a:srgbClr val="6AAB73"/>
                </a:solidFill>
                <a:effectLst/>
                <a:highlight>
                  <a:srgbClr val="1E1F22"/>
                </a:highlight>
              </a:rPr>
              <a:t>"post"</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label </a:t>
            </a:r>
            <a:r>
              <a:rPr lang="en-US" altLang="ko-KR" sz="1200">
                <a:solidFill>
                  <a:srgbClr val="CF8E6D"/>
                </a:solidFill>
                <a:effectLst/>
                <a:highlight>
                  <a:srgbClr val="1E1F22"/>
                </a:highlight>
              </a:rPr>
              <a:t>for</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"username"</a:t>
            </a:r>
            <a:r>
              <a:rPr lang="en-US" altLang="ko-KR" sz="1200">
                <a:solidFill>
                  <a:srgbClr val="BCBEC4"/>
                </a:solidFill>
                <a:effectLst/>
                <a:highlight>
                  <a:srgbClr val="1E1F22"/>
                </a:highlight>
              </a:rPr>
              <a:t>&gt;Username:&lt;/label&gt;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input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"text" </a:t>
            </a:r>
            <a:r>
              <a:rPr lang="en-US" altLang="ko-KR" sz="1200">
                <a:solidFill>
                  <a:srgbClr val="BCBEC4"/>
                </a:solidFill>
                <a:effectLst/>
                <a:highlight>
                  <a:srgbClr val="1E1F22"/>
                </a:highlight>
              </a:rPr>
              <a:t>id=</a:t>
            </a:r>
            <a:r>
              <a:rPr lang="en-US" altLang="ko-KR" sz="1200">
                <a:solidFill>
                  <a:srgbClr val="6AAB73"/>
                </a:solidFill>
                <a:effectLst/>
                <a:highlight>
                  <a:srgbClr val="1E1F22"/>
                </a:highlight>
              </a:rPr>
              <a:t>"username" </a:t>
            </a:r>
            <a:r>
              <a:rPr lang="en-US" altLang="ko-KR" sz="1200">
                <a:solidFill>
                  <a:srgbClr val="BCBEC4"/>
                </a:solidFill>
                <a:effectLst/>
                <a:highlight>
                  <a:srgbClr val="1E1F22"/>
                </a:highlight>
              </a:rPr>
              <a:t>name=</a:t>
            </a:r>
            <a:r>
              <a:rPr lang="en-US" altLang="ko-KR" sz="1200">
                <a:solidFill>
                  <a:srgbClr val="6AAB73"/>
                </a:solidFill>
                <a:effectLst/>
                <a:highlight>
                  <a:srgbClr val="1E1F22"/>
                </a:highlight>
              </a:rPr>
              <a:t>"username" </a:t>
            </a:r>
            <a:r>
              <a:rPr lang="en-US" altLang="ko-KR" sz="1200">
                <a:solidFill>
                  <a:srgbClr val="BCBEC4"/>
                </a:solidFill>
                <a:effectLst/>
                <a:highlight>
                  <a:srgbClr val="1E1F22"/>
                </a:highlight>
              </a:rPr>
              <a:t>th:value=</a:t>
            </a:r>
            <a:r>
              <a:rPr lang="en-US" altLang="ko-KR" sz="1200">
                <a:solidFill>
                  <a:srgbClr val="6AAB73"/>
                </a:solidFill>
                <a:effectLst/>
                <a:highlight>
                  <a:srgbClr val="1E1F22"/>
                </a:highlight>
              </a:rPr>
              <a:t>"${user.username}" </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label </a:t>
            </a:r>
            <a:r>
              <a:rPr lang="en-US" altLang="ko-KR" sz="1200">
                <a:solidFill>
                  <a:srgbClr val="CF8E6D"/>
                </a:solidFill>
                <a:effectLst/>
                <a:highlight>
                  <a:srgbClr val="1E1F22"/>
                </a:highlight>
              </a:rPr>
              <a:t>for</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"email"</a:t>
            </a:r>
            <a:r>
              <a:rPr lang="en-US" altLang="ko-KR" sz="1200">
                <a:solidFill>
                  <a:srgbClr val="BCBEC4"/>
                </a:solidFill>
                <a:effectLst/>
                <a:highlight>
                  <a:srgbClr val="1E1F22"/>
                </a:highlight>
              </a:rPr>
              <a:t>&gt;Email:&lt;/label&gt;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input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"email" </a:t>
            </a:r>
            <a:r>
              <a:rPr lang="en-US" altLang="ko-KR" sz="1200">
                <a:solidFill>
                  <a:srgbClr val="BCBEC4"/>
                </a:solidFill>
                <a:effectLst/>
                <a:highlight>
                  <a:srgbClr val="1E1F22"/>
                </a:highlight>
              </a:rPr>
              <a:t>id=</a:t>
            </a:r>
            <a:r>
              <a:rPr lang="en-US" altLang="ko-KR" sz="1200">
                <a:solidFill>
                  <a:srgbClr val="6AAB73"/>
                </a:solidFill>
                <a:effectLst/>
                <a:highlight>
                  <a:srgbClr val="1E1F22"/>
                </a:highlight>
              </a:rPr>
              <a:t>"email" </a:t>
            </a:r>
            <a:r>
              <a:rPr lang="en-US" altLang="ko-KR" sz="1200">
                <a:solidFill>
                  <a:srgbClr val="BCBEC4"/>
                </a:solidFill>
                <a:effectLst/>
                <a:highlight>
                  <a:srgbClr val="1E1F22"/>
                </a:highlight>
              </a:rPr>
              <a:t>name=</a:t>
            </a:r>
            <a:r>
              <a:rPr lang="en-US" altLang="ko-KR" sz="1200">
                <a:solidFill>
                  <a:srgbClr val="6AAB73"/>
                </a:solidFill>
                <a:effectLst/>
                <a:highlight>
                  <a:srgbClr val="1E1F22"/>
                </a:highlight>
              </a:rPr>
              <a:t>"password" </a:t>
            </a:r>
            <a:r>
              <a:rPr lang="en-US" altLang="ko-KR" sz="1200">
                <a:solidFill>
                  <a:srgbClr val="BCBEC4"/>
                </a:solidFill>
                <a:effectLst/>
                <a:highlight>
                  <a:srgbClr val="1E1F22"/>
                </a:highlight>
              </a:rPr>
              <a:t>th:value=</a:t>
            </a:r>
            <a:r>
              <a:rPr lang="en-US" altLang="ko-KR" sz="1200">
                <a:solidFill>
                  <a:srgbClr val="6AAB73"/>
                </a:solidFill>
                <a:effectLst/>
                <a:highlight>
                  <a:srgbClr val="1E1F22"/>
                </a:highlight>
              </a:rPr>
              <a:t>"${user.password}" </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button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"submit"</a:t>
            </a:r>
            <a:r>
              <a:rPr lang="en-US" altLang="ko-KR" sz="1200">
                <a:solidFill>
                  <a:srgbClr val="BCBEC4"/>
                </a:solidFill>
                <a:effectLst/>
                <a:highlight>
                  <a:srgbClr val="1E1F22"/>
                </a:highlight>
              </a:rPr>
              <a:t>&gt;Submit&lt;/button&gt;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&lt;/form&gt;</a:t>
            </a:r>
          </a:p>
        </p:txBody>
      </p:sp>
      <p:cxnSp>
        <p:nvCxnSpPr>
          <p:cNvPr id="10" name="직선 화살표 연결선 9">
            <a:extLst>
              <a:ext uri="{FF2B5EF4-FFF2-40B4-BE49-F238E27FC236}">
                <a16:creationId xmlns:a16="http://schemas.microsoft.com/office/drawing/2014/main" id="{DD43E103-1408-49BC-BED7-8464FF6485E5}"/>
              </a:ext>
            </a:extLst>
          </p:cNvPr>
          <p:cNvCxnSpPr>
            <a:cxnSpLocks/>
          </p:cNvCxnSpPr>
          <p:nvPr/>
        </p:nvCxnSpPr>
        <p:spPr>
          <a:xfrm flipV="1">
            <a:off x="3371850" y="2759404"/>
            <a:ext cx="2387600" cy="11244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1288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5089165" y="349708"/>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flipH="1">
            <a:off x="5336051" y="843484"/>
            <a:ext cx="2" cy="2756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3811069" y="1859770"/>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5336051" y="1612882"/>
            <a:ext cx="25" cy="24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4417071" y="1119106"/>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7" idx="0"/>
          </p:cNvCxnSpPr>
          <p:nvPr/>
        </p:nvCxnSpPr>
        <p:spPr>
          <a:xfrm flipH="1">
            <a:off x="5336053" y="235354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EFDED5D-CFEF-D32C-FE96-2DE703A9AFDA}"/>
              </a:ext>
            </a:extLst>
          </p:cNvPr>
          <p:cNvCxnSpPr>
            <a:cxnSpLocks/>
            <a:stCxn id="7" idx="2"/>
            <a:endCxn id="28" idx="0"/>
          </p:cNvCxnSpPr>
          <p:nvPr/>
        </p:nvCxnSpPr>
        <p:spPr>
          <a:xfrm>
            <a:off x="5336053" y="3127248"/>
            <a:ext cx="0" cy="2937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다이아몬드 6">
            <a:extLst>
              <a:ext uri="{FF2B5EF4-FFF2-40B4-BE49-F238E27FC236}">
                <a16:creationId xmlns:a16="http://schemas.microsoft.com/office/drawing/2014/main" id="{7D4F8768-C204-432F-803A-E61BAF927BFE}"/>
              </a:ext>
            </a:extLst>
          </p:cNvPr>
          <p:cNvSpPr/>
          <p:nvPr/>
        </p:nvSpPr>
        <p:spPr>
          <a:xfrm>
            <a:off x="5095261" y="2676754"/>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93A6A771-2F9D-4EB2-AEE3-9A8BCE682259}"/>
              </a:ext>
            </a:extLst>
          </p:cNvPr>
          <p:cNvSpPr txBox="1"/>
          <p:nvPr/>
        </p:nvSpPr>
        <p:spPr>
          <a:xfrm>
            <a:off x="5406617" y="2756474"/>
            <a:ext cx="5427820" cy="261610"/>
          </a:xfrm>
          <a:prstGeom prst="rect">
            <a:avLst/>
          </a:prstGeom>
          <a:noFill/>
        </p:spPr>
        <p:txBody>
          <a:bodyPr wrap="square">
            <a:spAutoFit/>
          </a:bodyPr>
          <a:lstStyle/>
          <a:p>
            <a:pPr algn="ctr">
              <a:spcBef>
                <a:spcPts val="400"/>
              </a:spcBef>
            </a:pPr>
            <a:r>
              <a:rPr lang="en-US" altLang="ko-KR" sz="1100"/>
              <a:t>!</a:t>
            </a:r>
            <a:r>
              <a:rPr lang="en-US" altLang="ko-KR" sz="1100">
                <a:solidFill>
                  <a:schemeClr val="tx1"/>
                </a:solidFill>
              </a:rPr>
              <a:t>@RequestMapping &amp;&amp; @ModelAttribute </a:t>
            </a:r>
            <a:r>
              <a:rPr lang="ko-KR" altLang="en-US" sz="1100">
                <a:solidFill>
                  <a:schemeClr val="tx1"/>
                </a:solidFill>
              </a:rPr>
              <a:t>조건의 컨트롤러 메서드가 있는가</a:t>
            </a:r>
            <a:r>
              <a:rPr lang="en-US" altLang="ko-KR" sz="1100">
                <a:solidFill>
                  <a:schemeClr val="tx1"/>
                </a:solidFill>
              </a:rPr>
              <a:t>? </a:t>
            </a:r>
            <a:endParaRPr lang="en-US" altLang="ko-KR" sz="1100">
              <a:solidFill>
                <a:schemeClr val="tx1"/>
              </a:solidFill>
              <a:effectLst/>
            </a:endParaRPr>
          </a:p>
        </p:txBody>
      </p:sp>
      <p:sp>
        <p:nvSpPr>
          <p:cNvPr id="28" name="모서리가 둥근 직사각형 38">
            <a:extLst>
              <a:ext uri="{FF2B5EF4-FFF2-40B4-BE49-F238E27FC236}">
                <a16:creationId xmlns:a16="http://schemas.microsoft.com/office/drawing/2014/main" id="{80BCA1DD-EAB9-4A09-969F-B868398A37EA}"/>
              </a:ext>
            </a:extLst>
          </p:cNvPr>
          <p:cNvSpPr/>
          <p:nvPr/>
        </p:nvSpPr>
        <p:spPr>
          <a:xfrm>
            <a:off x="4368840" y="3421012"/>
            <a:ext cx="19344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r>
              <a:rPr lang="en-US" altLang="ko-KR" sz="1400"/>
              <a:t>#methods</a:t>
            </a:r>
            <a:endParaRPr lang="en-US" altLang="ko-KR" sz="1400">
              <a:solidFill>
                <a:schemeClr val="tx1"/>
              </a:solidFill>
              <a:effectLst/>
            </a:endParaRPr>
          </a:p>
        </p:txBody>
      </p: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368839" y="4271996"/>
            <a:ext cx="19344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ModelFactory</a:t>
            </a:r>
          </a:p>
        </p:txBody>
      </p:sp>
      <p:cxnSp>
        <p:nvCxnSpPr>
          <p:cNvPr id="37" name="직선 화살표 연결선 36">
            <a:extLst>
              <a:ext uri="{FF2B5EF4-FFF2-40B4-BE49-F238E27FC236}">
                <a16:creationId xmlns:a16="http://schemas.microsoft.com/office/drawing/2014/main" id="{A4360804-7D39-4D1E-8429-B96D53BC3BEF}"/>
              </a:ext>
            </a:extLst>
          </p:cNvPr>
          <p:cNvCxnSpPr>
            <a:cxnSpLocks/>
            <a:stCxn id="28" idx="2"/>
            <a:endCxn id="34" idx="0"/>
          </p:cNvCxnSpPr>
          <p:nvPr/>
        </p:nvCxnSpPr>
        <p:spPr>
          <a:xfrm flipH="1">
            <a:off x="5336052" y="3914788"/>
            <a:ext cx="1" cy="357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모서리가 둥근 직사각형 38">
            <a:extLst>
              <a:ext uri="{FF2B5EF4-FFF2-40B4-BE49-F238E27FC236}">
                <a16:creationId xmlns:a16="http://schemas.microsoft.com/office/drawing/2014/main" id="{4C6B357A-A668-4BAF-B55C-9776F8951C73}"/>
              </a:ext>
            </a:extLst>
          </p:cNvPr>
          <p:cNvSpPr/>
          <p:nvPr/>
        </p:nvSpPr>
        <p:spPr>
          <a:xfrm>
            <a:off x="881335" y="3229816"/>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methods</a:t>
            </a:r>
            <a:endParaRPr lang="en-US" altLang="ko-KR" sz="1400">
              <a:solidFill>
                <a:schemeClr val="tx1"/>
              </a:solidFill>
              <a:effectLst/>
            </a:endParaRPr>
          </a:p>
        </p:txBody>
      </p:sp>
      <p:sp>
        <p:nvSpPr>
          <p:cNvPr id="45" name="모서리가 둥근 직사각형 38">
            <a:extLst>
              <a:ext uri="{FF2B5EF4-FFF2-40B4-BE49-F238E27FC236}">
                <a16:creationId xmlns:a16="http://schemas.microsoft.com/office/drawing/2014/main" id="{91F20F00-C381-4D8C-AFDA-36A466C2C7AE}"/>
              </a:ext>
            </a:extLst>
          </p:cNvPr>
          <p:cNvSpPr/>
          <p:nvPr/>
        </p:nvSpPr>
        <p:spPr>
          <a:xfrm>
            <a:off x="901586" y="3992826"/>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WebDataBinderFactory</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754856" y="4804604"/>
            <a:ext cx="2408130"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SessionAttributesHandler</a:t>
            </a:r>
            <a:endParaRPr lang="en-US" altLang="ko-KR" sz="1400">
              <a:solidFill>
                <a:schemeClr val="tx1"/>
              </a:solidFill>
              <a:effectLst/>
            </a:endParaRPr>
          </a:p>
        </p:txBody>
      </p:sp>
      <p:sp>
        <p:nvSpPr>
          <p:cNvPr id="63" name="모서리가 둥근 직사각형 38">
            <a:extLst>
              <a:ext uri="{FF2B5EF4-FFF2-40B4-BE49-F238E27FC236}">
                <a16:creationId xmlns:a16="http://schemas.microsoft.com/office/drawing/2014/main" id="{5CF3B34A-DFDF-47F6-8E95-938BBDBB6070}"/>
              </a:ext>
            </a:extLst>
          </p:cNvPr>
          <p:cNvSpPr/>
          <p:nvPr/>
        </p:nvSpPr>
        <p:spPr>
          <a:xfrm>
            <a:off x="296971" y="5628574"/>
            <a:ext cx="2875708"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p>
        </p:txBody>
      </p:sp>
      <p:sp>
        <p:nvSpPr>
          <p:cNvPr id="73" name="TextBox 72">
            <a:extLst>
              <a:ext uri="{FF2B5EF4-FFF2-40B4-BE49-F238E27FC236}">
                <a16:creationId xmlns:a16="http://schemas.microsoft.com/office/drawing/2014/main" id="{914A8610-55CA-4EAC-A309-BFF686904C0E}"/>
              </a:ext>
            </a:extLst>
          </p:cNvPr>
          <p:cNvSpPr txBox="1"/>
          <p:nvPr/>
        </p:nvSpPr>
        <p:spPr>
          <a:xfrm>
            <a:off x="471357" y="2939516"/>
            <a:ext cx="2527802" cy="261610"/>
          </a:xfrm>
          <a:prstGeom prst="rect">
            <a:avLst/>
          </a:prstGeom>
          <a:noFill/>
        </p:spPr>
        <p:txBody>
          <a:bodyPr wrap="square">
            <a:spAutoFit/>
          </a:bodyPr>
          <a:lstStyle/>
          <a:p>
            <a:pPr algn="r">
              <a:spcBef>
                <a:spcPts val="400"/>
              </a:spcBef>
            </a:pPr>
            <a:r>
              <a:rPr lang="en-US" altLang="ko-KR" sz="1100">
                <a:solidFill>
                  <a:schemeClr val="tx1"/>
                </a:solidFill>
              </a:rPr>
              <a:t>@ModelAttribute </a:t>
            </a:r>
            <a:r>
              <a:rPr lang="ko-KR" altLang="en-US" sz="1100">
                <a:solidFill>
                  <a:schemeClr val="tx1"/>
                </a:solidFill>
              </a:rPr>
              <a:t>가</a:t>
            </a:r>
            <a:r>
              <a:rPr lang="en-US" altLang="ko-KR" sz="1100">
                <a:solidFill>
                  <a:schemeClr val="tx1"/>
                </a:solidFill>
              </a:rPr>
              <a:t> </a:t>
            </a:r>
            <a:r>
              <a:rPr lang="ko-KR" altLang="en-US" sz="1100">
                <a:solidFill>
                  <a:schemeClr val="tx1"/>
                </a:solidFill>
              </a:rPr>
              <a:t>정의된 메서드</a:t>
            </a:r>
            <a:r>
              <a:rPr lang="en-US" altLang="ko-KR" sz="1100">
                <a:solidFill>
                  <a:schemeClr val="tx1"/>
                </a:solidFill>
              </a:rPr>
              <a:t> </a:t>
            </a:r>
            <a:endParaRPr lang="en-US" altLang="ko-KR" sz="1100">
              <a:solidFill>
                <a:schemeClr val="tx1"/>
              </a:solidFill>
              <a:effectLst/>
            </a:endParaRPr>
          </a:p>
        </p:txBody>
      </p:sp>
      <p:sp>
        <p:nvSpPr>
          <p:cNvPr id="74" name="TextBox 73">
            <a:extLst>
              <a:ext uri="{FF2B5EF4-FFF2-40B4-BE49-F238E27FC236}">
                <a16:creationId xmlns:a16="http://schemas.microsoft.com/office/drawing/2014/main" id="{24840696-98E3-43F1-9440-4BEE28B10CDA}"/>
              </a:ext>
            </a:extLst>
          </p:cNvPr>
          <p:cNvSpPr txBox="1"/>
          <p:nvPr/>
        </p:nvSpPr>
        <p:spPr>
          <a:xfrm>
            <a:off x="471357" y="3703962"/>
            <a:ext cx="2527802" cy="261610"/>
          </a:xfrm>
          <a:prstGeom prst="rect">
            <a:avLst/>
          </a:prstGeom>
          <a:noFill/>
        </p:spPr>
        <p:txBody>
          <a:bodyPr wrap="square">
            <a:spAutoFit/>
          </a:bodyPr>
          <a:lstStyle/>
          <a:p>
            <a:pPr algn="r">
              <a:spcBef>
                <a:spcPts val="400"/>
              </a:spcBef>
            </a:pPr>
            <a:r>
              <a:rPr lang="ko-KR" altLang="en-US" sz="1100">
                <a:solidFill>
                  <a:schemeClr val="tx1"/>
                </a:solidFill>
              </a:rPr>
              <a:t>데이터 바인딩 </a:t>
            </a:r>
            <a:r>
              <a:rPr lang="ko-KR" altLang="en-US" sz="1100"/>
              <a:t>처리</a:t>
            </a:r>
            <a:endParaRPr lang="en-US" altLang="ko-KR" sz="1100">
              <a:solidFill>
                <a:schemeClr val="tx1"/>
              </a:solidFill>
              <a:effectLst/>
            </a:endParaRPr>
          </a:p>
        </p:txBody>
      </p:sp>
      <p:sp>
        <p:nvSpPr>
          <p:cNvPr id="75" name="TextBox 74">
            <a:extLst>
              <a:ext uri="{FF2B5EF4-FFF2-40B4-BE49-F238E27FC236}">
                <a16:creationId xmlns:a16="http://schemas.microsoft.com/office/drawing/2014/main" id="{2EA96C76-E1AC-41FA-9732-306258F82A65}"/>
              </a:ext>
            </a:extLst>
          </p:cNvPr>
          <p:cNvSpPr txBox="1"/>
          <p:nvPr/>
        </p:nvSpPr>
        <p:spPr>
          <a:xfrm>
            <a:off x="241079" y="4483230"/>
            <a:ext cx="2750619" cy="261610"/>
          </a:xfrm>
          <a:prstGeom prst="rect">
            <a:avLst/>
          </a:prstGeom>
          <a:noFill/>
        </p:spPr>
        <p:txBody>
          <a:bodyPr wrap="square">
            <a:spAutoFit/>
          </a:bodyPr>
          <a:lstStyle/>
          <a:p>
            <a:pPr algn="r">
              <a:spcBef>
                <a:spcPts val="400"/>
              </a:spcBef>
            </a:pPr>
            <a:r>
              <a:rPr lang="en-US" altLang="ko-KR" sz="1100">
                <a:solidFill>
                  <a:schemeClr val="tx1"/>
                </a:solidFill>
              </a:rPr>
              <a:t>@</a:t>
            </a:r>
            <a:r>
              <a:rPr lang="en-US" altLang="ko-KR" sz="1100"/>
              <a:t>SessionAttributes </a:t>
            </a:r>
            <a:r>
              <a:rPr lang="ko-KR" altLang="en-US" sz="1100"/>
              <a:t>존재 시 세션 처리</a:t>
            </a:r>
            <a:endParaRPr lang="en-US" altLang="ko-KR" sz="1100">
              <a:solidFill>
                <a:schemeClr val="tx1"/>
              </a:solidFill>
              <a:effectLst/>
            </a:endParaRPr>
          </a:p>
        </p:txBody>
      </p:sp>
      <p:sp>
        <p:nvSpPr>
          <p:cNvPr id="82" name="TextBox 81">
            <a:extLst>
              <a:ext uri="{FF2B5EF4-FFF2-40B4-BE49-F238E27FC236}">
                <a16:creationId xmlns:a16="http://schemas.microsoft.com/office/drawing/2014/main" id="{E7C9EBD5-A0CE-417F-8090-B1CF575A5EB9}"/>
              </a:ext>
            </a:extLst>
          </p:cNvPr>
          <p:cNvSpPr txBox="1"/>
          <p:nvPr/>
        </p:nvSpPr>
        <p:spPr>
          <a:xfrm>
            <a:off x="754855" y="5328919"/>
            <a:ext cx="2244304" cy="261610"/>
          </a:xfrm>
          <a:prstGeom prst="rect">
            <a:avLst/>
          </a:prstGeom>
          <a:noFill/>
        </p:spPr>
        <p:txBody>
          <a:bodyPr wrap="square">
            <a:spAutoFit/>
          </a:bodyPr>
          <a:lstStyle/>
          <a:p>
            <a:pPr algn="r">
              <a:spcBef>
                <a:spcPts val="400"/>
              </a:spcBef>
            </a:pPr>
            <a:r>
              <a:rPr lang="ko-KR" altLang="en-US" sz="1100">
                <a:solidFill>
                  <a:schemeClr val="tx1"/>
                </a:solidFill>
              </a:rPr>
              <a:t>최종 핸들러 메서드 호출 클래스</a:t>
            </a:r>
            <a:endParaRPr lang="en-US" altLang="ko-KR" sz="1100">
              <a:solidFill>
                <a:schemeClr val="tx1"/>
              </a:solidFill>
              <a:effectLst/>
            </a:endParaRPr>
          </a:p>
        </p:txBody>
      </p:sp>
      <p:cxnSp>
        <p:nvCxnSpPr>
          <p:cNvPr id="110" name="연결선: 꺾임 109">
            <a:extLst>
              <a:ext uri="{FF2B5EF4-FFF2-40B4-BE49-F238E27FC236}">
                <a16:creationId xmlns:a16="http://schemas.microsoft.com/office/drawing/2014/main" id="{5AE521D8-EA94-47B9-BA59-CEF583F712E2}"/>
              </a:ext>
            </a:extLst>
          </p:cNvPr>
          <p:cNvCxnSpPr>
            <a:cxnSpLocks/>
            <a:stCxn id="34" idx="1"/>
            <a:endCxn id="44" idx="3"/>
          </p:cNvCxnSpPr>
          <p:nvPr/>
        </p:nvCxnSpPr>
        <p:spPr>
          <a:xfrm rot="10800000">
            <a:off x="3145891" y="3408420"/>
            <a:ext cx="1222949" cy="1110464"/>
          </a:xfrm>
          <a:prstGeom prst="bentConnector3">
            <a:avLst>
              <a:gd name="adj1" fmla="val 73872"/>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연결선: 꺾임 113">
            <a:extLst>
              <a:ext uri="{FF2B5EF4-FFF2-40B4-BE49-F238E27FC236}">
                <a16:creationId xmlns:a16="http://schemas.microsoft.com/office/drawing/2014/main" id="{B41CF3A7-B684-4E7F-AC3E-3DC4198D1D1C}"/>
              </a:ext>
            </a:extLst>
          </p:cNvPr>
          <p:cNvCxnSpPr>
            <a:cxnSpLocks/>
            <a:stCxn id="34" idx="1"/>
            <a:endCxn id="48" idx="3"/>
          </p:cNvCxnSpPr>
          <p:nvPr/>
        </p:nvCxnSpPr>
        <p:spPr>
          <a:xfrm rot="10800000" flipV="1">
            <a:off x="3162987" y="4518884"/>
            <a:ext cx="1205853" cy="464324"/>
          </a:xfrm>
          <a:prstGeom prst="bentConnector3">
            <a:avLst>
              <a:gd name="adj1" fmla="val 75443"/>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연결선: 꺾임 115">
            <a:extLst>
              <a:ext uri="{FF2B5EF4-FFF2-40B4-BE49-F238E27FC236}">
                <a16:creationId xmlns:a16="http://schemas.microsoft.com/office/drawing/2014/main" id="{4F75F8AE-A8D7-4C02-A3EF-F2B1114EEF15}"/>
              </a:ext>
            </a:extLst>
          </p:cNvPr>
          <p:cNvCxnSpPr>
            <a:cxnSpLocks/>
            <a:stCxn id="34" idx="1"/>
            <a:endCxn id="63" idx="3"/>
          </p:cNvCxnSpPr>
          <p:nvPr/>
        </p:nvCxnSpPr>
        <p:spPr>
          <a:xfrm rot="10800000" flipV="1">
            <a:off x="3172679" y="4518884"/>
            <a:ext cx="1196160" cy="1288294"/>
          </a:xfrm>
          <a:prstGeom prst="bentConnector3">
            <a:avLst>
              <a:gd name="adj1" fmla="val 75482"/>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연결선: 꺾임 126">
            <a:extLst>
              <a:ext uri="{FF2B5EF4-FFF2-40B4-BE49-F238E27FC236}">
                <a16:creationId xmlns:a16="http://schemas.microsoft.com/office/drawing/2014/main" id="{F9F44B9E-7AF4-49D5-8D2B-1E68B4754DF7}"/>
              </a:ext>
            </a:extLst>
          </p:cNvPr>
          <p:cNvCxnSpPr>
            <a:cxnSpLocks/>
            <a:stCxn id="34" idx="1"/>
            <a:endCxn id="45" idx="3"/>
          </p:cNvCxnSpPr>
          <p:nvPr/>
        </p:nvCxnSpPr>
        <p:spPr>
          <a:xfrm rot="10800000">
            <a:off x="3166141" y="4171430"/>
            <a:ext cx="1202698" cy="347454"/>
          </a:xfrm>
          <a:prstGeom prst="bentConnector3">
            <a:avLst>
              <a:gd name="adj1" fmla="val 75336"/>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9" name="그림 138">
            <a:extLst>
              <a:ext uri="{FF2B5EF4-FFF2-40B4-BE49-F238E27FC236}">
                <a16:creationId xmlns:a16="http://schemas.microsoft.com/office/drawing/2014/main" id="{0DA593E1-EE11-4150-BE8E-7D44E77AB452}"/>
              </a:ext>
            </a:extLst>
          </p:cNvPr>
          <p:cNvPicPr>
            <a:picLocks noChangeAspect="1"/>
          </p:cNvPicPr>
          <p:nvPr/>
        </p:nvPicPr>
        <p:blipFill>
          <a:blip r:embed="rId3"/>
          <a:stretch>
            <a:fillRect/>
          </a:stretch>
        </p:blipFill>
        <p:spPr>
          <a:xfrm>
            <a:off x="7664427" y="4270846"/>
            <a:ext cx="2421097" cy="493776"/>
          </a:xfrm>
          <a:prstGeom prst="rect">
            <a:avLst/>
          </a:prstGeom>
        </p:spPr>
      </p:pic>
      <p:cxnSp>
        <p:nvCxnSpPr>
          <p:cNvPr id="147" name="직선 화살표 연결선 146">
            <a:extLst>
              <a:ext uri="{FF2B5EF4-FFF2-40B4-BE49-F238E27FC236}">
                <a16:creationId xmlns:a16="http://schemas.microsoft.com/office/drawing/2014/main" id="{C2DFDEC5-6057-4999-A9F1-C08786D92F2B}"/>
              </a:ext>
            </a:extLst>
          </p:cNvPr>
          <p:cNvCxnSpPr>
            <a:stCxn id="34" idx="3"/>
            <a:endCxn id="139" idx="1"/>
          </p:cNvCxnSpPr>
          <p:nvPr/>
        </p:nvCxnSpPr>
        <p:spPr>
          <a:xfrm flipV="1">
            <a:off x="6303264" y="4517734"/>
            <a:ext cx="1361163" cy="11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0EE825A9-9036-4447-89CE-1BAF4EBD9FE4}"/>
              </a:ext>
            </a:extLst>
          </p:cNvPr>
          <p:cNvSpPr txBox="1"/>
          <p:nvPr/>
        </p:nvSpPr>
        <p:spPr>
          <a:xfrm>
            <a:off x="6524088" y="4256124"/>
            <a:ext cx="959359" cy="261610"/>
          </a:xfrm>
          <a:prstGeom prst="rect">
            <a:avLst/>
          </a:prstGeom>
          <a:noFill/>
        </p:spPr>
        <p:txBody>
          <a:bodyPr wrap="square">
            <a:spAutoFit/>
          </a:bodyPr>
          <a:lstStyle/>
          <a:p>
            <a:pPr algn="ctr">
              <a:spcBef>
                <a:spcPts val="400"/>
              </a:spcBef>
            </a:pPr>
            <a:r>
              <a:rPr lang="en-US" altLang="ko-KR" sz="1100"/>
              <a:t>initModel()</a:t>
            </a:r>
          </a:p>
        </p:txBody>
      </p:sp>
      <p:sp>
        <p:nvSpPr>
          <p:cNvPr id="154" name="TextBox 153">
            <a:extLst>
              <a:ext uri="{FF2B5EF4-FFF2-40B4-BE49-F238E27FC236}">
                <a16:creationId xmlns:a16="http://schemas.microsoft.com/office/drawing/2014/main" id="{15390BA9-95E3-4260-81B1-67F5A4EC5705}"/>
              </a:ext>
            </a:extLst>
          </p:cNvPr>
          <p:cNvSpPr txBox="1"/>
          <p:nvPr/>
        </p:nvSpPr>
        <p:spPr>
          <a:xfrm>
            <a:off x="7499731" y="3984931"/>
            <a:ext cx="4692269" cy="261610"/>
          </a:xfrm>
          <a:prstGeom prst="rect">
            <a:avLst/>
          </a:prstGeom>
          <a:noFill/>
        </p:spPr>
        <p:txBody>
          <a:bodyPr wrap="square">
            <a:spAutoFit/>
          </a:bodyPr>
          <a:lstStyle/>
          <a:p>
            <a:pPr algn="r">
              <a:spcBef>
                <a:spcPts val="400"/>
              </a:spcBef>
            </a:pPr>
            <a:r>
              <a:rPr lang="en-US" altLang="ko-KR" sz="1100"/>
              <a:t>!</a:t>
            </a:r>
            <a:r>
              <a:rPr lang="en-US" altLang="ko-KR" sz="1100">
                <a:solidFill>
                  <a:schemeClr val="tx1"/>
                </a:solidFill>
              </a:rPr>
              <a:t>@RequestMapping &amp;&amp; @ModelAttribut </a:t>
            </a:r>
            <a:r>
              <a:rPr lang="ko-KR" altLang="en-US" sz="1100">
                <a:solidFill>
                  <a:schemeClr val="tx1"/>
                </a:solidFill>
              </a:rPr>
              <a:t>가</a:t>
            </a:r>
            <a:r>
              <a:rPr lang="en-US" altLang="ko-KR" sz="1100">
                <a:solidFill>
                  <a:schemeClr val="tx1"/>
                </a:solidFill>
              </a:rPr>
              <a:t> </a:t>
            </a:r>
            <a:r>
              <a:rPr lang="ko-KR" altLang="en-US" sz="1100">
                <a:solidFill>
                  <a:schemeClr val="tx1"/>
                </a:solidFill>
              </a:rPr>
              <a:t>정의된 메서드를</a:t>
            </a:r>
            <a:r>
              <a:rPr lang="en-US" altLang="ko-KR" sz="1100">
                <a:solidFill>
                  <a:schemeClr val="tx1"/>
                </a:solidFill>
              </a:rPr>
              <a:t> </a:t>
            </a:r>
            <a:r>
              <a:rPr lang="ko-KR" altLang="en-US" sz="1100">
                <a:solidFill>
                  <a:schemeClr val="tx1"/>
                </a:solidFill>
              </a:rPr>
              <a:t>호출한다</a:t>
            </a:r>
            <a:r>
              <a:rPr lang="en-US" altLang="ko-KR" sz="1100">
                <a:solidFill>
                  <a:schemeClr val="tx1"/>
                </a:solidFill>
              </a:rPr>
              <a:t> </a:t>
            </a:r>
            <a:endParaRPr lang="en-US" altLang="ko-KR" sz="1100">
              <a:solidFill>
                <a:schemeClr val="tx1"/>
              </a:solidFill>
              <a:effectLst/>
            </a:endParaRPr>
          </a:p>
        </p:txBody>
      </p:sp>
      <p:sp>
        <p:nvSpPr>
          <p:cNvPr id="163" name="모서리가 둥근 직사각형 38">
            <a:extLst>
              <a:ext uri="{FF2B5EF4-FFF2-40B4-BE49-F238E27FC236}">
                <a16:creationId xmlns:a16="http://schemas.microsoft.com/office/drawing/2014/main" id="{6F733338-5F5D-4004-BDD4-112F85B733A1}"/>
              </a:ext>
            </a:extLst>
          </p:cNvPr>
          <p:cNvSpPr/>
          <p:nvPr/>
        </p:nvSpPr>
        <p:spPr>
          <a:xfrm>
            <a:off x="3579176" y="5198969"/>
            <a:ext cx="351375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cxnSp>
        <p:nvCxnSpPr>
          <p:cNvPr id="169" name="직선 화살표 연결선 168">
            <a:extLst>
              <a:ext uri="{FF2B5EF4-FFF2-40B4-BE49-F238E27FC236}">
                <a16:creationId xmlns:a16="http://schemas.microsoft.com/office/drawing/2014/main" id="{8740E741-CF18-41D8-8D3B-8BB2F10532F6}"/>
              </a:ext>
            </a:extLst>
          </p:cNvPr>
          <p:cNvCxnSpPr>
            <a:cxnSpLocks/>
            <a:stCxn id="34" idx="2"/>
            <a:endCxn id="163" idx="0"/>
          </p:cNvCxnSpPr>
          <p:nvPr/>
        </p:nvCxnSpPr>
        <p:spPr>
          <a:xfrm flipH="1">
            <a:off x="5336051" y="4765772"/>
            <a:ext cx="1" cy="4331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6F6DB205-96AB-42CA-8D22-D2C2E14C035C}"/>
              </a:ext>
            </a:extLst>
          </p:cNvPr>
          <p:cNvSpPr txBox="1"/>
          <p:nvPr/>
        </p:nvSpPr>
        <p:spPr>
          <a:xfrm>
            <a:off x="7092926" y="5159045"/>
            <a:ext cx="4755311" cy="567463"/>
          </a:xfrm>
          <a:prstGeom prst="rect">
            <a:avLst/>
          </a:prstGeom>
          <a:noFill/>
        </p:spPr>
        <p:txBody>
          <a:bodyPr wrap="square">
            <a:spAutoFit/>
          </a:bodyPr>
          <a:lstStyle/>
          <a:p>
            <a:pPr>
              <a:lnSpc>
                <a:spcPct val="150000"/>
              </a:lnSpc>
              <a:spcBef>
                <a:spcPts val="400"/>
              </a:spcBef>
            </a:pPr>
            <a:r>
              <a:rPr lang="en-US" altLang="ko-KR" sz="1100">
                <a:solidFill>
                  <a:schemeClr val="tx1"/>
                </a:solidFill>
              </a:rPr>
              <a:t>@ModelAttribute </a:t>
            </a:r>
            <a:r>
              <a:rPr lang="ko-KR" altLang="en-US" sz="1100"/>
              <a:t>에 선언된</a:t>
            </a:r>
            <a:r>
              <a:rPr lang="ko-KR" altLang="en-US" sz="1100">
                <a:solidFill>
                  <a:schemeClr val="tx1"/>
                </a:solidFill>
              </a:rPr>
              <a:t> 객체를 생성하고 요청 파라미터와 일치하는 필드를 찾아 데이터를 바인딩한다</a:t>
            </a:r>
            <a:endParaRPr lang="en-US" altLang="ko-KR" sz="1100">
              <a:solidFill>
                <a:schemeClr val="tx1"/>
              </a:solidFill>
              <a:effectLst/>
            </a:endParaRPr>
          </a:p>
        </p:txBody>
      </p:sp>
      <p:cxnSp>
        <p:nvCxnSpPr>
          <p:cNvPr id="180" name="직선 화살표 연결선 179">
            <a:extLst>
              <a:ext uri="{FF2B5EF4-FFF2-40B4-BE49-F238E27FC236}">
                <a16:creationId xmlns:a16="http://schemas.microsoft.com/office/drawing/2014/main" id="{B884042C-CF3A-450F-9414-DB2BAD7BBF17}"/>
              </a:ext>
            </a:extLst>
          </p:cNvPr>
          <p:cNvCxnSpPr>
            <a:cxnSpLocks/>
            <a:stCxn id="186" idx="3"/>
            <a:endCxn id="190" idx="1"/>
          </p:cNvCxnSpPr>
          <p:nvPr/>
        </p:nvCxnSpPr>
        <p:spPr>
          <a:xfrm>
            <a:off x="6769446" y="6401521"/>
            <a:ext cx="8949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6" name="모서리가 둥근 직사각형 38">
            <a:extLst>
              <a:ext uri="{FF2B5EF4-FFF2-40B4-BE49-F238E27FC236}">
                <a16:creationId xmlns:a16="http://schemas.microsoft.com/office/drawing/2014/main" id="{42EB7386-E7DC-4662-BDFC-C95DB5F4D27D}"/>
              </a:ext>
            </a:extLst>
          </p:cNvPr>
          <p:cNvSpPr/>
          <p:nvPr/>
        </p:nvSpPr>
        <p:spPr>
          <a:xfrm>
            <a:off x="3904872" y="6154633"/>
            <a:ext cx="2864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p>
        </p:txBody>
      </p:sp>
      <p:pic>
        <p:nvPicPr>
          <p:cNvPr id="190" name="그림 189">
            <a:extLst>
              <a:ext uri="{FF2B5EF4-FFF2-40B4-BE49-F238E27FC236}">
                <a16:creationId xmlns:a16="http://schemas.microsoft.com/office/drawing/2014/main" id="{E66E7892-773C-402B-B17C-B4BCBB0D0949}"/>
              </a:ext>
            </a:extLst>
          </p:cNvPr>
          <p:cNvPicPr>
            <a:picLocks noChangeAspect="1"/>
          </p:cNvPicPr>
          <p:nvPr/>
        </p:nvPicPr>
        <p:blipFill>
          <a:blip r:embed="rId4"/>
          <a:stretch>
            <a:fillRect/>
          </a:stretch>
        </p:blipFill>
        <p:spPr>
          <a:xfrm>
            <a:off x="7664427" y="6036729"/>
            <a:ext cx="4183810" cy="729584"/>
          </a:xfrm>
          <a:prstGeom prst="rect">
            <a:avLst/>
          </a:prstGeom>
        </p:spPr>
      </p:pic>
      <p:cxnSp>
        <p:nvCxnSpPr>
          <p:cNvPr id="203" name="직선 화살표 연결선 202">
            <a:extLst>
              <a:ext uri="{FF2B5EF4-FFF2-40B4-BE49-F238E27FC236}">
                <a16:creationId xmlns:a16="http://schemas.microsoft.com/office/drawing/2014/main" id="{EFA7B966-FDEB-4017-90C4-6B58954B0764}"/>
              </a:ext>
            </a:extLst>
          </p:cNvPr>
          <p:cNvCxnSpPr>
            <a:cxnSpLocks/>
            <a:stCxn id="163" idx="2"/>
            <a:endCxn id="186" idx="0"/>
          </p:cNvCxnSpPr>
          <p:nvPr/>
        </p:nvCxnSpPr>
        <p:spPr>
          <a:xfrm>
            <a:off x="5336051" y="5692745"/>
            <a:ext cx="1108" cy="461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CB3CC0AC-15DD-465C-8DA9-B893831CA3B0}"/>
              </a:ext>
            </a:extLst>
          </p:cNvPr>
          <p:cNvSpPr txBox="1"/>
          <p:nvPr/>
        </p:nvSpPr>
        <p:spPr>
          <a:xfrm>
            <a:off x="10085524" y="5775119"/>
            <a:ext cx="1893451" cy="261610"/>
          </a:xfrm>
          <a:prstGeom prst="rect">
            <a:avLst/>
          </a:prstGeom>
          <a:noFill/>
        </p:spPr>
        <p:txBody>
          <a:bodyPr wrap="square">
            <a:spAutoFit/>
          </a:bodyPr>
          <a:lstStyle/>
          <a:p>
            <a:pPr>
              <a:spcBef>
                <a:spcPts val="400"/>
              </a:spcBef>
            </a:pPr>
            <a:r>
              <a:rPr lang="ko-KR" altLang="en-US" sz="1100">
                <a:effectLst/>
              </a:rPr>
              <a:t>핸들러 메서드를 호출한다</a:t>
            </a:r>
            <a:endParaRPr lang="en-US" altLang="ko-KR" sz="1100">
              <a:solidFill>
                <a:schemeClr val="tx1"/>
              </a:solidFill>
              <a:effectLst/>
            </a:endParaRPr>
          </a:p>
        </p:txBody>
      </p:sp>
      <p:sp>
        <p:nvSpPr>
          <p:cNvPr id="208" name="TextBox 207">
            <a:extLst>
              <a:ext uri="{FF2B5EF4-FFF2-40B4-BE49-F238E27FC236}">
                <a16:creationId xmlns:a16="http://schemas.microsoft.com/office/drawing/2014/main" id="{B9C9BDF4-87A0-424C-AF48-367FF1FAC2BF}"/>
              </a:ext>
            </a:extLst>
          </p:cNvPr>
          <p:cNvSpPr txBox="1"/>
          <p:nvPr/>
        </p:nvSpPr>
        <p:spPr>
          <a:xfrm>
            <a:off x="6843190" y="6134753"/>
            <a:ext cx="726593" cy="261610"/>
          </a:xfrm>
          <a:prstGeom prst="rect">
            <a:avLst/>
          </a:prstGeom>
          <a:noFill/>
        </p:spPr>
        <p:txBody>
          <a:bodyPr wrap="square">
            <a:spAutoFit/>
          </a:bodyPr>
          <a:lstStyle/>
          <a:p>
            <a:pPr algn="ctr">
              <a:spcBef>
                <a:spcPts val="400"/>
              </a:spcBef>
            </a:pPr>
            <a:r>
              <a:rPr lang="en-US" altLang="ko-KR" sz="1100"/>
              <a:t>Invoke()</a:t>
            </a:r>
          </a:p>
        </p:txBody>
      </p:sp>
      <p:sp>
        <p:nvSpPr>
          <p:cNvPr id="5" name="TextBox 4">
            <a:extLst>
              <a:ext uri="{FF2B5EF4-FFF2-40B4-BE49-F238E27FC236}">
                <a16:creationId xmlns:a16="http://schemas.microsoft.com/office/drawing/2014/main" id="{CEDD73B1-698E-444E-CCE0-25E0B237046F}"/>
              </a:ext>
            </a:extLst>
          </p:cNvPr>
          <p:cNvSpPr txBox="1"/>
          <p:nvPr/>
        </p:nvSpPr>
        <p:spPr>
          <a:xfrm>
            <a:off x="6303263" y="3562292"/>
            <a:ext cx="3719041" cy="261610"/>
          </a:xfrm>
          <a:prstGeom prst="rect">
            <a:avLst/>
          </a:prstGeom>
          <a:noFill/>
        </p:spPr>
        <p:txBody>
          <a:bodyPr wrap="square">
            <a:spAutoFit/>
          </a:bodyPr>
          <a:lstStyle/>
          <a:p>
            <a:pPr>
              <a:spcBef>
                <a:spcPts val="400"/>
              </a:spcBef>
            </a:pPr>
            <a:r>
              <a:rPr lang="ko-KR" altLang="en-US" sz="1100"/>
              <a:t>위 조건에 부합하는 컨트롤러 메서드를 모두 취합한다</a:t>
            </a:r>
            <a:endParaRPr lang="en-US" altLang="ko-KR" sz="1100">
              <a:solidFill>
                <a:schemeClr val="tx1"/>
              </a:solidFill>
              <a:effectLst/>
            </a:endParaRPr>
          </a:p>
        </p:txBody>
      </p:sp>
    </p:spTree>
    <p:extLst>
      <p:ext uri="{BB962C8B-B14F-4D97-AF65-F5344CB8AC3E}">
        <p14:creationId xmlns:p14="http://schemas.microsoft.com/office/powerpoint/2010/main" val="33853940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0CDC9-0A6F-F226-2CCF-839FCC0DC89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0599F1-8284-0C1E-4366-948B9D3E91DD}"/>
              </a:ext>
            </a:extLst>
          </p:cNvPr>
          <p:cNvSpPr txBox="1"/>
          <p:nvPr/>
        </p:nvSpPr>
        <p:spPr>
          <a:xfrm>
            <a:off x="2734472" y="1720840"/>
            <a:ext cx="6723059" cy="923330"/>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HTTP </a:t>
            </a: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본문 매개변수</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01EFFFA8-6711-75DB-BF75-1EABF835657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DF8465AA-6F7A-39BF-280A-5448C31D5A24}"/>
              </a:ext>
            </a:extLst>
          </p:cNvPr>
          <p:cNvSpPr txBox="1"/>
          <p:nvPr/>
        </p:nvSpPr>
        <p:spPr>
          <a:xfrm>
            <a:off x="3542320" y="3209655"/>
            <a:ext cx="5107359" cy="2585323"/>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HttpEntity</a:t>
            </a:r>
          </a:p>
          <a:p>
            <a:pPr algn="ctr"/>
            <a:r>
              <a:rPr lang="en-US" altLang="ko-KR" sz="5400">
                <a:solidFill>
                  <a:schemeClr val="accent1">
                    <a:lumMod val="75000"/>
                  </a:schemeClr>
                </a:solidFill>
                <a:latin typeface="+mj-lt"/>
                <a:ea typeface="나눔바른고딕" panose="020B0603020101020101" pitchFamily="50" charset="-127"/>
              </a:rPr>
              <a:t>RequestEntity</a:t>
            </a:r>
          </a:p>
          <a:p>
            <a:pPr algn="ctr"/>
            <a:r>
              <a:rPr lang="en-US" altLang="ko-KR" sz="5400">
                <a:solidFill>
                  <a:schemeClr val="accent1">
                    <a:lumMod val="75000"/>
                  </a:schemeClr>
                </a:solidFill>
                <a:latin typeface="+mj-lt"/>
                <a:ea typeface="나눔바른고딕" panose="020B0603020101020101" pitchFamily="50" charset="-127"/>
              </a:rPr>
              <a:t>@RequestBody</a:t>
            </a:r>
            <a:endParaRPr lang="ko-KR" altLang="en-US" sz="5400">
              <a:solidFill>
                <a:schemeClr val="accent1">
                  <a:lumMod val="75000"/>
                </a:schemeClr>
              </a:solidFill>
              <a:latin typeface="+mj-lt"/>
            </a:endParaRPr>
          </a:p>
        </p:txBody>
      </p:sp>
    </p:spTree>
    <p:extLst>
      <p:ext uri="{BB962C8B-B14F-4D97-AF65-F5344CB8AC3E}">
        <p14:creationId xmlns:p14="http://schemas.microsoft.com/office/powerpoint/2010/main" val="2175328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88027C-B7A2-4B26-960C-253CC2D03991}"/>
              </a:ext>
            </a:extLst>
          </p:cNvPr>
          <p:cNvSpPr txBox="1"/>
          <p:nvPr/>
        </p:nvSpPr>
        <p:spPr>
          <a:xfrm>
            <a:off x="2856816" y="2921169"/>
            <a:ext cx="6478377" cy="1015663"/>
          </a:xfrm>
          <a:prstGeom prst="rect">
            <a:avLst/>
          </a:prstGeom>
          <a:noFill/>
        </p:spPr>
        <p:txBody>
          <a:bodyPr wrap="none" rtlCol="0">
            <a:spAutoFit/>
          </a:bodyPr>
          <a:lstStyle/>
          <a:p>
            <a:pPr algn="ctr"/>
            <a:r>
              <a:rPr lang="ko-KR" altLang="en-US" sz="6000">
                <a:solidFill>
                  <a:schemeClr val="accent1">
                    <a:lumMod val="75000"/>
                  </a:schemeClr>
                </a:solidFill>
                <a:latin typeface="+mj-lt"/>
                <a:ea typeface="나눔바른고딕" panose="020B0603020101020101" pitchFamily="50" charset="-127"/>
              </a:rPr>
              <a:t>모델</a:t>
            </a:r>
            <a:r>
              <a:rPr lang="en-US" altLang="ko-KR" sz="6000">
                <a:solidFill>
                  <a:schemeClr val="accent1">
                    <a:lumMod val="75000"/>
                  </a:schemeClr>
                </a:solidFill>
                <a:latin typeface="+mj-lt"/>
                <a:ea typeface="나눔바른고딕" panose="020B0603020101020101" pitchFamily="50" charset="-127"/>
              </a:rPr>
              <a:t>2 </a:t>
            </a:r>
            <a:r>
              <a:rPr lang="ko-KR" altLang="en-US" sz="6000">
                <a:solidFill>
                  <a:schemeClr val="accent1">
                    <a:lumMod val="75000"/>
                  </a:schemeClr>
                </a:solidFill>
                <a:latin typeface="+mj-lt"/>
                <a:ea typeface="나눔바른고딕" panose="020B0603020101020101" pitchFamily="50" charset="-127"/>
              </a:rPr>
              <a:t>방식 </a:t>
            </a:r>
            <a:r>
              <a:rPr lang="en-US" altLang="ko-KR" sz="6000">
                <a:solidFill>
                  <a:schemeClr val="accent1">
                    <a:lumMod val="75000"/>
                  </a:schemeClr>
                </a:solidFill>
                <a:latin typeface="+mj-lt"/>
                <a:ea typeface="나눔바른고딕" panose="020B0603020101020101" pitchFamily="50" charset="-127"/>
              </a:rPr>
              <a:t>- MVC</a:t>
            </a:r>
            <a:endParaRPr lang="ko-KR" altLang="en-US" sz="6000">
              <a:solidFill>
                <a:schemeClr val="accent1">
                  <a:lumMod val="75000"/>
                </a:schemeClr>
              </a:solidFill>
              <a:latin typeface="+mj-lt"/>
            </a:endParaRPr>
          </a:p>
        </p:txBody>
      </p:sp>
      <p:sp>
        <p:nvSpPr>
          <p:cNvPr id="2" name="TextBox 1">
            <a:extLst>
              <a:ext uri="{FF2B5EF4-FFF2-40B4-BE49-F238E27FC236}">
                <a16:creationId xmlns:a16="http://schemas.microsoft.com/office/drawing/2014/main" id="{C77319B6-611B-9165-D91F-CFCE68B3EB0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a:t>
            </a:r>
            <a:r>
              <a:rPr lang="en-US" altLang="ko-KR" sz="1400">
                <a:solidFill>
                  <a:schemeClr val="accent1">
                    <a:lumMod val="75000"/>
                  </a:schemeClr>
                </a:solidFill>
              </a:rPr>
              <a:t>onjsdnjs/servlet/tree/model-2</a:t>
            </a:r>
            <a:endParaRPr lang="ko-KR" altLang="en-US" sz="1400">
              <a:solidFill>
                <a:schemeClr val="accent1">
                  <a:lumMod val="75000"/>
                </a:schemeClr>
              </a:solidFill>
            </a:endParaRPr>
          </a:p>
        </p:txBody>
      </p:sp>
    </p:spTree>
    <p:extLst>
      <p:ext uri="{BB962C8B-B14F-4D97-AF65-F5344CB8AC3E}">
        <p14:creationId xmlns:p14="http://schemas.microsoft.com/office/powerpoint/2010/main" val="319539486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478006" y="2921169"/>
            <a:ext cx="923599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HttpEntity / </a:t>
            </a:r>
            <a:r>
              <a:rPr lang="en-US" altLang="ko-KR" sz="6000">
                <a:solidFill>
                  <a:schemeClr val="accent1">
                    <a:lumMod val="75000"/>
                  </a:schemeClr>
                </a:solidFill>
                <a:latin typeface="+mj-lt"/>
                <a:ea typeface="나눔바른고딕" panose="020B0603020101020101" pitchFamily="50" charset="-127"/>
              </a:rPr>
              <a:t>RequestEntity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626519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52160" y="570647"/>
            <a:ext cx="1154707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 </a:t>
            </a:r>
            <a:r>
              <a:rPr lang="ko-KR" altLang="en-US" sz="1200">
                <a:latin typeface="+mn-ea"/>
              </a:rPr>
              <a:t>요청이 파라미터나 폼 데이터가 아닌 요청 본문</a:t>
            </a:r>
            <a:r>
              <a:rPr lang="en-US" altLang="ko-KR" sz="1200">
                <a:latin typeface="+mn-ea"/>
              </a:rPr>
              <a:t>(Body)</a:t>
            </a:r>
            <a:r>
              <a:rPr lang="ko-KR" altLang="en-US" sz="1200">
                <a:latin typeface="+mn-ea"/>
              </a:rPr>
              <a:t>일 경우 앞서 보았던 </a:t>
            </a:r>
            <a:r>
              <a:rPr lang="en-US" altLang="ko-KR" sz="1200">
                <a:latin typeface="+mn-ea"/>
              </a:rPr>
              <a:t>@RequestParam </a:t>
            </a:r>
            <a:r>
              <a:rPr lang="ko-KR" altLang="en-US" sz="1200">
                <a:latin typeface="+mn-ea"/>
              </a:rPr>
              <a:t>이나 </a:t>
            </a:r>
            <a:r>
              <a:rPr lang="en-US" altLang="ko-KR" sz="1200">
                <a:latin typeface="+mn-ea"/>
              </a:rPr>
              <a:t>@ModelAttribute </a:t>
            </a:r>
            <a:r>
              <a:rPr lang="ko-KR" altLang="en-US" sz="1200">
                <a:latin typeface="+mn-ea"/>
              </a:rPr>
              <a:t>는 요청을 매개변수에 바인딩 할 수 없다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일반적으로 헤더정보가 </a:t>
            </a:r>
            <a:r>
              <a:rPr lang="en-US" altLang="ko-KR" sz="1200">
                <a:latin typeface="+mn-ea"/>
              </a:rPr>
              <a:t>Content-type=application/* </a:t>
            </a:r>
            <a:r>
              <a:rPr lang="ko-KR" altLang="en-US" sz="1200">
                <a:latin typeface="+mn-ea"/>
              </a:rPr>
              <a:t>으로 되어 있는 </a:t>
            </a:r>
            <a:r>
              <a:rPr lang="en-US" altLang="ko-KR" sz="1200">
                <a:latin typeface="+mn-ea"/>
              </a:rPr>
              <a:t>HTTP </a:t>
            </a:r>
            <a:r>
              <a:rPr lang="ko-KR" altLang="en-US" sz="1200">
                <a:latin typeface="+mn-ea"/>
              </a:rPr>
              <a:t>본문 요청은 </a:t>
            </a:r>
            <a:r>
              <a:rPr lang="en-US" altLang="ko-KR" sz="1200">
                <a:latin typeface="+mn-ea"/>
              </a:rPr>
              <a:t>getParameter() </a:t>
            </a:r>
            <a:r>
              <a:rPr lang="ko-KR" altLang="en-US" sz="1200">
                <a:latin typeface="+mn-ea"/>
              </a:rPr>
              <a:t>로 읽어 드릴 수 없으며 직접 본문 데이터를 파싱해서 읽는 방식으로 처리해야 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01662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FEA45971-2DFB-699B-84FE-BCF776B6DF60}"/>
              </a:ext>
            </a:extLst>
          </p:cNvPr>
          <p:cNvSpPr>
            <a:spLocks noChangeArrowheads="1"/>
          </p:cNvSpPr>
          <p:nvPr/>
        </p:nvSpPr>
        <p:spPr bwMode="auto">
          <a:xfrm>
            <a:off x="619628" y="1569949"/>
            <a:ext cx="4896851" cy="48853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Rest</a:t>
            </a: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lang="en-US" altLang="ko-KR" sz="1100">
                <a:solidFill>
                  <a:srgbClr val="BCBEC4"/>
                </a:solidFill>
                <a:latin typeface="Arial Unicode MS"/>
                <a:ea typeface="JetBrains Mono"/>
              </a:rPr>
              <a:t>HttpEntityController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String 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"Received name: "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User 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"Received user: "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class </a:t>
            </a:r>
            <a:r>
              <a:rPr kumimoji="0" lang="ko-KR" altLang="ko-KR" sz="1100" b="0" i="0" u="none" strike="noStrike" cap="none" normalizeH="0" baseline="0">
                <a:ln>
                  <a:noFill/>
                </a:ln>
                <a:solidFill>
                  <a:srgbClr val="BCBEC4"/>
                </a:solidFill>
                <a:effectLst/>
                <a:latin typeface="Arial Unicode MS"/>
                <a:ea typeface="JetBrains Mono"/>
              </a:rPr>
              <a:t>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Getters and Setters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FC1F4C90-BCE4-F39E-8350-FEAFDC53BC90}"/>
              </a:ext>
            </a:extLst>
          </p:cNvPr>
          <p:cNvSpPr>
            <a:spLocks noChangeArrowheads="1"/>
          </p:cNvSpPr>
          <p:nvPr/>
        </p:nvSpPr>
        <p:spPr bwMode="auto">
          <a:xfrm>
            <a:off x="5656846" y="1888789"/>
            <a:ext cx="5408195"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/param 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8D197DD7-28CA-4F73-724B-F079B13EF739}"/>
              </a:ext>
            </a:extLst>
          </p:cNvPr>
          <p:cNvSpPr/>
          <p:nvPr/>
        </p:nvSpPr>
        <p:spPr>
          <a:xfrm>
            <a:off x="5613311" y="3922596"/>
            <a:ext cx="5408196" cy="567463"/>
          </a:xfrm>
          <a:prstGeom prst="rect">
            <a:avLst/>
          </a:prstGeom>
        </p:spPr>
        <p:txBody>
          <a:bodyPr wrap="square">
            <a:spAutoFit/>
          </a:bodyPr>
          <a:lstStyle/>
          <a:p>
            <a:pPr>
              <a:lnSpc>
                <a:spcPct val="150000"/>
              </a:lnSpc>
            </a:pPr>
            <a:r>
              <a:rPr lang="ko-KR" altLang="en-US" sz="1100">
                <a:latin typeface="+mn-ea"/>
              </a:rPr>
              <a:t>요청을 보내면 </a:t>
            </a:r>
            <a:r>
              <a:rPr lang="en-US" altLang="ko-KR" sz="1100">
                <a:latin typeface="+mn-ea"/>
              </a:rPr>
              <a:t>Spring </a:t>
            </a:r>
            <a:r>
              <a:rPr lang="ko-KR" altLang="en-US" sz="1100">
                <a:latin typeface="+mn-ea"/>
              </a:rPr>
              <a:t>은 </a:t>
            </a:r>
            <a:r>
              <a:rPr lang="en-US" altLang="ko-KR" sz="1100">
                <a:latin typeface="+mn-ea"/>
              </a:rPr>
              <a:t>JSON </a:t>
            </a:r>
            <a:r>
              <a:rPr lang="ko-KR" altLang="en-US" sz="1100">
                <a:latin typeface="+mn-ea"/>
              </a:rPr>
              <a:t>데이터에서 </a:t>
            </a:r>
            <a:r>
              <a:rPr lang="en-US" altLang="ko-KR" sz="1100">
                <a:latin typeface="+mn-ea"/>
              </a:rPr>
              <a:t>"name" </a:t>
            </a:r>
            <a:r>
              <a:rPr lang="ko-KR" altLang="en-US" sz="1100">
                <a:latin typeface="+mn-ea"/>
              </a:rPr>
              <a:t>값을 읽을 수 없으며</a:t>
            </a:r>
            <a:r>
              <a:rPr lang="en-US" altLang="ko-KR" sz="1100">
                <a:latin typeface="+mn-ea"/>
              </a:rPr>
              <a:t> </a:t>
            </a:r>
          </a:p>
          <a:p>
            <a:pPr>
              <a:lnSpc>
                <a:spcPct val="150000"/>
              </a:lnSpc>
            </a:pPr>
            <a:r>
              <a:rPr lang="en-US" altLang="ko-KR" sz="1100">
                <a:latin typeface="+mn-ea"/>
              </a:rPr>
              <a:t>@RequestParam </a:t>
            </a:r>
            <a:r>
              <a:rPr lang="ko-KR" altLang="en-US" sz="1100">
                <a:latin typeface="+mn-ea"/>
              </a:rPr>
              <a:t>은 요청 본문을 매핑하려 하지 않고 쿼리 파라미터를 찾으려 한다</a:t>
            </a:r>
            <a:endParaRPr lang="en-US" altLang="ko-KR" sz="1100">
              <a:latin typeface="+mn-ea"/>
            </a:endParaRPr>
          </a:p>
        </p:txBody>
      </p:sp>
      <p:sp>
        <p:nvSpPr>
          <p:cNvPr id="10" name="Rectangle 4">
            <a:extLst>
              <a:ext uri="{FF2B5EF4-FFF2-40B4-BE49-F238E27FC236}">
                <a16:creationId xmlns:a16="http://schemas.microsoft.com/office/drawing/2014/main" id="{86C53BBD-CE29-D5B4-0B40-4F04B875266E}"/>
              </a:ext>
            </a:extLst>
          </p:cNvPr>
          <p:cNvSpPr>
            <a:spLocks noChangeArrowheads="1"/>
          </p:cNvSpPr>
          <p:nvPr/>
        </p:nvSpPr>
        <p:spPr bwMode="auto">
          <a:xfrm>
            <a:off x="5687269" y="4584252"/>
            <a:ext cx="540819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Required request </a:t>
            </a:r>
            <a:r>
              <a:rPr kumimoji="0" lang="ko-KR" altLang="ko-KR" sz="1100" b="0" i="0" u="none" strike="noStrike" cap="none" normalizeH="0" baseline="0">
                <a:ln>
                  <a:noFill/>
                </a:ln>
                <a:solidFill>
                  <a:srgbClr val="C77DBB"/>
                </a:solidFill>
                <a:effectLst/>
                <a:latin typeface="Arial Unicode MS"/>
                <a:ea typeface="JetBrains Mono"/>
              </a:rPr>
              <a:t>parameter </a:t>
            </a:r>
            <a:r>
              <a:rPr kumimoji="0" lang="ko-KR" altLang="ko-KR" sz="1100" b="0" i="0" u="none" strike="noStrike" cap="none" normalizeH="0" baseline="0">
                <a:ln>
                  <a:noFill/>
                </a:ln>
                <a:solidFill>
                  <a:srgbClr val="6AAB73"/>
                </a:solidFill>
                <a:effectLst/>
                <a:latin typeface="Arial Unicode MS"/>
                <a:ea typeface="JetBrains Mono"/>
              </a:rPr>
              <a:t>'name'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method parameter type String is not present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ADE3F432-13B7-60E0-CCBD-2C19F3DC8AF1}"/>
              </a:ext>
            </a:extLst>
          </p:cNvPr>
          <p:cNvSpPr/>
          <p:nvPr/>
        </p:nvSpPr>
        <p:spPr>
          <a:xfrm>
            <a:off x="5582887" y="3713561"/>
            <a:ext cx="2160656" cy="276999"/>
          </a:xfrm>
          <a:prstGeom prst="rect">
            <a:avLst/>
          </a:prstGeom>
        </p:spPr>
        <p:txBody>
          <a:bodyPr wrap="none">
            <a:spAutoFit/>
          </a:bodyPr>
          <a:lstStyle/>
          <a:p>
            <a:r>
              <a:rPr lang="en-US" altLang="ko-KR" sz="1200" b="1">
                <a:latin typeface="+mn-ea"/>
              </a:rPr>
              <a:t>@RequestParam </a:t>
            </a:r>
            <a:r>
              <a:rPr lang="ko-KR" altLang="en-US" sz="1200" b="1">
                <a:latin typeface="+mn-ea"/>
              </a:rPr>
              <a:t>요청 결과</a:t>
            </a:r>
            <a:r>
              <a:rPr lang="en-US" altLang="ko-KR" sz="1200" b="1">
                <a:latin typeface="+mn-ea"/>
              </a:rPr>
              <a:t> </a:t>
            </a:r>
            <a:endParaRPr lang="ko-KR" altLang="en-US" sz="1200" b="1">
              <a:latin typeface="+mn-ea"/>
            </a:endParaRPr>
          </a:p>
        </p:txBody>
      </p:sp>
      <p:sp>
        <p:nvSpPr>
          <p:cNvPr id="14" name="직사각형 13">
            <a:extLst>
              <a:ext uri="{FF2B5EF4-FFF2-40B4-BE49-F238E27FC236}">
                <a16:creationId xmlns:a16="http://schemas.microsoft.com/office/drawing/2014/main" id="{1FBA0880-ED85-8900-DC7A-842596170B96}"/>
              </a:ext>
            </a:extLst>
          </p:cNvPr>
          <p:cNvSpPr/>
          <p:nvPr/>
        </p:nvSpPr>
        <p:spPr>
          <a:xfrm>
            <a:off x="5613310" y="5425134"/>
            <a:ext cx="5708405" cy="567463"/>
          </a:xfrm>
          <a:prstGeom prst="rect">
            <a:avLst/>
          </a:prstGeom>
        </p:spPr>
        <p:txBody>
          <a:bodyPr wrap="square">
            <a:spAutoFit/>
          </a:bodyPr>
          <a:lstStyle/>
          <a:p>
            <a:pPr>
              <a:lnSpc>
                <a:spcPct val="150000"/>
              </a:lnSpc>
            </a:pPr>
            <a:r>
              <a:rPr lang="ko-KR" altLang="en-US" sz="1100">
                <a:latin typeface="+mn-ea"/>
              </a:rPr>
              <a:t>요청을 보내면 </a:t>
            </a:r>
            <a:r>
              <a:rPr lang="en-US" altLang="ko-KR" sz="1100">
                <a:latin typeface="+mn-ea"/>
              </a:rPr>
              <a:t>JSON </a:t>
            </a:r>
            <a:r>
              <a:rPr lang="ko-KR" altLang="en-US" sz="1100">
                <a:latin typeface="+mn-ea"/>
              </a:rPr>
              <a:t>데이터가 제공되었지만</a:t>
            </a:r>
            <a:r>
              <a:rPr lang="en-US" altLang="ko-KR" sz="1100">
                <a:latin typeface="+mn-ea"/>
              </a:rPr>
              <a:t> @ModelAttribute</a:t>
            </a:r>
            <a:r>
              <a:rPr lang="ko-KR" altLang="en-US" sz="1100">
                <a:latin typeface="+mn-ea"/>
              </a:rPr>
              <a:t>는 이를 파싱하지 못하고 객체의 기본값</a:t>
            </a:r>
            <a:r>
              <a:rPr lang="en-US" altLang="ko-KR" sz="1100">
                <a:latin typeface="+mn-ea"/>
              </a:rPr>
              <a:t>(null </a:t>
            </a:r>
            <a:r>
              <a:rPr lang="ko-KR" altLang="en-US" sz="1100">
                <a:latin typeface="+mn-ea"/>
              </a:rPr>
              <a:t>또는 </a:t>
            </a:r>
            <a:r>
              <a:rPr lang="en-US" altLang="ko-KR" sz="1100">
                <a:latin typeface="+mn-ea"/>
              </a:rPr>
              <a:t>0)</a:t>
            </a:r>
            <a:r>
              <a:rPr lang="ko-KR" altLang="en-US" sz="1100">
                <a:latin typeface="+mn-ea"/>
              </a:rPr>
              <a:t>으로 설정됩니다</a:t>
            </a:r>
            <a:endParaRPr lang="en-US" altLang="ko-KR" sz="1100">
              <a:latin typeface="+mn-ea"/>
            </a:endParaRPr>
          </a:p>
        </p:txBody>
      </p:sp>
      <p:sp>
        <p:nvSpPr>
          <p:cNvPr id="16" name="직사각형 15">
            <a:extLst>
              <a:ext uri="{FF2B5EF4-FFF2-40B4-BE49-F238E27FC236}">
                <a16:creationId xmlns:a16="http://schemas.microsoft.com/office/drawing/2014/main" id="{18B8AB13-E4A7-6EF3-BA7A-DB1F981A1CB4}"/>
              </a:ext>
            </a:extLst>
          </p:cNvPr>
          <p:cNvSpPr/>
          <p:nvPr/>
        </p:nvSpPr>
        <p:spPr>
          <a:xfrm>
            <a:off x="5582887" y="5216099"/>
            <a:ext cx="2241255" cy="276999"/>
          </a:xfrm>
          <a:prstGeom prst="rect">
            <a:avLst/>
          </a:prstGeom>
        </p:spPr>
        <p:txBody>
          <a:bodyPr wrap="none">
            <a:spAutoFit/>
          </a:bodyPr>
          <a:lstStyle/>
          <a:p>
            <a:r>
              <a:rPr lang="en-US" altLang="ko-KR" sz="1200" b="1">
                <a:latin typeface="+mn-ea"/>
              </a:rPr>
              <a:t>@ModelAttribute </a:t>
            </a:r>
            <a:r>
              <a:rPr lang="ko-KR" altLang="en-US" sz="1200" b="1">
                <a:latin typeface="+mn-ea"/>
              </a:rPr>
              <a:t>요청 결과</a:t>
            </a:r>
            <a:r>
              <a:rPr lang="en-US" altLang="ko-KR" sz="1200" b="1">
                <a:latin typeface="+mn-ea"/>
              </a:rPr>
              <a:t> </a:t>
            </a:r>
            <a:endParaRPr lang="ko-KR" altLang="en-US" sz="1200" b="1">
              <a:latin typeface="+mn-ea"/>
            </a:endParaRPr>
          </a:p>
        </p:txBody>
      </p:sp>
      <p:sp>
        <p:nvSpPr>
          <p:cNvPr id="17" name="Rectangle 5">
            <a:extLst>
              <a:ext uri="{FF2B5EF4-FFF2-40B4-BE49-F238E27FC236}">
                <a16:creationId xmlns:a16="http://schemas.microsoft.com/office/drawing/2014/main" id="{F83465FF-9C5B-4C3A-29D5-B69031FE32F0}"/>
              </a:ext>
            </a:extLst>
          </p:cNvPr>
          <p:cNvSpPr>
            <a:spLocks noChangeArrowheads="1"/>
          </p:cNvSpPr>
          <p:nvPr/>
        </p:nvSpPr>
        <p:spPr bwMode="auto">
          <a:xfrm>
            <a:off x="5656846" y="6008560"/>
            <a:ext cx="5408195"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Received user: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age: </a:t>
            </a:r>
            <a:r>
              <a:rPr kumimoji="0" lang="ko-KR" altLang="ko-KR" sz="1200" b="0" i="0" u="none" strike="noStrike" cap="none" normalizeH="0" baseline="0">
                <a:ln>
                  <a:noFill/>
                </a:ln>
                <a:solidFill>
                  <a:srgbClr val="2AACB8"/>
                </a:solidFill>
                <a:effectLst/>
                <a:latin typeface="Arial Unicode MS"/>
                <a:ea typeface="JetBrains Mono"/>
              </a:rPr>
              <a:t>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8" name="직사각형 17">
            <a:extLst>
              <a:ext uri="{FF2B5EF4-FFF2-40B4-BE49-F238E27FC236}">
                <a16:creationId xmlns:a16="http://schemas.microsoft.com/office/drawing/2014/main" id="{0AF26809-2DC5-0BEB-BDF4-60A8E6F0C529}"/>
              </a:ext>
            </a:extLst>
          </p:cNvPr>
          <p:cNvSpPr/>
          <p:nvPr/>
        </p:nvSpPr>
        <p:spPr>
          <a:xfrm>
            <a:off x="5582887" y="1611790"/>
            <a:ext cx="492443" cy="276999"/>
          </a:xfrm>
          <a:prstGeom prst="rect">
            <a:avLst/>
          </a:prstGeom>
        </p:spPr>
        <p:txBody>
          <a:bodyPr wrap="none">
            <a:spAutoFit/>
          </a:bodyPr>
          <a:lstStyle/>
          <a:p>
            <a:r>
              <a:rPr lang="ko-KR" altLang="en-US" sz="1200" b="1">
                <a:latin typeface="+mn-ea"/>
              </a:rPr>
              <a:t>요청</a:t>
            </a:r>
          </a:p>
        </p:txBody>
      </p:sp>
    </p:spTree>
    <p:extLst>
      <p:ext uri="{BB962C8B-B14F-4D97-AF65-F5344CB8AC3E}">
        <p14:creationId xmlns:p14="http://schemas.microsoft.com/office/powerpoint/2010/main" val="9280187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C07CA-5735-FA27-1CF7-8ED6C2F12DF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709AA61-874E-F4D3-5B17-F119D5C59252}"/>
              </a:ext>
            </a:extLst>
          </p:cNvPr>
          <p:cNvSpPr/>
          <p:nvPr/>
        </p:nvSpPr>
        <p:spPr>
          <a:xfrm>
            <a:off x="198756" y="202792"/>
            <a:ext cx="522873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HttpServletRequest –</a:t>
            </a:r>
            <a:r>
              <a:rPr lang="ko-KR" altLang="en-US" b="1">
                <a:solidFill>
                  <a:schemeClr val="accent1">
                    <a:lumMod val="75000"/>
                  </a:schemeClr>
                </a:solidFill>
                <a:latin typeface="+mn-ea"/>
              </a:rPr>
              <a:t> </a:t>
            </a:r>
            <a:r>
              <a:rPr lang="en-US" altLang="ko-KR" b="1">
                <a:solidFill>
                  <a:schemeClr val="accent1">
                    <a:lumMod val="75000"/>
                  </a:schemeClr>
                </a:solidFill>
                <a:latin typeface="+mn-ea"/>
              </a:rPr>
              <a:t>InputStream, Reader </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E6120F10-E82B-7549-9FB3-911C04EDE1E5}"/>
              </a:ext>
            </a:extLst>
          </p:cNvPr>
          <p:cNvSpPr/>
          <p:nvPr/>
        </p:nvSpPr>
        <p:spPr>
          <a:xfrm>
            <a:off x="352160" y="570647"/>
            <a:ext cx="1115002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 </a:t>
            </a:r>
            <a:r>
              <a:rPr lang="ko-KR" altLang="en-US" sz="1200">
                <a:latin typeface="+mn-ea"/>
              </a:rPr>
              <a:t>요청 본문</a:t>
            </a:r>
            <a:r>
              <a:rPr lang="en-US" altLang="ko-KR" sz="1200">
                <a:latin typeface="+mn-ea"/>
              </a:rPr>
              <a:t>(Body) </a:t>
            </a:r>
            <a:r>
              <a:rPr lang="ko-KR" altLang="en-US" sz="1200">
                <a:latin typeface="+mn-ea"/>
              </a:rPr>
              <a:t>은 </a:t>
            </a:r>
            <a:r>
              <a:rPr lang="en-US" altLang="ko-KR" sz="1200">
                <a:latin typeface="+mn-ea"/>
              </a:rPr>
              <a:t>HttpServletRequest</a:t>
            </a:r>
            <a:r>
              <a:rPr lang="ko-KR" altLang="en-US" sz="1200">
                <a:latin typeface="+mn-ea"/>
              </a:rPr>
              <a:t>의 </a:t>
            </a:r>
            <a:r>
              <a:rPr lang="en-US" altLang="ko-KR" sz="1200">
                <a:latin typeface="+mn-ea"/>
              </a:rPr>
              <a:t>InputStream </a:t>
            </a:r>
            <a:r>
              <a:rPr lang="ko-KR" altLang="en-US" sz="1200">
                <a:latin typeface="+mn-ea"/>
              </a:rPr>
              <a:t>또는 </a:t>
            </a:r>
            <a:r>
              <a:rPr lang="en-US" altLang="ko-KR" sz="1200">
                <a:latin typeface="+mn-ea"/>
              </a:rPr>
              <a:t>Reader</a:t>
            </a:r>
            <a:r>
              <a:rPr lang="ko-KR" altLang="en-US" sz="1200">
                <a:latin typeface="+mn-ea"/>
              </a:rPr>
              <a:t>를 통해 접근할 수 있으며 요청 본문은 </a:t>
            </a:r>
            <a:r>
              <a:rPr lang="en-US" altLang="ko-KR" sz="1200">
                <a:latin typeface="+mn-ea"/>
              </a:rPr>
              <a:t>getInputStream() </a:t>
            </a:r>
            <a:r>
              <a:rPr lang="ko-KR" altLang="en-US" sz="1200">
                <a:latin typeface="+mn-ea"/>
              </a:rPr>
              <a:t>또는 </a:t>
            </a:r>
            <a:r>
              <a:rPr lang="en-US" altLang="ko-KR" sz="1200">
                <a:latin typeface="+mn-ea"/>
              </a:rPr>
              <a:t>getReader() </a:t>
            </a:r>
            <a:r>
              <a:rPr lang="ko-KR" altLang="en-US" sz="1200">
                <a:latin typeface="+mn-ea"/>
              </a:rPr>
              <a:t>메서드를 사용하여 읽을 수 있다</a:t>
            </a:r>
            <a:endParaRPr lang="en-US" altLang="ko-KR" sz="1200">
              <a:latin typeface="+mn-ea"/>
            </a:endParaRPr>
          </a:p>
        </p:txBody>
      </p:sp>
      <p:sp>
        <p:nvSpPr>
          <p:cNvPr id="5" name="Rectangle 1">
            <a:extLst>
              <a:ext uri="{FF2B5EF4-FFF2-40B4-BE49-F238E27FC236}">
                <a16:creationId xmlns:a16="http://schemas.microsoft.com/office/drawing/2014/main" id="{9058ED5C-2372-B91C-7A16-EECDC08EB282}"/>
              </a:ext>
            </a:extLst>
          </p:cNvPr>
          <p:cNvSpPr>
            <a:spLocks noChangeArrowheads="1"/>
          </p:cNvSpPr>
          <p:nvPr/>
        </p:nvSpPr>
        <p:spPr bwMode="auto">
          <a:xfrm>
            <a:off x="589548" y="1441590"/>
            <a:ext cx="5420226" cy="449014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RequestBodyController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(HttpServletRequest request)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IOException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StringBuilder requestBody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StringBuilder();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try </a:t>
            </a:r>
            <a:r>
              <a:rPr kumimoji="0" lang="ko-KR" altLang="ko-KR" sz="1200" b="0" i="0" u="none" strike="noStrike" cap="none" normalizeH="0" baseline="0">
                <a:ln>
                  <a:noFill/>
                </a:ln>
                <a:solidFill>
                  <a:srgbClr val="BCBEC4"/>
                </a:solidFill>
                <a:effectLst/>
                <a:latin typeface="Arial Unicode MS"/>
                <a:ea typeface="JetBrains Mono"/>
              </a:rPr>
              <a:t>(BufferedReader reader = request.getReader())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String line;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while </a:t>
            </a:r>
            <a:r>
              <a:rPr kumimoji="0" lang="ko-KR" altLang="ko-KR" sz="1200" b="0" i="0" u="none" strike="noStrike" cap="none" normalizeH="0" baseline="0">
                <a:ln>
                  <a:noFill/>
                </a:ln>
                <a:solidFill>
                  <a:srgbClr val="BCBEC4"/>
                </a:solidFill>
                <a:effectLst/>
                <a:latin typeface="Arial Unicode MS"/>
                <a:ea typeface="JetBrains Mono"/>
              </a:rPr>
              <a:t>((line = reader.readLine())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requestBody.append(line);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"Received Body: " </a:t>
            </a:r>
            <a:r>
              <a:rPr kumimoji="0" lang="ko-KR" altLang="ko-KR" sz="1200" b="0" i="0" u="none" strike="noStrike" cap="none" normalizeH="0" baseline="0">
                <a:ln>
                  <a:noFill/>
                </a:ln>
                <a:solidFill>
                  <a:srgbClr val="BCBEC4"/>
                </a:solidFill>
                <a:effectLst/>
                <a:latin typeface="Arial Unicode MS"/>
                <a:ea typeface="JetBrains Mono"/>
              </a:rPr>
              <a:t>+ requestBody.toString();</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B49FE3B3-437A-EB8B-88BB-6F7446EB443D}"/>
              </a:ext>
            </a:extLst>
          </p:cNvPr>
          <p:cNvSpPr>
            <a:spLocks noChangeArrowheads="1"/>
          </p:cNvSpPr>
          <p:nvPr/>
        </p:nvSpPr>
        <p:spPr bwMode="auto">
          <a:xfrm>
            <a:off x="6182227" y="1681455"/>
            <a:ext cx="5408195"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POST /</a:t>
            </a:r>
            <a:r>
              <a:rPr kumimoji="0" lang="en-US" altLang="ko-KR" sz="1200" b="0" i="0" u="none" strike="noStrike" cap="none" normalizeH="0" baseline="0">
                <a:ln>
                  <a:noFill/>
                </a:ln>
                <a:solidFill>
                  <a:srgbClr val="BCBEC4"/>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 HTTP/</a:t>
            </a:r>
            <a:r>
              <a:rPr kumimoji="0" lang="ko-KR" altLang="ko-KR" sz="1200" b="0" i="0" u="none" strike="noStrike" cap="none" normalizeH="0" baseline="0">
                <a:ln>
                  <a:noFill/>
                </a:ln>
                <a:solidFill>
                  <a:srgbClr val="2AACB8"/>
                </a:solidFill>
                <a:effectLst/>
                <a:latin typeface="Arial Unicode MS"/>
                <a:ea typeface="JetBrains Mono"/>
              </a:rPr>
              <a:t>1.1</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a:t>
            </a:r>
            <a:r>
              <a:rPr kumimoji="0" lang="ko-KR" altLang="ko-KR" sz="1200" b="0" i="0" u="none" strike="noStrike" cap="none" normalizeH="0" baseline="0">
                <a:ln>
                  <a:noFill/>
                </a:ln>
                <a:solidFill>
                  <a:srgbClr val="56A8F5"/>
                </a:solidFill>
                <a:effectLst/>
                <a:latin typeface="Arial Unicode MS"/>
                <a:ea typeface="JetBrains Mono"/>
              </a:rPr>
              <a:t>json</a:t>
            </a:r>
            <a:br>
              <a:rPr kumimoji="0" lang="ko-KR" altLang="ko-KR" sz="1200" b="0" i="0" u="none" strike="noStrike" cap="none" normalizeH="0" baseline="0">
                <a:ln>
                  <a:noFill/>
                </a:ln>
                <a:solidFill>
                  <a:srgbClr val="56A8F5"/>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25</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3A76F3F-34F1-51DE-CA6B-8FCEDCFA8DC9}"/>
              </a:ext>
            </a:extLst>
          </p:cNvPr>
          <p:cNvSpPr>
            <a:spLocks noChangeArrowheads="1"/>
          </p:cNvSpPr>
          <p:nvPr/>
        </p:nvSpPr>
        <p:spPr bwMode="auto">
          <a:xfrm>
            <a:off x="6182227" y="3825160"/>
            <a:ext cx="5408195"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Received Body: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"John"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25</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BE2ED254-9A49-FECD-AEC5-9494799931EA}"/>
              </a:ext>
            </a:extLst>
          </p:cNvPr>
          <p:cNvSpPr/>
          <p:nvPr/>
        </p:nvSpPr>
        <p:spPr>
          <a:xfrm>
            <a:off x="6138110" y="3548161"/>
            <a:ext cx="492443" cy="276999"/>
          </a:xfrm>
          <a:prstGeom prst="rect">
            <a:avLst/>
          </a:prstGeom>
        </p:spPr>
        <p:txBody>
          <a:bodyPr wrap="none">
            <a:spAutoFit/>
          </a:bodyPr>
          <a:lstStyle/>
          <a:p>
            <a:r>
              <a:rPr lang="ko-KR" altLang="en-US" sz="1200" b="1">
                <a:latin typeface="+mn-ea"/>
              </a:rPr>
              <a:t>응답</a:t>
            </a:r>
          </a:p>
        </p:txBody>
      </p:sp>
      <p:sp>
        <p:nvSpPr>
          <p:cNvPr id="11" name="직사각형 10">
            <a:extLst>
              <a:ext uri="{FF2B5EF4-FFF2-40B4-BE49-F238E27FC236}">
                <a16:creationId xmlns:a16="http://schemas.microsoft.com/office/drawing/2014/main" id="{6FD3F446-E146-D100-7E29-BE42C8B0C959}"/>
              </a:ext>
            </a:extLst>
          </p:cNvPr>
          <p:cNvSpPr/>
          <p:nvPr/>
        </p:nvSpPr>
        <p:spPr>
          <a:xfrm>
            <a:off x="6138110" y="1404456"/>
            <a:ext cx="492443" cy="276999"/>
          </a:xfrm>
          <a:prstGeom prst="rect">
            <a:avLst/>
          </a:prstGeom>
        </p:spPr>
        <p:txBody>
          <a:bodyPr wrap="none">
            <a:spAutoFit/>
          </a:bodyPr>
          <a:lstStyle/>
          <a:p>
            <a:r>
              <a:rPr lang="ko-KR" altLang="en-US" sz="1200" b="1">
                <a:latin typeface="+mn-ea"/>
              </a:rPr>
              <a:t>요청</a:t>
            </a:r>
          </a:p>
        </p:txBody>
      </p:sp>
      <p:sp>
        <p:nvSpPr>
          <p:cNvPr id="12" name="모서리가 둥근 직사각형 38">
            <a:extLst>
              <a:ext uri="{FF2B5EF4-FFF2-40B4-BE49-F238E27FC236}">
                <a16:creationId xmlns:a16="http://schemas.microsoft.com/office/drawing/2014/main" id="{FEC03F44-F142-B0BF-33EA-7BBC615F21B1}"/>
              </a:ext>
            </a:extLst>
          </p:cNvPr>
          <p:cNvSpPr/>
          <p:nvPr/>
        </p:nvSpPr>
        <p:spPr>
          <a:xfrm>
            <a:off x="6630553" y="442471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Body</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4F673758-EA6D-DB32-CCE2-39D471757587}"/>
              </a:ext>
            </a:extLst>
          </p:cNvPr>
          <p:cNvSpPr/>
          <p:nvPr/>
        </p:nvSpPr>
        <p:spPr>
          <a:xfrm>
            <a:off x="9066948" y="442471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Reader</a:t>
            </a:r>
            <a:endParaRPr lang="ko-KR" altLang="en-US" sz="1400">
              <a:solidFill>
                <a:schemeClr val="tx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2580B363-370E-9AF9-9C68-E5D93D6C9DA5}"/>
              </a:ext>
            </a:extLst>
          </p:cNvPr>
          <p:cNvSpPr/>
          <p:nvPr/>
        </p:nvSpPr>
        <p:spPr>
          <a:xfrm>
            <a:off x="6630553" y="522138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File</a:t>
            </a:r>
            <a:endParaRPr lang="ko-KR" altLang="en-US" sz="14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5764FCCD-FFB5-0D11-DCDD-CBE1A87977C7}"/>
              </a:ext>
            </a:extLst>
          </p:cNvPr>
          <p:cNvSpPr/>
          <p:nvPr/>
        </p:nvSpPr>
        <p:spPr>
          <a:xfrm>
            <a:off x="9066948" y="522138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InputStream</a:t>
            </a:r>
            <a:endParaRPr lang="ko-KR" altLang="en-US" sz="1400">
              <a:solidFill>
                <a:schemeClr val="tx1"/>
              </a:solidFill>
              <a:latin typeface="+mj-lt"/>
              <a:ea typeface="나눔바른고딕" panose="020B0603020101020101"/>
            </a:endParaRPr>
          </a:p>
        </p:txBody>
      </p:sp>
      <p:cxnSp>
        <p:nvCxnSpPr>
          <p:cNvPr id="21" name="직선 화살표 연결선 20">
            <a:extLst>
              <a:ext uri="{FF2B5EF4-FFF2-40B4-BE49-F238E27FC236}">
                <a16:creationId xmlns:a16="http://schemas.microsoft.com/office/drawing/2014/main" id="{BF2D74DC-9520-2D43-05C1-CEEBD5B7C176}"/>
              </a:ext>
            </a:extLst>
          </p:cNvPr>
          <p:cNvCxnSpPr>
            <a:stCxn id="15" idx="1"/>
            <a:endCxn id="12" idx="3"/>
          </p:cNvCxnSpPr>
          <p:nvPr/>
        </p:nvCxnSpPr>
        <p:spPr>
          <a:xfrm flipH="1">
            <a:off x="8468513" y="4671600"/>
            <a:ext cx="5984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BE58444E-94BD-C5BB-4514-7FEF9DD3A7D9}"/>
              </a:ext>
            </a:extLst>
          </p:cNvPr>
          <p:cNvCxnSpPr>
            <a:stCxn id="19" idx="1"/>
            <a:endCxn id="18" idx="3"/>
          </p:cNvCxnSpPr>
          <p:nvPr/>
        </p:nvCxnSpPr>
        <p:spPr>
          <a:xfrm flipH="1">
            <a:off x="8468513" y="5468272"/>
            <a:ext cx="5984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EA377E44-D812-1593-08C1-C72B42BD4AA5}"/>
              </a:ext>
            </a:extLst>
          </p:cNvPr>
          <p:cNvSpPr/>
          <p:nvPr/>
        </p:nvSpPr>
        <p:spPr>
          <a:xfrm>
            <a:off x="5532046" y="6148853"/>
            <a:ext cx="6372194" cy="276999"/>
          </a:xfrm>
          <a:prstGeom prst="rect">
            <a:avLst/>
          </a:prstGeom>
        </p:spPr>
        <p:txBody>
          <a:bodyPr wrap="none">
            <a:spAutoFit/>
          </a:bodyPr>
          <a:lstStyle/>
          <a:p>
            <a:r>
              <a:rPr lang="en-US" altLang="ko-KR" sz="1200">
                <a:latin typeface="+mn-ea"/>
              </a:rPr>
              <a:t>HTTP Body </a:t>
            </a:r>
            <a:r>
              <a:rPr lang="ko-KR" altLang="en-US" sz="1200">
                <a:latin typeface="+mn-ea"/>
              </a:rPr>
              <a:t>나 이진 데이터들은 자바의 스트림을 사용해서 직접 데이터를 읽어드려야 한다</a:t>
            </a:r>
          </a:p>
        </p:txBody>
      </p:sp>
    </p:spTree>
    <p:extLst>
      <p:ext uri="{BB962C8B-B14F-4D97-AF65-F5344CB8AC3E}">
        <p14:creationId xmlns:p14="http://schemas.microsoft.com/office/powerpoint/2010/main" val="960073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62693-ACF6-3483-C51D-5954FDD8C82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7780072-DD33-E3AA-3674-1B6551DFFB3D}"/>
              </a:ext>
            </a:extLst>
          </p:cNvPr>
          <p:cNvSpPr/>
          <p:nvPr/>
        </p:nvSpPr>
        <p:spPr>
          <a:xfrm>
            <a:off x="370207" y="627229"/>
            <a:ext cx="1119173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 </a:t>
            </a:r>
            <a:r>
              <a:rPr lang="ko-KR" altLang="en-US" sz="1200">
                <a:latin typeface="+mn-ea"/>
              </a:rPr>
              <a:t>는 기존 </a:t>
            </a:r>
            <a:r>
              <a:rPr lang="en-US" altLang="ko-KR" sz="1200">
                <a:latin typeface="+mn-ea"/>
              </a:rPr>
              <a:t>HttpServletRequest </a:t>
            </a:r>
            <a:r>
              <a:rPr lang="ko-KR" altLang="en-US" sz="1200">
                <a:latin typeface="+mn-ea"/>
              </a:rPr>
              <a:t>나 </a:t>
            </a:r>
            <a:r>
              <a:rPr lang="en-US" altLang="ko-KR" sz="1200">
                <a:latin typeface="+mn-ea"/>
              </a:rPr>
              <a:t>HttpServletResponse </a:t>
            </a:r>
            <a:r>
              <a:rPr lang="ko-KR" altLang="en-US" sz="1200">
                <a:latin typeface="+mn-ea"/>
              </a:rPr>
              <a:t>를 사용하여 요청 및 응답 데이터를 처리하는 복잡성을 해결하기 위해 도입되었다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HttpHeaders </a:t>
            </a:r>
            <a:r>
              <a:rPr lang="ko-KR" altLang="en-US" sz="1200">
                <a:latin typeface="+mn-ea"/>
              </a:rPr>
              <a:t>와 </a:t>
            </a:r>
            <a:r>
              <a:rPr lang="en-US" altLang="ko-KR" sz="1200">
                <a:latin typeface="+mn-ea"/>
              </a:rPr>
              <a:t>Body </a:t>
            </a:r>
            <a:r>
              <a:rPr lang="ko-KR" altLang="en-US" sz="1200">
                <a:latin typeface="+mn-ea"/>
              </a:rPr>
              <a:t>데이터를 하나의 객체로 통합하였고 </a:t>
            </a:r>
            <a:r>
              <a:rPr lang="en-US" altLang="ko-KR" sz="1200">
                <a:latin typeface="+mn-ea"/>
              </a:rPr>
              <a:t>JSON, XML, </a:t>
            </a:r>
            <a:r>
              <a:rPr lang="ko-KR" altLang="en-US" sz="1200">
                <a:latin typeface="+mn-ea"/>
              </a:rPr>
              <a:t>문자열</a:t>
            </a:r>
            <a:r>
              <a:rPr lang="en-US" altLang="ko-KR" sz="1200">
                <a:latin typeface="+mn-ea"/>
              </a:rPr>
              <a:t>, </a:t>
            </a:r>
            <a:r>
              <a:rPr lang="ko-KR" altLang="en-US" sz="1200">
                <a:latin typeface="+mn-ea"/>
              </a:rPr>
              <a:t>바이너리 데이터 등 다양한 본문 데이터 형식을 처리 가능하게 하였다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내부적으로 </a:t>
            </a:r>
            <a:r>
              <a:rPr lang="en-US" altLang="ko-KR" sz="1200">
                <a:latin typeface="+mn-ea"/>
              </a:rPr>
              <a:t>HttpMessageConverter </a:t>
            </a:r>
            <a:r>
              <a:rPr lang="ko-KR" altLang="en-US" sz="1200">
                <a:latin typeface="+mn-ea"/>
              </a:rPr>
              <a:t>객체가 작동되어 본문을 처리한다</a:t>
            </a:r>
            <a:endParaRPr lang="en-US" altLang="ko-KR" sz="1200">
              <a:latin typeface="+mn-ea"/>
            </a:endParaRPr>
          </a:p>
        </p:txBody>
      </p:sp>
      <p:sp>
        <p:nvSpPr>
          <p:cNvPr id="74" name="직사각형 73">
            <a:extLst>
              <a:ext uri="{FF2B5EF4-FFF2-40B4-BE49-F238E27FC236}">
                <a16:creationId xmlns:a16="http://schemas.microsoft.com/office/drawing/2014/main" id="{1E068C0F-D4E8-F57F-D1C8-54276EBB4A5F}"/>
              </a:ext>
            </a:extLst>
          </p:cNvPr>
          <p:cNvSpPr/>
          <p:nvPr/>
        </p:nvSpPr>
        <p:spPr>
          <a:xfrm>
            <a:off x="198756" y="202792"/>
            <a:ext cx="16834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HttpEntity </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C45A4BE3-0875-FF4B-5D0C-E32903BF8F0E}"/>
              </a:ext>
            </a:extLst>
          </p:cNvPr>
          <p:cNvSpPr/>
          <p:nvPr/>
        </p:nvSpPr>
        <p:spPr>
          <a:xfrm>
            <a:off x="198756" y="1642140"/>
            <a:ext cx="101662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pic>
        <p:nvPicPr>
          <p:cNvPr id="7" name="그림 6">
            <a:extLst>
              <a:ext uri="{FF2B5EF4-FFF2-40B4-BE49-F238E27FC236}">
                <a16:creationId xmlns:a16="http://schemas.microsoft.com/office/drawing/2014/main" id="{E56BF09E-FAAB-348A-06D6-077AF4A1281C}"/>
              </a:ext>
            </a:extLst>
          </p:cNvPr>
          <p:cNvPicPr>
            <a:picLocks noChangeAspect="1"/>
          </p:cNvPicPr>
          <p:nvPr/>
        </p:nvPicPr>
        <p:blipFill>
          <a:blip r:embed="rId3"/>
          <a:stretch>
            <a:fillRect/>
          </a:stretch>
        </p:blipFill>
        <p:spPr>
          <a:xfrm>
            <a:off x="449179" y="2158353"/>
            <a:ext cx="2091997" cy="2573103"/>
          </a:xfrm>
          <a:prstGeom prst="rect">
            <a:avLst/>
          </a:prstGeom>
        </p:spPr>
      </p:pic>
      <p:sp>
        <p:nvSpPr>
          <p:cNvPr id="13" name="직사각형 12">
            <a:extLst>
              <a:ext uri="{FF2B5EF4-FFF2-40B4-BE49-F238E27FC236}">
                <a16:creationId xmlns:a16="http://schemas.microsoft.com/office/drawing/2014/main" id="{4EA64C43-102F-E3CC-C7DF-544863065324}"/>
              </a:ext>
            </a:extLst>
          </p:cNvPr>
          <p:cNvSpPr/>
          <p:nvPr/>
        </p:nvSpPr>
        <p:spPr>
          <a:xfrm>
            <a:off x="2669513" y="2053777"/>
            <a:ext cx="5698451" cy="2826608"/>
          </a:xfrm>
          <a:prstGeom prst="rect">
            <a:avLst/>
          </a:prstGeom>
        </p:spPr>
        <p:txBody>
          <a:bodyPr wrap="square">
            <a:spAutoFit/>
          </a:bodyPr>
          <a:lstStyle/>
          <a:p>
            <a:pPr marL="228600" indent="-228600">
              <a:lnSpc>
                <a:spcPct val="150000"/>
              </a:lnSpc>
              <a:buAutoNum type="arabicPeriod"/>
            </a:pPr>
            <a:r>
              <a:rPr lang="ko-KR" altLang="en-US" sz="1200" b="1">
                <a:latin typeface="+mn-ea"/>
              </a:rPr>
              <a:t>생성자</a:t>
            </a:r>
            <a:endParaRPr lang="en-US" altLang="ko-KR" sz="1200" b="1">
              <a:latin typeface="+mn-ea"/>
            </a:endParaRPr>
          </a:p>
          <a:p>
            <a:pPr marL="228600" indent="-228600">
              <a:lnSpc>
                <a:spcPct val="150000"/>
              </a:lnSpc>
              <a:buAutoNum type="arabicPeriod"/>
            </a:pPr>
            <a:endParaRPr lang="en-US" altLang="ko-KR" sz="1200" b="1">
              <a:latin typeface="+mn-ea"/>
            </a:endParaRPr>
          </a:p>
          <a:p>
            <a:pPr marL="228600" indent="-228600">
              <a:lnSpc>
                <a:spcPct val="150000"/>
              </a:lnSpc>
              <a:buAutoNum type="arabicPeriod"/>
            </a:pPr>
            <a:endParaRPr lang="en-US" altLang="ko-KR" sz="1200" b="1">
              <a:latin typeface="+mn-ea"/>
            </a:endParaRPr>
          </a:p>
          <a:p>
            <a:pPr marL="228600" indent="-228600">
              <a:lnSpc>
                <a:spcPct val="150000"/>
              </a:lnSpc>
              <a:buAutoNum type="arabicPeriod"/>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a:lnSpc>
                <a:spcPct val="150000"/>
              </a:lnSpc>
            </a:pPr>
            <a:r>
              <a:rPr lang="en-US" altLang="ko-KR" sz="1200" b="1">
                <a:latin typeface="+mn-ea"/>
              </a:rPr>
              <a:t>2. </a:t>
            </a:r>
            <a:r>
              <a:rPr lang="ko-KR" altLang="en-US" sz="1200" b="1">
                <a:latin typeface="+mn-ea"/>
              </a:rPr>
              <a:t>메서드</a:t>
            </a:r>
            <a:endParaRPr lang="en-US" altLang="ko-KR" sz="1200" b="1">
              <a:latin typeface="+mn-ea"/>
            </a:endParaRPr>
          </a:p>
          <a:p>
            <a:pPr>
              <a:lnSpc>
                <a:spcPct val="150000"/>
              </a:lnSpc>
            </a:pPr>
            <a:endParaRPr lang="en-US" altLang="ko-KR" sz="1200" b="1">
              <a:latin typeface="+mn-ea"/>
            </a:endParaRPr>
          </a:p>
          <a:p>
            <a:pPr>
              <a:lnSpc>
                <a:spcPct val="150000"/>
              </a:lnSpc>
            </a:pPr>
            <a:endParaRPr lang="en-US" altLang="ko-KR" sz="1200" b="1">
              <a:latin typeface="+mn-ea"/>
            </a:endParaRPr>
          </a:p>
          <a:p>
            <a:pPr>
              <a:lnSpc>
                <a:spcPct val="150000"/>
              </a:lnSpc>
            </a:pPr>
            <a:endParaRPr lang="en-US" altLang="ko-KR" sz="1200" b="1">
              <a:latin typeface="+mn-ea"/>
            </a:endParaRPr>
          </a:p>
          <a:p>
            <a:pPr>
              <a:lnSpc>
                <a:spcPct val="150000"/>
              </a:lnSpc>
            </a:pPr>
            <a:r>
              <a:rPr lang="en-US" altLang="ko-KR" sz="1200" b="1">
                <a:latin typeface="+mn-ea"/>
              </a:rPr>
              <a:t>3. </a:t>
            </a:r>
            <a:r>
              <a:rPr lang="ko-KR" altLang="en-US" sz="1200" b="1">
                <a:latin typeface="+mn-ea"/>
              </a:rPr>
              <a:t>상속 구조</a:t>
            </a:r>
            <a:endParaRPr lang="en-US" altLang="ko-KR" sz="1200">
              <a:latin typeface="+mn-ea"/>
            </a:endParaRPr>
          </a:p>
        </p:txBody>
      </p:sp>
      <p:sp>
        <p:nvSpPr>
          <p:cNvPr id="14" name="직사각형 13">
            <a:extLst>
              <a:ext uri="{FF2B5EF4-FFF2-40B4-BE49-F238E27FC236}">
                <a16:creationId xmlns:a16="http://schemas.microsoft.com/office/drawing/2014/main" id="{A0DEFD32-D047-CB4D-3BCA-63F380350B76}"/>
              </a:ext>
            </a:extLst>
          </p:cNvPr>
          <p:cNvSpPr/>
          <p:nvPr/>
        </p:nvSpPr>
        <p:spPr>
          <a:xfrm>
            <a:off x="2926186" y="3713284"/>
            <a:ext cx="569845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T getBody() -  </a:t>
            </a:r>
            <a:r>
              <a:rPr lang="ko-KR" altLang="en-US" sz="1200">
                <a:latin typeface="+mn-ea"/>
              </a:rPr>
              <a:t>요청 또는 응답의 본문 데이터 반환</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HttpHeaders getHeaders() -  </a:t>
            </a:r>
            <a:r>
              <a:rPr lang="ko-KR" altLang="en-US" sz="1200">
                <a:latin typeface="+mn-ea"/>
              </a:rPr>
              <a:t>요청 또는 응답의 헤더 반환</a:t>
            </a:r>
            <a:r>
              <a:rPr lang="en-US" altLang="ko-KR" sz="1200">
                <a:latin typeface="+mn-ea"/>
              </a:rPr>
              <a:t>.</a:t>
            </a:r>
          </a:p>
        </p:txBody>
      </p:sp>
      <p:sp>
        <p:nvSpPr>
          <p:cNvPr id="15" name="직사각형 14">
            <a:extLst>
              <a:ext uri="{FF2B5EF4-FFF2-40B4-BE49-F238E27FC236}">
                <a16:creationId xmlns:a16="http://schemas.microsoft.com/office/drawing/2014/main" id="{C9AA802B-67FB-FD7D-A495-29B6C14D0C58}"/>
              </a:ext>
            </a:extLst>
          </p:cNvPr>
          <p:cNvSpPr/>
          <p:nvPr/>
        </p:nvSpPr>
        <p:spPr>
          <a:xfrm>
            <a:off x="2926187" y="2321955"/>
            <a:ext cx="569845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HttpEntity&lt;T&gt;() -  </a:t>
            </a:r>
            <a:r>
              <a:rPr lang="ko-KR" altLang="en-US" sz="1200">
                <a:latin typeface="+mn-ea"/>
              </a:rPr>
              <a:t>본문과 헤더 없이 객체 생성</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HttpEntity&lt;T&gt;(T body) -  </a:t>
            </a:r>
            <a:r>
              <a:rPr lang="ko-KR" altLang="en-US" sz="1200">
                <a:latin typeface="+mn-ea"/>
              </a:rPr>
              <a:t>본문만 포함</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HttpEntity&lt;T&gt;(T body, HttpHeaders headers) -  </a:t>
            </a:r>
            <a:r>
              <a:rPr lang="ko-KR" altLang="en-US" sz="1200">
                <a:latin typeface="+mn-ea"/>
              </a:rPr>
              <a:t>본문과 헤더를 포함</a:t>
            </a:r>
            <a:r>
              <a:rPr lang="en-US" altLang="ko-KR" sz="1200">
                <a:latin typeface="+mn-ea"/>
              </a:rPr>
              <a:t>.</a:t>
            </a:r>
          </a:p>
        </p:txBody>
      </p:sp>
      <p:sp>
        <p:nvSpPr>
          <p:cNvPr id="16" name="모서리가 둥근 직사각형 38">
            <a:extLst>
              <a:ext uri="{FF2B5EF4-FFF2-40B4-BE49-F238E27FC236}">
                <a16:creationId xmlns:a16="http://schemas.microsoft.com/office/drawing/2014/main" id="{3D7F9F47-24EF-D7FB-A2FA-883FB5567CD1}"/>
              </a:ext>
            </a:extLst>
          </p:cNvPr>
          <p:cNvSpPr/>
          <p:nvPr/>
        </p:nvSpPr>
        <p:spPr>
          <a:xfrm>
            <a:off x="4321174" y="4868169"/>
            <a:ext cx="1580940" cy="503439"/>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ea typeface="나눔바른고딕" panose="020B0603020101020101"/>
              </a:rPr>
              <a:t>HttpEntity&lt;T&gt;</a:t>
            </a:r>
            <a:endParaRPr lang="en-US" altLang="ko-KR" sz="1200">
              <a:solidFill>
                <a:srgbClr val="BCBEC4"/>
              </a:solidFill>
              <a:effectLst/>
              <a:highlight>
                <a:srgbClr val="1E1F22"/>
              </a:highlight>
            </a:endParaRPr>
          </a:p>
        </p:txBody>
      </p:sp>
      <p:sp>
        <p:nvSpPr>
          <p:cNvPr id="18" name="모서리가 둥근 직사각형 38">
            <a:extLst>
              <a:ext uri="{FF2B5EF4-FFF2-40B4-BE49-F238E27FC236}">
                <a16:creationId xmlns:a16="http://schemas.microsoft.com/office/drawing/2014/main" id="{9763A5F7-F8EF-6D42-6496-9A5978CAB6F8}"/>
              </a:ext>
            </a:extLst>
          </p:cNvPr>
          <p:cNvSpPr/>
          <p:nvPr/>
        </p:nvSpPr>
        <p:spPr>
          <a:xfrm>
            <a:off x="2926186" y="5882970"/>
            <a:ext cx="2058650" cy="493836"/>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RequestEntity&lt;T&gt;</a:t>
            </a:r>
          </a:p>
        </p:txBody>
      </p:sp>
      <p:sp>
        <p:nvSpPr>
          <p:cNvPr id="19" name="모서리가 둥근 직사각형 38">
            <a:extLst>
              <a:ext uri="{FF2B5EF4-FFF2-40B4-BE49-F238E27FC236}">
                <a16:creationId xmlns:a16="http://schemas.microsoft.com/office/drawing/2014/main" id="{92DA4F40-39B3-D409-8C5D-6EFA446053E4}"/>
              </a:ext>
            </a:extLst>
          </p:cNvPr>
          <p:cNvSpPr/>
          <p:nvPr/>
        </p:nvSpPr>
        <p:spPr>
          <a:xfrm>
            <a:off x="5258386" y="5882970"/>
            <a:ext cx="2058650" cy="493836"/>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effectLst/>
              </a:rPr>
              <a:t>ResponseEntity&lt;T&gt;</a:t>
            </a:r>
          </a:p>
        </p:txBody>
      </p:sp>
      <p:cxnSp>
        <p:nvCxnSpPr>
          <p:cNvPr id="4" name="연결선: 꺾임 3">
            <a:extLst>
              <a:ext uri="{FF2B5EF4-FFF2-40B4-BE49-F238E27FC236}">
                <a16:creationId xmlns:a16="http://schemas.microsoft.com/office/drawing/2014/main" id="{516D53EF-6FBF-C97F-3FA5-D23CC0FB3696}"/>
              </a:ext>
            </a:extLst>
          </p:cNvPr>
          <p:cNvCxnSpPr>
            <a:stCxn id="18" idx="0"/>
            <a:endCxn id="16" idx="2"/>
          </p:cNvCxnSpPr>
          <p:nvPr/>
        </p:nvCxnSpPr>
        <p:spPr>
          <a:xfrm rot="5400000" flipH="1" flipV="1">
            <a:off x="4277896" y="5049223"/>
            <a:ext cx="511362" cy="115613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연결선: 꺾임 5">
            <a:extLst>
              <a:ext uri="{FF2B5EF4-FFF2-40B4-BE49-F238E27FC236}">
                <a16:creationId xmlns:a16="http://schemas.microsoft.com/office/drawing/2014/main" id="{024F1F88-2E04-6C27-7C22-649C5DBE9497}"/>
              </a:ext>
            </a:extLst>
          </p:cNvPr>
          <p:cNvCxnSpPr>
            <a:stCxn id="19" idx="0"/>
            <a:endCxn id="16" idx="2"/>
          </p:cNvCxnSpPr>
          <p:nvPr/>
        </p:nvCxnSpPr>
        <p:spPr>
          <a:xfrm rot="16200000" flipV="1">
            <a:off x="5443997" y="5039255"/>
            <a:ext cx="511362" cy="117606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71002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F86CD-B288-DEFA-C19D-A2BC2BB4A24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080E886-AA78-EABA-DB10-9D1580D2C056}"/>
              </a:ext>
            </a:extLst>
          </p:cNvPr>
          <p:cNvSpPr/>
          <p:nvPr/>
        </p:nvSpPr>
        <p:spPr>
          <a:xfrm>
            <a:off x="198756" y="202792"/>
            <a:ext cx="17748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1 </a:t>
            </a:r>
            <a:endParaRPr lang="ko-KR" altLang="en-US" b="1">
              <a:solidFill>
                <a:schemeClr val="accent1">
                  <a:lumMod val="75000"/>
                </a:schemeClr>
              </a:solidFill>
              <a:latin typeface="+mn-ea"/>
            </a:endParaRPr>
          </a:p>
        </p:txBody>
      </p:sp>
      <p:sp>
        <p:nvSpPr>
          <p:cNvPr id="11" name="Rectangle 4">
            <a:extLst>
              <a:ext uri="{FF2B5EF4-FFF2-40B4-BE49-F238E27FC236}">
                <a16:creationId xmlns:a16="http://schemas.microsoft.com/office/drawing/2014/main" id="{57BCCB9F-765B-7F5A-FA31-AF93866ED8D3}"/>
              </a:ext>
            </a:extLst>
          </p:cNvPr>
          <p:cNvSpPr>
            <a:spLocks noChangeArrowheads="1"/>
          </p:cNvSpPr>
          <p:nvPr/>
        </p:nvSpPr>
        <p:spPr bwMode="auto">
          <a:xfrm>
            <a:off x="290881" y="572124"/>
            <a:ext cx="5575394" cy="61549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(HttpEntity&lt;String&gt;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본문과 헤더를 추출</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body = httpEntity.getBody();</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ObjectMapper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사용하여</a:t>
            </a:r>
            <a:r>
              <a:rPr kumimoji="0" lang="ko-KR" altLang="ko-KR" sz="1100" b="0" i="0" u="none" strike="noStrike" cap="none" normalizeH="0" baseline="0">
                <a:ln>
                  <a:noFill/>
                </a:ln>
                <a:solidFill>
                  <a:srgbClr val="7A7E85"/>
                </a:solidFill>
                <a:effectLst/>
                <a:latin typeface="Arial Unicode MS"/>
                <a:ea typeface="JetBrains Mono"/>
              </a:rPr>
              <a:t> JSON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objectMapper.readValue(body, User.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6">
            <a:extLst>
              <a:ext uri="{FF2B5EF4-FFF2-40B4-BE49-F238E27FC236}">
                <a16:creationId xmlns:a16="http://schemas.microsoft.com/office/drawing/2014/main" id="{AFFF57D3-694A-B4DC-CDE7-7F7B2F7C9218}"/>
              </a:ext>
            </a:extLst>
          </p:cNvPr>
          <p:cNvSpPr>
            <a:spLocks noChangeArrowheads="1"/>
          </p:cNvSpPr>
          <p:nvPr/>
        </p:nvSpPr>
        <p:spPr bwMode="auto">
          <a:xfrm>
            <a:off x="6325727" y="572124"/>
            <a:ext cx="5575394"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본문과 헤더를 추출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직접 매핑</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D0D06FB2-6D87-B8FD-85E7-5E823FDE70C5}"/>
              </a:ext>
            </a:extLst>
          </p:cNvPr>
          <p:cNvSpPr/>
          <p:nvPr/>
        </p:nvSpPr>
        <p:spPr>
          <a:xfrm>
            <a:off x="6229109" y="202792"/>
            <a:ext cx="17748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2 </a:t>
            </a:r>
            <a:endParaRPr lang="ko-KR" altLang="en-US" b="1">
              <a:solidFill>
                <a:schemeClr val="accent1">
                  <a:lumMod val="75000"/>
                </a:schemeClr>
              </a:solidFill>
              <a:latin typeface="+mn-ea"/>
            </a:endParaRPr>
          </a:p>
        </p:txBody>
      </p:sp>
      <p:sp>
        <p:nvSpPr>
          <p:cNvPr id="21" name="화살표: 오른쪽 20">
            <a:extLst>
              <a:ext uri="{FF2B5EF4-FFF2-40B4-BE49-F238E27FC236}">
                <a16:creationId xmlns:a16="http://schemas.microsoft.com/office/drawing/2014/main" id="{B75AB555-7A1A-B23F-B6C7-FA161A6D2BC7}"/>
              </a:ext>
            </a:extLst>
          </p:cNvPr>
          <p:cNvSpPr/>
          <p:nvPr/>
        </p:nvSpPr>
        <p:spPr>
          <a:xfrm>
            <a:off x="5957637" y="2893595"/>
            <a:ext cx="276726" cy="27071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6411761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C764B-929C-B527-5A67-6838920AC6FD}"/>
            </a:ext>
          </a:extLst>
        </p:cNvPr>
        <p:cNvGrpSpPr/>
        <p:nvPr/>
      </p:nvGrpSpPr>
      <p:grpSpPr>
        <a:xfrm>
          <a:off x="0" y="0"/>
          <a:ext cx="0" cy="0"/>
          <a:chOff x="0" y="0"/>
          <a:chExt cx="0" cy="0"/>
        </a:xfrm>
      </p:grpSpPr>
      <p:sp>
        <p:nvSpPr>
          <p:cNvPr id="2" name="Rectangle 6">
            <a:extLst>
              <a:ext uri="{FF2B5EF4-FFF2-40B4-BE49-F238E27FC236}">
                <a16:creationId xmlns:a16="http://schemas.microsoft.com/office/drawing/2014/main" id="{253775E4-198A-59A2-C6B4-6FE8E2397965}"/>
              </a:ext>
            </a:extLst>
          </p:cNvPr>
          <p:cNvSpPr>
            <a:spLocks noChangeArrowheads="1"/>
          </p:cNvSpPr>
          <p:nvPr/>
        </p:nvSpPr>
        <p:spPr bwMode="auto">
          <a:xfrm>
            <a:off x="6325727" y="572124"/>
            <a:ext cx="5575394"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본문과 헤더를 추출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직접 매핑</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4" name="직사각형 73">
            <a:extLst>
              <a:ext uri="{FF2B5EF4-FFF2-40B4-BE49-F238E27FC236}">
                <a16:creationId xmlns:a16="http://schemas.microsoft.com/office/drawing/2014/main" id="{B40934A4-CA80-CF26-6D6B-2D5400484399}"/>
              </a:ext>
            </a:extLst>
          </p:cNvPr>
          <p:cNvSpPr/>
          <p:nvPr/>
        </p:nvSpPr>
        <p:spPr>
          <a:xfrm>
            <a:off x="198756" y="202792"/>
            <a:ext cx="233429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요청 및 응답 결과</a:t>
            </a:r>
          </a:p>
        </p:txBody>
      </p:sp>
      <p:sp>
        <p:nvSpPr>
          <p:cNvPr id="4" name="Rectangle 2">
            <a:extLst>
              <a:ext uri="{FF2B5EF4-FFF2-40B4-BE49-F238E27FC236}">
                <a16:creationId xmlns:a16="http://schemas.microsoft.com/office/drawing/2014/main" id="{6F797274-FA89-E5E5-F66A-3F1026778F8C}"/>
              </a:ext>
            </a:extLst>
          </p:cNvPr>
          <p:cNvSpPr>
            <a:spLocks noChangeArrowheads="1"/>
          </p:cNvSpPr>
          <p:nvPr/>
        </p:nvSpPr>
        <p:spPr bwMode="auto">
          <a:xfrm>
            <a:off x="593563" y="1029854"/>
            <a:ext cx="5368084" cy="160986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t>
            </a:r>
            <a:r>
              <a:rPr kumimoji="0" lang="en-US" altLang="ko-KR" sz="1100" b="0" i="0" u="none" strike="noStrike" cap="none" normalizeH="0" baseline="0">
                <a:ln>
                  <a:noFill/>
                </a:ln>
                <a:solidFill>
                  <a:srgbClr val="BCBEC4"/>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 HTTP/</a:t>
            </a:r>
            <a:r>
              <a:rPr kumimoji="0" lang="ko-KR" altLang="ko-KR" sz="1100" b="0" i="0" u="none" strike="noStrike" cap="none" normalizeH="0" baseline="0">
                <a:ln>
                  <a:noFill/>
                </a:ln>
                <a:solidFill>
                  <a:srgbClr val="2AACB8"/>
                </a:solidFill>
                <a:effectLst/>
                <a:latin typeface="Arial Unicode MS"/>
                <a:ea typeface="JetBrains Mono"/>
              </a:rPr>
              <a:t>1.1</a:t>
            </a:r>
            <a:endParaRPr kumimoji="0" lang="en-US" altLang="ko-KR" sz="1100" b="0" i="0" u="none" strike="noStrike" cap="none" normalizeH="0" baseline="0">
              <a:ln>
                <a:noFill/>
              </a:ln>
              <a:solidFill>
                <a:srgbClr val="2AACB8"/>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2AACB8"/>
                </a:solidFill>
                <a:effectLst/>
                <a:latin typeface="Arial Unicode MS"/>
                <a:ea typeface="JetBrains Mono"/>
              </a:rPr>
              <a:t>Authorization: Bearer token</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50D80154-3E71-A780-6CFD-DE6D54A53986}"/>
              </a:ext>
            </a:extLst>
          </p:cNvPr>
          <p:cNvSpPr/>
          <p:nvPr/>
        </p:nvSpPr>
        <p:spPr>
          <a:xfrm>
            <a:off x="543430" y="2857331"/>
            <a:ext cx="492443" cy="276999"/>
          </a:xfrm>
          <a:prstGeom prst="rect">
            <a:avLst/>
          </a:prstGeom>
        </p:spPr>
        <p:txBody>
          <a:bodyPr wrap="none">
            <a:spAutoFit/>
          </a:bodyPr>
          <a:lstStyle/>
          <a:p>
            <a:r>
              <a:rPr lang="ko-KR" altLang="en-US" sz="1200" b="1">
                <a:latin typeface="+mn-ea"/>
              </a:rPr>
              <a:t>로그</a:t>
            </a:r>
          </a:p>
        </p:txBody>
      </p:sp>
      <p:sp>
        <p:nvSpPr>
          <p:cNvPr id="6" name="직사각형 5">
            <a:extLst>
              <a:ext uri="{FF2B5EF4-FFF2-40B4-BE49-F238E27FC236}">
                <a16:creationId xmlns:a16="http://schemas.microsoft.com/office/drawing/2014/main" id="{3379B79A-B462-1F25-B28E-6995495D693D}"/>
              </a:ext>
            </a:extLst>
          </p:cNvPr>
          <p:cNvSpPr/>
          <p:nvPr/>
        </p:nvSpPr>
        <p:spPr>
          <a:xfrm>
            <a:off x="543430" y="720993"/>
            <a:ext cx="492443" cy="276999"/>
          </a:xfrm>
          <a:prstGeom prst="rect">
            <a:avLst/>
          </a:prstGeom>
        </p:spPr>
        <p:txBody>
          <a:bodyPr wrap="none">
            <a:spAutoFit/>
          </a:bodyPr>
          <a:lstStyle/>
          <a:p>
            <a:r>
              <a:rPr lang="ko-KR" altLang="en-US" sz="1200" b="1">
                <a:latin typeface="+mn-ea"/>
              </a:rPr>
              <a:t>요청</a:t>
            </a:r>
          </a:p>
        </p:txBody>
      </p:sp>
      <p:sp>
        <p:nvSpPr>
          <p:cNvPr id="8" name="Rectangle 2">
            <a:extLst>
              <a:ext uri="{FF2B5EF4-FFF2-40B4-BE49-F238E27FC236}">
                <a16:creationId xmlns:a16="http://schemas.microsoft.com/office/drawing/2014/main" id="{CD9E679E-5BDF-1FD4-A2AD-DFBB1DC3B8B6}"/>
              </a:ext>
            </a:extLst>
          </p:cNvPr>
          <p:cNvSpPr>
            <a:spLocks noChangeArrowheads="1"/>
          </p:cNvSpPr>
          <p:nvPr/>
        </p:nvSpPr>
        <p:spPr bwMode="auto">
          <a:xfrm>
            <a:off x="593563" y="3153125"/>
            <a:ext cx="5368084"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Headers: [Authorization:</a:t>
            </a:r>
            <a:r>
              <a:rPr kumimoji="0" lang="ko-KR" altLang="ko-KR" sz="1100" b="0" i="0" u="none" strike="noStrike" cap="none" normalizeH="0" baseline="0">
                <a:ln>
                  <a:noFill/>
                </a:ln>
                <a:solidFill>
                  <a:srgbClr val="6AAB73"/>
                </a:solidFill>
                <a:effectLst/>
                <a:latin typeface="Arial Unicode MS"/>
                <a:ea typeface="JetBrains Mono"/>
              </a:rPr>
              <a:t>"Bearer token"</a:t>
            </a:r>
            <a:r>
              <a:rPr kumimoji="0" lang="ko-KR" altLang="ko-KR" sz="1100" b="0" i="0" u="none" strike="noStrike" cap="none" normalizeH="0" baseline="0">
                <a:ln>
                  <a:noFill/>
                </a:ln>
                <a:solidFill>
                  <a:srgbClr val="BCBEC4"/>
                </a:solidFill>
                <a:effectLst/>
                <a:latin typeface="Arial Unicode MS"/>
                <a:ea typeface="JetBrains Mono"/>
              </a:rPr>
              <a:t>, 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201FB023-391C-8D10-FA76-3A4756C8DB4B}"/>
              </a:ext>
            </a:extLst>
          </p:cNvPr>
          <p:cNvSpPr/>
          <p:nvPr/>
        </p:nvSpPr>
        <p:spPr>
          <a:xfrm>
            <a:off x="543430" y="3947725"/>
            <a:ext cx="492443" cy="276999"/>
          </a:xfrm>
          <a:prstGeom prst="rect">
            <a:avLst/>
          </a:prstGeom>
        </p:spPr>
        <p:txBody>
          <a:bodyPr wrap="none">
            <a:spAutoFit/>
          </a:bodyPr>
          <a:lstStyle/>
          <a:p>
            <a:r>
              <a:rPr lang="ko-KR" altLang="en-US" sz="1200" b="1">
                <a:latin typeface="+mn-ea"/>
              </a:rPr>
              <a:t>응답</a:t>
            </a:r>
          </a:p>
        </p:txBody>
      </p:sp>
      <p:sp>
        <p:nvSpPr>
          <p:cNvPr id="12" name="Rectangle 5">
            <a:extLst>
              <a:ext uri="{FF2B5EF4-FFF2-40B4-BE49-F238E27FC236}">
                <a16:creationId xmlns:a16="http://schemas.microsoft.com/office/drawing/2014/main" id="{C3E50865-BC32-37B8-4A32-CE560320720E}"/>
              </a:ext>
            </a:extLst>
          </p:cNvPr>
          <p:cNvSpPr>
            <a:spLocks noChangeArrowheads="1"/>
          </p:cNvSpPr>
          <p:nvPr/>
        </p:nvSpPr>
        <p:spPr bwMode="auto">
          <a:xfrm>
            <a:off x="593563" y="4247206"/>
            <a:ext cx="536808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1.1 200 </a:t>
            </a:r>
            <a:r>
              <a:rPr kumimoji="0" lang="ko-KR" altLang="ko-KR" sz="1100" b="0" i="0" u="none" strike="noStrike" cap="none" normalizeH="0" baseline="0">
                <a:ln>
                  <a:noFill/>
                </a:ln>
                <a:solidFill>
                  <a:srgbClr val="BCBEC4"/>
                </a:solidFill>
                <a:effectLst/>
                <a:latin typeface="Arial Unicode MS"/>
                <a:ea typeface="JetBrains Mono"/>
              </a:rPr>
              <a:t>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Custom-Header: Processed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Processed User: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C77DBB"/>
                </a:solidFill>
                <a:latin typeface="Arial Unicode MS"/>
                <a:ea typeface="JetBrains Mono"/>
              </a:rPr>
              <a:t>A</a:t>
            </a:r>
            <a:r>
              <a:rPr kumimoji="0" lang="ko-KR" altLang="ko-KR" sz="1100" b="0" i="0" u="none" strike="noStrike" cap="none" normalizeH="0" baseline="0">
                <a:ln>
                  <a:noFill/>
                </a:ln>
                <a:solidFill>
                  <a:srgbClr val="C77DBB"/>
                </a:solidFill>
                <a:effectLst/>
                <a:latin typeface="Arial Unicode MS"/>
                <a:ea typeface="JetBrains Mono"/>
              </a:rPr>
              <a:t>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9" name="직선 화살표 연결선 8">
            <a:extLst>
              <a:ext uri="{FF2B5EF4-FFF2-40B4-BE49-F238E27FC236}">
                <a16:creationId xmlns:a16="http://schemas.microsoft.com/office/drawing/2014/main" id="{C9963561-9B57-3427-3F4B-6A7349895150}"/>
              </a:ext>
            </a:extLst>
          </p:cNvPr>
          <p:cNvCxnSpPr>
            <a:cxnSpLocks/>
          </p:cNvCxnSpPr>
          <p:nvPr/>
        </p:nvCxnSpPr>
        <p:spPr>
          <a:xfrm flipH="1">
            <a:off x="2484521" y="4313321"/>
            <a:ext cx="4211053" cy="3850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95FA1A5-5173-0960-B46C-4F9572EECDBA}"/>
              </a:ext>
            </a:extLst>
          </p:cNvPr>
          <p:cNvCxnSpPr>
            <a:cxnSpLocks/>
          </p:cNvCxnSpPr>
          <p:nvPr/>
        </p:nvCxnSpPr>
        <p:spPr>
          <a:xfrm flipH="1">
            <a:off x="5179595" y="3074068"/>
            <a:ext cx="1449805" cy="2646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5F652B82-769A-0C83-1871-FB2657383433}"/>
              </a:ext>
            </a:extLst>
          </p:cNvPr>
          <p:cNvCxnSpPr>
            <a:cxnSpLocks/>
          </p:cNvCxnSpPr>
          <p:nvPr/>
        </p:nvCxnSpPr>
        <p:spPr>
          <a:xfrm flipH="1">
            <a:off x="2533049" y="3338763"/>
            <a:ext cx="4162525" cy="2667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FB48292C-B981-7440-9683-983A8D1CF3CE}"/>
              </a:ext>
            </a:extLst>
          </p:cNvPr>
          <p:cNvCxnSpPr>
            <a:cxnSpLocks/>
          </p:cNvCxnSpPr>
          <p:nvPr/>
        </p:nvCxnSpPr>
        <p:spPr>
          <a:xfrm flipH="1">
            <a:off x="3212432" y="4578016"/>
            <a:ext cx="3531268" cy="8783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61886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31C1-23C4-57C5-69A8-9F65D1EB7C1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BB183711-8DEA-4C23-28E8-B041D42C4CA8}"/>
              </a:ext>
            </a:extLst>
          </p:cNvPr>
          <p:cNvSpPr/>
          <p:nvPr/>
        </p:nvSpPr>
        <p:spPr>
          <a:xfrm>
            <a:off x="370208" y="627229"/>
            <a:ext cx="1165535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 </a:t>
            </a:r>
            <a:r>
              <a:rPr lang="ko-KR" altLang="en-US" sz="1200">
                <a:latin typeface="+mn-ea"/>
              </a:rPr>
              <a:t>의 확장 버전으로</a:t>
            </a:r>
            <a:r>
              <a:rPr lang="en-US" altLang="ko-KR" sz="1200">
                <a:latin typeface="+mn-ea"/>
              </a:rPr>
              <a:t> HTTP </a:t>
            </a:r>
            <a:r>
              <a:rPr lang="ko-KR" altLang="en-US" sz="1200">
                <a:latin typeface="+mn-ea"/>
              </a:rPr>
              <a:t>메서드와 대상 </a:t>
            </a:r>
            <a:r>
              <a:rPr lang="en-US" altLang="ko-KR" sz="1200">
                <a:latin typeface="+mn-ea"/>
              </a:rPr>
              <a:t>URL </a:t>
            </a:r>
            <a:r>
              <a:rPr lang="ko-KR" altLang="en-US" sz="1200">
                <a:latin typeface="+mn-ea"/>
              </a:rPr>
              <a:t>도 포함하며 </a:t>
            </a:r>
            <a:r>
              <a:rPr lang="en-US" altLang="ko-KR" sz="1200">
                <a:latin typeface="+mn-ea"/>
              </a:rPr>
              <a:t>RestTemplate </a:t>
            </a:r>
            <a:r>
              <a:rPr lang="ko-KR" altLang="en-US" sz="1200">
                <a:latin typeface="+mn-ea"/>
              </a:rPr>
              <a:t>에서 요청을 준비하거나</a:t>
            </a:r>
            <a:r>
              <a:rPr lang="en-US" altLang="ko-KR" sz="1200">
                <a:latin typeface="+mn-ea"/>
              </a:rPr>
              <a:t> @Controller </a:t>
            </a:r>
            <a:r>
              <a:rPr lang="ko-KR" altLang="en-US" sz="1200">
                <a:latin typeface="+mn-ea"/>
              </a:rPr>
              <a:t>메서드에서 요청 입력을 나타낼 때 사용된다</a:t>
            </a:r>
            <a:endParaRPr lang="en-US" altLang="ko-KR" sz="1200">
              <a:latin typeface="+mn-ea"/>
            </a:endParaRPr>
          </a:p>
        </p:txBody>
      </p:sp>
      <p:sp>
        <p:nvSpPr>
          <p:cNvPr id="74" name="직사각형 73">
            <a:extLst>
              <a:ext uri="{FF2B5EF4-FFF2-40B4-BE49-F238E27FC236}">
                <a16:creationId xmlns:a16="http://schemas.microsoft.com/office/drawing/2014/main" id="{9DDA6E0B-6B8A-3FAD-D885-3F7CB3D7E6CF}"/>
              </a:ext>
            </a:extLst>
          </p:cNvPr>
          <p:cNvSpPr/>
          <p:nvPr/>
        </p:nvSpPr>
        <p:spPr>
          <a:xfrm>
            <a:off x="198756" y="202792"/>
            <a:ext cx="20635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RequestEntity </a:t>
            </a:r>
            <a:endParaRPr lang="ko-KR" altLang="en-US" b="1">
              <a:solidFill>
                <a:schemeClr val="accent1">
                  <a:lumMod val="75000"/>
                </a:schemeClr>
              </a:solidFill>
              <a:latin typeface="+mn-ea"/>
            </a:endParaRPr>
          </a:p>
        </p:txBody>
      </p:sp>
      <p:pic>
        <p:nvPicPr>
          <p:cNvPr id="4" name="그림 3">
            <a:extLst>
              <a:ext uri="{FF2B5EF4-FFF2-40B4-BE49-F238E27FC236}">
                <a16:creationId xmlns:a16="http://schemas.microsoft.com/office/drawing/2014/main" id="{716315F8-813C-9527-D597-8CE1FF8A4025}"/>
              </a:ext>
            </a:extLst>
          </p:cNvPr>
          <p:cNvPicPr>
            <a:picLocks noChangeAspect="1"/>
          </p:cNvPicPr>
          <p:nvPr/>
        </p:nvPicPr>
        <p:blipFill>
          <a:blip r:embed="rId3"/>
          <a:stretch>
            <a:fillRect/>
          </a:stretch>
        </p:blipFill>
        <p:spPr>
          <a:xfrm>
            <a:off x="571499" y="1069600"/>
            <a:ext cx="2030555" cy="1224306"/>
          </a:xfrm>
          <a:prstGeom prst="rect">
            <a:avLst/>
          </a:prstGeom>
        </p:spPr>
      </p:pic>
      <p:sp>
        <p:nvSpPr>
          <p:cNvPr id="5" name="Rectangle 1">
            <a:extLst>
              <a:ext uri="{FF2B5EF4-FFF2-40B4-BE49-F238E27FC236}">
                <a16:creationId xmlns:a16="http://schemas.microsoft.com/office/drawing/2014/main" id="{E888949E-8B2E-3B69-A747-C8FECBF4F02D}"/>
              </a:ext>
            </a:extLst>
          </p:cNvPr>
          <p:cNvSpPr>
            <a:spLocks noChangeArrowheads="1"/>
          </p:cNvSpPr>
          <p:nvPr/>
        </p:nvSpPr>
        <p:spPr bwMode="auto">
          <a:xfrm>
            <a:off x="571499" y="2502280"/>
            <a:ext cx="6701590" cy="41236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RequestEntityController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(RequestEntity&lt;User&gt; requestEntity)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requestEntity.getBody();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a:t>
            </a:r>
            <a:r>
              <a:rPr kumimoji="0" lang="ko-KR" altLang="ko-KR" sz="1100" b="0" i="0" u="none" strike="noStrike" cap="none" normalizeH="0" baseline="0">
                <a:ln>
                  <a:noFill/>
                </a:ln>
                <a:solidFill>
                  <a:srgbClr val="7A7E85"/>
                </a:solidFill>
                <a:effectLst/>
                <a:latin typeface="Arial Unicode MS"/>
                <a:ea typeface="JetBrains Mono"/>
              </a:rPr>
              <a:t>(User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method = requestEntity.getMethod().name(); </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url = requestEntity.getUrl().toString();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"HTTP Method: " </a:t>
            </a:r>
            <a:r>
              <a:rPr kumimoji="0" lang="ko-KR" altLang="ko-KR" sz="1100" b="0" i="0" u="none" strike="noStrike" cap="none" normalizeH="0" baseline="0">
                <a:ln>
                  <a:noFill/>
                </a:ln>
                <a:solidFill>
                  <a:srgbClr val="BCBEC4"/>
                </a:solidFill>
                <a:effectLst/>
                <a:latin typeface="Arial Unicode MS"/>
                <a:ea typeface="JetBrains Mono"/>
              </a:rPr>
              <a:t>+ method);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"URL: " </a:t>
            </a:r>
            <a:r>
              <a:rPr kumimoji="0" lang="ko-KR" altLang="ko-KR" sz="1100" b="0" i="0" u="none" strike="noStrike" cap="none" normalizeH="0" baseline="0">
                <a:ln>
                  <a:noFill/>
                </a:ln>
                <a:solidFill>
                  <a:srgbClr val="BCBEC4"/>
                </a:solidFill>
                <a:effectLst/>
                <a:latin typeface="Arial Unicode MS"/>
                <a:ea typeface="JetBrains Mono"/>
              </a:rPr>
              <a:t>+ 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processed: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C3F0AFC-DE7B-AF02-54D3-6B235A823539}"/>
              </a:ext>
            </a:extLst>
          </p:cNvPr>
          <p:cNvSpPr>
            <a:spLocks noChangeArrowheads="1"/>
          </p:cNvSpPr>
          <p:nvPr/>
        </p:nvSpPr>
        <p:spPr bwMode="auto">
          <a:xfrm>
            <a:off x="7403437" y="2502280"/>
            <a:ext cx="3531268" cy="13898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t>
            </a:r>
            <a:r>
              <a:rPr lang="en-US" altLang="ko-KR" sz="1100">
                <a:solidFill>
                  <a:srgbClr val="BCBEC4"/>
                </a:solidFill>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 HTTP/</a:t>
            </a:r>
            <a:r>
              <a:rPr kumimoji="0" lang="ko-KR" altLang="ko-KR" sz="1100" b="0" i="0" u="none" strike="noStrike" cap="none" normalizeH="0" baseline="0">
                <a:ln>
                  <a:noFill/>
                </a:ln>
                <a:solidFill>
                  <a:srgbClr val="2AACB8"/>
                </a:solidFill>
                <a:effectLst/>
                <a:latin typeface="Arial Unicode MS"/>
                <a:ea typeface="JetBrains Mono"/>
              </a:rPr>
              <a:t>1.1</a:t>
            </a:r>
            <a:endParaRPr kumimoji="0" lang="en-US" altLang="ko-KR" sz="1100" b="0" i="0" u="none" strike="noStrike" cap="none" normalizeH="0" baseline="0">
              <a:ln>
                <a:noFill/>
              </a:ln>
              <a:solidFill>
                <a:srgbClr val="2AACB8"/>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F49C12B-97F5-6C0A-2BAF-3FCD7E48B600}"/>
              </a:ext>
            </a:extLst>
          </p:cNvPr>
          <p:cNvSpPr>
            <a:spLocks noChangeArrowheads="1"/>
          </p:cNvSpPr>
          <p:nvPr/>
        </p:nvSpPr>
        <p:spPr bwMode="auto">
          <a:xfrm>
            <a:off x="7403437" y="4329476"/>
            <a:ext cx="3531268"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 Method: 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URL: </a:t>
            </a: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http://localhost:8080/api/process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Age=</a:t>
            </a:r>
            <a:r>
              <a:rPr kumimoji="0" lang="en-US"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BCC4C585-EDD1-5172-78DF-AE9571AD943C}"/>
              </a:ext>
            </a:extLst>
          </p:cNvPr>
          <p:cNvSpPr/>
          <p:nvPr/>
        </p:nvSpPr>
        <p:spPr>
          <a:xfrm>
            <a:off x="7334012" y="4058493"/>
            <a:ext cx="854721" cy="276999"/>
          </a:xfrm>
          <a:prstGeom prst="rect">
            <a:avLst/>
          </a:prstGeom>
        </p:spPr>
        <p:txBody>
          <a:bodyPr wrap="none">
            <a:spAutoFit/>
          </a:bodyPr>
          <a:lstStyle/>
          <a:p>
            <a:r>
              <a:rPr lang="ko-KR" altLang="en-US" sz="1200" b="1">
                <a:latin typeface="+mn-ea"/>
              </a:rPr>
              <a:t>서버 로그</a:t>
            </a:r>
          </a:p>
        </p:txBody>
      </p:sp>
      <p:sp>
        <p:nvSpPr>
          <p:cNvPr id="11" name="직사각형 10">
            <a:extLst>
              <a:ext uri="{FF2B5EF4-FFF2-40B4-BE49-F238E27FC236}">
                <a16:creationId xmlns:a16="http://schemas.microsoft.com/office/drawing/2014/main" id="{04EE19AD-CC99-F965-0CC6-13DEB91A8724}"/>
              </a:ext>
            </a:extLst>
          </p:cNvPr>
          <p:cNvSpPr/>
          <p:nvPr/>
        </p:nvSpPr>
        <p:spPr>
          <a:xfrm>
            <a:off x="7335257" y="2224610"/>
            <a:ext cx="492443" cy="276999"/>
          </a:xfrm>
          <a:prstGeom prst="rect">
            <a:avLst/>
          </a:prstGeom>
        </p:spPr>
        <p:txBody>
          <a:bodyPr wrap="none">
            <a:spAutoFit/>
          </a:bodyPr>
          <a:lstStyle/>
          <a:p>
            <a:r>
              <a:rPr lang="ko-KR" altLang="en-US" sz="1200" b="1">
                <a:latin typeface="+mn-ea"/>
              </a:rPr>
              <a:t>요청</a:t>
            </a:r>
          </a:p>
        </p:txBody>
      </p:sp>
      <p:sp>
        <p:nvSpPr>
          <p:cNvPr id="12" name="직사각형 11">
            <a:extLst>
              <a:ext uri="{FF2B5EF4-FFF2-40B4-BE49-F238E27FC236}">
                <a16:creationId xmlns:a16="http://schemas.microsoft.com/office/drawing/2014/main" id="{6992221F-8864-7CDB-8A1B-A0BBDEF6909C}"/>
              </a:ext>
            </a:extLst>
          </p:cNvPr>
          <p:cNvSpPr/>
          <p:nvPr/>
        </p:nvSpPr>
        <p:spPr>
          <a:xfrm>
            <a:off x="7335257" y="5272269"/>
            <a:ext cx="492443" cy="276999"/>
          </a:xfrm>
          <a:prstGeom prst="rect">
            <a:avLst/>
          </a:prstGeom>
        </p:spPr>
        <p:txBody>
          <a:bodyPr wrap="none">
            <a:spAutoFit/>
          </a:bodyPr>
          <a:lstStyle/>
          <a:p>
            <a:r>
              <a:rPr lang="ko-KR" altLang="en-US" sz="1200" b="1">
                <a:latin typeface="+mn-ea"/>
              </a:rPr>
              <a:t>응답</a:t>
            </a:r>
          </a:p>
        </p:txBody>
      </p:sp>
      <p:sp>
        <p:nvSpPr>
          <p:cNvPr id="17" name="Rectangle 3">
            <a:extLst>
              <a:ext uri="{FF2B5EF4-FFF2-40B4-BE49-F238E27FC236}">
                <a16:creationId xmlns:a16="http://schemas.microsoft.com/office/drawing/2014/main" id="{5FB3EA14-601B-5808-9615-750A055D69CD}"/>
              </a:ext>
            </a:extLst>
          </p:cNvPr>
          <p:cNvSpPr>
            <a:spLocks noChangeArrowheads="1"/>
          </p:cNvSpPr>
          <p:nvPr/>
        </p:nvSpPr>
        <p:spPr bwMode="auto">
          <a:xfrm>
            <a:off x="7403437" y="5549268"/>
            <a:ext cx="353126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1.1 200 </a:t>
            </a:r>
            <a:r>
              <a:rPr kumimoji="0" lang="ko-KR" altLang="ko-KR" sz="1100" b="0" i="0" u="none" strike="noStrike" cap="none" normalizeH="0" baseline="0">
                <a:ln>
                  <a:noFill/>
                </a:ln>
                <a:solidFill>
                  <a:srgbClr val="BCBEC4"/>
                </a:solidFill>
                <a:effectLst/>
                <a:latin typeface="Arial Unicode MS"/>
                <a:ea typeface="JetBrains Mono"/>
              </a:rPr>
              <a:t>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processed: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Age=</a:t>
            </a:r>
            <a:r>
              <a:rPr kumimoji="0" lang="en-US"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6899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9C134-9D57-4501-9479-CCDC1E47CB8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0AEDE110-D9E0-7E9B-40A6-40283FA4004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770086FE-9EA1-57F5-7594-0D70CAADAB86}"/>
              </a:ext>
            </a:extLst>
          </p:cNvPr>
          <p:cNvGrpSpPr/>
          <p:nvPr/>
        </p:nvGrpSpPr>
        <p:grpSpPr>
          <a:xfrm>
            <a:off x="1744177" y="1176366"/>
            <a:ext cx="580620" cy="493776"/>
            <a:chOff x="4933570" y="178594"/>
            <a:chExt cx="580620" cy="493776"/>
          </a:xfrm>
        </p:grpSpPr>
        <p:sp>
          <p:nvSpPr>
            <p:cNvPr id="3" name="타원 2">
              <a:extLst>
                <a:ext uri="{FF2B5EF4-FFF2-40B4-BE49-F238E27FC236}">
                  <a16:creationId xmlns:a16="http://schemas.microsoft.com/office/drawing/2014/main" id="{B74892BF-296B-D6F3-1E9C-FFE2977FE43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5F89CFC1-389C-1A9B-53D5-8C2156644F5E}"/>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841668A7-813C-4E0C-A543-CFE3338B272E}"/>
              </a:ext>
            </a:extLst>
          </p:cNvPr>
          <p:cNvCxnSpPr>
            <a:cxnSpLocks/>
            <a:stCxn id="3" idx="4"/>
            <a:endCxn id="13" idx="0"/>
          </p:cNvCxnSpPr>
          <p:nvPr/>
        </p:nvCxnSpPr>
        <p:spPr>
          <a:xfrm>
            <a:off x="2027641" y="1670142"/>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C54A45F5-63AE-7371-C236-3B545140EDBB}"/>
              </a:ext>
            </a:extLst>
          </p:cNvPr>
          <p:cNvSpPr/>
          <p:nvPr/>
        </p:nvSpPr>
        <p:spPr>
          <a:xfrm>
            <a:off x="284541" y="2716540"/>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9F689AB2-341E-31E2-8983-7F79C273AB84}"/>
              </a:ext>
            </a:extLst>
          </p:cNvPr>
          <p:cNvCxnSpPr>
            <a:cxnSpLocks/>
            <a:stCxn id="13" idx="2"/>
            <a:endCxn id="9" idx="0"/>
          </p:cNvCxnSpPr>
          <p:nvPr/>
        </p:nvCxnSpPr>
        <p:spPr>
          <a:xfrm>
            <a:off x="2028297" y="2467761"/>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136406F7-0381-D308-265F-16D4EBEB7699}"/>
              </a:ext>
            </a:extLst>
          </p:cNvPr>
          <p:cNvSpPr/>
          <p:nvPr/>
        </p:nvSpPr>
        <p:spPr>
          <a:xfrm>
            <a:off x="977497" y="1973985"/>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7ECCED04-A96F-243F-6621-C1770CD1B6D3}"/>
              </a:ext>
            </a:extLst>
          </p:cNvPr>
          <p:cNvCxnSpPr>
            <a:cxnSpLocks/>
            <a:stCxn id="9" idx="2"/>
            <a:endCxn id="56" idx="0"/>
          </p:cNvCxnSpPr>
          <p:nvPr/>
        </p:nvCxnSpPr>
        <p:spPr>
          <a:xfrm flipH="1">
            <a:off x="2028297" y="3210316"/>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6986DCEB-F659-CEEF-1A33-D49AF6171680}"/>
              </a:ext>
            </a:extLst>
          </p:cNvPr>
          <p:cNvSpPr/>
          <p:nvPr/>
        </p:nvSpPr>
        <p:spPr>
          <a:xfrm>
            <a:off x="247557" y="4110891"/>
            <a:ext cx="356016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HttpEntityMethodProcessor</a:t>
            </a:r>
          </a:p>
        </p:txBody>
      </p:sp>
      <p:sp>
        <p:nvSpPr>
          <p:cNvPr id="48" name="모서리가 둥근 직사각형 38">
            <a:extLst>
              <a:ext uri="{FF2B5EF4-FFF2-40B4-BE49-F238E27FC236}">
                <a16:creationId xmlns:a16="http://schemas.microsoft.com/office/drawing/2014/main" id="{D8F2EE9F-060D-8411-27B7-E4A35AB769C0}"/>
              </a:ext>
            </a:extLst>
          </p:cNvPr>
          <p:cNvSpPr/>
          <p:nvPr/>
        </p:nvSpPr>
        <p:spPr>
          <a:xfrm>
            <a:off x="4411565" y="3107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StringHttpMessageConverter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211FD229-E4B0-0A89-D786-09478D4ABA9E}"/>
              </a:ext>
            </a:extLst>
          </p:cNvPr>
          <p:cNvCxnSpPr>
            <a:cxnSpLocks/>
            <a:stCxn id="34" idx="3"/>
            <a:endCxn id="101" idx="1"/>
          </p:cNvCxnSpPr>
          <p:nvPr/>
        </p:nvCxnSpPr>
        <p:spPr>
          <a:xfrm>
            <a:off x="3807724" y="4357779"/>
            <a:ext cx="10633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5581BA0C-626A-BE65-1560-C4CE91D5AEB9}"/>
              </a:ext>
            </a:extLst>
          </p:cNvPr>
          <p:cNvSpPr/>
          <p:nvPr/>
        </p:nvSpPr>
        <p:spPr>
          <a:xfrm>
            <a:off x="1787505" y="3426699"/>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5" name="직선 화살표 연결선 74">
            <a:extLst>
              <a:ext uri="{FF2B5EF4-FFF2-40B4-BE49-F238E27FC236}">
                <a16:creationId xmlns:a16="http://schemas.microsoft.com/office/drawing/2014/main" id="{11EA64BA-4E82-592A-6F42-E0BB05786DFA}"/>
              </a:ext>
            </a:extLst>
          </p:cNvPr>
          <p:cNvCxnSpPr>
            <a:cxnSpLocks/>
            <a:stCxn id="56" idx="2"/>
            <a:endCxn id="34" idx="0"/>
          </p:cNvCxnSpPr>
          <p:nvPr/>
        </p:nvCxnSpPr>
        <p:spPr>
          <a:xfrm flipH="1">
            <a:off x="2027641" y="3877193"/>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527F9BD-B15C-03B0-F497-0CE19D9A481A}"/>
              </a:ext>
            </a:extLst>
          </p:cNvPr>
          <p:cNvSpPr txBox="1"/>
          <p:nvPr/>
        </p:nvSpPr>
        <p:spPr>
          <a:xfrm>
            <a:off x="543434" y="3407763"/>
            <a:ext cx="1316041" cy="512961"/>
          </a:xfrm>
          <a:prstGeom prst="rect">
            <a:avLst/>
          </a:prstGeom>
          <a:noFill/>
        </p:spPr>
        <p:txBody>
          <a:bodyPr wrap="square">
            <a:spAutoFit/>
          </a:bodyPr>
          <a:lstStyle/>
          <a:p>
            <a:pPr>
              <a:spcBef>
                <a:spcPts val="400"/>
              </a:spcBef>
            </a:pPr>
            <a:r>
              <a:rPr lang="en-US" altLang="ko-KR" sz="1200">
                <a:solidFill>
                  <a:schemeClr val="accent1">
                    <a:lumMod val="75000"/>
                  </a:schemeClr>
                </a:solidFill>
                <a:effectLst/>
                <a:latin typeface="+mn-ea"/>
              </a:rPr>
              <a:t>HttpEntity or </a:t>
            </a:r>
          </a:p>
          <a:p>
            <a:pPr>
              <a:spcBef>
                <a:spcPts val="400"/>
              </a:spcBef>
            </a:pPr>
            <a:r>
              <a:rPr lang="en-US" altLang="ko-KR" sz="1200">
                <a:solidFill>
                  <a:schemeClr val="accent1">
                    <a:lumMod val="75000"/>
                  </a:schemeClr>
                </a:solidFill>
                <a:effectLst/>
                <a:latin typeface="+mn-ea"/>
              </a:rPr>
              <a:t>RequestEntity</a:t>
            </a:r>
            <a:r>
              <a:rPr lang="en-US" altLang="ko-KR" sz="1200">
                <a:solidFill>
                  <a:schemeClr val="accent1">
                    <a:lumMod val="75000"/>
                  </a:schemeClr>
                </a:solidFill>
                <a:latin typeface="+mn-ea"/>
              </a:rPr>
              <a:t> ?</a:t>
            </a:r>
            <a:endParaRPr lang="en-US" altLang="ko-KR" sz="1200">
              <a:solidFill>
                <a:schemeClr val="accent1">
                  <a:lumMod val="75000"/>
                </a:schemeClr>
              </a:solidFill>
              <a:effectLst/>
            </a:endParaRPr>
          </a:p>
        </p:txBody>
      </p:sp>
      <p:sp>
        <p:nvSpPr>
          <p:cNvPr id="47" name="모서리가 둥근 직사각형 38">
            <a:extLst>
              <a:ext uri="{FF2B5EF4-FFF2-40B4-BE49-F238E27FC236}">
                <a16:creationId xmlns:a16="http://schemas.microsoft.com/office/drawing/2014/main" id="{F75610CF-E300-BD53-CD3E-BD8B2C3BB013}"/>
              </a:ext>
            </a:extLst>
          </p:cNvPr>
          <p:cNvSpPr/>
          <p:nvPr/>
        </p:nvSpPr>
        <p:spPr>
          <a:xfrm>
            <a:off x="9148284" y="5057504"/>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88" name="TextBox 87">
            <a:extLst>
              <a:ext uri="{FF2B5EF4-FFF2-40B4-BE49-F238E27FC236}">
                <a16:creationId xmlns:a16="http://schemas.microsoft.com/office/drawing/2014/main" id="{F9835896-C78C-07AE-26CD-F56E7DD39B2F}"/>
              </a:ext>
            </a:extLst>
          </p:cNvPr>
          <p:cNvSpPr txBox="1"/>
          <p:nvPr/>
        </p:nvSpPr>
        <p:spPr>
          <a:xfrm>
            <a:off x="7709731" y="5576918"/>
            <a:ext cx="1700554" cy="293414"/>
          </a:xfrm>
          <a:prstGeom prst="rect">
            <a:avLst/>
          </a:prstGeom>
          <a:noFill/>
        </p:spPr>
        <p:txBody>
          <a:bodyPr wrap="square">
            <a:spAutoFit/>
          </a:bodyPr>
          <a:lstStyle/>
          <a:p>
            <a:pPr>
              <a:lnSpc>
                <a:spcPct val="150000"/>
              </a:lnSpc>
              <a:spcBef>
                <a:spcPts val="400"/>
              </a:spcBef>
            </a:pPr>
            <a:r>
              <a:rPr lang="en-US" altLang="ko-KR" sz="1000">
                <a:latin typeface="+mn-ea"/>
              </a:rPr>
              <a:t>HTTP </a:t>
            </a:r>
            <a:r>
              <a:rPr lang="ko-KR" altLang="en-US" sz="1000">
                <a:latin typeface="+mn-ea"/>
              </a:rPr>
              <a:t>요청 본문을 읽는다</a:t>
            </a:r>
            <a:endParaRPr lang="en-US" altLang="ko-KR" sz="1000">
              <a:effectLst/>
            </a:endParaRPr>
          </a:p>
        </p:txBody>
      </p:sp>
      <p:sp>
        <p:nvSpPr>
          <p:cNvPr id="91" name="모서리가 둥근 직사각형 38">
            <a:extLst>
              <a:ext uri="{FF2B5EF4-FFF2-40B4-BE49-F238E27FC236}">
                <a16:creationId xmlns:a16="http://schemas.microsoft.com/office/drawing/2014/main" id="{5B934756-0C72-18C4-0D09-7510A205D7B2}"/>
              </a:ext>
            </a:extLst>
          </p:cNvPr>
          <p:cNvSpPr/>
          <p:nvPr/>
        </p:nvSpPr>
        <p:spPr>
          <a:xfrm>
            <a:off x="5421898" y="5991031"/>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ObjectMapper</a:t>
            </a:r>
          </a:p>
        </p:txBody>
      </p:sp>
      <p:cxnSp>
        <p:nvCxnSpPr>
          <p:cNvPr id="70" name="직선 화살표 연결선 69">
            <a:extLst>
              <a:ext uri="{FF2B5EF4-FFF2-40B4-BE49-F238E27FC236}">
                <a16:creationId xmlns:a16="http://schemas.microsoft.com/office/drawing/2014/main" id="{7611BF81-C07C-D14D-4192-0514D1C3D8B8}"/>
              </a:ext>
            </a:extLst>
          </p:cNvPr>
          <p:cNvCxnSpPr>
            <a:cxnSpLocks/>
            <a:stCxn id="15" idx="2"/>
            <a:endCxn id="91" idx="0"/>
          </p:cNvCxnSpPr>
          <p:nvPr/>
        </p:nvCxnSpPr>
        <p:spPr>
          <a:xfrm flipH="1">
            <a:off x="6272175" y="5550100"/>
            <a:ext cx="1" cy="44093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678FD83D-1EAC-68E4-75CF-3E1CEDF89C59}"/>
              </a:ext>
            </a:extLst>
          </p:cNvPr>
          <p:cNvSpPr/>
          <p:nvPr/>
        </p:nvSpPr>
        <p:spPr>
          <a:xfrm>
            <a:off x="8781636" y="4089249"/>
            <a:ext cx="111292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HttpEntity</a:t>
            </a:r>
            <a:endParaRPr lang="en-US" altLang="ko-KR" sz="1400">
              <a:solidFill>
                <a:schemeClr val="tx1"/>
              </a:solidFill>
              <a:effectLst/>
            </a:endParaRPr>
          </a:p>
        </p:txBody>
      </p:sp>
      <p:sp>
        <p:nvSpPr>
          <p:cNvPr id="101" name="다이아몬드 100">
            <a:extLst>
              <a:ext uri="{FF2B5EF4-FFF2-40B4-BE49-F238E27FC236}">
                <a16:creationId xmlns:a16="http://schemas.microsoft.com/office/drawing/2014/main" id="{096B8753-DDB9-D71F-5FF2-180AA07BB55F}"/>
              </a:ext>
            </a:extLst>
          </p:cNvPr>
          <p:cNvSpPr/>
          <p:nvPr/>
        </p:nvSpPr>
        <p:spPr>
          <a:xfrm>
            <a:off x="4871027" y="413253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2" name="TextBox 101">
            <a:extLst>
              <a:ext uri="{FF2B5EF4-FFF2-40B4-BE49-F238E27FC236}">
                <a16:creationId xmlns:a16="http://schemas.microsoft.com/office/drawing/2014/main" id="{FC24EF35-49BF-F62A-01E3-556F9DFCC1BA}"/>
              </a:ext>
            </a:extLst>
          </p:cNvPr>
          <p:cNvSpPr txBox="1"/>
          <p:nvPr/>
        </p:nvSpPr>
        <p:spPr>
          <a:xfrm>
            <a:off x="5352610" y="4059491"/>
            <a:ext cx="2708207"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a:t>
            </a:r>
            <a:r>
              <a:rPr lang="en-US" altLang="ko-KR" sz="1000">
                <a:latin typeface="+mn-ea"/>
              </a:rPr>
              <a:t>?</a:t>
            </a:r>
            <a:endParaRPr lang="en-US" altLang="ko-KR" sz="1000">
              <a:solidFill>
                <a:schemeClr val="tx1"/>
              </a:solidFill>
              <a:effectLst/>
            </a:endParaRPr>
          </a:p>
        </p:txBody>
      </p:sp>
      <p:sp>
        <p:nvSpPr>
          <p:cNvPr id="109" name="TextBox 108">
            <a:extLst>
              <a:ext uri="{FF2B5EF4-FFF2-40B4-BE49-F238E27FC236}">
                <a16:creationId xmlns:a16="http://schemas.microsoft.com/office/drawing/2014/main" id="{7968D6BD-93B7-E1FF-2760-35F5A9063081}"/>
              </a:ext>
            </a:extLst>
          </p:cNvPr>
          <p:cNvSpPr txBox="1"/>
          <p:nvPr/>
        </p:nvSpPr>
        <p:spPr>
          <a:xfrm>
            <a:off x="8195735" y="5269923"/>
            <a:ext cx="575863" cy="333617"/>
          </a:xfrm>
          <a:prstGeom prst="rect">
            <a:avLst/>
          </a:prstGeom>
          <a:noFill/>
        </p:spPr>
        <p:txBody>
          <a:bodyPr wrap="square">
            <a:spAutoFit/>
          </a:bodyPr>
          <a:lstStyle/>
          <a:p>
            <a:pPr>
              <a:lnSpc>
                <a:spcPct val="150000"/>
              </a:lnSpc>
              <a:spcBef>
                <a:spcPts val="400"/>
              </a:spcBef>
            </a:pPr>
            <a:r>
              <a:rPr lang="en-US" altLang="ko-KR" sz="1200">
                <a:latin typeface="+mn-ea"/>
              </a:rPr>
              <a:t>read()</a:t>
            </a:r>
            <a:endParaRPr lang="en-US" altLang="ko-KR" sz="1200">
              <a:effectLst/>
            </a:endParaRPr>
          </a:p>
        </p:txBody>
      </p:sp>
      <p:sp>
        <p:nvSpPr>
          <p:cNvPr id="15" name="모서리가 둥근 직사각형 38">
            <a:extLst>
              <a:ext uri="{FF2B5EF4-FFF2-40B4-BE49-F238E27FC236}">
                <a16:creationId xmlns:a16="http://schemas.microsoft.com/office/drawing/2014/main" id="{F7627327-3D13-E6C2-CF20-5E7C933A7D19}"/>
              </a:ext>
            </a:extLst>
          </p:cNvPr>
          <p:cNvSpPr/>
          <p:nvPr/>
        </p:nvSpPr>
        <p:spPr>
          <a:xfrm>
            <a:off x="4411564" y="5056324"/>
            <a:ext cx="37212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MappingJackson2HttpMessageConverter</a:t>
            </a:r>
            <a:endParaRPr lang="en-US" altLang="ko-KR" sz="1400">
              <a:solidFill>
                <a:schemeClr val="tx1"/>
              </a:solidFill>
              <a:effectLst/>
            </a:endParaRPr>
          </a:p>
        </p:txBody>
      </p:sp>
      <p:cxnSp>
        <p:nvCxnSpPr>
          <p:cNvPr id="17" name="직선 화살표 연결선 16">
            <a:extLst>
              <a:ext uri="{FF2B5EF4-FFF2-40B4-BE49-F238E27FC236}">
                <a16:creationId xmlns:a16="http://schemas.microsoft.com/office/drawing/2014/main" id="{E4EE2D7D-1A9C-E3E3-DB4A-684494C01611}"/>
              </a:ext>
            </a:extLst>
          </p:cNvPr>
          <p:cNvCxnSpPr>
            <a:cxnSpLocks/>
            <a:stCxn id="101" idx="0"/>
          </p:cNvCxnSpPr>
          <p:nvPr/>
        </p:nvCxnSpPr>
        <p:spPr>
          <a:xfrm flipV="1">
            <a:off x="5111819" y="3601511"/>
            <a:ext cx="0" cy="5310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BB3D8C1-CDDE-0C76-C20F-C7061B564FF1}"/>
              </a:ext>
            </a:extLst>
          </p:cNvPr>
          <p:cNvCxnSpPr>
            <a:cxnSpLocks/>
            <a:stCxn id="101" idx="2"/>
          </p:cNvCxnSpPr>
          <p:nvPr/>
        </p:nvCxnSpPr>
        <p:spPr>
          <a:xfrm>
            <a:off x="5111819" y="4583026"/>
            <a:ext cx="0" cy="4732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691145-9958-45D8-9719-B24CDDC766F2}"/>
              </a:ext>
            </a:extLst>
          </p:cNvPr>
          <p:cNvSpPr txBox="1"/>
          <p:nvPr/>
        </p:nvSpPr>
        <p:spPr>
          <a:xfrm>
            <a:off x="3890695" y="4612163"/>
            <a:ext cx="1341520" cy="333617"/>
          </a:xfrm>
          <a:prstGeom prst="rect">
            <a:avLst/>
          </a:prstGeom>
          <a:noFill/>
        </p:spPr>
        <p:txBody>
          <a:bodyPr wrap="square">
            <a:spAutoFit/>
          </a:bodyPr>
          <a:lstStyle/>
          <a:p>
            <a:pPr>
              <a:lnSpc>
                <a:spcPct val="150000"/>
              </a:lnSpc>
              <a:spcBef>
                <a:spcPts val="400"/>
              </a:spcBef>
            </a:pPr>
            <a:r>
              <a:rPr lang="en-US" altLang="ko-KR" sz="1200"/>
              <a:t>application/json</a:t>
            </a:r>
            <a:endParaRPr lang="en-US" altLang="ko-KR" sz="1200">
              <a:effectLst/>
            </a:endParaRPr>
          </a:p>
        </p:txBody>
      </p:sp>
      <p:sp>
        <p:nvSpPr>
          <p:cNvPr id="24" name="TextBox 23">
            <a:extLst>
              <a:ext uri="{FF2B5EF4-FFF2-40B4-BE49-F238E27FC236}">
                <a16:creationId xmlns:a16="http://schemas.microsoft.com/office/drawing/2014/main" id="{10430475-4FF9-9217-7414-839607A076AE}"/>
              </a:ext>
            </a:extLst>
          </p:cNvPr>
          <p:cNvSpPr txBox="1"/>
          <p:nvPr/>
        </p:nvSpPr>
        <p:spPr>
          <a:xfrm>
            <a:off x="4321975" y="3748736"/>
            <a:ext cx="879434" cy="333617"/>
          </a:xfrm>
          <a:prstGeom prst="rect">
            <a:avLst/>
          </a:prstGeom>
          <a:noFill/>
        </p:spPr>
        <p:txBody>
          <a:bodyPr wrap="square">
            <a:spAutoFit/>
          </a:bodyPr>
          <a:lstStyle/>
          <a:p>
            <a:pPr>
              <a:lnSpc>
                <a:spcPct val="150000"/>
              </a:lnSpc>
              <a:spcBef>
                <a:spcPts val="400"/>
              </a:spcBef>
            </a:pPr>
            <a:r>
              <a:rPr lang="en-US" altLang="ko-KR" sz="1200"/>
              <a:t>text/plain</a:t>
            </a:r>
            <a:endParaRPr lang="en-US" altLang="ko-KR" sz="1200">
              <a:effectLst/>
            </a:endParaRPr>
          </a:p>
        </p:txBody>
      </p:sp>
      <p:cxnSp>
        <p:nvCxnSpPr>
          <p:cNvPr id="32" name="직선 화살표 연결선 31">
            <a:extLst>
              <a:ext uri="{FF2B5EF4-FFF2-40B4-BE49-F238E27FC236}">
                <a16:creationId xmlns:a16="http://schemas.microsoft.com/office/drawing/2014/main" id="{D8682C21-578E-B195-6678-C071B8960DE8}"/>
              </a:ext>
            </a:extLst>
          </p:cNvPr>
          <p:cNvCxnSpPr>
            <a:cxnSpLocks/>
            <a:stCxn id="15" idx="3"/>
            <a:endCxn id="47" idx="1"/>
          </p:cNvCxnSpPr>
          <p:nvPr/>
        </p:nvCxnSpPr>
        <p:spPr>
          <a:xfrm>
            <a:off x="8132787" y="5303212"/>
            <a:ext cx="1015497" cy="11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919D8633-133D-E8B5-6A2C-A6FCE4AB3B31}"/>
              </a:ext>
            </a:extLst>
          </p:cNvPr>
          <p:cNvSpPr/>
          <p:nvPr/>
        </p:nvSpPr>
        <p:spPr>
          <a:xfrm>
            <a:off x="9148284" y="3107734"/>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String </a:t>
            </a:r>
            <a:r>
              <a:rPr lang="ko-KR" altLang="en-US" sz="1400">
                <a:solidFill>
                  <a:schemeClr val="tx1"/>
                </a:solidFill>
                <a:effectLst/>
              </a:rPr>
              <a:t>변환</a:t>
            </a:r>
            <a:endParaRPr lang="en-US" altLang="ko-KR" sz="1400">
              <a:solidFill>
                <a:schemeClr val="tx1"/>
              </a:solidFill>
              <a:effectLst/>
            </a:endParaRPr>
          </a:p>
        </p:txBody>
      </p:sp>
      <p:cxnSp>
        <p:nvCxnSpPr>
          <p:cNvPr id="46" name="직선 화살표 연결선 45">
            <a:extLst>
              <a:ext uri="{FF2B5EF4-FFF2-40B4-BE49-F238E27FC236}">
                <a16:creationId xmlns:a16="http://schemas.microsoft.com/office/drawing/2014/main" id="{B557B7A1-0411-5B2D-48FF-B82BF472CCA5}"/>
              </a:ext>
            </a:extLst>
          </p:cNvPr>
          <p:cNvCxnSpPr>
            <a:cxnSpLocks/>
            <a:stCxn id="48" idx="3"/>
            <a:endCxn id="45" idx="1"/>
          </p:cNvCxnSpPr>
          <p:nvPr/>
        </p:nvCxnSpPr>
        <p:spPr>
          <a:xfrm>
            <a:off x="7971732" y="3354623"/>
            <a:ext cx="11765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6FA282F3-BF0F-6343-8C86-C1FC325B70FF}"/>
              </a:ext>
            </a:extLst>
          </p:cNvPr>
          <p:cNvSpPr/>
          <p:nvPr/>
        </p:nvSpPr>
        <p:spPr>
          <a:xfrm>
            <a:off x="5317635" y="2155979"/>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HttpInputMessage</a:t>
            </a:r>
          </a:p>
        </p:txBody>
      </p:sp>
      <p:cxnSp>
        <p:nvCxnSpPr>
          <p:cNvPr id="52" name="직선 화살표 연결선 51">
            <a:extLst>
              <a:ext uri="{FF2B5EF4-FFF2-40B4-BE49-F238E27FC236}">
                <a16:creationId xmlns:a16="http://schemas.microsoft.com/office/drawing/2014/main" id="{23627048-950A-C54E-6FB7-172C2901B95C}"/>
              </a:ext>
            </a:extLst>
          </p:cNvPr>
          <p:cNvCxnSpPr>
            <a:cxnSpLocks/>
            <a:stCxn id="48" idx="0"/>
            <a:endCxn id="51" idx="2"/>
          </p:cNvCxnSpPr>
          <p:nvPr/>
        </p:nvCxnSpPr>
        <p:spPr>
          <a:xfrm flipH="1" flipV="1">
            <a:off x="6191647" y="2649755"/>
            <a:ext cx="2" cy="45798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E2D2CED6-0F78-3433-F1C8-FD47832F66D7}"/>
              </a:ext>
            </a:extLst>
          </p:cNvPr>
          <p:cNvSpPr/>
          <p:nvPr/>
        </p:nvSpPr>
        <p:spPr>
          <a:xfrm>
            <a:off x="9991408" y="4082783"/>
            <a:ext cx="134606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RequestEntity</a:t>
            </a:r>
            <a:endParaRPr lang="en-US" altLang="ko-KR" sz="1400">
              <a:solidFill>
                <a:schemeClr val="tx1"/>
              </a:solidFill>
              <a:effectLst/>
            </a:endParaRPr>
          </a:p>
        </p:txBody>
      </p:sp>
      <p:sp>
        <p:nvSpPr>
          <p:cNvPr id="73" name="TextBox 72">
            <a:extLst>
              <a:ext uri="{FF2B5EF4-FFF2-40B4-BE49-F238E27FC236}">
                <a16:creationId xmlns:a16="http://schemas.microsoft.com/office/drawing/2014/main" id="{7222EC1E-71B6-A859-AE31-9D8186878A33}"/>
              </a:ext>
            </a:extLst>
          </p:cNvPr>
          <p:cNvSpPr txBox="1"/>
          <p:nvPr/>
        </p:nvSpPr>
        <p:spPr>
          <a:xfrm>
            <a:off x="8132788" y="4110891"/>
            <a:ext cx="660464" cy="512961"/>
          </a:xfrm>
          <a:prstGeom prst="rect">
            <a:avLst/>
          </a:prstGeom>
          <a:noFill/>
        </p:spPr>
        <p:txBody>
          <a:bodyPr wrap="square">
            <a:spAutoFit/>
          </a:bodyPr>
          <a:lstStyle/>
          <a:p>
            <a:pPr>
              <a:spcBef>
                <a:spcPts val="400"/>
              </a:spcBef>
            </a:pPr>
            <a:r>
              <a:rPr lang="en-US" altLang="ko-KR" sz="1200"/>
              <a:t>body</a:t>
            </a:r>
          </a:p>
          <a:p>
            <a:pPr>
              <a:spcBef>
                <a:spcPts val="400"/>
              </a:spcBef>
            </a:pPr>
            <a:r>
              <a:rPr lang="en-US" altLang="ko-KR" sz="1200">
                <a:effectLst/>
              </a:rPr>
              <a:t>header</a:t>
            </a:r>
          </a:p>
        </p:txBody>
      </p:sp>
      <p:sp>
        <p:nvSpPr>
          <p:cNvPr id="74" name="TextBox 73">
            <a:extLst>
              <a:ext uri="{FF2B5EF4-FFF2-40B4-BE49-F238E27FC236}">
                <a16:creationId xmlns:a16="http://schemas.microsoft.com/office/drawing/2014/main" id="{2FF05730-8890-4233-E0EB-B53048EF2FF8}"/>
              </a:ext>
            </a:extLst>
          </p:cNvPr>
          <p:cNvSpPr txBox="1"/>
          <p:nvPr/>
        </p:nvSpPr>
        <p:spPr>
          <a:xfrm>
            <a:off x="11364926" y="3877193"/>
            <a:ext cx="738843" cy="984885"/>
          </a:xfrm>
          <a:prstGeom prst="rect">
            <a:avLst/>
          </a:prstGeom>
          <a:noFill/>
        </p:spPr>
        <p:txBody>
          <a:bodyPr wrap="square">
            <a:spAutoFit/>
          </a:bodyPr>
          <a:lstStyle/>
          <a:p>
            <a:pPr>
              <a:spcBef>
                <a:spcPts val="400"/>
              </a:spcBef>
            </a:pPr>
            <a:r>
              <a:rPr lang="en-US" altLang="ko-KR" sz="1200"/>
              <a:t>body</a:t>
            </a:r>
          </a:p>
          <a:p>
            <a:pPr>
              <a:spcBef>
                <a:spcPts val="400"/>
              </a:spcBef>
            </a:pPr>
            <a:r>
              <a:rPr lang="en-US" altLang="ko-KR" sz="1200">
                <a:effectLst/>
              </a:rPr>
              <a:t>header</a:t>
            </a:r>
          </a:p>
          <a:p>
            <a:pPr>
              <a:spcBef>
                <a:spcPts val="400"/>
              </a:spcBef>
            </a:pPr>
            <a:r>
              <a:rPr lang="en-US" altLang="ko-KR" sz="1200"/>
              <a:t>m</a:t>
            </a:r>
            <a:r>
              <a:rPr lang="en-US" altLang="ko-KR" sz="1200">
                <a:effectLst/>
              </a:rPr>
              <a:t>ethod</a:t>
            </a:r>
          </a:p>
          <a:p>
            <a:pPr>
              <a:spcBef>
                <a:spcPts val="400"/>
              </a:spcBef>
            </a:pPr>
            <a:r>
              <a:rPr lang="en-US" altLang="ko-KR" sz="1200"/>
              <a:t>urI</a:t>
            </a:r>
            <a:endParaRPr lang="en-US" altLang="ko-KR" sz="1200">
              <a:effectLst/>
            </a:endParaRPr>
          </a:p>
        </p:txBody>
      </p:sp>
      <p:cxnSp>
        <p:nvCxnSpPr>
          <p:cNvPr id="83" name="직선 화살표 연결선 82">
            <a:extLst>
              <a:ext uri="{FF2B5EF4-FFF2-40B4-BE49-F238E27FC236}">
                <a16:creationId xmlns:a16="http://schemas.microsoft.com/office/drawing/2014/main" id="{94BBABE1-1641-2585-CC7E-028C79F687E7}"/>
              </a:ext>
            </a:extLst>
          </p:cNvPr>
          <p:cNvCxnSpPr>
            <a:stCxn id="45" idx="2"/>
            <a:endCxn id="93" idx="0"/>
          </p:cNvCxnSpPr>
          <p:nvPr/>
        </p:nvCxnSpPr>
        <p:spPr>
          <a:xfrm flipH="1">
            <a:off x="9338097" y="3601511"/>
            <a:ext cx="660464" cy="4877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D3ADBE58-14F4-4B6A-0F6F-7D9A0C5207FC}"/>
              </a:ext>
            </a:extLst>
          </p:cNvPr>
          <p:cNvCxnSpPr>
            <a:stCxn id="45" idx="2"/>
            <a:endCxn id="65" idx="0"/>
          </p:cNvCxnSpPr>
          <p:nvPr/>
        </p:nvCxnSpPr>
        <p:spPr>
          <a:xfrm>
            <a:off x="9998561" y="3601511"/>
            <a:ext cx="665882" cy="4812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2BB37933-A64F-1F57-B00F-168A68FEBAA6}"/>
              </a:ext>
            </a:extLst>
          </p:cNvPr>
          <p:cNvCxnSpPr>
            <a:stCxn id="47" idx="0"/>
            <a:endCxn id="93" idx="2"/>
          </p:cNvCxnSpPr>
          <p:nvPr/>
        </p:nvCxnSpPr>
        <p:spPr>
          <a:xfrm flipH="1" flipV="1">
            <a:off x="9338097" y="4583026"/>
            <a:ext cx="660464" cy="4744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E3F2ED33-1A1C-86E0-87F9-83FA2C76CB76}"/>
              </a:ext>
            </a:extLst>
          </p:cNvPr>
          <p:cNvCxnSpPr>
            <a:stCxn id="47" idx="0"/>
            <a:endCxn id="65" idx="2"/>
          </p:cNvCxnSpPr>
          <p:nvPr/>
        </p:nvCxnSpPr>
        <p:spPr>
          <a:xfrm flipV="1">
            <a:off x="9998561" y="4576560"/>
            <a:ext cx="665882" cy="4809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직사각형 97">
            <a:extLst>
              <a:ext uri="{FF2B5EF4-FFF2-40B4-BE49-F238E27FC236}">
                <a16:creationId xmlns:a16="http://schemas.microsoft.com/office/drawing/2014/main" id="{B0B35BC2-FEA7-29DB-4CF7-82DF9EF9105C}"/>
              </a:ext>
            </a:extLst>
          </p:cNvPr>
          <p:cNvSpPr/>
          <p:nvPr/>
        </p:nvSpPr>
        <p:spPr>
          <a:xfrm>
            <a:off x="284541" y="559522"/>
            <a:ext cx="938740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 스프링은 </a:t>
            </a:r>
            <a:r>
              <a:rPr lang="en-US" altLang="ko-KR" sz="1200">
                <a:latin typeface="+mn-ea"/>
              </a:rPr>
              <a:t>HttpEntity, RequestEntity, @RequestBody </a:t>
            </a:r>
            <a:r>
              <a:rPr lang="ko-KR" altLang="en-US" sz="1200">
                <a:latin typeface="+mn-ea"/>
              </a:rPr>
              <a:t>등 </a:t>
            </a:r>
            <a:r>
              <a:rPr lang="en-US" altLang="ko-KR" sz="1200">
                <a:latin typeface="+mn-ea"/>
              </a:rPr>
              <a:t>Http </a:t>
            </a:r>
            <a:r>
              <a:rPr lang="ko-KR" altLang="en-US" sz="1200">
                <a:latin typeface="+mn-ea"/>
              </a:rPr>
              <a:t>요청 본문 처리를 위해 </a:t>
            </a:r>
            <a:r>
              <a:rPr lang="en-US" altLang="ko-KR" sz="1200">
                <a:latin typeface="+mn-ea"/>
              </a:rPr>
              <a:t>HttpMessageConverter </a:t>
            </a:r>
            <a:r>
              <a:rPr lang="ko-KR" altLang="en-US" sz="1200">
                <a:latin typeface="+mn-ea"/>
              </a:rPr>
              <a:t>인터페이스를 제공한다  </a:t>
            </a:r>
            <a:endParaRPr lang="en-US" altLang="ko-KR" sz="1200">
              <a:latin typeface="+mn-ea"/>
            </a:endParaRPr>
          </a:p>
        </p:txBody>
      </p:sp>
    </p:spTree>
    <p:extLst>
      <p:ext uri="{BB962C8B-B14F-4D97-AF65-F5344CB8AC3E}">
        <p14:creationId xmlns:p14="http://schemas.microsoft.com/office/powerpoint/2010/main" val="35089808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A8107-E23A-250B-57CF-CA718A31AD6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1A49BF-F2CB-8C8D-F7C5-F19DED6B207A}"/>
              </a:ext>
            </a:extLst>
          </p:cNvPr>
          <p:cNvSpPr txBox="1"/>
          <p:nvPr/>
        </p:nvSpPr>
        <p:spPr>
          <a:xfrm>
            <a:off x="3362336" y="2921169"/>
            <a:ext cx="5467330" cy="1015663"/>
          </a:xfrm>
          <a:prstGeom prst="rect">
            <a:avLst/>
          </a:prstGeom>
          <a:noFill/>
        </p:spPr>
        <p:txBody>
          <a:bodyPr wrap="none" rtlCol="0">
            <a:spAutoFit/>
          </a:bodyPr>
          <a:lstStyle/>
          <a:p>
            <a:pPr algn="ctr"/>
            <a:r>
              <a:rPr lang="en-US" altLang="ko-KR" sz="6000">
                <a:solidFill>
                  <a:schemeClr val="accent1">
                    <a:lumMod val="75000"/>
                  </a:schemeClr>
                </a:solidFill>
                <a:latin typeface="+mj-lt"/>
                <a:ea typeface="나눔바른고딕" panose="020B0603020101020101" pitchFamily="50" charset="-127"/>
              </a:rPr>
              <a:t>@RequestBody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BC98A43E-C198-BB74-67D5-27EFC9F2EFF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57034493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136508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a:t>
            </a:r>
            <a:r>
              <a:rPr lang="en-US" altLang="ko-KR" sz="1200">
                <a:latin typeface="+mn-ea"/>
              </a:rPr>
              <a:t>HTTP </a:t>
            </a:r>
            <a:r>
              <a:rPr lang="ko-KR" altLang="en-US" sz="1200">
                <a:latin typeface="+mn-ea"/>
              </a:rPr>
              <a:t>요청 본문</a:t>
            </a:r>
            <a:r>
              <a:rPr lang="en-US" altLang="ko-KR" sz="1200">
                <a:latin typeface="+mn-ea"/>
              </a:rPr>
              <a:t>(HTTP Body)</a:t>
            </a:r>
            <a:r>
              <a:rPr lang="ko-KR" altLang="en-US" sz="1200">
                <a:latin typeface="+mn-ea"/>
              </a:rPr>
              <a:t>을 자동으로 객체로 매핑하는 데 사용되며 내부적으로 </a:t>
            </a:r>
            <a:r>
              <a:rPr lang="en-US" altLang="ko-KR" sz="1200">
                <a:latin typeface="+mn-ea"/>
              </a:rPr>
              <a:t>HttpMessageConverter </a:t>
            </a:r>
            <a:r>
              <a:rPr lang="ko-KR" altLang="en-US" sz="1200">
                <a:latin typeface="+mn-ea"/>
              </a:rPr>
              <a:t>객체가 작동되어 본문을 처리한다</a:t>
            </a:r>
            <a:endParaRPr lang="en-US" altLang="ko-KR" sz="1200">
              <a:latin typeface="+mn-ea"/>
            </a:endParaRPr>
          </a:p>
          <a:p>
            <a:pPr marL="171450" indent="-171450">
              <a:lnSpc>
                <a:spcPct val="150000"/>
              </a:lnSpc>
              <a:buFont typeface="Arial" panose="020B0604020202020204" pitchFamily="34" charset="0"/>
              <a:buChar char="•"/>
            </a:pPr>
            <a:r>
              <a:rPr lang="en-US" altLang="ko-KR" sz="1200"/>
              <a:t>HttpEntity </a:t>
            </a:r>
            <a:r>
              <a:rPr lang="ko-KR" altLang="en-US" sz="1200"/>
              <a:t>및 </a:t>
            </a:r>
            <a:r>
              <a:rPr lang="en-US" altLang="ko-KR" sz="1200"/>
              <a:t>RequestEntity </a:t>
            </a:r>
            <a:r>
              <a:rPr lang="ko-KR" altLang="en-US" sz="1200"/>
              <a:t>도 요청 </a:t>
            </a:r>
            <a:r>
              <a:rPr lang="ko-KR" altLang="en-US" sz="1200">
                <a:latin typeface="+mn-ea"/>
              </a:rPr>
              <a:t>본문을 처리해 주지만 지정된 객체로 자동 매핑을 해 주지는 않는다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@Valid </a:t>
            </a:r>
            <a:r>
              <a:rPr lang="ko-KR" altLang="en-US" sz="1200">
                <a:latin typeface="+mn-ea"/>
              </a:rPr>
              <a:t>애너테이션과 함께 사용하면 요청 본문의 유효성을 쉽게 검증할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pic>
        <p:nvPicPr>
          <p:cNvPr id="7" name="그림 6">
            <a:extLst>
              <a:ext uri="{FF2B5EF4-FFF2-40B4-BE49-F238E27FC236}">
                <a16:creationId xmlns:a16="http://schemas.microsoft.com/office/drawing/2014/main" id="{6F616CA7-EE65-125E-81AB-D6E264D1A007}"/>
              </a:ext>
            </a:extLst>
          </p:cNvPr>
          <p:cNvPicPr>
            <a:picLocks noChangeAspect="1"/>
          </p:cNvPicPr>
          <p:nvPr/>
        </p:nvPicPr>
        <p:blipFill>
          <a:blip r:embed="rId3"/>
          <a:stretch>
            <a:fillRect/>
          </a:stretch>
        </p:blipFill>
        <p:spPr>
          <a:xfrm>
            <a:off x="642128" y="1681355"/>
            <a:ext cx="2028028" cy="776209"/>
          </a:xfrm>
          <a:prstGeom prst="rect">
            <a:avLst/>
          </a:prstGeom>
        </p:spPr>
      </p:pic>
      <p:sp>
        <p:nvSpPr>
          <p:cNvPr id="8" name="Rectangle 3">
            <a:extLst>
              <a:ext uri="{FF2B5EF4-FFF2-40B4-BE49-F238E27FC236}">
                <a16:creationId xmlns:a16="http://schemas.microsoft.com/office/drawing/2014/main" id="{09151B7D-F126-BD60-A820-CE0DEB7A2BFC}"/>
              </a:ext>
            </a:extLst>
          </p:cNvPr>
          <p:cNvSpPr>
            <a:spLocks noChangeArrowheads="1"/>
          </p:cNvSpPr>
          <p:nvPr/>
        </p:nvSpPr>
        <p:spPr bwMode="auto">
          <a:xfrm>
            <a:off x="594003" y="3409823"/>
            <a:ext cx="4880367"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RequestBodyController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 user)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6A76F6EA-32BB-0BE0-356C-AFC35A2002D7}"/>
              </a:ext>
            </a:extLst>
          </p:cNvPr>
          <p:cNvSpPr>
            <a:spLocks noChangeArrowheads="1"/>
          </p:cNvSpPr>
          <p:nvPr/>
        </p:nvSpPr>
        <p:spPr bwMode="auto">
          <a:xfrm>
            <a:off x="6325729" y="3282865"/>
            <a:ext cx="5230604"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lang="en-US" altLang="ko-KR" sz="1100">
                <a:solidFill>
                  <a:srgbClr val="7A7E85"/>
                </a:solidFill>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0C5F79A0-B84C-3A14-DBAB-C62597F6B55C}"/>
              </a:ext>
            </a:extLst>
          </p:cNvPr>
          <p:cNvSpPr/>
          <p:nvPr/>
        </p:nvSpPr>
        <p:spPr>
          <a:xfrm>
            <a:off x="5643802" y="4142528"/>
            <a:ext cx="492443" cy="461665"/>
          </a:xfrm>
          <a:prstGeom prst="rect">
            <a:avLst/>
          </a:prstGeom>
        </p:spPr>
        <p:txBody>
          <a:bodyPr wrap="none">
            <a:spAutoFit/>
          </a:bodyPr>
          <a:lstStyle/>
          <a:p>
            <a:r>
              <a:rPr lang="en-US" altLang="ko-KR" sz="2400" b="1">
                <a:latin typeface="+mn-ea"/>
              </a:rPr>
              <a:t>vs</a:t>
            </a:r>
            <a:endParaRPr lang="ko-KR" altLang="en-US" sz="2400" b="1">
              <a:latin typeface="+mn-ea"/>
            </a:endParaRPr>
          </a:p>
        </p:txBody>
      </p:sp>
      <p:sp>
        <p:nvSpPr>
          <p:cNvPr id="11" name="직사각형 10">
            <a:extLst>
              <a:ext uri="{FF2B5EF4-FFF2-40B4-BE49-F238E27FC236}">
                <a16:creationId xmlns:a16="http://schemas.microsoft.com/office/drawing/2014/main" id="{2555E511-5994-0AB4-94E5-FB8E60EA36B3}"/>
              </a:ext>
            </a:extLst>
          </p:cNvPr>
          <p:cNvSpPr/>
          <p:nvPr/>
        </p:nvSpPr>
        <p:spPr>
          <a:xfrm>
            <a:off x="198756" y="2991739"/>
            <a:ext cx="36585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@RequestBody </a:t>
            </a:r>
            <a:r>
              <a:rPr lang="en-US" altLang="ko-KR">
                <a:solidFill>
                  <a:schemeClr val="accent1">
                    <a:lumMod val="75000"/>
                  </a:schemeClr>
                </a:solidFill>
                <a:latin typeface="+mn-ea"/>
              </a:rPr>
              <a:t>vs</a:t>
            </a:r>
            <a:r>
              <a:rPr lang="en-US" altLang="ko-KR" b="1">
                <a:solidFill>
                  <a:schemeClr val="accent1">
                    <a:lumMod val="75000"/>
                  </a:schemeClr>
                </a:solidFill>
                <a:latin typeface="+mn-ea"/>
              </a:rPr>
              <a:t> HttpEntity</a:t>
            </a:r>
            <a:endParaRPr lang="ko-KR" altLang="en-US" b="1">
              <a:solidFill>
                <a:schemeClr val="accent1">
                  <a:lumMod val="75000"/>
                </a:schemeClr>
              </a:solidFill>
              <a:latin typeface="+mn-ea"/>
            </a:endParaRPr>
          </a:p>
        </p:txBody>
      </p:sp>
      <p:sp>
        <p:nvSpPr>
          <p:cNvPr id="45" name="직사각형 44">
            <a:extLst>
              <a:ext uri="{FF2B5EF4-FFF2-40B4-BE49-F238E27FC236}">
                <a16:creationId xmlns:a16="http://schemas.microsoft.com/office/drawing/2014/main" id="{F43777CB-8B40-2BCB-18DA-65ABD2942CFD}"/>
              </a:ext>
            </a:extLst>
          </p:cNvPr>
          <p:cNvSpPr/>
          <p:nvPr/>
        </p:nvSpPr>
        <p:spPr>
          <a:xfrm>
            <a:off x="548443" y="5957835"/>
            <a:ext cx="1136508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요청의 </a:t>
            </a:r>
            <a:r>
              <a:rPr lang="en-US" altLang="ko-KR" sz="1200">
                <a:latin typeface="+mn-ea"/>
              </a:rPr>
              <a:t>Content-Type </a:t>
            </a:r>
            <a:r>
              <a:rPr lang="ko-KR" altLang="en-US" sz="1200">
                <a:latin typeface="+mn-ea"/>
              </a:rPr>
              <a:t>헤더를 기반으로 적절한 </a:t>
            </a:r>
            <a:r>
              <a:rPr lang="en-US" altLang="ko-KR" sz="1200">
                <a:latin typeface="+mn-ea"/>
              </a:rPr>
              <a:t>HttpMessageConverter </a:t>
            </a:r>
            <a:r>
              <a:rPr lang="ko-KR" altLang="en-US" sz="1200">
                <a:latin typeface="+mn-ea"/>
              </a:rPr>
              <a:t>를 선택하기 때문에 </a:t>
            </a:r>
            <a:r>
              <a:rPr lang="en-US" altLang="ko-KR" sz="1200">
                <a:latin typeface="+mn-ea"/>
              </a:rPr>
              <a:t>Content-Type </a:t>
            </a:r>
            <a:r>
              <a:rPr lang="ko-KR" altLang="en-US" sz="1200">
                <a:latin typeface="+mn-ea"/>
              </a:rPr>
              <a:t>헤더가 올바르게 설정되어야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생략하면 안된다</a:t>
            </a:r>
            <a:r>
              <a:rPr lang="en-US" altLang="ko-KR" sz="1200">
                <a:latin typeface="+mn-ea"/>
              </a:rPr>
              <a:t>. </a:t>
            </a:r>
            <a:r>
              <a:rPr lang="ko-KR" altLang="en-US" sz="1200">
                <a:latin typeface="+mn-ea"/>
              </a:rPr>
              <a:t>생략할 경우 기본형은 </a:t>
            </a:r>
            <a:r>
              <a:rPr lang="en-US" altLang="ko-KR" sz="1200">
                <a:latin typeface="+mn-ea"/>
              </a:rPr>
              <a:t>@RequestParam, </a:t>
            </a:r>
            <a:r>
              <a:rPr lang="ko-KR" altLang="en-US" sz="1200">
                <a:latin typeface="+mn-ea"/>
              </a:rPr>
              <a:t>객체 타입은 </a:t>
            </a:r>
            <a:r>
              <a:rPr lang="en-US" altLang="ko-KR" sz="1200">
                <a:latin typeface="+mn-ea"/>
              </a:rPr>
              <a:t>@ModelAttribute </a:t>
            </a:r>
            <a:r>
              <a:rPr lang="ko-KR" altLang="en-US" sz="1200">
                <a:latin typeface="+mn-ea"/>
              </a:rPr>
              <a:t>가 작동하게 되지만 정확한 결과를 보장할 수 없다</a:t>
            </a:r>
            <a:endParaRPr lang="en-US" altLang="ko-KR" sz="1200">
              <a:latin typeface="+mn-ea"/>
            </a:endParaRPr>
          </a:p>
        </p:txBody>
      </p:sp>
      <p:sp>
        <p:nvSpPr>
          <p:cNvPr id="46" name="직사각형 45">
            <a:extLst>
              <a:ext uri="{FF2B5EF4-FFF2-40B4-BE49-F238E27FC236}">
                <a16:creationId xmlns:a16="http://schemas.microsoft.com/office/drawing/2014/main" id="{D8312312-8455-C8A3-AFE8-7788C6F9D0F7}"/>
              </a:ext>
            </a:extLst>
          </p:cNvPr>
          <p:cNvSpPr/>
          <p:nvPr/>
        </p:nvSpPr>
        <p:spPr>
          <a:xfrm>
            <a:off x="2670156" y="1868009"/>
            <a:ext cx="88797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반드시 요청 본문이 있어야 하며 요청 본문이 없을 경우 </a:t>
            </a:r>
            <a:r>
              <a:rPr lang="en-US" altLang="ko-KR" sz="1200">
                <a:latin typeface="+mn-ea"/>
              </a:rPr>
              <a:t>HttpMessageNotReadableException </a:t>
            </a:r>
            <a:r>
              <a:rPr lang="ko-KR" altLang="en-US" sz="1200">
                <a:latin typeface="+mn-ea"/>
              </a:rPr>
              <a:t>이 발생한다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false </a:t>
            </a:r>
            <a:r>
              <a:rPr lang="ko-KR" altLang="en-US" sz="1200">
                <a:latin typeface="+mn-ea"/>
              </a:rPr>
              <a:t>로 설정하면 요청 본문이 없을 때 </a:t>
            </a:r>
            <a:r>
              <a:rPr lang="en-US" altLang="ko-KR" sz="1200">
                <a:latin typeface="+mn-ea"/>
              </a:rPr>
              <a:t>null </a:t>
            </a:r>
            <a:r>
              <a:rPr lang="ko-KR" altLang="en-US" sz="1200">
                <a:latin typeface="+mn-ea"/>
              </a:rPr>
              <a:t>을 허용한다</a:t>
            </a:r>
            <a:endParaRPr lang="en-US" altLang="ko-KR" sz="1200">
              <a:latin typeface="+mn-ea"/>
            </a:endParaRPr>
          </a:p>
        </p:txBody>
      </p:sp>
      <p:pic>
        <p:nvPicPr>
          <p:cNvPr id="3" name="그림 2">
            <a:extLst>
              <a:ext uri="{FF2B5EF4-FFF2-40B4-BE49-F238E27FC236}">
                <a16:creationId xmlns:a16="http://schemas.microsoft.com/office/drawing/2014/main" id="{462C6EC4-09E6-413D-B67E-7BBA4EFC8FE9}"/>
              </a:ext>
            </a:extLst>
          </p:cNvPr>
          <p:cNvPicPr>
            <a:picLocks noChangeAspect="1"/>
          </p:cNvPicPr>
          <p:nvPr/>
        </p:nvPicPr>
        <p:blipFill>
          <a:blip r:embed="rId4"/>
          <a:stretch>
            <a:fillRect/>
          </a:stretch>
        </p:blipFill>
        <p:spPr>
          <a:xfrm>
            <a:off x="2208833" y="4861963"/>
            <a:ext cx="2890877" cy="689567"/>
          </a:xfrm>
          <a:prstGeom prst="rect">
            <a:avLst/>
          </a:prstGeom>
          <a:ln w="12700">
            <a:solidFill>
              <a:srgbClr val="FFC000"/>
            </a:solidFill>
          </a:ln>
        </p:spPr>
      </p:pic>
      <p:cxnSp>
        <p:nvCxnSpPr>
          <p:cNvPr id="5" name="직선 화살표 연결선 4">
            <a:extLst>
              <a:ext uri="{FF2B5EF4-FFF2-40B4-BE49-F238E27FC236}">
                <a16:creationId xmlns:a16="http://schemas.microsoft.com/office/drawing/2014/main" id="{E956406B-D58E-6AF2-AEC0-2A483406BA07}"/>
              </a:ext>
            </a:extLst>
          </p:cNvPr>
          <p:cNvCxnSpPr>
            <a:cxnSpLocks/>
          </p:cNvCxnSpPr>
          <p:nvPr/>
        </p:nvCxnSpPr>
        <p:spPr>
          <a:xfrm flipH="1">
            <a:off x="4872789" y="4442284"/>
            <a:ext cx="155040" cy="41967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3" name="그림 12">
            <a:extLst>
              <a:ext uri="{FF2B5EF4-FFF2-40B4-BE49-F238E27FC236}">
                <a16:creationId xmlns:a16="http://schemas.microsoft.com/office/drawing/2014/main" id="{A019A02B-14D8-4824-0ADE-4146AC388A76}"/>
              </a:ext>
            </a:extLst>
          </p:cNvPr>
          <p:cNvPicPr>
            <a:picLocks noChangeAspect="1"/>
          </p:cNvPicPr>
          <p:nvPr/>
        </p:nvPicPr>
        <p:blipFill>
          <a:blip r:embed="rId5"/>
          <a:stretch>
            <a:fillRect/>
          </a:stretch>
        </p:blipFill>
        <p:spPr>
          <a:xfrm>
            <a:off x="8516069" y="4930143"/>
            <a:ext cx="2785149" cy="851331"/>
          </a:xfrm>
          <a:prstGeom prst="rect">
            <a:avLst/>
          </a:prstGeom>
          <a:ln w="12700">
            <a:solidFill>
              <a:srgbClr val="FFC000"/>
            </a:solidFill>
          </a:ln>
        </p:spPr>
      </p:pic>
      <p:cxnSp>
        <p:nvCxnSpPr>
          <p:cNvPr id="14" name="직선 화살표 연결선 13">
            <a:extLst>
              <a:ext uri="{FF2B5EF4-FFF2-40B4-BE49-F238E27FC236}">
                <a16:creationId xmlns:a16="http://schemas.microsoft.com/office/drawing/2014/main" id="{8BFCD0C2-3A7C-BF62-680A-90818A4965FA}"/>
              </a:ext>
            </a:extLst>
          </p:cNvPr>
          <p:cNvCxnSpPr>
            <a:cxnSpLocks/>
          </p:cNvCxnSpPr>
          <p:nvPr/>
        </p:nvCxnSpPr>
        <p:spPr>
          <a:xfrm flipH="1">
            <a:off x="10780295" y="4302610"/>
            <a:ext cx="210552" cy="627533"/>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2">
            <a:extLst>
              <a:ext uri="{FF2B5EF4-FFF2-40B4-BE49-F238E27FC236}">
                <a16:creationId xmlns:a16="http://schemas.microsoft.com/office/drawing/2014/main" id="{BAFEA157-BD1B-46F9-50CF-FCE5307EA6F4}"/>
              </a:ext>
            </a:extLst>
          </p:cNvPr>
          <p:cNvSpPr>
            <a:spLocks noChangeArrowheads="1"/>
          </p:cNvSpPr>
          <p:nvPr/>
        </p:nvSpPr>
        <p:spPr bwMode="auto">
          <a:xfrm>
            <a:off x="3824671" y="2896461"/>
            <a:ext cx="2406316" cy="1183337"/>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Arial Unicode MS"/>
                <a:ea typeface="JetBrains Mono"/>
              </a:rPr>
              <a:t>GET </a:t>
            </a:r>
            <a:r>
              <a:rPr kumimoji="0" lang="ko-KR" altLang="ko-KR" sz="1000" b="0" i="0" u="none" strike="noStrike" cap="none" normalizeH="0" baseline="0">
                <a:ln>
                  <a:noFill/>
                </a:ln>
                <a:solidFill>
                  <a:schemeClr val="bg1">
                    <a:lumMod val="75000"/>
                  </a:schemeClr>
                </a:solidFill>
                <a:effectLst/>
                <a:latin typeface="Arial Unicode MS"/>
                <a:ea typeface="JetBrains Mono"/>
              </a:rPr>
              <a:t>http://localhost:8080/users</a:t>
            </a:r>
            <a:br>
              <a:rPr kumimoji="0" lang="ko-KR" altLang="ko-KR" sz="1000" b="0" i="0" u="none" strike="noStrike" cap="none" normalizeH="0" baseline="0">
                <a:ln>
                  <a:noFill/>
                </a:ln>
                <a:solidFill>
                  <a:schemeClr val="bg1">
                    <a:lumMod val="75000"/>
                  </a:schemeClr>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Content-Type: application/</a:t>
            </a:r>
            <a:r>
              <a:rPr kumimoji="0" lang="ko-KR" altLang="ko-KR" sz="1000" b="0" i="0" u="none" strike="noStrike" cap="none" normalizeH="0" baseline="0">
                <a:ln>
                  <a:noFill/>
                </a:ln>
                <a:solidFill>
                  <a:srgbClr val="56A8F5"/>
                </a:solidFill>
                <a:effectLst/>
                <a:latin typeface="Arial Unicode MS"/>
                <a:ea typeface="JetBrains Mono"/>
              </a:rPr>
              <a:t>json</a:t>
            </a:r>
            <a:br>
              <a:rPr kumimoji="0" lang="ko-KR" altLang="ko-KR" sz="1000" b="0" i="0" u="none" strike="noStrike" cap="none" normalizeH="0" baseline="0">
                <a:ln>
                  <a:noFill/>
                </a:ln>
                <a:solidFill>
                  <a:srgbClr val="56A8F5"/>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"leaven"</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"age"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"10"</a:t>
            </a:r>
            <a:br>
              <a:rPr kumimoji="0" lang="ko-KR" altLang="ko-KR" sz="1000" b="0" i="0" u="none" strike="noStrike" cap="none" normalizeH="0" baseline="0">
                <a:ln>
                  <a:noFill/>
                </a:ln>
                <a:solidFill>
                  <a:srgbClr val="6AAB73"/>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216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29971" y="605312"/>
            <a:ext cx="981288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MVC (Model-View-Controller) </a:t>
            </a:r>
            <a:r>
              <a:rPr lang="ko-KR" altLang="en-US" sz="1200">
                <a:latin typeface="+mj-lt"/>
              </a:rPr>
              <a:t>패턴을 따르는 구조로</a:t>
            </a:r>
            <a:r>
              <a:rPr lang="en-US" altLang="ko-KR" sz="1200">
                <a:latin typeface="+mj-lt"/>
              </a:rPr>
              <a:t>, </a:t>
            </a:r>
            <a:r>
              <a:rPr lang="ko-KR" altLang="en-US" sz="1200">
                <a:latin typeface="+mj-lt"/>
              </a:rPr>
              <a:t>서블릿과 </a:t>
            </a:r>
            <a:r>
              <a:rPr lang="en-US" altLang="ko-KR" sz="1200">
                <a:latin typeface="+mj-lt"/>
              </a:rPr>
              <a:t>JSP</a:t>
            </a:r>
            <a:r>
              <a:rPr lang="ko-KR" altLang="en-US" sz="1200">
                <a:latin typeface="+mj-lt"/>
              </a:rPr>
              <a:t>를 결합하여 웹 애플리케이션을 개발하는 방식이다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2000</a:t>
            </a:r>
            <a:r>
              <a:rPr lang="ko-KR" altLang="en-US" sz="1200">
                <a:latin typeface="+mj-lt"/>
              </a:rPr>
              <a:t>년대 초반부터 주류 아키텍처로 자리잡았다</a:t>
            </a:r>
            <a:r>
              <a:rPr lang="en-US" altLang="ko-KR" sz="1200">
                <a:latin typeface="+mj-lt"/>
              </a:rPr>
              <a:t>.</a:t>
            </a:r>
          </a:p>
        </p:txBody>
      </p:sp>
      <p:sp>
        <p:nvSpPr>
          <p:cNvPr id="74" name="직사각형 73">
            <a:extLst>
              <a:ext uri="{FF2B5EF4-FFF2-40B4-BE49-F238E27FC236}">
                <a16:creationId xmlns:a16="http://schemas.microsoft.com/office/drawing/2014/main" id="{42A0B23B-7003-43B2-A559-7C4A6F001EFB}"/>
              </a:ext>
            </a:extLst>
          </p:cNvPr>
          <p:cNvSpPr/>
          <p:nvPr/>
        </p:nvSpPr>
        <p:spPr>
          <a:xfrm>
            <a:off x="258520" y="20944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429971" y="1775711"/>
            <a:ext cx="1053134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Model (Java</a:t>
            </a:r>
            <a:r>
              <a:rPr lang="ko-KR" altLang="en-US" sz="1200">
                <a:latin typeface="+mj-lt"/>
              </a:rPr>
              <a:t> </a:t>
            </a:r>
            <a:r>
              <a:rPr lang="en-US" altLang="ko-KR" sz="1200">
                <a:latin typeface="+mj-lt"/>
              </a:rPr>
              <a:t>Bean): </a:t>
            </a:r>
            <a:r>
              <a:rPr lang="ko-KR" altLang="en-US" sz="1200">
                <a:latin typeface="+mj-lt"/>
              </a:rPr>
              <a:t>비즈니스 로직과 데이터 관리</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View (Jsp): </a:t>
            </a:r>
            <a:r>
              <a:rPr lang="ko-KR" altLang="en-US" sz="1200">
                <a:latin typeface="+mj-lt"/>
              </a:rPr>
              <a:t>사용자 인터페이스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Controller (Servlet): </a:t>
            </a:r>
            <a:r>
              <a:rPr lang="ko-KR" altLang="en-US" sz="1200">
                <a:latin typeface="+mj-lt"/>
              </a:rPr>
              <a:t>사용자 요청을 처리하고</a:t>
            </a:r>
            <a:r>
              <a:rPr lang="en-US" altLang="ko-KR" sz="1200">
                <a:latin typeface="+mj-lt"/>
              </a:rPr>
              <a:t> </a:t>
            </a:r>
            <a:r>
              <a:rPr lang="ko-KR" altLang="en-US" sz="1200">
                <a:latin typeface="+mj-lt"/>
              </a:rPr>
              <a:t>모델과 뷰를 연결</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258520" y="1406379"/>
            <a:ext cx="25426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MVC </a:t>
            </a:r>
            <a:r>
              <a:rPr lang="ko-KR" altLang="en-US" b="1">
                <a:solidFill>
                  <a:schemeClr val="accent1">
                    <a:lumMod val="75000"/>
                  </a:schemeClr>
                </a:solidFill>
                <a:latin typeface="+mn-ea"/>
              </a:rPr>
              <a:t>패턴으로 진화</a:t>
            </a:r>
          </a:p>
        </p:txBody>
      </p:sp>
      <p:sp>
        <p:nvSpPr>
          <p:cNvPr id="7" name="직사각형 6">
            <a:extLst>
              <a:ext uri="{FF2B5EF4-FFF2-40B4-BE49-F238E27FC236}">
                <a16:creationId xmlns:a16="http://schemas.microsoft.com/office/drawing/2014/main" id="{3C74A734-4918-448E-919A-FD40DD22B138}"/>
              </a:ext>
            </a:extLst>
          </p:cNvPr>
          <p:cNvSpPr/>
          <p:nvPr/>
        </p:nvSpPr>
        <p:spPr>
          <a:xfrm>
            <a:off x="429971" y="3242661"/>
            <a:ext cx="1151137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화면은 </a:t>
            </a:r>
            <a:r>
              <a:rPr lang="en-US" altLang="ko-KR" sz="1200">
                <a:latin typeface="+mj-lt"/>
              </a:rPr>
              <a:t>JSP </a:t>
            </a:r>
            <a:r>
              <a:rPr lang="ko-KR" altLang="en-US" sz="1200">
                <a:latin typeface="+mj-lt"/>
              </a:rPr>
              <a:t>가 담당하고 비즈니스 로직은 </a:t>
            </a:r>
            <a:r>
              <a:rPr lang="en-US" altLang="ko-KR" sz="1200">
                <a:latin typeface="+mj-lt"/>
              </a:rPr>
              <a:t>Servlet </a:t>
            </a:r>
            <a:r>
              <a:rPr lang="ko-KR" altLang="en-US" sz="1200">
                <a:latin typeface="+mj-lt"/>
              </a:rPr>
              <a:t>이 담당하는 구조로 진화 함으로서 </a:t>
            </a:r>
            <a:r>
              <a:rPr lang="ko-KR" altLang="en-US" sz="1200">
                <a:latin typeface="+mn-ea"/>
              </a:rPr>
              <a:t>코드의 분리가 명확하여 유지보수가 용이하고 확장성이 높아졌다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작은 프로젝트에 비해 구현이 복잡하며 서블릿이나 모델</a:t>
            </a:r>
            <a:r>
              <a:rPr lang="en-US" altLang="ko-KR" sz="1200">
                <a:latin typeface="+mn-ea"/>
              </a:rPr>
              <a:t>1</a:t>
            </a:r>
            <a:r>
              <a:rPr lang="ko-KR" altLang="en-US" sz="1200">
                <a:latin typeface="+mn-ea"/>
              </a:rPr>
              <a:t>에 비해 성능적으로 약간의 오버헤드가 발생할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MVC </a:t>
            </a:r>
            <a:r>
              <a:rPr lang="ko-KR" altLang="en-US" sz="1200">
                <a:latin typeface="+mn-ea"/>
              </a:rPr>
              <a:t>구조에 대한 확실한 이해를 바탕으로 한 전문적인 설계가 필요하며 잘못된 설계는 오히려 유지보수를 더 어렵게 할 수 있다</a:t>
            </a:r>
            <a:endParaRPr lang="en-US" altLang="ko-KR" sz="1200">
              <a:latin typeface="+mj-lt"/>
            </a:endParaRPr>
          </a:p>
        </p:txBody>
      </p:sp>
      <p:sp>
        <p:nvSpPr>
          <p:cNvPr id="8" name="직사각형 7">
            <a:extLst>
              <a:ext uri="{FF2B5EF4-FFF2-40B4-BE49-F238E27FC236}">
                <a16:creationId xmlns:a16="http://schemas.microsoft.com/office/drawing/2014/main" id="{C91F6D78-7D11-4D39-9A19-F71272A16273}"/>
              </a:ext>
            </a:extLst>
          </p:cNvPr>
          <p:cNvSpPr/>
          <p:nvPr/>
        </p:nvSpPr>
        <p:spPr>
          <a:xfrm>
            <a:off x="258520" y="287663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Rectangle 1">
            <a:extLst>
              <a:ext uri="{FF2B5EF4-FFF2-40B4-BE49-F238E27FC236}">
                <a16:creationId xmlns:a16="http://schemas.microsoft.com/office/drawing/2014/main" id="{802A773C-EA48-176C-A334-05249E449385}"/>
              </a:ext>
            </a:extLst>
          </p:cNvPr>
          <p:cNvSpPr>
            <a:spLocks noChangeArrowheads="1"/>
          </p:cNvSpPr>
          <p:nvPr/>
        </p:nvSpPr>
        <p:spPr bwMode="auto">
          <a:xfrm>
            <a:off x="649705" y="4332025"/>
            <a:ext cx="5636795" cy="23081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GreetController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name =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name.isEmpty())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name = </a:t>
            </a:r>
            <a:r>
              <a:rPr kumimoji="0" lang="ko-KR" altLang="ko-KR" sz="1100" b="0" i="0" u="none" strike="noStrike" cap="none" normalizeH="0" baseline="0">
                <a:ln>
                  <a:noFill/>
                </a:ln>
                <a:solidFill>
                  <a:srgbClr val="6AAB73"/>
                </a:solidFill>
                <a:effectLst/>
                <a:latin typeface="Arial Unicode MS"/>
                <a:ea typeface="JetBrains Mono"/>
              </a:rPr>
              <a:t>"World"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request.setAttribute(</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request.getRequestDispatcher(</a:t>
            </a:r>
            <a:r>
              <a:rPr kumimoji="0" lang="ko-KR" altLang="ko-KR" sz="1100" b="0" i="0" u="none" strike="noStrike" cap="none" normalizeH="0" baseline="0">
                <a:ln>
                  <a:noFill/>
                </a:ln>
                <a:solidFill>
                  <a:srgbClr val="6AAB73"/>
                </a:solidFill>
                <a:effectLst/>
                <a:latin typeface="Arial Unicode MS"/>
                <a:ea typeface="JetBrains Mono"/>
              </a:rPr>
              <a:t>"/greet.jsp"</a:t>
            </a:r>
            <a:r>
              <a:rPr kumimoji="0" lang="ko-KR" altLang="ko-KR" sz="1100" b="0" i="0" u="none" strike="noStrike" cap="none" normalizeH="0" baseline="0">
                <a:ln>
                  <a:noFill/>
                </a:ln>
                <a:solidFill>
                  <a:srgbClr val="BCBEC4"/>
                </a:solidFill>
                <a:effectLst/>
                <a:latin typeface="Arial Unicode MS"/>
                <a:ea typeface="JetBrains Mono"/>
              </a:rPr>
              <a:t>).forward(request,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7A118D4-8F62-0E37-418C-43945EF98BC7}"/>
              </a:ext>
            </a:extLst>
          </p:cNvPr>
          <p:cNvSpPr>
            <a:spLocks noChangeArrowheads="1"/>
          </p:cNvSpPr>
          <p:nvPr/>
        </p:nvSpPr>
        <p:spPr bwMode="auto">
          <a:xfrm>
            <a:off x="7092616" y="4517240"/>
            <a:ext cx="3946358" cy="210500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&gt;Model </a:t>
            </a:r>
            <a:r>
              <a:rPr kumimoji="0" lang="ko-KR" altLang="ko-KR" sz="1100" b="0" i="0" u="none" strike="noStrike" cap="none" normalizeH="0" baseline="0">
                <a:ln>
                  <a:noFill/>
                </a:ln>
                <a:solidFill>
                  <a:srgbClr val="2AACB8"/>
                </a:solidFill>
                <a:effectLst/>
                <a:latin typeface="Arial Unicode MS"/>
                <a:ea typeface="JetBrains Mono"/>
              </a:rPr>
              <a:t>2 </a:t>
            </a:r>
            <a:r>
              <a:rPr kumimoji="0" lang="ko-KR" altLang="ko-KR" sz="1100" b="0" i="0" u="none" strike="noStrike" cap="none" normalizeH="0" baseline="0">
                <a:ln>
                  <a:noFill/>
                </a:ln>
                <a:solidFill>
                  <a:srgbClr val="BCBEC4"/>
                </a:solidFill>
                <a:effectLst/>
                <a:latin typeface="Arial Unicode MS"/>
                <a:ea typeface="JetBrains Mono"/>
              </a:rPr>
              <a:t>Example&lt;/title&gt;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&gt;Hello, </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{name}!&lt;/h1&gt;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&lt;/html&gt;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313413D9-4049-62EF-48BF-6463F78BDD62}"/>
              </a:ext>
            </a:extLst>
          </p:cNvPr>
          <p:cNvSpPr txBox="1"/>
          <p:nvPr/>
        </p:nvSpPr>
        <p:spPr>
          <a:xfrm>
            <a:off x="7092616" y="4240241"/>
            <a:ext cx="903873" cy="276999"/>
          </a:xfrm>
          <a:prstGeom prst="rect">
            <a:avLst/>
          </a:prstGeom>
          <a:noFill/>
        </p:spPr>
        <p:txBody>
          <a:bodyPr wrap="square">
            <a:spAutoFit/>
          </a:bodyPr>
          <a:lstStyle/>
          <a:p>
            <a:r>
              <a:rPr kumimoji="0" lang="ko-KR" altLang="ko-KR" sz="1200" b="1" i="1" u="none" strike="noStrike" cap="none" normalizeH="0" baseline="0">
                <a:ln>
                  <a:noFill/>
                </a:ln>
                <a:solidFill>
                  <a:schemeClr val="accent1">
                    <a:lumMod val="75000"/>
                  </a:schemeClr>
                </a:solidFill>
                <a:effectLst/>
                <a:latin typeface="Arial Unicode MS"/>
                <a:ea typeface="JetBrains Mono"/>
              </a:rPr>
              <a:t>greet.jsp</a:t>
            </a:r>
            <a:endParaRPr lang="ko-KR" altLang="en-US" sz="1200" b="1" i="1">
              <a:solidFill>
                <a:schemeClr val="accent1">
                  <a:lumMod val="75000"/>
                </a:schemeClr>
              </a:solidFill>
            </a:endParaRPr>
          </a:p>
        </p:txBody>
      </p:sp>
      <p:sp>
        <p:nvSpPr>
          <p:cNvPr id="10" name="화살표: 오른쪽 9">
            <a:extLst>
              <a:ext uri="{FF2B5EF4-FFF2-40B4-BE49-F238E27FC236}">
                <a16:creationId xmlns:a16="http://schemas.microsoft.com/office/drawing/2014/main" id="{BC01730A-31F9-1E19-A0DB-9B0FACC43193}"/>
              </a:ext>
            </a:extLst>
          </p:cNvPr>
          <p:cNvSpPr/>
          <p:nvPr/>
        </p:nvSpPr>
        <p:spPr>
          <a:xfrm>
            <a:off x="6509084" y="5443408"/>
            <a:ext cx="360947" cy="25266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09310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159DD-18F5-6D03-705F-DBB03590360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3BEFA0C-F558-F5F7-90E7-A06647321175}"/>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5E4790BA-410E-F7C5-DBA8-BE5379454F84}"/>
              </a:ext>
            </a:extLst>
          </p:cNvPr>
          <p:cNvSpPr>
            <a:spLocks noChangeArrowheads="1"/>
          </p:cNvSpPr>
          <p:nvPr/>
        </p:nvSpPr>
        <p:spPr bwMode="auto">
          <a:xfrm>
            <a:off x="439152" y="1840316"/>
            <a:ext cx="6978315" cy="101316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MediaType.TEXT_PLAIN_VALUE</a:t>
            </a:r>
            <a:r>
              <a:rPr lang="en-US" altLang="ko-KR" sz="1100">
                <a:solidFill>
                  <a:schemeClr val="bg1">
                    <a:lumMod val="50000"/>
                  </a:schemeClr>
                </a:solidFill>
                <a:latin typeface="Arial Unicode MS"/>
                <a:ea typeface="JetBrains Mono"/>
              </a:rPr>
              <a:t>)</a:t>
            </a:r>
            <a:br>
              <a:rPr kumimoji="0" lang="ko-KR" altLang="ko-KR" sz="1100" b="0" i="0" u="none" strike="noStrike" cap="none" normalizeH="0" baseline="0">
                <a:ln>
                  <a:noFill/>
                </a:ln>
                <a:solidFill>
                  <a:schemeClr val="bg1">
                    <a:lumMod val="50000"/>
                  </a:schemeClr>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handlePlainText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String message)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"message: " </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B09F95C7-1086-1072-6863-8B71EB180E69}"/>
              </a:ext>
            </a:extLst>
          </p:cNvPr>
          <p:cNvSpPr>
            <a:spLocks noChangeArrowheads="1"/>
          </p:cNvSpPr>
          <p:nvPr/>
        </p:nvSpPr>
        <p:spPr bwMode="auto">
          <a:xfrm>
            <a:off x="439152" y="650415"/>
            <a:ext cx="6978315" cy="101316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MediaType.APPLICATION_JSON_VALUE)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UserDto userDto) {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a:t>
            </a:r>
            <a:r>
              <a:rPr kumimoji="0" lang="en-US"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 " </a:t>
            </a:r>
            <a:r>
              <a:rPr kumimoji="0" lang="ko-KR" altLang="ko-KR" sz="1100" b="0" i="0" u="none" strike="noStrike" cap="none" normalizeH="0" baseline="0">
                <a:ln>
                  <a:noFill/>
                </a:ln>
                <a:solidFill>
                  <a:srgbClr val="BCBEC4"/>
                </a:solidFill>
                <a:effectLst/>
                <a:latin typeface="Arial Unicode MS"/>
                <a:ea typeface="JetBrains Mono"/>
              </a:rPr>
              <a:t>+ userDto.getName());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7E1BA3CB-430E-FB76-4259-871C724B1A6C}"/>
              </a:ext>
            </a:extLst>
          </p:cNvPr>
          <p:cNvSpPr>
            <a:spLocks noChangeArrowheads="1"/>
          </p:cNvSpPr>
          <p:nvPr/>
        </p:nvSpPr>
        <p:spPr bwMode="auto">
          <a:xfrm>
            <a:off x="439153" y="3030217"/>
            <a:ext cx="6978314" cy="14871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MediaType.APPLICATION_FORM_URLENCODED_VALUE)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MultiValueMap&lt;String, String&gt; formData)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name = formData.getFirst(</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email = formData.getFirst(</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"Name = " </a:t>
            </a:r>
            <a:r>
              <a:rPr kumimoji="0" lang="ko-KR" altLang="ko-KR" sz="1100" b="0" i="0" u="none" strike="noStrike" cap="none" normalizeH="0" baseline="0">
                <a:ln>
                  <a:noFill/>
                </a:ln>
                <a:solidFill>
                  <a:srgbClr val="BCBEC4"/>
                </a:solidFill>
                <a:effectLst/>
                <a:latin typeface="Arial Unicode MS"/>
                <a:ea typeface="JetBrains Mono"/>
              </a:rPr>
              <a:t>+ name + </a:t>
            </a:r>
            <a:r>
              <a:rPr kumimoji="0" lang="ko-KR" altLang="ko-KR" sz="1100" b="0" i="0" u="none" strike="noStrike" cap="none" normalizeH="0" baseline="0">
                <a:ln>
                  <a:noFill/>
                </a:ln>
                <a:solidFill>
                  <a:srgbClr val="6AAB73"/>
                </a:solidFill>
                <a:effectLst/>
                <a:latin typeface="Arial Unicode MS"/>
                <a:ea typeface="JetBrains Mono"/>
              </a:rPr>
              <a:t>", Email = " </a:t>
            </a:r>
            <a:r>
              <a:rPr kumimoji="0" lang="ko-KR" altLang="ko-KR" sz="1100" b="0" i="0" u="none" strike="noStrike" cap="none" normalizeH="0" baseline="0">
                <a:ln>
                  <a:noFill/>
                </a:ln>
                <a:solidFill>
                  <a:srgbClr val="BCBEC4"/>
                </a:solidFill>
                <a:effectLst/>
                <a:latin typeface="Arial Unicode MS"/>
                <a:ea typeface="JetBrains Mono"/>
              </a:rPr>
              <a:t>+ email);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5">
            <a:extLst>
              <a:ext uri="{FF2B5EF4-FFF2-40B4-BE49-F238E27FC236}">
                <a16:creationId xmlns:a16="http://schemas.microsoft.com/office/drawing/2014/main" id="{2824AB8E-2635-1391-4885-BDB5F22DB459}"/>
              </a:ext>
            </a:extLst>
          </p:cNvPr>
          <p:cNvSpPr>
            <a:spLocks noChangeArrowheads="1"/>
          </p:cNvSpPr>
          <p:nvPr/>
        </p:nvSpPr>
        <p:spPr bwMode="auto">
          <a:xfrm>
            <a:off x="439151" y="4694094"/>
            <a:ext cx="6978316" cy="19611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{MediaType.APPLICATION_JSON_VALUE, MediaType.TEXT_PLAIN_VALUE})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handleMixedContent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Object data)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(data </a:t>
            </a:r>
            <a:r>
              <a:rPr kumimoji="0" lang="ko-KR" altLang="ko-KR" sz="1100" b="0" i="0" u="none" strike="noStrike" cap="none" normalizeH="0" baseline="0">
                <a:ln>
                  <a:noFill/>
                </a:ln>
                <a:solidFill>
                  <a:srgbClr val="CF8E6D"/>
                </a:solidFill>
                <a:effectLst/>
                <a:latin typeface="Arial Unicode MS"/>
                <a:ea typeface="JetBrains Mono"/>
              </a:rPr>
              <a:t>instanceof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"Received plain text: " </a:t>
            </a:r>
            <a:r>
              <a:rPr kumimoji="0" lang="ko-KR" altLang="ko-KR" sz="1100" b="0" i="0" u="none" strike="noStrike" cap="none" normalizeH="0" baseline="0">
                <a:ln>
                  <a:noFill/>
                </a:ln>
                <a:solidFill>
                  <a:srgbClr val="BCBEC4"/>
                </a:solidFill>
                <a:effectLst/>
                <a:latin typeface="Arial Unicode MS"/>
                <a:ea typeface="JetBrains Mono"/>
              </a:rPr>
              <a:t>+ 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4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UserDto userDto = (UserDto) 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a:t>
            </a:r>
            <a:r>
              <a:rPr kumimoji="0" lang="ko-KR" altLang="ko-KR" sz="1100" b="0" i="0" u="none" strike="noStrike" cap="none" normalizeH="0" baseline="0">
                <a:ln>
                  <a:noFill/>
                </a:ln>
                <a:solidFill>
                  <a:srgbClr val="6AAB73"/>
                </a:solidFill>
                <a:effectLst/>
                <a:latin typeface="Arial Unicode MS"/>
                <a:ea typeface="JetBrains Mono"/>
              </a:rPr>
              <a:t>ser: " </a:t>
            </a:r>
            <a:r>
              <a:rPr kumimoji="0" lang="ko-KR" altLang="ko-KR" sz="1100" b="0" i="0" u="none" strike="noStrike" cap="none" normalizeH="0" baseline="0">
                <a:ln>
                  <a:noFill/>
                </a:ln>
                <a:solidFill>
                  <a:srgbClr val="BCBEC4"/>
                </a:solidFill>
                <a:effectLst/>
                <a:latin typeface="Arial Unicode MS"/>
                <a:ea typeface="JetBrains Mono"/>
              </a:rPr>
              <a:t>+ userDto.getName());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778E854D-4519-5FEF-0780-CD2B7F9BF16B}"/>
              </a:ext>
            </a:extLst>
          </p:cNvPr>
          <p:cNvSpPr/>
          <p:nvPr/>
        </p:nvSpPr>
        <p:spPr>
          <a:xfrm>
            <a:off x="7448587" y="1081200"/>
            <a:ext cx="3887603" cy="307777"/>
          </a:xfrm>
          <a:prstGeom prst="rect">
            <a:avLst/>
          </a:prstGeom>
        </p:spPr>
        <p:txBody>
          <a:bodyPr wrap="none">
            <a:spAutoFit/>
          </a:bodyPr>
          <a:lstStyle/>
          <a:p>
            <a:r>
              <a:rPr lang="en-US" altLang="ko-KR" sz="1400">
                <a:solidFill>
                  <a:schemeClr val="accent1">
                    <a:lumMod val="75000"/>
                  </a:schemeClr>
                </a:solidFill>
                <a:latin typeface="+mn-ea"/>
              </a:rPr>
              <a:t>application/json </a:t>
            </a:r>
            <a:r>
              <a:rPr lang="ko-KR" altLang="en-US" sz="1400">
                <a:solidFill>
                  <a:schemeClr val="accent1">
                    <a:lumMod val="75000"/>
                  </a:schemeClr>
                </a:solidFill>
                <a:latin typeface="+mn-ea"/>
              </a:rPr>
              <a:t>타입으로 </a:t>
            </a:r>
            <a:r>
              <a:rPr lang="en-US" altLang="ko-KR" sz="1400">
                <a:solidFill>
                  <a:schemeClr val="accent1">
                    <a:lumMod val="75000"/>
                  </a:schemeClr>
                </a:solidFill>
                <a:latin typeface="+mn-ea"/>
              </a:rPr>
              <a:t>JSON </a:t>
            </a:r>
            <a:r>
              <a:rPr lang="ko-KR" altLang="en-US" sz="1400">
                <a:solidFill>
                  <a:schemeClr val="accent1">
                    <a:lumMod val="75000"/>
                  </a:schemeClr>
                </a:solidFill>
                <a:latin typeface="+mn-ea"/>
              </a:rPr>
              <a:t>데이터 받기</a:t>
            </a:r>
          </a:p>
        </p:txBody>
      </p:sp>
      <p:sp>
        <p:nvSpPr>
          <p:cNvPr id="18" name="직사각형 17">
            <a:extLst>
              <a:ext uri="{FF2B5EF4-FFF2-40B4-BE49-F238E27FC236}">
                <a16:creationId xmlns:a16="http://schemas.microsoft.com/office/drawing/2014/main" id="{F8C18E49-86C5-0E80-CA0E-C5C1A5BB4FCA}"/>
              </a:ext>
            </a:extLst>
          </p:cNvPr>
          <p:cNvSpPr/>
          <p:nvPr/>
        </p:nvSpPr>
        <p:spPr>
          <a:xfrm>
            <a:off x="7448586" y="2260227"/>
            <a:ext cx="3357137" cy="307777"/>
          </a:xfrm>
          <a:prstGeom prst="rect">
            <a:avLst/>
          </a:prstGeom>
        </p:spPr>
        <p:txBody>
          <a:bodyPr wrap="none">
            <a:spAutoFit/>
          </a:bodyPr>
          <a:lstStyle/>
          <a:p>
            <a:r>
              <a:rPr lang="en-US" altLang="ko-KR" sz="1400">
                <a:solidFill>
                  <a:schemeClr val="accent1">
                    <a:lumMod val="75000"/>
                  </a:schemeClr>
                </a:solidFill>
                <a:latin typeface="+mn-ea"/>
              </a:rPr>
              <a:t>text/plain </a:t>
            </a:r>
            <a:r>
              <a:rPr lang="ko-KR" altLang="en-US" sz="1400">
                <a:solidFill>
                  <a:schemeClr val="accent1">
                    <a:lumMod val="75000"/>
                  </a:schemeClr>
                </a:solidFill>
                <a:latin typeface="+mn-ea"/>
              </a:rPr>
              <a:t>타입으로 문자열 데이터 받기</a:t>
            </a:r>
          </a:p>
        </p:txBody>
      </p:sp>
      <p:sp>
        <p:nvSpPr>
          <p:cNvPr id="19" name="직사각형 18">
            <a:extLst>
              <a:ext uri="{FF2B5EF4-FFF2-40B4-BE49-F238E27FC236}">
                <a16:creationId xmlns:a16="http://schemas.microsoft.com/office/drawing/2014/main" id="{F78A0964-23D2-D81B-23B6-2F937D18EA0F}"/>
              </a:ext>
            </a:extLst>
          </p:cNvPr>
          <p:cNvSpPr/>
          <p:nvPr/>
        </p:nvSpPr>
        <p:spPr>
          <a:xfrm>
            <a:off x="7448586" y="3619897"/>
            <a:ext cx="4174220" cy="890628"/>
          </a:xfrm>
          <a:prstGeom prst="rect">
            <a:avLst/>
          </a:prstGeom>
        </p:spPr>
        <p:txBody>
          <a:bodyPr wrap="none">
            <a:spAutoFit/>
          </a:bodyPr>
          <a:lstStyle/>
          <a:p>
            <a:pPr>
              <a:lnSpc>
                <a:spcPct val="150000"/>
              </a:lnSpc>
            </a:pPr>
            <a:r>
              <a:rPr lang="en-US" altLang="ko-KR" sz="1400">
                <a:solidFill>
                  <a:schemeClr val="accent1">
                    <a:lumMod val="75000"/>
                  </a:schemeClr>
                </a:solidFill>
                <a:latin typeface="+mn-ea"/>
              </a:rPr>
              <a:t>application/x-www-form-urlencoded </a:t>
            </a:r>
            <a:r>
              <a:rPr lang="ko-KR" altLang="en-US" sz="1400">
                <a:solidFill>
                  <a:schemeClr val="accent1">
                    <a:lumMod val="75000"/>
                  </a:schemeClr>
                </a:solidFill>
                <a:latin typeface="+mn-ea"/>
              </a:rPr>
              <a:t>데이터 받기</a:t>
            </a:r>
            <a:endParaRPr lang="en-US" altLang="ko-KR" sz="1400">
              <a:solidFill>
                <a:schemeClr val="accent1">
                  <a:lumMod val="75000"/>
                </a:schemeClr>
              </a:solidFill>
              <a:latin typeface="+mn-ea"/>
            </a:endParaRPr>
          </a:p>
          <a:p>
            <a:pPr>
              <a:lnSpc>
                <a:spcPct val="150000"/>
              </a:lnSpc>
            </a:pPr>
            <a:r>
              <a:rPr lang="ko-KR" altLang="en-US" sz="1100">
                <a:solidFill>
                  <a:schemeClr val="tx1">
                    <a:lumMod val="65000"/>
                    <a:lumOff val="35000"/>
                  </a:schemeClr>
                </a:solidFill>
                <a:latin typeface="+mn-ea"/>
              </a:rPr>
              <a:t>주로 </a:t>
            </a:r>
            <a:r>
              <a:rPr lang="en-US" altLang="ko-KR" sz="1100">
                <a:solidFill>
                  <a:schemeClr val="tx1">
                    <a:lumMod val="65000"/>
                    <a:lumOff val="35000"/>
                  </a:schemeClr>
                </a:solidFill>
                <a:latin typeface="+mn-ea"/>
              </a:rPr>
              <a:t>@RequestParam </a:t>
            </a:r>
            <a:r>
              <a:rPr lang="ko-KR" altLang="en-US" sz="1100">
                <a:solidFill>
                  <a:schemeClr val="tx1">
                    <a:lumMod val="65000"/>
                    <a:lumOff val="35000"/>
                  </a:schemeClr>
                </a:solidFill>
                <a:latin typeface="+mn-ea"/>
              </a:rPr>
              <a:t>이나 </a:t>
            </a:r>
            <a:r>
              <a:rPr lang="en-US" altLang="ko-KR" sz="1100">
                <a:solidFill>
                  <a:schemeClr val="tx1">
                    <a:lumMod val="65000"/>
                    <a:lumOff val="35000"/>
                  </a:schemeClr>
                </a:solidFill>
                <a:latin typeface="+mn-ea"/>
              </a:rPr>
              <a:t>@ModelAttribute</a:t>
            </a:r>
            <a:r>
              <a:rPr lang="ko-KR" altLang="en-US" sz="1100">
                <a:solidFill>
                  <a:schemeClr val="tx1">
                    <a:lumMod val="65000"/>
                    <a:lumOff val="35000"/>
                  </a:schemeClr>
                </a:solidFill>
                <a:latin typeface="+mn-ea"/>
              </a:rPr>
              <a:t> 를 사용하지만</a:t>
            </a:r>
            <a:endParaRPr lang="en-US" altLang="ko-KR" sz="1100">
              <a:solidFill>
                <a:schemeClr val="tx1">
                  <a:lumMod val="65000"/>
                  <a:lumOff val="35000"/>
                </a:schemeClr>
              </a:solidFill>
              <a:latin typeface="+mn-ea"/>
            </a:endParaRPr>
          </a:p>
          <a:p>
            <a:pPr>
              <a:lnSpc>
                <a:spcPct val="150000"/>
              </a:lnSpc>
            </a:pPr>
            <a:r>
              <a:rPr lang="ko-KR" altLang="en-US" sz="1100">
                <a:solidFill>
                  <a:schemeClr val="tx1">
                    <a:lumMod val="65000"/>
                    <a:lumOff val="35000"/>
                  </a:schemeClr>
                </a:solidFill>
                <a:latin typeface="+mn-ea"/>
              </a:rPr>
              <a:t>일부 객체에 한해 </a:t>
            </a:r>
            <a:r>
              <a:rPr lang="en-US" altLang="ko-KR" sz="1100">
                <a:solidFill>
                  <a:schemeClr val="tx1">
                    <a:lumMod val="65000"/>
                    <a:lumOff val="35000"/>
                  </a:schemeClr>
                </a:solidFill>
                <a:latin typeface="+mn-ea"/>
              </a:rPr>
              <a:t>@RequestBody </a:t>
            </a:r>
            <a:r>
              <a:rPr lang="ko-KR" altLang="en-US" sz="1100">
                <a:solidFill>
                  <a:schemeClr val="tx1">
                    <a:lumMod val="65000"/>
                    <a:lumOff val="35000"/>
                  </a:schemeClr>
                </a:solidFill>
                <a:latin typeface="+mn-ea"/>
              </a:rPr>
              <a:t>도 가능함</a:t>
            </a:r>
            <a:endParaRPr lang="en-US" altLang="ko-KR" sz="1100">
              <a:solidFill>
                <a:schemeClr val="tx1">
                  <a:lumMod val="65000"/>
                  <a:lumOff val="35000"/>
                </a:schemeClr>
              </a:solidFill>
              <a:latin typeface="+mn-ea"/>
            </a:endParaRPr>
          </a:p>
        </p:txBody>
      </p:sp>
      <p:sp>
        <p:nvSpPr>
          <p:cNvPr id="21" name="직사각형 20">
            <a:extLst>
              <a:ext uri="{FF2B5EF4-FFF2-40B4-BE49-F238E27FC236}">
                <a16:creationId xmlns:a16="http://schemas.microsoft.com/office/drawing/2014/main" id="{80942D76-0387-07A6-C118-2D3E70C17220}"/>
              </a:ext>
            </a:extLst>
          </p:cNvPr>
          <p:cNvSpPr/>
          <p:nvPr/>
        </p:nvSpPr>
        <p:spPr>
          <a:xfrm>
            <a:off x="7448586" y="5520762"/>
            <a:ext cx="4743414" cy="307777"/>
          </a:xfrm>
          <a:prstGeom prst="rect">
            <a:avLst/>
          </a:prstGeom>
        </p:spPr>
        <p:txBody>
          <a:bodyPr wrap="none">
            <a:spAutoFit/>
          </a:bodyPr>
          <a:lstStyle/>
          <a:p>
            <a:r>
              <a:rPr lang="en-US" altLang="ko-KR" sz="1400">
                <a:solidFill>
                  <a:schemeClr val="accent1">
                    <a:lumMod val="75000"/>
                  </a:schemeClr>
                </a:solidFill>
                <a:latin typeface="+mn-ea"/>
              </a:rPr>
              <a:t>Mixed Content-Type </a:t>
            </a:r>
            <a:r>
              <a:rPr lang="ko-KR" altLang="en-US" sz="1400">
                <a:solidFill>
                  <a:schemeClr val="accent1">
                    <a:lumMod val="75000"/>
                  </a:schemeClr>
                </a:solidFill>
                <a:latin typeface="+mn-ea"/>
              </a:rPr>
              <a:t>지원 </a:t>
            </a:r>
            <a:r>
              <a:rPr lang="en-US" altLang="ko-KR" sz="1400">
                <a:solidFill>
                  <a:schemeClr val="accent1">
                    <a:lumMod val="75000"/>
                  </a:schemeClr>
                </a:solidFill>
                <a:latin typeface="+mn-ea"/>
              </a:rPr>
              <a:t>(application/json + text/plain)</a:t>
            </a:r>
            <a:endParaRPr lang="ko-KR" altLang="en-US" sz="1400">
              <a:solidFill>
                <a:schemeClr val="accent1">
                  <a:lumMod val="75000"/>
                </a:schemeClr>
              </a:solidFill>
              <a:latin typeface="+mn-ea"/>
            </a:endParaRPr>
          </a:p>
        </p:txBody>
      </p:sp>
      <p:sp>
        <p:nvSpPr>
          <p:cNvPr id="22" name="직사각형 21">
            <a:extLst>
              <a:ext uri="{FF2B5EF4-FFF2-40B4-BE49-F238E27FC236}">
                <a16:creationId xmlns:a16="http://schemas.microsoft.com/office/drawing/2014/main" id="{82C24DC7-A6B0-C59E-04A1-F59974014177}"/>
              </a:ext>
            </a:extLst>
          </p:cNvPr>
          <p:cNvSpPr/>
          <p:nvPr/>
        </p:nvSpPr>
        <p:spPr>
          <a:xfrm>
            <a:off x="4277227" y="3344779"/>
            <a:ext cx="1925053" cy="21055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68585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E1C79-EB76-955B-A426-A81B296FB55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6C08BB0D-C73B-6A80-E1B1-99E1C0059735}"/>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31D3C9C9-5E39-6AEF-679E-A76DB57348DC}"/>
              </a:ext>
            </a:extLst>
          </p:cNvPr>
          <p:cNvGrpSpPr/>
          <p:nvPr/>
        </p:nvGrpSpPr>
        <p:grpSpPr>
          <a:xfrm>
            <a:off x="2339740" y="863543"/>
            <a:ext cx="580620" cy="493776"/>
            <a:chOff x="4933570" y="178594"/>
            <a:chExt cx="580620" cy="493776"/>
          </a:xfrm>
        </p:grpSpPr>
        <p:sp>
          <p:nvSpPr>
            <p:cNvPr id="3" name="타원 2">
              <a:extLst>
                <a:ext uri="{FF2B5EF4-FFF2-40B4-BE49-F238E27FC236}">
                  <a16:creationId xmlns:a16="http://schemas.microsoft.com/office/drawing/2014/main" id="{41D4E8A6-18F9-E0E3-42D5-A8E5C023A96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6B69B717-2230-076D-771E-99825266D7B0}"/>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2E29EC7-C070-9BB1-4DF2-A5F5D1CA6862}"/>
              </a:ext>
            </a:extLst>
          </p:cNvPr>
          <p:cNvCxnSpPr>
            <a:cxnSpLocks/>
            <a:stCxn id="3" idx="4"/>
            <a:endCxn id="13" idx="0"/>
          </p:cNvCxnSpPr>
          <p:nvPr/>
        </p:nvCxnSpPr>
        <p:spPr>
          <a:xfrm>
            <a:off x="2623204" y="1357319"/>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CE2ADD22-08E6-0730-5AA1-46A56F139837}"/>
              </a:ext>
            </a:extLst>
          </p:cNvPr>
          <p:cNvSpPr/>
          <p:nvPr/>
        </p:nvSpPr>
        <p:spPr>
          <a:xfrm>
            <a:off x="880104" y="2403717"/>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F8AF1864-BFBE-4406-9CD1-8680C42305AD}"/>
              </a:ext>
            </a:extLst>
          </p:cNvPr>
          <p:cNvCxnSpPr>
            <a:cxnSpLocks/>
            <a:stCxn id="13" idx="2"/>
            <a:endCxn id="9" idx="0"/>
          </p:cNvCxnSpPr>
          <p:nvPr/>
        </p:nvCxnSpPr>
        <p:spPr>
          <a:xfrm>
            <a:off x="2623860" y="2154938"/>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B37225B5-3D42-6B27-BF18-1564BA9027C3}"/>
              </a:ext>
            </a:extLst>
          </p:cNvPr>
          <p:cNvSpPr/>
          <p:nvPr/>
        </p:nvSpPr>
        <p:spPr>
          <a:xfrm>
            <a:off x="1573060" y="1661162"/>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53A943A7-ED34-80E4-66A9-BF0ADC5BDBD0}"/>
              </a:ext>
            </a:extLst>
          </p:cNvPr>
          <p:cNvCxnSpPr>
            <a:cxnSpLocks/>
            <a:stCxn id="9" idx="2"/>
            <a:endCxn id="56" idx="0"/>
          </p:cNvCxnSpPr>
          <p:nvPr/>
        </p:nvCxnSpPr>
        <p:spPr>
          <a:xfrm flipH="1">
            <a:off x="2623860" y="2897493"/>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27E8B252-8EAF-9871-97DB-002423559AB5}"/>
              </a:ext>
            </a:extLst>
          </p:cNvPr>
          <p:cNvSpPr/>
          <p:nvPr/>
        </p:nvSpPr>
        <p:spPr>
          <a:xfrm>
            <a:off x="843120" y="3798068"/>
            <a:ext cx="356016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RequestResponseBodyMethodProcessor</a:t>
            </a:r>
          </a:p>
        </p:txBody>
      </p:sp>
      <p:sp>
        <p:nvSpPr>
          <p:cNvPr id="48" name="모서리가 둥근 직사각형 38">
            <a:extLst>
              <a:ext uri="{FF2B5EF4-FFF2-40B4-BE49-F238E27FC236}">
                <a16:creationId xmlns:a16="http://schemas.microsoft.com/office/drawing/2014/main" id="{5748D48F-96B2-259A-7AC7-FFF600414882}"/>
              </a:ext>
            </a:extLst>
          </p:cNvPr>
          <p:cNvSpPr/>
          <p:nvPr/>
        </p:nvSpPr>
        <p:spPr>
          <a:xfrm>
            <a:off x="5289872" y="2794912"/>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StringHttpMessageConverter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D3526039-FFBF-7868-EEF9-93874F22392D}"/>
              </a:ext>
            </a:extLst>
          </p:cNvPr>
          <p:cNvCxnSpPr>
            <a:cxnSpLocks/>
            <a:stCxn id="34" idx="3"/>
            <a:endCxn id="101" idx="1"/>
          </p:cNvCxnSpPr>
          <p:nvPr/>
        </p:nvCxnSpPr>
        <p:spPr>
          <a:xfrm>
            <a:off x="4403287" y="4044956"/>
            <a:ext cx="13460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366C7616-353F-92FC-AF56-A3B226E8B379}"/>
              </a:ext>
            </a:extLst>
          </p:cNvPr>
          <p:cNvSpPr/>
          <p:nvPr/>
        </p:nvSpPr>
        <p:spPr>
          <a:xfrm>
            <a:off x="2383068" y="3113876"/>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0" name="직선 화살표 연결선 29">
            <a:extLst>
              <a:ext uri="{FF2B5EF4-FFF2-40B4-BE49-F238E27FC236}">
                <a16:creationId xmlns:a16="http://schemas.microsoft.com/office/drawing/2014/main" id="{114D75DC-B84C-3848-E9B7-A8E36D68F5BE}"/>
              </a:ext>
            </a:extLst>
          </p:cNvPr>
          <p:cNvCxnSpPr>
            <a:cxnSpLocks/>
            <a:stCxn id="47" idx="2"/>
            <a:endCxn id="93" idx="0"/>
          </p:cNvCxnSpPr>
          <p:nvPr/>
        </p:nvCxnSpPr>
        <p:spPr>
          <a:xfrm>
            <a:off x="10389588" y="5234254"/>
            <a:ext cx="0" cy="2716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CEC69FF-0299-ADE0-1DAB-6D1B3D41AB97}"/>
              </a:ext>
            </a:extLst>
          </p:cNvPr>
          <p:cNvCxnSpPr>
            <a:cxnSpLocks/>
            <a:stCxn id="56" idx="2"/>
            <a:endCxn id="34" idx="0"/>
          </p:cNvCxnSpPr>
          <p:nvPr/>
        </p:nvCxnSpPr>
        <p:spPr>
          <a:xfrm flipH="1">
            <a:off x="2623204" y="3564370"/>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F36E904-BD5A-58EE-5F98-75D3516A1465}"/>
              </a:ext>
            </a:extLst>
          </p:cNvPr>
          <p:cNvSpPr txBox="1"/>
          <p:nvPr/>
        </p:nvSpPr>
        <p:spPr>
          <a:xfrm>
            <a:off x="1023763" y="3134240"/>
            <a:ext cx="1346775" cy="333617"/>
          </a:xfrm>
          <a:prstGeom prst="rect">
            <a:avLst/>
          </a:prstGeom>
          <a:noFill/>
        </p:spPr>
        <p:txBody>
          <a:bodyPr wrap="square">
            <a:spAutoFit/>
          </a:bodyPr>
          <a:lstStyle/>
          <a:p>
            <a:pPr>
              <a:lnSpc>
                <a:spcPct val="150000"/>
              </a:lnSpc>
              <a:spcBef>
                <a:spcPts val="400"/>
              </a:spcBef>
            </a:pPr>
            <a:r>
              <a:rPr lang="en-US" altLang="ko-KR" sz="1200">
                <a:solidFill>
                  <a:schemeClr val="accent1">
                    <a:lumMod val="75000"/>
                  </a:schemeClr>
                </a:solidFill>
                <a:effectLst/>
                <a:latin typeface="+mn-ea"/>
              </a:rPr>
              <a:t>@RequestBody ?</a:t>
            </a:r>
            <a:endParaRPr lang="en-US" altLang="ko-KR" sz="1200">
              <a:solidFill>
                <a:schemeClr val="accent1">
                  <a:lumMod val="75000"/>
                </a:schemeClr>
              </a:solidFill>
              <a:effectLst/>
            </a:endParaRPr>
          </a:p>
        </p:txBody>
      </p:sp>
      <p:sp>
        <p:nvSpPr>
          <p:cNvPr id="47" name="모서리가 둥근 직사각형 38">
            <a:extLst>
              <a:ext uri="{FF2B5EF4-FFF2-40B4-BE49-F238E27FC236}">
                <a16:creationId xmlns:a16="http://schemas.microsoft.com/office/drawing/2014/main" id="{F323D2C2-1B71-7BE8-4B3D-EA9CF5586D61}"/>
              </a:ext>
            </a:extLst>
          </p:cNvPr>
          <p:cNvSpPr/>
          <p:nvPr/>
        </p:nvSpPr>
        <p:spPr>
          <a:xfrm>
            <a:off x="9539311" y="4740477"/>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88" name="TextBox 87">
            <a:extLst>
              <a:ext uri="{FF2B5EF4-FFF2-40B4-BE49-F238E27FC236}">
                <a16:creationId xmlns:a16="http://schemas.microsoft.com/office/drawing/2014/main" id="{C2CD60D0-D973-ED6D-6C90-D4E866903AAC}"/>
              </a:ext>
            </a:extLst>
          </p:cNvPr>
          <p:cNvSpPr txBox="1"/>
          <p:nvPr/>
        </p:nvSpPr>
        <p:spPr>
          <a:xfrm>
            <a:off x="8525524" y="4383732"/>
            <a:ext cx="1700554" cy="293414"/>
          </a:xfrm>
          <a:prstGeom prst="rect">
            <a:avLst/>
          </a:prstGeom>
          <a:noFill/>
        </p:spPr>
        <p:txBody>
          <a:bodyPr wrap="square">
            <a:spAutoFit/>
          </a:bodyPr>
          <a:lstStyle/>
          <a:p>
            <a:pPr>
              <a:lnSpc>
                <a:spcPct val="150000"/>
              </a:lnSpc>
              <a:spcBef>
                <a:spcPts val="400"/>
              </a:spcBef>
            </a:pPr>
            <a:r>
              <a:rPr lang="en-US" altLang="ko-KR" sz="1000">
                <a:latin typeface="+mn-ea"/>
              </a:rPr>
              <a:t>HTTP </a:t>
            </a:r>
            <a:r>
              <a:rPr lang="ko-KR" altLang="en-US" sz="1000">
                <a:latin typeface="+mn-ea"/>
              </a:rPr>
              <a:t>요청 본문을 읽는다</a:t>
            </a:r>
            <a:endParaRPr lang="en-US" altLang="ko-KR" sz="1000">
              <a:effectLst/>
            </a:endParaRPr>
          </a:p>
        </p:txBody>
      </p:sp>
      <p:sp>
        <p:nvSpPr>
          <p:cNvPr id="91" name="모서리가 둥근 직사각형 38">
            <a:extLst>
              <a:ext uri="{FF2B5EF4-FFF2-40B4-BE49-F238E27FC236}">
                <a16:creationId xmlns:a16="http://schemas.microsoft.com/office/drawing/2014/main" id="{0D6958A8-D838-CC5C-837E-4A25E7E09078}"/>
              </a:ext>
            </a:extLst>
          </p:cNvPr>
          <p:cNvSpPr/>
          <p:nvPr/>
        </p:nvSpPr>
        <p:spPr>
          <a:xfrm>
            <a:off x="6219678" y="5692528"/>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ObjectMapper</a:t>
            </a:r>
          </a:p>
        </p:txBody>
      </p:sp>
      <p:cxnSp>
        <p:nvCxnSpPr>
          <p:cNvPr id="70" name="직선 화살표 연결선 69">
            <a:extLst>
              <a:ext uri="{FF2B5EF4-FFF2-40B4-BE49-F238E27FC236}">
                <a16:creationId xmlns:a16="http://schemas.microsoft.com/office/drawing/2014/main" id="{765866B3-963C-E13D-879B-A7A48045F0FF}"/>
              </a:ext>
            </a:extLst>
          </p:cNvPr>
          <p:cNvCxnSpPr>
            <a:cxnSpLocks/>
            <a:stCxn id="15" idx="2"/>
            <a:endCxn id="91" idx="0"/>
          </p:cNvCxnSpPr>
          <p:nvPr/>
        </p:nvCxnSpPr>
        <p:spPr>
          <a:xfrm flipH="1">
            <a:off x="7069955" y="5237277"/>
            <a:ext cx="1" cy="45525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10A2946D-EE3B-6477-07E0-755DA0B62484}"/>
              </a:ext>
            </a:extLst>
          </p:cNvPr>
          <p:cNvSpPr/>
          <p:nvPr/>
        </p:nvSpPr>
        <p:spPr>
          <a:xfrm>
            <a:off x="9539311" y="5505909"/>
            <a:ext cx="1700554"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rPr>
              <a:t>유효성 </a:t>
            </a:r>
            <a:r>
              <a:rPr lang="ko-KR" altLang="en-US" sz="1400">
                <a:solidFill>
                  <a:schemeClr val="tx1"/>
                </a:solidFill>
                <a:effectLst/>
              </a:rPr>
              <a:t>검증 등</a:t>
            </a:r>
            <a:r>
              <a:rPr lang="en-US" altLang="ko-KR" sz="1400">
                <a:solidFill>
                  <a:schemeClr val="tx1"/>
                </a:solidFill>
                <a:effectLst/>
              </a:rPr>
              <a:t>..</a:t>
            </a:r>
          </a:p>
        </p:txBody>
      </p:sp>
      <p:sp>
        <p:nvSpPr>
          <p:cNvPr id="101" name="다이아몬드 100">
            <a:extLst>
              <a:ext uri="{FF2B5EF4-FFF2-40B4-BE49-F238E27FC236}">
                <a16:creationId xmlns:a16="http://schemas.microsoft.com/office/drawing/2014/main" id="{72FA810B-9956-0CE4-B741-9E0C8EA4169C}"/>
              </a:ext>
            </a:extLst>
          </p:cNvPr>
          <p:cNvSpPr/>
          <p:nvPr/>
        </p:nvSpPr>
        <p:spPr>
          <a:xfrm>
            <a:off x="5749334" y="3819709"/>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2" name="TextBox 101">
            <a:extLst>
              <a:ext uri="{FF2B5EF4-FFF2-40B4-BE49-F238E27FC236}">
                <a16:creationId xmlns:a16="http://schemas.microsoft.com/office/drawing/2014/main" id="{DFFA7881-5D28-853C-FBB4-29E13056CDC0}"/>
              </a:ext>
            </a:extLst>
          </p:cNvPr>
          <p:cNvSpPr txBox="1"/>
          <p:nvPr/>
        </p:nvSpPr>
        <p:spPr>
          <a:xfrm>
            <a:off x="6230917" y="3746668"/>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109" name="TextBox 108">
            <a:extLst>
              <a:ext uri="{FF2B5EF4-FFF2-40B4-BE49-F238E27FC236}">
                <a16:creationId xmlns:a16="http://schemas.microsoft.com/office/drawing/2014/main" id="{E263D408-E8EB-0537-6971-609B50E2AD79}"/>
              </a:ext>
            </a:extLst>
          </p:cNvPr>
          <p:cNvSpPr txBox="1"/>
          <p:nvPr/>
        </p:nvSpPr>
        <p:spPr>
          <a:xfrm>
            <a:off x="8915320" y="4663154"/>
            <a:ext cx="575863" cy="333617"/>
          </a:xfrm>
          <a:prstGeom prst="rect">
            <a:avLst/>
          </a:prstGeom>
          <a:noFill/>
        </p:spPr>
        <p:txBody>
          <a:bodyPr wrap="square">
            <a:spAutoFit/>
          </a:bodyPr>
          <a:lstStyle/>
          <a:p>
            <a:pPr>
              <a:lnSpc>
                <a:spcPct val="150000"/>
              </a:lnSpc>
              <a:spcBef>
                <a:spcPts val="400"/>
              </a:spcBef>
            </a:pPr>
            <a:r>
              <a:rPr lang="en-US" altLang="ko-KR" sz="1200">
                <a:latin typeface="+mn-ea"/>
              </a:rPr>
              <a:t>read()</a:t>
            </a:r>
            <a:endParaRPr lang="en-US" altLang="ko-KR" sz="1200">
              <a:effectLst/>
            </a:endParaRPr>
          </a:p>
        </p:txBody>
      </p:sp>
      <p:sp>
        <p:nvSpPr>
          <p:cNvPr id="15" name="모서리가 둥근 직사각형 38">
            <a:extLst>
              <a:ext uri="{FF2B5EF4-FFF2-40B4-BE49-F238E27FC236}">
                <a16:creationId xmlns:a16="http://schemas.microsoft.com/office/drawing/2014/main" id="{51896F4C-E332-2775-208A-44A125B5AC3D}"/>
              </a:ext>
            </a:extLst>
          </p:cNvPr>
          <p:cNvSpPr/>
          <p:nvPr/>
        </p:nvSpPr>
        <p:spPr>
          <a:xfrm>
            <a:off x="5289872" y="4743501"/>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MappingJackson2HttpMessageConverter</a:t>
            </a:r>
            <a:endParaRPr lang="en-US" altLang="ko-KR" sz="1400">
              <a:solidFill>
                <a:schemeClr val="tx1"/>
              </a:solidFill>
              <a:effectLst/>
            </a:endParaRPr>
          </a:p>
        </p:txBody>
      </p:sp>
      <p:cxnSp>
        <p:nvCxnSpPr>
          <p:cNvPr id="17" name="직선 화살표 연결선 16">
            <a:extLst>
              <a:ext uri="{FF2B5EF4-FFF2-40B4-BE49-F238E27FC236}">
                <a16:creationId xmlns:a16="http://schemas.microsoft.com/office/drawing/2014/main" id="{DDE775AD-1C9B-DC83-22C9-70654C5A1C60}"/>
              </a:ext>
            </a:extLst>
          </p:cNvPr>
          <p:cNvCxnSpPr>
            <a:cxnSpLocks/>
            <a:stCxn id="101" idx="0"/>
          </p:cNvCxnSpPr>
          <p:nvPr/>
        </p:nvCxnSpPr>
        <p:spPr>
          <a:xfrm flipV="1">
            <a:off x="5990126" y="3288688"/>
            <a:ext cx="0" cy="5310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AB168C5-84C0-8C4C-D60C-2876052825C0}"/>
              </a:ext>
            </a:extLst>
          </p:cNvPr>
          <p:cNvCxnSpPr>
            <a:cxnSpLocks/>
            <a:stCxn id="101" idx="2"/>
          </p:cNvCxnSpPr>
          <p:nvPr/>
        </p:nvCxnSpPr>
        <p:spPr>
          <a:xfrm flipH="1">
            <a:off x="5990125" y="4270203"/>
            <a:ext cx="1" cy="443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ACA556-9835-5B67-229F-AE44016BB753}"/>
              </a:ext>
            </a:extLst>
          </p:cNvPr>
          <p:cNvSpPr txBox="1"/>
          <p:nvPr/>
        </p:nvSpPr>
        <p:spPr>
          <a:xfrm>
            <a:off x="4769002" y="4299340"/>
            <a:ext cx="1341520" cy="333617"/>
          </a:xfrm>
          <a:prstGeom prst="rect">
            <a:avLst/>
          </a:prstGeom>
          <a:noFill/>
        </p:spPr>
        <p:txBody>
          <a:bodyPr wrap="square">
            <a:spAutoFit/>
          </a:bodyPr>
          <a:lstStyle/>
          <a:p>
            <a:pPr>
              <a:lnSpc>
                <a:spcPct val="150000"/>
              </a:lnSpc>
              <a:spcBef>
                <a:spcPts val="400"/>
              </a:spcBef>
            </a:pPr>
            <a:r>
              <a:rPr lang="en-US" altLang="ko-KR" sz="1200"/>
              <a:t>application/json</a:t>
            </a:r>
            <a:endParaRPr lang="en-US" altLang="ko-KR" sz="1200">
              <a:effectLst/>
            </a:endParaRPr>
          </a:p>
        </p:txBody>
      </p:sp>
      <p:sp>
        <p:nvSpPr>
          <p:cNvPr id="24" name="TextBox 23">
            <a:extLst>
              <a:ext uri="{FF2B5EF4-FFF2-40B4-BE49-F238E27FC236}">
                <a16:creationId xmlns:a16="http://schemas.microsoft.com/office/drawing/2014/main" id="{FA3BEF39-B33C-5184-27F7-FE09B1ADBB0C}"/>
              </a:ext>
            </a:extLst>
          </p:cNvPr>
          <p:cNvSpPr txBox="1"/>
          <p:nvPr/>
        </p:nvSpPr>
        <p:spPr>
          <a:xfrm>
            <a:off x="5200282" y="3435913"/>
            <a:ext cx="879434" cy="333617"/>
          </a:xfrm>
          <a:prstGeom prst="rect">
            <a:avLst/>
          </a:prstGeom>
          <a:noFill/>
        </p:spPr>
        <p:txBody>
          <a:bodyPr wrap="square">
            <a:spAutoFit/>
          </a:bodyPr>
          <a:lstStyle/>
          <a:p>
            <a:pPr>
              <a:lnSpc>
                <a:spcPct val="150000"/>
              </a:lnSpc>
              <a:spcBef>
                <a:spcPts val="400"/>
              </a:spcBef>
            </a:pPr>
            <a:r>
              <a:rPr lang="en-US" altLang="ko-KR" sz="1200"/>
              <a:t>text/plain</a:t>
            </a:r>
            <a:endParaRPr lang="en-US" altLang="ko-KR" sz="1200">
              <a:effectLst/>
            </a:endParaRPr>
          </a:p>
        </p:txBody>
      </p:sp>
      <p:cxnSp>
        <p:nvCxnSpPr>
          <p:cNvPr id="32" name="직선 화살표 연결선 31">
            <a:extLst>
              <a:ext uri="{FF2B5EF4-FFF2-40B4-BE49-F238E27FC236}">
                <a16:creationId xmlns:a16="http://schemas.microsoft.com/office/drawing/2014/main" id="{CBD832E1-CD58-3417-DF85-2B48F3E82434}"/>
              </a:ext>
            </a:extLst>
          </p:cNvPr>
          <p:cNvCxnSpPr>
            <a:cxnSpLocks/>
            <a:stCxn id="15" idx="3"/>
            <a:endCxn id="47" idx="1"/>
          </p:cNvCxnSpPr>
          <p:nvPr/>
        </p:nvCxnSpPr>
        <p:spPr>
          <a:xfrm flipV="1">
            <a:off x="8850039" y="4987366"/>
            <a:ext cx="689272" cy="30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2C575C8E-8138-2066-858C-31551ACC68A0}"/>
              </a:ext>
            </a:extLst>
          </p:cNvPr>
          <p:cNvSpPr/>
          <p:nvPr/>
        </p:nvSpPr>
        <p:spPr>
          <a:xfrm>
            <a:off x="9539310" y="2794911"/>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String </a:t>
            </a:r>
            <a:r>
              <a:rPr lang="ko-KR" altLang="en-US" sz="1400">
                <a:solidFill>
                  <a:schemeClr val="tx1"/>
                </a:solidFill>
                <a:effectLst/>
              </a:rPr>
              <a:t>변환</a:t>
            </a:r>
            <a:endParaRPr lang="en-US" altLang="ko-KR" sz="1400">
              <a:solidFill>
                <a:schemeClr val="tx1"/>
              </a:solidFill>
              <a:effectLst/>
            </a:endParaRPr>
          </a:p>
        </p:txBody>
      </p:sp>
      <p:cxnSp>
        <p:nvCxnSpPr>
          <p:cNvPr id="46" name="직선 화살표 연결선 45">
            <a:extLst>
              <a:ext uri="{FF2B5EF4-FFF2-40B4-BE49-F238E27FC236}">
                <a16:creationId xmlns:a16="http://schemas.microsoft.com/office/drawing/2014/main" id="{B4F65F50-F221-7577-828B-F96DA66B6CF7}"/>
              </a:ext>
            </a:extLst>
          </p:cNvPr>
          <p:cNvCxnSpPr>
            <a:cxnSpLocks/>
            <a:stCxn id="48" idx="3"/>
            <a:endCxn id="45" idx="1"/>
          </p:cNvCxnSpPr>
          <p:nvPr/>
        </p:nvCxnSpPr>
        <p:spPr>
          <a:xfrm>
            <a:off x="8850039" y="3041800"/>
            <a:ext cx="6892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E58E0583-DFBC-68CF-051E-CD02E3A0191A}"/>
              </a:ext>
            </a:extLst>
          </p:cNvPr>
          <p:cNvSpPr/>
          <p:nvPr/>
        </p:nvSpPr>
        <p:spPr>
          <a:xfrm>
            <a:off x="6195942" y="1843156"/>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HttpInputMessage</a:t>
            </a:r>
          </a:p>
        </p:txBody>
      </p:sp>
      <p:cxnSp>
        <p:nvCxnSpPr>
          <p:cNvPr id="52" name="직선 화살표 연결선 51">
            <a:extLst>
              <a:ext uri="{FF2B5EF4-FFF2-40B4-BE49-F238E27FC236}">
                <a16:creationId xmlns:a16="http://schemas.microsoft.com/office/drawing/2014/main" id="{37C07494-1A80-3501-6C30-54B896E5C055}"/>
              </a:ext>
            </a:extLst>
          </p:cNvPr>
          <p:cNvCxnSpPr>
            <a:cxnSpLocks/>
            <a:stCxn id="48" idx="0"/>
            <a:endCxn id="51" idx="2"/>
          </p:cNvCxnSpPr>
          <p:nvPr/>
        </p:nvCxnSpPr>
        <p:spPr>
          <a:xfrm flipH="1" flipV="1">
            <a:off x="7069954" y="2336932"/>
            <a:ext cx="2" cy="45798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2619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990582" y="2921169"/>
            <a:ext cx="821083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HttpMessageConverter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5326569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34112" y="572124"/>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a:t>
            </a:r>
            <a:r>
              <a:rPr lang="en-US" altLang="ko-KR" sz="1200">
                <a:latin typeface="+mn-ea"/>
              </a:rPr>
              <a:t>HTTP </a:t>
            </a:r>
            <a:r>
              <a:rPr lang="ko-KR" altLang="en-US" sz="1200">
                <a:latin typeface="+mn-ea"/>
              </a:rPr>
              <a:t>요청과 응답의 바디</a:t>
            </a:r>
            <a:r>
              <a:rPr lang="en-US" altLang="ko-KR" sz="1200">
                <a:latin typeface="+mn-ea"/>
              </a:rPr>
              <a:t>(body) </a:t>
            </a:r>
            <a:r>
              <a:rPr lang="ko-KR" altLang="en-US" sz="1200">
                <a:latin typeface="+mn-ea"/>
              </a:rPr>
              <a:t>내용을 객체로 변환하고</a:t>
            </a:r>
            <a:r>
              <a:rPr lang="en-US" altLang="ko-KR" sz="1200">
                <a:latin typeface="+mn-ea"/>
              </a:rPr>
              <a:t> </a:t>
            </a:r>
            <a:r>
              <a:rPr lang="ko-KR" altLang="en-US" sz="1200">
                <a:latin typeface="+mn-ea"/>
              </a:rPr>
              <a:t>객체를 </a:t>
            </a:r>
            <a:r>
              <a:rPr lang="en-US" altLang="ko-KR" sz="1200">
                <a:latin typeface="+mn-ea"/>
              </a:rPr>
              <a:t>HTTP </a:t>
            </a:r>
            <a:r>
              <a:rPr lang="ko-KR" altLang="en-US" sz="1200">
                <a:latin typeface="+mn-ea"/>
              </a:rPr>
              <a:t>메시지로 변환하는 데 사용되는 인터페이스이다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클라이언트와 서버 간의 데이터를 직렬화</a:t>
            </a:r>
            <a:r>
              <a:rPr lang="en-US" altLang="ko-KR" sz="1200">
                <a:latin typeface="+mn-ea"/>
              </a:rPr>
              <a:t>/</a:t>
            </a:r>
            <a:r>
              <a:rPr lang="ko-KR" altLang="en-US" sz="1200">
                <a:latin typeface="+mn-ea"/>
              </a:rPr>
              <a:t>역직렬화하는 기능을 담당하며</a:t>
            </a:r>
            <a:r>
              <a:rPr lang="en-US" altLang="ko-KR" sz="1200">
                <a:latin typeface="+mn-ea"/>
              </a:rPr>
              <a:t> </a:t>
            </a:r>
            <a:r>
              <a:rPr lang="ko-KR" altLang="en-US" sz="1200">
                <a:latin typeface="+mn-ea"/>
              </a:rPr>
              <a:t>주로 </a:t>
            </a:r>
            <a:r>
              <a:rPr lang="en-US" altLang="ko-KR" sz="1200">
                <a:latin typeface="+mn-ea"/>
              </a:rPr>
              <a:t>JSON, XML, Plain Text</a:t>
            </a:r>
            <a:r>
              <a:rPr lang="ko-KR" altLang="en-US" sz="1200">
                <a:latin typeface="+mn-ea"/>
              </a:rPr>
              <a:t>와 같은 다양한 데이터 포맷을 지원한다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주로 </a:t>
            </a:r>
            <a:r>
              <a:rPr lang="en-US" altLang="ko-KR" sz="1200">
                <a:latin typeface="+mn-ea"/>
              </a:rPr>
              <a:t>Rest API </a:t>
            </a:r>
            <a:r>
              <a:rPr lang="ko-KR" altLang="en-US" sz="1200">
                <a:latin typeface="+mn-ea"/>
              </a:rPr>
              <a:t>통신에서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모서리가 둥근 직사각형 38">
            <a:extLst>
              <a:ext uri="{FF2B5EF4-FFF2-40B4-BE49-F238E27FC236}">
                <a16:creationId xmlns:a16="http://schemas.microsoft.com/office/drawing/2014/main" id="{5121D7CC-BA5D-B773-6341-E4DDB81B9E52}"/>
              </a:ext>
            </a:extLst>
          </p:cNvPr>
          <p:cNvSpPr/>
          <p:nvPr/>
        </p:nvSpPr>
        <p:spPr>
          <a:xfrm>
            <a:off x="2654954" y="2381367"/>
            <a:ext cx="2308069" cy="3768314"/>
          </a:xfrm>
          <a:prstGeom prst="roundRect">
            <a:avLst>
              <a:gd name="adj" fmla="val 615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8" name="모서리가 둥근 직사각형 38">
            <a:extLst>
              <a:ext uri="{FF2B5EF4-FFF2-40B4-BE49-F238E27FC236}">
                <a16:creationId xmlns:a16="http://schemas.microsoft.com/office/drawing/2014/main" id="{4294B8DB-A5A7-F39A-9AC5-DA82D107D5D8}"/>
              </a:ext>
            </a:extLst>
          </p:cNvPr>
          <p:cNvSpPr/>
          <p:nvPr/>
        </p:nvSpPr>
        <p:spPr>
          <a:xfrm>
            <a:off x="526615" y="4018636"/>
            <a:ext cx="132023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10" name="직선 화살표 연결선 9">
            <a:extLst>
              <a:ext uri="{FF2B5EF4-FFF2-40B4-BE49-F238E27FC236}">
                <a16:creationId xmlns:a16="http://schemas.microsoft.com/office/drawing/2014/main" id="{230EB291-70F9-928A-13F9-B0B79CC1F8EC}"/>
              </a:ext>
            </a:extLst>
          </p:cNvPr>
          <p:cNvCxnSpPr>
            <a:cxnSpLocks/>
            <a:stCxn id="8" idx="3"/>
            <a:endCxn id="2" idx="1"/>
          </p:cNvCxnSpPr>
          <p:nvPr/>
        </p:nvCxnSpPr>
        <p:spPr>
          <a:xfrm>
            <a:off x="1846845" y="4265524"/>
            <a:ext cx="80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62C3CEEA-4478-AD87-B804-8C9C6EA06467}"/>
              </a:ext>
            </a:extLst>
          </p:cNvPr>
          <p:cNvSpPr/>
          <p:nvPr/>
        </p:nvSpPr>
        <p:spPr>
          <a:xfrm>
            <a:off x="2913905" y="2618492"/>
            <a:ext cx="174802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@RequestBody</a:t>
            </a:r>
          </a:p>
        </p:txBody>
      </p:sp>
      <p:sp>
        <p:nvSpPr>
          <p:cNvPr id="13" name="모서리가 둥근 직사각형 38">
            <a:extLst>
              <a:ext uri="{FF2B5EF4-FFF2-40B4-BE49-F238E27FC236}">
                <a16:creationId xmlns:a16="http://schemas.microsoft.com/office/drawing/2014/main" id="{A690CA14-0E87-2647-F15F-5098A4D42999}"/>
              </a:ext>
            </a:extLst>
          </p:cNvPr>
          <p:cNvSpPr/>
          <p:nvPr/>
        </p:nvSpPr>
        <p:spPr>
          <a:xfrm>
            <a:off x="2913905" y="3998396"/>
            <a:ext cx="1748024" cy="49377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@ResponseBody</a:t>
            </a:r>
          </a:p>
        </p:txBody>
      </p:sp>
      <p:sp>
        <p:nvSpPr>
          <p:cNvPr id="14" name="모서리가 둥근 직사각형 38">
            <a:extLst>
              <a:ext uri="{FF2B5EF4-FFF2-40B4-BE49-F238E27FC236}">
                <a16:creationId xmlns:a16="http://schemas.microsoft.com/office/drawing/2014/main" id="{61C6819C-E9BD-3975-606E-BD141D1F5003}"/>
              </a:ext>
            </a:extLst>
          </p:cNvPr>
          <p:cNvSpPr/>
          <p:nvPr/>
        </p:nvSpPr>
        <p:spPr>
          <a:xfrm>
            <a:off x="2918554" y="3308444"/>
            <a:ext cx="174802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RequestEntity</a:t>
            </a:r>
          </a:p>
        </p:txBody>
      </p:sp>
      <p:sp>
        <p:nvSpPr>
          <p:cNvPr id="15" name="모서리가 둥근 직사각형 38">
            <a:extLst>
              <a:ext uri="{FF2B5EF4-FFF2-40B4-BE49-F238E27FC236}">
                <a16:creationId xmlns:a16="http://schemas.microsoft.com/office/drawing/2014/main" id="{4228B219-C5B2-DEE1-89C3-4E2F5305650F}"/>
              </a:ext>
            </a:extLst>
          </p:cNvPr>
          <p:cNvSpPr/>
          <p:nvPr/>
        </p:nvSpPr>
        <p:spPr>
          <a:xfrm>
            <a:off x="2913905" y="4717551"/>
            <a:ext cx="1748024" cy="49377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ResponseEntity</a:t>
            </a:r>
          </a:p>
        </p:txBody>
      </p:sp>
      <p:sp>
        <p:nvSpPr>
          <p:cNvPr id="23" name="모서리가 둥근 직사각형 38">
            <a:extLst>
              <a:ext uri="{FF2B5EF4-FFF2-40B4-BE49-F238E27FC236}">
                <a16:creationId xmlns:a16="http://schemas.microsoft.com/office/drawing/2014/main" id="{74D5A7A2-CBF7-C50B-FC55-E9FF7928F142}"/>
              </a:ext>
            </a:extLst>
          </p:cNvPr>
          <p:cNvSpPr/>
          <p:nvPr/>
        </p:nvSpPr>
        <p:spPr>
          <a:xfrm>
            <a:off x="2913905" y="5407503"/>
            <a:ext cx="1748024" cy="493776"/>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a:t>
            </a:r>
          </a:p>
        </p:txBody>
      </p:sp>
      <p:sp>
        <p:nvSpPr>
          <p:cNvPr id="26" name="TextBox 25">
            <a:extLst>
              <a:ext uri="{FF2B5EF4-FFF2-40B4-BE49-F238E27FC236}">
                <a16:creationId xmlns:a16="http://schemas.microsoft.com/office/drawing/2014/main" id="{5ED15B79-6D2A-846D-A781-2A1F2BEBD12C}"/>
              </a:ext>
            </a:extLst>
          </p:cNvPr>
          <p:cNvSpPr txBox="1"/>
          <p:nvPr/>
        </p:nvSpPr>
        <p:spPr>
          <a:xfrm>
            <a:off x="2726252" y="2012573"/>
            <a:ext cx="2123330" cy="338554"/>
          </a:xfrm>
          <a:prstGeom prst="rect">
            <a:avLst/>
          </a:prstGeom>
          <a:noFill/>
        </p:spPr>
        <p:txBody>
          <a:bodyPr wrap="square">
            <a:spAutoFit/>
          </a:bodyPr>
          <a:lstStyle/>
          <a:p>
            <a:pPr algn="ctr"/>
            <a:r>
              <a:rPr lang="en-US" altLang="ko-KR" sz="1600"/>
              <a:t>Method Paramteter</a:t>
            </a:r>
            <a:endParaRPr lang="ko-KR" altLang="en-US" sz="1600"/>
          </a:p>
        </p:txBody>
      </p:sp>
      <p:sp>
        <p:nvSpPr>
          <p:cNvPr id="36" name="모서리가 둥근 직사각형 38">
            <a:extLst>
              <a:ext uri="{FF2B5EF4-FFF2-40B4-BE49-F238E27FC236}">
                <a16:creationId xmlns:a16="http://schemas.microsoft.com/office/drawing/2014/main" id="{5E9FF3A7-1819-8184-3596-5FB71EF59C37}"/>
              </a:ext>
            </a:extLst>
          </p:cNvPr>
          <p:cNvSpPr/>
          <p:nvPr/>
        </p:nvSpPr>
        <p:spPr>
          <a:xfrm>
            <a:off x="5735050" y="4018636"/>
            <a:ext cx="250657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HttpMessageConverter</a:t>
            </a:r>
            <a:endParaRPr lang="en-US" altLang="ko-KR" sz="1600">
              <a:solidFill>
                <a:schemeClr val="bg1"/>
              </a:solidFill>
              <a:effectLst/>
            </a:endParaRPr>
          </a:p>
        </p:txBody>
      </p:sp>
      <p:cxnSp>
        <p:nvCxnSpPr>
          <p:cNvPr id="38" name="직선 화살표 연결선 37">
            <a:extLst>
              <a:ext uri="{FF2B5EF4-FFF2-40B4-BE49-F238E27FC236}">
                <a16:creationId xmlns:a16="http://schemas.microsoft.com/office/drawing/2014/main" id="{3F41FC7D-8388-43EC-1683-73C84A559EA4}"/>
              </a:ext>
            </a:extLst>
          </p:cNvPr>
          <p:cNvCxnSpPr>
            <a:cxnSpLocks/>
            <a:stCxn id="2" idx="3"/>
            <a:endCxn id="36" idx="1"/>
          </p:cNvCxnSpPr>
          <p:nvPr/>
        </p:nvCxnSpPr>
        <p:spPr>
          <a:xfrm>
            <a:off x="4963023" y="4265524"/>
            <a:ext cx="7720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2F0457BC-E640-3079-28E0-8D80B76921FB}"/>
              </a:ext>
            </a:extLst>
          </p:cNvPr>
          <p:cNvSpPr/>
          <p:nvPr/>
        </p:nvSpPr>
        <p:spPr>
          <a:xfrm>
            <a:off x="9013656" y="2381367"/>
            <a:ext cx="2308069" cy="3768314"/>
          </a:xfrm>
          <a:prstGeom prst="roundRect">
            <a:avLst>
              <a:gd name="adj" fmla="val 615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46" name="모서리가 둥근 직사각형 38">
            <a:extLst>
              <a:ext uri="{FF2B5EF4-FFF2-40B4-BE49-F238E27FC236}">
                <a16:creationId xmlns:a16="http://schemas.microsoft.com/office/drawing/2014/main" id="{DDC36F89-65FF-6AEB-AA4D-53F199357034}"/>
              </a:ext>
            </a:extLst>
          </p:cNvPr>
          <p:cNvSpPr/>
          <p:nvPr/>
        </p:nvSpPr>
        <p:spPr>
          <a:xfrm>
            <a:off x="9291354" y="2618492"/>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문자열</a:t>
            </a:r>
            <a:endParaRPr lang="en-US" altLang="ko-KR" sz="1400">
              <a:solidFill>
                <a:schemeClr val="tx1"/>
              </a:solidFill>
              <a:effectLst/>
            </a:endParaRPr>
          </a:p>
        </p:txBody>
      </p:sp>
      <p:sp>
        <p:nvSpPr>
          <p:cNvPr id="47" name="모서리가 둥근 직사각형 38">
            <a:extLst>
              <a:ext uri="{FF2B5EF4-FFF2-40B4-BE49-F238E27FC236}">
                <a16:creationId xmlns:a16="http://schemas.microsoft.com/office/drawing/2014/main" id="{D1F950E8-FAC4-0F1E-2D56-1B5572466C2B}"/>
              </a:ext>
            </a:extLst>
          </p:cNvPr>
          <p:cNvSpPr/>
          <p:nvPr/>
        </p:nvSpPr>
        <p:spPr>
          <a:xfrm>
            <a:off x="9291354" y="3998396"/>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XML</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47A8C3A4-D88C-DD15-9831-B094027EAE81}"/>
              </a:ext>
            </a:extLst>
          </p:cNvPr>
          <p:cNvSpPr/>
          <p:nvPr/>
        </p:nvSpPr>
        <p:spPr>
          <a:xfrm>
            <a:off x="9296003" y="3308444"/>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JSON</a:t>
            </a:r>
            <a:endParaRPr lang="en-US" altLang="ko-KR" sz="1400">
              <a:solidFill>
                <a:schemeClr val="tx1"/>
              </a:solidFill>
              <a:effectLst/>
            </a:endParaRPr>
          </a:p>
        </p:txBody>
      </p:sp>
      <p:cxnSp>
        <p:nvCxnSpPr>
          <p:cNvPr id="52" name="직선 화살표 연결선 51">
            <a:extLst>
              <a:ext uri="{FF2B5EF4-FFF2-40B4-BE49-F238E27FC236}">
                <a16:creationId xmlns:a16="http://schemas.microsoft.com/office/drawing/2014/main" id="{68A3C975-66C8-84F3-9E91-C0799014FE8A}"/>
              </a:ext>
            </a:extLst>
          </p:cNvPr>
          <p:cNvCxnSpPr>
            <a:cxnSpLocks/>
            <a:stCxn id="36" idx="3"/>
            <a:endCxn id="45" idx="1"/>
          </p:cNvCxnSpPr>
          <p:nvPr/>
        </p:nvCxnSpPr>
        <p:spPr>
          <a:xfrm>
            <a:off x="8241629" y="4265524"/>
            <a:ext cx="7720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모서리가 둥근 직사각형 38">
            <a:extLst>
              <a:ext uri="{FF2B5EF4-FFF2-40B4-BE49-F238E27FC236}">
                <a16:creationId xmlns:a16="http://schemas.microsoft.com/office/drawing/2014/main" id="{057394B1-4906-0267-768D-08568FFDB18B}"/>
              </a:ext>
            </a:extLst>
          </p:cNvPr>
          <p:cNvSpPr/>
          <p:nvPr/>
        </p:nvSpPr>
        <p:spPr>
          <a:xfrm>
            <a:off x="9291354" y="4719065"/>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바이너리</a:t>
            </a:r>
            <a:endParaRPr lang="en-US" altLang="ko-KR" sz="1400">
              <a:solidFill>
                <a:schemeClr val="tx1"/>
              </a:solidFill>
              <a:effectLst/>
            </a:endParaRPr>
          </a:p>
        </p:txBody>
      </p:sp>
      <p:sp>
        <p:nvSpPr>
          <p:cNvPr id="59" name="모서리가 둥근 직사각형 38">
            <a:extLst>
              <a:ext uri="{FF2B5EF4-FFF2-40B4-BE49-F238E27FC236}">
                <a16:creationId xmlns:a16="http://schemas.microsoft.com/office/drawing/2014/main" id="{13753502-2882-E95D-0BCD-CC40DE88083E}"/>
              </a:ext>
            </a:extLst>
          </p:cNvPr>
          <p:cNvSpPr/>
          <p:nvPr/>
        </p:nvSpPr>
        <p:spPr>
          <a:xfrm>
            <a:off x="9291354" y="5409017"/>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Resouce</a:t>
            </a:r>
          </a:p>
        </p:txBody>
      </p:sp>
    </p:spTree>
    <p:extLst>
      <p:ext uri="{BB962C8B-B14F-4D97-AF65-F5344CB8AC3E}">
        <p14:creationId xmlns:p14="http://schemas.microsoft.com/office/powerpoint/2010/main" val="14202531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FCFFF-B17F-CFB9-2968-4E5B6C4287EC}"/>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B165909F-FF26-335C-1EB8-517C5A747648}"/>
              </a:ext>
            </a:extLst>
          </p:cNvPr>
          <p:cNvSpPr/>
          <p:nvPr/>
        </p:nvSpPr>
        <p:spPr>
          <a:xfrm>
            <a:off x="114535" y="323497"/>
            <a:ext cx="139333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r>
              <a:rPr lang="ko-KR" altLang="en-US" b="1">
                <a:solidFill>
                  <a:schemeClr val="accent1">
                    <a:lumMod val="75000"/>
                  </a:schemeClr>
                </a:solidFill>
                <a:latin typeface="+mn-ea"/>
              </a:rPr>
              <a:t> 구조</a:t>
            </a:r>
          </a:p>
        </p:txBody>
      </p:sp>
      <p:pic>
        <p:nvPicPr>
          <p:cNvPr id="3" name="그림 2">
            <a:extLst>
              <a:ext uri="{FF2B5EF4-FFF2-40B4-BE49-F238E27FC236}">
                <a16:creationId xmlns:a16="http://schemas.microsoft.com/office/drawing/2014/main" id="{164E6877-A4BE-AF61-18FB-ABBB08CD5EF7}"/>
              </a:ext>
            </a:extLst>
          </p:cNvPr>
          <p:cNvPicPr>
            <a:picLocks noChangeAspect="1"/>
          </p:cNvPicPr>
          <p:nvPr/>
        </p:nvPicPr>
        <p:blipFill>
          <a:blip r:embed="rId3"/>
          <a:stretch>
            <a:fillRect/>
          </a:stretch>
        </p:blipFill>
        <p:spPr>
          <a:xfrm>
            <a:off x="371600" y="764606"/>
            <a:ext cx="4050005" cy="2121728"/>
          </a:xfrm>
          <a:prstGeom prst="rect">
            <a:avLst/>
          </a:prstGeom>
        </p:spPr>
      </p:pic>
      <p:sp>
        <p:nvSpPr>
          <p:cNvPr id="7" name="직사각형 6">
            <a:extLst>
              <a:ext uri="{FF2B5EF4-FFF2-40B4-BE49-F238E27FC236}">
                <a16:creationId xmlns:a16="http://schemas.microsoft.com/office/drawing/2014/main" id="{3CC6060D-9185-543A-542A-3A851DED8BE3}"/>
              </a:ext>
            </a:extLst>
          </p:cNvPr>
          <p:cNvSpPr/>
          <p:nvPr/>
        </p:nvSpPr>
        <p:spPr>
          <a:xfrm>
            <a:off x="4481293" y="1165670"/>
            <a:ext cx="6028830" cy="1720664"/>
          </a:xfrm>
          <a:prstGeom prst="rect">
            <a:avLst/>
          </a:prstGeom>
        </p:spPr>
        <p:txBody>
          <a:bodyPr wrap="none">
            <a:spAutoFit/>
          </a:bodyPr>
          <a:lstStyle/>
          <a:p>
            <a:pPr marL="171450" indent="-171450">
              <a:lnSpc>
                <a:spcPct val="120000"/>
              </a:lnSpc>
              <a:spcBef>
                <a:spcPts val="500"/>
              </a:spcBef>
              <a:buFont typeface="Arial" panose="020B0604020202020204" pitchFamily="34" charset="0"/>
              <a:buChar char="•"/>
            </a:pPr>
            <a:r>
              <a:rPr lang="ko-KR" altLang="en-US" sz="1200">
                <a:latin typeface="+mn-ea"/>
              </a:rPr>
              <a:t>주어진 객체 타입과 미디어 타입</a:t>
            </a:r>
            <a:r>
              <a:rPr lang="en-US" altLang="ko-KR" sz="1200">
                <a:latin typeface="+mn-ea"/>
              </a:rPr>
              <a:t>(Content-Type)</a:t>
            </a:r>
            <a:r>
              <a:rPr lang="ko-KR" altLang="en-US" sz="1200">
                <a:latin typeface="+mn-ea"/>
              </a:rPr>
              <a:t>을 읽을 수 있는지 확인한다</a:t>
            </a:r>
            <a:endParaRPr lang="en-US" altLang="ko-KR" sz="1200">
              <a:latin typeface="+mn-ea"/>
            </a:endParaRPr>
          </a:p>
          <a:p>
            <a:pPr marL="171450" indent="-171450">
              <a:lnSpc>
                <a:spcPct val="120000"/>
              </a:lnSpc>
              <a:spcBef>
                <a:spcPts val="500"/>
              </a:spcBef>
              <a:buFont typeface="Arial" panose="020B0604020202020204" pitchFamily="34" charset="0"/>
              <a:buChar char="•"/>
            </a:pPr>
            <a:r>
              <a:rPr lang="ko-KR" altLang="en-US" sz="1200">
                <a:latin typeface="+mn-ea"/>
              </a:rPr>
              <a:t>주어진 객체 타입과 미디어 타입</a:t>
            </a:r>
            <a:r>
              <a:rPr lang="en-US" altLang="ko-KR" sz="1200">
                <a:latin typeface="+mn-ea"/>
              </a:rPr>
              <a:t>(Content-Type)</a:t>
            </a:r>
            <a:r>
              <a:rPr lang="ko-KR" altLang="en-US" sz="1200">
                <a:latin typeface="+mn-ea"/>
              </a:rPr>
              <a:t>에 데이터를 쓸 수 있는지 확인한다</a:t>
            </a:r>
            <a:endParaRPr lang="en-US" altLang="ko-KR" sz="1200">
              <a:latin typeface="+mn-ea"/>
            </a:endParaRPr>
          </a:p>
          <a:p>
            <a:pPr marL="171450" indent="-171450">
              <a:lnSpc>
                <a:spcPct val="120000"/>
              </a:lnSpc>
              <a:spcBef>
                <a:spcPts val="500"/>
              </a:spcBef>
              <a:buFont typeface="Arial" panose="020B0604020202020204" pitchFamily="34" charset="0"/>
              <a:buChar char="•"/>
            </a:pPr>
            <a:r>
              <a:rPr lang="en-US" altLang="ko-KR" sz="1200"/>
              <a:t>HTTP </a:t>
            </a:r>
            <a:r>
              <a:rPr lang="ko-KR" altLang="en-US" sz="1200"/>
              <a:t>요청 데이터를 </a:t>
            </a:r>
            <a:r>
              <a:rPr lang="en-US" altLang="ko-KR" sz="1200"/>
              <a:t>Java </a:t>
            </a:r>
            <a:r>
              <a:rPr lang="ko-KR" altLang="en-US" sz="1200"/>
              <a:t>객체로 변환한다</a:t>
            </a:r>
            <a:endParaRPr lang="ko-KR" altLang="en-US" sz="1200">
              <a:latin typeface="+mn-ea"/>
            </a:endParaRPr>
          </a:p>
          <a:p>
            <a:pPr marL="171450" indent="-171450">
              <a:lnSpc>
                <a:spcPct val="120000"/>
              </a:lnSpc>
              <a:spcBef>
                <a:spcPts val="500"/>
              </a:spcBef>
              <a:buFont typeface="Arial" panose="020B0604020202020204" pitchFamily="34" charset="0"/>
              <a:buChar char="•"/>
            </a:pPr>
            <a:r>
              <a:rPr lang="ko-KR" altLang="en-US" sz="1200"/>
              <a:t>특정 클래스에 대해 이 컨버터가 지원하는 미디어 타입의 목록을 반환한다</a:t>
            </a:r>
            <a:endParaRPr lang="en-US" altLang="ko-KR" sz="1200"/>
          </a:p>
          <a:p>
            <a:pPr marL="171450" indent="-171450">
              <a:lnSpc>
                <a:spcPct val="120000"/>
              </a:lnSpc>
              <a:spcBef>
                <a:spcPts val="500"/>
              </a:spcBef>
              <a:buFont typeface="Arial" panose="020B0604020202020204" pitchFamily="34" charset="0"/>
              <a:buChar char="•"/>
            </a:pPr>
            <a:r>
              <a:rPr lang="ko-KR" altLang="en-US" sz="1200"/>
              <a:t>이 컨버터가 지원하는 미디어 타입</a:t>
            </a:r>
            <a:r>
              <a:rPr lang="en-US" altLang="ko-KR" sz="1200"/>
              <a:t>(</a:t>
            </a:r>
            <a:r>
              <a:rPr lang="ko-KR" altLang="en-US" sz="1200"/>
              <a:t>예</a:t>
            </a:r>
            <a:r>
              <a:rPr lang="en-US" altLang="ko-KR" sz="1200"/>
              <a:t>: JSON, XML </a:t>
            </a:r>
            <a:r>
              <a:rPr lang="ko-KR" altLang="en-US" sz="1200"/>
              <a:t>등</a:t>
            </a:r>
            <a:r>
              <a:rPr lang="en-US" altLang="ko-KR" sz="1200"/>
              <a:t>)</a:t>
            </a:r>
            <a:r>
              <a:rPr lang="ko-KR" altLang="en-US" sz="1200"/>
              <a:t>의 목록을 반환한다</a:t>
            </a:r>
            <a:endParaRPr lang="en-US" altLang="ko-KR" sz="1200"/>
          </a:p>
          <a:p>
            <a:pPr marL="171450" indent="-171450">
              <a:lnSpc>
                <a:spcPct val="120000"/>
              </a:lnSpc>
              <a:spcBef>
                <a:spcPts val="500"/>
              </a:spcBef>
              <a:buFont typeface="Arial" panose="020B0604020202020204" pitchFamily="34" charset="0"/>
              <a:buChar char="•"/>
            </a:pPr>
            <a:r>
              <a:rPr lang="en-US" altLang="ko-KR" sz="1200"/>
              <a:t>Java </a:t>
            </a:r>
            <a:r>
              <a:rPr lang="ko-KR" altLang="en-US" sz="1200"/>
              <a:t>객체를 </a:t>
            </a:r>
            <a:r>
              <a:rPr lang="en-US" altLang="ko-KR" sz="1200"/>
              <a:t>HTTP </a:t>
            </a:r>
            <a:r>
              <a:rPr lang="ko-KR" altLang="en-US" sz="1200"/>
              <a:t>응답 데이터로 변환한다</a:t>
            </a:r>
            <a:endParaRPr lang="ko-KR" altLang="en-US" sz="1200">
              <a:latin typeface="+mn-ea"/>
            </a:endParaRPr>
          </a:p>
        </p:txBody>
      </p:sp>
      <p:pic>
        <p:nvPicPr>
          <p:cNvPr id="2" name="그림 1">
            <a:extLst>
              <a:ext uri="{FF2B5EF4-FFF2-40B4-BE49-F238E27FC236}">
                <a16:creationId xmlns:a16="http://schemas.microsoft.com/office/drawing/2014/main" id="{553CB104-4736-38BA-2EEB-B3532B8C15A0}"/>
              </a:ext>
            </a:extLst>
          </p:cNvPr>
          <p:cNvPicPr>
            <a:picLocks noChangeAspect="1"/>
          </p:cNvPicPr>
          <p:nvPr/>
        </p:nvPicPr>
        <p:blipFill>
          <a:blip r:embed="rId4"/>
          <a:srcRect r="15711"/>
          <a:stretch/>
        </p:blipFill>
        <p:spPr>
          <a:xfrm>
            <a:off x="371600" y="3806754"/>
            <a:ext cx="4050005" cy="2553127"/>
          </a:xfrm>
          <a:prstGeom prst="rect">
            <a:avLst/>
          </a:prstGeom>
        </p:spPr>
      </p:pic>
      <p:sp>
        <p:nvSpPr>
          <p:cNvPr id="5" name="직사각형 4">
            <a:extLst>
              <a:ext uri="{FF2B5EF4-FFF2-40B4-BE49-F238E27FC236}">
                <a16:creationId xmlns:a16="http://schemas.microsoft.com/office/drawing/2014/main" id="{35E987FC-E209-FE17-D078-A3DBC879B6D4}"/>
              </a:ext>
            </a:extLst>
          </p:cNvPr>
          <p:cNvSpPr/>
          <p:nvPr/>
        </p:nvSpPr>
        <p:spPr>
          <a:xfrm>
            <a:off x="114535" y="3368530"/>
            <a:ext cx="301076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latin typeface="+mn-ea"/>
              </a:rPr>
              <a:t>초기화 시 기본 </a:t>
            </a:r>
            <a:r>
              <a:rPr lang="en-US" altLang="ko-KR" sz="1800" b="1">
                <a:solidFill>
                  <a:schemeClr val="accent1">
                    <a:lumMod val="75000"/>
                  </a:schemeClr>
                </a:solidFill>
                <a:latin typeface="+mn-ea"/>
              </a:rPr>
              <a:t>9</a:t>
            </a:r>
            <a:r>
              <a:rPr lang="ko-KR" altLang="en-US" sz="1800" b="1">
                <a:solidFill>
                  <a:schemeClr val="accent1">
                    <a:lumMod val="75000"/>
                  </a:schemeClr>
                </a:solidFill>
                <a:latin typeface="+mn-ea"/>
              </a:rPr>
              <a:t>개 생성</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65BA6CAA-9D96-0941-2B2D-40DE2ED84F72}"/>
              </a:ext>
            </a:extLst>
          </p:cNvPr>
          <p:cNvSpPr/>
          <p:nvPr/>
        </p:nvSpPr>
        <p:spPr>
          <a:xfrm>
            <a:off x="4481293" y="4021313"/>
            <a:ext cx="5944704" cy="610103"/>
          </a:xfrm>
          <a:prstGeom prst="rect">
            <a:avLst/>
          </a:prstGeom>
        </p:spPr>
        <p:txBody>
          <a:bodyPr wrap="none">
            <a:spAutoFit/>
          </a:bodyPr>
          <a:lstStyle/>
          <a:p>
            <a:pPr marL="171450" indent="-171450">
              <a:lnSpc>
                <a:spcPct val="130000"/>
              </a:lnSpc>
              <a:spcBef>
                <a:spcPts val="500"/>
              </a:spcBef>
              <a:buFont typeface="Arial" panose="020B0604020202020204" pitchFamily="34" charset="0"/>
              <a:buChar char="•"/>
            </a:pPr>
            <a:r>
              <a:rPr lang="ko-KR" altLang="en-US" sz="1200">
                <a:latin typeface="+mn-ea"/>
              </a:rPr>
              <a:t>위로부터 아래로 한 개씩 호출되어 실행된다</a:t>
            </a:r>
            <a:endParaRPr lang="en-US" altLang="ko-KR" sz="1200">
              <a:latin typeface="+mn-ea"/>
            </a:endParaRPr>
          </a:p>
          <a:p>
            <a:pPr marL="171450" indent="-171450">
              <a:lnSpc>
                <a:spcPct val="130000"/>
              </a:lnSpc>
              <a:spcBef>
                <a:spcPts val="500"/>
              </a:spcBef>
              <a:buFont typeface="Arial" panose="020B0604020202020204" pitchFamily="34" charset="0"/>
              <a:buChar char="•"/>
            </a:pPr>
            <a:r>
              <a:rPr lang="ko-KR" altLang="en-US" sz="1200">
                <a:latin typeface="+mn-ea"/>
              </a:rPr>
              <a:t>실행할 객체가 없을 경우 예외가 발행한다 </a:t>
            </a:r>
            <a:r>
              <a:rPr lang="en-US" altLang="ko-KR" sz="1200">
                <a:latin typeface="+mn-ea"/>
              </a:rPr>
              <a:t>(</a:t>
            </a:r>
            <a:r>
              <a:rPr lang="en-US" altLang="ko-KR" sz="1200">
                <a:solidFill>
                  <a:schemeClr val="tx1"/>
                </a:solidFill>
              </a:rPr>
              <a:t>HttpMessageNotReadableException)</a:t>
            </a:r>
            <a:r>
              <a:rPr lang="ko-KR" altLang="en-US" sz="1200">
                <a:latin typeface="+mn-ea"/>
              </a:rPr>
              <a:t> </a:t>
            </a:r>
          </a:p>
        </p:txBody>
      </p:sp>
    </p:spTree>
    <p:extLst>
      <p:ext uri="{BB962C8B-B14F-4D97-AF65-F5344CB8AC3E}">
        <p14:creationId xmlns:p14="http://schemas.microsoft.com/office/powerpoint/2010/main" val="6598325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4FB38-C07E-1A17-5775-231FF9BC1CC8}"/>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EFC0FE39-F019-3235-6D64-9177E4C35764}"/>
              </a:ext>
            </a:extLst>
          </p:cNvPr>
          <p:cNvSpPr/>
          <p:nvPr/>
        </p:nvSpPr>
        <p:spPr>
          <a:xfrm>
            <a:off x="114535" y="215213"/>
            <a:ext cx="464460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요청 처리 흐름</a:t>
            </a:r>
          </a:p>
        </p:txBody>
      </p:sp>
      <p:grpSp>
        <p:nvGrpSpPr>
          <p:cNvPr id="2" name="그룹 1">
            <a:extLst>
              <a:ext uri="{FF2B5EF4-FFF2-40B4-BE49-F238E27FC236}">
                <a16:creationId xmlns:a16="http://schemas.microsoft.com/office/drawing/2014/main" id="{BA4D7430-F239-F0FA-DC99-566A7A1A6788}"/>
              </a:ext>
            </a:extLst>
          </p:cNvPr>
          <p:cNvGrpSpPr/>
          <p:nvPr/>
        </p:nvGrpSpPr>
        <p:grpSpPr>
          <a:xfrm>
            <a:off x="2095045" y="1900249"/>
            <a:ext cx="580620" cy="493776"/>
            <a:chOff x="4933570" y="178594"/>
            <a:chExt cx="580620" cy="493776"/>
          </a:xfrm>
        </p:grpSpPr>
        <p:sp>
          <p:nvSpPr>
            <p:cNvPr id="5" name="타원 4">
              <a:extLst>
                <a:ext uri="{FF2B5EF4-FFF2-40B4-BE49-F238E27FC236}">
                  <a16:creationId xmlns:a16="http://schemas.microsoft.com/office/drawing/2014/main" id="{52E1C646-C899-9FBF-B8D6-BAF2EC2E9F9A}"/>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C72F25C7-E552-E748-0C4A-6D3810D5E894}"/>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8" name="직선 화살표 연결선 7">
            <a:extLst>
              <a:ext uri="{FF2B5EF4-FFF2-40B4-BE49-F238E27FC236}">
                <a16:creationId xmlns:a16="http://schemas.microsoft.com/office/drawing/2014/main" id="{B80F54C1-D6B4-D744-735F-BAAAA1A7C4F5}"/>
              </a:ext>
            </a:extLst>
          </p:cNvPr>
          <p:cNvCxnSpPr>
            <a:cxnSpLocks/>
            <a:stCxn id="5" idx="4"/>
            <a:endCxn id="11" idx="0"/>
          </p:cNvCxnSpPr>
          <p:nvPr/>
        </p:nvCxnSpPr>
        <p:spPr>
          <a:xfrm>
            <a:off x="2378509" y="2394025"/>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31D2A67C-DFE3-0DEF-E42B-E725DFA5A76E}"/>
              </a:ext>
            </a:extLst>
          </p:cNvPr>
          <p:cNvSpPr/>
          <p:nvPr/>
        </p:nvSpPr>
        <p:spPr>
          <a:xfrm>
            <a:off x="635409" y="3440423"/>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97547E32-8ED1-6742-8A8C-AA76F6892C25}"/>
              </a:ext>
            </a:extLst>
          </p:cNvPr>
          <p:cNvCxnSpPr>
            <a:cxnSpLocks/>
            <a:stCxn id="11" idx="2"/>
            <a:endCxn id="9" idx="0"/>
          </p:cNvCxnSpPr>
          <p:nvPr/>
        </p:nvCxnSpPr>
        <p:spPr>
          <a:xfrm>
            <a:off x="2379165" y="3191644"/>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B55CD646-C1EB-B0A2-8450-65ECF9585CFE}"/>
              </a:ext>
            </a:extLst>
          </p:cNvPr>
          <p:cNvSpPr/>
          <p:nvPr/>
        </p:nvSpPr>
        <p:spPr>
          <a:xfrm>
            <a:off x="1328365" y="2697868"/>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CD2E29FB-3D09-9474-04AA-25E8F47D437B}"/>
              </a:ext>
            </a:extLst>
          </p:cNvPr>
          <p:cNvCxnSpPr>
            <a:cxnSpLocks/>
            <a:stCxn id="9" idx="2"/>
            <a:endCxn id="16" idx="0"/>
          </p:cNvCxnSpPr>
          <p:nvPr/>
        </p:nvCxnSpPr>
        <p:spPr>
          <a:xfrm flipH="1">
            <a:off x="2379165" y="3934199"/>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B660542A-612D-2FF1-B97B-83766D8733F9}"/>
              </a:ext>
            </a:extLst>
          </p:cNvPr>
          <p:cNvSpPr/>
          <p:nvPr/>
        </p:nvSpPr>
        <p:spPr>
          <a:xfrm>
            <a:off x="598425" y="483477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p>
        </p:txBody>
      </p:sp>
      <p:sp>
        <p:nvSpPr>
          <p:cNvPr id="14" name="모서리가 둥근 직사각형 38">
            <a:extLst>
              <a:ext uri="{FF2B5EF4-FFF2-40B4-BE49-F238E27FC236}">
                <a16:creationId xmlns:a16="http://schemas.microsoft.com/office/drawing/2014/main" id="{CA25A6D4-B8ED-8640-193F-26F6E4378350}"/>
              </a:ext>
            </a:extLst>
          </p:cNvPr>
          <p:cNvSpPr/>
          <p:nvPr/>
        </p:nvSpPr>
        <p:spPr>
          <a:xfrm>
            <a:off x="6257691" y="3904409"/>
            <a:ext cx="323750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HttpMessageNotReadableException</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BDE19341-B02B-877A-EAAF-DFB2D902946C}"/>
              </a:ext>
            </a:extLst>
          </p:cNvPr>
          <p:cNvCxnSpPr>
            <a:cxnSpLocks/>
            <a:stCxn id="25" idx="2"/>
            <a:endCxn id="20" idx="0"/>
          </p:cNvCxnSpPr>
          <p:nvPr/>
        </p:nvCxnSpPr>
        <p:spPr>
          <a:xfrm>
            <a:off x="7876443" y="5306909"/>
            <a:ext cx="0" cy="4165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다이아몬드 15">
            <a:extLst>
              <a:ext uri="{FF2B5EF4-FFF2-40B4-BE49-F238E27FC236}">
                <a16:creationId xmlns:a16="http://schemas.microsoft.com/office/drawing/2014/main" id="{88949F4C-57BF-702B-93A8-9DF3F48ACFF6}"/>
              </a:ext>
            </a:extLst>
          </p:cNvPr>
          <p:cNvSpPr/>
          <p:nvPr/>
        </p:nvSpPr>
        <p:spPr>
          <a:xfrm>
            <a:off x="2138373" y="41505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8" name="직선 화살표 연결선 17">
            <a:extLst>
              <a:ext uri="{FF2B5EF4-FFF2-40B4-BE49-F238E27FC236}">
                <a16:creationId xmlns:a16="http://schemas.microsoft.com/office/drawing/2014/main" id="{7305F8BF-8E1D-3679-C573-1C338A8C5BE5}"/>
              </a:ext>
            </a:extLst>
          </p:cNvPr>
          <p:cNvCxnSpPr>
            <a:cxnSpLocks/>
            <a:stCxn id="16" idx="2"/>
            <a:endCxn id="13" idx="0"/>
          </p:cNvCxnSpPr>
          <p:nvPr/>
        </p:nvCxnSpPr>
        <p:spPr>
          <a:xfrm flipH="1">
            <a:off x="2378509" y="4601076"/>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57B7D4-FCA6-9C30-3747-CA6F9DBA7DC9}"/>
              </a:ext>
            </a:extLst>
          </p:cNvPr>
          <p:cNvSpPr txBox="1"/>
          <p:nvPr/>
        </p:nvSpPr>
        <p:spPr>
          <a:xfrm>
            <a:off x="24064" y="4246482"/>
            <a:ext cx="2231584" cy="261610"/>
          </a:xfrm>
          <a:prstGeom prst="rect">
            <a:avLst/>
          </a:prstGeom>
          <a:noFill/>
        </p:spPr>
        <p:txBody>
          <a:bodyPr wrap="square">
            <a:spAutoFit/>
          </a:bodyPr>
          <a:lstStyle/>
          <a:p>
            <a:pPr>
              <a:spcBef>
                <a:spcPts val="400"/>
              </a:spcBef>
            </a:pPr>
            <a:r>
              <a:rPr lang="en-US" altLang="ko-KR" sz="1100">
                <a:solidFill>
                  <a:srgbClr val="FF0000"/>
                </a:solidFill>
                <a:effectLst/>
                <a:latin typeface="+mn-ea"/>
              </a:rPr>
              <a:t>@RequestBody</a:t>
            </a:r>
            <a:r>
              <a:rPr lang="en-US" altLang="ko-KR" sz="1100">
                <a:solidFill>
                  <a:srgbClr val="FF0000"/>
                </a:solidFill>
                <a:latin typeface="+mn-ea"/>
              </a:rPr>
              <a:t> or HttpEntity</a:t>
            </a:r>
            <a:r>
              <a:rPr lang="en-US" altLang="ko-KR" sz="1100">
                <a:solidFill>
                  <a:srgbClr val="FF0000"/>
                </a:solidFill>
                <a:effectLst/>
                <a:latin typeface="+mn-ea"/>
              </a:rPr>
              <a:t> ?</a:t>
            </a:r>
            <a:endParaRPr lang="en-US" altLang="ko-KR" sz="1100">
              <a:solidFill>
                <a:srgbClr val="FF0000"/>
              </a:solidFill>
              <a:effectLst/>
            </a:endParaRPr>
          </a:p>
        </p:txBody>
      </p:sp>
      <p:sp>
        <p:nvSpPr>
          <p:cNvPr id="20" name="모서리가 둥근 직사각형 38">
            <a:extLst>
              <a:ext uri="{FF2B5EF4-FFF2-40B4-BE49-F238E27FC236}">
                <a16:creationId xmlns:a16="http://schemas.microsoft.com/office/drawing/2014/main" id="{A2DE4501-6762-DC50-8D62-E54D15390152}"/>
              </a:ext>
            </a:extLst>
          </p:cNvPr>
          <p:cNvSpPr/>
          <p:nvPr/>
        </p:nvSpPr>
        <p:spPr>
          <a:xfrm>
            <a:off x="7298277" y="5723505"/>
            <a:ext cx="115633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25" name="다이아몬드 24">
            <a:extLst>
              <a:ext uri="{FF2B5EF4-FFF2-40B4-BE49-F238E27FC236}">
                <a16:creationId xmlns:a16="http://schemas.microsoft.com/office/drawing/2014/main" id="{9FE345DF-A14D-570E-8791-041C09BD8D6E}"/>
              </a:ext>
            </a:extLst>
          </p:cNvPr>
          <p:cNvSpPr/>
          <p:nvPr/>
        </p:nvSpPr>
        <p:spPr>
          <a:xfrm>
            <a:off x="7635651" y="485641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14028ACB-5713-687E-D346-3189989F2687}"/>
              </a:ext>
            </a:extLst>
          </p:cNvPr>
          <p:cNvSpPr txBox="1"/>
          <p:nvPr/>
        </p:nvSpPr>
        <p:spPr>
          <a:xfrm>
            <a:off x="8081538" y="4773074"/>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28" name="모서리가 둥근 직사각형 38">
            <a:extLst>
              <a:ext uri="{FF2B5EF4-FFF2-40B4-BE49-F238E27FC236}">
                <a16:creationId xmlns:a16="http://schemas.microsoft.com/office/drawing/2014/main" id="{9A90B9D1-E08C-01D6-07D0-018B2E13FDD6}"/>
              </a:ext>
            </a:extLst>
          </p:cNvPr>
          <p:cNvSpPr/>
          <p:nvPr/>
        </p:nvSpPr>
        <p:spPr>
          <a:xfrm>
            <a:off x="4652474" y="483477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29" name="직선 화살표 연결선 28">
            <a:extLst>
              <a:ext uri="{FF2B5EF4-FFF2-40B4-BE49-F238E27FC236}">
                <a16:creationId xmlns:a16="http://schemas.microsoft.com/office/drawing/2014/main" id="{E1C40C5B-7DDC-3C51-A73C-15FE128836A0}"/>
              </a:ext>
            </a:extLst>
          </p:cNvPr>
          <p:cNvCxnSpPr>
            <a:cxnSpLocks/>
            <a:stCxn id="25" idx="0"/>
            <a:endCxn id="14" idx="2"/>
          </p:cNvCxnSpPr>
          <p:nvPr/>
        </p:nvCxnSpPr>
        <p:spPr>
          <a:xfrm flipV="1">
            <a:off x="7876443" y="4398185"/>
            <a:ext cx="0" cy="458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C6AEC8F1-35B2-C710-2031-BEA007A05C97}"/>
              </a:ext>
            </a:extLst>
          </p:cNvPr>
          <p:cNvCxnSpPr>
            <a:cxnSpLocks/>
            <a:stCxn id="28" idx="3"/>
            <a:endCxn id="25" idx="1"/>
          </p:cNvCxnSpPr>
          <p:nvPr/>
        </p:nvCxnSpPr>
        <p:spPr>
          <a:xfrm>
            <a:off x="6966558" y="5081662"/>
            <a:ext cx="6690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11B1A6AF-C4A3-C7CB-8230-6AACE1ABDAD4}"/>
              </a:ext>
            </a:extLst>
          </p:cNvPr>
          <p:cNvCxnSpPr>
            <a:cxnSpLocks/>
            <a:stCxn id="13" idx="3"/>
            <a:endCxn id="28" idx="1"/>
          </p:cNvCxnSpPr>
          <p:nvPr/>
        </p:nvCxnSpPr>
        <p:spPr>
          <a:xfrm>
            <a:off x="4158592" y="5081662"/>
            <a:ext cx="493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46BED98D-6AC0-DB59-E5D3-10B0E5E4F159}"/>
              </a:ext>
            </a:extLst>
          </p:cNvPr>
          <p:cNvSpPr/>
          <p:nvPr/>
        </p:nvSpPr>
        <p:spPr>
          <a:xfrm>
            <a:off x="1092307" y="5540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RequestResponseBodyMethodProcessor</a:t>
            </a:r>
          </a:p>
        </p:txBody>
      </p:sp>
      <p:sp>
        <p:nvSpPr>
          <p:cNvPr id="41" name="모서리가 둥근 직사각형 38">
            <a:extLst>
              <a:ext uri="{FF2B5EF4-FFF2-40B4-BE49-F238E27FC236}">
                <a16:creationId xmlns:a16="http://schemas.microsoft.com/office/drawing/2014/main" id="{B0B3548D-F120-CE02-06F8-84AE5836F781}"/>
              </a:ext>
            </a:extLst>
          </p:cNvPr>
          <p:cNvSpPr/>
          <p:nvPr/>
        </p:nvSpPr>
        <p:spPr>
          <a:xfrm>
            <a:off x="1092307" y="6158279"/>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HttpEntityMethodProcessor</a:t>
            </a:r>
          </a:p>
        </p:txBody>
      </p:sp>
      <p:cxnSp>
        <p:nvCxnSpPr>
          <p:cNvPr id="43" name="연결선: 꺾임 42">
            <a:extLst>
              <a:ext uri="{FF2B5EF4-FFF2-40B4-BE49-F238E27FC236}">
                <a16:creationId xmlns:a16="http://schemas.microsoft.com/office/drawing/2014/main" id="{D4FA82C6-A896-2058-FD7D-7EBD2DC2C121}"/>
              </a:ext>
            </a:extLst>
          </p:cNvPr>
          <p:cNvCxnSpPr>
            <a:endCxn id="40" idx="1"/>
          </p:cNvCxnSpPr>
          <p:nvPr/>
        </p:nvCxnSpPr>
        <p:spPr>
          <a:xfrm rot="16200000" flipH="1">
            <a:off x="760632" y="5455947"/>
            <a:ext cx="451577"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연결선: 꺾임 44">
            <a:extLst>
              <a:ext uri="{FF2B5EF4-FFF2-40B4-BE49-F238E27FC236}">
                <a16:creationId xmlns:a16="http://schemas.microsoft.com/office/drawing/2014/main" id="{D15BA5B4-2962-C19C-09BA-EFDB92C38AA9}"/>
              </a:ext>
            </a:extLst>
          </p:cNvPr>
          <p:cNvCxnSpPr>
            <a:endCxn id="41" idx="1"/>
          </p:cNvCxnSpPr>
          <p:nvPr/>
        </p:nvCxnSpPr>
        <p:spPr>
          <a:xfrm rot="16200000" flipH="1">
            <a:off x="451860" y="5764719"/>
            <a:ext cx="1069121"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72E7A441-EC4F-7DDD-4B82-40A2812A1BCE}"/>
              </a:ext>
            </a:extLst>
          </p:cNvPr>
          <p:cNvSpPr/>
          <p:nvPr/>
        </p:nvSpPr>
        <p:spPr>
          <a:xfrm>
            <a:off x="3267628" y="754196"/>
            <a:ext cx="2689799" cy="333617"/>
          </a:xfrm>
          <a:prstGeom prst="rect">
            <a:avLst/>
          </a:prstGeom>
        </p:spPr>
        <p:txBody>
          <a:bodyPr wrap="square">
            <a:spAutoFit/>
          </a:bodyPr>
          <a:lstStyle/>
          <a:p>
            <a:pPr>
              <a:lnSpc>
                <a:spcPct val="150000"/>
              </a:lnSpc>
            </a:pPr>
            <a:r>
              <a:rPr lang="en-US" altLang="ko-KR" sz="1200" b="1">
                <a:latin typeface="+mn-ea"/>
              </a:rPr>
              <a:t>1. </a:t>
            </a:r>
            <a:r>
              <a:rPr lang="ko-KR" altLang="en-US" sz="1200" b="1">
                <a:latin typeface="+mn-ea"/>
              </a:rPr>
              <a:t>클라이언트의 </a:t>
            </a:r>
            <a:r>
              <a:rPr lang="en-US" altLang="ko-KR" sz="1200" b="1">
                <a:latin typeface="+mn-ea"/>
              </a:rPr>
              <a:t>Content-Type </a:t>
            </a:r>
            <a:r>
              <a:rPr lang="ko-KR" altLang="en-US" sz="1200" b="1">
                <a:latin typeface="+mn-ea"/>
              </a:rPr>
              <a:t>헤더</a:t>
            </a:r>
            <a:endParaRPr lang="ko-KR" altLang="en-US" sz="1200">
              <a:latin typeface="+mn-ea"/>
            </a:endParaRPr>
          </a:p>
        </p:txBody>
      </p:sp>
      <p:sp>
        <p:nvSpPr>
          <p:cNvPr id="63" name="직사각형 62">
            <a:extLst>
              <a:ext uri="{FF2B5EF4-FFF2-40B4-BE49-F238E27FC236}">
                <a16:creationId xmlns:a16="http://schemas.microsoft.com/office/drawing/2014/main" id="{902EAFB0-E14F-326A-F34D-249E4A0A6FA8}"/>
              </a:ext>
            </a:extLst>
          </p:cNvPr>
          <p:cNvSpPr/>
          <p:nvPr/>
        </p:nvSpPr>
        <p:spPr>
          <a:xfrm>
            <a:off x="3434028" y="991897"/>
            <a:ext cx="8051899"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클라이언트가 서버로 데이터를 전송한다</a:t>
            </a:r>
            <a:r>
              <a:rPr lang="en-US" altLang="ko-KR" sz="1100">
                <a:latin typeface="+mn-ea"/>
              </a:rPr>
              <a:t>. </a:t>
            </a:r>
            <a:r>
              <a:rPr lang="ko-KR" altLang="en-US" sz="1100">
                <a:latin typeface="+mn-ea"/>
              </a:rPr>
              <a:t>이때 </a:t>
            </a:r>
            <a:r>
              <a:rPr lang="en-US" altLang="ko-KR" sz="1100">
                <a:latin typeface="+mn-ea"/>
              </a:rPr>
              <a:t>HTTP </a:t>
            </a:r>
            <a:r>
              <a:rPr lang="ko-KR" altLang="en-US" sz="1100">
                <a:latin typeface="+mn-ea"/>
              </a:rPr>
              <a:t>헤더에 </a:t>
            </a:r>
            <a:r>
              <a:rPr lang="en-US" altLang="ko-KR" sz="1100">
                <a:latin typeface="+mn-ea"/>
              </a:rPr>
              <a:t>Content-Type </a:t>
            </a:r>
            <a:r>
              <a:rPr lang="ko-KR" altLang="en-US" sz="1100">
                <a:latin typeface="+mn-ea"/>
              </a:rPr>
              <a:t>을 포함하여 서버에 데이터 형식을 알린다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Content-type=application/json, application/xml, text/plain</a:t>
            </a:r>
          </a:p>
        </p:txBody>
      </p:sp>
      <p:sp>
        <p:nvSpPr>
          <p:cNvPr id="64" name="직사각형 63">
            <a:extLst>
              <a:ext uri="{FF2B5EF4-FFF2-40B4-BE49-F238E27FC236}">
                <a16:creationId xmlns:a16="http://schemas.microsoft.com/office/drawing/2014/main" id="{FB2850BC-7527-39A3-01B5-674A65224A2A}"/>
              </a:ext>
            </a:extLst>
          </p:cNvPr>
          <p:cNvSpPr/>
          <p:nvPr/>
        </p:nvSpPr>
        <p:spPr>
          <a:xfrm>
            <a:off x="3651624" y="1620935"/>
            <a:ext cx="2689799" cy="333617"/>
          </a:xfrm>
          <a:prstGeom prst="rect">
            <a:avLst/>
          </a:prstGeom>
        </p:spPr>
        <p:txBody>
          <a:bodyPr wrap="square">
            <a:spAutoFit/>
          </a:bodyPr>
          <a:lstStyle/>
          <a:p>
            <a:pPr>
              <a:lnSpc>
                <a:spcPct val="150000"/>
              </a:lnSpc>
            </a:pPr>
            <a:r>
              <a:rPr lang="en-US" altLang="ko-KR" sz="1200" b="1">
                <a:latin typeface="+mn-ea"/>
              </a:rPr>
              <a:t>2. ArgumentResolver </a:t>
            </a:r>
            <a:r>
              <a:rPr lang="ko-KR" altLang="en-US" sz="1200" b="1">
                <a:latin typeface="+mn-ea"/>
              </a:rPr>
              <a:t>실행</a:t>
            </a:r>
            <a:endParaRPr lang="ko-KR" altLang="en-US" sz="1200">
              <a:latin typeface="+mn-ea"/>
            </a:endParaRPr>
          </a:p>
        </p:txBody>
      </p:sp>
      <p:sp>
        <p:nvSpPr>
          <p:cNvPr id="65" name="직사각형 64">
            <a:extLst>
              <a:ext uri="{FF2B5EF4-FFF2-40B4-BE49-F238E27FC236}">
                <a16:creationId xmlns:a16="http://schemas.microsoft.com/office/drawing/2014/main" id="{42B9EF81-3AFA-D470-DD1A-F0849BE3B4F6}"/>
              </a:ext>
            </a:extLst>
          </p:cNvPr>
          <p:cNvSpPr/>
          <p:nvPr/>
        </p:nvSpPr>
        <p:spPr>
          <a:xfrm>
            <a:off x="3817369" y="1882202"/>
            <a:ext cx="830589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Spring </a:t>
            </a:r>
            <a:r>
              <a:rPr lang="ko-KR" altLang="en-US" sz="1100">
                <a:latin typeface="+mn-ea"/>
              </a:rPr>
              <a:t>은 컨트롤러의 메서드 매개변수에 </a:t>
            </a:r>
            <a:r>
              <a:rPr lang="en-US" altLang="ko-KR" sz="1100">
                <a:latin typeface="+mn-ea"/>
              </a:rPr>
              <a:t>@RequestBody </a:t>
            </a:r>
            <a:r>
              <a:rPr lang="ko-KR" altLang="en-US" sz="1100">
                <a:latin typeface="+mn-ea"/>
              </a:rPr>
              <a:t>혹은</a:t>
            </a:r>
            <a:r>
              <a:rPr lang="en-US" altLang="ko-KR" sz="1100">
                <a:latin typeface="+mn-ea"/>
              </a:rPr>
              <a:t> HttpEntity </a:t>
            </a:r>
            <a:r>
              <a:rPr lang="ko-KR" altLang="en-US" sz="1100">
                <a:latin typeface="+mn-ea"/>
              </a:rPr>
              <a:t>등이 선언 되었는지 확인한다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선언이 되었다면 </a:t>
            </a:r>
            <a:r>
              <a:rPr lang="en-US" altLang="ko-KR" sz="1100">
                <a:latin typeface="+mn-ea"/>
              </a:rPr>
              <a:t>HTTP </a:t>
            </a:r>
            <a:r>
              <a:rPr lang="ko-KR" altLang="en-US" sz="1100">
                <a:latin typeface="+mn-ea"/>
              </a:rPr>
              <a:t>요청 본문</a:t>
            </a:r>
            <a:r>
              <a:rPr lang="en-US" altLang="ko-KR" sz="1100">
                <a:latin typeface="+mn-ea"/>
              </a:rPr>
              <a:t> ArgumentResolver </a:t>
            </a:r>
            <a:r>
              <a:rPr lang="ko-KR" altLang="en-US" sz="1100">
                <a:latin typeface="+mn-ea"/>
              </a:rPr>
              <a:t>가 선택되고 </a:t>
            </a:r>
            <a:r>
              <a:rPr lang="en-US" altLang="ko-KR" sz="1100">
                <a:latin typeface="+mn-ea"/>
              </a:rPr>
              <a:t>ArgumentResolver </a:t>
            </a:r>
            <a:r>
              <a:rPr lang="ko-KR" altLang="en-US" sz="1100">
                <a:latin typeface="+mn-ea"/>
              </a:rPr>
              <a:t>는 </a:t>
            </a:r>
            <a:r>
              <a:rPr lang="en-US" altLang="ko-KR" sz="1100">
                <a:latin typeface="+mn-ea"/>
              </a:rPr>
              <a:t>HttpMessageConverter </a:t>
            </a:r>
            <a:r>
              <a:rPr lang="ko-KR" altLang="en-US" sz="1100">
                <a:latin typeface="+mn-ea"/>
              </a:rPr>
              <a:t>를 실행한다</a:t>
            </a:r>
            <a:endParaRPr lang="en-US" altLang="ko-KR" sz="1100">
              <a:latin typeface="+mn-ea"/>
            </a:endParaRPr>
          </a:p>
        </p:txBody>
      </p:sp>
      <p:sp>
        <p:nvSpPr>
          <p:cNvPr id="66" name="직사각형 65">
            <a:extLst>
              <a:ext uri="{FF2B5EF4-FFF2-40B4-BE49-F238E27FC236}">
                <a16:creationId xmlns:a16="http://schemas.microsoft.com/office/drawing/2014/main" id="{583A0B13-F54A-BE84-8405-B91E02DBF37F}"/>
              </a:ext>
            </a:extLst>
          </p:cNvPr>
          <p:cNvSpPr/>
          <p:nvPr/>
        </p:nvSpPr>
        <p:spPr>
          <a:xfrm>
            <a:off x="4243540" y="2489970"/>
            <a:ext cx="2689799" cy="333617"/>
          </a:xfrm>
          <a:prstGeom prst="rect">
            <a:avLst/>
          </a:prstGeom>
        </p:spPr>
        <p:txBody>
          <a:bodyPr wrap="square">
            <a:spAutoFit/>
          </a:bodyPr>
          <a:lstStyle/>
          <a:p>
            <a:pPr>
              <a:lnSpc>
                <a:spcPct val="150000"/>
              </a:lnSpc>
            </a:pPr>
            <a:r>
              <a:rPr lang="en-US" altLang="ko-KR" sz="1200" b="1">
                <a:latin typeface="+mn-ea"/>
              </a:rPr>
              <a:t>3. HttpMessageConverter </a:t>
            </a:r>
            <a:r>
              <a:rPr lang="ko-KR" altLang="en-US" sz="1200" b="1">
                <a:latin typeface="+mn-ea"/>
              </a:rPr>
              <a:t>작동</a:t>
            </a:r>
            <a:endParaRPr lang="ko-KR" altLang="en-US" sz="1200">
              <a:latin typeface="+mn-ea"/>
            </a:endParaRPr>
          </a:p>
        </p:txBody>
      </p:sp>
      <p:sp>
        <p:nvSpPr>
          <p:cNvPr id="67" name="직사각형 66">
            <a:extLst>
              <a:ext uri="{FF2B5EF4-FFF2-40B4-BE49-F238E27FC236}">
                <a16:creationId xmlns:a16="http://schemas.microsoft.com/office/drawing/2014/main" id="{46AB04BC-805E-2F25-DC48-241B11450670}"/>
              </a:ext>
            </a:extLst>
          </p:cNvPr>
          <p:cNvSpPr/>
          <p:nvPr/>
        </p:nvSpPr>
        <p:spPr>
          <a:xfrm>
            <a:off x="4432599" y="2750867"/>
            <a:ext cx="769066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HttpMessageConverter </a:t>
            </a:r>
            <a:r>
              <a:rPr lang="ko-KR" altLang="en-US" sz="1100">
                <a:latin typeface="+mn-ea"/>
              </a:rPr>
              <a:t>는 클라이언트의 </a:t>
            </a:r>
            <a:r>
              <a:rPr lang="en-US" altLang="ko-KR" sz="1100">
                <a:latin typeface="+mn-ea"/>
              </a:rPr>
              <a:t>Content-Type </a:t>
            </a:r>
            <a:r>
              <a:rPr lang="ko-KR" altLang="en-US" sz="1100">
                <a:latin typeface="+mn-ea"/>
              </a:rPr>
              <a:t>헤더를 기준으로 요청 본문 데이터를 특정</a:t>
            </a:r>
            <a:r>
              <a:rPr lang="en-US" altLang="ko-KR" sz="1100">
                <a:latin typeface="+mn-ea"/>
              </a:rPr>
              <a:t> </a:t>
            </a:r>
            <a:r>
              <a:rPr lang="ko-KR" altLang="en-US" sz="1100">
                <a:latin typeface="+mn-ea"/>
              </a:rPr>
              <a:t>객체로 변환한다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Text </a:t>
            </a:r>
            <a:r>
              <a:rPr lang="ko-KR" altLang="en-US" sz="1100">
                <a:latin typeface="+mn-ea"/>
              </a:rPr>
              <a:t>는 </a:t>
            </a:r>
            <a:r>
              <a:rPr lang="en-US" altLang="ko-KR" sz="1100">
                <a:latin typeface="+mn-ea"/>
              </a:rPr>
              <a:t>StringHttpMessageConverter,  JSON </a:t>
            </a:r>
            <a:r>
              <a:rPr lang="ko-KR" altLang="en-US" sz="1100">
                <a:latin typeface="+mn-ea"/>
              </a:rPr>
              <a:t>은 </a:t>
            </a:r>
            <a:r>
              <a:rPr lang="en-US" altLang="ko-KR" sz="1100">
                <a:latin typeface="+mn-ea"/>
              </a:rPr>
              <a:t>MappingJackson2HttpMessageConverter</a:t>
            </a:r>
          </a:p>
        </p:txBody>
      </p:sp>
      <p:sp>
        <p:nvSpPr>
          <p:cNvPr id="69" name="TextBox 68">
            <a:extLst>
              <a:ext uri="{FF2B5EF4-FFF2-40B4-BE49-F238E27FC236}">
                <a16:creationId xmlns:a16="http://schemas.microsoft.com/office/drawing/2014/main" id="{6F367A10-F3AC-9B10-C680-B62A4151D879}"/>
              </a:ext>
            </a:extLst>
          </p:cNvPr>
          <p:cNvSpPr txBox="1"/>
          <p:nvPr/>
        </p:nvSpPr>
        <p:spPr>
          <a:xfrm>
            <a:off x="335237" y="2374711"/>
            <a:ext cx="2101600" cy="246221"/>
          </a:xfrm>
          <a:prstGeom prst="rect">
            <a:avLst/>
          </a:prstGeom>
          <a:noFill/>
        </p:spPr>
        <p:txBody>
          <a:bodyPr wrap="square">
            <a:spAutoFit/>
          </a:bodyPr>
          <a:lstStyle/>
          <a:p>
            <a:r>
              <a:rPr lang="en-US" altLang="ko-KR" sz="1000">
                <a:latin typeface="+mn-ea"/>
              </a:rPr>
              <a:t>Content-type=application/json</a:t>
            </a:r>
            <a:endParaRPr lang="ko-KR" altLang="en-US" sz="1000"/>
          </a:p>
        </p:txBody>
      </p:sp>
      <p:sp>
        <p:nvSpPr>
          <p:cNvPr id="80" name="TextBox 79">
            <a:extLst>
              <a:ext uri="{FF2B5EF4-FFF2-40B4-BE49-F238E27FC236}">
                <a16:creationId xmlns:a16="http://schemas.microsoft.com/office/drawing/2014/main" id="{3EDB03CB-BD8D-E71A-7CE2-7712E58A1D5B}"/>
              </a:ext>
            </a:extLst>
          </p:cNvPr>
          <p:cNvSpPr txBox="1"/>
          <p:nvPr/>
        </p:nvSpPr>
        <p:spPr>
          <a:xfrm>
            <a:off x="6934425" y="4826458"/>
            <a:ext cx="782521" cy="246221"/>
          </a:xfrm>
          <a:prstGeom prst="rect">
            <a:avLst/>
          </a:prstGeom>
          <a:noFill/>
        </p:spPr>
        <p:txBody>
          <a:bodyPr wrap="square">
            <a:spAutoFit/>
          </a:bodyPr>
          <a:lstStyle/>
          <a:p>
            <a:r>
              <a:rPr lang="en-US" altLang="ko-KR" sz="1000">
                <a:latin typeface="+mn-ea"/>
              </a:rPr>
              <a:t>canRead()</a:t>
            </a:r>
            <a:endParaRPr lang="ko-KR" altLang="en-US" sz="1000"/>
          </a:p>
        </p:txBody>
      </p:sp>
      <p:sp>
        <p:nvSpPr>
          <p:cNvPr id="94" name="모서리가 둥근 직사각형 38">
            <a:extLst>
              <a:ext uri="{FF2B5EF4-FFF2-40B4-BE49-F238E27FC236}">
                <a16:creationId xmlns:a16="http://schemas.microsoft.com/office/drawing/2014/main" id="{0279DD26-2771-470E-4788-29246900A605}"/>
              </a:ext>
            </a:extLst>
          </p:cNvPr>
          <p:cNvSpPr/>
          <p:nvPr/>
        </p:nvSpPr>
        <p:spPr>
          <a:xfrm>
            <a:off x="9283487" y="5723505"/>
            <a:ext cx="157495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cxnSp>
        <p:nvCxnSpPr>
          <p:cNvPr id="95" name="직선 화살표 연결선 94">
            <a:extLst>
              <a:ext uri="{FF2B5EF4-FFF2-40B4-BE49-F238E27FC236}">
                <a16:creationId xmlns:a16="http://schemas.microsoft.com/office/drawing/2014/main" id="{B8A30DF6-1E94-6C40-0670-30E841ED7E3A}"/>
              </a:ext>
            </a:extLst>
          </p:cNvPr>
          <p:cNvCxnSpPr>
            <a:cxnSpLocks/>
            <a:stCxn id="20" idx="3"/>
            <a:endCxn id="94" idx="1"/>
          </p:cNvCxnSpPr>
          <p:nvPr/>
        </p:nvCxnSpPr>
        <p:spPr>
          <a:xfrm>
            <a:off x="8454609" y="5970394"/>
            <a:ext cx="8288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0983335C-AB66-27A2-4387-C9F0C2DD0CDC}"/>
              </a:ext>
            </a:extLst>
          </p:cNvPr>
          <p:cNvSpPr txBox="1"/>
          <p:nvPr/>
        </p:nvSpPr>
        <p:spPr>
          <a:xfrm>
            <a:off x="8606534" y="5729818"/>
            <a:ext cx="453785" cy="246221"/>
          </a:xfrm>
          <a:prstGeom prst="rect">
            <a:avLst/>
          </a:prstGeom>
          <a:noFill/>
        </p:spPr>
        <p:txBody>
          <a:bodyPr wrap="square">
            <a:spAutoFit/>
          </a:bodyPr>
          <a:lstStyle/>
          <a:p>
            <a:pPr algn="ctr"/>
            <a:r>
              <a:rPr lang="ko-KR" altLang="en-US" sz="1000">
                <a:latin typeface="+mn-ea"/>
              </a:rPr>
              <a:t>반환</a:t>
            </a:r>
            <a:endParaRPr lang="ko-KR" altLang="en-US" sz="1000"/>
          </a:p>
        </p:txBody>
      </p:sp>
    </p:spTree>
    <p:extLst>
      <p:ext uri="{BB962C8B-B14F-4D97-AF65-F5344CB8AC3E}">
        <p14:creationId xmlns:p14="http://schemas.microsoft.com/office/powerpoint/2010/main" val="228757162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552F3-43FA-F45F-F9FE-A1CF8D79F266}"/>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0F7C6EBF-EE74-A556-D5D9-A39DDDDD4B0E}"/>
              </a:ext>
            </a:extLst>
          </p:cNvPr>
          <p:cNvSpPr/>
          <p:nvPr/>
        </p:nvSpPr>
        <p:spPr>
          <a:xfrm>
            <a:off x="114535" y="215213"/>
            <a:ext cx="464460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응답 처리 흐름</a:t>
            </a:r>
          </a:p>
        </p:txBody>
      </p:sp>
      <p:grpSp>
        <p:nvGrpSpPr>
          <p:cNvPr id="2" name="그룹 1">
            <a:extLst>
              <a:ext uri="{FF2B5EF4-FFF2-40B4-BE49-F238E27FC236}">
                <a16:creationId xmlns:a16="http://schemas.microsoft.com/office/drawing/2014/main" id="{5E89879E-AD64-8BA1-B188-3EB06237F84E}"/>
              </a:ext>
            </a:extLst>
          </p:cNvPr>
          <p:cNvGrpSpPr/>
          <p:nvPr/>
        </p:nvGrpSpPr>
        <p:grpSpPr>
          <a:xfrm>
            <a:off x="2095045" y="1900249"/>
            <a:ext cx="580620" cy="493776"/>
            <a:chOff x="4933570" y="178594"/>
            <a:chExt cx="580620" cy="493776"/>
          </a:xfrm>
        </p:grpSpPr>
        <p:sp>
          <p:nvSpPr>
            <p:cNvPr id="5" name="타원 4">
              <a:extLst>
                <a:ext uri="{FF2B5EF4-FFF2-40B4-BE49-F238E27FC236}">
                  <a16:creationId xmlns:a16="http://schemas.microsoft.com/office/drawing/2014/main" id="{4042284C-CE00-A204-1041-BB7A0F7AB62F}"/>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7622AFD-AEBF-3894-48AB-4106F6082260}"/>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8" name="직선 화살표 연결선 7">
            <a:extLst>
              <a:ext uri="{FF2B5EF4-FFF2-40B4-BE49-F238E27FC236}">
                <a16:creationId xmlns:a16="http://schemas.microsoft.com/office/drawing/2014/main" id="{4961E58D-49DC-E803-DA66-42BC7D9D81DA}"/>
              </a:ext>
            </a:extLst>
          </p:cNvPr>
          <p:cNvCxnSpPr>
            <a:cxnSpLocks/>
            <a:stCxn id="5" idx="4"/>
            <a:endCxn id="11" idx="0"/>
          </p:cNvCxnSpPr>
          <p:nvPr/>
        </p:nvCxnSpPr>
        <p:spPr>
          <a:xfrm>
            <a:off x="2378509" y="2394025"/>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EB424373-16AD-BEC3-44EE-4A87BF704A39}"/>
              </a:ext>
            </a:extLst>
          </p:cNvPr>
          <p:cNvSpPr/>
          <p:nvPr/>
        </p:nvSpPr>
        <p:spPr>
          <a:xfrm>
            <a:off x="635409" y="3440423"/>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3E7E55BE-5FE7-D7D6-E4AD-1B5CAF86D1E9}"/>
              </a:ext>
            </a:extLst>
          </p:cNvPr>
          <p:cNvCxnSpPr>
            <a:cxnSpLocks/>
            <a:stCxn id="11" idx="2"/>
            <a:endCxn id="9" idx="0"/>
          </p:cNvCxnSpPr>
          <p:nvPr/>
        </p:nvCxnSpPr>
        <p:spPr>
          <a:xfrm>
            <a:off x="2379165" y="3191644"/>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B2AE0BD5-74ED-4A8D-F135-78A30DDB5B81}"/>
              </a:ext>
            </a:extLst>
          </p:cNvPr>
          <p:cNvSpPr/>
          <p:nvPr/>
        </p:nvSpPr>
        <p:spPr>
          <a:xfrm>
            <a:off x="1328365" y="2697868"/>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2E29F2E4-232E-7A7C-EF39-6206574C8D52}"/>
              </a:ext>
            </a:extLst>
          </p:cNvPr>
          <p:cNvCxnSpPr>
            <a:cxnSpLocks/>
            <a:stCxn id="9" idx="2"/>
            <a:endCxn id="16" idx="0"/>
          </p:cNvCxnSpPr>
          <p:nvPr/>
        </p:nvCxnSpPr>
        <p:spPr>
          <a:xfrm flipH="1">
            <a:off x="2379165" y="3934199"/>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4BEDEC5C-177F-298F-18E9-D1CB464378CF}"/>
              </a:ext>
            </a:extLst>
          </p:cNvPr>
          <p:cNvSpPr/>
          <p:nvPr/>
        </p:nvSpPr>
        <p:spPr>
          <a:xfrm>
            <a:off x="598425" y="483477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HandlerMethodReturnValueHandler</a:t>
            </a:r>
          </a:p>
        </p:txBody>
      </p:sp>
      <p:sp>
        <p:nvSpPr>
          <p:cNvPr id="14" name="모서리가 둥근 직사각형 38">
            <a:extLst>
              <a:ext uri="{FF2B5EF4-FFF2-40B4-BE49-F238E27FC236}">
                <a16:creationId xmlns:a16="http://schemas.microsoft.com/office/drawing/2014/main" id="{FB17D579-A6F6-A475-EEBF-E3431332499D}"/>
              </a:ext>
            </a:extLst>
          </p:cNvPr>
          <p:cNvSpPr/>
          <p:nvPr/>
        </p:nvSpPr>
        <p:spPr>
          <a:xfrm>
            <a:off x="6257691" y="3904409"/>
            <a:ext cx="323750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HttpMessageNotReadableException</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E784942A-CAF4-60C1-7BDC-C43018F9DF8C}"/>
              </a:ext>
            </a:extLst>
          </p:cNvPr>
          <p:cNvCxnSpPr>
            <a:cxnSpLocks/>
            <a:stCxn id="25" idx="2"/>
            <a:endCxn id="20" idx="0"/>
          </p:cNvCxnSpPr>
          <p:nvPr/>
        </p:nvCxnSpPr>
        <p:spPr>
          <a:xfrm>
            <a:off x="7876443" y="5306909"/>
            <a:ext cx="0" cy="4165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다이아몬드 15">
            <a:extLst>
              <a:ext uri="{FF2B5EF4-FFF2-40B4-BE49-F238E27FC236}">
                <a16:creationId xmlns:a16="http://schemas.microsoft.com/office/drawing/2014/main" id="{8F7DEB1D-6B09-C7C6-C5AB-2DEA7F9E7317}"/>
              </a:ext>
            </a:extLst>
          </p:cNvPr>
          <p:cNvSpPr/>
          <p:nvPr/>
        </p:nvSpPr>
        <p:spPr>
          <a:xfrm>
            <a:off x="2138373" y="41505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8" name="직선 화살표 연결선 17">
            <a:extLst>
              <a:ext uri="{FF2B5EF4-FFF2-40B4-BE49-F238E27FC236}">
                <a16:creationId xmlns:a16="http://schemas.microsoft.com/office/drawing/2014/main" id="{E443154D-6AE2-98DA-5F1A-C5A0B97FCE22}"/>
              </a:ext>
            </a:extLst>
          </p:cNvPr>
          <p:cNvCxnSpPr>
            <a:cxnSpLocks/>
            <a:stCxn id="16" idx="2"/>
            <a:endCxn id="13" idx="0"/>
          </p:cNvCxnSpPr>
          <p:nvPr/>
        </p:nvCxnSpPr>
        <p:spPr>
          <a:xfrm flipH="1">
            <a:off x="2378509" y="4601076"/>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98D31A4-2B12-34ED-40C6-92A020C4A3F9}"/>
              </a:ext>
            </a:extLst>
          </p:cNvPr>
          <p:cNvSpPr txBox="1"/>
          <p:nvPr/>
        </p:nvSpPr>
        <p:spPr>
          <a:xfrm>
            <a:off x="0" y="4245738"/>
            <a:ext cx="2231584" cy="261610"/>
          </a:xfrm>
          <a:prstGeom prst="rect">
            <a:avLst/>
          </a:prstGeom>
          <a:noFill/>
        </p:spPr>
        <p:txBody>
          <a:bodyPr wrap="square">
            <a:spAutoFit/>
          </a:bodyPr>
          <a:lstStyle/>
          <a:p>
            <a:pPr>
              <a:spcBef>
                <a:spcPts val="400"/>
              </a:spcBef>
            </a:pPr>
            <a:r>
              <a:rPr lang="en-US" altLang="ko-KR" sz="1100">
                <a:solidFill>
                  <a:srgbClr val="FF0000"/>
                </a:solidFill>
                <a:effectLst/>
                <a:latin typeface="+mn-ea"/>
              </a:rPr>
              <a:t>@ResponseBody</a:t>
            </a:r>
            <a:r>
              <a:rPr lang="en-US" altLang="ko-KR" sz="1100">
                <a:solidFill>
                  <a:srgbClr val="FF0000"/>
                </a:solidFill>
                <a:latin typeface="+mn-ea"/>
              </a:rPr>
              <a:t> or HttpEntity</a:t>
            </a:r>
            <a:r>
              <a:rPr lang="en-US" altLang="ko-KR" sz="1100">
                <a:solidFill>
                  <a:srgbClr val="FF0000"/>
                </a:solidFill>
                <a:effectLst/>
                <a:latin typeface="+mn-ea"/>
              </a:rPr>
              <a:t> ?</a:t>
            </a:r>
            <a:endParaRPr lang="en-US" altLang="ko-KR" sz="1100">
              <a:solidFill>
                <a:srgbClr val="FF0000"/>
              </a:solidFill>
              <a:effectLst/>
            </a:endParaRPr>
          </a:p>
        </p:txBody>
      </p:sp>
      <p:sp>
        <p:nvSpPr>
          <p:cNvPr id="20" name="모서리가 둥근 직사각형 38">
            <a:extLst>
              <a:ext uri="{FF2B5EF4-FFF2-40B4-BE49-F238E27FC236}">
                <a16:creationId xmlns:a16="http://schemas.microsoft.com/office/drawing/2014/main" id="{2A903516-721F-B5B4-6F8B-D0469A31C2FD}"/>
              </a:ext>
            </a:extLst>
          </p:cNvPr>
          <p:cNvSpPr/>
          <p:nvPr/>
        </p:nvSpPr>
        <p:spPr>
          <a:xfrm>
            <a:off x="7248355" y="5723505"/>
            <a:ext cx="1256176"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데이터 생성</a:t>
            </a:r>
            <a:endParaRPr lang="en-US" altLang="ko-KR" sz="1400">
              <a:solidFill>
                <a:schemeClr val="tx1"/>
              </a:solidFill>
              <a:effectLst/>
            </a:endParaRPr>
          </a:p>
        </p:txBody>
      </p:sp>
      <p:sp>
        <p:nvSpPr>
          <p:cNvPr id="25" name="다이아몬드 24">
            <a:extLst>
              <a:ext uri="{FF2B5EF4-FFF2-40B4-BE49-F238E27FC236}">
                <a16:creationId xmlns:a16="http://schemas.microsoft.com/office/drawing/2014/main" id="{152AC840-C416-D807-F7F6-FF3A66C966DC}"/>
              </a:ext>
            </a:extLst>
          </p:cNvPr>
          <p:cNvSpPr/>
          <p:nvPr/>
        </p:nvSpPr>
        <p:spPr>
          <a:xfrm>
            <a:off x="7635651" y="485641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6BD7A56-78FF-E36B-A47F-25308CF3DDE0}"/>
              </a:ext>
            </a:extLst>
          </p:cNvPr>
          <p:cNvSpPr txBox="1"/>
          <p:nvPr/>
        </p:nvSpPr>
        <p:spPr>
          <a:xfrm>
            <a:off x="8081538" y="4773074"/>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쓰여질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28" name="모서리가 둥근 직사각형 38">
            <a:extLst>
              <a:ext uri="{FF2B5EF4-FFF2-40B4-BE49-F238E27FC236}">
                <a16:creationId xmlns:a16="http://schemas.microsoft.com/office/drawing/2014/main" id="{3682EDEA-EBAB-EF22-E452-465B2927030C}"/>
              </a:ext>
            </a:extLst>
          </p:cNvPr>
          <p:cNvSpPr/>
          <p:nvPr/>
        </p:nvSpPr>
        <p:spPr>
          <a:xfrm>
            <a:off x="4652474" y="483477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29" name="직선 화살표 연결선 28">
            <a:extLst>
              <a:ext uri="{FF2B5EF4-FFF2-40B4-BE49-F238E27FC236}">
                <a16:creationId xmlns:a16="http://schemas.microsoft.com/office/drawing/2014/main" id="{831E7647-1B9F-1D83-0A19-5DA8094D717B}"/>
              </a:ext>
            </a:extLst>
          </p:cNvPr>
          <p:cNvCxnSpPr>
            <a:cxnSpLocks/>
            <a:stCxn id="25" idx="0"/>
            <a:endCxn id="14" idx="2"/>
          </p:cNvCxnSpPr>
          <p:nvPr/>
        </p:nvCxnSpPr>
        <p:spPr>
          <a:xfrm flipV="1">
            <a:off x="7876443" y="4398185"/>
            <a:ext cx="0" cy="458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57F79287-187B-5998-C37E-A7F851EDB40E}"/>
              </a:ext>
            </a:extLst>
          </p:cNvPr>
          <p:cNvCxnSpPr>
            <a:cxnSpLocks/>
            <a:stCxn id="28" idx="3"/>
            <a:endCxn id="25" idx="1"/>
          </p:cNvCxnSpPr>
          <p:nvPr/>
        </p:nvCxnSpPr>
        <p:spPr>
          <a:xfrm>
            <a:off x="6966558" y="5081662"/>
            <a:ext cx="6690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1529EDB-B301-C423-1C4C-052551538DF5}"/>
              </a:ext>
            </a:extLst>
          </p:cNvPr>
          <p:cNvCxnSpPr>
            <a:cxnSpLocks/>
            <a:stCxn id="13" idx="3"/>
            <a:endCxn id="28" idx="1"/>
          </p:cNvCxnSpPr>
          <p:nvPr/>
        </p:nvCxnSpPr>
        <p:spPr>
          <a:xfrm>
            <a:off x="4158592" y="5081662"/>
            <a:ext cx="493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176557F8-B0D7-59DB-35EC-13972A5646B7}"/>
              </a:ext>
            </a:extLst>
          </p:cNvPr>
          <p:cNvSpPr/>
          <p:nvPr/>
        </p:nvSpPr>
        <p:spPr>
          <a:xfrm>
            <a:off x="1092307" y="5540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RequestResponseBodyMethodProcessor</a:t>
            </a:r>
          </a:p>
        </p:txBody>
      </p:sp>
      <p:sp>
        <p:nvSpPr>
          <p:cNvPr id="41" name="모서리가 둥근 직사각형 38">
            <a:extLst>
              <a:ext uri="{FF2B5EF4-FFF2-40B4-BE49-F238E27FC236}">
                <a16:creationId xmlns:a16="http://schemas.microsoft.com/office/drawing/2014/main" id="{EF667FEC-511A-BC31-C46E-87B1CFF30C1E}"/>
              </a:ext>
            </a:extLst>
          </p:cNvPr>
          <p:cNvSpPr/>
          <p:nvPr/>
        </p:nvSpPr>
        <p:spPr>
          <a:xfrm>
            <a:off x="1092307" y="6158279"/>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HttpEntityMethodProcessor</a:t>
            </a:r>
          </a:p>
        </p:txBody>
      </p:sp>
      <p:cxnSp>
        <p:nvCxnSpPr>
          <p:cNvPr id="43" name="연결선: 꺾임 42">
            <a:extLst>
              <a:ext uri="{FF2B5EF4-FFF2-40B4-BE49-F238E27FC236}">
                <a16:creationId xmlns:a16="http://schemas.microsoft.com/office/drawing/2014/main" id="{714CB199-B32E-7783-7FD0-329DF1558FD6}"/>
              </a:ext>
            </a:extLst>
          </p:cNvPr>
          <p:cNvCxnSpPr>
            <a:endCxn id="40" idx="1"/>
          </p:cNvCxnSpPr>
          <p:nvPr/>
        </p:nvCxnSpPr>
        <p:spPr>
          <a:xfrm rot="16200000" flipH="1">
            <a:off x="760632" y="5455947"/>
            <a:ext cx="451577"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연결선: 꺾임 44">
            <a:extLst>
              <a:ext uri="{FF2B5EF4-FFF2-40B4-BE49-F238E27FC236}">
                <a16:creationId xmlns:a16="http://schemas.microsoft.com/office/drawing/2014/main" id="{94005FED-3418-5088-F4ED-4423FFE474DC}"/>
              </a:ext>
            </a:extLst>
          </p:cNvPr>
          <p:cNvCxnSpPr>
            <a:endCxn id="41" idx="1"/>
          </p:cNvCxnSpPr>
          <p:nvPr/>
        </p:nvCxnSpPr>
        <p:spPr>
          <a:xfrm rot="16200000" flipH="1">
            <a:off x="451860" y="5764719"/>
            <a:ext cx="1069121"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427A38D7-0EF4-04FC-891C-481FE7CB549D}"/>
              </a:ext>
            </a:extLst>
          </p:cNvPr>
          <p:cNvSpPr/>
          <p:nvPr/>
        </p:nvSpPr>
        <p:spPr>
          <a:xfrm>
            <a:off x="3267628" y="754196"/>
            <a:ext cx="2689799" cy="333617"/>
          </a:xfrm>
          <a:prstGeom prst="rect">
            <a:avLst/>
          </a:prstGeom>
        </p:spPr>
        <p:txBody>
          <a:bodyPr wrap="square">
            <a:spAutoFit/>
          </a:bodyPr>
          <a:lstStyle/>
          <a:p>
            <a:pPr>
              <a:lnSpc>
                <a:spcPct val="150000"/>
              </a:lnSpc>
            </a:pPr>
            <a:r>
              <a:rPr lang="en-US" altLang="ko-KR" sz="1200" b="1">
                <a:latin typeface="+mn-ea"/>
              </a:rPr>
              <a:t>1. </a:t>
            </a:r>
            <a:r>
              <a:rPr lang="ko-KR" altLang="en-US" sz="1200" b="1">
                <a:latin typeface="+mn-ea"/>
              </a:rPr>
              <a:t>클라이언트의 </a:t>
            </a:r>
            <a:r>
              <a:rPr lang="en-US" altLang="ko-KR" sz="1200" b="1">
                <a:latin typeface="+mn-ea"/>
              </a:rPr>
              <a:t>Accept </a:t>
            </a:r>
            <a:r>
              <a:rPr lang="ko-KR" altLang="en-US" sz="1200" b="1">
                <a:latin typeface="+mn-ea"/>
              </a:rPr>
              <a:t>헤더</a:t>
            </a:r>
            <a:endParaRPr lang="ko-KR" altLang="en-US" sz="1200">
              <a:latin typeface="+mn-ea"/>
            </a:endParaRPr>
          </a:p>
        </p:txBody>
      </p:sp>
      <p:sp>
        <p:nvSpPr>
          <p:cNvPr id="63" name="직사각형 62">
            <a:extLst>
              <a:ext uri="{FF2B5EF4-FFF2-40B4-BE49-F238E27FC236}">
                <a16:creationId xmlns:a16="http://schemas.microsoft.com/office/drawing/2014/main" id="{8E3888C0-AC04-47FB-2F0D-419B3B92A105}"/>
              </a:ext>
            </a:extLst>
          </p:cNvPr>
          <p:cNvSpPr/>
          <p:nvPr/>
        </p:nvSpPr>
        <p:spPr>
          <a:xfrm>
            <a:off x="3434028" y="991897"/>
            <a:ext cx="8051899"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클라이언트는 </a:t>
            </a:r>
            <a:r>
              <a:rPr lang="en-US" altLang="ko-KR" sz="1100">
                <a:latin typeface="+mn-ea"/>
              </a:rPr>
              <a:t>Accept </a:t>
            </a:r>
            <a:r>
              <a:rPr lang="ko-KR" altLang="en-US" sz="1100">
                <a:latin typeface="+mn-ea"/>
              </a:rPr>
              <a:t>헤더를 통해 서버가 어떤 형식의 데이터를 반환해야 하는지 명시한다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a:t>
            </a:r>
            <a:r>
              <a:rPr lang="fr-FR" altLang="ko-KR" sz="1100">
                <a:latin typeface="+mn-ea"/>
              </a:rPr>
              <a:t>Accept: application/json, Accept: application/xml</a:t>
            </a:r>
            <a:endParaRPr lang="en-US" altLang="ko-KR" sz="1100">
              <a:latin typeface="+mn-ea"/>
            </a:endParaRPr>
          </a:p>
        </p:txBody>
      </p:sp>
      <p:sp>
        <p:nvSpPr>
          <p:cNvPr id="64" name="직사각형 63">
            <a:extLst>
              <a:ext uri="{FF2B5EF4-FFF2-40B4-BE49-F238E27FC236}">
                <a16:creationId xmlns:a16="http://schemas.microsoft.com/office/drawing/2014/main" id="{204753BB-D2DA-D257-22EF-66F9D4807D53}"/>
              </a:ext>
            </a:extLst>
          </p:cNvPr>
          <p:cNvSpPr/>
          <p:nvPr/>
        </p:nvSpPr>
        <p:spPr>
          <a:xfrm>
            <a:off x="3651624" y="1620935"/>
            <a:ext cx="2689799" cy="333617"/>
          </a:xfrm>
          <a:prstGeom prst="rect">
            <a:avLst/>
          </a:prstGeom>
        </p:spPr>
        <p:txBody>
          <a:bodyPr wrap="square">
            <a:spAutoFit/>
          </a:bodyPr>
          <a:lstStyle/>
          <a:p>
            <a:pPr>
              <a:lnSpc>
                <a:spcPct val="150000"/>
              </a:lnSpc>
            </a:pPr>
            <a:r>
              <a:rPr lang="en-US" altLang="ko-KR" sz="1200" b="1">
                <a:latin typeface="+mn-ea"/>
              </a:rPr>
              <a:t>2. ReturnValueHandler </a:t>
            </a:r>
            <a:r>
              <a:rPr lang="ko-KR" altLang="en-US" sz="1200" b="1">
                <a:latin typeface="+mn-ea"/>
              </a:rPr>
              <a:t>실행</a:t>
            </a:r>
            <a:endParaRPr lang="ko-KR" altLang="en-US" sz="1200">
              <a:latin typeface="+mn-ea"/>
            </a:endParaRPr>
          </a:p>
        </p:txBody>
      </p:sp>
      <p:sp>
        <p:nvSpPr>
          <p:cNvPr id="65" name="직사각형 64">
            <a:extLst>
              <a:ext uri="{FF2B5EF4-FFF2-40B4-BE49-F238E27FC236}">
                <a16:creationId xmlns:a16="http://schemas.microsoft.com/office/drawing/2014/main" id="{8E9D88D1-CC99-1C10-C9FC-B6CAD1E4B65D}"/>
              </a:ext>
            </a:extLst>
          </p:cNvPr>
          <p:cNvSpPr/>
          <p:nvPr/>
        </p:nvSpPr>
        <p:spPr>
          <a:xfrm>
            <a:off x="3817369" y="1882202"/>
            <a:ext cx="8373318"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Spring </a:t>
            </a:r>
            <a:r>
              <a:rPr lang="ko-KR" altLang="en-US" sz="1100">
                <a:latin typeface="+mn-ea"/>
              </a:rPr>
              <a:t>은 컨트롤러의 반환 타입에 </a:t>
            </a:r>
            <a:r>
              <a:rPr lang="en-US" altLang="ko-KR" sz="1100">
                <a:latin typeface="+mn-ea"/>
              </a:rPr>
              <a:t>@ResponseBody </a:t>
            </a:r>
            <a:r>
              <a:rPr lang="ko-KR" altLang="en-US" sz="1100">
                <a:latin typeface="+mn-ea"/>
              </a:rPr>
              <a:t>또는 </a:t>
            </a:r>
            <a:r>
              <a:rPr lang="en-US" altLang="ko-KR" sz="1100">
                <a:latin typeface="+mn-ea"/>
              </a:rPr>
              <a:t>ResponseEntity </a:t>
            </a:r>
            <a:r>
              <a:rPr lang="ko-KR" altLang="en-US" sz="1100">
                <a:latin typeface="+mn-ea"/>
              </a:rPr>
              <a:t>가 선언되었는지 확인한다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선언이 되었다면 </a:t>
            </a:r>
            <a:r>
              <a:rPr lang="en-US" altLang="ko-KR" sz="1100">
                <a:latin typeface="+mn-ea"/>
              </a:rPr>
              <a:t>HTTP </a:t>
            </a:r>
            <a:r>
              <a:rPr lang="ko-KR" altLang="en-US" sz="1100">
                <a:latin typeface="+mn-ea"/>
              </a:rPr>
              <a:t>응답 본문</a:t>
            </a:r>
            <a:r>
              <a:rPr lang="en-US" altLang="ko-KR" sz="1100">
                <a:latin typeface="+mn-ea"/>
              </a:rPr>
              <a:t> ReturnValueHandler </a:t>
            </a:r>
            <a:r>
              <a:rPr lang="ko-KR" altLang="en-US" sz="1100">
                <a:latin typeface="+mn-ea"/>
              </a:rPr>
              <a:t>가 선택되고 </a:t>
            </a:r>
            <a:r>
              <a:rPr lang="en-US" altLang="ko-KR" sz="1100">
                <a:latin typeface="+mn-ea"/>
              </a:rPr>
              <a:t>ReturnValueHandler </a:t>
            </a:r>
            <a:r>
              <a:rPr lang="ko-KR" altLang="en-US" sz="1100">
                <a:latin typeface="+mn-ea"/>
              </a:rPr>
              <a:t>는 </a:t>
            </a:r>
            <a:r>
              <a:rPr lang="en-US" altLang="ko-KR" sz="1100">
                <a:latin typeface="+mn-ea"/>
              </a:rPr>
              <a:t>HttpMessageConverter </a:t>
            </a:r>
            <a:r>
              <a:rPr lang="ko-KR" altLang="en-US" sz="1100">
                <a:latin typeface="+mn-ea"/>
              </a:rPr>
              <a:t>를 실행한다</a:t>
            </a:r>
            <a:endParaRPr lang="en-US" altLang="ko-KR" sz="1100">
              <a:latin typeface="+mn-ea"/>
            </a:endParaRPr>
          </a:p>
        </p:txBody>
      </p:sp>
      <p:sp>
        <p:nvSpPr>
          <p:cNvPr id="66" name="직사각형 65">
            <a:extLst>
              <a:ext uri="{FF2B5EF4-FFF2-40B4-BE49-F238E27FC236}">
                <a16:creationId xmlns:a16="http://schemas.microsoft.com/office/drawing/2014/main" id="{62EB053A-B70A-0072-8050-2DDEA407CF13}"/>
              </a:ext>
            </a:extLst>
          </p:cNvPr>
          <p:cNvSpPr/>
          <p:nvPr/>
        </p:nvSpPr>
        <p:spPr>
          <a:xfrm>
            <a:off x="4243540" y="2489970"/>
            <a:ext cx="2689799" cy="333617"/>
          </a:xfrm>
          <a:prstGeom prst="rect">
            <a:avLst/>
          </a:prstGeom>
        </p:spPr>
        <p:txBody>
          <a:bodyPr wrap="square">
            <a:spAutoFit/>
          </a:bodyPr>
          <a:lstStyle/>
          <a:p>
            <a:pPr>
              <a:lnSpc>
                <a:spcPct val="150000"/>
              </a:lnSpc>
            </a:pPr>
            <a:r>
              <a:rPr lang="en-US" altLang="ko-KR" sz="1200" b="1">
                <a:latin typeface="+mn-ea"/>
              </a:rPr>
              <a:t>3. HttpMessageConverter </a:t>
            </a:r>
            <a:r>
              <a:rPr lang="ko-KR" altLang="en-US" sz="1200" b="1">
                <a:latin typeface="+mn-ea"/>
              </a:rPr>
              <a:t>작동</a:t>
            </a:r>
            <a:endParaRPr lang="ko-KR" altLang="en-US" sz="1200">
              <a:latin typeface="+mn-ea"/>
            </a:endParaRPr>
          </a:p>
        </p:txBody>
      </p:sp>
      <p:sp>
        <p:nvSpPr>
          <p:cNvPr id="67" name="직사각형 66">
            <a:extLst>
              <a:ext uri="{FF2B5EF4-FFF2-40B4-BE49-F238E27FC236}">
                <a16:creationId xmlns:a16="http://schemas.microsoft.com/office/drawing/2014/main" id="{B7FA9B51-51E9-4740-6834-A68B9DA01555}"/>
              </a:ext>
            </a:extLst>
          </p:cNvPr>
          <p:cNvSpPr/>
          <p:nvPr/>
        </p:nvSpPr>
        <p:spPr>
          <a:xfrm>
            <a:off x="4432599" y="2750867"/>
            <a:ext cx="769066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HttpMessageConverter </a:t>
            </a:r>
            <a:r>
              <a:rPr lang="ko-KR" altLang="en-US" sz="1100">
                <a:latin typeface="+mn-ea"/>
              </a:rPr>
              <a:t>는 클라이언트의 </a:t>
            </a:r>
            <a:r>
              <a:rPr lang="en-US" altLang="ko-KR" sz="1100">
                <a:latin typeface="+mn-ea"/>
              </a:rPr>
              <a:t>Accept </a:t>
            </a:r>
            <a:r>
              <a:rPr lang="ko-KR" altLang="en-US" sz="1100">
                <a:latin typeface="+mn-ea"/>
              </a:rPr>
              <a:t>헤더를 기준으로 데이터를 응답 본문에 기록한다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Text </a:t>
            </a:r>
            <a:r>
              <a:rPr lang="ko-KR" altLang="en-US" sz="1100">
                <a:latin typeface="+mn-ea"/>
              </a:rPr>
              <a:t>는 </a:t>
            </a:r>
            <a:r>
              <a:rPr lang="en-US" altLang="ko-KR" sz="1100">
                <a:latin typeface="+mn-ea"/>
              </a:rPr>
              <a:t>StringJackson2HttpMessageConverter,  JSON </a:t>
            </a:r>
            <a:r>
              <a:rPr lang="ko-KR" altLang="en-US" sz="1100">
                <a:latin typeface="+mn-ea"/>
              </a:rPr>
              <a:t>은 </a:t>
            </a:r>
            <a:r>
              <a:rPr lang="en-US" altLang="ko-KR" sz="1100">
                <a:latin typeface="+mn-ea"/>
              </a:rPr>
              <a:t>MappingJackson2HttpMessageConverter</a:t>
            </a:r>
          </a:p>
        </p:txBody>
      </p:sp>
      <p:sp>
        <p:nvSpPr>
          <p:cNvPr id="69" name="TextBox 68">
            <a:extLst>
              <a:ext uri="{FF2B5EF4-FFF2-40B4-BE49-F238E27FC236}">
                <a16:creationId xmlns:a16="http://schemas.microsoft.com/office/drawing/2014/main" id="{8908C0F7-744E-3196-3B64-C024DBD83DF1}"/>
              </a:ext>
            </a:extLst>
          </p:cNvPr>
          <p:cNvSpPr txBox="1"/>
          <p:nvPr/>
        </p:nvSpPr>
        <p:spPr>
          <a:xfrm>
            <a:off x="1230814" y="2404197"/>
            <a:ext cx="1145727" cy="246221"/>
          </a:xfrm>
          <a:prstGeom prst="rect">
            <a:avLst/>
          </a:prstGeom>
          <a:noFill/>
        </p:spPr>
        <p:txBody>
          <a:bodyPr wrap="square">
            <a:spAutoFit/>
          </a:bodyPr>
          <a:lstStyle/>
          <a:p>
            <a:r>
              <a:rPr lang="en-US" altLang="ko-KR" sz="1000">
                <a:latin typeface="+mn-ea"/>
              </a:rPr>
              <a:t>application/json</a:t>
            </a:r>
            <a:endParaRPr lang="ko-KR" altLang="en-US" sz="1000"/>
          </a:p>
        </p:txBody>
      </p:sp>
      <p:sp>
        <p:nvSpPr>
          <p:cNvPr id="80" name="TextBox 79">
            <a:extLst>
              <a:ext uri="{FF2B5EF4-FFF2-40B4-BE49-F238E27FC236}">
                <a16:creationId xmlns:a16="http://schemas.microsoft.com/office/drawing/2014/main" id="{87E82154-1C30-9148-9A7B-500FE378364B}"/>
              </a:ext>
            </a:extLst>
          </p:cNvPr>
          <p:cNvSpPr txBox="1"/>
          <p:nvPr/>
        </p:nvSpPr>
        <p:spPr>
          <a:xfrm>
            <a:off x="6934425" y="4826458"/>
            <a:ext cx="801880" cy="246221"/>
          </a:xfrm>
          <a:prstGeom prst="rect">
            <a:avLst/>
          </a:prstGeom>
          <a:noFill/>
        </p:spPr>
        <p:txBody>
          <a:bodyPr wrap="square">
            <a:spAutoFit/>
          </a:bodyPr>
          <a:lstStyle/>
          <a:p>
            <a:r>
              <a:rPr lang="en-US" altLang="ko-KR" sz="1000">
                <a:latin typeface="+mn-ea"/>
              </a:rPr>
              <a:t>canRead()</a:t>
            </a:r>
            <a:endParaRPr lang="ko-KR" altLang="en-US" sz="1000"/>
          </a:p>
        </p:txBody>
      </p:sp>
      <p:sp>
        <p:nvSpPr>
          <p:cNvPr id="94" name="모서리가 둥근 직사각형 38">
            <a:extLst>
              <a:ext uri="{FF2B5EF4-FFF2-40B4-BE49-F238E27FC236}">
                <a16:creationId xmlns:a16="http://schemas.microsoft.com/office/drawing/2014/main" id="{59C8A2EE-0562-3576-7E26-40266C6B1A58}"/>
              </a:ext>
            </a:extLst>
          </p:cNvPr>
          <p:cNvSpPr/>
          <p:nvPr/>
        </p:nvSpPr>
        <p:spPr>
          <a:xfrm>
            <a:off x="9283487" y="5723505"/>
            <a:ext cx="157495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95" name="직선 화살표 연결선 94">
            <a:extLst>
              <a:ext uri="{FF2B5EF4-FFF2-40B4-BE49-F238E27FC236}">
                <a16:creationId xmlns:a16="http://schemas.microsoft.com/office/drawing/2014/main" id="{8448093D-8EB0-F287-2C5A-30B098089E25}"/>
              </a:ext>
            </a:extLst>
          </p:cNvPr>
          <p:cNvCxnSpPr>
            <a:cxnSpLocks/>
            <a:stCxn id="20" idx="3"/>
            <a:endCxn id="94" idx="1"/>
          </p:cNvCxnSpPr>
          <p:nvPr/>
        </p:nvCxnSpPr>
        <p:spPr>
          <a:xfrm>
            <a:off x="8504531" y="5970394"/>
            <a:ext cx="77895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FBF34DE9-CA7D-7745-B851-578835622A8A}"/>
              </a:ext>
            </a:extLst>
          </p:cNvPr>
          <p:cNvSpPr txBox="1"/>
          <p:nvPr/>
        </p:nvSpPr>
        <p:spPr>
          <a:xfrm>
            <a:off x="8606534" y="5729818"/>
            <a:ext cx="453785" cy="246221"/>
          </a:xfrm>
          <a:prstGeom prst="rect">
            <a:avLst/>
          </a:prstGeom>
          <a:noFill/>
        </p:spPr>
        <p:txBody>
          <a:bodyPr wrap="square">
            <a:spAutoFit/>
          </a:bodyPr>
          <a:lstStyle/>
          <a:p>
            <a:pPr algn="ctr"/>
            <a:r>
              <a:rPr lang="ko-KR" altLang="en-US" sz="1000">
                <a:latin typeface="+mn-ea"/>
              </a:rPr>
              <a:t>기록</a:t>
            </a:r>
            <a:endParaRPr lang="ko-KR" altLang="en-US" sz="1000"/>
          </a:p>
        </p:txBody>
      </p:sp>
    </p:spTree>
    <p:extLst>
      <p:ext uri="{BB962C8B-B14F-4D97-AF65-F5344CB8AC3E}">
        <p14:creationId xmlns:p14="http://schemas.microsoft.com/office/powerpoint/2010/main" val="2253854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DC486-2BA0-029A-17AB-09090452FBA3}"/>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F9B47E29-3538-DE77-0D6D-82E674F43675}"/>
              </a:ext>
            </a:extLst>
          </p:cNvPr>
          <p:cNvSpPr/>
          <p:nvPr/>
        </p:nvSpPr>
        <p:spPr>
          <a:xfrm>
            <a:off x="114535" y="215213"/>
            <a:ext cx="466384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요청</a:t>
            </a:r>
            <a:r>
              <a:rPr lang="en-US" altLang="ko-KR" b="1">
                <a:solidFill>
                  <a:schemeClr val="accent1">
                    <a:lumMod val="75000"/>
                  </a:schemeClr>
                </a:solidFill>
                <a:latin typeface="+mn-ea"/>
              </a:rPr>
              <a:t>/</a:t>
            </a:r>
            <a:r>
              <a:rPr lang="ko-KR" altLang="en-US" b="1">
                <a:solidFill>
                  <a:schemeClr val="accent1">
                    <a:lumMod val="75000"/>
                  </a:schemeClr>
                </a:solidFill>
                <a:latin typeface="+mn-ea"/>
              </a:rPr>
              <a:t>응답 구조</a:t>
            </a:r>
          </a:p>
        </p:txBody>
      </p:sp>
      <p:sp>
        <p:nvSpPr>
          <p:cNvPr id="3" name="모서리가 둥근 직사각형 38">
            <a:extLst>
              <a:ext uri="{FF2B5EF4-FFF2-40B4-BE49-F238E27FC236}">
                <a16:creationId xmlns:a16="http://schemas.microsoft.com/office/drawing/2014/main" id="{3DF2659D-6C72-3CD8-665B-0F40BB494B5F}"/>
              </a:ext>
            </a:extLst>
          </p:cNvPr>
          <p:cNvSpPr/>
          <p:nvPr/>
        </p:nvSpPr>
        <p:spPr>
          <a:xfrm>
            <a:off x="214302" y="3452455"/>
            <a:ext cx="29199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sp>
        <p:nvSpPr>
          <p:cNvPr id="7" name="모서리가 둥근 직사각형 38">
            <a:extLst>
              <a:ext uri="{FF2B5EF4-FFF2-40B4-BE49-F238E27FC236}">
                <a16:creationId xmlns:a16="http://schemas.microsoft.com/office/drawing/2014/main" id="{1355E1D0-84CE-795E-F355-12FB89B9AFC2}"/>
              </a:ext>
            </a:extLst>
          </p:cNvPr>
          <p:cNvSpPr/>
          <p:nvPr/>
        </p:nvSpPr>
        <p:spPr>
          <a:xfrm>
            <a:off x="3578236" y="3452455"/>
            <a:ext cx="29199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endParaRPr lang="ko-KR" altLang="en-US" sz="1400">
              <a:solidFill>
                <a:schemeClr val="tx1"/>
              </a:solidFill>
              <a:latin typeface="+mj-lt"/>
              <a:ea typeface="나눔바른고딕" panose="020B0603020101020101"/>
            </a:endParaRPr>
          </a:p>
        </p:txBody>
      </p:sp>
      <p:sp>
        <p:nvSpPr>
          <p:cNvPr id="17" name="모서리가 둥근 직사각형 38">
            <a:extLst>
              <a:ext uri="{FF2B5EF4-FFF2-40B4-BE49-F238E27FC236}">
                <a16:creationId xmlns:a16="http://schemas.microsoft.com/office/drawing/2014/main" id="{0D886FA3-F97E-CB4C-0BAF-6492524C57F3}"/>
              </a:ext>
            </a:extLst>
          </p:cNvPr>
          <p:cNvSpPr/>
          <p:nvPr/>
        </p:nvSpPr>
        <p:spPr>
          <a:xfrm>
            <a:off x="5495398" y="2393676"/>
            <a:ext cx="207058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a:t>
            </a:r>
            <a:endParaRPr lang="ko-KR" altLang="en-US" sz="1400">
              <a:solidFill>
                <a:schemeClr val="tx1"/>
              </a:solidFill>
              <a:latin typeface="+mj-lt"/>
              <a:ea typeface="나눔바른고딕" panose="020B0603020101020101"/>
            </a:endParaRPr>
          </a:p>
        </p:txBody>
      </p:sp>
      <p:sp>
        <p:nvSpPr>
          <p:cNvPr id="21" name="모서리가 둥근 직사각형 38">
            <a:extLst>
              <a:ext uri="{FF2B5EF4-FFF2-40B4-BE49-F238E27FC236}">
                <a16:creationId xmlns:a16="http://schemas.microsoft.com/office/drawing/2014/main" id="{BAF94D22-602F-C51C-B999-C0310D1666E7}"/>
              </a:ext>
            </a:extLst>
          </p:cNvPr>
          <p:cNvSpPr/>
          <p:nvPr/>
        </p:nvSpPr>
        <p:spPr>
          <a:xfrm>
            <a:off x="5495398" y="4511234"/>
            <a:ext cx="207058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ReturnValueHandler</a:t>
            </a:r>
            <a:endParaRPr lang="ko-KR" altLang="en-US" sz="1400">
              <a:solidFill>
                <a:schemeClr val="tx1"/>
              </a:solidFill>
              <a:latin typeface="+mj-lt"/>
              <a:ea typeface="나눔바른고딕" panose="020B0603020101020101"/>
            </a:endParaRPr>
          </a:p>
        </p:txBody>
      </p:sp>
      <p:cxnSp>
        <p:nvCxnSpPr>
          <p:cNvPr id="23" name="연결선: 구부러짐 22">
            <a:extLst>
              <a:ext uri="{FF2B5EF4-FFF2-40B4-BE49-F238E27FC236}">
                <a16:creationId xmlns:a16="http://schemas.microsoft.com/office/drawing/2014/main" id="{2996C626-9F08-0437-9266-64CFD59F83EC}"/>
              </a:ext>
            </a:extLst>
          </p:cNvPr>
          <p:cNvCxnSpPr>
            <a:cxnSpLocks/>
            <a:endCxn id="17" idx="1"/>
          </p:cNvCxnSpPr>
          <p:nvPr/>
        </p:nvCxnSpPr>
        <p:spPr>
          <a:xfrm rot="5400000" flipH="1" flipV="1">
            <a:off x="4690921" y="2647978"/>
            <a:ext cx="811891" cy="7970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연결선: 구부러짐 26">
            <a:extLst>
              <a:ext uri="{FF2B5EF4-FFF2-40B4-BE49-F238E27FC236}">
                <a16:creationId xmlns:a16="http://schemas.microsoft.com/office/drawing/2014/main" id="{D04B666C-25D2-83C9-3E65-B5D41628C456}"/>
              </a:ext>
            </a:extLst>
          </p:cNvPr>
          <p:cNvCxnSpPr>
            <a:cxnSpLocks/>
            <a:endCxn id="21" idx="1"/>
          </p:cNvCxnSpPr>
          <p:nvPr/>
        </p:nvCxnSpPr>
        <p:spPr>
          <a:xfrm rot="16200000" flipH="1">
            <a:off x="4690923" y="3953646"/>
            <a:ext cx="811889" cy="79706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FD1DB94-DB42-2AA7-140A-B454D7502F40}"/>
              </a:ext>
            </a:extLst>
          </p:cNvPr>
          <p:cNvCxnSpPr>
            <a:stCxn id="3" idx="3"/>
            <a:endCxn id="7" idx="1"/>
          </p:cNvCxnSpPr>
          <p:nvPr/>
        </p:nvCxnSpPr>
        <p:spPr>
          <a:xfrm>
            <a:off x="3134225" y="3699343"/>
            <a:ext cx="4440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EA4DFA65-720E-17E5-1EE1-9727BB07607B}"/>
              </a:ext>
            </a:extLst>
          </p:cNvPr>
          <p:cNvSpPr/>
          <p:nvPr/>
        </p:nvSpPr>
        <p:spPr>
          <a:xfrm>
            <a:off x="8117567" y="2393676"/>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sp>
        <p:nvSpPr>
          <p:cNvPr id="37" name="모서리가 둥근 직사각형 38">
            <a:extLst>
              <a:ext uri="{FF2B5EF4-FFF2-40B4-BE49-F238E27FC236}">
                <a16:creationId xmlns:a16="http://schemas.microsoft.com/office/drawing/2014/main" id="{5260BAAA-4BCC-A719-F1E4-CFCE3B8F7F57}"/>
              </a:ext>
            </a:extLst>
          </p:cNvPr>
          <p:cNvSpPr/>
          <p:nvPr/>
        </p:nvSpPr>
        <p:spPr>
          <a:xfrm>
            <a:off x="8117567" y="451123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39" name="직선 화살표 연결선 38">
            <a:extLst>
              <a:ext uri="{FF2B5EF4-FFF2-40B4-BE49-F238E27FC236}">
                <a16:creationId xmlns:a16="http://schemas.microsoft.com/office/drawing/2014/main" id="{F619573F-A940-0A9F-FB86-A19A40DEF589}"/>
              </a:ext>
            </a:extLst>
          </p:cNvPr>
          <p:cNvCxnSpPr>
            <a:stCxn id="17" idx="3"/>
            <a:endCxn id="36" idx="1"/>
          </p:cNvCxnSpPr>
          <p:nvPr/>
        </p:nvCxnSpPr>
        <p:spPr>
          <a:xfrm>
            <a:off x="7565987" y="2640564"/>
            <a:ext cx="5515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73ACED2C-1732-24C3-D5A0-6E3E043E5232}"/>
              </a:ext>
            </a:extLst>
          </p:cNvPr>
          <p:cNvCxnSpPr>
            <a:cxnSpLocks/>
            <a:stCxn id="21" idx="3"/>
            <a:endCxn id="37" idx="1"/>
          </p:cNvCxnSpPr>
          <p:nvPr/>
        </p:nvCxnSpPr>
        <p:spPr>
          <a:xfrm>
            <a:off x="7565987" y="4758122"/>
            <a:ext cx="5515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모서리가 둥근 직사각형 38">
            <a:extLst>
              <a:ext uri="{FF2B5EF4-FFF2-40B4-BE49-F238E27FC236}">
                <a16:creationId xmlns:a16="http://schemas.microsoft.com/office/drawing/2014/main" id="{8E6063D8-1735-5342-7F57-256D4E84FD0F}"/>
              </a:ext>
            </a:extLst>
          </p:cNvPr>
          <p:cNvSpPr/>
          <p:nvPr/>
        </p:nvSpPr>
        <p:spPr>
          <a:xfrm>
            <a:off x="10816663" y="3452455"/>
            <a:ext cx="10358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endParaRPr lang="ko-KR" altLang="en-US" sz="1400">
              <a:solidFill>
                <a:schemeClr val="tx1"/>
              </a:solidFill>
              <a:latin typeface="+mj-lt"/>
              <a:ea typeface="나눔바른고딕" panose="020B0603020101020101"/>
            </a:endParaRPr>
          </a:p>
        </p:txBody>
      </p:sp>
      <p:cxnSp>
        <p:nvCxnSpPr>
          <p:cNvPr id="49" name="직선 화살표 연결선 48">
            <a:extLst>
              <a:ext uri="{FF2B5EF4-FFF2-40B4-BE49-F238E27FC236}">
                <a16:creationId xmlns:a16="http://schemas.microsoft.com/office/drawing/2014/main" id="{827D30D5-BABB-663B-434B-0DE4DB278DC8}"/>
              </a:ext>
            </a:extLst>
          </p:cNvPr>
          <p:cNvCxnSpPr>
            <a:cxnSpLocks/>
            <a:stCxn id="7" idx="3"/>
            <a:endCxn id="48" idx="1"/>
          </p:cNvCxnSpPr>
          <p:nvPr/>
        </p:nvCxnSpPr>
        <p:spPr>
          <a:xfrm>
            <a:off x="6498159" y="3699343"/>
            <a:ext cx="431850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7D1B6F4C-DC4F-39B0-4F6B-363D09A918BF}"/>
              </a:ext>
            </a:extLst>
          </p:cNvPr>
          <p:cNvSpPr/>
          <p:nvPr/>
        </p:nvSpPr>
        <p:spPr>
          <a:xfrm>
            <a:off x="5669136" y="1167064"/>
            <a:ext cx="1748024"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@RequestBody</a:t>
            </a:r>
          </a:p>
        </p:txBody>
      </p:sp>
      <p:sp>
        <p:nvSpPr>
          <p:cNvPr id="53" name="모서리가 둥근 직사각형 38">
            <a:extLst>
              <a:ext uri="{FF2B5EF4-FFF2-40B4-BE49-F238E27FC236}">
                <a16:creationId xmlns:a16="http://schemas.microsoft.com/office/drawing/2014/main" id="{8763FFD8-214A-1CAF-4505-539F26ECD40C}"/>
              </a:ext>
            </a:extLst>
          </p:cNvPr>
          <p:cNvSpPr/>
          <p:nvPr/>
        </p:nvSpPr>
        <p:spPr>
          <a:xfrm>
            <a:off x="5673764" y="5114285"/>
            <a:ext cx="1748024" cy="295382"/>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@ResponseBody</a:t>
            </a:r>
          </a:p>
        </p:txBody>
      </p:sp>
      <p:sp>
        <p:nvSpPr>
          <p:cNvPr id="54" name="모서리가 둥근 직사각형 38">
            <a:extLst>
              <a:ext uri="{FF2B5EF4-FFF2-40B4-BE49-F238E27FC236}">
                <a16:creationId xmlns:a16="http://schemas.microsoft.com/office/drawing/2014/main" id="{B3A9F56A-6416-B0AE-6B7D-8B1EB863A119}"/>
              </a:ext>
            </a:extLst>
          </p:cNvPr>
          <p:cNvSpPr/>
          <p:nvPr/>
        </p:nvSpPr>
        <p:spPr>
          <a:xfrm>
            <a:off x="5669136" y="1561634"/>
            <a:ext cx="1748024"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RequestEntity</a:t>
            </a:r>
          </a:p>
        </p:txBody>
      </p:sp>
      <p:sp>
        <p:nvSpPr>
          <p:cNvPr id="55" name="모서리가 둥근 직사각형 38">
            <a:extLst>
              <a:ext uri="{FF2B5EF4-FFF2-40B4-BE49-F238E27FC236}">
                <a16:creationId xmlns:a16="http://schemas.microsoft.com/office/drawing/2014/main" id="{91E42C5A-AAF5-76A2-38D9-5BB852BFE209}"/>
              </a:ext>
            </a:extLst>
          </p:cNvPr>
          <p:cNvSpPr/>
          <p:nvPr/>
        </p:nvSpPr>
        <p:spPr>
          <a:xfrm>
            <a:off x="5673764" y="5501515"/>
            <a:ext cx="1748024" cy="295382"/>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ResponseEntity</a:t>
            </a:r>
          </a:p>
        </p:txBody>
      </p:sp>
      <p:sp>
        <p:nvSpPr>
          <p:cNvPr id="56" name="모서리가 둥근 직사각형 38">
            <a:extLst>
              <a:ext uri="{FF2B5EF4-FFF2-40B4-BE49-F238E27FC236}">
                <a16:creationId xmlns:a16="http://schemas.microsoft.com/office/drawing/2014/main" id="{2FF45EBA-FCD5-D295-8782-A39759238EBE}"/>
              </a:ext>
            </a:extLst>
          </p:cNvPr>
          <p:cNvSpPr/>
          <p:nvPr/>
        </p:nvSpPr>
        <p:spPr>
          <a:xfrm>
            <a:off x="5669136" y="1952677"/>
            <a:ext cx="1748024" cy="295382"/>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HttpEntity</a:t>
            </a:r>
          </a:p>
        </p:txBody>
      </p:sp>
      <p:sp>
        <p:nvSpPr>
          <p:cNvPr id="57" name="모서리가 둥근 직사각형 38">
            <a:extLst>
              <a:ext uri="{FF2B5EF4-FFF2-40B4-BE49-F238E27FC236}">
                <a16:creationId xmlns:a16="http://schemas.microsoft.com/office/drawing/2014/main" id="{1FAC93B1-83A8-4C3E-8426-EFCE532A89A1}"/>
              </a:ext>
            </a:extLst>
          </p:cNvPr>
          <p:cNvSpPr/>
          <p:nvPr/>
        </p:nvSpPr>
        <p:spPr>
          <a:xfrm>
            <a:off x="5673764" y="5888745"/>
            <a:ext cx="1748024" cy="295382"/>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HttpEntity</a:t>
            </a:r>
          </a:p>
        </p:txBody>
      </p:sp>
      <p:sp>
        <p:nvSpPr>
          <p:cNvPr id="58" name="모서리가 둥근 직사각형 38">
            <a:extLst>
              <a:ext uri="{FF2B5EF4-FFF2-40B4-BE49-F238E27FC236}">
                <a16:creationId xmlns:a16="http://schemas.microsoft.com/office/drawing/2014/main" id="{A5CC6EA1-6720-21BD-1B95-B84D0926880B}"/>
              </a:ext>
            </a:extLst>
          </p:cNvPr>
          <p:cNvSpPr/>
          <p:nvPr/>
        </p:nvSpPr>
        <p:spPr>
          <a:xfrm>
            <a:off x="10970094" y="2492873"/>
            <a:ext cx="728960"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rPr>
              <a:t>arg</a:t>
            </a:r>
            <a:endParaRPr lang="en-US" altLang="ko-KR" sz="1200">
              <a:solidFill>
                <a:schemeClr val="tx1"/>
              </a:solidFill>
              <a:effectLst/>
            </a:endParaRPr>
          </a:p>
        </p:txBody>
      </p:sp>
      <p:cxnSp>
        <p:nvCxnSpPr>
          <p:cNvPr id="60" name="직선 화살표 연결선 59">
            <a:extLst>
              <a:ext uri="{FF2B5EF4-FFF2-40B4-BE49-F238E27FC236}">
                <a16:creationId xmlns:a16="http://schemas.microsoft.com/office/drawing/2014/main" id="{B7FABEE0-57A8-F6C2-449F-731D35B5BF78}"/>
              </a:ext>
            </a:extLst>
          </p:cNvPr>
          <p:cNvCxnSpPr>
            <a:cxnSpLocks/>
            <a:stCxn id="36" idx="3"/>
            <a:endCxn id="58" idx="1"/>
          </p:cNvCxnSpPr>
          <p:nvPr/>
        </p:nvCxnSpPr>
        <p:spPr>
          <a:xfrm>
            <a:off x="10431651" y="2640564"/>
            <a:ext cx="538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A9A4D86B-C8FE-DBDF-AD32-A1298FED8D9A}"/>
              </a:ext>
            </a:extLst>
          </p:cNvPr>
          <p:cNvCxnSpPr>
            <a:stCxn id="58" idx="2"/>
            <a:endCxn id="48" idx="0"/>
          </p:cNvCxnSpPr>
          <p:nvPr/>
        </p:nvCxnSpPr>
        <p:spPr>
          <a:xfrm>
            <a:off x="11334574" y="2788255"/>
            <a:ext cx="1" cy="664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모서리가 둥근 직사각형 38">
            <a:extLst>
              <a:ext uri="{FF2B5EF4-FFF2-40B4-BE49-F238E27FC236}">
                <a16:creationId xmlns:a16="http://schemas.microsoft.com/office/drawing/2014/main" id="{01682A26-F32D-5D04-E3B7-5BF2A68161EA}"/>
              </a:ext>
            </a:extLst>
          </p:cNvPr>
          <p:cNvSpPr/>
          <p:nvPr/>
        </p:nvSpPr>
        <p:spPr>
          <a:xfrm>
            <a:off x="10816663" y="4610431"/>
            <a:ext cx="728960"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rPr>
              <a:t>data</a:t>
            </a:r>
            <a:endParaRPr lang="en-US" altLang="ko-KR" sz="1200">
              <a:solidFill>
                <a:schemeClr val="tx1"/>
              </a:solidFill>
              <a:effectLst/>
            </a:endParaRPr>
          </a:p>
        </p:txBody>
      </p:sp>
      <p:cxnSp>
        <p:nvCxnSpPr>
          <p:cNvPr id="75" name="직선 화살표 연결선 74">
            <a:extLst>
              <a:ext uri="{FF2B5EF4-FFF2-40B4-BE49-F238E27FC236}">
                <a16:creationId xmlns:a16="http://schemas.microsoft.com/office/drawing/2014/main" id="{BCF58ED0-2657-336F-3BD2-A2BF39867D36}"/>
              </a:ext>
            </a:extLst>
          </p:cNvPr>
          <p:cNvCxnSpPr>
            <a:cxnSpLocks/>
            <a:stCxn id="37" idx="3"/>
            <a:endCxn id="74" idx="1"/>
          </p:cNvCxnSpPr>
          <p:nvPr/>
        </p:nvCxnSpPr>
        <p:spPr>
          <a:xfrm>
            <a:off x="10431651" y="4758122"/>
            <a:ext cx="3850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5131E356-F5C5-71D3-329E-969ECB246650}"/>
              </a:ext>
            </a:extLst>
          </p:cNvPr>
          <p:cNvSpPr/>
          <p:nvPr/>
        </p:nvSpPr>
        <p:spPr>
          <a:xfrm>
            <a:off x="10586515" y="5338481"/>
            <a:ext cx="118925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84" name="직선 화살표 연결선 83">
            <a:extLst>
              <a:ext uri="{FF2B5EF4-FFF2-40B4-BE49-F238E27FC236}">
                <a16:creationId xmlns:a16="http://schemas.microsoft.com/office/drawing/2014/main" id="{6D592C3E-007E-E051-57ED-8F701F06B195}"/>
              </a:ext>
            </a:extLst>
          </p:cNvPr>
          <p:cNvCxnSpPr>
            <a:cxnSpLocks/>
            <a:stCxn id="74" idx="2"/>
            <a:endCxn id="83" idx="0"/>
          </p:cNvCxnSpPr>
          <p:nvPr/>
        </p:nvCxnSpPr>
        <p:spPr>
          <a:xfrm>
            <a:off x="11181143" y="4905813"/>
            <a:ext cx="0" cy="432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5CB9640B-D342-11A3-725F-4FFAF91D9F56}"/>
              </a:ext>
            </a:extLst>
          </p:cNvPr>
          <p:cNvSpPr txBox="1"/>
          <p:nvPr/>
        </p:nvSpPr>
        <p:spPr>
          <a:xfrm>
            <a:off x="2665753" y="1167064"/>
            <a:ext cx="3003383" cy="276999"/>
          </a:xfrm>
          <a:prstGeom prst="rect">
            <a:avLst/>
          </a:prstGeom>
          <a:noFill/>
        </p:spPr>
        <p:txBody>
          <a:bodyPr wrap="square">
            <a:spAutoFit/>
          </a:bodyPr>
          <a:lstStyle/>
          <a:p>
            <a:pPr algn="r"/>
            <a:r>
              <a:rPr kumimoji="0" lang="ko-KR" altLang="ko-KR" sz="1200" b="0" i="0" u="none" strike="noStrike" cap="none" normalizeH="0" baseline="0">
                <a:ln>
                  <a:noFill/>
                </a:ln>
                <a:solidFill>
                  <a:schemeClr val="bg1">
                    <a:lumMod val="50000"/>
                  </a:schemeClr>
                </a:solidFill>
                <a:effectLst/>
                <a:latin typeface="Arial Unicode MS"/>
                <a:ea typeface="JetBrains Mono"/>
              </a:rPr>
              <a:t>RequestResponseBodyMethodProcessor</a:t>
            </a:r>
            <a:endParaRPr lang="ko-KR" altLang="en-US" sz="1200">
              <a:solidFill>
                <a:schemeClr val="bg1">
                  <a:lumMod val="50000"/>
                </a:schemeClr>
              </a:solidFill>
            </a:endParaRPr>
          </a:p>
        </p:txBody>
      </p:sp>
      <p:sp>
        <p:nvSpPr>
          <p:cNvPr id="91" name="TextBox 90">
            <a:extLst>
              <a:ext uri="{FF2B5EF4-FFF2-40B4-BE49-F238E27FC236}">
                <a16:creationId xmlns:a16="http://schemas.microsoft.com/office/drawing/2014/main" id="{230F7DCD-C6E0-5931-01DE-5C0710067C5E}"/>
              </a:ext>
            </a:extLst>
          </p:cNvPr>
          <p:cNvSpPr txBox="1"/>
          <p:nvPr/>
        </p:nvSpPr>
        <p:spPr>
          <a:xfrm>
            <a:off x="3552335" y="1741500"/>
            <a:ext cx="2116801" cy="276999"/>
          </a:xfrm>
          <a:prstGeom prst="rect">
            <a:avLst/>
          </a:prstGeom>
          <a:noFill/>
        </p:spPr>
        <p:txBody>
          <a:bodyPr wrap="square">
            <a:spAutoFit/>
          </a:bodyPr>
          <a:lstStyle/>
          <a:p>
            <a:pPr algn="r"/>
            <a:r>
              <a:rPr kumimoji="0" lang="en-US" altLang="ko-KR" sz="1200" b="0" i="0" u="none" strike="noStrike" cap="none" normalizeH="0" baseline="0">
                <a:ln>
                  <a:noFill/>
                </a:ln>
                <a:solidFill>
                  <a:schemeClr val="bg1">
                    <a:lumMod val="50000"/>
                  </a:schemeClr>
                </a:solidFill>
                <a:effectLst/>
                <a:latin typeface="Arial Unicode MS"/>
                <a:ea typeface="JetBrains Mono"/>
              </a:rPr>
              <a:t>HttpEntityMethodProcessor</a:t>
            </a:r>
            <a:endParaRPr lang="ko-KR" altLang="en-US" sz="1200">
              <a:solidFill>
                <a:schemeClr val="bg1">
                  <a:lumMod val="50000"/>
                </a:schemeClr>
              </a:solidFill>
            </a:endParaRPr>
          </a:p>
        </p:txBody>
      </p:sp>
      <p:sp>
        <p:nvSpPr>
          <p:cNvPr id="93" name="TextBox 92">
            <a:extLst>
              <a:ext uri="{FF2B5EF4-FFF2-40B4-BE49-F238E27FC236}">
                <a16:creationId xmlns:a16="http://schemas.microsoft.com/office/drawing/2014/main" id="{B0D90BAD-C42C-0C98-1664-B26C1D213E89}"/>
              </a:ext>
            </a:extLst>
          </p:cNvPr>
          <p:cNvSpPr txBox="1"/>
          <p:nvPr/>
        </p:nvSpPr>
        <p:spPr>
          <a:xfrm>
            <a:off x="2665753" y="5117831"/>
            <a:ext cx="3003383" cy="276999"/>
          </a:xfrm>
          <a:prstGeom prst="rect">
            <a:avLst/>
          </a:prstGeom>
          <a:noFill/>
        </p:spPr>
        <p:txBody>
          <a:bodyPr wrap="square">
            <a:spAutoFit/>
          </a:bodyPr>
          <a:lstStyle/>
          <a:p>
            <a:pPr algn="r"/>
            <a:r>
              <a:rPr kumimoji="0" lang="ko-KR" altLang="ko-KR" sz="1200" b="0" i="0" u="none" strike="noStrike" cap="none" normalizeH="0" baseline="0">
                <a:ln>
                  <a:noFill/>
                </a:ln>
                <a:solidFill>
                  <a:schemeClr val="bg1">
                    <a:lumMod val="50000"/>
                  </a:schemeClr>
                </a:solidFill>
                <a:effectLst/>
                <a:latin typeface="Arial Unicode MS"/>
                <a:ea typeface="JetBrains Mono"/>
              </a:rPr>
              <a:t>RequestResponseBodyMethodProcessor</a:t>
            </a:r>
            <a:endParaRPr lang="ko-KR" altLang="en-US" sz="1200">
              <a:solidFill>
                <a:schemeClr val="bg1">
                  <a:lumMod val="50000"/>
                </a:schemeClr>
              </a:solidFill>
            </a:endParaRPr>
          </a:p>
        </p:txBody>
      </p:sp>
      <p:sp>
        <p:nvSpPr>
          <p:cNvPr id="96" name="TextBox 95">
            <a:extLst>
              <a:ext uri="{FF2B5EF4-FFF2-40B4-BE49-F238E27FC236}">
                <a16:creationId xmlns:a16="http://schemas.microsoft.com/office/drawing/2014/main" id="{A9733629-2827-E547-B401-ACCECAEF6B81}"/>
              </a:ext>
            </a:extLst>
          </p:cNvPr>
          <p:cNvSpPr txBox="1"/>
          <p:nvPr/>
        </p:nvSpPr>
        <p:spPr>
          <a:xfrm>
            <a:off x="3552335" y="5678034"/>
            <a:ext cx="2116801" cy="276999"/>
          </a:xfrm>
          <a:prstGeom prst="rect">
            <a:avLst/>
          </a:prstGeom>
          <a:noFill/>
        </p:spPr>
        <p:txBody>
          <a:bodyPr wrap="square">
            <a:spAutoFit/>
          </a:bodyPr>
          <a:lstStyle/>
          <a:p>
            <a:pPr algn="r"/>
            <a:r>
              <a:rPr kumimoji="0" lang="en-US" altLang="ko-KR" sz="1200" b="0" i="0" u="none" strike="noStrike" cap="none" normalizeH="0" baseline="0">
                <a:ln>
                  <a:noFill/>
                </a:ln>
                <a:solidFill>
                  <a:schemeClr val="bg1">
                    <a:lumMod val="50000"/>
                  </a:schemeClr>
                </a:solidFill>
                <a:effectLst/>
                <a:latin typeface="Arial Unicode MS"/>
                <a:ea typeface="JetBrains Mono"/>
              </a:rPr>
              <a:t>HttpEntityMethodProcessor</a:t>
            </a:r>
            <a:endParaRPr lang="ko-KR" altLang="en-US" sz="1200">
              <a:solidFill>
                <a:schemeClr val="bg1">
                  <a:lumMod val="50000"/>
                </a:schemeClr>
              </a:solidFill>
            </a:endParaRPr>
          </a:p>
        </p:txBody>
      </p:sp>
      <p:sp>
        <p:nvSpPr>
          <p:cNvPr id="99" name="TextBox 98">
            <a:extLst>
              <a:ext uri="{FF2B5EF4-FFF2-40B4-BE49-F238E27FC236}">
                <a16:creationId xmlns:a16="http://schemas.microsoft.com/office/drawing/2014/main" id="{43C1EABE-0301-0245-8BED-2A60D9E83679}"/>
              </a:ext>
            </a:extLst>
          </p:cNvPr>
          <p:cNvSpPr txBox="1"/>
          <p:nvPr/>
        </p:nvSpPr>
        <p:spPr>
          <a:xfrm>
            <a:off x="7966107" y="2075929"/>
            <a:ext cx="2617004" cy="261610"/>
          </a:xfrm>
          <a:prstGeom prst="rect">
            <a:avLst/>
          </a:prstGeom>
          <a:noFill/>
        </p:spPr>
        <p:txBody>
          <a:bodyPr wrap="square">
            <a:spAutoFit/>
          </a:bodyPr>
          <a:lstStyle/>
          <a:p>
            <a:r>
              <a:rPr lang="en-US" altLang="ko-KR" sz="1100">
                <a:latin typeface="+mn-ea"/>
              </a:rPr>
              <a:t>HTTP </a:t>
            </a:r>
            <a:r>
              <a:rPr lang="ko-KR" altLang="en-US" sz="1100">
                <a:latin typeface="+mn-ea"/>
              </a:rPr>
              <a:t>본문 데이터를 특정</a:t>
            </a:r>
            <a:r>
              <a:rPr lang="en-US" altLang="ko-KR" sz="1100">
                <a:latin typeface="+mn-ea"/>
              </a:rPr>
              <a:t> </a:t>
            </a:r>
            <a:r>
              <a:rPr lang="ko-KR" altLang="en-US" sz="1100">
                <a:latin typeface="+mn-ea"/>
              </a:rPr>
              <a:t>객체로 변환</a:t>
            </a:r>
            <a:endParaRPr lang="ko-KR" altLang="en-US" sz="1100"/>
          </a:p>
        </p:txBody>
      </p:sp>
      <p:sp>
        <p:nvSpPr>
          <p:cNvPr id="100" name="TextBox 99">
            <a:extLst>
              <a:ext uri="{FF2B5EF4-FFF2-40B4-BE49-F238E27FC236}">
                <a16:creationId xmlns:a16="http://schemas.microsoft.com/office/drawing/2014/main" id="{5BF0487C-57A7-F63E-D53C-9C9D9DBB113B}"/>
              </a:ext>
            </a:extLst>
          </p:cNvPr>
          <p:cNvSpPr txBox="1"/>
          <p:nvPr/>
        </p:nvSpPr>
        <p:spPr>
          <a:xfrm>
            <a:off x="8137882" y="5061148"/>
            <a:ext cx="2314085" cy="261610"/>
          </a:xfrm>
          <a:prstGeom prst="rect">
            <a:avLst/>
          </a:prstGeom>
          <a:noFill/>
        </p:spPr>
        <p:txBody>
          <a:bodyPr wrap="square">
            <a:spAutoFit/>
          </a:bodyPr>
          <a:lstStyle/>
          <a:p>
            <a:r>
              <a:rPr lang="ko-KR" altLang="en-US" sz="1100">
                <a:latin typeface="+mn-ea"/>
              </a:rPr>
              <a:t>데이터를 </a:t>
            </a:r>
            <a:r>
              <a:rPr lang="en-US" altLang="ko-KR" sz="1100">
                <a:latin typeface="+mn-ea"/>
              </a:rPr>
              <a:t>HTTP </a:t>
            </a:r>
            <a:r>
              <a:rPr lang="ko-KR" altLang="en-US" sz="1100">
                <a:latin typeface="+mn-ea"/>
              </a:rPr>
              <a:t>응답 본문에 입력</a:t>
            </a:r>
            <a:endParaRPr lang="ko-KR" altLang="en-US" sz="1100"/>
          </a:p>
        </p:txBody>
      </p:sp>
    </p:spTree>
    <p:extLst>
      <p:ext uri="{BB962C8B-B14F-4D97-AF65-F5344CB8AC3E}">
        <p14:creationId xmlns:p14="http://schemas.microsoft.com/office/powerpoint/2010/main" val="17261926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35241" y="407518"/>
            <a:ext cx="4332020"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HttpMessageConverter </a:t>
            </a:r>
            <a:r>
              <a:rPr lang="ko-KR" altLang="en-US" sz="1800" b="1">
                <a:solidFill>
                  <a:schemeClr val="accent1">
                    <a:lumMod val="75000"/>
                  </a:schemeClr>
                </a:solidFill>
                <a:latin typeface="+mn-ea"/>
              </a:rPr>
              <a:t>주요 </a:t>
            </a:r>
            <a:r>
              <a:rPr lang="ko-KR" altLang="en-US" b="1">
                <a:solidFill>
                  <a:schemeClr val="accent1">
                    <a:lumMod val="75000"/>
                  </a:schemeClr>
                </a:solidFill>
                <a:latin typeface="+mn-ea"/>
              </a:rPr>
              <a:t>구현체</a:t>
            </a:r>
          </a:p>
        </p:txBody>
      </p:sp>
      <p:sp>
        <p:nvSpPr>
          <p:cNvPr id="10" name="직사각형 9">
            <a:extLst>
              <a:ext uri="{FF2B5EF4-FFF2-40B4-BE49-F238E27FC236}">
                <a16:creationId xmlns:a16="http://schemas.microsoft.com/office/drawing/2014/main" id="{AF73F72D-7704-4F01-B374-2B8B53D613B0}"/>
              </a:ext>
            </a:extLst>
          </p:cNvPr>
          <p:cNvSpPr/>
          <p:nvPr/>
        </p:nvSpPr>
        <p:spPr>
          <a:xfrm>
            <a:off x="477056" y="1017482"/>
            <a:ext cx="11060058" cy="4575035"/>
          </a:xfrm>
          <a:prstGeom prst="rect">
            <a:avLst/>
          </a:prstGeom>
        </p:spPr>
        <p:txBody>
          <a:bodyPr wrap="square">
            <a:spAutoFit/>
          </a:bodyPr>
          <a:lstStyle/>
          <a:p>
            <a:pPr marL="228600" indent="-228600">
              <a:lnSpc>
                <a:spcPct val="150000"/>
              </a:lnSpc>
              <a:buFont typeface="+mj-lt"/>
              <a:buAutoNum type="arabicPeriod"/>
            </a:pPr>
            <a:r>
              <a:rPr lang="en-US" altLang="ko-KR" sz="1400" b="1">
                <a:latin typeface="+mn-ea"/>
              </a:rPr>
              <a:t>ByteArrayHttpMessageConverter</a:t>
            </a:r>
          </a:p>
          <a:p>
            <a:pPr marL="685800" lvl="1" indent="-228600">
              <a:lnSpc>
                <a:spcPct val="150000"/>
              </a:lnSpc>
              <a:buFont typeface="Arial" panose="020B0604020202020204" pitchFamily="34" charset="0"/>
              <a:buChar char="•"/>
            </a:pPr>
            <a:r>
              <a:rPr lang="en-US" altLang="ko-KR" sz="1400">
                <a:latin typeface="+mn-ea"/>
              </a:rPr>
              <a:t>application/octet-stream </a:t>
            </a:r>
            <a:r>
              <a:rPr lang="ko-KR" altLang="en-US" sz="1400">
                <a:latin typeface="+mn-ea"/>
              </a:rPr>
              <a:t>과 같은 바이너리 데이터를 처리하며</a:t>
            </a:r>
            <a:r>
              <a:rPr lang="en-US" altLang="ko-KR" sz="1400">
                <a:latin typeface="+mn-ea"/>
              </a:rPr>
              <a:t> </a:t>
            </a:r>
            <a:r>
              <a:rPr lang="ko-KR" altLang="en-US" sz="1400">
                <a:latin typeface="+mn-ea"/>
              </a:rPr>
              <a:t>주로 파일 전송에 사용된다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StringHttpMessageConverter</a:t>
            </a:r>
          </a:p>
          <a:p>
            <a:pPr marL="685800" lvl="1" indent="-228600">
              <a:lnSpc>
                <a:spcPct val="150000"/>
              </a:lnSpc>
              <a:buFont typeface="Arial" panose="020B0604020202020204" pitchFamily="34" charset="0"/>
              <a:buChar char="•"/>
            </a:pPr>
            <a:r>
              <a:rPr lang="en-US" altLang="ko-KR" sz="1400">
                <a:latin typeface="+mn-ea"/>
              </a:rPr>
              <a:t>text/plain </a:t>
            </a:r>
            <a:r>
              <a:rPr lang="ko-KR" altLang="en-US" sz="1400">
                <a:latin typeface="+mn-ea"/>
              </a:rPr>
              <a:t>과 같은 문자열</a:t>
            </a:r>
            <a:r>
              <a:rPr lang="en-US" altLang="ko-KR" sz="1400">
                <a:latin typeface="+mn-ea"/>
              </a:rPr>
              <a:t> </a:t>
            </a:r>
            <a:r>
              <a:rPr lang="ko-KR" altLang="en-US" sz="1400">
                <a:latin typeface="+mn-ea"/>
              </a:rPr>
              <a:t>데이터를 </a:t>
            </a:r>
            <a:r>
              <a:rPr lang="en-US" altLang="ko-KR" sz="1400">
                <a:latin typeface="+mn-ea"/>
              </a:rPr>
              <a:t>String </a:t>
            </a:r>
            <a:r>
              <a:rPr lang="ko-KR" altLang="en-US" sz="1400">
                <a:latin typeface="+mn-ea"/>
              </a:rPr>
              <a:t>객체로 변환하거나 </a:t>
            </a:r>
            <a:r>
              <a:rPr lang="en-US" altLang="ko-KR" sz="1400">
                <a:latin typeface="+mn-ea"/>
              </a:rPr>
              <a:t>String </a:t>
            </a:r>
            <a:r>
              <a:rPr lang="ko-KR" altLang="en-US" sz="1400">
                <a:latin typeface="+mn-ea"/>
              </a:rPr>
              <a:t>객체를 </a:t>
            </a:r>
            <a:r>
              <a:rPr lang="en-US" altLang="ko-KR" sz="1400">
                <a:latin typeface="+mn-ea"/>
              </a:rPr>
              <a:t>text/plain </a:t>
            </a:r>
            <a:r>
              <a:rPr lang="ko-KR" altLang="en-US" sz="1400">
                <a:latin typeface="+mn-ea"/>
              </a:rPr>
              <a:t>형식으로 변환하여 </a:t>
            </a:r>
            <a:r>
              <a:rPr lang="en-US" altLang="ko-KR" sz="1400">
                <a:latin typeface="+mn-ea"/>
              </a:rPr>
              <a:t>HTTP </a:t>
            </a:r>
            <a:r>
              <a:rPr lang="ko-KR" altLang="en-US" sz="1400">
                <a:latin typeface="+mn-ea"/>
              </a:rPr>
              <a:t>본문에 넣는다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ResourceHttpMessageConverter</a:t>
            </a:r>
          </a:p>
          <a:p>
            <a:pPr marL="685800" lvl="1" indent="-228600">
              <a:lnSpc>
                <a:spcPct val="150000"/>
              </a:lnSpc>
              <a:buFont typeface="Arial" panose="020B0604020202020204" pitchFamily="34" charset="0"/>
              <a:buChar char="•"/>
            </a:pPr>
            <a:r>
              <a:rPr lang="en-US" altLang="ko-KR" sz="1400">
                <a:latin typeface="+mn-ea"/>
              </a:rPr>
              <a:t>Resource </a:t>
            </a:r>
            <a:r>
              <a:rPr lang="ko-KR" altLang="en-US" sz="1400">
                <a:latin typeface="+mn-ea"/>
              </a:rPr>
              <a:t>타입의 데이터를 </a:t>
            </a:r>
            <a:r>
              <a:rPr lang="en-US" altLang="ko-KR" sz="1400">
                <a:latin typeface="+mn-ea"/>
              </a:rPr>
              <a:t>HTTP </a:t>
            </a:r>
            <a:r>
              <a:rPr lang="ko-KR" altLang="en-US" sz="1400">
                <a:latin typeface="+mn-ea"/>
              </a:rPr>
              <a:t>요청과 응답으로 변환하거나 처리하는 데 사용된다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MappingJackson2HttpMessageConverter</a:t>
            </a:r>
          </a:p>
          <a:p>
            <a:pPr marL="685800" lvl="1" indent="-228600">
              <a:lnSpc>
                <a:spcPct val="150000"/>
              </a:lnSpc>
              <a:buFont typeface="Arial" panose="020B0604020202020204" pitchFamily="34" charset="0"/>
              <a:buChar char="•"/>
            </a:pPr>
            <a:r>
              <a:rPr lang="en-US" altLang="ko-KR" sz="1400">
                <a:latin typeface="+mn-ea"/>
              </a:rPr>
              <a:t>application/json </a:t>
            </a:r>
            <a:r>
              <a:rPr lang="ko-KR" altLang="en-US" sz="1400">
                <a:latin typeface="+mn-ea"/>
              </a:rPr>
              <a:t>형식의 데이터를 파싱하여 </a:t>
            </a:r>
            <a:r>
              <a:rPr lang="en-US" altLang="ko-KR" sz="1400">
                <a:latin typeface="+mn-ea"/>
              </a:rPr>
              <a:t>Java </a:t>
            </a:r>
            <a:r>
              <a:rPr lang="ko-KR" altLang="en-US" sz="1400">
                <a:latin typeface="+mn-ea"/>
              </a:rPr>
              <a:t>객체를 </a:t>
            </a:r>
            <a:r>
              <a:rPr lang="en-US" altLang="ko-KR" sz="1400">
                <a:latin typeface="+mn-ea"/>
              </a:rPr>
              <a:t>JSON</a:t>
            </a:r>
            <a:r>
              <a:rPr lang="ko-KR" altLang="en-US" sz="1400">
                <a:latin typeface="+mn-ea"/>
              </a:rPr>
              <a:t>으로 변환하거나 </a:t>
            </a:r>
            <a:r>
              <a:rPr lang="en-US" altLang="ko-KR" sz="1400">
                <a:latin typeface="+mn-ea"/>
              </a:rPr>
              <a:t>JSON</a:t>
            </a:r>
            <a:r>
              <a:rPr lang="ko-KR" altLang="en-US" sz="1400">
                <a:latin typeface="+mn-ea"/>
              </a:rPr>
              <a:t>을 </a:t>
            </a:r>
            <a:r>
              <a:rPr lang="en-US" altLang="ko-KR" sz="1400">
                <a:latin typeface="+mn-ea"/>
              </a:rPr>
              <a:t>Java </a:t>
            </a:r>
            <a:r>
              <a:rPr lang="ko-KR" altLang="en-US" sz="1400">
                <a:latin typeface="+mn-ea"/>
              </a:rPr>
              <a:t>객체로 변환한다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a:latin typeface="+mn-ea"/>
            </a:endParaRPr>
          </a:p>
          <a:p>
            <a:pPr marL="228600" indent="-228600">
              <a:lnSpc>
                <a:spcPct val="150000"/>
              </a:lnSpc>
              <a:buFont typeface="+mj-lt"/>
              <a:buAutoNum type="arabicPeriod"/>
            </a:pPr>
            <a:r>
              <a:rPr lang="en-US" altLang="ko-KR" sz="1400" b="1">
                <a:latin typeface="+mn-ea"/>
              </a:rPr>
              <a:t>FormHttpMessageConverter</a:t>
            </a:r>
          </a:p>
          <a:p>
            <a:pPr marL="685800" lvl="1" indent="-228600">
              <a:lnSpc>
                <a:spcPct val="150000"/>
              </a:lnSpc>
              <a:buFont typeface="Arial" panose="020B0604020202020204" pitchFamily="34" charset="0"/>
              <a:buChar char="•"/>
            </a:pPr>
            <a:r>
              <a:rPr lang="en-US" altLang="ko-KR" sz="1400">
                <a:latin typeface="+mn-ea"/>
              </a:rPr>
              <a:t>application/x-www-form-urlencoded </a:t>
            </a:r>
            <a:r>
              <a:rPr lang="ko-KR" altLang="en-US" sz="1400">
                <a:latin typeface="+mn-ea"/>
              </a:rPr>
              <a:t>및 </a:t>
            </a:r>
            <a:r>
              <a:rPr lang="en-US" altLang="ko-KR" sz="1400">
                <a:latin typeface="+mn-ea"/>
              </a:rPr>
              <a:t>multipart/form-data </a:t>
            </a:r>
            <a:r>
              <a:rPr lang="ko-KR" altLang="en-US" sz="1400">
                <a:latin typeface="+mn-ea"/>
              </a:rPr>
              <a:t>형식의 데이터를 파싱하여 </a:t>
            </a:r>
            <a:r>
              <a:rPr lang="en-US" altLang="ko-KR" sz="1400">
                <a:latin typeface="+mn-ea"/>
              </a:rPr>
              <a:t>MultiValueMap </a:t>
            </a:r>
            <a:r>
              <a:rPr lang="ko-KR" altLang="en-US" sz="1400">
                <a:latin typeface="+mn-ea"/>
              </a:rPr>
              <a:t>형태로 변환한다</a:t>
            </a:r>
            <a:endParaRPr lang="en-US" altLang="ko-KR" sz="1400">
              <a:latin typeface="+mn-ea"/>
            </a:endParaRPr>
          </a:p>
        </p:txBody>
      </p:sp>
      <p:sp>
        <p:nvSpPr>
          <p:cNvPr id="4" name="TextBox 3">
            <a:extLst>
              <a:ext uri="{FF2B5EF4-FFF2-40B4-BE49-F238E27FC236}">
                <a16:creationId xmlns:a16="http://schemas.microsoft.com/office/drawing/2014/main" id="{CD4DD069-998F-2DE8-C763-F56A3B59E8CE}"/>
              </a:ext>
            </a:extLst>
          </p:cNvPr>
          <p:cNvSpPr txBox="1"/>
          <p:nvPr/>
        </p:nvSpPr>
        <p:spPr>
          <a:xfrm>
            <a:off x="3297604" y="6029646"/>
            <a:ext cx="3776964" cy="307777"/>
          </a:xfrm>
          <a:prstGeom prst="rect">
            <a:avLst/>
          </a:prstGeom>
          <a:noFill/>
        </p:spPr>
        <p:txBody>
          <a:bodyPr wrap="square">
            <a:spAutoFit/>
          </a:bodyPr>
          <a:lstStyle/>
          <a:p>
            <a:r>
              <a:rPr lang="ko-KR" altLang="en-US" sz="1400" i="1">
                <a:solidFill>
                  <a:srgbClr val="FF0000"/>
                </a:solidFill>
                <a:latin typeface="+mj-lt"/>
                <a:ea typeface="나눔바른고딕" panose="020B0603020101020101" pitchFamily="50" charset="-127"/>
              </a:rPr>
              <a:t>구현 예제는 </a:t>
            </a:r>
            <a:r>
              <a:rPr lang="en-US" altLang="ko-KR" sz="1400" i="1">
                <a:solidFill>
                  <a:srgbClr val="FF0000"/>
                </a:solidFill>
                <a:latin typeface="+mj-lt"/>
                <a:ea typeface="나눔바른고딕" panose="020B0603020101020101" pitchFamily="50" charset="-127"/>
              </a:rPr>
              <a:t>@RequestBody </a:t>
            </a:r>
            <a:r>
              <a:rPr lang="ko-KR" altLang="en-US" sz="1400" i="1">
                <a:solidFill>
                  <a:srgbClr val="FF0000"/>
                </a:solidFill>
                <a:latin typeface="+mj-lt"/>
                <a:ea typeface="나눔바른고딕" panose="020B0603020101020101" pitchFamily="50" charset="-127"/>
              </a:rPr>
              <a:t>챕터 참고 바람</a:t>
            </a:r>
            <a:endParaRPr lang="ko-KR" altLang="en-US" sz="1400" i="1">
              <a:solidFill>
                <a:srgbClr val="FF0000"/>
              </a:solidFill>
            </a:endParaRPr>
          </a:p>
        </p:txBody>
      </p:sp>
    </p:spTree>
    <p:extLst>
      <p:ext uri="{BB962C8B-B14F-4D97-AF65-F5344CB8AC3E}">
        <p14:creationId xmlns:p14="http://schemas.microsoft.com/office/powerpoint/2010/main" val="205643761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7820E1D5-17CC-4E99-AE93-73F68C99D7D3}"/>
              </a:ext>
            </a:extLst>
          </p:cNvPr>
          <p:cNvSpPr/>
          <p:nvPr/>
        </p:nvSpPr>
        <p:spPr>
          <a:xfrm>
            <a:off x="97814" y="232480"/>
            <a:ext cx="541885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가 작동하지 않는 요청</a:t>
            </a:r>
          </a:p>
        </p:txBody>
      </p:sp>
      <p:sp>
        <p:nvSpPr>
          <p:cNvPr id="12" name="직사각형 11">
            <a:extLst>
              <a:ext uri="{FF2B5EF4-FFF2-40B4-BE49-F238E27FC236}">
                <a16:creationId xmlns:a16="http://schemas.microsoft.com/office/drawing/2014/main" id="{898CDF3A-BE3D-4E97-A84D-24C9D5AA3A92}"/>
              </a:ext>
            </a:extLst>
          </p:cNvPr>
          <p:cNvSpPr/>
          <p:nvPr/>
        </p:nvSpPr>
        <p:spPr>
          <a:xfrm>
            <a:off x="370207" y="825750"/>
            <a:ext cx="11344801" cy="4898200"/>
          </a:xfrm>
          <a:prstGeom prst="rect">
            <a:avLst/>
          </a:prstGeom>
        </p:spPr>
        <p:txBody>
          <a:bodyPr wrap="square">
            <a:spAutoFit/>
          </a:bodyPr>
          <a:lstStyle/>
          <a:p>
            <a:pPr marL="228600" indent="-228600">
              <a:lnSpc>
                <a:spcPct val="150000"/>
              </a:lnSpc>
              <a:buFont typeface="+mj-lt"/>
              <a:buAutoNum type="arabicPeriod"/>
            </a:pPr>
            <a:r>
              <a:rPr lang="en-US" altLang="ko-KR" sz="1400" b="1">
                <a:latin typeface="+mn-ea"/>
              </a:rPr>
              <a:t>GET </a:t>
            </a:r>
            <a:r>
              <a:rPr lang="ko-KR" altLang="en-US" sz="1400" b="1">
                <a:latin typeface="+mn-ea"/>
              </a:rPr>
              <a:t>요청과 같은 본문이 없는 요청</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en-US" altLang="ko-KR" sz="1400" b="1">
                <a:latin typeface="+mn-ea"/>
              </a:rPr>
              <a:t>Content-Type </a:t>
            </a:r>
            <a:r>
              <a:rPr lang="ko-KR" altLang="en-US" sz="1400" b="1">
                <a:latin typeface="+mn-ea"/>
              </a:rPr>
              <a:t>헤더가 지원되지 않는 요청</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en-US" altLang="ko-KR" sz="1400" b="1">
                <a:latin typeface="+mn-ea"/>
              </a:rPr>
              <a:t>@RequestParam, @ModelAttribute </a:t>
            </a:r>
            <a:r>
              <a:rPr lang="ko-KR" altLang="en-US" sz="1400" b="1">
                <a:latin typeface="+mn-ea"/>
              </a:rPr>
              <a:t>를 사용하는 경우</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ko-KR" altLang="en-US" sz="1400" b="1">
                <a:latin typeface="+mn-ea"/>
              </a:rPr>
              <a:t>파일 업로드 요청 중 </a:t>
            </a:r>
            <a:r>
              <a:rPr lang="en-US" altLang="ko-KR" sz="1400" b="1">
                <a:latin typeface="+mn-ea"/>
              </a:rPr>
              <a:t>@RequestPart </a:t>
            </a:r>
            <a:r>
              <a:rPr lang="ko-KR" altLang="en-US" sz="1400" b="1">
                <a:latin typeface="+mn-ea"/>
              </a:rPr>
              <a:t>또는 </a:t>
            </a:r>
            <a:r>
              <a:rPr lang="en-US" altLang="ko-KR" sz="1400" b="1">
                <a:latin typeface="+mn-ea"/>
              </a:rPr>
              <a:t>MultipartFile</a:t>
            </a:r>
            <a:r>
              <a:rPr lang="ko-KR" altLang="en-US" sz="1400" b="1">
                <a:latin typeface="+mn-ea"/>
              </a:rPr>
              <a:t>을 사용한 경우</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ko-KR" altLang="en-US" sz="1400" b="1">
                <a:latin typeface="+mn-ea"/>
              </a:rPr>
              <a:t>컨트롤러에서 단순 문자열</a:t>
            </a:r>
            <a:r>
              <a:rPr lang="en-US" altLang="ko-KR" sz="1400" b="1">
                <a:latin typeface="+mn-ea"/>
              </a:rPr>
              <a:t>(String) </a:t>
            </a:r>
            <a:r>
              <a:rPr lang="ko-KR" altLang="en-US" sz="1400" b="1">
                <a:latin typeface="+mn-ea"/>
              </a:rPr>
              <a:t>반환 시</a:t>
            </a:r>
            <a:r>
              <a:rPr lang="en-US" altLang="ko-KR" sz="1400" b="1">
                <a:latin typeface="+mn-ea"/>
              </a:rPr>
              <a:t> @ResponseBody</a:t>
            </a:r>
            <a:r>
              <a:rPr lang="ko-KR" altLang="en-US" sz="1400" b="1">
                <a:latin typeface="+mn-ea"/>
              </a:rPr>
              <a:t>나 </a:t>
            </a:r>
            <a:r>
              <a:rPr lang="en-US" altLang="ko-KR" sz="1400" b="1">
                <a:latin typeface="+mn-ea"/>
              </a:rPr>
              <a:t>@RestController</a:t>
            </a:r>
            <a:r>
              <a:rPr lang="ko-KR" altLang="en-US" sz="1400" b="1">
                <a:latin typeface="+mn-ea"/>
              </a:rPr>
              <a:t>가 없는 경우</a:t>
            </a:r>
            <a:endParaRPr lang="en-US" altLang="ko-KR" sz="1400" b="1">
              <a:latin typeface="+mn-ea"/>
            </a:endParaRPr>
          </a:p>
        </p:txBody>
      </p:sp>
      <p:sp>
        <p:nvSpPr>
          <p:cNvPr id="13" name="직사각형 12">
            <a:extLst>
              <a:ext uri="{FF2B5EF4-FFF2-40B4-BE49-F238E27FC236}">
                <a16:creationId xmlns:a16="http://schemas.microsoft.com/office/drawing/2014/main" id="{4F002D3C-FFD7-4228-AEC5-2E097B97C886}"/>
              </a:ext>
            </a:extLst>
          </p:cNvPr>
          <p:cNvSpPr/>
          <p:nvPr/>
        </p:nvSpPr>
        <p:spPr>
          <a:xfrm>
            <a:off x="518648" y="1230221"/>
            <a:ext cx="1130314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GET, DELETE</a:t>
            </a:r>
            <a:r>
              <a:rPr lang="ko-KR" altLang="en-US" sz="1200">
                <a:latin typeface="+mn-ea"/>
              </a:rPr>
              <a:t>와 같은 </a:t>
            </a:r>
            <a:r>
              <a:rPr lang="en-US" altLang="ko-KR" sz="1200">
                <a:latin typeface="+mn-ea"/>
              </a:rPr>
              <a:t>HTTP </a:t>
            </a:r>
            <a:r>
              <a:rPr lang="ko-KR" altLang="en-US" sz="1200">
                <a:latin typeface="+mn-ea"/>
              </a:rPr>
              <a:t>메서드는 일반적으로 본문을 포함하지 않으므로 </a:t>
            </a:r>
            <a:r>
              <a:rPr lang="en-US" altLang="ko-KR" sz="1200">
                <a:latin typeface="+mn-ea"/>
              </a:rPr>
              <a:t>HttpMessageConverter</a:t>
            </a:r>
            <a:r>
              <a:rPr lang="ko-KR" altLang="en-US" sz="1200">
                <a:latin typeface="+mn-ea"/>
              </a:rPr>
              <a:t>가 작동하지 않는다</a:t>
            </a:r>
            <a:endParaRPr lang="en-US" altLang="ko-KR" sz="1200">
              <a:latin typeface="+mn-ea"/>
            </a:endParaRPr>
          </a:p>
        </p:txBody>
      </p:sp>
      <p:sp>
        <p:nvSpPr>
          <p:cNvPr id="14" name="직사각형 13">
            <a:extLst>
              <a:ext uri="{FF2B5EF4-FFF2-40B4-BE49-F238E27FC236}">
                <a16:creationId xmlns:a16="http://schemas.microsoft.com/office/drawing/2014/main" id="{83E4BEEF-5C8D-4CE0-8BCA-5D5653669AE7}"/>
              </a:ext>
            </a:extLst>
          </p:cNvPr>
          <p:cNvSpPr/>
          <p:nvPr/>
        </p:nvSpPr>
        <p:spPr>
          <a:xfrm>
            <a:off x="518648" y="2226260"/>
            <a:ext cx="1134480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POST, PUT </a:t>
            </a:r>
            <a:r>
              <a:rPr lang="ko-KR" altLang="en-US" sz="1200">
                <a:latin typeface="+mn-ea"/>
              </a:rPr>
              <a:t>등의 본문이 포함된 </a:t>
            </a:r>
            <a:r>
              <a:rPr lang="en-US" altLang="ko-KR" sz="1200">
                <a:latin typeface="+mn-ea"/>
              </a:rPr>
              <a:t>HTTP </a:t>
            </a:r>
            <a:r>
              <a:rPr lang="ko-KR" altLang="en-US" sz="1200">
                <a:latin typeface="+mn-ea"/>
              </a:rPr>
              <a:t>요청이라도</a:t>
            </a:r>
            <a:r>
              <a:rPr lang="en-US" altLang="ko-KR" sz="1200">
                <a:latin typeface="+mn-ea"/>
              </a:rPr>
              <a:t> Content-Type </a:t>
            </a:r>
            <a:r>
              <a:rPr lang="ko-KR" altLang="en-US" sz="1200">
                <a:latin typeface="+mn-ea"/>
              </a:rPr>
              <a:t>헤더가</a:t>
            </a:r>
            <a:r>
              <a:rPr lang="en-US" altLang="ko-KR" sz="1200">
                <a:latin typeface="+mn-ea"/>
              </a:rPr>
              <a:t> </a:t>
            </a:r>
            <a:r>
              <a:rPr lang="ko-KR" altLang="en-US" sz="1200">
                <a:latin typeface="+mn-ea"/>
              </a:rPr>
              <a:t>지원되지 않는 미디어 타입일 경우 </a:t>
            </a:r>
            <a:r>
              <a:rPr lang="en-US" altLang="ko-KR" sz="1200">
                <a:latin typeface="+mn-ea"/>
              </a:rPr>
              <a:t>HttpMessageConverter</a:t>
            </a:r>
            <a:r>
              <a:rPr lang="ko-KR" altLang="en-US" sz="1200">
                <a:latin typeface="+mn-ea"/>
              </a:rPr>
              <a:t>가 작동하지 않는다</a:t>
            </a:r>
            <a:endParaRPr lang="en-US" altLang="ko-KR" sz="1200">
              <a:latin typeface="+mn-ea"/>
            </a:endParaRPr>
          </a:p>
        </p:txBody>
      </p:sp>
      <p:sp>
        <p:nvSpPr>
          <p:cNvPr id="18" name="직사각형 17">
            <a:extLst>
              <a:ext uri="{FF2B5EF4-FFF2-40B4-BE49-F238E27FC236}">
                <a16:creationId xmlns:a16="http://schemas.microsoft.com/office/drawing/2014/main" id="{65D3F437-1F61-4893-B9E3-50CAB53E7717}"/>
              </a:ext>
            </a:extLst>
          </p:cNvPr>
          <p:cNvSpPr/>
          <p:nvPr/>
        </p:nvSpPr>
        <p:spPr>
          <a:xfrm>
            <a:off x="518648" y="3222299"/>
            <a:ext cx="11410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@RequestParam, @ModelAttribute </a:t>
            </a:r>
            <a:r>
              <a:rPr lang="ko-KR" altLang="en-US" sz="1200">
                <a:latin typeface="+mn-ea"/>
              </a:rPr>
              <a:t>와 같은 어노테이션을 사용하여 쿼리 파라미터나 </a:t>
            </a:r>
            <a:r>
              <a:rPr lang="en-US" altLang="ko-KR" sz="1200">
                <a:latin typeface="+mn-ea"/>
              </a:rPr>
              <a:t>application/x-www-form-urlencoded </a:t>
            </a:r>
            <a:r>
              <a:rPr lang="ko-KR" altLang="en-US" sz="1200">
                <a:latin typeface="+mn-ea"/>
              </a:rPr>
              <a:t>형식의 폼 데이터를 처리하는 경우</a:t>
            </a:r>
            <a:r>
              <a:rPr lang="en-US" altLang="ko-KR" sz="1200">
                <a:latin typeface="+mn-ea"/>
              </a:rPr>
              <a:t> HttpMessageConverter </a:t>
            </a:r>
            <a:r>
              <a:rPr lang="ko-KR" altLang="en-US" sz="1200">
                <a:latin typeface="+mn-ea"/>
              </a:rPr>
              <a:t>가 필요하지 않다</a:t>
            </a:r>
            <a:endParaRPr lang="en-US" altLang="ko-KR" sz="1200">
              <a:latin typeface="+mn-ea"/>
            </a:endParaRPr>
          </a:p>
        </p:txBody>
      </p:sp>
      <p:sp>
        <p:nvSpPr>
          <p:cNvPr id="19" name="직사각형 18">
            <a:extLst>
              <a:ext uri="{FF2B5EF4-FFF2-40B4-BE49-F238E27FC236}">
                <a16:creationId xmlns:a16="http://schemas.microsoft.com/office/drawing/2014/main" id="{33D28259-97FC-42B3-BF6B-B210A3982C00}"/>
              </a:ext>
            </a:extLst>
          </p:cNvPr>
          <p:cNvSpPr/>
          <p:nvPr/>
        </p:nvSpPr>
        <p:spPr>
          <a:xfrm>
            <a:off x="518648" y="4495337"/>
            <a:ext cx="11410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multipart/form-data </a:t>
            </a:r>
            <a:r>
              <a:rPr lang="ko-KR" altLang="en-US" sz="1200">
                <a:latin typeface="+mn-ea"/>
              </a:rPr>
              <a:t>요청에서 파일을 업로드할 때</a:t>
            </a:r>
            <a:r>
              <a:rPr lang="en-US" altLang="ko-KR" sz="1200">
                <a:latin typeface="+mn-ea"/>
              </a:rPr>
              <a:t>, MultipartFile </a:t>
            </a:r>
            <a:r>
              <a:rPr lang="ko-KR" altLang="en-US" sz="1200">
                <a:latin typeface="+mn-ea"/>
              </a:rPr>
              <a:t>이나 </a:t>
            </a:r>
            <a:r>
              <a:rPr lang="en-US" altLang="ko-KR" sz="1200">
                <a:latin typeface="+mn-ea"/>
              </a:rPr>
              <a:t>@RequestPart </a:t>
            </a:r>
            <a:r>
              <a:rPr lang="ko-KR" altLang="en-US" sz="1200">
                <a:latin typeface="+mn-ea"/>
              </a:rPr>
              <a:t>를 사용하면 </a:t>
            </a:r>
            <a:r>
              <a:rPr lang="en-US" altLang="ko-KR" sz="1200">
                <a:latin typeface="+mn-ea"/>
              </a:rPr>
              <a:t>HttpMessageConverter </a:t>
            </a:r>
            <a:r>
              <a:rPr lang="ko-KR" altLang="en-US" sz="1200">
                <a:latin typeface="+mn-ea"/>
              </a:rPr>
              <a:t>가 작동하지 않으며 이 경우에는</a:t>
            </a:r>
            <a:r>
              <a:rPr lang="en-US" altLang="ko-KR" sz="1200">
                <a:latin typeface="+mn-ea"/>
              </a:rPr>
              <a:t>MultipartResolver </a:t>
            </a:r>
            <a:r>
              <a:rPr lang="ko-KR" altLang="en-US" sz="1200">
                <a:latin typeface="+mn-ea"/>
              </a:rPr>
              <a:t>가 요청을 처리한다 </a:t>
            </a:r>
            <a:endParaRPr lang="en-US" altLang="ko-KR" sz="1200">
              <a:latin typeface="+mn-ea"/>
            </a:endParaRPr>
          </a:p>
        </p:txBody>
      </p:sp>
      <p:sp>
        <p:nvSpPr>
          <p:cNvPr id="20" name="직사각형 19">
            <a:extLst>
              <a:ext uri="{FF2B5EF4-FFF2-40B4-BE49-F238E27FC236}">
                <a16:creationId xmlns:a16="http://schemas.microsoft.com/office/drawing/2014/main" id="{16354344-9CC6-4FC7-963E-E2A40276C2A4}"/>
              </a:ext>
            </a:extLst>
          </p:cNvPr>
          <p:cNvSpPr/>
          <p:nvPr/>
        </p:nvSpPr>
        <p:spPr>
          <a:xfrm>
            <a:off x="518648" y="5768375"/>
            <a:ext cx="1130314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컨트롤러 메서드가 </a:t>
            </a:r>
            <a:r>
              <a:rPr lang="en-US" altLang="ko-KR" sz="1200">
                <a:latin typeface="+mn-ea"/>
              </a:rPr>
              <a:t>String </a:t>
            </a:r>
            <a:r>
              <a:rPr lang="ko-KR" altLang="en-US" sz="1200">
                <a:latin typeface="+mn-ea"/>
              </a:rPr>
              <a:t>을 반환하지만 </a:t>
            </a:r>
            <a:r>
              <a:rPr lang="en-US" altLang="ko-KR" sz="1200">
                <a:latin typeface="+mn-ea"/>
              </a:rPr>
              <a:t>@ResponseBody</a:t>
            </a:r>
            <a:r>
              <a:rPr lang="ko-KR" altLang="en-US" sz="1200">
                <a:latin typeface="+mn-ea"/>
              </a:rPr>
              <a:t>나 </a:t>
            </a:r>
            <a:r>
              <a:rPr lang="en-US" altLang="ko-KR" sz="1200">
                <a:latin typeface="+mn-ea"/>
              </a:rPr>
              <a:t>@RestController</a:t>
            </a:r>
            <a:r>
              <a:rPr lang="ko-KR" altLang="en-US" sz="1200">
                <a:latin typeface="+mn-ea"/>
              </a:rPr>
              <a:t>가 없는 경우</a:t>
            </a:r>
            <a:r>
              <a:rPr lang="en-US" altLang="ko-KR" sz="1200">
                <a:latin typeface="+mn-ea"/>
              </a:rPr>
              <a:t> </a:t>
            </a:r>
            <a:r>
              <a:rPr lang="ko-KR" altLang="en-US" sz="1200">
                <a:latin typeface="+mn-ea"/>
              </a:rPr>
              <a:t>반환된 </a:t>
            </a:r>
            <a:r>
              <a:rPr lang="en-US" altLang="ko-KR" sz="1200">
                <a:latin typeface="+mn-ea"/>
              </a:rPr>
              <a:t>String</a:t>
            </a:r>
            <a:r>
              <a:rPr lang="ko-KR" altLang="en-US" sz="1200">
                <a:latin typeface="+mn-ea"/>
              </a:rPr>
              <a:t>은 뷰 이름으로 간주되며 이 경우에는 </a:t>
            </a:r>
            <a:r>
              <a:rPr lang="en-US" altLang="ko-KR" sz="1200">
                <a:latin typeface="+mn-ea"/>
              </a:rPr>
              <a:t>ViewResolver</a:t>
            </a:r>
            <a:r>
              <a:rPr lang="ko-KR" altLang="en-US" sz="1200">
                <a:latin typeface="+mn-ea"/>
              </a:rPr>
              <a:t> 가 요청을 처리한다</a:t>
            </a:r>
            <a:endParaRPr lang="en-US" altLang="ko-KR" sz="1200">
              <a:latin typeface="+mn-ea"/>
            </a:endParaRPr>
          </a:p>
        </p:txBody>
      </p:sp>
    </p:spTree>
    <p:extLst>
      <p:ext uri="{BB962C8B-B14F-4D97-AF65-F5344CB8AC3E}">
        <p14:creationId xmlns:p14="http://schemas.microsoft.com/office/powerpoint/2010/main" val="3453889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6F13B4DD-A6D7-67ED-ADE0-6156619C9D33}"/>
              </a:ext>
            </a:extLst>
          </p:cNvPr>
          <p:cNvSpPr/>
          <p:nvPr/>
        </p:nvSpPr>
        <p:spPr>
          <a:xfrm>
            <a:off x="6002494" y="2298401"/>
            <a:ext cx="3974602" cy="2405184"/>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6259675" y="2645250"/>
            <a:ext cx="1632358" cy="1885185"/>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45910" y="153932"/>
            <a:ext cx="4310897"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ea typeface="나눔바른고딕" panose="020B0603020101020101" pitchFamily="50" charset="-127"/>
              </a:rPr>
              <a:t>모델</a:t>
            </a:r>
            <a:r>
              <a:rPr lang="en-US" altLang="ko-KR" b="1">
                <a:solidFill>
                  <a:schemeClr val="accent1">
                    <a:lumMod val="75000"/>
                  </a:schemeClr>
                </a:solidFill>
                <a:latin typeface="+mj-lt"/>
                <a:ea typeface="나눔바른고딕" panose="020B0603020101020101" pitchFamily="50" charset="-127"/>
              </a:rPr>
              <a:t>2 </a:t>
            </a:r>
            <a:r>
              <a:rPr lang="ko-KR" altLang="en-US" b="1">
                <a:solidFill>
                  <a:schemeClr val="accent1">
                    <a:lumMod val="75000"/>
                  </a:schemeClr>
                </a:solidFill>
                <a:latin typeface="+mj-lt"/>
                <a:ea typeface="나눔바른고딕" panose="020B0603020101020101" pitchFamily="50" charset="-127"/>
              </a:rPr>
              <a:t>기반 요청 프로세스</a:t>
            </a:r>
            <a:endParaRPr lang="ko-KR" altLang="en-US"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6199072" y="2320272"/>
            <a:ext cx="1745624"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6474270" y="2814825"/>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Servlet</a:t>
            </a:r>
          </a:p>
        </p:txBody>
      </p:sp>
      <p:sp>
        <p:nvSpPr>
          <p:cNvPr id="34" name="모서리가 둥근 직사각형 38">
            <a:extLst>
              <a:ext uri="{FF2B5EF4-FFF2-40B4-BE49-F238E27FC236}">
                <a16:creationId xmlns:a16="http://schemas.microsoft.com/office/drawing/2014/main" id="{252EEEC1-5416-400D-99EA-BBA076BA6899}"/>
              </a:ext>
            </a:extLst>
          </p:cNvPr>
          <p:cNvSpPr/>
          <p:nvPr/>
        </p:nvSpPr>
        <p:spPr>
          <a:xfrm>
            <a:off x="6474270" y="3820270"/>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Jsp</a:t>
            </a:r>
          </a:p>
        </p:txBody>
      </p:sp>
      <p:cxnSp>
        <p:nvCxnSpPr>
          <p:cNvPr id="9" name="직선 화살표 연결선 8">
            <a:extLst>
              <a:ext uri="{FF2B5EF4-FFF2-40B4-BE49-F238E27FC236}">
                <a16:creationId xmlns:a16="http://schemas.microsoft.com/office/drawing/2014/main" id="{77C20E8F-42ED-4D4E-A788-6DA96353C51D}"/>
              </a:ext>
            </a:extLst>
          </p:cNvPr>
          <p:cNvCxnSpPr>
            <a:cxnSpLocks/>
            <a:endCxn id="15" idx="1"/>
          </p:cNvCxnSpPr>
          <p:nvPr/>
        </p:nvCxnSpPr>
        <p:spPr>
          <a:xfrm>
            <a:off x="1466158" y="3036470"/>
            <a:ext cx="5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2816735" y="2459091"/>
            <a:ext cx="1548263" cy="524246"/>
          </a:xfrm>
          <a:prstGeom prst="rect">
            <a:avLst/>
          </a:prstGeom>
          <a:noFill/>
        </p:spPr>
        <p:txBody>
          <a:bodyPr wrap="square">
            <a:spAutoFit/>
          </a:bodyPr>
          <a:lstStyle/>
          <a:p>
            <a:pPr algn="ctr">
              <a:lnSpc>
                <a:spcPct val="150000"/>
              </a:lnSpc>
            </a:pPr>
            <a:r>
              <a:rPr lang="en-US" altLang="ko-KR" sz="1000">
                <a:latin typeface="+mj-lt"/>
              </a:rPr>
              <a:t>GET /hello HTTP/1.1 </a:t>
            </a:r>
          </a:p>
          <a:p>
            <a:pPr algn="ctr">
              <a:lnSpc>
                <a:spcPct val="150000"/>
              </a:lnSpc>
            </a:pPr>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2825409" y="4187538"/>
            <a:ext cx="1731398"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16" name="Rectangle 3">
            <a:extLst>
              <a:ext uri="{FF2B5EF4-FFF2-40B4-BE49-F238E27FC236}">
                <a16:creationId xmlns:a16="http://schemas.microsoft.com/office/drawing/2014/main" id="{CDCA49FB-5D44-42A6-88A3-FE789999494C}"/>
              </a:ext>
            </a:extLst>
          </p:cNvPr>
          <p:cNvSpPr>
            <a:spLocks noChangeArrowheads="1"/>
          </p:cNvSpPr>
          <p:nvPr/>
        </p:nvSpPr>
        <p:spPr bwMode="auto">
          <a:xfrm>
            <a:off x="2366280" y="4887160"/>
            <a:ext cx="2648114" cy="1447576"/>
          </a:xfrm>
          <a:prstGeom prst="rect">
            <a:avLst/>
          </a:prstGeom>
          <a:solidFill>
            <a:schemeClr val="bg2"/>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effectLst/>
                <a:latin typeface="+mj-lt"/>
                <a:ea typeface="JetBrains Mono"/>
              </a:rPr>
              <a:t>&lt;html&gt;</a:t>
            </a:r>
            <a:endParaRPr kumimoji="0" lang="en-US" altLang="ko-KR" sz="1000" b="0" i="0" u="none" strike="noStrike" cap="none" normalizeH="0" baseline="0">
              <a:ln>
                <a:noFill/>
              </a:ln>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000">
                <a:latin typeface="+mj-lt"/>
                <a:ea typeface="JetBrains Mono"/>
              </a:rPr>
              <a:t>&lt;</a:t>
            </a:r>
            <a:r>
              <a:rPr kumimoji="0" lang="ko-KR" altLang="ko-KR" sz="1000" b="0" i="0" u="none" strike="noStrike" cap="none" normalizeH="0" baseline="0">
                <a:ln>
                  <a:noFill/>
                </a:ln>
                <a:effectLst/>
                <a:latin typeface="+mj-lt"/>
                <a:ea typeface="JetBrains Mono"/>
              </a:rPr>
              <a:t>h</a:t>
            </a:r>
            <a:r>
              <a:rPr kumimoji="0" lang="en-US" altLang="ko-KR" sz="1000" b="0" i="0" u="none" strike="noStrike" cap="none" normalizeH="0" baseline="0">
                <a:ln>
                  <a:noFill/>
                </a:ln>
                <a:effectLst/>
                <a:latin typeface="+mj-lt"/>
                <a:ea typeface="JetBrains Mono"/>
              </a:rPr>
              <a:t>ead</a:t>
            </a:r>
            <a:r>
              <a:rPr lang="en-US" altLang="ko-KR" sz="1000">
                <a:latin typeface="+mj-lt"/>
                <a:ea typeface="JetBrains Mono"/>
              </a:rPr>
              <a:t>&gt;&lt;title&gt;Model2&lt;/title&gt;&lt;/</a:t>
            </a:r>
            <a:r>
              <a:rPr kumimoji="0" lang="ko-KR" altLang="ko-KR" sz="1000" b="0" i="0" u="none" strike="noStrike" cap="none" normalizeH="0" baseline="0">
                <a:ln>
                  <a:noFill/>
                </a:ln>
                <a:effectLst/>
                <a:latin typeface="+mj-lt"/>
                <a:ea typeface="JetBrains Mono"/>
              </a:rPr>
              <a:t>h</a:t>
            </a:r>
            <a:r>
              <a:rPr kumimoji="0" lang="en-US" altLang="ko-KR" sz="1000" b="0" i="0" u="none" strike="noStrike" cap="none" normalizeH="0" baseline="0">
                <a:ln>
                  <a:noFill/>
                </a:ln>
                <a:effectLst/>
                <a:latin typeface="+mj-lt"/>
                <a:ea typeface="JetBrains Mono"/>
              </a:rPr>
              <a:t>ead</a:t>
            </a:r>
            <a:r>
              <a:rPr lang="en-US" altLang="ko-KR" sz="1000">
                <a:latin typeface="+mj-lt"/>
                <a:ea typeface="JetBrains Mono"/>
              </a:rPr>
              <a:t>&gt;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&lt;body&gt;</a:t>
            </a:r>
            <a:endParaRPr kumimoji="0" lang="en-US" altLang="ko-KR" sz="1000" b="0" i="0" u="none" strike="noStrike" cap="none" normalizeH="0" baseline="0">
              <a:ln>
                <a:noFill/>
              </a:ln>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mj-lt"/>
                <a:ea typeface="JetBrains Mono"/>
              </a:rPr>
              <a:t>    </a:t>
            </a:r>
            <a:r>
              <a:rPr kumimoji="0" lang="ko-KR" altLang="ko-KR" sz="1000" b="0" i="0" u="none" strike="noStrike" cap="none" normalizeH="0" baseline="0">
                <a:ln>
                  <a:noFill/>
                </a:ln>
                <a:effectLst/>
                <a:latin typeface="+mj-lt"/>
                <a:ea typeface="JetBrains Mono"/>
              </a:rPr>
              <a:t>&lt;h1&gt;</a:t>
            </a:r>
            <a:r>
              <a:rPr kumimoji="0" lang="en-US" altLang="ko-KR" sz="1000" b="0" i="0" u="none" strike="noStrike" cap="none" normalizeH="0" baseline="0">
                <a:ln>
                  <a:noFill/>
                </a:ln>
                <a:effectLst/>
                <a:latin typeface="+mj-lt"/>
                <a:ea typeface="JetBrains Mono"/>
              </a:rPr>
              <a:t>Hello, </a:t>
            </a:r>
            <a:r>
              <a:rPr lang="en-US" altLang="ko-KR" sz="1000">
                <a:latin typeface="+mj-lt"/>
                <a:ea typeface="JetBrains Mono"/>
              </a:rPr>
              <a:t>World</a:t>
            </a:r>
            <a:r>
              <a:rPr kumimoji="0" lang="ko-KR" altLang="ko-KR" sz="1000" b="0" i="0" u="none" strike="noStrike" cap="none" normalizeH="0" baseline="0">
                <a:ln>
                  <a:noFill/>
                </a:ln>
                <a:effectLst/>
                <a:latin typeface="+mj-lt"/>
                <a:ea typeface="JetBrains Mono"/>
              </a:rPr>
              <a:t>&lt;/h1&gt;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&lt;/body&gt;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&lt;/html&gt;</a:t>
            </a:r>
            <a:endParaRPr kumimoji="0" lang="ko-KR" altLang="ko-KR" sz="1000" b="0" i="0" u="none" strike="noStrike" cap="none" normalizeH="0" baseline="0">
              <a:ln>
                <a:noFill/>
              </a:ln>
              <a:effectLst/>
              <a:latin typeface="+mj-lt"/>
            </a:endParaRPr>
          </a:p>
        </p:txBody>
      </p:sp>
      <p:sp>
        <p:nvSpPr>
          <p:cNvPr id="21" name="화살표: 왼쪽 20">
            <a:extLst>
              <a:ext uri="{FF2B5EF4-FFF2-40B4-BE49-F238E27FC236}">
                <a16:creationId xmlns:a16="http://schemas.microsoft.com/office/drawing/2014/main" id="{1DE93661-5863-46BA-A88F-53AF50E94954}"/>
              </a:ext>
            </a:extLst>
          </p:cNvPr>
          <p:cNvSpPr/>
          <p:nvPr/>
        </p:nvSpPr>
        <p:spPr>
          <a:xfrm>
            <a:off x="5242348" y="5451529"/>
            <a:ext cx="526217" cy="31883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8" name="모서리가 둥근 직사각형 38">
            <a:extLst>
              <a:ext uri="{FF2B5EF4-FFF2-40B4-BE49-F238E27FC236}">
                <a16:creationId xmlns:a16="http://schemas.microsoft.com/office/drawing/2014/main" id="{B6D4395C-DBEC-45E8-A6F0-B4E2DE55306C}"/>
              </a:ext>
            </a:extLst>
          </p:cNvPr>
          <p:cNvSpPr/>
          <p:nvPr/>
        </p:nvSpPr>
        <p:spPr>
          <a:xfrm>
            <a:off x="8582216" y="3310877"/>
            <a:ext cx="96023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Model</a:t>
            </a:r>
          </a:p>
        </p:txBody>
      </p:sp>
      <p:sp>
        <p:nvSpPr>
          <p:cNvPr id="12" name="원통형 11">
            <a:extLst>
              <a:ext uri="{FF2B5EF4-FFF2-40B4-BE49-F238E27FC236}">
                <a16:creationId xmlns:a16="http://schemas.microsoft.com/office/drawing/2014/main" id="{926E23BE-4389-4821-AB18-A157ADFC55E5}"/>
              </a:ext>
            </a:extLst>
          </p:cNvPr>
          <p:cNvSpPr/>
          <p:nvPr/>
        </p:nvSpPr>
        <p:spPr>
          <a:xfrm>
            <a:off x="11166217" y="3139459"/>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27" name="직선 화살표 연결선 26">
            <a:extLst>
              <a:ext uri="{FF2B5EF4-FFF2-40B4-BE49-F238E27FC236}">
                <a16:creationId xmlns:a16="http://schemas.microsoft.com/office/drawing/2014/main" id="{E3F66BDA-0FF1-4F31-BE98-09F08C86BCC1}"/>
              </a:ext>
            </a:extLst>
          </p:cNvPr>
          <p:cNvCxnSpPr>
            <a:cxnSpLocks/>
            <a:stCxn id="28" idx="3"/>
            <a:endCxn id="12" idx="2"/>
          </p:cNvCxnSpPr>
          <p:nvPr/>
        </p:nvCxnSpPr>
        <p:spPr>
          <a:xfrm flipV="1">
            <a:off x="9542448" y="3532521"/>
            <a:ext cx="1623769" cy="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43EDA3B9-C7AC-496E-867F-53E46A61CF0C}"/>
              </a:ext>
            </a:extLst>
          </p:cNvPr>
          <p:cNvCxnSpPr>
            <a:cxnSpLocks/>
            <a:stCxn id="15" idx="3"/>
          </p:cNvCxnSpPr>
          <p:nvPr/>
        </p:nvCxnSpPr>
        <p:spPr>
          <a:xfrm>
            <a:off x="7663391" y="3036470"/>
            <a:ext cx="898388" cy="3405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02DE54E6-0CC3-4991-93E1-96AF39441223}"/>
              </a:ext>
            </a:extLst>
          </p:cNvPr>
          <p:cNvCxnSpPr>
            <a:cxnSpLocks/>
            <a:stCxn id="15" idx="2"/>
            <a:endCxn id="34" idx="0"/>
          </p:cNvCxnSpPr>
          <p:nvPr/>
        </p:nvCxnSpPr>
        <p:spPr>
          <a:xfrm>
            <a:off x="7068831" y="3258114"/>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359C111-CFBE-4863-963A-A76BF2985912}"/>
              </a:ext>
            </a:extLst>
          </p:cNvPr>
          <p:cNvCxnSpPr>
            <a:cxnSpLocks/>
            <a:stCxn id="34" idx="3"/>
          </p:cNvCxnSpPr>
          <p:nvPr/>
        </p:nvCxnSpPr>
        <p:spPr>
          <a:xfrm flipV="1">
            <a:off x="7663391" y="3728492"/>
            <a:ext cx="918825" cy="31342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6C901D5-C775-4573-A430-1109DC863A03}"/>
              </a:ext>
            </a:extLst>
          </p:cNvPr>
          <p:cNvSpPr txBox="1"/>
          <p:nvPr/>
        </p:nvSpPr>
        <p:spPr>
          <a:xfrm>
            <a:off x="7828520" y="2912711"/>
            <a:ext cx="1801847" cy="246221"/>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r>
              <a:rPr lang="ko-KR" altLang="en-US" sz="1000">
                <a:latin typeface="+mj-lt"/>
              </a:rPr>
              <a:t>모델 연결</a:t>
            </a:r>
          </a:p>
        </p:txBody>
      </p:sp>
      <p:sp>
        <p:nvSpPr>
          <p:cNvPr id="47" name="Rectangle 1">
            <a:extLst>
              <a:ext uri="{FF2B5EF4-FFF2-40B4-BE49-F238E27FC236}">
                <a16:creationId xmlns:a16="http://schemas.microsoft.com/office/drawing/2014/main" id="{6FFB0C02-FB1F-4059-A165-2C345C6FF11D}"/>
              </a:ext>
            </a:extLst>
          </p:cNvPr>
          <p:cNvSpPr>
            <a:spLocks noChangeArrowheads="1"/>
          </p:cNvSpPr>
          <p:nvPr/>
        </p:nvSpPr>
        <p:spPr bwMode="auto">
          <a:xfrm>
            <a:off x="5996519" y="215471"/>
            <a:ext cx="4974439" cy="19092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ko-KR" altLang="ko-KR" sz="1000" b="0" i="0" u="none" strike="noStrike" cap="none" normalizeH="0" baseline="0">
                <a:ln>
                  <a:noFill/>
                </a:ln>
                <a:solidFill>
                  <a:srgbClr val="BCBEC4"/>
                </a:solidFill>
                <a:effectLst/>
                <a:latin typeface="+mj-lt"/>
                <a:ea typeface="JetBrains Mono"/>
              </a:rPr>
              <a:t>HelloWorldController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doGet</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lang="en-US" altLang="ko-KR" sz="1000">
                <a:solidFill>
                  <a:srgbClr val="BCBEC4"/>
                </a:solidFill>
                <a:latin typeface="+mj-lt"/>
                <a:ea typeface="JetBrains Mono"/>
              </a:rPr>
              <a:t>Message</a:t>
            </a:r>
            <a:r>
              <a:rPr kumimoji="0" lang="ko-KR" altLang="ko-KR" sz="1000" b="0" i="0" u="none" strike="noStrike" cap="none" normalizeH="0" baseline="0">
                <a:ln>
                  <a:noFill/>
                </a:ln>
                <a:solidFill>
                  <a:srgbClr val="BCBEC4"/>
                </a:solidFill>
                <a:effectLst/>
                <a:latin typeface="+mj-lt"/>
                <a:ea typeface="JetBrains Mono"/>
              </a:rPr>
              <a:t> message = </a:t>
            </a:r>
            <a:r>
              <a:rPr kumimoji="0" lang="en-US" altLang="ko-KR" sz="1000" b="0" i="0" u="none" strike="noStrike" cap="none" normalizeH="0" baseline="0">
                <a:ln>
                  <a:noFill/>
                </a:ln>
                <a:solidFill>
                  <a:srgbClr val="BCBEC4"/>
                </a:solidFill>
                <a:effectLst/>
                <a:latin typeface="+mj-lt"/>
                <a:ea typeface="JetBrains Mono"/>
              </a:rPr>
              <a:t>new Message(</a:t>
            </a:r>
            <a:r>
              <a:rPr kumimoji="0" lang="ko-KR" altLang="ko-KR" sz="1000" b="0" i="0" u="none" strike="noStrike" cap="none" normalizeH="0" baseline="0">
                <a:ln>
                  <a:noFill/>
                </a:ln>
                <a:solidFill>
                  <a:srgbClr val="6AAB73"/>
                </a:solidFill>
                <a:effectLst/>
                <a:latin typeface="+mj-lt"/>
                <a:ea typeface="JetBrains Mono"/>
              </a:rPr>
              <a:t>"Hello, World!“</a:t>
            </a:r>
            <a:r>
              <a:rPr kumimoji="0" lang="en-US" altLang="ko-KR" sz="1000" b="0" i="0" u="none" strike="noStrike" cap="none" normalizeH="0" baseline="0">
                <a:ln>
                  <a:noFill/>
                </a:ln>
                <a:solidFill>
                  <a:srgbClr val="6AAB73"/>
                </a:solidFill>
                <a:effectLst/>
                <a:latin typeface="+mj-lt"/>
                <a:ea typeface="JetBrains Mono"/>
              </a:rPr>
              <a: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request.setAttribute(</a:t>
            </a:r>
            <a:r>
              <a:rPr kumimoji="0" lang="ko-KR" altLang="ko-KR" sz="1000" b="0" i="0" u="none" strike="noStrike" cap="none" normalizeH="0" baseline="0">
                <a:ln>
                  <a:noFill/>
                </a:ln>
                <a:solidFill>
                  <a:srgbClr val="6AAB73"/>
                </a:solidFill>
                <a:effectLst/>
                <a:latin typeface="+mj-lt"/>
                <a:ea typeface="JetBrains Mono"/>
              </a:rPr>
              <a:t>"message"</a:t>
            </a:r>
            <a:r>
              <a:rPr kumimoji="0" lang="ko-KR" altLang="ko-KR" sz="1000" b="0" i="0" u="none" strike="noStrike" cap="none" normalizeH="0" baseline="0">
                <a:ln>
                  <a:noFill/>
                </a:ln>
                <a:solidFill>
                  <a:srgbClr val="BCBEC4"/>
                </a:solidFill>
                <a:effectLst/>
                <a:latin typeface="+mj-lt"/>
                <a:ea typeface="JetBrains Mono"/>
              </a:rPr>
              <a:t>, message);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RequestDispatcher dispatcher = request.getRequestDispatcher(</a:t>
            </a:r>
            <a:r>
              <a:rPr kumimoji="0" lang="ko-KR" altLang="ko-KR" sz="1000" b="0" i="0" u="none" strike="noStrike" cap="none" normalizeH="0" baseline="0">
                <a:ln>
                  <a:noFill/>
                </a:ln>
                <a:solidFill>
                  <a:srgbClr val="6AAB73"/>
                </a:solidFill>
                <a:effectLst/>
                <a:latin typeface="+mj-lt"/>
                <a:ea typeface="JetBrains Mono"/>
              </a:rPr>
              <a:t>"hello.jsp"</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dispatcher.forward(request,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48" name="Rectangle 2">
            <a:extLst>
              <a:ext uri="{FF2B5EF4-FFF2-40B4-BE49-F238E27FC236}">
                <a16:creationId xmlns:a16="http://schemas.microsoft.com/office/drawing/2014/main" id="{0A51B3A3-664B-49EE-B810-5213291C90AB}"/>
              </a:ext>
            </a:extLst>
          </p:cNvPr>
          <p:cNvSpPr>
            <a:spLocks noChangeArrowheads="1"/>
          </p:cNvSpPr>
          <p:nvPr/>
        </p:nvSpPr>
        <p:spPr bwMode="auto">
          <a:xfrm>
            <a:off x="5996519" y="4887160"/>
            <a:ext cx="3980577" cy="14475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B3AE60"/>
                </a:solidFill>
                <a:effectLst/>
                <a:latin typeface="+mj-lt"/>
                <a:ea typeface="JetBrains Mono"/>
              </a:rPr>
              <a:t>@ taglib </a:t>
            </a:r>
            <a:r>
              <a:rPr kumimoji="0" lang="ko-KR" altLang="ko-KR" sz="1000" b="0" i="0" u="none" strike="noStrike" cap="none" normalizeH="0" baseline="0">
                <a:ln>
                  <a:noFill/>
                </a:ln>
                <a:solidFill>
                  <a:srgbClr val="BCBEC4"/>
                </a:solidFill>
                <a:effectLst/>
                <a:latin typeface="+mj-lt"/>
                <a:ea typeface="JetBrains Mono"/>
              </a:rPr>
              <a:t>uri=</a:t>
            </a:r>
            <a:r>
              <a:rPr kumimoji="0" lang="ko-KR" altLang="ko-KR" sz="1000" b="0" i="0" u="none" strike="noStrike" cap="none" normalizeH="0" baseline="0">
                <a:ln>
                  <a:noFill/>
                </a:ln>
                <a:solidFill>
                  <a:srgbClr val="6AAB73"/>
                </a:solidFill>
                <a:effectLst/>
                <a:latin typeface="+mj-lt"/>
                <a:ea typeface="JetBrains Mono"/>
              </a:rPr>
              <a:t>"http://java.sun.com/jsp/jstl/core" </a:t>
            </a:r>
            <a:r>
              <a:rPr kumimoji="0" lang="ko-KR" altLang="ko-KR" sz="1000" b="0" i="0" u="none" strike="noStrike" cap="none" normalizeH="0" baseline="0">
                <a:ln>
                  <a:noFill/>
                </a:ln>
                <a:solidFill>
                  <a:srgbClr val="BCBEC4"/>
                </a:solidFill>
                <a:effectLst/>
                <a:latin typeface="+mj-lt"/>
                <a:ea typeface="JetBrains Mono"/>
              </a:rPr>
              <a:t>prefix=</a:t>
            </a:r>
            <a:r>
              <a:rPr kumimoji="0" lang="ko-KR" altLang="ko-KR" sz="1000" b="0" i="0" u="none" strike="noStrike" cap="none" normalizeH="0" baseline="0">
                <a:ln>
                  <a:noFill/>
                </a:ln>
                <a:solidFill>
                  <a:srgbClr val="6AAB73"/>
                </a:solidFill>
                <a:effectLst/>
                <a:latin typeface="+mj-lt"/>
                <a:ea typeface="JetBrains Mono"/>
              </a:rPr>
              <a:t>"c" </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html</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body</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&lt;</a:t>
            </a:r>
            <a:r>
              <a:rPr kumimoji="0" lang="ko-KR" altLang="ko-KR" sz="1000" b="0" i="0" u="none" strike="noStrike" cap="none" normalizeH="0" baseline="0">
                <a:ln>
                  <a:noFill/>
                </a:ln>
                <a:solidFill>
                  <a:srgbClr val="16BAAC"/>
                </a:solidFill>
                <a:effectLst/>
                <a:latin typeface="+mj-lt"/>
                <a:ea typeface="JetBrains Mono"/>
              </a:rPr>
              <a:t>h1</a:t>
            </a:r>
            <a:r>
              <a:rPr kumimoji="0" lang="ko-KR" altLang="ko-KR" sz="1000" b="0" i="0" u="none" strike="noStrike" cap="none" normalizeH="0" baseline="0">
                <a:ln>
                  <a:noFill/>
                </a:ln>
                <a:solidFill>
                  <a:srgbClr val="BCBEC4"/>
                </a:solidFill>
                <a:effectLst/>
                <a:latin typeface="+mj-lt"/>
                <a:ea typeface="JetBrains Mono"/>
              </a:rPr>
              <a:t>&gt;</a:t>
            </a:r>
            <a:r>
              <a:rPr kumimoji="0" lang="ko-KR" altLang="ko-KR" sz="1000" b="0" i="0" u="none" strike="noStrike" cap="none" normalizeH="0" baseline="0">
                <a:ln>
                  <a:noFill/>
                </a:ln>
                <a:solidFill>
                  <a:srgbClr val="56A8F5"/>
                </a:solidFill>
                <a:effectLst/>
                <a:latin typeface="+mj-lt"/>
                <a:ea typeface="JetBrains Mono"/>
              </a:rPr>
              <a:t>$</a:t>
            </a:r>
            <a:r>
              <a:rPr kumimoji="0" lang="ko-KR" altLang="ko-KR" sz="1000" b="0" i="0" u="none" strike="noStrike" cap="none" normalizeH="0" baseline="0">
                <a:ln>
                  <a:noFill/>
                </a:ln>
                <a:solidFill>
                  <a:srgbClr val="BCBEC4"/>
                </a:solidFill>
                <a:effectLst/>
                <a:latin typeface="+mj-lt"/>
                <a:ea typeface="JetBrains Mono"/>
              </a:rPr>
              <a:t>{message</a:t>
            </a:r>
            <a:r>
              <a:rPr kumimoji="0" lang="en-US" altLang="ko-KR" sz="1000" b="0" i="0" u="none" strike="noStrike" cap="none" normalizeH="0" baseline="0">
                <a:ln>
                  <a:noFill/>
                </a:ln>
                <a:solidFill>
                  <a:srgbClr val="BCBEC4"/>
                </a:solidFill>
                <a:effectLst/>
                <a:latin typeface="+mj-lt"/>
                <a:ea typeface="JetBrains Mono"/>
              </a:rPr>
              <a:t>.getMessage()</a:t>
            </a:r>
            <a:r>
              <a:rPr kumimoji="0" lang="ko-KR" altLang="ko-KR" sz="1000" b="0" i="0" u="none" strike="noStrike" cap="none" normalizeH="0" baseline="0">
                <a:ln>
                  <a:noFill/>
                </a:ln>
                <a:solidFill>
                  <a:srgbClr val="BCBEC4"/>
                </a:solidFill>
                <a:effectLst/>
                <a:latin typeface="+mj-lt"/>
                <a:ea typeface="JetBrains Mono"/>
              </a:rPr>
              <a:t>}&lt;/h1&gt;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&lt;/body&gt;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&lt;/html&gt;</a:t>
            </a:r>
            <a:endParaRPr kumimoji="0" lang="ko-KR" altLang="ko-KR" sz="1000" b="0" i="0" u="none" strike="noStrike" cap="none" normalizeH="0" baseline="0">
              <a:ln>
                <a:noFill/>
              </a:ln>
              <a:solidFill>
                <a:schemeClr val="tx1"/>
              </a:solidFill>
              <a:effectLst/>
              <a:latin typeface="+mj-lt"/>
            </a:endParaRPr>
          </a:p>
        </p:txBody>
      </p:sp>
      <p:sp>
        <p:nvSpPr>
          <p:cNvPr id="52" name="TextBox 51">
            <a:extLst>
              <a:ext uri="{FF2B5EF4-FFF2-40B4-BE49-F238E27FC236}">
                <a16:creationId xmlns:a16="http://schemas.microsoft.com/office/drawing/2014/main" id="{399A2627-921D-4895-B7BE-0BE82310A802}"/>
              </a:ext>
            </a:extLst>
          </p:cNvPr>
          <p:cNvSpPr txBox="1"/>
          <p:nvPr/>
        </p:nvSpPr>
        <p:spPr>
          <a:xfrm>
            <a:off x="7895849" y="3874632"/>
            <a:ext cx="1063085" cy="293414"/>
          </a:xfrm>
          <a:prstGeom prst="rect">
            <a:avLst/>
          </a:prstGeom>
          <a:noFill/>
        </p:spPr>
        <p:txBody>
          <a:bodyPr wrap="square">
            <a:spAutoFit/>
          </a:bodyPr>
          <a:lstStyle/>
          <a:p>
            <a:pPr algn="ctr">
              <a:lnSpc>
                <a:spcPct val="150000"/>
              </a:lnSpc>
            </a:pPr>
            <a:r>
              <a:rPr lang="ko-KR" altLang="en-US" sz="1000">
                <a:latin typeface="+mj-lt"/>
              </a:rPr>
              <a:t>모델 객체 참조</a:t>
            </a:r>
          </a:p>
        </p:txBody>
      </p:sp>
      <p:sp>
        <p:nvSpPr>
          <p:cNvPr id="38" name="TextBox 37">
            <a:extLst>
              <a:ext uri="{FF2B5EF4-FFF2-40B4-BE49-F238E27FC236}">
                <a16:creationId xmlns:a16="http://schemas.microsoft.com/office/drawing/2014/main" id="{C5AA6D1E-5BB3-47FD-82A1-AF4CB9139056}"/>
              </a:ext>
            </a:extLst>
          </p:cNvPr>
          <p:cNvSpPr txBox="1"/>
          <p:nvPr/>
        </p:nvSpPr>
        <p:spPr>
          <a:xfrm>
            <a:off x="6313045" y="3411849"/>
            <a:ext cx="745567" cy="246221"/>
          </a:xfrm>
          <a:prstGeom prst="rect">
            <a:avLst/>
          </a:prstGeom>
          <a:noFill/>
        </p:spPr>
        <p:txBody>
          <a:bodyPr wrap="square">
            <a:spAutoFit/>
          </a:bodyPr>
          <a:lstStyle/>
          <a:p>
            <a:pPr algn="ctr"/>
            <a:r>
              <a:rPr lang="ko-KR" altLang="en-US" sz="1000">
                <a:latin typeface="+mj-lt"/>
              </a:rPr>
              <a:t>화면 요청</a:t>
            </a:r>
          </a:p>
        </p:txBody>
      </p:sp>
      <p:cxnSp>
        <p:nvCxnSpPr>
          <p:cNvPr id="11" name="연결선: 구부러짐 10">
            <a:extLst>
              <a:ext uri="{FF2B5EF4-FFF2-40B4-BE49-F238E27FC236}">
                <a16:creationId xmlns:a16="http://schemas.microsoft.com/office/drawing/2014/main" id="{643B5A3C-A0B6-475D-A83B-01ED2C37FC61}"/>
              </a:ext>
            </a:extLst>
          </p:cNvPr>
          <p:cNvCxnSpPr>
            <a:cxnSpLocks/>
            <a:endCxn id="47" idx="2"/>
          </p:cNvCxnSpPr>
          <p:nvPr/>
        </p:nvCxnSpPr>
        <p:spPr>
          <a:xfrm flipV="1">
            <a:off x="7647424" y="2124712"/>
            <a:ext cx="836315" cy="734198"/>
          </a:xfrm>
          <a:prstGeom prst="curved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연결선: 구부러짐 38">
            <a:extLst>
              <a:ext uri="{FF2B5EF4-FFF2-40B4-BE49-F238E27FC236}">
                <a16:creationId xmlns:a16="http://schemas.microsoft.com/office/drawing/2014/main" id="{206170BC-A242-4943-8BC0-8B0D17C1B71E}"/>
              </a:ext>
            </a:extLst>
          </p:cNvPr>
          <p:cNvCxnSpPr>
            <a:cxnSpLocks/>
            <a:stCxn id="34" idx="2"/>
            <a:endCxn id="48" idx="0"/>
          </p:cNvCxnSpPr>
          <p:nvPr/>
        </p:nvCxnSpPr>
        <p:spPr>
          <a:xfrm rot="16200000" flipH="1">
            <a:off x="7216019" y="4116370"/>
            <a:ext cx="623601" cy="917977"/>
          </a:xfrm>
          <a:prstGeom prst="curvedConnector3">
            <a:avLst>
              <a:gd name="adj1" fmla="val 50000"/>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90CA8FA-513F-4949-A45B-29AB624760A4}"/>
              </a:ext>
            </a:extLst>
          </p:cNvPr>
          <p:cNvSpPr txBox="1"/>
          <p:nvPr/>
        </p:nvSpPr>
        <p:spPr>
          <a:xfrm>
            <a:off x="5962349" y="6435227"/>
            <a:ext cx="4014747" cy="276999"/>
          </a:xfrm>
          <a:prstGeom prst="rect">
            <a:avLst/>
          </a:prstGeom>
          <a:noFill/>
        </p:spPr>
        <p:txBody>
          <a:bodyPr wrap="square">
            <a:spAutoFit/>
          </a:bodyPr>
          <a:lstStyle/>
          <a:p>
            <a:r>
              <a:rPr lang="ko-KR" altLang="en-US" sz="1200" i="1">
                <a:solidFill>
                  <a:srgbClr val="FF0000"/>
                </a:solidFill>
                <a:latin typeface="+mj-lt"/>
              </a:rPr>
              <a:t>화면 단과 서비스 단의 역할을 분리하여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0" name="TextBox 9">
            <a:extLst>
              <a:ext uri="{FF2B5EF4-FFF2-40B4-BE49-F238E27FC236}">
                <a16:creationId xmlns:a16="http://schemas.microsoft.com/office/drawing/2014/main" id="{77A99EAD-14A3-BEAD-1B07-B19C0CF9B17C}"/>
              </a:ext>
            </a:extLst>
          </p:cNvPr>
          <p:cNvSpPr txBox="1"/>
          <p:nvPr/>
        </p:nvSpPr>
        <p:spPr>
          <a:xfrm>
            <a:off x="9062332" y="2338970"/>
            <a:ext cx="1070716"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2" name="직사각형 1">
            <a:extLst>
              <a:ext uri="{FF2B5EF4-FFF2-40B4-BE49-F238E27FC236}">
                <a16:creationId xmlns:a16="http://schemas.microsoft.com/office/drawing/2014/main" id="{BF5C0A1A-3473-4B33-8385-177EA4E2046A}"/>
              </a:ext>
            </a:extLst>
          </p:cNvPr>
          <p:cNvSpPr/>
          <p:nvPr/>
        </p:nvSpPr>
        <p:spPr>
          <a:xfrm>
            <a:off x="740346" y="2354430"/>
            <a:ext cx="730752" cy="2176003"/>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5" name="TextBox 4">
            <a:extLst>
              <a:ext uri="{FF2B5EF4-FFF2-40B4-BE49-F238E27FC236}">
                <a16:creationId xmlns:a16="http://schemas.microsoft.com/office/drawing/2014/main" id="{483CEEC8-7F31-9ADD-1551-A61457B82F9D}"/>
              </a:ext>
            </a:extLst>
          </p:cNvPr>
          <p:cNvSpPr txBox="1"/>
          <p:nvPr/>
        </p:nvSpPr>
        <p:spPr>
          <a:xfrm>
            <a:off x="860577" y="2061971"/>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sp>
        <p:nvSpPr>
          <p:cNvPr id="8" name="TextBox 7">
            <a:extLst>
              <a:ext uri="{FF2B5EF4-FFF2-40B4-BE49-F238E27FC236}">
                <a16:creationId xmlns:a16="http://schemas.microsoft.com/office/drawing/2014/main" id="{6909994E-BCF9-7CDC-BC81-BA9203DE3E12}"/>
              </a:ext>
            </a:extLst>
          </p:cNvPr>
          <p:cNvSpPr txBox="1"/>
          <p:nvPr/>
        </p:nvSpPr>
        <p:spPr>
          <a:xfrm>
            <a:off x="736529" y="3358840"/>
            <a:ext cx="802903"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cxnSp>
        <p:nvCxnSpPr>
          <p:cNvPr id="23" name="직선 화살표 연결선 22">
            <a:extLst>
              <a:ext uri="{FF2B5EF4-FFF2-40B4-BE49-F238E27FC236}">
                <a16:creationId xmlns:a16="http://schemas.microsoft.com/office/drawing/2014/main" id="{FFF37DC1-C0BC-AFDF-6090-9D2DC6830088}"/>
              </a:ext>
            </a:extLst>
          </p:cNvPr>
          <p:cNvCxnSpPr>
            <a:stCxn id="34" idx="1"/>
          </p:cNvCxnSpPr>
          <p:nvPr/>
        </p:nvCxnSpPr>
        <p:spPr>
          <a:xfrm flipH="1" flipV="1">
            <a:off x="1466158" y="4041914"/>
            <a:ext cx="500811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1">
            <a:extLst>
              <a:ext uri="{FF2B5EF4-FFF2-40B4-BE49-F238E27FC236}">
                <a16:creationId xmlns:a16="http://schemas.microsoft.com/office/drawing/2014/main" id="{23239296-A1B7-B091-D0A4-30875E0FDFFD}"/>
              </a:ext>
            </a:extLst>
          </p:cNvPr>
          <p:cNvSpPr>
            <a:spLocks noChangeArrowheads="1"/>
          </p:cNvSpPr>
          <p:nvPr/>
        </p:nvSpPr>
        <p:spPr bwMode="auto">
          <a:xfrm>
            <a:off x="9478523" y="3793646"/>
            <a:ext cx="1653655" cy="98591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ea typeface="JetBrains Mono"/>
              </a:rPr>
              <a:t>public class </a:t>
            </a:r>
            <a:r>
              <a:rPr kumimoji="0" lang="ko-KR" altLang="ko-KR" sz="1000" b="0" i="0" u="none" strike="noStrike" cap="none" normalizeH="0" baseline="0">
                <a:ln>
                  <a:noFill/>
                </a:ln>
                <a:solidFill>
                  <a:srgbClr val="BCBEC4"/>
                </a:solidFill>
                <a:effectLst/>
                <a:ea typeface="JetBrains Mono"/>
              </a:rPr>
              <a:t>Message {</a:t>
            </a:r>
            <a:br>
              <a:rPr kumimoji="0" lang="ko-KR" altLang="ko-KR" sz="10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ea typeface="JetBrains Mono"/>
              </a:rPr>
              <a:t>private </a:t>
            </a:r>
            <a:r>
              <a:rPr kumimoji="0" lang="ko-KR" altLang="ko-KR" sz="1000" b="0" i="0" u="none" strike="noStrike" cap="none" normalizeH="0" baseline="0">
                <a:ln>
                  <a:noFill/>
                </a:ln>
                <a:solidFill>
                  <a:srgbClr val="BCBEC4"/>
                </a:solidFill>
                <a:effectLst/>
                <a:ea typeface="JetBrains Mono"/>
              </a:rPr>
              <a:t>String </a:t>
            </a:r>
            <a:r>
              <a:rPr kumimoji="0" lang="ko-KR" altLang="ko-KR" sz="1000" b="0" i="0" u="none" strike="noStrike" cap="none" normalizeH="0" baseline="0">
                <a:ln>
                  <a:noFill/>
                </a:ln>
                <a:solidFill>
                  <a:srgbClr val="C77DBB"/>
                </a:solidFill>
                <a:effectLst/>
                <a:ea typeface="JetBrains Mono"/>
              </a:rPr>
              <a:t>message</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en-US" altLang="ko-KR" sz="1000" b="0" i="0" u="none" strike="noStrike" cap="none" normalizeH="0" baseline="0">
                <a:ln>
                  <a:noFill/>
                </a:ln>
                <a:solidFill>
                  <a:schemeClr val="bg1">
                    <a:lumMod val="65000"/>
                  </a:schemeClr>
                </a:solidFill>
                <a:effectLst/>
                <a:ea typeface="JetBrains Mono"/>
              </a:rPr>
              <a:t>    </a:t>
            </a:r>
            <a:r>
              <a:rPr kumimoji="0" lang="en-US" altLang="ko-KR" sz="1000" b="0" i="0" u="none" strike="noStrike" cap="none" normalizeH="0" baseline="0">
                <a:ln>
                  <a:noFill/>
                </a:ln>
                <a:solidFill>
                  <a:schemeClr val="bg1">
                    <a:lumMod val="50000"/>
                  </a:schemeClr>
                </a:solidFill>
                <a:effectLst/>
                <a:ea typeface="JetBrains Mono"/>
              </a:rPr>
              <a:t>// Getter Setter ..</a:t>
            </a:r>
            <a:br>
              <a:rPr kumimoji="0" lang="ko-KR" altLang="ko-KR" sz="1000" b="0" i="0" u="none" strike="noStrike" cap="none" normalizeH="0" baseline="0">
                <a:ln>
                  <a:noFill/>
                </a:ln>
                <a:solidFill>
                  <a:schemeClr val="bg1">
                    <a:lumMod val="65000"/>
                  </a:schemeClr>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cxnSp>
        <p:nvCxnSpPr>
          <p:cNvPr id="45" name="연결선: 구부러짐 44">
            <a:extLst>
              <a:ext uri="{FF2B5EF4-FFF2-40B4-BE49-F238E27FC236}">
                <a16:creationId xmlns:a16="http://schemas.microsoft.com/office/drawing/2014/main" id="{20D9C371-E34C-271C-6D09-584559173A56}"/>
              </a:ext>
            </a:extLst>
          </p:cNvPr>
          <p:cNvCxnSpPr>
            <a:cxnSpLocks/>
            <a:stCxn id="28" idx="2"/>
            <a:endCxn id="24" idx="1"/>
          </p:cNvCxnSpPr>
          <p:nvPr/>
        </p:nvCxnSpPr>
        <p:spPr>
          <a:xfrm rot="16200000" flipH="1">
            <a:off x="9004209" y="3812288"/>
            <a:ext cx="532436" cy="416191"/>
          </a:xfrm>
          <a:prstGeom prst="curved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0490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86938" y="1997839"/>
            <a:ext cx="7218131" cy="2862322"/>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@RequestHeader </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@RequestAttribute </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@CookieValue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5057470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8755980"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클라이언트의 요청 헤더를 컨트롤러의 메서드 인자에 바인딩 하기 위해 </a:t>
            </a:r>
            <a:r>
              <a:rPr lang="en-US" altLang="ko-KR" sz="1200"/>
              <a:t>@RequestHeader </a:t>
            </a:r>
            <a:r>
              <a:rPr lang="ko-KR" altLang="en-US" sz="1200"/>
              <a:t>애노테이션을 사용할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RequestHeaderMethodArgumentResolver </a:t>
            </a:r>
            <a:r>
              <a:rPr lang="ko-KR" altLang="en-US" sz="1200">
                <a:latin typeface="+mn-ea"/>
              </a:rPr>
              <a:t>클래스가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36968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@RequestHeader</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2854134" y="4156082"/>
            <a:ext cx="8846579" cy="144161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t>
            </a:r>
            <a:r>
              <a:rPr lang="en-US" altLang="ko-KR" sz="1200">
                <a:solidFill>
                  <a:srgbClr val="6AAB73"/>
                </a:solidFill>
                <a:highlight>
                  <a:srgbClr val="1E1F22"/>
                </a:highlight>
              </a:rPr>
              <a:t>header</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a:t>
            </a: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"Accept-Encoding"</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encoding, </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"Keep-Alive"</a:t>
            </a: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long </a:t>
            </a:r>
            <a:r>
              <a:rPr lang="en-US" altLang="ko-KR" sz="1200">
                <a:solidFill>
                  <a:srgbClr val="BCBEC4"/>
                </a:solidFill>
                <a:effectLst/>
                <a:highlight>
                  <a:srgbClr val="1E1F22"/>
                </a:highlight>
              </a:rPr>
              <a:t>keepAlive</a:t>
            </a:r>
            <a:r>
              <a:rPr lang="en-US" altLang="ko-KR" sz="1200">
                <a:solidFill>
                  <a:srgbClr val="E8BA36"/>
                </a:solidFill>
                <a:effectLst/>
                <a:highlight>
                  <a:srgbClr val="1E1F22"/>
                </a:highlight>
              </a:rPr>
              <a:t>) {</a:t>
            </a:r>
          </a:p>
          <a:p>
            <a:pPr>
              <a:lnSpc>
                <a:spcPct val="150000"/>
              </a:lnSpc>
            </a:pP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 Accept-Encoding : " </a:t>
            </a:r>
            <a:r>
              <a:rPr lang="en-US" altLang="ko-KR" sz="1200">
                <a:solidFill>
                  <a:srgbClr val="BCBEC4"/>
                </a:solidFill>
                <a:effectLst/>
                <a:highlight>
                  <a:srgbClr val="1E1F22"/>
                </a:highlight>
              </a:rPr>
              <a:t>+ encoding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endParaRPr lang="en-US" altLang="ko-KR" sz="1200">
              <a:solidFill>
                <a:srgbClr val="E8BA36"/>
              </a:solidFill>
              <a:effectLst/>
              <a:highlight>
                <a:srgbClr val="1E1F22"/>
              </a:highlight>
            </a:endParaRPr>
          </a:p>
          <a:p>
            <a:pPr>
              <a:lnSpc>
                <a:spcPct val="150000"/>
              </a:lnSpc>
            </a:pP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"Keep-Alive: " </a:t>
            </a:r>
            <a:r>
              <a:rPr lang="en-US" altLang="ko-KR" sz="1200">
                <a:solidFill>
                  <a:srgbClr val="BCBEC4"/>
                </a:solidFill>
                <a:effectLst/>
                <a:highlight>
                  <a:srgbClr val="1E1F22"/>
                </a:highlight>
              </a:rPr>
              <a:t>+ keepAlive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7A7E85"/>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9" name="직사각형 8">
            <a:extLst>
              <a:ext uri="{FF2B5EF4-FFF2-40B4-BE49-F238E27FC236}">
                <a16:creationId xmlns:a16="http://schemas.microsoft.com/office/drawing/2014/main" id="{2A632B32-F844-A7E9-4E83-61D359D2C14B}"/>
              </a:ext>
            </a:extLst>
          </p:cNvPr>
          <p:cNvSpPr/>
          <p:nvPr/>
        </p:nvSpPr>
        <p:spPr>
          <a:xfrm>
            <a:off x="198756" y="160487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2" name="Rectangle 1">
            <a:extLst>
              <a:ext uri="{FF2B5EF4-FFF2-40B4-BE49-F238E27FC236}">
                <a16:creationId xmlns:a16="http://schemas.microsoft.com/office/drawing/2014/main" id="{B7EC8564-E081-9B6A-C18B-3955B669B91E}"/>
              </a:ext>
            </a:extLst>
          </p:cNvPr>
          <p:cNvSpPr>
            <a:spLocks noChangeArrowheads="1"/>
          </p:cNvSpPr>
          <p:nvPr/>
        </p:nvSpPr>
        <p:spPr bwMode="auto">
          <a:xfrm>
            <a:off x="2854134" y="2184754"/>
            <a:ext cx="8846579"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Host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localhost:</a:t>
            </a:r>
            <a:r>
              <a:rPr kumimoji="0" lang="ko-KR" altLang="ko-KR" sz="1200" b="0" i="0" u="none" strike="noStrike" cap="none" normalizeH="0" baseline="0">
                <a:ln>
                  <a:noFill/>
                </a:ln>
                <a:solidFill>
                  <a:srgbClr val="2AACB8"/>
                </a:solidFill>
                <a:effectLst/>
                <a:latin typeface="Arial Unicode MS"/>
                <a:ea typeface="JetBrains Mono"/>
              </a:rPr>
              <a:t>8080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text/html,application/xhtml+xml,application/xml;q=</a:t>
            </a:r>
            <a:r>
              <a:rPr kumimoji="0" lang="ko-KR" altLang="ko-KR" sz="1200" b="0" i="0" u="none" strike="noStrike" cap="none" normalizeH="0" baseline="0">
                <a:ln>
                  <a:noFill/>
                </a:ln>
                <a:solidFill>
                  <a:srgbClr val="2AACB8"/>
                </a:solidFill>
                <a:effectLst/>
                <a:latin typeface="Arial Unicode MS"/>
                <a:ea typeface="JetBrains Mono"/>
              </a:rPr>
              <a:t>0.9</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Accept-Language      </a:t>
            </a:r>
            <a:r>
              <a:rPr kumimoji="0" lang="ko-KR" altLang="ko-KR" sz="1200" b="0" i="0" u="none" strike="noStrike" cap="none" normalizeH="0" baseline="0">
                <a:ln>
                  <a:noFill/>
                </a:ln>
                <a:solidFill>
                  <a:srgbClr val="C77DBB"/>
                </a:solidFill>
                <a:effectLst/>
                <a:latin typeface="Arial Unicode MS"/>
                <a:ea typeface="JetBrains Mono"/>
              </a:rPr>
              <a:t>fr</a:t>
            </a:r>
            <a:r>
              <a:rPr kumimoji="0" lang="ko-KR" altLang="ko-KR" sz="1200" b="0" i="0" u="none" strike="noStrike" cap="none" normalizeH="0" baseline="0">
                <a:ln>
                  <a:noFill/>
                </a:ln>
                <a:solidFill>
                  <a:srgbClr val="BCBEC4"/>
                </a:solidFill>
                <a:effectLst/>
                <a:latin typeface="Arial Unicode MS"/>
                <a:ea typeface="JetBrains Mono"/>
              </a:rPr>
              <a:t>,en-gb;q=</a:t>
            </a:r>
            <a:r>
              <a:rPr kumimoji="0" lang="ko-KR" altLang="ko-KR" sz="1200" b="0" i="0" u="none" strike="noStrike" cap="none" normalizeH="0" baseline="0">
                <a:ln>
                  <a:noFill/>
                </a:ln>
                <a:solidFill>
                  <a:srgbClr val="2AACB8"/>
                </a:solidFill>
                <a:effectLst/>
                <a:latin typeface="Arial Unicode MS"/>
                <a:ea typeface="JetBrains Mono"/>
              </a:rPr>
              <a:t>0.7</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en</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0.3</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Accept-Encoding       </a:t>
            </a:r>
            <a:r>
              <a:rPr kumimoji="0" lang="ko-KR" altLang="ko-KR" sz="1200" b="0" i="0" u="none" strike="noStrike" cap="none" normalizeH="0" baseline="0">
                <a:ln>
                  <a:noFill/>
                </a:ln>
                <a:solidFill>
                  <a:srgbClr val="C77DBB"/>
                </a:solidFill>
                <a:effectLst/>
                <a:latin typeface="Arial Unicode MS"/>
                <a:ea typeface="JetBrains Mono"/>
              </a:rPr>
              <a:t>gzip</a:t>
            </a:r>
            <a:r>
              <a:rPr kumimoji="0" lang="ko-KR" altLang="ko-KR" sz="1200" b="0" i="0" u="none" strike="noStrike" cap="none" normalizeH="0" baseline="0">
                <a:ln>
                  <a:noFill/>
                </a:ln>
                <a:solidFill>
                  <a:srgbClr val="BCBEC4"/>
                </a:solidFill>
                <a:effectLst/>
                <a:latin typeface="Arial Unicode MS"/>
                <a:ea typeface="JetBrains Mono"/>
              </a:rPr>
              <a:t>,deflate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Accept-Charset          ISO-</a:t>
            </a:r>
            <a:r>
              <a:rPr kumimoji="0" lang="ko-KR" altLang="ko-KR" sz="1200" b="0" i="0" u="none" strike="noStrike" cap="none" normalizeH="0" baseline="0">
                <a:ln>
                  <a:noFill/>
                </a:ln>
                <a:solidFill>
                  <a:srgbClr val="2AACB8"/>
                </a:solidFill>
                <a:effectLst/>
                <a:latin typeface="Arial Unicode MS"/>
                <a:ea typeface="JetBrains Mono"/>
              </a:rPr>
              <a:t>8859</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,utf-</a:t>
            </a:r>
            <a:r>
              <a:rPr kumimoji="0" lang="ko-KR" altLang="ko-KR" sz="1200" b="0" i="0" u="none" strike="noStrike" cap="none" normalizeH="0" baseline="0">
                <a:ln>
                  <a:noFill/>
                </a:ln>
                <a:solidFill>
                  <a:srgbClr val="2AACB8"/>
                </a:solidFill>
                <a:effectLst/>
                <a:latin typeface="Arial Unicode MS"/>
                <a:ea typeface="JetBrains Mono"/>
              </a:rPr>
              <a:t>8</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0.7</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0.7</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Keep-Alive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300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2E352B21-D009-B320-7D0E-D9D01E9B66C2}"/>
              </a:ext>
            </a:extLst>
          </p:cNvPr>
          <p:cNvSpPr txBox="1"/>
          <p:nvPr/>
        </p:nvSpPr>
        <p:spPr>
          <a:xfrm>
            <a:off x="7174663" y="4703150"/>
            <a:ext cx="2619218" cy="610616"/>
          </a:xfrm>
          <a:prstGeom prst="rect">
            <a:avLst/>
          </a:prstGeom>
          <a:noFill/>
        </p:spPr>
        <p:txBody>
          <a:bodyPr wrap="square">
            <a:spAutoFit/>
          </a:bodyPr>
          <a:lstStyle/>
          <a:p>
            <a:pPr>
              <a:lnSpc>
                <a:spcPct val="150000"/>
              </a:lnSpc>
            </a:pPr>
            <a:r>
              <a:rPr lang="en-US" altLang="ko-KR" sz="1200">
                <a:solidFill>
                  <a:srgbClr val="FFC000"/>
                </a:solidFill>
                <a:latin typeface="+mn-ea"/>
              </a:rPr>
              <a:t>Accept-Encoding : gzip,deflate</a:t>
            </a:r>
          </a:p>
          <a:p>
            <a:pPr>
              <a:lnSpc>
                <a:spcPct val="150000"/>
              </a:lnSpc>
            </a:pPr>
            <a:r>
              <a:rPr lang="en-US" altLang="ko-KR" sz="1200">
                <a:solidFill>
                  <a:srgbClr val="FFC000"/>
                </a:solidFill>
                <a:latin typeface="+mn-ea"/>
              </a:rPr>
              <a:t>Keep-Alive: 300</a:t>
            </a:r>
            <a:endParaRPr lang="ko-KR" altLang="en-US" sz="1200">
              <a:solidFill>
                <a:srgbClr val="FFC000"/>
              </a:solidFill>
              <a:latin typeface="+mn-ea"/>
            </a:endParaRPr>
          </a:p>
        </p:txBody>
      </p:sp>
      <p:pic>
        <p:nvPicPr>
          <p:cNvPr id="5" name="그림 4">
            <a:extLst>
              <a:ext uri="{FF2B5EF4-FFF2-40B4-BE49-F238E27FC236}">
                <a16:creationId xmlns:a16="http://schemas.microsoft.com/office/drawing/2014/main" id="{577FDAE2-526B-DB4E-C3BE-B13FBB1EFF7B}"/>
              </a:ext>
            </a:extLst>
          </p:cNvPr>
          <p:cNvPicPr>
            <a:picLocks noChangeAspect="1"/>
          </p:cNvPicPr>
          <p:nvPr/>
        </p:nvPicPr>
        <p:blipFill>
          <a:blip r:embed="rId3"/>
          <a:stretch>
            <a:fillRect/>
          </a:stretch>
        </p:blipFill>
        <p:spPr>
          <a:xfrm>
            <a:off x="370207" y="2184754"/>
            <a:ext cx="2208589" cy="1720151"/>
          </a:xfrm>
          <a:prstGeom prst="rect">
            <a:avLst/>
          </a:prstGeom>
        </p:spPr>
      </p:pic>
      <p:sp>
        <p:nvSpPr>
          <p:cNvPr id="6" name="직사각형 5">
            <a:extLst>
              <a:ext uri="{FF2B5EF4-FFF2-40B4-BE49-F238E27FC236}">
                <a16:creationId xmlns:a16="http://schemas.microsoft.com/office/drawing/2014/main" id="{9838A9D9-6A6A-ED85-82CF-F51104D6C28B}"/>
              </a:ext>
            </a:extLst>
          </p:cNvPr>
          <p:cNvSpPr/>
          <p:nvPr/>
        </p:nvSpPr>
        <p:spPr>
          <a:xfrm>
            <a:off x="2799991" y="5662445"/>
            <a:ext cx="722832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특정한 헤더를 바인딩해야 할 때 </a:t>
            </a:r>
            <a:r>
              <a:rPr lang="en-US" altLang="ko-KR" sz="1200">
                <a:latin typeface="+mn-ea"/>
              </a:rPr>
              <a:t>@RequestHeader(“</a:t>
            </a:r>
            <a:r>
              <a:rPr lang="ko-KR" altLang="en-US" sz="1200">
                <a:latin typeface="+mn-ea"/>
              </a:rPr>
              <a:t>헤더명</a:t>
            </a:r>
            <a:r>
              <a:rPr lang="en-US" altLang="ko-KR" sz="1200">
                <a:latin typeface="+mn-ea"/>
              </a:rPr>
              <a:t>”) </a:t>
            </a:r>
            <a:r>
              <a:rPr lang="ko-KR" altLang="en-US" sz="1200">
                <a:latin typeface="+mn-ea"/>
              </a:rPr>
              <a:t>이라고 정의하면 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바인딩이 필요한지 여부와 기본 값을 주고자 할 때 </a:t>
            </a:r>
            <a:r>
              <a:rPr lang="en-US" altLang="ko-KR" sz="1200">
                <a:latin typeface="+mn-ea"/>
              </a:rPr>
              <a:t>required </a:t>
            </a:r>
            <a:r>
              <a:rPr lang="ko-KR" altLang="en-US" sz="1200">
                <a:latin typeface="+mn-ea"/>
              </a:rPr>
              <a:t>와 </a:t>
            </a:r>
            <a:r>
              <a:rPr lang="en-US" altLang="ko-KR" sz="1200">
                <a:latin typeface="+mn-ea"/>
              </a:rPr>
              <a:t>defaultValue </a:t>
            </a:r>
            <a:r>
              <a:rPr lang="ko-KR" altLang="en-US" sz="1200">
                <a:latin typeface="+mn-ea"/>
              </a:rPr>
              <a:t>속성을 지정하면 된다</a:t>
            </a:r>
            <a:endParaRPr lang="en-US" altLang="ko-KR" sz="1200">
              <a:latin typeface="+mn-ea"/>
            </a:endParaRPr>
          </a:p>
        </p:txBody>
      </p:sp>
      <p:sp>
        <p:nvSpPr>
          <p:cNvPr id="11" name="Rectangle 1">
            <a:extLst>
              <a:ext uri="{FF2B5EF4-FFF2-40B4-BE49-F238E27FC236}">
                <a16:creationId xmlns:a16="http://schemas.microsoft.com/office/drawing/2014/main" id="{08803CEE-DD2E-A166-766E-7B206BFE4B90}"/>
              </a:ext>
            </a:extLst>
          </p:cNvPr>
          <p:cNvSpPr>
            <a:spLocks noChangeArrowheads="1"/>
          </p:cNvSpPr>
          <p:nvPr/>
        </p:nvSpPr>
        <p:spPr bwMode="auto">
          <a:xfrm>
            <a:off x="3080083" y="6309292"/>
            <a:ext cx="555858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@RequestHeader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"Accept-Encoding“, required=</a:t>
            </a:r>
            <a:r>
              <a:rPr kumimoji="0" lang="en-US" altLang="ko-KR" sz="1200" b="0" i="0" u="none" strike="noStrike" cap="none" normalizeH="0" baseline="0">
                <a:ln>
                  <a:noFill/>
                </a:ln>
                <a:solidFill>
                  <a:schemeClr val="accent4">
                    <a:lumMod val="75000"/>
                  </a:schemeClr>
                </a:solidFill>
                <a:effectLst/>
                <a:latin typeface="Arial Unicode MS"/>
                <a:ea typeface="JetBrains Mono"/>
              </a:rPr>
              <a:t>false</a:t>
            </a:r>
            <a:r>
              <a:rPr kumimoji="0" lang="ko-KR" altLang="ko-KR" sz="1200" b="0" i="0" u="none" strike="noStrike" cap="none" normalizeH="0" baseline="0">
                <a:ln>
                  <a:noFill/>
                </a:ln>
                <a:solidFill>
                  <a:srgbClr val="6AAB73"/>
                </a:solidFill>
                <a:effectLst/>
                <a:latin typeface="Arial Unicode MS"/>
                <a:ea typeface="JetBrains Mono"/>
              </a:rPr>
              <a:t>, defaultValue=“</a:t>
            </a:r>
            <a:r>
              <a:rPr kumimoji="0" lang="ko-KR" altLang="ko-KR" sz="1200" b="0" i="0" u="none" strike="noStrike" cap="none" normalizeH="0" baseline="0">
                <a:ln>
                  <a:noFill/>
                </a:ln>
                <a:solidFill>
                  <a:schemeClr val="accent4">
                    <a:lumMod val="75000"/>
                  </a:schemeClr>
                </a:solidFill>
                <a:effectLst/>
                <a:latin typeface="Arial Unicode MS"/>
                <a:ea typeface="JetBrains Mono"/>
              </a:rPr>
              <a:t>none</a:t>
            </a:r>
            <a:r>
              <a:rPr kumimoji="0" lang="ko-KR" altLang="ko-KR" sz="1200" b="0" i="0" u="none" strike="noStrike" cap="none" normalizeH="0" baseline="0">
                <a:ln>
                  <a:noFill/>
                </a:ln>
                <a:solidFill>
                  <a:srgbClr val="6AAB73"/>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10552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7CBCC2-DB40-7D01-C758-F960B206DE67}"/>
              </a:ext>
            </a:extLst>
          </p:cNvPr>
          <p:cNvSpPr txBox="1"/>
          <p:nvPr/>
        </p:nvSpPr>
        <p:spPr>
          <a:xfrm>
            <a:off x="534924" y="709875"/>
            <a:ext cx="11205972" cy="1177245"/>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/headers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Host: localhost:</a:t>
            </a:r>
            <a:r>
              <a:rPr lang="en-US" altLang="ko-KR" sz="1200">
                <a:solidFill>
                  <a:srgbClr val="2AACB8"/>
                </a:solidFill>
                <a:effectLst/>
                <a:highlight>
                  <a:srgbClr val="1E1F22"/>
                </a:highlight>
              </a:rPr>
              <a:t>8080</a:t>
            </a:r>
            <a:br>
              <a:rPr lang="en-US" altLang="ko-KR" sz="1200">
                <a:solidFill>
                  <a:srgbClr val="2AACB8"/>
                </a:solidFill>
                <a:effectLst/>
                <a:highlight>
                  <a:srgbClr val="1E1F22"/>
                </a:highlight>
              </a:rPr>
            </a:br>
            <a:r>
              <a:rPr lang="en-US" altLang="ko-KR" sz="1200">
                <a:solidFill>
                  <a:srgbClr val="BCBEC4"/>
                </a:solidFill>
                <a:effectLst/>
                <a:highlight>
                  <a:srgbClr val="1E1F22"/>
                </a:highlight>
              </a:rPr>
              <a:t>Accept: text/html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User-Agent: Mozilla/</a:t>
            </a:r>
            <a:r>
              <a:rPr lang="en-US" altLang="ko-KR" sz="1200">
                <a:solidFill>
                  <a:srgbClr val="2AACB8"/>
                </a:solidFill>
                <a:effectLst/>
                <a:highlight>
                  <a:srgbClr val="1E1F22"/>
                </a:highlight>
              </a:rPr>
              <a:t>5.0</a:t>
            </a:r>
            <a:endParaRPr lang="en-US" altLang="ko-KR" sz="1200">
              <a:solidFill>
                <a:srgbClr val="BCBEC4"/>
              </a:solidFill>
              <a:effectLst/>
              <a:highlight>
                <a:srgbClr val="1E1F22"/>
              </a:highlight>
            </a:endParaRPr>
          </a:p>
        </p:txBody>
      </p:sp>
      <p:sp>
        <p:nvSpPr>
          <p:cNvPr id="3" name="TextBox 2">
            <a:extLst>
              <a:ext uri="{FF2B5EF4-FFF2-40B4-BE49-F238E27FC236}">
                <a16:creationId xmlns:a16="http://schemas.microsoft.com/office/drawing/2014/main" id="{E2A45D82-3FE5-1D14-BE65-F1FAC3F01A49}"/>
              </a:ext>
            </a:extLst>
          </p:cNvPr>
          <p:cNvSpPr txBox="1"/>
          <p:nvPr/>
        </p:nvSpPr>
        <p:spPr>
          <a:xfrm>
            <a:off x="534924" y="1942046"/>
            <a:ext cx="11205972" cy="173124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"/headers"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handleHeaders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@RequestHeader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headers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headers.forEach</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key, value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-&gt;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key + </a:t>
            </a:r>
            <a:r>
              <a:rPr lang="en-US" altLang="ko-KR" sz="1200">
                <a:solidFill>
                  <a:srgbClr val="6AAB73"/>
                </a:solidFill>
                <a:effectLst/>
                <a:highlight>
                  <a:srgbClr val="1E1F22"/>
                </a:highlight>
              </a:rPr>
              <a:t>": " </a:t>
            </a:r>
            <a:r>
              <a:rPr lang="en-US" altLang="ko-KR" sz="1200">
                <a:solidFill>
                  <a:srgbClr val="BCBEC4"/>
                </a:solidFill>
                <a:effectLst/>
                <a:highlight>
                  <a:srgbClr val="1E1F22"/>
                </a:highlight>
              </a:rPr>
              <a:t>+ value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4" name="직사각형 3">
            <a:extLst>
              <a:ext uri="{FF2B5EF4-FFF2-40B4-BE49-F238E27FC236}">
                <a16:creationId xmlns:a16="http://schemas.microsoft.com/office/drawing/2014/main" id="{95EE70AF-DB59-ACB0-D42C-F07E127309EB}"/>
              </a:ext>
            </a:extLst>
          </p:cNvPr>
          <p:cNvSpPr/>
          <p:nvPr/>
        </p:nvSpPr>
        <p:spPr>
          <a:xfrm>
            <a:off x="189612" y="239897"/>
            <a:ext cx="30572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Map </a:t>
            </a:r>
            <a:r>
              <a:rPr lang="ko-KR" altLang="en-US" b="1">
                <a:solidFill>
                  <a:schemeClr val="accent1">
                    <a:lumMod val="75000"/>
                  </a:schemeClr>
                </a:solidFill>
                <a:latin typeface="+mn-ea"/>
              </a:rPr>
              <a:t>을 파라미터로 사용</a:t>
            </a:r>
          </a:p>
        </p:txBody>
      </p:sp>
      <p:sp>
        <p:nvSpPr>
          <p:cNvPr id="8" name="TextBox 7">
            <a:extLst>
              <a:ext uri="{FF2B5EF4-FFF2-40B4-BE49-F238E27FC236}">
                <a16:creationId xmlns:a16="http://schemas.microsoft.com/office/drawing/2014/main" id="{652E3494-318C-7056-EFD4-805A74E6F321}"/>
              </a:ext>
            </a:extLst>
          </p:cNvPr>
          <p:cNvSpPr txBox="1"/>
          <p:nvPr/>
        </p:nvSpPr>
        <p:spPr>
          <a:xfrm>
            <a:off x="6096001" y="2243581"/>
            <a:ext cx="2422358" cy="346249"/>
          </a:xfrm>
          <a:prstGeom prst="rect">
            <a:avLst/>
          </a:prstGeom>
          <a:noFill/>
        </p:spPr>
        <p:txBody>
          <a:bodyPr wrap="square">
            <a:spAutoFit/>
          </a:bodyPr>
          <a:lstStyle/>
          <a:p>
            <a:pPr>
              <a:lnSpc>
                <a:spcPct val="150000"/>
              </a:lnSpc>
            </a:pPr>
            <a:r>
              <a:rPr lang="ko-KR" altLang="en-US" sz="1200">
                <a:solidFill>
                  <a:srgbClr val="FFC000"/>
                </a:solidFill>
              </a:rPr>
              <a:t>모든 헤더가 </a:t>
            </a:r>
            <a:r>
              <a:rPr lang="en-US" altLang="ko-KR" sz="1200">
                <a:solidFill>
                  <a:srgbClr val="FFC000"/>
                </a:solidFill>
              </a:rPr>
              <a:t>Map</a:t>
            </a:r>
            <a:r>
              <a:rPr lang="ko-KR" altLang="en-US" sz="1200">
                <a:solidFill>
                  <a:srgbClr val="FFC000"/>
                </a:solidFill>
              </a:rPr>
              <a:t>으로 전달된다</a:t>
            </a:r>
          </a:p>
        </p:txBody>
      </p:sp>
      <p:sp>
        <p:nvSpPr>
          <p:cNvPr id="13" name="TextBox 12">
            <a:extLst>
              <a:ext uri="{FF2B5EF4-FFF2-40B4-BE49-F238E27FC236}">
                <a16:creationId xmlns:a16="http://schemas.microsoft.com/office/drawing/2014/main" id="{15DCF034-E387-DB77-5458-4557F4FDEF37}"/>
              </a:ext>
            </a:extLst>
          </p:cNvPr>
          <p:cNvSpPr txBox="1"/>
          <p:nvPr/>
        </p:nvSpPr>
        <p:spPr>
          <a:xfrm>
            <a:off x="4814316" y="5949892"/>
            <a:ext cx="5387340" cy="346249"/>
          </a:xfrm>
          <a:prstGeom prst="rect">
            <a:avLst/>
          </a:prstGeom>
          <a:noFill/>
        </p:spPr>
        <p:txBody>
          <a:bodyPr wrap="square">
            <a:spAutoFit/>
          </a:bodyPr>
          <a:lstStyle/>
          <a:p>
            <a:pPr>
              <a:lnSpc>
                <a:spcPct val="150000"/>
              </a:lnSpc>
            </a:pPr>
            <a:r>
              <a:rPr lang="en-US" altLang="ko-KR" sz="1200">
                <a:solidFill>
                  <a:srgbClr val="FFC000"/>
                </a:solidFill>
              </a:rPr>
              <a:t>["text/html", "application/xhtml+xml", "application/xml"] </a:t>
            </a:r>
            <a:r>
              <a:rPr lang="ko-KR" altLang="en-US" sz="1200">
                <a:solidFill>
                  <a:srgbClr val="FFC000"/>
                </a:solidFill>
              </a:rPr>
              <a:t>과 같이 변환된다</a:t>
            </a:r>
            <a:endParaRPr lang="en-US" altLang="ko-KR" sz="1200">
              <a:solidFill>
                <a:srgbClr val="FFC000"/>
              </a:solidFill>
            </a:endParaRPr>
          </a:p>
        </p:txBody>
      </p:sp>
      <p:sp>
        <p:nvSpPr>
          <p:cNvPr id="7" name="TextBox 6">
            <a:extLst>
              <a:ext uri="{FF2B5EF4-FFF2-40B4-BE49-F238E27FC236}">
                <a16:creationId xmlns:a16="http://schemas.microsoft.com/office/drawing/2014/main" id="{4C719A34-09D6-0E76-C68C-D93F290D743F}"/>
              </a:ext>
            </a:extLst>
          </p:cNvPr>
          <p:cNvSpPr txBox="1"/>
          <p:nvPr/>
        </p:nvSpPr>
        <p:spPr>
          <a:xfrm>
            <a:off x="4009323" y="2589830"/>
            <a:ext cx="2150845" cy="887615"/>
          </a:xfrm>
          <a:prstGeom prst="rect">
            <a:avLst/>
          </a:prstGeom>
          <a:noFill/>
        </p:spPr>
        <p:txBody>
          <a:bodyPr wrap="square">
            <a:spAutoFit/>
          </a:bodyPr>
          <a:lstStyle/>
          <a:p>
            <a:pPr>
              <a:lnSpc>
                <a:spcPct val="150000"/>
              </a:lnSpc>
            </a:pPr>
            <a:r>
              <a:rPr lang="en-US" altLang="ko-KR" sz="1200">
                <a:solidFill>
                  <a:srgbClr val="FFC000"/>
                </a:solidFill>
              </a:rPr>
              <a:t>host: localhost:8080</a:t>
            </a:r>
          </a:p>
          <a:p>
            <a:pPr>
              <a:lnSpc>
                <a:spcPct val="150000"/>
              </a:lnSpc>
            </a:pPr>
            <a:r>
              <a:rPr lang="en-US" altLang="ko-KR" sz="1200">
                <a:solidFill>
                  <a:srgbClr val="FFC000"/>
                </a:solidFill>
              </a:rPr>
              <a:t>accept: text/html</a:t>
            </a:r>
          </a:p>
          <a:p>
            <a:pPr>
              <a:lnSpc>
                <a:spcPct val="150000"/>
              </a:lnSpc>
            </a:pPr>
            <a:r>
              <a:rPr lang="en-US" altLang="ko-KR" sz="1200">
                <a:solidFill>
                  <a:srgbClr val="FFC000"/>
                </a:solidFill>
              </a:rPr>
              <a:t>user-agent: Mozilla/5.0</a:t>
            </a:r>
            <a:endParaRPr lang="ko-KR" altLang="en-US" sz="1200">
              <a:solidFill>
                <a:srgbClr val="FFC000"/>
              </a:solidFill>
            </a:endParaRPr>
          </a:p>
        </p:txBody>
      </p:sp>
      <p:sp>
        <p:nvSpPr>
          <p:cNvPr id="9" name="직사각형 8">
            <a:extLst>
              <a:ext uri="{FF2B5EF4-FFF2-40B4-BE49-F238E27FC236}">
                <a16:creationId xmlns:a16="http://schemas.microsoft.com/office/drawing/2014/main" id="{F7C71F7E-505B-BC8D-CED0-EA611C859CEA}"/>
              </a:ext>
            </a:extLst>
          </p:cNvPr>
          <p:cNvSpPr/>
          <p:nvPr/>
        </p:nvSpPr>
        <p:spPr>
          <a:xfrm>
            <a:off x="189612" y="3875629"/>
            <a:ext cx="109488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MultiValueMap </a:t>
            </a:r>
            <a:r>
              <a:rPr lang="ko-KR" altLang="en-US" b="1">
                <a:solidFill>
                  <a:schemeClr val="accent1">
                    <a:lumMod val="75000"/>
                  </a:schemeClr>
                </a:solidFill>
                <a:latin typeface="+mn-ea"/>
              </a:rPr>
              <a:t>을 파라미터로 사용 </a:t>
            </a:r>
            <a:r>
              <a:rPr lang="en-US" altLang="ko-KR" sz="1400">
                <a:solidFill>
                  <a:schemeClr val="accent1">
                    <a:lumMod val="75000"/>
                  </a:schemeClr>
                </a:solidFill>
                <a:latin typeface="+mn-ea"/>
              </a:rPr>
              <a:t>- </a:t>
            </a:r>
            <a:r>
              <a:rPr lang="ko-KR" altLang="en-US" sz="1400">
                <a:solidFill>
                  <a:schemeClr val="accent1">
                    <a:lumMod val="75000"/>
                  </a:schemeClr>
                </a:solidFill>
                <a:latin typeface="+mn-ea"/>
              </a:rPr>
              <a:t>하나의 키에 여러 값을 매핑할 수 있는 자료구조</a:t>
            </a:r>
            <a:r>
              <a:rPr lang="en-US" altLang="ko-KR" sz="1400">
                <a:solidFill>
                  <a:schemeClr val="accent1">
                    <a:lumMod val="75000"/>
                  </a:schemeClr>
                </a:solidFill>
                <a:latin typeface="+mn-ea"/>
              </a:rPr>
              <a:t>( </a:t>
            </a:r>
            <a:r>
              <a:rPr lang="ko-KR" altLang="en-US" sz="1400">
                <a:solidFill>
                  <a:schemeClr val="accent1">
                    <a:lumMod val="75000"/>
                  </a:schemeClr>
                </a:solidFill>
                <a:latin typeface="+mn-ea"/>
              </a:rPr>
              <a:t>구현체로 </a:t>
            </a:r>
            <a:r>
              <a:rPr lang="en-US" altLang="ko-KR" sz="1400">
                <a:solidFill>
                  <a:schemeClr val="accent1">
                    <a:lumMod val="75000"/>
                  </a:schemeClr>
                </a:solidFill>
                <a:latin typeface="+mn-ea"/>
              </a:rPr>
              <a:t>HttpHeaders </a:t>
            </a:r>
            <a:r>
              <a:rPr lang="ko-KR" altLang="en-US" sz="1400">
                <a:solidFill>
                  <a:schemeClr val="accent1">
                    <a:lumMod val="75000"/>
                  </a:schemeClr>
                </a:solidFill>
                <a:latin typeface="+mn-ea"/>
              </a:rPr>
              <a:t>가 있다</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14" name="Rectangle 1">
            <a:extLst>
              <a:ext uri="{FF2B5EF4-FFF2-40B4-BE49-F238E27FC236}">
                <a16:creationId xmlns:a16="http://schemas.microsoft.com/office/drawing/2014/main" id="{E18E9258-FAA2-A416-B05C-F8A796767EFD}"/>
              </a:ext>
            </a:extLst>
          </p:cNvPr>
          <p:cNvSpPr>
            <a:spLocks noChangeArrowheads="1"/>
          </p:cNvSpPr>
          <p:nvPr/>
        </p:nvSpPr>
        <p:spPr bwMode="auto">
          <a:xfrm>
            <a:off x="534924" y="5387575"/>
            <a:ext cx="11205972" cy="14016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"/headers"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handleHeaders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@RequestHeader </a:t>
            </a:r>
            <a:r>
              <a:rPr kumimoji="0" lang="ko-KR" altLang="ko-KR" sz="1200" b="0" i="0" u="none" strike="noStrike" cap="none" normalizeH="0" baseline="0">
                <a:ln>
                  <a:noFill/>
                </a:ln>
                <a:solidFill>
                  <a:srgbClr val="BCBEC4"/>
                </a:solidFill>
                <a:effectLst/>
                <a:latin typeface="Arial Unicode MS"/>
                <a:ea typeface="JetBrains Mono"/>
              </a:rPr>
              <a:t>MultiValueMap&lt;String, String&gt; headers)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headers.forEach((key, values) -&gt;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.println(key + </a:t>
            </a:r>
            <a:r>
              <a:rPr kumimoji="0" lang="ko-KR" altLang="ko-KR" sz="1200" b="0" i="0" u="none" strike="noStrike" cap="none" normalizeH="0" baseline="0">
                <a:ln>
                  <a:noFill/>
                </a:ln>
                <a:solidFill>
                  <a:srgbClr val="6AAB73"/>
                </a:solidFill>
                <a:effectLst/>
                <a:latin typeface="Arial Unicode MS"/>
                <a:ea typeface="JetBrains Mono"/>
              </a:rPr>
              <a:t>": " </a:t>
            </a:r>
            <a:r>
              <a:rPr kumimoji="0" lang="ko-KR" altLang="ko-KR" sz="1200" b="0" i="0" u="none" strike="noStrike" cap="none" normalizeH="0" baseline="0">
                <a:ln>
                  <a:noFill/>
                </a:ln>
                <a:solidFill>
                  <a:srgbClr val="BCBEC4"/>
                </a:solidFill>
                <a:effectLst/>
                <a:latin typeface="Arial Unicode MS"/>
                <a:ea typeface="JetBrains Mono"/>
              </a:rPr>
              <a:t>+ values);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D245DF13-649D-591C-515D-B1ACD3B17FAC}"/>
              </a:ext>
            </a:extLst>
          </p:cNvPr>
          <p:cNvSpPr>
            <a:spLocks noChangeArrowheads="1"/>
          </p:cNvSpPr>
          <p:nvPr/>
        </p:nvSpPr>
        <p:spPr bwMode="auto">
          <a:xfrm>
            <a:off x="534923" y="4281067"/>
            <a:ext cx="11205971"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GET /headers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Host: localhost:</a:t>
            </a:r>
            <a:r>
              <a:rPr kumimoji="0" lang="ko-KR" altLang="ko-KR" sz="1200" b="0" i="0" u="none" strike="noStrike" cap="none" normalizeH="0" baseline="0">
                <a:ln>
                  <a:noFill/>
                </a:ln>
                <a:solidFill>
                  <a:srgbClr val="2AACB8"/>
                </a:solidFill>
                <a:effectLst/>
                <a:latin typeface="Arial Unicode MS"/>
                <a:ea typeface="JetBrains Mono"/>
              </a:rPr>
              <a:t>8080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text/html,application/xhtml+xml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User-Agent: Mozilla/</a:t>
            </a:r>
            <a:r>
              <a:rPr kumimoji="0" lang="ko-KR" altLang="ko-KR" sz="1200" b="0" i="0" u="none" strike="noStrike" cap="none" normalizeH="0" baseline="0">
                <a:ln>
                  <a:noFill/>
                </a:ln>
                <a:solidFill>
                  <a:srgbClr val="2AACB8"/>
                </a:solidFill>
                <a:effectLst/>
                <a:latin typeface="Arial Unicode MS"/>
                <a:ea typeface="JetBrains Mono"/>
              </a:rPr>
              <a:t>5.0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D39605AF-FC23-B7ED-521A-CCEB01A780F4}"/>
              </a:ext>
            </a:extLst>
          </p:cNvPr>
          <p:cNvSpPr txBox="1"/>
          <p:nvPr/>
        </p:nvSpPr>
        <p:spPr>
          <a:xfrm>
            <a:off x="3738610" y="5819742"/>
            <a:ext cx="5682116" cy="887615"/>
          </a:xfrm>
          <a:prstGeom prst="rect">
            <a:avLst/>
          </a:prstGeom>
          <a:noFill/>
        </p:spPr>
        <p:txBody>
          <a:bodyPr wrap="square">
            <a:spAutoFit/>
          </a:bodyPr>
          <a:lstStyle/>
          <a:p>
            <a:pPr>
              <a:lnSpc>
                <a:spcPct val="150000"/>
              </a:lnSpc>
            </a:pPr>
            <a:r>
              <a:rPr lang="en-US" altLang="ko-KR" sz="1200">
                <a:solidFill>
                  <a:srgbClr val="FFC000"/>
                </a:solidFill>
              </a:rPr>
              <a:t>host: [localhost:8080]</a:t>
            </a:r>
          </a:p>
          <a:p>
            <a:pPr>
              <a:lnSpc>
                <a:spcPct val="150000"/>
              </a:lnSpc>
            </a:pPr>
            <a:r>
              <a:rPr lang="en-US" altLang="ko-KR" sz="1200">
                <a:solidFill>
                  <a:srgbClr val="FFC000"/>
                </a:solidFill>
              </a:rPr>
              <a:t>accept: [text/html, application/xhtml+xml]  </a:t>
            </a:r>
            <a:r>
              <a:rPr lang="en-US" altLang="ko-KR" sz="1100">
                <a:solidFill>
                  <a:schemeClr val="bg1">
                    <a:lumMod val="50000"/>
                  </a:schemeClr>
                </a:solidFill>
              </a:rPr>
              <a:t>// </a:t>
            </a:r>
            <a:r>
              <a:rPr lang="ko-KR" altLang="en-US" sz="1100">
                <a:solidFill>
                  <a:schemeClr val="bg1">
                    <a:lumMod val="50000"/>
                  </a:schemeClr>
                </a:solidFill>
              </a:rPr>
              <a:t>한 개의 키에 두개 값 출력</a:t>
            </a:r>
            <a:endParaRPr lang="en-US" altLang="ko-KR" sz="1100">
              <a:solidFill>
                <a:schemeClr val="bg1">
                  <a:lumMod val="50000"/>
                </a:schemeClr>
              </a:solidFill>
            </a:endParaRPr>
          </a:p>
          <a:p>
            <a:pPr>
              <a:lnSpc>
                <a:spcPct val="150000"/>
              </a:lnSpc>
            </a:pPr>
            <a:r>
              <a:rPr lang="en-US" altLang="ko-KR" sz="1200">
                <a:solidFill>
                  <a:srgbClr val="FFC000"/>
                </a:solidFill>
              </a:rPr>
              <a:t>user-agent: [Mozilla/5.0]</a:t>
            </a:r>
            <a:endParaRPr lang="ko-KR" altLang="en-US" sz="1200">
              <a:solidFill>
                <a:srgbClr val="FFC000"/>
              </a:solidFill>
            </a:endParaRPr>
          </a:p>
        </p:txBody>
      </p:sp>
    </p:spTree>
    <p:extLst>
      <p:ext uri="{BB962C8B-B14F-4D97-AF65-F5344CB8AC3E}">
        <p14:creationId xmlns:p14="http://schemas.microsoft.com/office/powerpoint/2010/main" val="7375236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3D169-129A-5905-A53A-755B64716CEA}"/>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CB735C45-9E8B-B271-5663-A3766239E20F}"/>
              </a:ext>
            </a:extLst>
          </p:cNvPr>
          <p:cNvSpPr txBox="1"/>
          <p:nvPr/>
        </p:nvSpPr>
        <p:spPr>
          <a:xfrm>
            <a:off x="493014" y="763514"/>
            <a:ext cx="11205972" cy="1141531"/>
          </a:xfrm>
          <a:prstGeom prst="rect">
            <a:avLst/>
          </a:prstGeom>
          <a:solidFill>
            <a:schemeClr val="tx1"/>
          </a:solidFill>
        </p:spPr>
        <p:txBody>
          <a:bodyPr wrap="square">
            <a:spAutoFit/>
          </a:bodyPr>
          <a:lstStyle/>
          <a:p>
            <a:pPr>
              <a:lnSpc>
                <a:spcPct val="200000"/>
              </a:lnSpc>
            </a:pPr>
            <a:r>
              <a:rPr lang="en-US" altLang="ko-KR" sz="1200">
                <a:solidFill>
                  <a:srgbClr val="BCBEC4"/>
                </a:solidFill>
                <a:effectLst/>
                <a:highlight>
                  <a:srgbClr val="1E1F22"/>
                </a:highlight>
              </a:rPr>
              <a:t>GET /accept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Host: localhost:</a:t>
            </a:r>
            <a:r>
              <a:rPr lang="en-US" altLang="ko-KR" sz="1200">
                <a:solidFill>
                  <a:srgbClr val="2AACB8"/>
                </a:solidFill>
                <a:effectLst/>
                <a:highlight>
                  <a:srgbClr val="1E1F22"/>
                </a:highlight>
              </a:rPr>
              <a:t>8080</a:t>
            </a:r>
            <a:br>
              <a:rPr lang="en-US" altLang="ko-KR" sz="1200">
                <a:solidFill>
                  <a:srgbClr val="2AACB8"/>
                </a:solidFill>
                <a:effectLst/>
                <a:highlight>
                  <a:srgbClr val="1E1F22"/>
                </a:highlight>
              </a:rPr>
            </a:br>
            <a:r>
              <a:rPr lang="en-US" altLang="ko-KR" sz="1200">
                <a:solidFill>
                  <a:srgbClr val="BCBEC4"/>
                </a:solidFill>
                <a:effectLst/>
                <a:highlight>
                  <a:srgbClr val="1E1F22"/>
                </a:highlight>
              </a:rPr>
              <a:t>Accept: text/html,application/xhtml+xml,application/xml</a:t>
            </a:r>
          </a:p>
        </p:txBody>
      </p:sp>
      <p:sp>
        <p:nvSpPr>
          <p:cNvPr id="11" name="TextBox 10">
            <a:extLst>
              <a:ext uri="{FF2B5EF4-FFF2-40B4-BE49-F238E27FC236}">
                <a16:creationId xmlns:a16="http://schemas.microsoft.com/office/drawing/2014/main" id="{CE7B2449-C073-0216-6E80-EE4285710F2B}"/>
              </a:ext>
            </a:extLst>
          </p:cNvPr>
          <p:cNvSpPr txBox="1"/>
          <p:nvPr/>
        </p:nvSpPr>
        <p:spPr>
          <a:xfrm>
            <a:off x="493014" y="2074778"/>
            <a:ext cx="11205972" cy="1510863"/>
          </a:xfrm>
          <a:prstGeom prst="rect">
            <a:avLst/>
          </a:prstGeom>
          <a:solidFill>
            <a:schemeClr val="tx1"/>
          </a:solidFill>
        </p:spPr>
        <p:txBody>
          <a:bodyPr wrap="square">
            <a:spAutoFit/>
          </a:bodyPr>
          <a:lstStyle/>
          <a:p>
            <a:pPr>
              <a:lnSpc>
                <a:spcPct val="20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"/accept"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handleAccept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"Accept"</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List</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acceptHeaders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"Accept Headers: " </a:t>
            </a:r>
            <a:r>
              <a:rPr lang="en-US" altLang="ko-KR" sz="1200">
                <a:solidFill>
                  <a:srgbClr val="BCBEC4"/>
                </a:solidFill>
                <a:effectLst/>
                <a:highlight>
                  <a:srgbClr val="1E1F22"/>
                </a:highlight>
              </a:rPr>
              <a:t>+ acceptHeaders</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2" name="직사각형 11">
            <a:extLst>
              <a:ext uri="{FF2B5EF4-FFF2-40B4-BE49-F238E27FC236}">
                <a16:creationId xmlns:a16="http://schemas.microsoft.com/office/drawing/2014/main" id="{18272C79-62B8-6E9D-6CBC-1081E961B3B3}"/>
              </a:ext>
            </a:extLst>
          </p:cNvPr>
          <p:cNvSpPr/>
          <p:nvPr/>
        </p:nvSpPr>
        <p:spPr>
          <a:xfrm>
            <a:off x="137318" y="309316"/>
            <a:ext cx="595868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쉼표로 구분된 문자열을 배열이나 </a:t>
            </a:r>
            <a:r>
              <a:rPr lang="en-US" altLang="ko-KR" b="1">
                <a:solidFill>
                  <a:schemeClr val="accent1">
                    <a:lumMod val="75000"/>
                  </a:schemeClr>
                </a:solidFill>
              </a:rPr>
              <a:t>List </a:t>
            </a:r>
            <a:r>
              <a:rPr lang="ko-KR" altLang="en-US" b="1">
                <a:solidFill>
                  <a:schemeClr val="accent1">
                    <a:lumMod val="75000"/>
                  </a:schemeClr>
                </a:solidFill>
              </a:rPr>
              <a:t>타입으로 변환</a:t>
            </a:r>
            <a:endParaRPr lang="ko-KR" altLang="en-US" b="1">
              <a:solidFill>
                <a:schemeClr val="accent1">
                  <a:lumMod val="75000"/>
                </a:schemeClr>
              </a:solidFill>
              <a:latin typeface="+mn-ea"/>
            </a:endParaRPr>
          </a:p>
        </p:txBody>
      </p:sp>
      <p:sp>
        <p:nvSpPr>
          <p:cNvPr id="13" name="TextBox 12">
            <a:extLst>
              <a:ext uri="{FF2B5EF4-FFF2-40B4-BE49-F238E27FC236}">
                <a16:creationId xmlns:a16="http://schemas.microsoft.com/office/drawing/2014/main" id="{74AD0C5A-6E84-C0CA-D21D-C27978D44BBB}"/>
              </a:ext>
            </a:extLst>
          </p:cNvPr>
          <p:cNvSpPr txBox="1"/>
          <p:nvPr/>
        </p:nvSpPr>
        <p:spPr>
          <a:xfrm>
            <a:off x="4742327" y="2875824"/>
            <a:ext cx="5387340" cy="346249"/>
          </a:xfrm>
          <a:prstGeom prst="rect">
            <a:avLst/>
          </a:prstGeom>
          <a:noFill/>
        </p:spPr>
        <p:txBody>
          <a:bodyPr wrap="square">
            <a:spAutoFit/>
          </a:bodyPr>
          <a:lstStyle/>
          <a:p>
            <a:pPr>
              <a:lnSpc>
                <a:spcPct val="150000"/>
              </a:lnSpc>
            </a:pPr>
            <a:r>
              <a:rPr lang="en-US" altLang="ko-KR" sz="1200">
                <a:solidFill>
                  <a:srgbClr val="FFC000"/>
                </a:solidFill>
              </a:rPr>
              <a:t>["text/html", "application/xhtml+xml", "application/xml"] </a:t>
            </a:r>
            <a:r>
              <a:rPr lang="ko-KR" altLang="en-US" sz="1200">
                <a:solidFill>
                  <a:srgbClr val="FFC000"/>
                </a:solidFill>
              </a:rPr>
              <a:t>과 같이 변환된다</a:t>
            </a:r>
            <a:endParaRPr lang="en-US" altLang="ko-KR" sz="1200">
              <a:solidFill>
                <a:srgbClr val="FFC000"/>
              </a:solidFill>
            </a:endParaRPr>
          </a:p>
        </p:txBody>
      </p:sp>
    </p:spTree>
    <p:extLst>
      <p:ext uri="{BB962C8B-B14F-4D97-AF65-F5344CB8AC3E}">
        <p14:creationId xmlns:p14="http://schemas.microsoft.com/office/powerpoint/2010/main" val="9703221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55261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 속성</a:t>
            </a:r>
            <a:r>
              <a:rPr lang="en-US" altLang="ko-KR" sz="1200"/>
              <a:t>(request attribute)</a:t>
            </a:r>
            <a:r>
              <a:rPr lang="ko-KR" altLang="en-US" sz="1200"/>
              <a:t>을 메서드 파라미터에 바인딩할 때 사용하는 어노테이션으로서 주로 필터나 인터셉터에서 설정한 값을 컨트롤러 메서드에서 사용할 때 유용하다</a:t>
            </a:r>
            <a:endParaRPr lang="en-US" altLang="ko-KR" sz="1200"/>
          </a:p>
          <a:p>
            <a:pPr marL="171450" indent="-171450">
              <a:lnSpc>
                <a:spcPct val="150000"/>
              </a:lnSpc>
              <a:buFont typeface="Arial" panose="020B0604020202020204" pitchFamily="34" charset="0"/>
              <a:buChar char="•"/>
            </a:pPr>
            <a:r>
              <a:rPr lang="en-US" altLang="ko-KR" sz="1200">
                <a:latin typeface="+mn-ea"/>
              </a:rPr>
              <a:t>RequestAttributeMethodArgumentResolver</a:t>
            </a:r>
            <a:r>
              <a:rPr lang="ko-KR" altLang="en-US" sz="1200">
                <a:latin typeface="+mn-ea"/>
              </a:rPr>
              <a:t> 클래스가 사용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56679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@RequestAttribute</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620426" y="5184150"/>
            <a:ext cx="111038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"/example"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handleRequest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@RequestAttribute</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"myAttribute"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myAttribute</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"Attribute Value: " </a:t>
            </a:r>
            <a:r>
              <a:rPr lang="en-US" altLang="ko-KR" sz="1200">
                <a:solidFill>
                  <a:srgbClr val="BCBEC4"/>
                </a:solidFill>
                <a:effectLst/>
                <a:highlight>
                  <a:srgbClr val="1E1F22"/>
                </a:highlight>
              </a:rPr>
              <a:t>+ myAttribute;</a:t>
            </a:r>
            <a:r>
              <a:rPr lang="ko-KR" altLang="en-US" sz="1200">
                <a:solidFill>
                  <a:srgbClr val="BCBEC4"/>
                </a:solidFill>
                <a:effectLst/>
                <a:highlight>
                  <a:srgbClr val="1E1F22"/>
                </a:highlight>
              </a:rPr>
              <a:t>  </a:t>
            </a:r>
            <a:r>
              <a:rPr lang="en-US" altLang="ko-KR" sz="1200">
                <a:solidFill>
                  <a:srgbClr val="FFC000"/>
                </a:solidFill>
                <a:effectLst/>
                <a:highlight>
                  <a:srgbClr val="1E1F22"/>
                </a:highlight>
              </a:rPr>
              <a:t>//</a:t>
            </a:r>
            <a:r>
              <a:rPr lang="ko-KR" altLang="en-US" sz="1200">
                <a:solidFill>
                  <a:srgbClr val="FFC000"/>
                </a:solidFill>
                <a:effectLst/>
                <a:highlight>
                  <a:srgbClr val="1E1F22"/>
                </a:highlight>
              </a:rPr>
              <a:t> </a:t>
            </a:r>
            <a:r>
              <a:rPr lang="en-US" altLang="ko-KR" sz="1200">
                <a:solidFill>
                  <a:srgbClr val="FFC000"/>
                </a:solidFill>
                <a:effectLst/>
                <a:highlight>
                  <a:srgbClr val="1E1F22"/>
                </a:highlight>
              </a:rPr>
              <a:t>Attribute Value :</a:t>
            </a:r>
            <a:r>
              <a:rPr lang="ko-KR" altLang="en-US" sz="1200">
                <a:solidFill>
                  <a:srgbClr val="FFC000"/>
                </a:solidFill>
                <a:effectLst/>
                <a:highlight>
                  <a:srgbClr val="1E1F22"/>
                </a:highlight>
              </a:rPr>
              <a:t> </a:t>
            </a:r>
            <a:r>
              <a:rPr lang="en-US" altLang="ko-KR" sz="1200">
                <a:solidFill>
                  <a:srgbClr val="FFC000"/>
                </a:solidFill>
                <a:effectLst/>
                <a:highlight>
                  <a:srgbClr val="1E1F22"/>
                </a:highlight>
              </a:rPr>
              <a:t>This is a request attribute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2" name="TextBox 1">
            <a:extLst>
              <a:ext uri="{FF2B5EF4-FFF2-40B4-BE49-F238E27FC236}">
                <a16:creationId xmlns:a16="http://schemas.microsoft.com/office/drawing/2014/main" id="{237A25EC-6F2C-6F4C-A3CD-60F7C084A154}"/>
              </a:ext>
            </a:extLst>
          </p:cNvPr>
          <p:cNvSpPr txBox="1"/>
          <p:nvPr/>
        </p:nvSpPr>
        <p:spPr>
          <a:xfrm>
            <a:off x="620426" y="1569949"/>
            <a:ext cx="11103864" cy="3393237"/>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@WebFilter</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"/example"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MyAttributeFilter </a:t>
            </a:r>
            <a:r>
              <a:rPr lang="en-US" altLang="ko-KR" sz="1200">
                <a:solidFill>
                  <a:srgbClr val="CF8E6D"/>
                </a:solidFill>
                <a:effectLst/>
                <a:highlight>
                  <a:srgbClr val="1E1F22"/>
                </a:highlight>
              </a:rPr>
              <a:t>implements </a:t>
            </a:r>
            <a:r>
              <a:rPr lang="en-US" altLang="ko-KR" sz="1200">
                <a:solidFill>
                  <a:srgbClr val="BCBEC4"/>
                </a:solidFill>
                <a:effectLst/>
                <a:highlight>
                  <a:srgbClr val="1E1F22"/>
                </a:highlight>
              </a:rPr>
              <a:t>Filter </a:t>
            </a:r>
            <a:r>
              <a:rPr lang="en-US" altLang="ko-KR" sz="1200">
                <a:solidFill>
                  <a:srgbClr val="E8BA36"/>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@Override</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doFilter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ServletRequest request, ServletResponse response, FilterChain chain</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IOException, ServletException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request.setAttribute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"myAttribute"</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"This is a request attribute"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chain.doFilter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request, response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Tree>
    <p:extLst>
      <p:ext uri="{BB962C8B-B14F-4D97-AF65-F5344CB8AC3E}">
        <p14:creationId xmlns:p14="http://schemas.microsoft.com/office/powerpoint/2010/main" val="7882046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277725"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요청의 쿠키 값을 메서드 파라미터에 바인딩할 때 사용하는 애노테이션으로서 클라이언트에서 전송한 쿠키 값을 쉽게 받아 처리할 수 있다</a:t>
            </a:r>
            <a:endParaRPr lang="en-US" altLang="ko-KR" sz="1200"/>
          </a:p>
          <a:p>
            <a:pPr marL="171450" indent="-171450">
              <a:lnSpc>
                <a:spcPct val="150000"/>
              </a:lnSpc>
              <a:buFont typeface="Arial" panose="020B0604020202020204" pitchFamily="34" charset="0"/>
              <a:buChar char="•"/>
            </a:pPr>
            <a:r>
              <a:rPr lang="en-US" altLang="ko-KR" sz="1200"/>
              <a:t>@CookieValue </a:t>
            </a:r>
            <a:r>
              <a:rPr lang="ko-KR" altLang="en-US" sz="1200"/>
              <a:t>는 특정 쿠키의 값을 메서드 파라미터로 전달하며</a:t>
            </a:r>
            <a:r>
              <a:rPr lang="en-US" altLang="ko-KR" sz="1200"/>
              <a:t> </a:t>
            </a:r>
            <a:r>
              <a:rPr lang="ko-KR" altLang="en-US" sz="1200"/>
              <a:t>기본값을 설정하거나 쿠키가 존재하지 않을 때 예외를 처리할 수 있는 옵션을 제공한다</a:t>
            </a:r>
            <a:endParaRPr lang="en-US" altLang="ko-KR" sz="1200"/>
          </a:p>
          <a:p>
            <a:pPr marL="171450" indent="-171450">
              <a:lnSpc>
                <a:spcPct val="150000"/>
              </a:lnSpc>
              <a:buFont typeface="Arial" panose="020B0604020202020204" pitchFamily="34" charset="0"/>
              <a:buChar char="•"/>
            </a:pPr>
            <a:r>
              <a:rPr lang="en-US" altLang="ko-KR" sz="1200">
                <a:latin typeface="+mn-ea"/>
              </a:rPr>
              <a:t>ServletCookieValueMethodArgumentResolver</a:t>
            </a:r>
            <a:r>
              <a:rPr lang="ko-KR" altLang="en-US" sz="1200">
                <a:latin typeface="+mn-ea"/>
              </a:rPr>
              <a:t> 클래스가 사용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0447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@CookieValue</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2755371" y="1714153"/>
            <a:ext cx="834376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"/cookie"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getCookie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@CookieValue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"userSession"</a:t>
            </a:r>
            <a:r>
              <a:rPr lang="en-US" altLang="ko-KR" sz="1200">
                <a:solidFill>
                  <a:srgbClr val="BCBEC4"/>
                </a:solidFill>
                <a:effectLst/>
                <a:highlight>
                  <a:srgbClr val="1E1F22"/>
                </a:highlight>
              </a:rPr>
              <a:t>, defaultValue = </a:t>
            </a:r>
            <a:r>
              <a:rPr lang="en-US" altLang="ko-KR" sz="1200">
                <a:solidFill>
                  <a:srgbClr val="6AAB73"/>
                </a:solidFill>
                <a:effectLst/>
                <a:highlight>
                  <a:srgbClr val="1E1F22"/>
                </a:highlight>
              </a:rPr>
              <a:t>"defaultSession"</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session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"Session ID: " </a:t>
            </a:r>
            <a:r>
              <a:rPr lang="en-US" altLang="ko-KR" sz="1200">
                <a:solidFill>
                  <a:srgbClr val="BCBEC4"/>
                </a:solidFill>
                <a:effectLst/>
                <a:highlight>
                  <a:srgbClr val="1E1F22"/>
                </a:highlight>
              </a:rPr>
              <a:t>+ session;</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4" name="TextBox 3">
            <a:extLst>
              <a:ext uri="{FF2B5EF4-FFF2-40B4-BE49-F238E27FC236}">
                <a16:creationId xmlns:a16="http://schemas.microsoft.com/office/drawing/2014/main" id="{C3BCF850-4B0A-D5AC-2D5A-2DA04AC93272}"/>
              </a:ext>
            </a:extLst>
          </p:cNvPr>
          <p:cNvSpPr txBox="1"/>
          <p:nvPr/>
        </p:nvSpPr>
        <p:spPr>
          <a:xfrm>
            <a:off x="2755371" y="3647012"/>
            <a:ext cx="8343760" cy="623248"/>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/cookie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Cookie: userSession=abc123</a:t>
            </a:r>
          </a:p>
        </p:txBody>
      </p:sp>
      <p:sp>
        <p:nvSpPr>
          <p:cNvPr id="6" name="TextBox 5">
            <a:extLst>
              <a:ext uri="{FF2B5EF4-FFF2-40B4-BE49-F238E27FC236}">
                <a16:creationId xmlns:a16="http://schemas.microsoft.com/office/drawing/2014/main" id="{FFBBF1E0-8E30-C7A6-B0F4-937DA0DAED38}"/>
              </a:ext>
            </a:extLst>
          </p:cNvPr>
          <p:cNvSpPr txBox="1"/>
          <p:nvPr/>
        </p:nvSpPr>
        <p:spPr>
          <a:xfrm>
            <a:off x="2755371" y="4433628"/>
            <a:ext cx="1869948" cy="307777"/>
          </a:xfrm>
          <a:prstGeom prst="rect">
            <a:avLst/>
          </a:prstGeom>
          <a:noFill/>
        </p:spPr>
        <p:txBody>
          <a:bodyPr wrap="square">
            <a:spAutoFit/>
          </a:bodyPr>
          <a:lstStyle/>
          <a:p>
            <a:r>
              <a:rPr lang="en-US" altLang="ko-KR" sz="1400"/>
              <a:t>Session ID: abc123</a:t>
            </a:r>
            <a:endParaRPr lang="ko-KR" altLang="en-US" sz="1400"/>
          </a:p>
        </p:txBody>
      </p:sp>
      <p:sp>
        <p:nvSpPr>
          <p:cNvPr id="8" name="TextBox 7">
            <a:extLst>
              <a:ext uri="{FF2B5EF4-FFF2-40B4-BE49-F238E27FC236}">
                <a16:creationId xmlns:a16="http://schemas.microsoft.com/office/drawing/2014/main" id="{69861363-66D4-73C0-E058-6EED1627A249}"/>
              </a:ext>
            </a:extLst>
          </p:cNvPr>
          <p:cNvSpPr txBox="1"/>
          <p:nvPr/>
        </p:nvSpPr>
        <p:spPr>
          <a:xfrm>
            <a:off x="2755371" y="5579871"/>
            <a:ext cx="8343760" cy="346249"/>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/cookie</a:t>
            </a:r>
          </a:p>
        </p:txBody>
      </p:sp>
      <p:sp>
        <p:nvSpPr>
          <p:cNvPr id="9" name="TextBox 8">
            <a:extLst>
              <a:ext uri="{FF2B5EF4-FFF2-40B4-BE49-F238E27FC236}">
                <a16:creationId xmlns:a16="http://schemas.microsoft.com/office/drawing/2014/main" id="{077AC600-9A61-6006-8F1B-150769066D54}"/>
              </a:ext>
            </a:extLst>
          </p:cNvPr>
          <p:cNvSpPr txBox="1"/>
          <p:nvPr/>
        </p:nvSpPr>
        <p:spPr>
          <a:xfrm>
            <a:off x="2755371" y="6051016"/>
            <a:ext cx="2318004" cy="307777"/>
          </a:xfrm>
          <a:prstGeom prst="rect">
            <a:avLst/>
          </a:prstGeom>
          <a:noFill/>
        </p:spPr>
        <p:txBody>
          <a:bodyPr wrap="square">
            <a:spAutoFit/>
          </a:bodyPr>
          <a:lstStyle/>
          <a:p>
            <a:r>
              <a:rPr lang="en-US" altLang="ko-KR" sz="1400"/>
              <a:t>Session ID: defaultSession</a:t>
            </a:r>
            <a:endParaRPr lang="ko-KR" altLang="en-US" sz="1400"/>
          </a:p>
        </p:txBody>
      </p:sp>
      <p:sp>
        <p:nvSpPr>
          <p:cNvPr id="11" name="TextBox 10">
            <a:extLst>
              <a:ext uri="{FF2B5EF4-FFF2-40B4-BE49-F238E27FC236}">
                <a16:creationId xmlns:a16="http://schemas.microsoft.com/office/drawing/2014/main" id="{D1086A87-AF08-725C-2EFE-49B0024E40B4}"/>
              </a:ext>
            </a:extLst>
          </p:cNvPr>
          <p:cNvSpPr txBox="1"/>
          <p:nvPr/>
        </p:nvSpPr>
        <p:spPr>
          <a:xfrm>
            <a:off x="2718794" y="3321005"/>
            <a:ext cx="4040757" cy="307777"/>
          </a:xfrm>
          <a:prstGeom prst="rect">
            <a:avLst/>
          </a:prstGeom>
          <a:noFill/>
        </p:spPr>
        <p:txBody>
          <a:bodyPr wrap="square">
            <a:spAutoFit/>
          </a:bodyPr>
          <a:lstStyle/>
          <a:p>
            <a:r>
              <a:rPr lang="ko-KR" altLang="en-US" sz="1400" b="1"/>
              <a:t>클라이언트가 </a:t>
            </a:r>
            <a:r>
              <a:rPr lang="en-US" altLang="ko-KR" sz="1400" b="1"/>
              <a:t>userSession </a:t>
            </a:r>
            <a:r>
              <a:rPr lang="ko-KR" altLang="en-US" sz="1400" b="1"/>
              <a:t>쿠키를 전송한 경우</a:t>
            </a:r>
          </a:p>
        </p:txBody>
      </p:sp>
      <p:sp>
        <p:nvSpPr>
          <p:cNvPr id="12" name="TextBox 11">
            <a:extLst>
              <a:ext uri="{FF2B5EF4-FFF2-40B4-BE49-F238E27FC236}">
                <a16:creationId xmlns:a16="http://schemas.microsoft.com/office/drawing/2014/main" id="{E8EFEF52-1993-2017-98F9-7B7113DF5F29}"/>
              </a:ext>
            </a:extLst>
          </p:cNvPr>
          <p:cNvSpPr txBox="1"/>
          <p:nvPr/>
        </p:nvSpPr>
        <p:spPr>
          <a:xfrm>
            <a:off x="2718794" y="5272223"/>
            <a:ext cx="4738277" cy="307777"/>
          </a:xfrm>
          <a:prstGeom prst="rect">
            <a:avLst/>
          </a:prstGeom>
          <a:noFill/>
        </p:spPr>
        <p:txBody>
          <a:bodyPr wrap="square">
            <a:spAutoFit/>
          </a:bodyPr>
          <a:lstStyle/>
          <a:p>
            <a:r>
              <a:rPr lang="ko-KR" altLang="en-US" sz="1400" b="1"/>
              <a:t>클라이언트가 </a:t>
            </a:r>
            <a:r>
              <a:rPr lang="en-US" altLang="ko-KR" sz="1400" b="1"/>
              <a:t>userSession </a:t>
            </a:r>
            <a:r>
              <a:rPr lang="ko-KR" altLang="en-US" sz="1400" b="1"/>
              <a:t>쿠키를 전송하지 않은 경우</a:t>
            </a:r>
          </a:p>
        </p:txBody>
      </p:sp>
      <p:pic>
        <p:nvPicPr>
          <p:cNvPr id="3" name="그림 2">
            <a:extLst>
              <a:ext uri="{FF2B5EF4-FFF2-40B4-BE49-F238E27FC236}">
                <a16:creationId xmlns:a16="http://schemas.microsoft.com/office/drawing/2014/main" id="{0154ED33-E26C-B6D6-376E-E842D552979D}"/>
              </a:ext>
            </a:extLst>
          </p:cNvPr>
          <p:cNvPicPr>
            <a:picLocks noChangeAspect="1"/>
          </p:cNvPicPr>
          <p:nvPr/>
        </p:nvPicPr>
        <p:blipFill>
          <a:blip r:embed="rId3"/>
          <a:stretch>
            <a:fillRect/>
          </a:stretch>
        </p:blipFill>
        <p:spPr>
          <a:xfrm>
            <a:off x="634380" y="1714153"/>
            <a:ext cx="1844265" cy="1451569"/>
          </a:xfrm>
          <a:prstGeom prst="rect">
            <a:avLst/>
          </a:prstGeom>
        </p:spPr>
      </p:pic>
    </p:spTree>
    <p:extLst>
      <p:ext uri="{BB962C8B-B14F-4D97-AF65-F5344CB8AC3E}">
        <p14:creationId xmlns:p14="http://schemas.microsoft.com/office/powerpoint/2010/main" val="295585129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820651" y="2921169"/>
            <a:ext cx="255069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Model </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46009206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499180"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
            </a:r>
            <a:r>
              <a:rPr lang="ko-KR" altLang="en-US" sz="1200"/>
              <a:t>은 컨트롤러와 뷰 사이의 데이터를 전달하는 역할을 하며 컨트롤러에서 데이터를 </a:t>
            </a:r>
            <a:r>
              <a:rPr lang="en-US" altLang="ko-KR" sz="1200"/>
              <a:t>Model </a:t>
            </a:r>
            <a:r>
              <a:rPr lang="ko-KR" altLang="en-US" sz="1200"/>
              <a:t>객체에 추가하면</a:t>
            </a:r>
            <a:r>
              <a:rPr lang="en-US" altLang="ko-KR" sz="1200"/>
              <a:t> </a:t>
            </a:r>
            <a:r>
              <a:rPr lang="ko-KR" altLang="en-US" sz="1200"/>
              <a:t>그 데이터는 뷰에서 접근할 수 있게 된다</a:t>
            </a:r>
            <a:endParaRPr lang="en-US" altLang="ko-KR" sz="1200"/>
          </a:p>
          <a:p>
            <a:pPr marL="171450" indent="-171450">
              <a:lnSpc>
                <a:spcPct val="150000"/>
              </a:lnSpc>
              <a:buFont typeface="Arial" panose="020B0604020202020204" pitchFamily="34" charset="0"/>
              <a:buChar char="•"/>
            </a:pPr>
            <a:r>
              <a:rPr lang="en-US" altLang="ko-KR" sz="1200"/>
              <a:t>Model </a:t>
            </a:r>
            <a:r>
              <a:rPr lang="ko-KR" altLang="en-US" sz="1200"/>
              <a:t>인터페이스는 주로 </a:t>
            </a:r>
            <a:r>
              <a:rPr lang="en-US" altLang="ko-KR" sz="1200"/>
              <a:t>HTML </a:t>
            </a:r>
            <a:r>
              <a:rPr lang="ko-KR" altLang="en-US" sz="1200"/>
              <a:t>렌더링을 위한 데이터 보관소 역할을 하며</a:t>
            </a:r>
            <a:r>
              <a:rPr lang="en-US" altLang="ko-KR" sz="1200"/>
              <a:t> Map</a:t>
            </a:r>
            <a:r>
              <a:rPr lang="ko-KR" altLang="en-US" sz="1200"/>
              <a:t>과 유사한 방식으로 동작한다</a:t>
            </a:r>
            <a:r>
              <a:rPr lang="en-US" altLang="ko-KR" sz="1200"/>
              <a:t> </a:t>
            </a:r>
          </a:p>
          <a:p>
            <a:pPr marL="171450" indent="-171450">
              <a:lnSpc>
                <a:spcPct val="150000"/>
              </a:lnSpc>
              <a:buFont typeface="Arial" panose="020B0604020202020204" pitchFamily="34" charset="0"/>
              <a:buChar char="•"/>
            </a:pPr>
            <a:r>
              <a:rPr lang="ko-KR" altLang="en-US" sz="1200">
                <a:latin typeface="+mn-ea"/>
              </a:rPr>
              <a:t>내부적으로 </a:t>
            </a:r>
            <a:r>
              <a:rPr lang="en-US" altLang="ko-KR" sz="1200">
                <a:latin typeface="+mn-ea"/>
              </a:rPr>
              <a:t>ModelMethodProcessor </a:t>
            </a:r>
            <a:r>
              <a:rPr lang="ko-KR" altLang="en-US" sz="1200">
                <a:latin typeface="+mn-ea"/>
              </a:rPr>
              <a:t>클래스가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2E07E6B1-FA7C-007B-F6CA-48F9F9363D4F}"/>
              </a:ext>
            </a:extLst>
          </p:cNvPr>
          <p:cNvSpPr/>
          <p:nvPr/>
        </p:nvSpPr>
        <p:spPr>
          <a:xfrm>
            <a:off x="194214" y="185557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F4D3E443-F3E3-0F60-80D5-4890BE8D47A6}"/>
              </a:ext>
            </a:extLst>
          </p:cNvPr>
          <p:cNvSpPr/>
          <p:nvPr/>
        </p:nvSpPr>
        <p:spPr>
          <a:xfrm>
            <a:off x="3842658" y="2963079"/>
            <a:ext cx="7142174"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addAttribute(String attributeName, Object attributeValue):</a:t>
            </a:r>
            <a:r>
              <a:rPr lang="ko-KR" altLang="en-US" sz="1200"/>
              <a:t> </a:t>
            </a:r>
            <a:r>
              <a:rPr lang="en-US" altLang="ko-KR" sz="1200"/>
              <a:t>-</a:t>
            </a:r>
            <a:r>
              <a:rPr lang="ko-KR" altLang="en-US" sz="1200"/>
              <a:t> 모델에 데이터를 추가할 때 사용한다</a:t>
            </a:r>
            <a:endParaRPr lang="en-US" altLang="ko-KR" sz="1200"/>
          </a:p>
          <a:p>
            <a:pPr marL="171450" indent="-171450">
              <a:lnSpc>
                <a:spcPct val="150000"/>
              </a:lnSpc>
              <a:buFont typeface="Arial" panose="020B0604020202020204" pitchFamily="34" charset="0"/>
              <a:buChar char="•"/>
            </a:pPr>
            <a:r>
              <a:rPr lang="en-US" altLang="ko-KR" sz="1200"/>
              <a:t>addAllAttributes(Map&lt;String, ?&gt; attributes)</a:t>
            </a:r>
            <a:r>
              <a:rPr lang="ko-KR" altLang="en-US" sz="1200"/>
              <a:t> </a:t>
            </a:r>
            <a:r>
              <a:rPr lang="en-US" altLang="ko-KR" sz="1200"/>
              <a:t>-</a:t>
            </a:r>
            <a:r>
              <a:rPr lang="ko-KR" altLang="en-US" sz="1200"/>
              <a:t> 여러 개의 속성을 한 번에 추가할 수 있다</a:t>
            </a:r>
            <a:endParaRPr lang="en-US" altLang="ko-KR" sz="1200"/>
          </a:p>
          <a:p>
            <a:pPr marL="171450" indent="-171450">
              <a:lnSpc>
                <a:spcPct val="150000"/>
              </a:lnSpc>
              <a:buFont typeface="Arial" panose="020B0604020202020204" pitchFamily="34" charset="0"/>
              <a:buChar char="•"/>
            </a:pPr>
            <a:r>
              <a:rPr lang="en-US" altLang="ko-KR" sz="1200"/>
              <a:t>asMap()</a:t>
            </a:r>
            <a:r>
              <a:rPr lang="ko-KR" altLang="en-US" sz="1200"/>
              <a:t> </a:t>
            </a:r>
            <a:r>
              <a:rPr lang="en-US" altLang="ko-KR" sz="1200"/>
              <a:t>- </a:t>
            </a:r>
            <a:r>
              <a:rPr lang="ko-KR" altLang="en-US" sz="1200"/>
              <a:t>모델 데이터를 </a:t>
            </a:r>
            <a:r>
              <a:rPr lang="en-US" altLang="ko-KR" sz="1200"/>
              <a:t>Map</a:t>
            </a:r>
            <a:r>
              <a:rPr lang="ko-KR" altLang="en-US" sz="1200"/>
              <a:t>으로 변환하여 반환한다</a:t>
            </a:r>
            <a:endParaRPr lang="en-US" altLang="ko-KR" sz="1200">
              <a:latin typeface="+mn-ea"/>
            </a:endParaRPr>
          </a:p>
        </p:txBody>
      </p:sp>
      <p:pic>
        <p:nvPicPr>
          <p:cNvPr id="16" name="그림 15">
            <a:extLst>
              <a:ext uri="{FF2B5EF4-FFF2-40B4-BE49-F238E27FC236}">
                <a16:creationId xmlns:a16="http://schemas.microsoft.com/office/drawing/2014/main" id="{3769FF9B-B9DC-AF46-7748-ECCC1D34A63C}"/>
              </a:ext>
            </a:extLst>
          </p:cNvPr>
          <p:cNvPicPr>
            <a:picLocks noChangeAspect="1"/>
          </p:cNvPicPr>
          <p:nvPr/>
        </p:nvPicPr>
        <p:blipFill>
          <a:blip r:embed="rId3"/>
          <a:stretch>
            <a:fillRect/>
          </a:stretch>
        </p:blipFill>
        <p:spPr>
          <a:xfrm>
            <a:off x="584068" y="2287131"/>
            <a:ext cx="3096678" cy="2299049"/>
          </a:xfrm>
          <a:prstGeom prst="rect">
            <a:avLst/>
          </a:prstGeom>
        </p:spPr>
      </p:pic>
      <p:sp>
        <p:nvSpPr>
          <p:cNvPr id="17" name="직사각형 16">
            <a:extLst>
              <a:ext uri="{FF2B5EF4-FFF2-40B4-BE49-F238E27FC236}">
                <a16:creationId xmlns:a16="http://schemas.microsoft.com/office/drawing/2014/main" id="{669FAF71-14B0-1762-CDEC-656A8E28FCDF}"/>
              </a:ext>
            </a:extLst>
          </p:cNvPr>
          <p:cNvSpPr/>
          <p:nvPr/>
        </p:nvSpPr>
        <p:spPr>
          <a:xfrm>
            <a:off x="3842658" y="2546608"/>
            <a:ext cx="1144865" cy="338554"/>
          </a:xfrm>
          <a:prstGeom prst="rect">
            <a:avLst/>
          </a:prstGeom>
        </p:spPr>
        <p:txBody>
          <a:bodyPr wrap="none">
            <a:spAutoFit/>
          </a:bodyPr>
          <a:lstStyle/>
          <a:p>
            <a:r>
              <a:rPr lang="ko-KR" altLang="en-US" sz="1600" b="1">
                <a:latin typeface="+mn-ea"/>
              </a:rPr>
              <a:t>주요 메서드</a:t>
            </a:r>
          </a:p>
        </p:txBody>
      </p:sp>
      <p:sp>
        <p:nvSpPr>
          <p:cNvPr id="18" name="모서리가 둥근 직사각형 38">
            <a:extLst>
              <a:ext uri="{FF2B5EF4-FFF2-40B4-BE49-F238E27FC236}">
                <a16:creationId xmlns:a16="http://schemas.microsoft.com/office/drawing/2014/main" id="{F8301C63-25E7-F7CD-E4A6-FC83B7D7F8F3}"/>
              </a:ext>
            </a:extLst>
          </p:cNvPr>
          <p:cNvSpPr/>
          <p:nvPr/>
        </p:nvSpPr>
        <p:spPr>
          <a:xfrm>
            <a:off x="2159797"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E759435B-EC92-BB00-48C0-5961D8E31250}"/>
              </a:ext>
            </a:extLst>
          </p:cNvPr>
          <p:cNvSpPr/>
          <p:nvPr/>
        </p:nvSpPr>
        <p:spPr>
          <a:xfrm>
            <a:off x="2159797" y="6023804"/>
            <a:ext cx="109003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Model</a:t>
            </a:r>
            <a:endParaRPr lang="ko-KR" altLang="en-US" sz="1400" b="1">
              <a:solidFill>
                <a:schemeClr val="bg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BDB871C8-EB1F-FCDD-BB8F-ED3F5D8A6FD4}"/>
              </a:ext>
            </a:extLst>
          </p:cNvPr>
          <p:cNvSpPr/>
          <p:nvPr/>
        </p:nvSpPr>
        <p:spPr>
          <a:xfrm>
            <a:off x="3816186"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21" name="원통[C] 20">
            <a:extLst>
              <a:ext uri="{FF2B5EF4-FFF2-40B4-BE49-F238E27FC236}">
                <a16:creationId xmlns:a16="http://schemas.microsoft.com/office/drawing/2014/main" id="{0387B779-2DE5-81F5-423A-301BA432116B}"/>
              </a:ext>
            </a:extLst>
          </p:cNvPr>
          <p:cNvSpPr/>
          <p:nvPr/>
        </p:nvSpPr>
        <p:spPr>
          <a:xfrm>
            <a:off x="7579139" y="4862516"/>
            <a:ext cx="694944" cy="877824"/>
          </a:xfrm>
          <a:prstGeom prst="can">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ko-KR" sz="1400"/>
              <a:t>DB</a:t>
            </a:r>
            <a:endParaRPr kumimoji="1" lang="ko-KR" altLang="en-US" sz="1400"/>
          </a:p>
        </p:txBody>
      </p:sp>
      <p:sp>
        <p:nvSpPr>
          <p:cNvPr id="22" name="모서리가 둥근 직사각형 38">
            <a:extLst>
              <a:ext uri="{FF2B5EF4-FFF2-40B4-BE49-F238E27FC236}">
                <a16:creationId xmlns:a16="http://schemas.microsoft.com/office/drawing/2014/main" id="{2499BB25-A578-4CA7-E7B1-54C1C68E69B7}"/>
              </a:ext>
            </a:extLst>
          </p:cNvPr>
          <p:cNvSpPr/>
          <p:nvPr/>
        </p:nvSpPr>
        <p:spPr>
          <a:xfrm>
            <a:off x="5553545" y="5054540"/>
            <a:ext cx="11801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cxnSp>
        <p:nvCxnSpPr>
          <p:cNvPr id="24" name="직선 화살표 연결선 23">
            <a:extLst>
              <a:ext uri="{FF2B5EF4-FFF2-40B4-BE49-F238E27FC236}">
                <a16:creationId xmlns:a16="http://schemas.microsoft.com/office/drawing/2014/main" id="{276F3449-A686-034A-993F-E9FC02AE9353}"/>
              </a:ext>
            </a:extLst>
          </p:cNvPr>
          <p:cNvCxnSpPr>
            <a:stCxn id="18" idx="3"/>
            <a:endCxn id="20" idx="1"/>
          </p:cNvCxnSpPr>
          <p:nvPr/>
        </p:nvCxnSpPr>
        <p:spPr>
          <a:xfrm>
            <a:off x="3249831" y="5301428"/>
            <a:ext cx="56635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2B7EFED8-299B-F30B-6A73-2FA20DB2D994}"/>
              </a:ext>
            </a:extLst>
          </p:cNvPr>
          <p:cNvCxnSpPr>
            <a:cxnSpLocks/>
            <a:stCxn id="20" idx="3"/>
            <a:endCxn id="22" idx="1"/>
          </p:cNvCxnSpPr>
          <p:nvPr/>
        </p:nvCxnSpPr>
        <p:spPr>
          <a:xfrm>
            <a:off x="4906220" y="5301428"/>
            <a:ext cx="64732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4ED8C9A3-A542-6866-31BB-0BA753AF5C67}"/>
              </a:ext>
            </a:extLst>
          </p:cNvPr>
          <p:cNvCxnSpPr>
            <a:cxnSpLocks/>
            <a:stCxn id="22" idx="3"/>
            <a:endCxn id="21" idx="2"/>
          </p:cNvCxnSpPr>
          <p:nvPr/>
        </p:nvCxnSpPr>
        <p:spPr>
          <a:xfrm>
            <a:off x="6733694" y="5301428"/>
            <a:ext cx="84544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C1505F62-D270-FFBD-9AB6-B0D697D94F8F}"/>
              </a:ext>
            </a:extLst>
          </p:cNvPr>
          <p:cNvSpPr/>
          <p:nvPr/>
        </p:nvSpPr>
        <p:spPr>
          <a:xfrm>
            <a:off x="584068"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cxnSp>
        <p:nvCxnSpPr>
          <p:cNvPr id="41" name="직선 화살표 연결선 40">
            <a:extLst>
              <a:ext uri="{FF2B5EF4-FFF2-40B4-BE49-F238E27FC236}">
                <a16:creationId xmlns:a16="http://schemas.microsoft.com/office/drawing/2014/main" id="{0F94A125-36C3-562C-91B5-8C5C04C3FA8B}"/>
              </a:ext>
            </a:extLst>
          </p:cNvPr>
          <p:cNvCxnSpPr>
            <a:stCxn id="35" idx="2"/>
            <a:endCxn id="19" idx="1"/>
          </p:cNvCxnSpPr>
          <p:nvPr/>
        </p:nvCxnSpPr>
        <p:spPr>
          <a:xfrm>
            <a:off x="1129085" y="5548316"/>
            <a:ext cx="1030712" cy="7223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C1C9497-B78F-4819-4CCA-7A3D542A513D}"/>
              </a:ext>
            </a:extLst>
          </p:cNvPr>
          <p:cNvCxnSpPr>
            <a:stCxn id="18" idx="2"/>
            <a:endCxn id="19" idx="0"/>
          </p:cNvCxnSpPr>
          <p:nvPr/>
        </p:nvCxnSpPr>
        <p:spPr>
          <a:xfrm>
            <a:off x="2704814" y="5548316"/>
            <a:ext cx="0" cy="475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C2B4453A-EA71-CBDF-3B30-E7F0699ED4D2}"/>
              </a:ext>
            </a:extLst>
          </p:cNvPr>
          <p:cNvSpPr/>
          <p:nvPr/>
        </p:nvSpPr>
        <p:spPr>
          <a:xfrm>
            <a:off x="2728761" y="5652132"/>
            <a:ext cx="870623" cy="276999"/>
          </a:xfrm>
          <a:prstGeom prst="rect">
            <a:avLst/>
          </a:prstGeom>
        </p:spPr>
        <p:txBody>
          <a:bodyPr wrap="none">
            <a:spAutoFit/>
          </a:bodyPr>
          <a:lstStyle/>
          <a:p>
            <a:r>
              <a:rPr lang="en-US" altLang="ko-KR" sz="1200">
                <a:latin typeface="+mn-ea"/>
              </a:rPr>
              <a:t>put(data)</a:t>
            </a:r>
            <a:endParaRPr lang="ko-KR" altLang="en-US" sz="1200">
              <a:latin typeface="+mn-ea"/>
            </a:endParaRPr>
          </a:p>
        </p:txBody>
      </p:sp>
      <p:sp>
        <p:nvSpPr>
          <p:cNvPr id="45" name="직사각형 44">
            <a:extLst>
              <a:ext uri="{FF2B5EF4-FFF2-40B4-BE49-F238E27FC236}">
                <a16:creationId xmlns:a16="http://schemas.microsoft.com/office/drawing/2014/main" id="{F151C043-7E84-65B7-E0A3-02BFDB08A116}"/>
              </a:ext>
            </a:extLst>
          </p:cNvPr>
          <p:cNvSpPr/>
          <p:nvPr/>
        </p:nvSpPr>
        <p:spPr>
          <a:xfrm>
            <a:off x="1048426" y="5878176"/>
            <a:ext cx="508577" cy="276999"/>
          </a:xfrm>
          <a:prstGeom prst="rect">
            <a:avLst/>
          </a:prstGeom>
        </p:spPr>
        <p:txBody>
          <a:bodyPr wrap="square">
            <a:spAutoFit/>
          </a:bodyPr>
          <a:lstStyle/>
          <a:p>
            <a:r>
              <a:rPr lang="en-US" altLang="ko-KR" sz="1200">
                <a:latin typeface="+mn-ea"/>
              </a:rPr>
              <a:t>get()</a:t>
            </a:r>
            <a:endParaRPr lang="ko-KR" altLang="en-US" sz="1200">
              <a:latin typeface="+mn-ea"/>
            </a:endParaRPr>
          </a:p>
        </p:txBody>
      </p:sp>
      <p:sp>
        <p:nvSpPr>
          <p:cNvPr id="46" name="직사각형 45">
            <a:extLst>
              <a:ext uri="{FF2B5EF4-FFF2-40B4-BE49-F238E27FC236}">
                <a16:creationId xmlns:a16="http://schemas.microsoft.com/office/drawing/2014/main" id="{090A4515-CA7C-94BC-E391-E062BC27D84F}"/>
              </a:ext>
            </a:extLst>
          </p:cNvPr>
          <p:cNvSpPr/>
          <p:nvPr/>
        </p:nvSpPr>
        <p:spPr>
          <a:xfrm>
            <a:off x="6883895" y="5021930"/>
            <a:ext cx="497124" cy="276999"/>
          </a:xfrm>
          <a:prstGeom prst="rect">
            <a:avLst/>
          </a:prstGeom>
        </p:spPr>
        <p:txBody>
          <a:bodyPr wrap="none">
            <a:spAutoFit/>
          </a:bodyPr>
          <a:lstStyle/>
          <a:p>
            <a:r>
              <a:rPr lang="en-US" altLang="ko-KR" sz="1200">
                <a:latin typeface="+mn-ea"/>
              </a:rPr>
              <a:t>data</a:t>
            </a:r>
            <a:endParaRPr lang="ko-KR" altLang="en-US" sz="1200">
              <a:latin typeface="+mn-ea"/>
            </a:endParaRPr>
          </a:p>
        </p:txBody>
      </p:sp>
    </p:spTree>
    <p:extLst>
      <p:ext uri="{BB962C8B-B14F-4D97-AF65-F5344CB8AC3E}">
        <p14:creationId xmlns:p14="http://schemas.microsoft.com/office/powerpoint/2010/main" val="32141048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1C71B84-C013-4267-153A-C51099B3741D}"/>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0717BD87-CDE1-325F-E79E-59D475177877}"/>
              </a:ext>
            </a:extLst>
          </p:cNvPr>
          <p:cNvSpPr>
            <a:spLocks noChangeArrowheads="1"/>
          </p:cNvSpPr>
          <p:nvPr/>
        </p:nvSpPr>
        <p:spPr bwMode="auto">
          <a:xfrm>
            <a:off x="475248" y="669631"/>
            <a:ext cx="5149516" cy="59010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GreetingController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greeting2</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Map&lt;String, Object&gt; data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HashMap&lt;&gt;();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data.put(</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data.put(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model.addAllAttributes(data);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the application!"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E3815FC1-983E-7F60-4DCF-1B130ED8057A}"/>
              </a:ext>
            </a:extLst>
          </p:cNvPr>
          <p:cNvSpPr>
            <a:spLocks noChangeArrowheads="1"/>
          </p:cNvSpPr>
          <p:nvPr/>
        </p:nvSpPr>
        <p:spPr bwMode="auto">
          <a:xfrm>
            <a:off x="5957637" y="669631"/>
            <a:ext cx="3721768"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meta </a:t>
            </a:r>
            <a:r>
              <a:rPr kumimoji="0" lang="ko-KR" altLang="ko-KR" sz="1100" b="0" i="0" u="none" strike="noStrike" cap="none" normalizeH="0" baseline="0">
                <a:ln>
                  <a:noFill/>
                </a:ln>
                <a:solidFill>
                  <a:srgbClr val="BCBEC4"/>
                </a:solidFill>
                <a:effectLst/>
                <a:latin typeface="Arial Unicode MS"/>
                <a:ea typeface="JetBrains Mono"/>
              </a:rPr>
              <a:t>charset=</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&gt;Greeting Page&lt;/title&gt;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&gt;Greeting Page&lt;/h1&gt;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"'Name: ' + ${name}"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 ' + ${message}"</a:t>
            </a:r>
            <a:r>
              <a:rPr kumimoji="0" lang="ko-KR" altLang="ko-KR" sz="1100" b="0" i="0" u="none" strike="noStrike" cap="none" normalizeH="0" baseline="0">
                <a:ln>
                  <a:noFill/>
                </a:ln>
                <a:solidFill>
                  <a:srgbClr val="BCBEC4"/>
                </a:solidFill>
                <a:effectLst/>
                <a:latin typeface="Arial Unicode MS"/>
                <a:ea typeface="JetBrains Mono"/>
              </a:rPr>
              <a:t>&gt;&lt;/p&gt;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"'Name: ' + ${user.name}"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 ' + ${user.message}"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33281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966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BindingAwareModelMap</a:t>
            </a:r>
          </a:p>
        </p:txBody>
      </p:sp>
      <p:pic>
        <p:nvPicPr>
          <p:cNvPr id="3" name="그림 2">
            <a:extLst>
              <a:ext uri="{FF2B5EF4-FFF2-40B4-BE49-F238E27FC236}">
                <a16:creationId xmlns:a16="http://schemas.microsoft.com/office/drawing/2014/main" id="{02A95DF5-E489-54CA-B1F2-80D9F86C30EF}"/>
              </a:ext>
            </a:extLst>
          </p:cNvPr>
          <p:cNvPicPr>
            <a:picLocks noChangeAspect="1"/>
          </p:cNvPicPr>
          <p:nvPr/>
        </p:nvPicPr>
        <p:blipFill>
          <a:blip r:embed="rId3"/>
          <a:stretch>
            <a:fillRect/>
          </a:stretch>
        </p:blipFill>
        <p:spPr>
          <a:xfrm>
            <a:off x="4044060" y="4128969"/>
            <a:ext cx="7930896" cy="1491485"/>
          </a:xfrm>
          <a:prstGeom prst="rect">
            <a:avLst/>
          </a:prstGeom>
        </p:spPr>
      </p:pic>
      <p:sp>
        <p:nvSpPr>
          <p:cNvPr id="5" name="TextBox 4">
            <a:extLst>
              <a:ext uri="{FF2B5EF4-FFF2-40B4-BE49-F238E27FC236}">
                <a16:creationId xmlns:a16="http://schemas.microsoft.com/office/drawing/2014/main" id="{589D40A8-05F0-813D-6A32-7A53B78E6644}"/>
              </a:ext>
            </a:extLst>
          </p:cNvPr>
          <p:cNvSpPr txBox="1"/>
          <p:nvPr/>
        </p:nvSpPr>
        <p:spPr>
          <a:xfrm>
            <a:off x="4044060" y="1929384"/>
            <a:ext cx="7930896" cy="173124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"/index"</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index</a:t>
            </a:r>
            <a:r>
              <a:rPr lang="en-US" altLang="ko-KR" sz="1200">
                <a:solidFill>
                  <a:srgbClr val="BCBEC4"/>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"accountDto"</a:t>
            </a:r>
            <a:r>
              <a:rPr lang="en-US" altLang="ko-KR" sz="1200">
                <a:solidFill>
                  <a:srgbClr val="BCBEC4"/>
                </a:solidFill>
                <a:effectLst/>
                <a:highlight>
                  <a:srgbClr val="1E1F22"/>
                </a:highlight>
              </a:rPr>
              <a:t>) AccountDto accountDto,</a:t>
            </a: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BindingAwareModelMap model){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Object accountDto1 = model.get(</a:t>
            </a:r>
            <a:r>
              <a:rPr lang="en-US" altLang="ko-KR" sz="1200">
                <a:solidFill>
                  <a:srgbClr val="6AAB73"/>
                </a:solidFill>
                <a:effectLst/>
                <a:highlight>
                  <a:srgbClr val="1E1F22"/>
                </a:highlight>
              </a:rPr>
              <a:t>"accountDto"</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Object bindingResult = model.get(</a:t>
            </a:r>
            <a:r>
              <a:rPr lang="en-US" altLang="ko-KR" sz="1200">
                <a:solidFill>
                  <a:srgbClr val="6AAB73"/>
                </a:solidFill>
                <a:effectLst/>
                <a:highlight>
                  <a:srgbClr val="1E1F22"/>
                </a:highlight>
              </a:rPr>
              <a:t>"org.springframework.validation.BindingResult.accountDto"</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"index"</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a:t>
            </a:r>
          </a:p>
        </p:txBody>
      </p:sp>
      <p:sp>
        <p:nvSpPr>
          <p:cNvPr id="9" name="직사각형 8">
            <a:extLst>
              <a:ext uri="{FF2B5EF4-FFF2-40B4-BE49-F238E27FC236}">
                <a16:creationId xmlns:a16="http://schemas.microsoft.com/office/drawing/2014/main" id="{86453522-F6A9-8AF9-0FF9-F5B85447C0D2}"/>
              </a:ext>
            </a:extLst>
          </p:cNvPr>
          <p:cNvSpPr/>
          <p:nvPr/>
        </p:nvSpPr>
        <p:spPr>
          <a:xfrm>
            <a:off x="370207" y="602902"/>
            <a:ext cx="11821793"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BindingAwareModelMap </a:t>
            </a:r>
            <a:r>
              <a:rPr lang="ko-KR" altLang="en-US" sz="1200"/>
              <a:t>은 </a:t>
            </a:r>
            <a:r>
              <a:rPr lang="en-US" altLang="ko-KR" sz="1200"/>
              <a:t>Model</a:t>
            </a:r>
            <a:r>
              <a:rPr lang="ko-KR" altLang="en-US" sz="1200"/>
              <a:t> 구현체로서 폼 데이터를 모델 객체에 바인딩하고</a:t>
            </a:r>
            <a:r>
              <a:rPr lang="en-US" altLang="ko-KR" sz="1200"/>
              <a:t> </a:t>
            </a:r>
            <a:r>
              <a:rPr lang="ko-KR" altLang="en-US" sz="1200"/>
              <a:t>그 과정에서 발생하는 유효성 검증 결과를 </a:t>
            </a:r>
            <a:r>
              <a:rPr lang="en-US" altLang="ko-KR" sz="1200"/>
              <a:t>BindingResult </a:t>
            </a:r>
            <a:r>
              <a:rPr lang="ko-KR" altLang="en-US" sz="1200"/>
              <a:t>에 저장하여 뷰에 다시 전달하는 역할을 한다</a:t>
            </a:r>
            <a:endParaRPr lang="en-US" altLang="ko-KR" sz="1200"/>
          </a:p>
          <a:p>
            <a:pPr marL="171450" indent="-171450">
              <a:lnSpc>
                <a:spcPct val="150000"/>
              </a:lnSpc>
              <a:buFont typeface="Arial" panose="020B0604020202020204" pitchFamily="34" charset="0"/>
              <a:buChar char="•"/>
            </a:pPr>
            <a:r>
              <a:rPr lang="ko-KR" altLang="en-US" sz="1200" b="1"/>
              <a:t>데이터 바인딩 </a:t>
            </a:r>
            <a:r>
              <a:rPr lang="en-US" altLang="ko-KR" sz="1200" b="1"/>
              <a:t>-</a:t>
            </a:r>
            <a:r>
              <a:rPr lang="ko-KR" altLang="en-US" sz="1200" b="1"/>
              <a:t> </a:t>
            </a:r>
            <a:r>
              <a:rPr lang="ko-KR" altLang="en-US" sz="1200"/>
              <a:t>사용자가 제출한 폼 데이터를 </a:t>
            </a:r>
            <a:r>
              <a:rPr lang="en-US" altLang="ko-KR" sz="1200"/>
              <a:t>@ModelAttribute </a:t>
            </a:r>
            <a:r>
              <a:rPr lang="ko-KR" altLang="en-US" sz="1200"/>
              <a:t>또는 </a:t>
            </a:r>
            <a:r>
              <a:rPr lang="en-US" altLang="ko-KR" sz="1200"/>
              <a:t>@Valid </a:t>
            </a:r>
            <a:r>
              <a:rPr lang="ko-KR" altLang="en-US" sz="1200"/>
              <a:t>로 모델 객체에 바인딩할 때 사용된다</a:t>
            </a:r>
            <a:endParaRPr lang="en-US" altLang="ko-KR" sz="1200"/>
          </a:p>
          <a:p>
            <a:pPr marL="171450" indent="-171450">
              <a:lnSpc>
                <a:spcPct val="150000"/>
              </a:lnSpc>
              <a:buFont typeface="Arial" panose="020B0604020202020204" pitchFamily="34" charset="0"/>
              <a:buChar char="•"/>
            </a:pPr>
            <a:r>
              <a:rPr lang="ko-KR" altLang="en-US" sz="1200" b="1"/>
              <a:t>유효성 검증 </a:t>
            </a:r>
            <a:r>
              <a:rPr lang="en-US" altLang="ko-KR" sz="1200" b="1"/>
              <a:t>–</a:t>
            </a:r>
            <a:r>
              <a:rPr lang="ko-KR" altLang="en-US" sz="1200" b="1"/>
              <a:t> </a:t>
            </a:r>
            <a:r>
              <a:rPr lang="en-US" altLang="ko-KR" sz="1200"/>
              <a:t>BindingResult </a:t>
            </a:r>
            <a:r>
              <a:rPr lang="ko-KR" altLang="en-US" sz="1200"/>
              <a:t>와 함께 사용되어</a:t>
            </a:r>
            <a:r>
              <a:rPr lang="en-US" altLang="ko-KR" sz="1200"/>
              <a:t> </a:t>
            </a:r>
            <a:r>
              <a:rPr lang="ko-KR" altLang="en-US" sz="1200"/>
              <a:t>유효성 검사에서 발생한 오류 정보를 관리한다</a:t>
            </a:r>
            <a:endParaRPr lang="en-US" altLang="ko-KR" sz="1200"/>
          </a:p>
        </p:txBody>
      </p:sp>
      <p:cxnSp>
        <p:nvCxnSpPr>
          <p:cNvPr id="11" name="직선 화살표 연결선 10">
            <a:extLst>
              <a:ext uri="{FF2B5EF4-FFF2-40B4-BE49-F238E27FC236}">
                <a16:creationId xmlns:a16="http://schemas.microsoft.com/office/drawing/2014/main" id="{82CFA400-4CBF-2479-CD32-6E2DF862595F}"/>
              </a:ext>
            </a:extLst>
          </p:cNvPr>
          <p:cNvCxnSpPr/>
          <p:nvPr/>
        </p:nvCxnSpPr>
        <p:spPr>
          <a:xfrm flipH="1">
            <a:off x="7121141" y="2472945"/>
            <a:ext cx="4288536" cy="16560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5CA2006A-5CA5-90B8-A159-34CE38670C1A}"/>
              </a:ext>
            </a:extLst>
          </p:cNvPr>
          <p:cNvPicPr>
            <a:picLocks noChangeAspect="1"/>
          </p:cNvPicPr>
          <p:nvPr/>
        </p:nvPicPr>
        <p:blipFill rotWithShape="1">
          <a:blip r:embed="rId4"/>
          <a:srcRect r="11862"/>
          <a:stretch/>
        </p:blipFill>
        <p:spPr>
          <a:xfrm>
            <a:off x="162180" y="1920240"/>
            <a:ext cx="3780434" cy="4325714"/>
          </a:xfrm>
          <a:prstGeom prst="rect">
            <a:avLst/>
          </a:prstGeom>
        </p:spPr>
      </p:pic>
    </p:spTree>
    <p:extLst>
      <p:ext uri="{BB962C8B-B14F-4D97-AF65-F5344CB8AC3E}">
        <p14:creationId xmlns:p14="http://schemas.microsoft.com/office/powerpoint/2010/main" val="314044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 2">
            <a:extLst>
              <a:ext uri="{FF2B5EF4-FFF2-40B4-BE49-F238E27FC236}">
                <a16:creationId xmlns:a16="http://schemas.microsoft.com/office/drawing/2014/main" id="{11311EED-99CA-437D-B7B3-E4F2BBE01999}"/>
              </a:ext>
            </a:extLst>
          </p:cNvPr>
          <p:cNvSpPr txBox="1">
            <a:spLocks/>
          </p:cNvSpPr>
          <p:nvPr/>
        </p:nvSpPr>
        <p:spPr>
          <a:xfrm>
            <a:off x="9661358" y="6138920"/>
            <a:ext cx="2165683" cy="389459"/>
          </a:xfrm>
          <a:prstGeom prst="rect">
            <a:avLst/>
          </a:prstGeom>
        </p:spPr>
        <p:txBody>
          <a:bodyPr vert="horz" lIns="80010" tIns="40006" rIns="80010" bIns="40006" rtlCol="0">
            <a:noAutofit/>
          </a:bodyPr>
          <a:lst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00000"/>
              </a:lnSpc>
            </a:pPr>
            <a:r>
              <a:rPr lang="en-US" altLang="ko-KR" sz="1100">
                <a:solidFill>
                  <a:schemeClr val="accent1">
                    <a:lumMod val="75000"/>
                  </a:schemeClr>
                </a:solidFill>
              </a:rPr>
              <a:t>Lecturer </a:t>
            </a:r>
            <a:r>
              <a:rPr lang="ko-KR" altLang="en-US" sz="1100">
                <a:solidFill>
                  <a:schemeClr val="accent1">
                    <a:lumMod val="75000"/>
                  </a:schemeClr>
                </a:solidFill>
              </a:rPr>
              <a:t>정 수 원</a:t>
            </a:r>
            <a:r>
              <a:rPr lang="en-US" altLang="ko-KR" sz="1100">
                <a:solidFill>
                  <a:schemeClr val="accent1">
                    <a:lumMod val="75000"/>
                  </a:schemeClr>
                </a:solidFill>
              </a:rPr>
              <a:t>https://github.com/onjsdnjs</a:t>
            </a:r>
            <a:endParaRPr lang="ko-KR" altLang="en-US" sz="1100">
              <a:solidFill>
                <a:schemeClr val="accent1">
                  <a:lumMod val="75000"/>
                </a:schemeClr>
              </a:solidFill>
            </a:endParaRPr>
          </a:p>
        </p:txBody>
      </p:sp>
      <p:sp>
        <p:nvSpPr>
          <p:cNvPr id="9" name="부제 2">
            <a:extLst>
              <a:ext uri="{FF2B5EF4-FFF2-40B4-BE49-F238E27FC236}">
                <a16:creationId xmlns:a16="http://schemas.microsoft.com/office/drawing/2014/main" id="{7ECAFF40-3F29-4189-9280-B8FE4B1A783C}"/>
              </a:ext>
            </a:extLst>
          </p:cNvPr>
          <p:cNvSpPr txBox="1">
            <a:spLocks/>
          </p:cNvSpPr>
          <p:nvPr/>
        </p:nvSpPr>
        <p:spPr>
          <a:xfrm>
            <a:off x="10071660" y="6378417"/>
            <a:ext cx="1856588" cy="299925"/>
          </a:xfrm>
          <a:prstGeom prst="rect">
            <a:avLst/>
          </a:prstGeom>
        </p:spPr>
        <p:txBody>
          <a:bodyPr vert="horz" lIns="80010" tIns="40006" rIns="80010" bIns="40006" rtlCol="0">
            <a:noAutofit/>
          </a:bodyPr>
          <a:lst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ctr" rtl="0"/>
            <a:r>
              <a:rPr lang="ko-KR" altLang="en-US" sz="1000">
                <a:solidFill>
                  <a:schemeClr val="tx2">
                    <a:lumMod val="40000"/>
                    <a:lumOff val="60000"/>
                  </a:schemeClr>
                </a:solidFill>
              </a:rPr>
              <a:t> </a:t>
            </a:r>
            <a:endParaRPr lang="ko-KR" altLang="en-US" sz="1000" noProof="0">
              <a:solidFill>
                <a:schemeClr val="tx2">
                  <a:lumMod val="40000"/>
                  <a:lumOff val="60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019073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12258-1A0B-5472-2DB9-27877ECC6EB5}"/>
            </a:ext>
          </a:extLst>
        </p:cNvPr>
        <p:cNvGrpSpPr/>
        <p:nvPr/>
      </p:nvGrpSpPr>
      <p:grpSpPr>
        <a:xfrm>
          <a:off x="0" y="0"/>
          <a:ext cx="0" cy="0"/>
          <a:chOff x="0" y="0"/>
          <a:chExt cx="0" cy="0"/>
        </a:xfrm>
      </p:grpSpPr>
      <p:sp>
        <p:nvSpPr>
          <p:cNvPr id="76" name="직사각형 75">
            <a:extLst>
              <a:ext uri="{FF2B5EF4-FFF2-40B4-BE49-F238E27FC236}">
                <a16:creationId xmlns:a16="http://schemas.microsoft.com/office/drawing/2014/main" id="{BD41595B-B666-5518-7807-70CAE15A70A3}"/>
              </a:ext>
            </a:extLst>
          </p:cNvPr>
          <p:cNvSpPr/>
          <p:nvPr/>
        </p:nvSpPr>
        <p:spPr>
          <a:xfrm>
            <a:off x="283400" y="3228908"/>
            <a:ext cx="1818715"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3AB17150-AC0F-2F82-EBF5-86122EE35360}"/>
              </a:ext>
            </a:extLst>
          </p:cNvPr>
          <p:cNvSpPr/>
          <p:nvPr/>
        </p:nvSpPr>
        <p:spPr>
          <a:xfrm>
            <a:off x="140860" y="204445"/>
            <a:ext cx="3705181" cy="461665"/>
          </a:xfrm>
          <a:prstGeom prst="rect">
            <a:avLst/>
          </a:prstGeom>
        </p:spPr>
        <p:txBody>
          <a:bodyPr wrap="none">
            <a:spAutoFit/>
          </a:bodyPr>
          <a:lstStyle/>
          <a:p>
            <a:pPr marL="285750" indent="-285750">
              <a:buFont typeface="Wingdings" panose="05000000000000000000" pitchFamily="2" charset="2"/>
              <a:buChar char="ü"/>
            </a:pPr>
            <a:r>
              <a:rPr lang="en-US" altLang="ko-KR" sz="2400" b="1">
                <a:solidFill>
                  <a:schemeClr val="accent1">
                    <a:lumMod val="75000"/>
                  </a:schemeClr>
                </a:solidFill>
                <a:latin typeface="+mj-lt"/>
              </a:rPr>
              <a:t>Servlet </a:t>
            </a:r>
            <a:r>
              <a:rPr lang="en-US" altLang="ko-KR" sz="2400">
                <a:solidFill>
                  <a:schemeClr val="accent1">
                    <a:lumMod val="75000"/>
                  </a:schemeClr>
                </a:solidFill>
                <a:latin typeface="+mj-lt"/>
              </a:rPr>
              <a:t>vs</a:t>
            </a:r>
            <a:r>
              <a:rPr lang="en-US" altLang="ko-KR" sz="2400" b="1">
                <a:solidFill>
                  <a:schemeClr val="accent1">
                    <a:lumMod val="75000"/>
                  </a:schemeClr>
                </a:solidFill>
                <a:latin typeface="+mj-lt"/>
              </a:rPr>
              <a:t> Jsp </a:t>
            </a:r>
            <a:r>
              <a:rPr lang="en-US" altLang="ko-KR" sz="2400">
                <a:solidFill>
                  <a:schemeClr val="accent1">
                    <a:lumMod val="75000"/>
                  </a:schemeClr>
                </a:solidFill>
                <a:latin typeface="+mj-lt"/>
              </a:rPr>
              <a:t>vs</a:t>
            </a:r>
            <a:r>
              <a:rPr lang="en-US" altLang="ko-KR" sz="2400" b="1">
                <a:solidFill>
                  <a:schemeClr val="accent1">
                    <a:lumMod val="75000"/>
                  </a:schemeClr>
                </a:solidFill>
                <a:latin typeface="+mj-lt"/>
              </a:rPr>
              <a:t> MVC</a:t>
            </a:r>
            <a:endParaRPr lang="ko-KR" altLang="en-US" sz="2400" b="1">
              <a:solidFill>
                <a:schemeClr val="accent1">
                  <a:lumMod val="75000"/>
                </a:schemeClr>
              </a:solidFill>
              <a:latin typeface="+mj-lt"/>
            </a:endParaRPr>
          </a:p>
        </p:txBody>
      </p:sp>
      <p:sp>
        <p:nvSpPr>
          <p:cNvPr id="24" name="TextBox 23">
            <a:extLst>
              <a:ext uri="{FF2B5EF4-FFF2-40B4-BE49-F238E27FC236}">
                <a16:creationId xmlns:a16="http://schemas.microsoft.com/office/drawing/2014/main" id="{2EB090EB-8A4E-11E0-B3F4-7B1C2A7440FB}"/>
              </a:ext>
            </a:extLst>
          </p:cNvPr>
          <p:cNvSpPr txBox="1"/>
          <p:nvPr/>
        </p:nvSpPr>
        <p:spPr>
          <a:xfrm>
            <a:off x="609985" y="2884789"/>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a:t>
            </a:r>
            <a:endParaRPr lang="ko-KR" altLang="en-US" sz="1400" b="1">
              <a:latin typeface="+mj-lt"/>
            </a:endParaRPr>
          </a:p>
        </p:txBody>
      </p:sp>
      <p:sp>
        <p:nvSpPr>
          <p:cNvPr id="61" name="TextBox 60">
            <a:extLst>
              <a:ext uri="{FF2B5EF4-FFF2-40B4-BE49-F238E27FC236}">
                <a16:creationId xmlns:a16="http://schemas.microsoft.com/office/drawing/2014/main" id="{EB094D2B-15E6-B648-8563-7A75250EBA92}"/>
              </a:ext>
            </a:extLst>
          </p:cNvPr>
          <p:cNvSpPr txBox="1"/>
          <p:nvPr/>
        </p:nvSpPr>
        <p:spPr>
          <a:xfrm>
            <a:off x="379124" y="3365457"/>
            <a:ext cx="1627274"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Java</a:t>
            </a:r>
            <a:r>
              <a:rPr lang="ko-KR" altLang="en-US" sz="1400">
                <a:solidFill>
                  <a:schemeClr val="accent1">
                    <a:lumMod val="75000"/>
                  </a:schemeClr>
                </a:solidFill>
                <a:latin typeface="+mj-lt"/>
              </a:rPr>
              <a:t> </a:t>
            </a:r>
            <a:r>
              <a:rPr lang="en-US" altLang="ko-KR" sz="1400">
                <a:solidFill>
                  <a:schemeClr val="accent1">
                    <a:lumMod val="75000"/>
                  </a:schemeClr>
                </a:solidFill>
                <a:latin typeface="+mj-lt"/>
              </a:rPr>
              <a:t>+ HTML</a:t>
            </a:r>
            <a:endParaRPr lang="ko-KR" altLang="en-US" sz="1400">
              <a:solidFill>
                <a:schemeClr val="accent1">
                  <a:lumMod val="75000"/>
                </a:schemeClr>
              </a:solidFill>
              <a:latin typeface="+mj-lt"/>
            </a:endParaRPr>
          </a:p>
        </p:txBody>
      </p:sp>
      <p:sp>
        <p:nvSpPr>
          <p:cNvPr id="4" name="TextBox 3">
            <a:extLst>
              <a:ext uri="{FF2B5EF4-FFF2-40B4-BE49-F238E27FC236}">
                <a16:creationId xmlns:a16="http://schemas.microsoft.com/office/drawing/2014/main" id="{7DB257E7-75B1-2C69-F06E-D2CABC224EED}"/>
              </a:ext>
            </a:extLst>
          </p:cNvPr>
          <p:cNvSpPr txBox="1"/>
          <p:nvPr/>
        </p:nvSpPr>
        <p:spPr>
          <a:xfrm>
            <a:off x="316365" y="3796156"/>
            <a:ext cx="1733797" cy="333617"/>
          </a:xfrm>
          <a:prstGeom prst="rect">
            <a:avLst/>
          </a:prstGeom>
          <a:noFill/>
        </p:spPr>
        <p:txBody>
          <a:bodyPr wrap="square">
            <a:spAutoFit/>
          </a:bodyPr>
          <a:lstStyle/>
          <a:p>
            <a:pPr algn="ctr">
              <a:lnSpc>
                <a:spcPct val="150000"/>
              </a:lnSpc>
            </a:pPr>
            <a:r>
              <a:rPr lang="ko-KR" altLang="en-US" sz="1200">
                <a:latin typeface="+mj-lt"/>
              </a:rPr>
              <a:t>비즈니스 로직 </a:t>
            </a:r>
            <a:r>
              <a:rPr lang="en-US" altLang="ko-KR" sz="1200">
                <a:latin typeface="+mj-lt"/>
              </a:rPr>
              <a:t>+ </a:t>
            </a:r>
            <a:r>
              <a:rPr lang="ko-KR" altLang="en-US" sz="1200">
                <a:latin typeface="+mj-lt"/>
              </a:rPr>
              <a:t>화면</a:t>
            </a:r>
          </a:p>
        </p:txBody>
      </p:sp>
      <p:sp>
        <p:nvSpPr>
          <p:cNvPr id="5" name="직사각형 4">
            <a:extLst>
              <a:ext uri="{FF2B5EF4-FFF2-40B4-BE49-F238E27FC236}">
                <a16:creationId xmlns:a16="http://schemas.microsoft.com/office/drawing/2014/main" id="{CE335B66-4D80-D8D4-838B-59F325D8F77A}"/>
              </a:ext>
            </a:extLst>
          </p:cNvPr>
          <p:cNvSpPr/>
          <p:nvPr/>
        </p:nvSpPr>
        <p:spPr>
          <a:xfrm>
            <a:off x="2778738" y="3218678"/>
            <a:ext cx="1818715"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6" name="TextBox 5">
            <a:extLst>
              <a:ext uri="{FF2B5EF4-FFF2-40B4-BE49-F238E27FC236}">
                <a16:creationId xmlns:a16="http://schemas.microsoft.com/office/drawing/2014/main" id="{561C363E-B952-84DE-D82E-416021DA1607}"/>
              </a:ext>
            </a:extLst>
          </p:cNvPr>
          <p:cNvSpPr txBox="1"/>
          <p:nvPr/>
        </p:nvSpPr>
        <p:spPr>
          <a:xfrm>
            <a:off x="3325022" y="2878936"/>
            <a:ext cx="723088"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Jsp </a:t>
            </a:r>
            <a:endParaRPr lang="ko-KR" altLang="en-US" sz="1400" b="1">
              <a:latin typeface="+mj-lt"/>
            </a:endParaRPr>
          </a:p>
        </p:txBody>
      </p:sp>
      <p:sp>
        <p:nvSpPr>
          <p:cNvPr id="7" name="TextBox 6">
            <a:extLst>
              <a:ext uri="{FF2B5EF4-FFF2-40B4-BE49-F238E27FC236}">
                <a16:creationId xmlns:a16="http://schemas.microsoft.com/office/drawing/2014/main" id="{BB0495FA-C139-AA97-251C-77734549AD6C}"/>
              </a:ext>
            </a:extLst>
          </p:cNvPr>
          <p:cNvSpPr txBox="1"/>
          <p:nvPr/>
        </p:nvSpPr>
        <p:spPr>
          <a:xfrm>
            <a:off x="2915763" y="3341221"/>
            <a:ext cx="156566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HTML</a:t>
            </a:r>
            <a:r>
              <a:rPr lang="ko-KR" altLang="en-US" sz="1400">
                <a:solidFill>
                  <a:schemeClr val="accent1">
                    <a:lumMod val="75000"/>
                  </a:schemeClr>
                </a:solidFill>
                <a:latin typeface="+mj-lt"/>
              </a:rPr>
              <a:t> </a:t>
            </a:r>
            <a:r>
              <a:rPr lang="en-US" altLang="ko-KR" sz="1400">
                <a:solidFill>
                  <a:schemeClr val="accent1">
                    <a:lumMod val="75000"/>
                  </a:schemeClr>
                </a:solidFill>
                <a:latin typeface="+mj-lt"/>
              </a:rPr>
              <a:t>+ Java</a:t>
            </a:r>
            <a:endParaRPr lang="ko-KR" altLang="en-US" sz="1400">
              <a:solidFill>
                <a:schemeClr val="accent1">
                  <a:lumMod val="75000"/>
                </a:schemeClr>
              </a:solidFill>
              <a:latin typeface="+mj-lt"/>
            </a:endParaRPr>
          </a:p>
        </p:txBody>
      </p:sp>
      <p:sp>
        <p:nvSpPr>
          <p:cNvPr id="8" name="TextBox 7">
            <a:extLst>
              <a:ext uri="{FF2B5EF4-FFF2-40B4-BE49-F238E27FC236}">
                <a16:creationId xmlns:a16="http://schemas.microsoft.com/office/drawing/2014/main" id="{54F1852A-AF9B-D48B-87B2-C453A1A93372}"/>
              </a:ext>
            </a:extLst>
          </p:cNvPr>
          <p:cNvSpPr txBox="1"/>
          <p:nvPr/>
        </p:nvSpPr>
        <p:spPr>
          <a:xfrm>
            <a:off x="2817719" y="3785926"/>
            <a:ext cx="1733797" cy="333617"/>
          </a:xfrm>
          <a:prstGeom prst="rect">
            <a:avLst/>
          </a:prstGeom>
          <a:noFill/>
        </p:spPr>
        <p:txBody>
          <a:bodyPr wrap="square">
            <a:spAutoFit/>
          </a:bodyPr>
          <a:lstStyle/>
          <a:p>
            <a:pPr algn="ctr">
              <a:lnSpc>
                <a:spcPct val="150000"/>
              </a:lnSpc>
            </a:pPr>
            <a:r>
              <a:rPr lang="ko-KR" altLang="en-US" sz="1200">
                <a:latin typeface="+mj-lt"/>
              </a:rPr>
              <a:t>화면 </a:t>
            </a:r>
            <a:r>
              <a:rPr lang="en-US" altLang="ko-KR" sz="1200">
                <a:latin typeface="+mj-lt"/>
              </a:rPr>
              <a:t>+ </a:t>
            </a:r>
            <a:r>
              <a:rPr lang="ko-KR" altLang="en-US" sz="1200">
                <a:latin typeface="+mj-lt"/>
              </a:rPr>
              <a:t>비즈니스 로직</a:t>
            </a:r>
          </a:p>
        </p:txBody>
      </p:sp>
      <p:sp>
        <p:nvSpPr>
          <p:cNvPr id="9" name="화살표: 오른쪽 8">
            <a:extLst>
              <a:ext uri="{FF2B5EF4-FFF2-40B4-BE49-F238E27FC236}">
                <a16:creationId xmlns:a16="http://schemas.microsoft.com/office/drawing/2014/main" id="{1A4A59AD-9086-6528-F064-4FB3EED89112}"/>
              </a:ext>
            </a:extLst>
          </p:cNvPr>
          <p:cNvSpPr/>
          <p:nvPr/>
        </p:nvSpPr>
        <p:spPr>
          <a:xfrm>
            <a:off x="2250202" y="3713304"/>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84A9998-52EE-C27A-2DD2-EED04F57B857}"/>
              </a:ext>
            </a:extLst>
          </p:cNvPr>
          <p:cNvSpPr/>
          <p:nvPr/>
        </p:nvSpPr>
        <p:spPr>
          <a:xfrm>
            <a:off x="5264876" y="3952734"/>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1" name="TextBox 10">
            <a:extLst>
              <a:ext uri="{FF2B5EF4-FFF2-40B4-BE49-F238E27FC236}">
                <a16:creationId xmlns:a16="http://schemas.microsoft.com/office/drawing/2014/main" id="{E064C7F6-2EF0-10AA-D85F-5A4263266D74}"/>
              </a:ext>
            </a:extLst>
          </p:cNvPr>
          <p:cNvSpPr txBox="1"/>
          <p:nvPr/>
        </p:nvSpPr>
        <p:spPr>
          <a:xfrm>
            <a:off x="5300135" y="2142314"/>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a:t>
            </a:r>
            <a:r>
              <a:rPr lang="ko-KR" altLang="en-US" sz="1400" b="1">
                <a:latin typeface="+mj-lt"/>
                <a:ea typeface="나눔바른고딕" panose="020B0603020101020101" pitchFamily="50" charset="-127"/>
              </a:rPr>
              <a:t>모델 </a:t>
            </a:r>
            <a:r>
              <a:rPr lang="en-US" altLang="ko-KR" sz="1400" b="1">
                <a:latin typeface="+mj-lt"/>
                <a:ea typeface="나눔바른고딕" panose="020B0603020101020101" pitchFamily="50" charset="-127"/>
              </a:rPr>
              <a:t>2</a:t>
            </a:r>
            <a:endParaRPr lang="ko-KR" altLang="en-US" sz="1400" b="1">
              <a:latin typeface="+mj-lt"/>
            </a:endParaRPr>
          </a:p>
        </p:txBody>
      </p:sp>
      <p:sp>
        <p:nvSpPr>
          <p:cNvPr id="12" name="TextBox 11">
            <a:extLst>
              <a:ext uri="{FF2B5EF4-FFF2-40B4-BE49-F238E27FC236}">
                <a16:creationId xmlns:a16="http://schemas.microsoft.com/office/drawing/2014/main" id="{27A2FCB7-6C0F-BB13-74A9-4DF2C0977AE9}"/>
              </a:ext>
            </a:extLst>
          </p:cNvPr>
          <p:cNvSpPr txBox="1"/>
          <p:nvPr/>
        </p:nvSpPr>
        <p:spPr>
          <a:xfrm>
            <a:off x="5320216" y="4069531"/>
            <a:ext cx="1131210"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HTML</a:t>
            </a:r>
            <a:endParaRPr lang="ko-KR" altLang="en-US" sz="1400">
              <a:solidFill>
                <a:schemeClr val="accent1">
                  <a:lumMod val="75000"/>
                </a:schemeClr>
              </a:solidFill>
              <a:latin typeface="+mj-lt"/>
            </a:endParaRPr>
          </a:p>
        </p:txBody>
      </p:sp>
      <p:sp>
        <p:nvSpPr>
          <p:cNvPr id="13" name="TextBox 12">
            <a:extLst>
              <a:ext uri="{FF2B5EF4-FFF2-40B4-BE49-F238E27FC236}">
                <a16:creationId xmlns:a16="http://schemas.microsoft.com/office/drawing/2014/main" id="{7EADA84D-64A4-C60D-3A05-BCD45E5828DD}"/>
              </a:ext>
            </a:extLst>
          </p:cNvPr>
          <p:cNvSpPr txBox="1"/>
          <p:nvPr/>
        </p:nvSpPr>
        <p:spPr>
          <a:xfrm>
            <a:off x="5280621" y="4519982"/>
            <a:ext cx="1245721" cy="333617"/>
          </a:xfrm>
          <a:prstGeom prst="rect">
            <a:avLst/>
          </a:prstGeom>
          <a:noFill/>
        </p:spPr>
        <p:txBody>
          <a:bodyPr wrap="square">
            <a:spAutoFit/>
          </a:bodyPr>
          <a:lstStyle/>
          <a:p>
            <a:pPr algn="ctr">
              <a:lnSpc>
                <a:spcPct val="150000"/>
              </a:lnSpc>
            </a:pPr>
            <a:r>
              <a:rPr lang="ko-KR" altLang="en-US" sz="1200">
                <a:latin typeface="+mj-lt"/>
              </a:rPr>
              <a:t>화면</a:t>
            </a:r>
          </a:p>
        </p:txBody>
      </p:sp>
      <p:sp>
        <p:nvSpPr>
          <p:cNvPr id="14" name="직사각형 13">
            <a:extLst>
              <a:ext uri="{FF2B5EF4-FFF2-40B4-BE49-F238E27FC236}">
                <a16:creationId xmlns:a16="http://schemas.microsoft.com/office/drawing/2014/main" id="{0B88AC2E-BC4E-F228-CBDB-FD1D8DD5B23D}"/>
              </a:ext>
            </a:extLst>
          </p:cNvPr>
          <p:cNvSpPr/>
          <p:nvPr/>
        </p:nvSpPr>
        <p:spPr>
          <a:xfrm>
            <a:off x="5264876" y="2458862"/>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6" name="TextBox 15">
            <a:extLst>
              <a:ext uri="{FF2B5EF4-FFF2-40B4-BE49-F238E27FC236}">
                <a16:creationId xmlns:a16="http://schemas.microsoft.com/office/drawing/2014/main" id="{A91F857C-D3F9-1E01-5C60-BBE3DB36C53C}"/>
              </a:ext>
            </a:extLst>
          </p:cNvPr>
          <p:cNvSpPr txBox="1"/>
          <p:nvPr/>
        </p:nvSpPr>
        <p:spPr>
          <a:xfrm>
            <a:off x="5345938" y="2555561"/>
            <a:ext cx="1091046"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Java</a:t>
            </a:r>
            <a:endParaRPr lang="ko-KR" altLang="en-US" sz="1400">
              <a:solidFill>
                <a:schemeClr val="accent1">
                  <a:lumMod val="75000"/>
                </a:schemeClr>
              </a:solidFill>
              <a:latin typeface="+mj-lt"/>
            </a:endParaRPr>
          </a:p>
        </p:txBody>
      </p:sp>
      <p:sp>
        <p:nvSpPr>
          <p:cNvPr id="17" name="TextBox 16">
            <a:extLst>
              <a:ext uri="{FF2B5EF4-FFF2-40B4-BE49-F238E27FC236}">
                <a16:creationId xmlns:a16="http://schemas.microsoft.com/office/drawing/2014/main" id="{DF130281-AED7-27C0-1A81-7CA80A964124}"/>
              </a:ext>
            </a:extLst>
          </p:cNvPr>
          <p:cNvSpPr txBox="1"/>
          <p:nvPr/>
        </p:nvSpPr>
        <p:spPr>
          <a:xfrm>
            <a:off x="5280621" y="3046243"/>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18" name="화살표: 오른쪽 17">
            <a:extLst>
              <a:ext uri="{FF2B5EF4-FFF2-40B4-BE49-F238E27FC236}">
                <a16:creationId xmlns:a16="http://schemas.microsoft.com/office/drawing/2014/main" id="{993E3FAD-753B-E523-B97B-033E420FD7AB}"/>
              </a:ext>
            </a:extLst>
          </p:cNvPr>
          <p:cNvSpPr/>
          <p:nvPr/>
        </p:nvSpPr>
        <p:spPr>
          <a:xfrm>
            <a:off x="4748339" y="3672832"/>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B0F73588-55B9-A6F5-0778-7AB3CEC3A4ED}"/>
              </a:ext>
            </a:extLst>
          </p:cNvPr>
          <p:cNvSpPr/>
          <p:nvPr/>
        </p:nvSpPr>
        <p:spPr>
          <a:xfrm>
            <a:off x="7145187" y="3356582"/>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2FD95ED3-72EE-2785-9F88-F536B486631E}"/>
              </a:ext>
            </a:extLst>
          </p:cNvPr>
          <p:cNvSpPr txBox="1"/>
          <p:nvPr/>
        </p:nvSpPr>
        <p:spPr>
          <a:xfrm>
            <a:off x="7145187" y="1535800"/>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MVC</a:t>
            </a:r>
            <a:endParaRPr lang="ko-KR" altLang="en-US" sz="1400" b="1">
              <a:latin typeface="+mj-lt"/>
            </a:endParaRPr>
          </a:p>
        </p:txBody>
      </p:sp>
      <p:sp>
        <p:nvSpPr>
          <p:cNvPr id="29" name="TextBox 28">
            <a:extLst>
              <a:ext uri="{FF2B5EF4-FFF2-40B4-BE49-F238E27FC236}">
                <a16:creationId xmlns:a16="http://schemas.microsoft.com/office/drawing/2014/main" id="{A7E17AC0-8F1E-9175-17EF-3F1D4070999A}"/>
              </a:ext>
            </a:extLst>
          </p:cNvPr>
          <p:cNvSpPr txBox="1"/>
          <p:nvPr/>
        </p:nvSpPr>
        <p:spPr>
          <a:xfrm>
            <a:off x="7144979" y="3485141"/>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Model</a:t>
            </a:r>
            <a:endParaRPr lang="ko-KR" altLang="en-US" sz="1400">
              <a:solidFill>
                <a:schemeClr val="accent1">
                  <a:lumMod val="75000"/>
                </a:schemeClr>
              </a:solidFill>
              <a:latin typeface="+mj-lt"/>
            </a:endParaRPr>
          </a:p>
        </p:txBody>
      </p:sp>
      <p:sp>
        <p:nvSpPr>
          <p:cNvPr id="31" name="TextBox 30">
            <a:extLst>
              <a:ext uri="{FF2B5EF4-FFF2-40B4-BE49-F238E27FC236}">
                <a16:creationId xmlns:a16="http://schemas.microsoft.com/office/drawing/2014/main" id="{D1A7E814-85B2-B150-761D-E7B901C19708}"/>
              </a:ext>
            </a:extLst>
          </p:cNvPr>
          <p:cNvSpPr txBox="1"/>
          <p:nvPr/>
        </p:nvSpPr>
        <p:spPr>
          <a:xfrm>
            <a:off x="7154916" y="3923830"/>
            <a:ext cx="1245721" cy="333617"/>
          </a:xfrm>
          <a:prstGeom prst="rect">
            <a:avLst/>
          </a:prstGeom>
          <a:noFill/>
        </p:spPr>
        <p:txBody>
          <a:bodyPr wrap="square">
            <a:spAutoFit/>
          </a:bodyPr>
          <a:lstStyle/>
          <a:p>
            <a:pPr algn="ctr">
              <a:lnSpc>
                <a:spcPct val="150000"/>
              </a:lnSpc>
            </a:pPr>
            <a:r>
              <a:rPr lang="ko-KR" altLang="en-US" sz="1200">
                <a:latin typeface="+mj-lt"/>
              </a:rPr>
              <a:t>데이터</a:t>
            </a:r>
          </a:p>
        </p:txBody>
      </p:sp>
      <p:sp>
        <p:nvSpPr>
          <p:cNvPr id="32" name="직사각형 31">
            <a:extLst>
              <a:ext uri="{FF2B5EF4-FFF2-40B4-BE49-F238E27FC236}">
                <a16:creationId xmlns:a16="http://schemas.microsoft.com/office/drawing/2014/main" id="{C2931086-C5BE-5537-6D53-1B3D7617175E}"/>
              </a:ext>
            </a:extLst>
          </p:cNvPr>
          <p:cNvSpPr/>
          <p:nvPr/>
        </p:nvSpPr>
        <p:spPr>
          <a:xfrm>
            <a:off x="7145187" y="1862710"/>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38" name="TextBox 37">
            <a:extLst>
              <a:ext uri="{FF2B5EF4-FFF2-40B4-BE49-F238E27FC236}">
                <a16:creationId xmlns:a16="http://schemas.microsoft.com/office/drawing/2014/main" id="{A1A75D02-3D28-5A2C-88CD-6A205498CE73}"/>
              </a:ext>
            </a:extLst>
          </p:cNvPr>
          <p:cNvSpPr txBox="1"/>
          <p:nvPr/>
        </p:nvSpPr>
        <p:spPr>
          <a:xfrm>
            <a:off x="7149050" y="1972136"/>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Controller</a:t>
            </a:r>
            <a:endParaRPr lang="ko-KR" altLang="en-US" sz="1400">
              <a:solidFill>
                <a:schemeClr val="accent1">
                  <a:lumMod val="75000"/>
                </a:schemeClr>
              </a:solidFill>
              <a:latin typeface="+mj-lt"/>
            </a:endParaRPr>
          </a:p>
        </p:txBody>
      </p:sp>
      <p:sp>
        <p:nvSpPr>
          <p:cNvPr id="40" name="TextBox 39">
            <a:extLst>
              <a:ext uri="{FF2B5EF4-FFF2-40B4-BE49-F238E27FC236}">
                <a16:creationId xmlns:a16="http://schemas.microsoft.com/office/drawing/2014/main" id="{5129DECA-135F-71EA-260F-41F75B6AA375}"/>
              </a:ext>
            </a:extLst>
          </p:cNvPr>
          <p:cNvSpPr txBox="1"/>
          <p:nvPr/>
        </p:nvSpPr>
        <p:spPr>
          <a:xfrm>
            <a:off x="7154916" y="2450091"/>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41" name="직사각형 40">
            <a:extLst>
              <a:ext uri="{FF2B5EF4-FFF2-40B4-BE49-F238E27FC236}">
                <a16:creationId xmlns:a16="http://schemas.microsoft.com/office/drawing/2014/main" id="{54C7CE24-CCBF-19B9-0F2E-BA6135EAC4E5}"/>
              </a:ext>
            </a:extLst>
          </p:cNvPr>
          <p:cNvSpPr/>
          <p:nvPr/>
        </p:nvSpPr>
        <p:spPr>
          <a:xfrm>
            <a:off x="7145187" y="4853599"/>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42" name="TextBox 41">
            <a:extLst>
              <a:ext uri="{FF2B5EF4-FFF2-40B4-BE49-F238E27FC236}">
                <a16:creationId xmlns:a16="http://schemas.microsoft.com/office/drawing/2014/main" id="{03DA20A5-C9DF-53D9-A7B0-BC321C7AEE14}"/>
              </a:ext>
            </a:extLst>
          </p:cNvPr>
          <p:cNvSpPr txBox="1"/>
          <p:nvPr/>
        </p:nvSpPr>
        <p:spPr>
          <a:xfrm>
            <a:off x="7144979" y="4982158"/>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View</a:t>
            </a:r>
            <a:endParaRPr lang="ko-KR" altLang="en-US" sz="1400">
              <a:solidFill>
                <a:schemeClr val="accent1">
                  <a:lumMod val="75000"/>
                </a:schemeClr>
              </a:solidFill>
              <a:latin typeface="+mj-lt"/>
            </a:endParaRPr>
          </a:p>
        </p:txBody>
      </p:sp>
      <p:sp>
        <p:nvSpPr>
          <p:cNvPr id="43" name="TextBox 42">
            <a:extLst>
              <a:ext uri="{FF2B5EF4-FFF2-40B4-BE49-F238E27FC236}">
                <a16:creationId xmlns:a16="http://schemas.microsoft.com/office/drawing/2014/main" id="{19976361-83AA-A9DE-1DDF-19188138971A}"/>
              </a:ext>
            </a:extLst>
          </p:cNvPr>
          <p:cNvSpPr txBox="1"/>
          <p:nvPr/>
        </p:nvSpPr>
        <p:spPr>
          <a:xfrm>
            <a:off x="7154916" y="5420847"/>
            <a:ext cx="1245721" cy="333617"/>
          </a:xfrm>
          <a:prstGeom prst="rect">
            <a:avLst/>
          </a:prstGeom>
          <a:noFill/>
        </p:spPr>
        <p:txBody>
          <a:bodyPr wrap="square">
            <a:spAutoFit/>
          </a:bodyPr>
          <a:lstStyle/>
          <a:p>
            <a:pPr algn="ctr">
              <a:lnSpc>
                <a:spcPct val="150000"/>
              </a:lnSpc>
            </a:pPr>
            <a:r>
              <a:rPr lang="ko-KR" altLang="en-US" sz="1200">
                <a:latin typeface="+mj-lt"/>
              </a:rPr>
              <a:t>화면</a:t>
            </a:r>
          </a:p>
        </p:txBody>
      </p:sp>
      <p:cxnSp>
        <p:nvCxnSpPr>
          <p:cNvPr id="58" name="직선 화살표 연결선 57">
            <a:extLst>
              <a:ext uri="{FF2B5EF4-FFF2-40B4-BE49-F238E27FC236}">
                <a16:creationId xmlns:a16="http://schemas.microsoft.com/office/drawing/2014/main" id="{DFDD6389-2413-6452-B14C-0333D0A0F3AD}"/>
              </a:ext>
            </a:extLst>
          </p:cNvPr>
          <p:cNvCxnSpPr>
            <a:cxnSpLocks/>
            <a:stCxn id="14" idx="2"/>
            <a:endCxn id="10" idx="0"/>
          </p:cNvCxnSpPr>
          <p:nvPr/>
        </p:nvCxnSpPr>
        <p:spPr>
          <a:xfrm>
            <a:off x="5887737" y="3689226"/>
            <a:ext cx="0" cy="263508"/>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C6A22687-546B-69F8-FD7D-741D31749C8E}"/>
              </a:ext>
            </a:extLst>
          </p:cNvPr>
          <p:cNvCxnSpPr>
            <a:cxnSpLocks/>
            <a:stCxn id="32" idx="2"/>
            <a:endCxn id="19" idx="0"/>
          </p:cNvCxnSpPr>
          <p:nvPr/>
        </p:nvCxnSpPr>
        <p:spPr>
          <a:xfrm>
            <a:off x="7768048" y="3093074"/>
            <a:ext cx="0" cy="26350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7EAEDD5-54EB-8BAE-7468-0F6C76111BF9}"/>
              </a:ext>
            </a:extLst>
          </p:cNvPr>
          <p:cNvCxnSpPr>
            <a:cxnSpLocks/>
            <a:stCxn id="19" idx="2"/>
            <a:endCxn id="41" idx="0"/>
          </p:cNvCxnSpPr>
          <p:nvPr/>
        </p:nvCxnSpPr>
        <p:spPr>
          <a:xfrm>
            <a:off x="7768048" y="4586946"/>
            <a:ext cx="0" cy="266653"/>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화살표: 오른쪽 71">
            <a:extLst>
              <a:ext uri="{FF2B5EF4-FFF2-40B4-BE49-F238E27FC236}">
                <a16:creationId xmlns:a16="http://schemas.microsoft.com/office/drawing/2014/main" id="{CC531AA4-E69A-EAA7-9D34-FBD41273944F}"/>
              </a:ext>
            </a:extLst>
          </p:cNvPr>
          <p:cNvSpPr/>
          <p:nvPr/>
        </p:nvSpPr>
        <p:spPr>
          <a:xfrm>
            <a:off x="6635858" y="3697656"/>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4" name="TextBox 73">
            <a:extLst>
              <a:ext uri="{FF2B5EF4-FFF2-40B4-BE49-F238E27FC236}">
                <a16:creationId xmlns:a16="http://schemas.microsoft.com/office/drawing/2014/main" id="{623E9E3C-3EA0-2104-9916-036A762E86C5}"/>
              </a:ext>
            </a:extLst>
          </p:cNvPr>
          <p:cNvSpPr txBox="1"/>
          <p:nvPr/>
        </p:nvSpPr>
        <p:spPr>
          <a:xfrm>
            <a:off x="3188958" y="2398305"/>
            <a:ext cx="1146555"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 </a:t>
            </a:r>
            <a:endParaRPr lang="ko-KR" altLang="en-US" sz="1400">
              <a:latin typeface="+mj-lt"/>
            </a:endParaRPr>
          </a:p>
        </p:txBody>
      </p:sp>
      <p:sp>
        <p:nvSpPr>
          <p:cNvPr id="87" name="직사각형 86">
            <a:extLst>
              <a:ext uri="{FF2B5EF4-FFF2-40B4-BE49-F238E27FC236}">
                <a16:creationId xmlns:a16="http://schemas.microsoft.com/office/drawing/2014/main" id="{DC725CD9-C22D-3712-70D4-D94F8692D042}"/>
              </a:ext>
            </a:extLst>
          </p:cNvPr>
          <p:cNvSpPr/>
          <p:nvPr/>
        </p:nvSpPr>
        <p:spPr>
          <a:xfrm>
            <a:off x="9072374" y="4217257"/>
            <a:ext cx="1245721" cy="790790"/>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88" name="TextBox 87">
            <a:extLst>
              <a:ext uri="{FF2B5EF4-FFF2-40B4-BE49-F238E27FC236}">
                <a16:creationId xmlns:a16="http://schemas.microsoft.com/office/drawing/2014/main" id="{C41F9C7D-8869-E8C3-4EF3-96A3909C585C}"/>
              </a:ext>
            </a:extLst>
          </p:cNvPr>
          <p:cNvSpPr txBox="1"/>
          <p:nvPr/>
        </p:nvSpPr>
        <p:spPr>
          <a:xfrm>
            <a:off x="8880862" y="1049644"/>
            <a:ext cx="1475127"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Spring MVC</a:t>
            </a:r>
            <a:endParaRPr lang="ko-KR" altLang="en-US" sz="1400" b="1">
              <a:latin typeface="+mj-lt"/>
            </a:endParaRPr>
          </a:p>
        </p:txBody>
      </p:sp>
      <p:sp>
        <p:nvSpPr>
          <p:cNvPr id="89" name="TextBox 88">
            <a:extLst>
              <a:ext uri="{FF2B5EF4-FFF2-40B4-BE49-F238E27FC236}">
                <a16:creationId xmlns:a16="http://schemas.microsoft.com/office/drawing/2014/main" id="{1E32DFD5-B5CB-4919-058E-786306F409E3}"/>
              </a:ext>
            </a:extLst>
          </p:cNvPr>
          <p:cNvSpPr txBox="1"/>
          <p:nvPr/>
        </p:nvSpPr>
        <p:spPr>
          <a:xfrm>
            <a:off x="9268395" y="4213061"/>
            <a:ext cx="848148"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Model</a:t>
            </a:r>
            <a:endParaRPr lang="ko-KR" altLang="en-US" sz="1400">
              <a:solidFill>
                <a:schemeClr val="accent1">
                  <a:lumMod val="75000"/>
                </a:schemeClr>
              </a:solidFill>
              <a:latin typeface="+mj-lt"/>
            </a:endParaRPr>
          </a:p>
        </p:txBody>
      </p:sp>
      <p:sp>
        <p:nvSpPr>
          <p:cNvPr id="90" name="TextBox 89">
            <a:extLst>
              <a:ext uri="{FF2B5EF4-FFF2-40B4-BE49-F238E27FC236}">
                <a16:creationId xmlns:a16="http://schemas.microsoft.com/office/drawing/2014/main" id="{FE952ADF-332C-ABC9-609D-A82D3F18D29F}"/>
              </a:ext>
            </a:extLst>
          </p:cNvPr>
          <p:cNvSpPr txBox="1"/>
          <p:nvPr/>
        </p:nvSpPr>
        <p:spPr>
          <a:xfrm>
            <a:off x="9261410" y="4555525"/>
            <a:ext cx="846044" cy="333617"/>
          </a:xfrm>
          <a:prstGeom prst="rect">
            <a:avLst/>
          </a:prstGeom>
          <a:noFill/>
        </p:spPr>
        <p:txBody>
          <a:bodyPr wrap="square">
            <a:spAutoFit/>
          </a:bodyPr>
          <a:lstStyle/>
          <a:p>
            <a:pPr algn="ctr">
              <a:lnSpc>
                <a:spcPct val="150000"/>
              </a:lnSpc>
            </a:pPr>
            <a:r>
              <a:rPr lang="ko-KR" altLang="en-US" sz="1200">
                <a:latin typeface="+mj-lt"/>
              </a:rPr>
              <a:t>데이터</a:t>
            </a:r>
          </a:p>
        </p:txBody>
      </p:sp>
      <p:sp>
        <p:nvSpPr>
          <p:cNvPr id="91" name="직사각형 90">
            <a:extLst>
              <a:ext uri="{FF2B5EF4-FFF2-40B4-BE49-F238E27FC236}">
                <a16:creationId xmlns:a16="http://schemas.microsoft.com/office/drawing/2014/main" id="{80E963F3-37C1-321A-E41A-D6B81F450E48}"/>
              </a:ext>
            </a:extLst>
          </p:cNvPr>
          <p:cNvSpPr/>
          <p:nvPr/>
        </p:nvSpPr>
        <p:spPr>
          <a:xfrm>
            <a:off x="9074479" y="1370521"/>
            <a:ext cx="1245721" cy="920998"/>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92" name="TextBox 91">
            <a:extLst>
              <a:ext uri="{FF2B5EF4-FFF2-40B4-BE49-F238E27FC236}">
                <a16:creationId xmlns:a16="http://schemas.microsoft.com/office/drawing/2014/main" id="{CD671839-C98E-A471-7A81-30429C0ED0F5}"/>
              </a:ext>
            </a:extLst>
          </p:cNvPr>
          <p:cNvSpPr txBox="1"/>
          <p:nvPr/>
        </p:nvSpPr>
        <p:spPr>
          <a:xfrm>
            <a:off x="9124562" y="1426738"/>
            <a:ext cx="1143804"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Controller</a:t>
            </a:r>
            <a:endParaRPr lang="ko-KR" altLang="en-US" sz="1400">
              <a:solidFill>
                <a:schemeClr val="accent1">
                  <a:lumMod val="75000"/>
                </a:schemeClr>
              </a:solidFill>
              <a:latin typeface="+mj-lt"/>
            </a:endParaRPr>
          </a:p>
        </p:txBody>
      </p:sp>
      <p:sp>
        <p:nvSpPr>
          <p:cNvPr id="93" name="TextBox 92">
            <a:extLst>
              <a:ext uri="{FF2B5EF4-FFF2-40B4-BE49-F238E27FC236}">
                <a16:creationId xmlns:a16="http://schemas.microsoft.com/office/drawing/2014/main" id="{7019C7FB-E9DD-D63F-9200-7CEC77BCCB75}"/>
              </a:ext>
            </a:extLst>
          </p:cNvPr>
          <p:cNvSpPr txBox="1"/>
          <p:nvPr/>
        </p:nvSpPr>
        <p:spPr>
          <a:xfrm>
            <a:off x="9081283" y="1835653"/>
            <a:ext cx="1238610" cy="333617"/>
          </a:xfrm>
          <a:prstGeom prst="rect">
            <a:avLst/>
          </a:prstGeom>
          <a:noFill/>
        </p:spPr>
        <p:txBody>
          <a:bodyPr wrap="square">
            <a:spAutoFit/>
          </a:bodyPr>
          <a:lstStyle/>
          <a:p>
            <a:pPr algn="ctr">
              <a:lnSpc>
                <a:spcPct val="150000"/>
              </a:lnSpc>
            </a:pPr>
            <a:r>
              <a:rPr lang="ko-KR" altLang="en-US" sz="1200">
                <a:latin typeface="+mj-lt"/>
              </a:rPr>
              <a:t>요청</a:t>
            </a:r>
            <a:r>
              <a:rPr lang="en-US" altLang="ko-KR" sz="1200">
                <a:latin typeface="+mj-lt"/>
              </a:rPr>
              <a:t>/</a:t>
            </a:r>
            <a:r>
              <a:rPr lang="ko-KR" altLang="en-US" sz="1200">
                <a:latin typeface="+mj-lt"/>
              </a:rPr>
              <a:t>응답 제어</a:t>
            </a:r>
          </a:p>
        </p:txBody>
      </p:sp>
      <p:sp>
        <p:nvSpPr>
          <p:cNvPr id="94" name="직사각형 93">
            <a:extLst>
              <a:ext uri="{FF2B5EF4-FFF2-40B4-BE49-F238E27FC236}">
                <a16:creationId xmlns:a16="http://schemas.microsoft.com/office/drawing/2014/main" id="{E0C878B8-4343-0930-4A46-660731358DC4}"/>
              </a:ext>
            </a:extLst>
          </p:cNvPr>
          <p:cNvSpPr/>
          <p:nvPr/>
        </p:nvSpPr>
        <p:spPr>
          <a:xfrm>
            <a:off x="9072374" y="5284016"/>
            <a:ext cx="1245721" cy="790790"/>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95" name="TextBox 94">
            <a:extLst>
              <a:ext uri="{FF2B5EF4-FFF2-40B4-BE49-F238E27FC236}">
                <a16:creationId xmlns:a16="http://schemas.microsoft.com/office/drawing/2014/main" id="{53437AD0-9930-7A1F-B1ED-49B64DF5F781}"/>
              </a:ext>
            </a:extLst>
          </p:cNvPr>
          <p:cNvSpPr txBox="1"/>
          <p:nvPr/>
        </p:nvSpPr>
        <p:spPr>
          <a:xfrm>
            <a:off x="9309263" y="5286286"/>
            <a:ext cx="766412"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View</a:t>
            </a:r>
            <a:endParaRPr lang="ko-KR" altLang="en-US" sz="1400">
              <a:solidFill>
                <a:schemeClr val="accent1">
                  <a:lumMod val="75000"/>
                </a:schemeClr>
              </a:solidFill>
              <a:latin typeface="+mj-lt"/>
            </a:endParaRPr>
          </a:p>
        </p:txBody>
      </p:sp>
      <p:sp>
        <p:nvSpPr>
          <p:cNvPr id="96" name="TextBox 95">
            <a:extLst>
              <a:ext uri="{FF2B5EF4-FFF2-40B4-BE49-F238E27FC236}">
                <a16:creationId xmlns:a16="http://schemas.microsoft.com/office/drawing/2014/main" id="{04335657-3F72-9F45-C774-1925576E17E9}"/>
              </a:ext>
            </a:extLst>
          </p:cNvPr>
          <p:cNvSpPr txBox="1"/>
          <p:nvPr/>
        </p:nvSpPr>
        <p:spPr>
          <a:xfrm>
            <a:off x="9218951" y="5644960"/>
            <a:ext cx="947037" cy="333617"/>
          </a:xfrm>
          <a:prstGeom prst="rect">
            <a:avLst/>
          </a:prstGeom>
          <a:noFill/>
        </p:spPr>
        <p:txBody>
          <a:bodyPr wrap="square">
            <a:spAutoFit/>
          </a:bodyPr>
          <a:lstStyle/>
          <a:p>
            <a:pPr algn="ctr">
              <a:lnSpc>
                <a:spcPct val="150000"/>
              </a:lnSpc>
            </a:pPr>
            <a:r>
              <a:rPr lang="ko-KR" altLang="en-US" sz="1200">
                <a:latin typeface="+mj-lt"/>
              </a:rPr>
              <a:t>화면</a:t>
            </a:r>
          </a:p>
        </p:txBody>
      </p:sp>
      <p:sp>
        <p:nvSpPr>
          <p:cNvPr id="100" name="직사각형 99">
            <a:extLst>
              <a:ext uri="{FF2B5EF4-FFF2-40B4-BE49-F238E27FC236}">
                <a16:creationId xmlns:a16="http://schemas.microsoft.com/office/drawing/2014/main" id="{6133BB8A-CADA-4DC8-040A-611B865AF436}"/>
              </a:ext>
            </a:extLst>
          </p:cNvPr>
          <p:cNvSpPr/>
          <p:nvPr/>
        </p:nvSpPr>
        <p:spPr>
          <a:xfrm>
            <a:off x="10601627" y="2306523"/>
            <a:ext cx="1245721" cy="833901"/>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02" name="TextBox 101">
            <a:extLst>
              <a:ext uri="{FF2B5EF4-FFF2-40B4-BE49-F238E27FC236}">
                <a16:creationId xmlns:a16="http://schemas.microsoft.com/office/drawing/2014/main" id="{8408016B-E07E-D079-8ABA-F2AFABAD252E}"/>
              </a:ext>
            </a:extLst>
          </p:cNvPr>
          <p:cNvSpPr txBox="1"/>
          <p:nvPr/>
        </p:nvSpPr>
        <p:spPr>
          <a:xfrm>
            <a:off x="10602874" y="2323428"/>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Service</a:t>
            </a:r>
            <a:endParaRPr lang="ko-KR" altLang="en-US" sz="1400">
              <a:solidFill>
                <a:schemeClr val="accent1">
                  <a:lumMod val="75000"/>
                </a:schemeClr>
              </a:solidFill>
              <a:latin typeface="+mj-lt"/>
            </a:endParaRPr>
          </a:p>
        </p:txBody>
      </p:sp>
      <p:sp>
        <p:nvSpPr>
          <p:cNvPr id="106" name="TextBox 105">
            <a:extLst>
              <a:ext uri="{FF2B5EF4-FFF2-40B4-BE49-F238E27FC236}">
                <a16:creationId xmlns:a16="http://schemas.microsoft.com/office/drawing/2014/main" id="{0B75306D-3045-8B7F-293A-E82EE879A126}"/>
              </a:ext>
            </a:extLst>
          </p:cNvPr>
          <p:cNvSpPr txBox="1"/>
          <p:nvPr/>
        </p:nvSpPr>
        <p:spPr>
          <a:xfrm>
            <a:off x="10608738" y="2743410"/>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108" name="직사각형 107">
            <a:extLst>
              <a:ext uri="{FF2B5EF4-FFF2-40B4-BE49-F238E27FC236}">
                <a16:creationId xmlns:a16="http://schemas.microsoft.com/office/drawing/2014/main" id="{8DD88EF9-1504-35B3-8A48-BFF9312BFFAA}"/>
              </a:ext>
            </a:extLst>
          </p:cNvPr>
          <p:cNvSpPr/>
          <p:nvPr/>
        </p:nvSpPr>
        <p:spPr>
          <a:xfrm>
            <a:off x="10600084" y="3395162"/>
            <a:ext cx="1245721" cy="833901"/>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09" name="TextBox 108">
            <a:extLst>
              <a:ext uri="{FF2B5EF4-FFF2-40B4-BE49-F238E27FC236}">
                <a16:creationId xmlns:a16="http://schemas.microsoft.com/office/drawing/2014/main" id="{3710236B-32CE-39B3-0A06-2EAD54D7BE18}"/>
              </a:ext>
            </a:extLst>
          </p:cNvPr>
          <p:cNvSpPr txBox="1"/>
          <p:nvPr/>
        </p:nvSpPr>
        <p:spPr>
          <a:xfrm>
            <a:off x="10602874" y="3433320"/>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Repository</a:t>
            </a:r>
            <a:endParaRPr lang="ko-KR" altLang="en-US" sz="1400">
              <a:solidFill>
                <a:schemeClr val="accent1">
                  <a:lumMod val="75000"/>
                </a:schemeClr>
              </a:solidFill>
              <a:latin typeface="+mj-lt"/>
            </a:endParaRPr>
          </a:p>
        </p:txBody>
      </p:sp>
      <p:sp>
        <p:nvSpPr>
          <p:cNvPr id="110" name="TextBox 109">
            <a:extLst>
              <a:ext uri="{FF2B5EF4-FFF2-40B4-BE49-F238E27FC236}">
                <a16:creationId xmlns:a16="http://schemas.microsoft.com/office/drawing/2014/main" id="{C3FD1AB4-B628-6F49-D301-D627297DDED6}"/>
              </a:ext>
            </a:extLst>
          </p:cNvPr>
          <p:cNvSpPr txBox="1"/>
          <p:nvPr/>
        </p:nvSpPr>
        <p:spPr>
          <a:xfrm>
            <a:off x="10608738" y="3793142"/>
            <a:ext cx="1245721" cy="333617"/>
          </a:xfrm>
          <a:prstGeom prst="rect">
            <a:avLst/>
          </a:prstGeom>
          <a:noFill/>
        </p:spPr>
        <p:txBody>
          <a:bodyPr wrap="square">
            <a:spAutoFit/>
          </a:bodyPr>
          <a:lstStyle/>
          <a:p>
            <a:pPr algn="ctr">
              <a:lnSpc>
                <a:spcPct val="150000"/>
              </a:lnSpc>
            </a:pPr>
            <a:r>
              <a:rPr lang="ko-KR" altLang="en-US" sz="1200">
                <a:latin typeface="+mj-lt"/>
              </a:rPr>
              <a:t>데이터 로직</a:t>
            </a:r>
          </a:p>
        </p:txBody>
      </p:sp>
      <p:cxnSp>
        <p:nvCxnSpPr>
          <p:cNvPr id="111" name="직선 화살표 연결선 110">
            <a:extLst>
              <a:ext uri="{FF2B5EF4-FFF2-40B4-BE49-F238E27FC236}">
                <a16:creationId xmlns:a16="http://schemas.microsoft.com/office/drawing/2014/main" id="{608FE053-2EF8-9507-9984-6CEB4C4179F8}"/>
              </a:ext>
            </a:extLst>
          </p:cNvPr>
          <p:cNvCxnSpPr>
            <a:cxnSpLocks/>
            <a:stCxn id="100" idx="2"/>
            <a:endCxn id="108" idx="0"/>
          </p:cNvCxnSpPr>
          <p:nvPr/>
        </p:nvCxnSpPr>
        <p:spPr>
          <a:xfrm flipH="1">
            <a:off x="11222945" y="3140424"/>
            <a:ext cx="1543" cy="254738"/>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DA090441-41E5-E5A8-7421-3A893F87A81E}"/>
              </a:ext>
            </a:extLst>
          </p:cNvPr>
          <p:cNvCxnSpPr>
            <a:stCxn id="91" idx="3"/>
            <a:endCxn id="102" idx="0"/>
          </p:cNvCxnSpPr>
          <p:nvPr/>
        </p:nvCxnSpPr>
        <p:spPr>
          <a:xfrm>
            <a:off x="10320200" y="1831020"/>
            <a:ext cx="905535" cy="492408"/>
          </a:xfrm>
          <a:prstGeom prst="bentConnector2">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1F3498E8-65AF-F655-B976-DEC54A04DC8D}"/>
              </a:ext>
            </a:extLst>
          </p:cNvPr>
          <p:cNvCxnSpPr>
            <a:cxnSpLocks/>
            <a:stCxn id="91" idx="2"/>
            <a:endCxn id="87" idx="0"/>
          </p:cNvCxnSpPr>
          <p:nvPr/>
        </p:nvCxnSpPr>
        <p:spPr>
          <a:xfrm flipH="1">
            <a:off x="9695235" y="2291519"/>
            <a:ext cx="2105" cy="19257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CF4033D9-4C97-2C14-B920-38760B512554}"/>
              </a:ext>
            </a:extLst>
          </p:cNvPr>
          <p:cNvCxnSpPr>
            <a:cxnSpLocks/>
            <a:stCxn id="87" idx="2"/>
            <a:endCxn id="94" idx="0"/>
          </p:cNvCxnSpPr>
          <p:nvPr/>
        </p:nvCxnSpPr>
        <p:spPr>
          <a:xfrm>
            <a:off x="9695235" y="5008047"/>
            <a:ext cx="0" cy="275969"/>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화살표: 오른쪽 149">
            <a:extLst>
              <a:ext uri="{FF2B5EF4-FFF2-40B4-BE49-F238E27FC236}">
                <a16:creationId xmlns:a16="http://schemas.microsoft.com/office/drawing/2014/main" id="{7772329F-3A0D-802D-9A8D-B5BB3F69F050}"/>
              </a:ext>
            </a:extLst>
          </p:cNvPr>
          <p:cNvSpPr/>
          <p:nvPr/>
        </p:nvSpPr>
        <p:spPr>
          <a:xfrm>
            <a:off x="8609362" y="3694916"/>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685580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31590" y="2921169"/>
            <a:ext cx="692882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@SessionAttributes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36320833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@SessionAttributes</a:t>
            </a:r>
            <a:r>
              <a:rPr lang="ko-KR" altLang="en-US" sz="1200">
                <a:latin typeface="+mn-ea"/>
              </a:rPr>
              <a:t>는 세션</a:t>
            </a:r>
            <a:r>
              <a:rPr lang="en-US" altLang="ko-KR" sz="1200">
                <a:latin typeface="+mn-ea"/>
              </a:rPr>
              <a:t>(Session)</a:t>
            </a:r>
            <a:r>
              <a:rPr lang="ko-KR" altLang="en-US" sz="1200">
                <a:latin typeface="+mn-ea"/>
              </a:rPr>
              <a:t>에 속성 값을 저장하고</a:t>
            </a:r>
            <a:r>
              <a:rPr lang="en-US" altLang="ko-KR" sz="1200">
                <a:latin typeface="+mn-ea"/>
              </a:rPr>
              <a:t> </a:t>
            </a:r>
            <a:r>
              <a:rPr lang="ko-KR" altLang="en-US" sz="1200">
                <a:latin typeface="+mn-ea"/>
              </a:rPr>
              <a:t>그 값을 다른 요청에서도 사용할 수 있도록 하기 위해 사용되는 어노테이션이다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@SessionAttributes</a:t>
            </a:r>
            <a:r>
              <a:rPr lang="ko-KR" altLang="en-US" sz="1200">
                <a:latin typeface="+mn-ea"/>
              </a:rPr>
              <a:t>는 컨트롤러 클래스 레벨에 선언되며</a:t>
            </a:r>
            <a:r>
              <a:rPr lang="en-US" altLang="ko-KR" sz="1200">
                <a:latin typeface="+mn-ea"/>
              </a:rPr>
              <a:t> </a:t>
            </a:r>
            <a:r>
              <a:rPr lang="ko-KR" altLang="en-US" sz="1200">
                <a:latin typeface="+mn-ea"/>
              </a:rPr>
              <a:t>특정 모델 속성 이름을 지정하면 세션에 자동으로 저장된다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7" name="직사각형 6">
            <a:extLst>
              <a:ext uri="{FF2B5EF4-FFF2-40B4-BE49-F238E27FC236}">
                <a16:creationId xmlns:a16="http://schemas.microsoft.com/office/drawing/2014/main" id="{729EEAD6-96A9-496C-AF52-04158378E3B2}"/>
              </a:ext>
            </a:extLst>
          </p:cNvPr>
          <p:cNvSpPr/>
          <p:nvPr/>
        </p:nvSpPr>
        <p:spPr>
          <a:xfrm>
            <a:off x="198756" y="1479434"/>
            <a:ext cx="452713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a:t>
            </a:r>
            <a:r>
              <a:rPr lang="en-US" altLang="ko-KR" b="1">
                <a:solidFill>
                  <a:schemeClr val="accent1">
                    <a:lumMod val="75000"/>
                  </a:schemeClr>
                </a:solidFill>
                <a:latin typeface="+mn-ea"/>
              </a:rPr>
              <a:t> – </a:t>
            </a:r>
            <a:r>
              <a:rPr lang="ko-KR" altLang="en-US" b="1">
                <a:solidFill>
                  <a:schemeClr val="accent1">
                    <a:lumMod val="75000"/>
                  </a:schemeClr>
                </a:solidFill>
                <a:latin typeface="+mn-ea"/>
              </a:rPr>
              <a:t>세션 저장</a:t>
            </a:r>
          </a:p>
        </p:txBody>
      </p:sp>
      <p:sp>
        <p:nvSpPr>
          <p:cNvPr id="17" name="직사각형 16">
            <a:extLst>
              <a:ext uri="{FF2B5EF4-FFF2-40B4-BE49-F238E27FC236}">
                <a16:creationId xmlns:a16="http://schemas.microsoft.com/office/drawing/2014/main" id="{83FFC2B4-F8BA-4B37-8FA5-2D1399450423}"/>
              </a:ext>
            </a:extLst>
          </p:cNvPr>
          <p:cNvSpPr/>
          <p:nvPr/>
        </p:nvSpPr>
        <p:spPr>
          <a:xfrm>
            <a:off x="623344" y="5101617"/>
            <a:ext cx="11805182"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/userForm </a:t>
            </a:r>
            <a:r>
              <a:rPr lang="ko-KR" altLang="en-US" sz="1200">
                <a:latin typeface="+mn-ea"/>
              </a:rPr>
              <a:t>으로 요청하면 </a:t>
            </a:r>
            <a:r>
              <a:rPr lang="en-US" altLang="ko-KR" sz="1200">
                <a:latin typeface="+mn-ea"/>
              </a:rPr>
              <a:t>1-&gt;2-&gt;3 </a:t>
            </a:r>
            <a:r>
              <a:rPr lang="ko-KR" altLang="en-US" sz="1200">
                <a:latin typeface="+mn-ea"/>
              </a:rPr>
              <a:t>번 순서로 처리된다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@SessionAttributes(“user") </a:t>
            </a:r>
            <a:r>
              <a:rPr lang="ko-KR" altLang="en-US" sz="1200">
                <a:latin typeface="+mn-ea"/>
              </a:rPr>
              <a:t>가 정의되어 있을 경우 </a:t>
            </a:r>
            <a:r>
              <a:rPr lang="en-US" altLang="ko-KR" sz="1200">
                <a:latin typeface="+mn-ea"/>
              </a:rPr>
              <a:t>1</a:t>
            </a:r>
            <a:r>
              <a:rPr lang="ko-KR" altLang="en-US" sz="1200">
                <a:latin typeface="+mn-ea"/>
              </a:rPr>
              <a:t>차적으로 세션에서 </a:t>
            </a:r>
            <a:r>
              <a:rPr lang="en-US" altLang="ko-KR" sz="1200">
                <a:latin typeface="+mn-ea"/>
              </a:rPr>
              <a:t>User </a:t>
            </a:r>
            <a:r>
              <a:rPr lang="ko-KR" altLang="en-US" sz="1200">
                <a:latin typeface="+mn-ea"/>
              </a:rPr>
              <a:t>객체를 찾고 존재하지 않으면 다음으로 수행한다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populateUser() </a:t>
            </a:r>
            <a:r>
              <a:rPr lang="ko-KR" altLang="en-US" sz="1200">
                <a:latin typeface="+mn-ea"/>
              </a:rPr>
              <a:t>를 호출해서 </a:t>
            </a:r>
            <a:r>
              <a:rPr lang="en-US" altLang="ko-KR" sz="1200">
                <a:latin typeface="+mn-ea"/>
              </a:rPr>
              <a:t>Model </a:t>
            </a:r>
            <a:r>
              <a:rPr lang="ko-KR" altLang="en-US" sz="1200">
                <a:latin typeface="+mn-ea"/>
              </a:rPr>
              <a:t>에 </a:t>
            </a:r>
            <a:r>
              <a:rPr lang="en-US" altLang="ko-KR" sz="1200">
                <a:latin typeface="+mn-ea"/>
              </a:rPr>
              <a:t>User </a:t>
            </a:r>
            <a:r>
              <a:rPr lang="ko-KR" altLang="en-US" sz="1200">
                <a:latin typeface="+mn-ea"/>
              </a:rPr>
              <a:t>객체를 저장한다</a:t>
            </a:r>
            <a:r>
              <a:rPr lang="en-US" altLang="ko-KR" sz="1200">
                <a:latin typeface="+mn-ea"/>
              </a:rPr>
              <a:t> </a:t>
            </a:r>
          </a:p>
          <a:p>
            <a:pPr marL="628650" lvl="1" indent="-171450">
              <a:lnSpc>
                <a:spcPct val="150000"/>
              </a:lnSpc>
              <a:buFont typeface="Arial" panose="020B0604020202020204" pitchFamily="34" charset="0"/>
              <a:buChar char="•"/>
            </a:pPr>
            <a:r>
              <a:rPr lang="en-US" altLang="ko-KR" sz="1200">
                <a:latin typeface="+mn-ea"/>
              </a:rPr>
              <a:t>userForm()</a:t>
            </a:r>
            <a:r>
              <a:rPr lang="ko-KR" altLang="en-US" sz="1200">
                <a:latin typeface="+mn-ea"/>
              </a:rPr>
              <a:t> 이 호출되고 </a:t>
            </a:r>
            <a:r>
              <a:rPr lang="en-US" altLang="ko-KR" sz="1200">
                <a:latin typeface="+mn-ea"/>
              </a:rPr>
              <a:t>Model </a:t>
            </a:r>
            <a:r>
              <a:rPr lang="ko-KR" altLang="en-US" sz="1200">
                <a:latin typeface="+mn-ea"/>
              </a:rPr>
              <a:t>로부터 </a:t>
            </a:r>
            <a:r>
              <a:rPr lang="en-US" altLang="ko-KR" sz="1200">
                <a:latin typeface="+mn-ea"/>
              </a:rPr>
              <a:t>User </a:t>
            </a:r>
            <a:r>
              <a:rPr lang="ko-KR" altLang="en-US" sz="1200">
                <a:latin typeface="+mn-ea"/>
              </a:rPr>
              <a:t>객체를 가져와 수행한다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메서드 실행 이후 </a:t>
            </a:r>
            <a:r>
              <a:rPr lang="en-US" altLang="ko-KR" sz="1200">
                <a:latin typeface="+mn-ea"/>
              </a:rPr>
              <a:t>@ModelAttribute("user") </a:t>
            </a:r>
            <a:r>
              <a:rPr lang="ko-KR" altLang="en-US" sz="1200">
                <a:latin typeface="+mn-ea"/>
              </a:rPr>
              <a:t>와 </a:t>
            </a:r>
            <a:r>
              <a:rPr lang="en-US" altLang="ko-KR" sz="1200">
                <a:latin typeface="+mn-ea"/>
              </a:rPr>
              <a:t>@SessionAttributes("user") </a:t>
            </a:r>
            <a:r>
              <a:rPr lang="ko-KR" altLang="en-US" sz="1200">
                <a:latin typeface="+mn-ea"/>
              </a:rPr>
              <a:t>의 이름 속성이 동일한 경우 세션에 </a:t>
            </a:r>
            <a:r>
              <a:rPr lang="en-US" altLang="ko-KR" sz="1200">
                <a:latin typeface="+mn-ea"/>
              </a:rPr>
              <a:t>“user” </a:t>
            </a:r>
            <a:r>
              <a:rPr lang="ko-KR" altLang="en-US" sz="1200">
                <a:latin typeface="+mn-ea"/>
              </a:rPr>
              <a:t>속성의 객체를 저장한다</a:t>
            </a:r>
            <a:endParaRPr lang="en-US" altLang="ko-KR" sz="1200">
              <a:latin typeface="+mn-ea"/>
            </a:endParaRP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623344" y="1905531"/>
            <a:ext cx="9370263"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모델에 저장된</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세션에 저장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새로운</a:t>
            </a:r>
            <a:r>
              <a:rPr kumimoji="0" lang="ko-KR" altLang="ko-KR" sz="1100" b="0" i="0" u="none" strike="noStrike" cap="none" normalizeH="0" baseline="0">
                <a:ln>
                  <a:noFill/>
                </a:ln>
                <a:solidFill>
                  <a:srgbClr val="7A7E85"/>
                </a:solidFill>
                <a:effectLst/>
                <a:ea typeface="JetBrains Mono"/>
              </a:rPr>
              <a:t> User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객체를 반환하여 </a:t>
            </a:r>
            <a:r>
              <a:rPr lang="en-US" altLang="ko-KR" sz="1100">
                <a:solidFill>
                  <a:srgbClr val="7A7E85"/>
                </a:solidFill>
                <a:ea typeface="JetBrains Mono"/>
                <a:cs typeface="Courier New" panose="02070309020205020404" pitchFamily="49" charset="0"/>
              </a:rPr>
              <a:t>Model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 추가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56A8F5"/>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여기서는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Model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세션에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23" name="그룹 22">
            <a:extLst>
              <a:ext uri="{FF2B5EF4-FFF2-40B4-BE49-F238E27FC236}">
                <a16:creationId xmlns:a16="http://schemas.microsoft.com/office/drawing/2014/main" id="{F3BA55A2-F554-42D5-867B-650F21D05E3F}"/>
              </a:ext>
            </a:extLst>
          </p:cNvPr>
          <p:cNvGrpSpPr/>
          <p:nvPr/>
        </p:nvGrpSpPr>
        <p:grpSpPr>
          <a:xfrm>
            <a:off x="7487935" y="2953308"/>
            <a:ext cx="283698" cy="283699"/>
            <a:chOff x="1075919" y="1284038"/>
            <a:chExt cx="283698" cy="283699"/>
          </a:xfrm>
        </p:grpSpPr>
        <p:sp>
          <p:nvSpPr>
            <p:cNvPr id="24" name="타원 23">
              <a:extLst>
                <a:ext uri="{FF2B5EF4-FFF2-40B4-BE49-F238E27FC236}">
                  <a16:creationId xmlns:a16="http://schemas.microsoft.com/office/drawing/2014/main" id="{13A141C2-7040-4729-B839-801A9D30708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5514028-7937-44E1-9E16-4C9C6937AD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21EEE014-227E-41C3-9C40-D78918DB2E8E}"/>
              </a:ext>
            </a:extLst>
          </p:cNvPr>
          <p:cNvGrpSpPr/>
          <p:nvPr/>
        </p:nvGrpSpPr>
        <p:grpSpPr>
          <a:xfrm>
            <a:off x="8058696" y="3545253"/>
            <a:ext cx="283698" cy="283699"/>
            <a:chOff x="1075919" y="1284038"/>
            <a:chExt cx="283698" cy="283699"/>
          </a:xfrm>
        </p:grpSpPr>
        <p:sp>
          <p:nvSpPr>
            <p:cNvPr id="27" name="타원 26">
              <a:extLst>
                <a:ext uri="{FF2B5EF4-FFF2-40B4-BE49-F238E27FC236}">
                  <a16:creationId xmlns:a16="http://schemas.microsoft.com/office/drawing/2014/main" id="{825AF446-B6E1-409C-AB46-311A8C703C5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0BEFBB09-AAC3-498C-A1D1-8F149517C1B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29" name="그룹 28">
            <a:extLst>
              <a:ext uri="{FF2B5EF4-FFF2-40B4-BE49-F238E27FC236}">
                <a16:creationId xmlns:a16="http://schemas.microsoft.com/office/drawing/2014/main" id="{001D5C8A-58A2-48A8-AE4E-BE016E537CB1}"/>
              </a:ext>
            </a:extLst>
          </p:cNvPr>
          <p:cNvGrpSpPr/>
          <p:nvPr/>
        </p:nvGrpSpPr>
        <p:grpSpPr>
          <a:xfrm>
            <a:off x="5421820" y="2081750"/>
            <a:ext cx="283698" cy="283699"/>
            <a:chOff x="1075919" y="1284038"/>
            <a:chExt cx="283698" cy="283699"/>
          </a:xfrm>
        </p:grpSpPr>
        <p:sp>
          <p:nvSpPr>
            <p:cNvPr id="30" name="타원 29">
              <a:extLst>
                <a:ext uri="{FF2B5EF4-FFF2-40B4-BE49-F238E27FC236}">
                  <a16:creationId xmlns:a16="http://schemas.microsoft.com/office/drawing/2014/main" id="{59764C92-0669-4EFD-B101-80CF795EE1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1" name="TextBox 30">
              <a:extLst>
                <a:ext uri="{FF2B5EF4-FFF2-40B4-BE49-F238E27FC236}">
                  <a16:creationId xmlns:a16="http://schemas.microsoft.com/office/drawing/2014/main" id="{6E51E6CD-6772-4D1D-9A8B-4243D3EA041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39332140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452713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세션 참조</a:t>
            </a:r>
          </a:p>
        </p:txBody>
      </p:sp>
      <p:sp>
        <p:nvSpPr>
          <p:cNvPr id="17" name="직사각형 16">
            <a:extLst>
              <a:ext uri="{FF2B5EF4-FFF2-40B4-BE49-F238E27FC236}">
                <a16:creationId xmlns:a16="http://schemas.microsoft.com/office/drawing/2014/main" id="{83FFC2B4-F8BA-4B37-8FA5-2D1399450423}"/>
              </a:ext>
            </a:extLst>
          </p:cNvPr>
          <p:cNvSpPr/>
          <p:nvPr/>
        </p:nvSpPr>
        <p:spPr>
          <a:xfrm>
            <a:off x="553784" y="3911812"/>
            <a:ext cx="67632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/submitUser </a:t>
            </a:r>
            <a:r>
              <a:rPr lang="ko-KR" altLang="en-US" sz="1200">
                <a:latin typeface="+mn-ea"/>
              </a:rPr>
              <a:t>로 요청하면 다음과 같이 처리된다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세션에서 </a:t>
            </a:r>
            <a:r>
              <a:rPr lang="en-US" altLang="ko-KR" sz="1200">
                <a:latin typeface="+mn-ea"/>
              </a:rPr>
              <a:t>user </a:t>
            </a:r>
            <a:r>
              <a:rPr lang="ko-KR" altLang="en-US" sz="1200">
                <a:latin typeface="+mn-ea"/>
              </a:rPr>
              <a:t>객체를 찾아 존재하면 </a:t>
            </a:r>
            <a:r>
              <a:rPr lang="en-US" altLang="ko-KR" sz="1200">
                <a:latin typeface="+mn-ea"/>
              </a:rPr>
              <a:t>Model </a:t>
            </a:r>
            <a:r>
              <a:rPr lang="ko-KR" altLang="en-US" sz="1200">
                <a:latin typeface="+mn-ea"/>
              </a:rPr>
              <a:t>에</a:t>
            </a:r>
            <a:r>
              <a:rPr lang="en-US" altLang="ko-KR" sz="1200">
                <a:latin typeface="+mn-ea"/>
              </a:rPr>
              <a:t> </a:t>
            </a:r>
            <a:r>
              <a:rPr lang="ko-KR" altLang="en-US" sz="1200">
                <a:latin typeface="+mn-ea"/>
              </a:rPr>
              <a:t>저장한다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submitUser() </a:t>
            </a:r>
            <a:r>
              <a:rPr lang="ko-KR" altLang="en-US" sz="1200">
                <a:latin typeface="+mn-ea"/>
              </a:rPr>
              <a:t>를 호출하고 </a:t>
            </a:r>
            <a:r>
              <a:rPr lang="en-US" altLang="ko-KR" sz="1200">
                <a:latin typeface="+mn-ea"/>
              </a:rPr>
              <a:t>Model</a:t>
            </a:r>
            <a:r>
              <a:rPr lang="ko-KR" altLang="en-US" sz="1200">
                <a:latin typeface="+mn-ea"/>
              </a:rPr>
              <a:t> 로부터 </a:t>
            </a:r>
            <a:r>
              <a:rPr lang="en-US" altLang="ko-KR" sz="1200">
                <a:latin typeface="+mn-ea"/>
              </a:rPr>
              <a:t>User </a:t>
            </a:r>
            <a:r>
              <a:rPr lang="ko-KR" altLang="en-US" sz="1200">
                <a:latin typeface="+mn-ea"/>
              </a:rPr>
              <a:t>객체를 가져와 수행한다</a:t>
            </a: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553784" y="573970"/>
            <a:ext cx="9370263"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세션에 저장된</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 꺼내어 </a:t>
            </a:r>
            <a:r>
              <a:rPr kumimoji="0" lang="en-US" altLang="ko-KR" sz="1100" b="0" i="0" u="none" strike="noStrike" cap="none" normalizeH="0" baseline="0">
                <a:ln>
                  <a:noFill/>
                </a:ln>
                <a:solidFill>
                  <a:srgbClr val="7A7E85"/>
                </a:solidFill>
                <a:effectLst/>
                <a:ea typeface="JetBrains Mono"/>
              </a:rPr>
              <a:t>Model </a:t>
            </a:r>
            <a:r>
              <a:rPr kumimoji="0" lang="ko-KR" altLang="en-US" sz="1100" b="0" i="0" u="none" strike="noStrike" cap="none" normalizeH="0" baseline="0">
                <a:ln>
                  <a:noFill/>
                </a:ln>
                <a:solidFill>
                  <a:srgbClr val="7A7E85"/>
                </a:solidFill>
                <a:effectLst/>
                <a:ea typeface="JetBrains Mono"/>
              </a:rPr>
              <a:t>에 저장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56A8F5"/>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Model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23" name="그룹 22">
            <a:extLst>
              <a:ext uri="{FF2B5EF4-FFF2-40B4-BE49-F238E27FC236}">
                <a16:creationId xmlns:a16="http://schemas.microsoft.com/office/drawing/2014/main" id="{F3BA55A2-F554-42D5-867B-650F21D05E3F}"/>
              </a:ext>
            </a:extLst>
          </p:cNvPr>
          <p:cNvGrpSpPr/>
          <p:nvPr/>
        </p:nvGrpSpPr>
        <p:grpSpPr>
          <a:xfrm>
            <a:off x="5954151" y="729119"/>
            <a:ext cx="283698" cy="283699"/>
            <a:chOff x="1075919" y="1284038"/>
            <a:chExt cx="283698" cy="283699"/>
          </a:xfrm>
        </p:grpSpPr>
        <p:sp>
          <p:nvSpPr>
            <p:cNvPr id="24" name="타원 23">
              <a:extLst>
                <a:ext uri="{FF2B5EF4-FFF2-40B4-BE49-F238E27FC236}">
                  <a16:creationId xmlns:a16="http://schemas.microsoft.com/office/drawing/2014/main" id="{13A141C2-7040-4729-B839-801A9D30708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5514028-7937-44E1-9E16-4C9C6937AD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21EEE014-227E-41C3-9C40-D78918DB2E8E}"/>
              </a:ext>
            </a:extLst>
          </p:cNvPr>
          <p:cNvGrpSpPr/>
          <p:nvPr/>
        </p:nvGrpSpPr>
        <p:grpSpPr>
          <a:xfrm>
            <a:off x="7479175" y="3098733"/>
            <a:ext cx="283698" cy="283699"/>
            <a:chOff x="1075919" y="1284038"/>
            <a:chExt cx="283698" cy="283699"/>
          </a:xfrm>
        </p:grpSpPr>
        <p:sp>
          <p:nvSpPr>
            <p:cNvPr id="27" name="타원 26">
              <a:extLst>
                <a:ext uri="{FF2B5EF4-FFF2-40B4-BE49-F238E27FC236}">
                  <a16:creationId xmlns:a16="http://schemas.microsoft.com/office/drawing/2014/main" id="{825AF446-B6E1-409C-AB46-311A8C703C5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0BEFBB09-AAC3-498C-A1D1-8F149517C1B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spTree>
    <p:extLst>
      <p:ext uri="{BB962C8B-B14F-4D97-AF65-F5344CB8AC3E}">
        <p14:creationId xmlns:p14="http://schemas.microsoft.com/office/powerpoint/2010/main" val="79040928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599388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모델에 객체가 없는 경우</a:t>
            </a:r>
          </a:p>
        </p:txBody>
      </p:sp>
      <p:sp>
        <p:nvSpPr>
          <p:cNvPr id="17" name="직사각형 16">
            <a:extLst>
              <a:ext uri="{FF2B5EF4-FFF2-40B4-BE49-F238E27FC236}">
                <a16:creationId xmlns:a16="http://schemas.microsoft.com/office/drawing/2014/main" id="{83FFC2B4-F8BA-4B37-8FA5-2D1399450423}"/>
              </a:ext>
            </a:extLst>
          </p:cNvPr>
          <p:cNvSpPr/>
          <p:nvPr/>
        </p:nvSpPr>
        <p:spPr>
          <a:xfrm>
            <a:off x="502774" y="2885939"/>
            <a:ext cx="11397125"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모델에 객체가 존재하지 않을 경우 </a:t>
            </a:r>
            <a:r>
              <a:rPr lang="en-US" altLang="ko-KR" sz="1200">
                <a:latin typeface="+mn-ea"/>
              </a:rPr>
              <a:t>/submitUser </a:t>
            </a:r>
            <a:r>
              <a:rPr lang="ko-KR" altLang="en-US" sz="1200">
                <a:latin typeface="+mn-ea"/>
              </a:rPr>
              <a:t>로 요청하면 다음과 같이 처리된다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@ModelAttribute </a:t>
            </a:r>
            <a:r>
              <a:rPr lang="ko-KR" altLang="en-US" sz="1200">
                <a:latin typeface="+mn-ea"/>
              </a:rPr>
              <a:t>와 </a:t>
            </a:r>
            <a:r>
              <a:rPr lang="en-US" altLang="ko-KR" sz="1200">
                <a:latin typeface="+mn-ea"/>
              </a:rPr>
              <a:t>@SessionAttributes </a:t>
            </a:r>
            <a:r>
              <a:rPr lang="ko-KR" altLang="en-US" sz="1200">
                <a:latin typeface="+mn-ea"/>
              </a:rPr>
              <a:t>의 속성명을 체크해서 서로 동일한 속성명을 가지고 있는지 체크한다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속성명이 동일할 경우 먼저 </a:t>
            </a:r>
            <a:r>
              <a:rPr lang="en-US" altLang="ko-KR" sz="1200">
                <a:latin typeface="+mn-ea"/>
              </a:rPr>
              <a:t>Model </a:t>
            </a:r>
            <a:r>
              <a:rPr lang="ko-KR" altLang="en-US" sz="1200">
                <a:latin typeface="+mn-ea"/>
              </a:rPr>
              <a:t>에 </a:t>
            </a:r>
            <a:r>
              <a:rPr lang="en-US" altLang="ko-KR" sz="1200">
                <a:latin typeface="+mn-ea"/>
              </a:rPr>
              <a:t>User </a:t>
            </a:r>
            <a:r>
              <a:rPr lang="ko-KR" altLang="en-US" sz="1200">
                <a:latin typeface="+mn-ea"/>
              </a:rPr>
              <a:t>객체가 존재하는지 체크하고 없으면 다음으로 수행한다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마지막으로 세션에서 객체를 찾는데 세션에도 존재하지 않으면 </a:t>
            </a:r>
            <a:r>
              <a:rPr lang="en-US" altLang="ko-KR" sz="1200" b="1" i="1">
                <a:solidFill>
                  <a:srgbClr val="FF0000"/>
                </a:solidFill>
                <a:latin typeface="+mn-ea"/>
              </a:rPr>
              <a:t>'Expected session attribute </a:t>
            </a:r>
            <a:r>
              <a:rPr lang="ko-KR" altLang="en-US" sz="1200" b="1" i="1">
                <a:solidFill>
                  <a:srgbClr val="FF0000"/>
                </a:solidFill>
                <a:latin typeface="+mn-ea"/>
              </a:rPr>
              <a:t>객체이름</a:t>
            </a:r>
            <a:r>
              <a:rPr lang="en-US" altLang="ko-KR" sz="1200" b="1" i="1">
                <a:solidFill>
                  <a:srgbClr val="FF0000"/>
                </a:solidFill>
                <a:latin typeface="+mn-ea"/>
              </a:rPr>
              <a:t>'</a:t>
            </a:r>
            <a:r>
              <a:rPr lang="en-US" altLang="ko-KR" sz="1200">
                <a:latin typeface="+mn-ea"/>
              </a:rPr>
              <a:t> </a:t>
            </a:r>
            <a:r>
              <a:rPr lang="ko-KR" altLang="en-US" sz="1200">
                <a:latin typeface="+mn-ea"/>
              </a:rPr>
              <a:t>와 같은 오류가 난다</a:t>
            </a:r>
            <a:r>
              <a:rPr lang="en-US" altLang="ko-KR" sz="1200">
                <a:latin typeface="+mn-ea"/>
              </a:rPr>
              <a:t>. </a:t>
            </a: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이것을 해결하기 위해서는 아래 메서드처럼 </a:t>
            </a:r>
            <a:r>
              <a:rPr lang="en-US" altLang="ko-KR" sz="1200">
                <a:latin typeface="+mn-ea"/>
              </a:rPr>
              <a:t>Model </a:t>
            </a:r>
            <a:r>
              <a:rPr lang="ko-KR" altLang="en-US" sz="1200">
                <a:latin typeface="+mn-ea"/>
              </a:rPr>
              <a:t>에 객체를 직접 추가 하든지 아니면 메서드 위에 </a:t>
            </a:r>
            <a:r>
              <a:rPr lang="en-US" altLang="ko-KR" sz="1200">
                <a:latin typeface="+mn-ea"/>
              </a:rPr>
              <a:t>@ModelAttribute </a:t>
            </a:r>
            <a:r>
              <a:rPr lang="ko-KR" altLang="en-US" sz="1200">
                <a:latin typeface="+mn-ea"/>
              </a:rPr>
              <a:t>를 추가해서 </a:t>
            </a:r>
            <a:r>
              <a:rPr lang="en-US" altLang="ko-KR" sz="1200">
                <a:latin typeface="+mn-ea"/>
              </a:rPr>
              <a:t>Model </a:t>
            </a:r>
            <a:r>
              <a:rPr lang="ko-KR" altLang="en-US" sz="1200">
                <a:latin typeface="+mn-ea"/>
              </a:rPr>
              <a:t>에 담긴 객체를 세션에 연결해 주도록 해야 한다</a:t>
            </a:r>
            <a:endParaRPr lang="en-US" altLang="ko-KR" sz="1200">
              <a:latin typeface="+mn-ea"/>
            </a:endParaRP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535737" y="591021"/>
            <a:ext cx="9370263" cy="22929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세션으로부터 </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  찾는다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ea typeface="JetBrains Mono"/>
              </a:rPr>
              <a:t>@ModelAttribute("user")</a:t>
            </a:r>
            <a:r>
              <a:rPr kumimoji="0" lang="en-US" altLang="ko-KR" sz="1100" b="0" i="0" u="none" strike="noStrike" cap="none" normalizeH="0" baseline="0">
                <a:ln>
                  <a:noFill/>
                </a:ln>
                <a:solidFill>
                  <a:schemeClr val="bg1">
                    <a:lumMod val="50000"/>
                  </a:schemeClr>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모델에 객체를 추가하지 않는다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세션 및 모델에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객체가 존재하지 않는다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11" name="그룹 10">
            <a:extLst>
              <a:ext uri="{FF2B5EF4-FFF2-40B4-BE49-F238E27FC236}">
                <a16:creationId xmlns:a16="http://schemas.microsoft.com/office/drawing/2014/main" id="{EC1CD3D0-1059-4991-9E6C-2CC2BCE917F0}"/>
              </a:ext>
            </a:extLst>
          </p:cNvPr>
          <p:cNvGrpSpPr/>
          <p:nvPr/>
        </p:nvGrpSpPr>
        <p:grpSpPr>
          <a:xfrm>
            <a:off x="5079019" y="778248"/>
            <a:ext cx="283698" cy="283699"/>
            <a:chOff x="1075919" y="1284038"/>
            <a:chExt cx="283698" cy="283699"/>
          </a:xfrm>
        </p:grpSpPr>
        <p:sp>
          <p:nvSpPr>
            <p:cNvPr id="12" name="타원 11">
              <a:extLst>
                <a:ext uri="{FF2B5EF4-FFF2-40B4-BE49-F238E27FC236}">
                  <a16:creationId xmlns:a16="http://schemas.microsoft.com/office/drawing/2014/main" id="{867EA4DF-8374-4A90-9FC5-860FADE98C1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9847D8D3-752F-450F-968D-B5DB6C8D985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17F0DCBE-822E-4DDA-90DF-AA69F166F9EF}"/>
              </a:ext>
            </a:extLst>
          </p:cNvPr>
          <p:cNvGrpSpPr/>
          <p:nvPr/>
        </p:nvGrpSpPr>
        <p:grpSpPr>
          <a:xfrm>
            <a:off x="8427754" y="2278581"/>
            <a:ext cx="283698" cy="283699"/>
            <a:chOff x="1075919" y="1284038"/>
            <a:chExt cx="283698" cy="283699"/>
          </a:xfrm>
        </p:grpSpPr>
        <p:sp>
          <p:nvSpPr>
            <p:cNvPr id="15" name="타원 14">
              <a:extLst>
                <a:ext uri="{FF2B5EF4-FFF2-40B4-BE49-F238E27FC236}">
                  <a16:creationId xmlns:a16="http://schemas.microsoft.com/office/drawing/2014/main" id="{FEFE6B43-2E06-4ECD-87B5-C0DC54C1952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48F34436-4D97-40ED-88C3-4BA3D14C80F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sp>
        <p:nvSpPr>
          <p:cNvPr id="2" name="Rectangle 1">
            <a:extLst>
              <a:ext uri="{FF2B5EF4-FFF2-40B4-BE49-F238E27FC236}">
                <a16:creationId xmlns:a16="http://schemas.microsoft.com/office/drawing/2014/main" id="{E8282F19-5675-4E1C-BD9C-9AFB6460F88A}"/>
              </a:ext>
            </a:extLst>
          </p:cNvPr>
          <p:cNvSpPr>
            <a:spLocks noChangeArrowheads="1"/>
          </p:cNvSpPr>
          <p:nvPr/>
        </p:nvSpPr>
        <p:spPr bwMode="auto">
          <a:xfrm>
            <a:off x="535737" y="4935835"/>
            <a:ext cx="939906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en-US"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AccountDto(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모델에 객체를 직접 추가한다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B9D24B02-0477-4F38-8FA4-5EA01EA8BDC9}"/>
              </a:ext>
            </a:extLst>
          </p:cNvPr>
          <p:cNvSpPr txBox="1"/>
          <p:nvPr/>
        </p:nvSpPr>
        <p:spPr>
          <a:xfrm>
            <a:off x="2015235" y="6266392"/>
            <a:ext cx="6554368" cy="373885"/>
          </a:xfrm>
          <a:prstGeom prst="rect">
            <a:avLst/>
          </a:prstGeom>
          <a:noFill/>
        </p:spPr>
        <p:txBody>
          <a:bodyPr wrap="square">
            <a:spAutoFit/>
          </a:bodyPr>
          <a:lstStyle/>
          <a:p>
            <a:pPr>
              <a:lnSpc>
                <a:spcPct val="150000"/>
              </a:lnSpc>
            </a:pPr>
            <a:r>
              <a:rPr lang="en-US" altLang="ko-KR" sz="1400" i="1">
                <a:solidFill>
                  <a:srgbClr val="FF0000"/>
                </a:solidFill>
                <a:latin typeface="+mn-ea"/>
              </a:rPr>
              <a:t>@SessionAttributes </a:t>
            </a:r>
            <a:r>
              <a:rPr lang="ko-KR" altLang="en-US" sz="1400" i="1">
                <a:solidFill>
                  <a:srgbClr val="FF0000"/>
                </a:solidFill>
                <a:latin typeface="+mn-ea"/>
              </a:rPr>
              <a:t>는 세션에 있는 객체를 </a:t>
            </a:r>
            <a:r>
              <a:rPr lang="en-US" altLang="ko-KR" sz="1400" i="1">
                <a:solidFill>
                  <a:srgbClr val="FF0000"/>
                </a:solidFill>
                <a:latin typeface="+mn-ea"/>
              </a:rPr>
              <a:t>Model </a:t>
            </a:r>
            <a:r>
              <a:rPr lang="ko-KR" altLang="en-US" sz="1400" i="1">
                <a:solidFill>
                  <a:srgbClr val="FF0000"/>
                </a:solidFill>
                <a:latin typeface="+mn-ea"/>
              </a:rPr>
              <a:t>에 연결해 주는 역할을 한다 </a:t>
            </a:r>
          </a:p>
        </p:txBody>
      </p:sp>
    </p:spTree>
    <p:extLst>
      <p:ext uri="{BB962C8B-B14F-4D97-AF65-F5344CB8AC3E}">
        <p14:creationId xmlns:p14="http://schemas.microsoft.com/office/powerpoint/2010/main" val="28471945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46762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세션 초기화</a:t>
            </a:r>
          </a:p>
        </p:txBody>
      </p:sp>
      <p:sp>
        <p:nvSpPr>
          <p:cNvPr id="18" name="직사각형 17">
            <a:extLst>
              <a:ext uri="{FF2B5EF4-FFF2-40B4-BE49-F238E27FC236}">
                <a16:creationId xmlns:a16="http://schemas.microsoft.com/office/drawing/2014/main" id="{4233673A-46F6-464E-99FD-31FA5B654442}"/>
              </a:ext>
            </a:extLst>
          </p:cNvPr>
          <p:cNvSpPr/>
          <p:nvPr/>
        </p:nvSpPr>
        <p:spPr>
          <a:xfrm>
            <a:off x="386818" y="612455"/>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세션 초기화는 서버에서 특정 세션에 저장된 데이터를 삭제하고</a:t>
            </a:r>
            <a:r>
              <a:rPr lang="en-US" altLang="ko-KR" sz="1200">
                <a:latin typeface="+mn-ea"/>
              </a:rPr>
              <a:t> </a:t>
            </a:r>
            <a:r>
              <a:rPr lang="ko-KR" altLang="en-US" sz="1200">
                <a:latin typeface="+mn-ea"/>
              </a:rPr>
              <a:t>세션 상태를 초기화하는 과정을 말한다</a:t>
            </a:r>
            <a:endParaRPr lang="en-US" altLang="ko-KR" sz="1200">
              <a:latin typeface="+mn-ea"/>
            </a:endParaRPr>
          </a:p>
        </p:txBody>
      </p:sp>
      <p:sp>
        <p:nvSpPr>
          <p:cNvPr id="6" name="Rectangle 4">
            <a:extLst>
              <a:ext uri="{FF2B5EF4-FFF2-40B4-BE49-F238E27FC236}">
                <a16:creationId xmlns:a16="http://schemas.microsoft.com/office/drawing/2014/main" id="{7912BBF4-151D-457B-98C7-572907DDFA2F}"/>
              </a:ext>
            </a:extLst>
          </p:cNvPr>
          <p:cNvSpPr>
            <a:spLocks noChangeArrowheads="1"/>
          </p:cNvSpPr>
          <p:nvPr/>
        </p:nvSpPr>
        <p:spPr bwMode="auto">
          <a:xfrm>
            <a:off x="654208" y="3549650"/>
            <a:ext cx="5448566" cy="31051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@SessionAttributes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속성을 세션에 저장</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 초기화 메서드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"/clearSession"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clearSession</a:t>
            </a:r>
            <a:r>
              <a:rPr kumimoji="0" lang="ko-KR" altLang="ko-KR" sz="1200" b="0" i="0" u="none" strike="noStrike" cap="none" normalizeH="0" baseline="0">
                <a:ln>
                  <a:noFill/>
                </a:ln>
                <a:solidFill>
                  <a:srgbClr val="BCBEC4"/>
                </a:solidFill>
                <a:effectLst/>
                <a:latin typeface="Arial Unicode MS"/>
                <a:ea typeface="JetBrains Mono"/>
              </a:rPr>
              <a:t>(SessionStatus sessionStatus)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sessionStatus.setComplete();  </a:t>
            </a:r>
            <a:r>
              <a:rPr kumimoji="0" lang="ko-KR" altLang="ko-KR" sz="1200" b="0" i="0" u="none" strike="noStrike" cap="none" normalizeH="0" baseline="0">
                <a:ln>
                  <a:noFill/>
                </a:ln>
                <a:solidFill>
                  <a:srgbClr val="7A7E85"/>
                </a:solidFill>
                <a:effectLst/>
                <a:latin typeface="Arial Unicode MS"/>
                <a:ea typeface="JetBrains Mono"/>
              </a:rPr>
              <a:t>// 'user'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속성만 세션에서 제거</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"redirect:/userForm"</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1" name="직사각형 20">
            <a:extLst>
              <a:ext uri="{FF2B5EF4-FFF2-40B4-BE49-F238E27FC236}">
                <a16:creationId xmlns:a16="http://schemas.microsoft.com/office/drawing/2014/main" id="{F4961F6A-209C-4FA4-A5DA-19F0845F5030}"/>
              </a:ext>
            </a:extLst>
          </p:cNvPr>
          <p:cNvSpPr/>
          <p:nvPr/>
        </p:nvSpPr>
        <p:spPr>
          <a:xfrm>
            <a:off x="84456" y="1115851"/>
            <a:ext cx="19656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SessionStatus</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571C9F66-A57B-4B3F-89F3-96810E8A4683}"/>
              </a:ext>
            </a:extLst>
          </p:cNvPr>
          <p:cNvSpPr/>
          <p:nvPr/>
        </p:nvSpPr>
        <p:spPr>
          <a:xfrm>
            <a:off x="386818" y="1493902"/>
            <a:ext cx="116591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에서는 </a:t>
            </a:r>
            <a:r>
              <a:rPr lang="en-US" altLang="ko-KR" sz="1200">
                <a:latin typeface="+mn-ea"/>
              </a:rPr>
              <a:t>SessionStatus</a:t>
            </a:r>
            <a:r>
              <a:rPr lang="ko-KR" altLang="en-US" sz="1200">
                <a:latin typeface="+mn-ea"/>
              </a:rPr>
              <a:t> 사용하여 세션 데이터를 제거할 수 있으며 세션 초기화 후에는 보통 다른 페이지로 리다이렉트하여 새로운 세션이 시작될 준비를 한다</a:t>
            </a:r>
            <a:endParaRPr lang="en-US" altLang="ko-KR" sz="1200">
              <a:latin typeface="+mn-ea"/>
            </a:endParaRPr>
          </a:p>
        </p:txBody>
      </p:sp>
      <p:pic>
        <p:nvPicPr>
          <p:cNvPr id="10" name="그림 9">
            <a:extLst>
              <a:ext uri="{FF2B5EF4-FFF2-40B4-BE49-F238E27FC236}">
                <a16:creationId xmlns:a16="http://schemas.microsoft.com/office/drawing/2014/main" id="{08300392-D625-4FE9-99AF-14AD85090725}"/>
              </a:ext>
            </a:extLst>
          </p:cNvPr>
          <p:cNvPicPr>
            <a:picLocks noChangeAspect="1"/>
          </p:cNvPicPr>
          <p:nvPr/>
        </p:nvPicPr>
        <p:blipFill>
          <a:blip r:embed="rId3"/>
          <a:stretch>
            <a:fillRect/>
          </a:stretch>
        </p:blipFill>
        <p:spPr>
          <a:xfrm>
            <a:off x="654208" y="1963650"/>
            <a:ext cx="2379870" cy="1224150"/>
          </a:xfrm>
          <a:prstGeom prst="rect">
            <a:avLst/>
          </a:prstGeom>
        </p:spPr>
      </p:pic>
      <p:sp>
        <p:nvSpPr>
          <p:cNvPr id="24" name="직사각형 23">
            <a:extLst>
              <a:ext uri="{FF2B5EF4-FFF2-40B4-BE49-F238E27FC236}">
                <a16:creationId xmlns:a16="http://schemas.microsoft.com/office/drawing/2014/main" id="{AAFD5D56-0258-40F6-B2E2-C432234E8EC8}"/>
              </a:ext>
            </a:extLst>
          </p:cNvPr>
          <p:cNvSpPr/>
          <p:nvPr/>
        </p:nvSpPr>
        <p:spPr>
          <a:xfrm>
            <a:off x="3034078" y="2506475"/>
            <a:ext cx="6510662" cy="649088"/>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t>현재 핸들러의 세션 처리가 완료되었음을 표시하여 세션 속성들을 초기화 한다</a:t>
            </a:r>
            <a:endParaRPr lang="en-US" altLang="ko-KR" sz="1200"/>
          </a:p>
          <a:p>
            <a:pPr marL="171450" indent="-171450">
              <a:lnSpc>
                <a:spcPct val="150000"/>
              </a:lnSpc>
              <a:spcBef>
                <a:spcPts val="300"/>
              </a:spcBef>
              <a:buFont typeface="Arial" panose="020B0604020202020204" pitchFamily="34" charset="0"/>
              <a:buChar char="•"/>
            </a:pPr>
            <a:r>
              <a:rPr lang="ko-KR" altLang="en-US" sz="1200"/>
              <a:t>현재 핸들러의 세션 처리가 완료되었는지 여부를 반환한다</a:t>
            </a:r>
            <a:endParaRPr lang="en-US" altLang="ko-KR" sz="1200">
              <a:latin typeface="+mn-ea"/>
            </a:endParaRPr>
          </a:p>
        </p:txBody>
      </p:sp>
      <p:sp>
        <p:nvSpPr>
          <p:cNvPr id="26" name="직사각형 25">
            <a:extLst>
              <a:ext uri="{FF2B5EF4-FFF2-40B4-BE49-F238E27FC236}">
                <a16:creationId xmlns:a16="http://schemas.microsoft.com/office/drawing/2014/main" id="{37BE0817-B6A8-4C2F-B531-CE6CE3536A3B}"/>
              </a:ext>
            </a:extLst>
          </p:cNvPr>
          <p:cNvSpPr/>
          <p:nvPr/>
        </p:nvSpPr>
        <p:spPr>
          <a:xfrm>
            <a:off x="6216384" y="4306741"/>
            <a:ext cx="5536776" cy="1795556"/>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t>세션 초기화 범위는 컨트롤러에서 </a:t>
            </a:r>
            <a:r>
              <a:rPr lang="en-US" altLang="ko-KR" sz="1200"/>
              <a:t>@SessionAttributes</a:t>
            </a:r>
            <a:r>
              <a:rPr lang="ko-KR" altLang="en-US" sz="1200"/>
              <a:t>로 선언된 세션 속성들에 한정된다</a:t>
            </a:r>
            <a:r>
              <a:rPr lang="en-US" altLang="ko-KR" sz="1200"/>
              <a:t> </a:t>
            </a:r>
            <a:r>
              <a:rPr lang="ko-KR" altLang="en-US" sz="1200"/>
              <a:t>즉</a:t>
            </a:r>
            <a:r>
              <a:rPr lang="en-US" altLang="ko-KR" sz="1200"/>
              <a:t>, SessionStatus.setComplete()</a:t>
            </a:r>
            <a:r>
              <a:rPr lang="ko-KR" altLang="en-US" sz="1200"/>
              <a:t>는 해당 컨트롤러에서 관리하는 특정 세션 속성들만을 초기화</a:t>
            </a:r>
            <a:r>
              <a:rPr lang="en-US" altLang="ko-KR" sz="1200"/>
              <a:t>(</a:t>
            </a:r>
            <a:r>
              <a:rPr lang="ko-KR" altLang="en-US" sz="1200"/>
              <a:t>삭제</a:t>
            </a:r>
            <a:r>
              <a:rPr lang="en-US" altLang="ko-KR" sz="1200"/>
              <a:t>)</a:t>
            </a:r>
            <a:r>
              <a:rPr lang="ko-KR" altLang="en-US" sz="1200"/>
              <a:t>하고</a:t>
            </a:r>
            <a:r>
              <a:rPr lang="en-US" altLang="ko-KR" sz="1200"/>
              <a:t>, </a:t>
            </a:r>
            <a:r>
              <a:rPr lang="ko-KR" altLang="en-US" sz="1200"/>
              <a:t>세션에 다른 곳에서 저장된 데이터나 전체 세션 자체를 삭제하지는 않는다</a:t>
            </a:r>
            <a:endParaRPr lang="en-US" altLang="ko-KR" sz="1200"/>
          </a:p>
          <a:p>
            <a:pPr marL="171450" indent="-171450">
              <a:lnSpc>
                <a:spcPct val="150000"/>
              </a:lnSpc>
              <a:spcBef>
                <a:spcPts val="300"/>
              </a:spcBef>
              <a:buFont typeface="Arial" panose="020B0604020202020204" pitchFamily="34" charset="0"/>
              <a:buChar char="•"/>
            </a:pPr>
            <a:endParaRPr lang="en-US" altLang="ko-KR" sz="1200"/>
          </a:p>
          <a:p>
            <a:pPr marL="171450" indent="-171450">
              <a:lnSpc>
                <a:spcPct val="150000"/>
              </a:lnSpc>
              <a:spcBef>
                <a:spcPts val="300"/>
              </a:spcBef>
              <a:buFont typeface="Arial" panose="020B0604020202020204" pitchFamily="34" charset="0"/>
              <a:buChar char="•"/>
            </a:pPr>
            <a:r>
              <a:rPr lang="ko-KR" altLang="en-US" sz="1200"/>
              <a:t>세션 전체 무효화를 원한다면</a:t>
            </a:r>
            <a:r>
              <a:rPr lang="en-US" altLang="ko-KR" sz="1200"/>
              <a:t>, HttpSession.invalidate()</a:t>
            </a:r>
            <a:r>
              <a:rPr lang="ko-KR" altLang="en-US" sz="1200"/>
              <a:t>를 사용할 수 있다</a:t>
            </a:r>
            <a:endParaRPr lang="en-US" altLang="ko-KR" sz="1200">
              <a:latin typeface="+mn-ea"/>
            </a:endParaRPr>
          </a:p>
        </p:txBody>
      </p:sp>
    </p:spTree>
    <p:extLst>
      <p:ext uri="{BB962C8B-B14F-4D97-AF65-F5344CB8AC3E}">
        <p14:creationId xmlns:p14="http://schemas.microsoft.com/office/powerpoint/2010/main" val="5697787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3D808DC9-A850-4B7B-97EF-E001C3D885DC}"/>
              </a:ext>
            </a:extLst>
          </p:cNvPr>
          <p:cNvSpPr/>
          <p:nvPr/>
        </p:nvSpPr>
        <p:spPr>
          <a:xfrm>
            <a:off x="7031057" y="3828288"/>
            <a:ext cx="4998716" cy="2846832"/>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279981" y="1038411"/>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860601" y="1285299"/>
            <a:ext cx="31571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3524906" y="1038411"/>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a:off x="3014278" y="1285299"/>
            <a:ext cx="5106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176318" y="1038411"/>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flipH="1">
            <a:off x="5049888" y="1532187"/>
            <a:ext cx="25"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082675" y="1897203"/>
            <a:ext cx="19344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ModelFactory</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3791943" y="2756775"/>
            <a:ext cx="251995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SessionAttributesHandler</a:t>
            </a:r>
            <a:endParaRPr lang="en-US" altLang="ko-KR" sz="1400" b="1">
              <a:solidFill>
                <a:schemeClr val="bg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a:off x="5049888" y="2390979"/>
            <a:ext cx="2034"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EEB16C61-38DD-43EF-8E05-59DC00C8AA4F}"/>
              </a:ext>
            </a:extLst>
          </p:cNvPr>
          <p:cNvSpPr/>
          <p:nvPr/>
        </p:nvSpPr>
        <p:spPr>
          <a:xfrm>
            <a:off x="4630401" y="3711124"/>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
            </a:r>
          </a:p>
        </p:txBody>
      </p:sp>
      <p:cxnSp>
        <p:nvCxnSpPr>
          <p:cNvPr id="58" name="직선 화살표 연결선 57">
            <a:extLst>
              <a:ext uri="{FF2B5EF4-FFF2-40B4-BE49-F238E27FC236}">
                <a16:creationId xmlns:a16="http://schemas.microsoft.com/office/drawing/2014/main" id="{5B20E6D2-198B-4910-9A38-A3D2C37EE8FB}"/>
              </a:ext>
            </a:extLst>
          </p:cNvPr>
          <p:cNvCxnSpPr>
            <a:cxnSpLocks/>
            <a:stCxn id="48" idx="2"/>
            <a:endCxn id="57" idx="0"/>
          </p:cNvCxnSpPr>
          <p:nvPr/>
        </p:nvCxnSpPr>
        <p:spPr>
          <a:xfrm flipH="1">
            <a:off x="5049885" y="3250551"/>
            <a:ext cx="2037" cy="460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다이아몬드 70">
            <a:extLst>
              <a:ext uri="{FF2B5EF4-FFF2-40B4-BE49-F238E27FC236}">
                <a16:creationId xmlns:a16="http://schemas.microsoft.com/office/drawing/2014/main" id="{F11AB475-CED8-4CA0-8EFE-8EF7F2F39F2B}"/>
              </a:ext>
            </a:extLst>
          </p:cNvPr>
          <p:cNvSpPr/>
          <p:nvPr/>
        </p:nvSpPr>
        <p:spPr>
          <a:xfrm>
            <a:off x="4809093" y="444763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6CCD1586-C490-4E4E-BBB4-9755E207FDF4}"/>
              </a:ext>
            </a:extLst>
          </p:cNvPr>
          <p:cNvSpPr txBox="1"/>
          <p:nvPr/>
        </p:nvSpPr>
        <p:spPr>
          <a:xfrm>
            <a:off x="5033916" y="3366775"/>
            <a:ext cx="1213609" cy="246221"/>
          </a:xfrm>
          <a:prstGeom prst="rect">
            <a:avLst/>
          </a:prstGeom>
          <a:noFill/>
        </p:spPr>
        <p:txBody>
          <a:bodyPr wrap="square">
            <a:spAutoFit/>
          </a:bodyPr>
          <a:lstStyle/>
          <a:p>
            <a:pPr algn="ctr">
              <a:spcBef>
                <a:spcPts val="400"/>
              </a:spcBef>
            </a:pPr>
            <a:r>
              <a:rPr lang="en-US" altLang="ko-KR" sz="1000"/>
              <a:t>mergeAttributes()</a:t>
            </a:r>
            <a:endParaRPr lang="en-US" altLang="ko-KR" sz="1000">
              <a:solidFill>
                <a:schemeClr val="tx1"/>
              </a:solidFill>
              <a:effectLst/>
            </a:endParaRPr>
          </a:p>
        </p:txBody>
      </p:sp>
      <p:sp>
        <p:nvSpPr>
          <p:cNvPr id="76" name="TextBox 75">
            <a:extLst>
              <a:ext uri="{FF2B5EF4-FFF2-40B4-BE49-F238E27FC236}">
                <a16:creationId xmlns:a16="http://schemas.microsoft.com/office/drawing/2014/main" id="{08502FDD-6DF2-40FF-AA9B-F58FC68A02D3}"/>
              </a:ext>
            </a:extLst>
          </p:cNvPr>
          <p:cNvSpPr txBox="1"/>
          <p:nvPr/>
        </p:nvSpPr>
        <p:spPr>
          <a:xfrm>
            <a:off x="1062091" y="3319534"/>
            <a:ext cx="3987794" cy="293414"/>
          </a:xfrm>
          <a:prstGeom prst="rect">
            <a:avLst/>
          </a:prstGeom>
          <a:noFill/>
        </p:spPr>
        <p:txBody>
          <a:bodyPr wrap="square">
            <a:spAutoFit/>
          </a:bodyPr>
          <a:lstStyle/>
          <a:p>
            <a:pPr>
              <a:lnSpc>
                <a:spcPct val="150000"/>
              </a:lnSpc>
              <a:spcBef>
                <a:spcPts val="400"/>
              </a:spcBef>
            </a:pPr>
            <a:r>
              <a:rPr lang="ko-KR" altLang="en-US" sz="1000"/>
              <a:t>세션에 객체가 존재하는지 체크하고</a:t>
            </a:r>
            <a:r>
              <a:rPr lang="en-US" altLang="ko-KR" sz="1000"/>
              <a:t> </a:t>
            </a:r>
            <a:r>
              <a:rPr lang="ko-KR" altLang="en-US" sz="1000"/>
              <a:t>존재하면 </a:t>
            </a:r>
            <a:r>
              <a:rPr lang="en-US" altLang="ko-KR" sz="1000"/>
              <a:t>Model</a:t>
            </a:r>
            <a:r>
              <a:rPr lang="ko-KR" altLang="en-US" sz="1000"/>
              <a:t> 에 저장된다 </a:t>
            </a:r>
            <a:endParaRPr lang="en-US" altLang="ko-KR" sz="1000">
              <a:solidFill>
                <a:schemeClr val="tx1"/>
              </a:solidFill>
              <a:effectLst/>
            </a:endParaRPr>
          </a:p>
        </p:txBody>
      </p:sp>
      <p:cxnSp>
        <p:nvCxnSpPr>
          <p:cNvPr id="77" name="직선 화살표 연결선 76">
            <a:extLst>
              <a:ext uri="{FF2B5EF4-FFF2-40B4-BE49-F238E27FC236}">
                <a16:creationId xmlns:a16="http://schemas.microsoft.com/office/drawing/2014/main" id="{99AEBD96-9259-4632-96ED-D5310DEA280F}"/>
              </a:ext>
            </a:extLst>
          </p:cNvPr>
          <p:cNvCxnSpPr>
            <a:cxnSpLocks/>
            <a:stCxn id="57" idx="2"/>
            <a:endCxn id="71" idx="0"/>
          </p:cNvCxnSpPr>
          <p:nvPr/>
        </p:nvCxnSpPr>
        <p:spPr>
          <a:xfrm>
            <a:off x="5049885" y="4204900"/>
            <a:ext cx="0" cy="242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BD77F6F-50AC-4930-BD1D-526EB9CB0341}"/>
              </a:ext>
            </a:extLst>
          </p:cNvPr>
          <p:cNvSpPr txBox="1"/>
          <p:nvPr/>
        </p:nvSpPr>
        <p:spPr>
          <a:xfrm>
            <a:off x="5281627" y="4285213"/>
            <a:ext cx="1591005" cy="755079"/>
          </a:xfrm>
          <a:prstGeom prst="rect">
            <a:avLst/>
          </a:prstGeom>
          <a:noFill/>
        </p:spPr>
        <p:txBody>
          <a:bodyPr wrap="square">
            <a:spAutoFit/>
          </a:bodyPr>
          <a:lstStyle/>
          <a:p>
            <a:pPr>
              <a:lnSpc>
                <a:spcPct val="150000"/>
              </a:lnSpc>
              <a:spcBef>
                <a:spcPts val="400"/>
              </a:spcBef>
            </a:pPr>
            <a:r>
              <a:rPr lang="en-US" altLang="ko-KR" sz="1000">
                <a:latin typeface="+mn-ea"/>
              </a:rPr>
              <a:t>@ModelAttribute </a:t>
            </a:r>
            <a:r>
              <a:rPr lang="ko-KR" altLang="en-US" sz="1000">
                <a:latin typeface="+mn-ea"/>
              </a:rPr>
              <a:t>와 </a:t>
            </a:r>
            <a:r>
              <a:rPr lang="en-US" altLang="ko-KR" sz="1000">
                <a:latin typeface="+mn-ea"/>
              </a:rPr>
              <a:t>@SessionAttributes </a:t>
            </a:r>
            <a:r>
              <a:rPr lang="ko-KR" altLang="en-US" sz="1000">
                <a:latin typeface="+mn-ea"/>
              </a:rPr>
              <a:t>가 서로 동일한 속성명 존재</a:t>
            </a:r>
            <a:r>
              <a:rPr lang="en-US" altLang="ko-KR" sz="1000">
                <a:latin typeface="+mn-ea"/>
              </a:rPr>
              <a:t>?</a:t>
            </a:r>
            <a:endParaRPr lang="en-US" altLang="ko-KR" sz="1000">
              <a:solidFill>
                <a:schemeClr val="tx1"/>
              </a:solidFill>
              <a:effectLst/>
            </a:endParaRPr>
          </a:p>
        </p:txBody>
      </p:sp>
      <p:cxnSp>
        <p:nvCxnSpPr>
          <p:cNvPr id="52" name="직선 화살표 연결선 51">
            <a:extLst>
              <a:ext uri="{FF2B5EF4-FFF2-40B4-BE49-F238E27FC236}">
                <a16:creationId xmlns:a16="http://schemas.microsoft.com/office/drawing/2014/main" id="{2C81775E-45AF-4F02-883F-A746199B4603}"/>
              </a:ext>
            </a:extLst>
          </p:cNvPr>
          <p:cNvCxnSpPr>
            <a:cxnSpLocks/>
            <a:stCxn id="71" idx="1"/>
          </p:cNvCxnSpPr>
          <p:nvPr/>
        </p:nvCxnSpPr>
        <p:spPr>
          <a:xfrm flipH="1">
            <a:off x="3434498" y="4672882"/>
            <a:ext cx="13745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AE49C49-30F6-40CF-BEED-502234B31FCC}"/>
              </a:ext>
            </a:extLst>
          </p:cNvPr>
          <p:cNvSpPr txBox="1"/>
          <p:nvPr/>
        </p:nvSpPr>
        <p:spPr>
          <a:xfrm>
            <a:off x="3958098" y="4389785"/>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sp>
        <p:nvSpPr>
          <p:cNvPr id="88" name="TextBox 87">
            <a:extLst>
              <a:ext uri="{FF2B5EF4-FFF2-40B4-BE49-F238E27FC236}">
                <a16:creationId xmlns:a16="http://schemas.microsoft.com/office/drawing/2014/main" id="{28E31ED4-5A4A-4499-B4C5-503A83631761}"/>
              </a:ext>
            </a:extLst>
          </p:cNvPr>
          <p:cNvSpPr txBox="1"/>
          <p:nvPr/>
        </p:nvSpPr>
        <p:spPr>
          <a:xfrm>
            <a:off x="1162049" y="4562471"/>
            <a:ext cx="2369793" cy="246221"/>
          </a:xfrm>
          <a:prstGeom prst="rect">
            <a:avLst/>
          </a:prstGeom>
          <a:noFill/>
        </p:spPr>
        <p:txBody>
          <a:bodyPr wrap="square">
            <a:spAutoFit/>
          </a:bodyPr>
          <a:lstStyle/>
          <a:p>
            <a:pPr algn="ctr">
              <a:spcBef>
                <a:spcPts val="400"/>
              </a:spcBef>
            </a:pPr>
            <a:r>
              <a:rPr lang="ko-KR" altLang="en-US" sz="1000"/>
              <a:t>세션에 객체 저장하지 않고 계속 수행</a:t>
            </a:r>
            <a:endParaRPr lang="en-US" altLang="ko-KR" sz="1000">
              <a:solidFill>
                <a:schemeClr val="tx1"/>
              </a:solidFill>
              <a:effectLst/>
            </a:endParaRPr>
          </a:p>
        </p:txBody>
      </p:sp>
      <p:cxnSp>
        <p:nvCxnSpPr>
          <p:cNvPr id="96" name="직선 화살표 연결선 95">
            <a:extLst>
              <a:ext uri="{FF2B5EF4-FFF2-40B4-BE49-F238E27FC236}">
                <a16:creationId xmlns:a16="http://schemas.microsoft.com/office/drawing/2014/main" id="{5CA39369-E1BE-4133-9E0F-CD09277B3947}"/>
              </a:ext>
            </a:extLst>
          </p:cNvPr>
          <p:cNvCxnSpPr>
            <a:cxnSpLocks/>
            <a:stCxn id="71" idx="2"/>
            <a:endCxn id="43" idx="0"/>
          </p:cNvCxnSpPr>
          <p:nvPr/>
        </p:nvCxnSpPr>
        <p:spPr>
          <a:xfrm>
            <a:off x="5049885" y="4898129"/>
            <a:ext cx="0" cy="4802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6AC8815D-AAC9-42FE-BAE1-3CE5F5FAADFA}"/>
              </a:ext>
            </a:extLst>
          </p:cNvPr>
          <p:cNvSpPr txBox="1"/>
          <p:nvPr/>
        </p:nvSpPr>
        <p:spPr>
          <a:xfrm>
            <a:off x="4472077" y="5883384"/>
            <a:ext cx="1123681" cy="524246"/>
          </a:xfrm>
          <a:prstGeom prst="rect">
            <a:avLst/>
          </a:prstGeom>
          <a:noFill/>
        </p:spPr>
        <p:txBody>
          <a:bodyPr wrap="square">
            <a:spAutoFit/>
          </a:bodyPr>
          <a:lstStyle/>
          <a:p>
            <a:pPr algn="ctr">
              <a:lnSpc>
                <a:spcPct val="150000"/>
              </a:lnSpc>
              <a:spcBef>
                <a:spcPts val="400"/>
              </a:spcBef>
            </a:pPr>
            <a:r>
              <a:rPr lang="ko-KR" altLang="en-US" sz="1000">
                <a:latin typeface="+mn-ea"/>
              </a:rPr>
              <a:t>모델에 객체가 존재하는지 체크</a:t>
            </a:r>
            <a:endParaRPr lang="en-US" altLang="ko-KR" sz="1000">
              <a:solidFill>
                <a:schemeClr val="tx1"/>
              </a:solidFill>
              <a:effectLst/>
            </a:endParaRPr>
          </a:p>
        </p:txBody>
      </p:sp>
      <p:sp>
        <p:nvSpPr>
          <p:cNvPr id="102" name="모서리가 둥근 직사각형 38">
            <a:extLst>
              <a:ext uri="{FF2B5EF4-FFF2-40B4-BE49-F238E27FC236}">
                <a16:creationId xmlns:a16="http://schemas.microsoft.com/office/drawing/2014/main" id="{B3897463-9438-44E7-8A79-A2CF8410F911}"/>
              </a:ext>
            </a:extLst>
          </p:cNvPr>
          <p:cNvSpPr/>
          <p:nvPr/>
        </p:nvSpPr>
        <p:spPr>
          <a:xfrm>
            <a:off x="7447834" y="5355982"/>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Session</a:t>
            </a:r>
            <a:endParaRPr lang="en-US" altLang="ko-KR" sz="1400">
              <a:solidFill>
                <a:schemeClr val="tx1"/>
              </a:solidFill>
              <a:effectLst/>
            </a:endParaRPr>
          </a:p>
        </p:txBody>
      </p:sp>
      <p:cxnSp>
        <p:nvCxnSpPr>
          <p:cNvPr id="79" name="직선 화살표 연결선 78">
            <a:extLst>
              <a:ext uri="{FF2B5EF4-FFF2-40B4-BE49-F238E27FC236}">
                <a16:creationId xmlns:a16="http://schemas.microsoft.com/office/drawing/2014/main" id="{A56AD216-AAF7-4766-9F81-0BB19CDBE580}"/>
              </a:ext>
            </a:extLst>
          </p:cNvPr>
          <p:cNvCxnSpPr>
            <a:cxnSpLocks/>
            <a:stCxn id="43" idx="3"/>
            <a:endCxn id="102" idx="1"/>
          </p:cNvCxnSpPr>
          <p:nvPr/>
        </p:nvCxnSpPr>
        <p:spPr>
          <a:xfrm flipV="1">
            <a:off x="5290677" y="5602870"/>
            <a:ext cx="2157157" cy="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B303ECC9-3CCD-43B0-AC6B-523801D95D79}"/>
              </a:ext>
            </a:extLst>
          </p:cNvPr>
          <p:cNvSpPr txBox="1"/>
          <p:nvPr/>
        </p:nvSpPr>
        <p:spPr>
          <a:xfrm>
            <a:off x="7270750" y="5905369"/>
            <a:ext cx="1123681" cy="524246"/>
          </a:xfrm>
          <a:prstGeom prst="rect">
            <a:avLst/>
          </a:prstGeom>
          <a:noFill/>
        </p:spPr>
        <p:txBody>
          <a:bodyPr wrap="square">
            <a:spAutoFit/>
          </a:bodyPr>
          <a:lstStyle/>
          <a:p>
            <a:pPr algn="ctr">
              <a:lnSpc>
                <a:spcPct val="150000"/>
              </a:lnSpc>
              <a:spcBef>
                <a:spcPts val="400"/>
              </a:spcBef>
            </a:pPr>
            <a:r>
              <a:rPr lang="ko-KR" altLang="en-US" sz="1000">
                <a:latin typeface="+mn-ea"/>
              </a:rPr>
              <a:t>세션에 객체가 존재하는지 체크</a:t>
            </a:r>
            <a:endParaRPr lang="en-US" altLang="ko-KR" sz="1000">
              <a:solidFill>
                <a:schemeClr val="tx1"/>
              </a:solidFill>
              <a:effectLst/>
            </a:endParaRPr>
          </a:p>
        </p:txBody>
      </p:sp>
      <p:sp>
        <p:nvSpPr>
          <p:cNvPr id="117" name="모서리가 둥근 직사각형 38">
            <a:extLst>
              <a:ext uri="{FF2B5EF4-FFF2-40B4-BE49-F238E27FC236}">
                <a16:creationId xmlns:a16="http://schemas.microsoft.com/office/drawing/2014/main" id="{204C65D8-2981-481F-94D7-A14DF0CDEF45}"/>
              </a:ext>
            </a:extLst>
          </p:cNvPr>
          <p:cNvSpPr/>
          <p:nvPr/>
        </p:nvSpPr>
        <p:spPr>
          <a:xfrm>
            <a:off x="9003584" y="5355982"/>
            <a:ext cx="280106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HttpSessionRequiredException</a:t>
            </a:r>
            <a:endParaRPr lang="en-US" altLang="ko-KR" sz="1400">
              <a:solidFill>
                <a:schemeClr val="tx1"/>
              </a:solidFill>
              <a:effectLst/>
            </a:endParaRPr>
          </a:p>
        </p:txBody>
      </p:sp>
      <p:cxnSp>
        <p:nvCxnSpPr>
          <p:cNvPr id="118" name="직선 화살표 연결선 117">
            <a:extLst>
              <a:ext uri="{FF2B5EF4-FFF2-40B4-BE49-F238E27FC236}">
                <a16:creationId xmlns:a16="http://schemas.microsoft.com/office/drawing/2014/main" id="{A39BE28B-1069-46FD-9ED0-CEB1DC85D42F}"/>
              </a:ext>
            </a:extLst>
          </p:cNvPr>
          <p:cNvCxnSpPr>
            <a:cxnSpLocks/>
            <a:stCxn id="102" idx="3"/>
            <a:endCxn id="117" idx="1"/>
          </p:cNvCxnSpPr>
          <p:nvPr/>
        </p:nvCxnSpPr>
        <p:spPr>
          <a:xfrm>
            <a:off x="8286802" y="5602870"/>
            <a:ext cx="7167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4F8435D4-13F0-4A46-8CC3-73550A7DF26D}"/>
              </a:ext>
            </a:extLst>
          </p:cNvPr>
          <p:cNvSpPr txBox="1"/>
          <p:nvPr/>
        </p:nvSpPr>
        <p:spPr>
          <a:xfrm>
            <a:off x="8481496" y="5343320"/>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sp>
        <p:nvSpPr>
          <p:cNvPr id="123" name="모서리가 둥근 직사각형 38">
            <a:extLst>
              <a:ext uri="{FF2B5EF4-FFF2-40B4-BE49-F238E27FC236}">
                <a16:creationId xmlns:a16="http://schemas.microsoft.com/office/drawing/2014/main" id="{052FD533-FB3E-41AD-9D8E-242F7F15019D}"/>
              </a:ext>
            </a:extLst>
          </p:cNvPr>
          <p:cNvSpPr/>
          <p:nvPr/>
        </p:nvSpPr>
        <p:spPr>
          <a:xfrm>
            <a:off x="7447834" y="4079379"/>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t>
            </a:r>
            <a:endParaRPr lang="en-US" altLang="ko-KR" sz="1400">
              <a:solidFill>
                <a:schemeClr val="tx1"/>
              </a:solidFill>
              <a:effectLst/>
            </a:endParaRPr>
          </a:p>
        </p:txBody>
      </p:sp>
      <p:cxnSp>
        <p:nvCxnSpPr>
          <p:cNvPr id="124" name="직선 화살표 연결선 123">
            <a:extLst>
              <a:ext uri="{FF2B5EF4-FFF2-40B4-BE49-F238E27FC236}">
                <a16:creationId xmlns:a16="http://schemas.microsoft.com/office/drawing/2014/main" id="{0657C7E3-120C-40BE-9275-4C9F411F0B68}"/>
              </a:ext>
            </a:extLst>
          </p:cNvPr>
          <p:cNvCxnSpPr>
            <a:cxnSpLocks/>
            <a:stCxn id="43" idx="1"/>
            <a:endCxn id="135" idx="3"/>
          </p:cNvCxnSpPr>
          <p:nvPr/>
        </p:nvCxnSpPr>
        <p:spPr>
          <a:xfrm flipH="1" flipV="1">
            <a:off x="2615029" y="5602870"/>
            <a:ext cx="2194064" cy="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FE037939-7EE9-44E5-9AE7-B64133A188FB}"/>
              </a:ext>
            </a:extLst>
          </p:cNvPr>
          <p:cNvSpPr txBox="1"/>
          <p:nvPr/>
        </p:nvSpPr>
        <p:spPr>
          <a:xfrm>
            <a:off x="3464548" y="5311589"/>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128" name="TextBox 127">
            <a:extLst>
              <a:ext uri="{FF2B5EF4-FFF2-40B4-BE49-F238E27FC236}">
                <a16:creationId xmlns:a16="http://schemas.microsoft.com/office/drawing/2014/main" id="{1171DFDE-CB84-49C2-BA63-761D3D7B9646}"/>
              </a:ext>
            </a:extLst>
          </p:cNvPr>
          <p:cNvSpPr txBox="1"/>
          <p:nvPr/>
        </p:nvSpPr>
        <p:spPr>
          <a:xfrm>
            <a:off x="6247526" y="5338829"/>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cxnSp>
        <p:nvCxnSpPr>
          <p:cNvPr id="103" name="직선 화살표 연결선 102">
            <a:extLst>
              <a:ext uri="{FF2B5EF4-FFF2-40B4-BE49-F238E27FC236}">
                <a16:creationId xmlns:a16="http://schemas.microsoft.com/office/drawing/2014/main" id="{E7008D2A-403B-43C8-8F1F-C8779D25F683}"/>
              </a:ext>
            </a:extLst>
          </p:cNvPr>
          <p:cNvCxnSpPr>
            <a:stCxn id="102" idx="0"/>
            <a:endCxn id="123" idx="2"/>
          </p:cNvCxnSpPr>
          <p:nvPr/>
        </p:nvCxnSpPr>
        <p:spPr>
          <a:xfrm flipV="1">
            <a:off x="7867318" y="4573155"/>
            <a:ext cx="0" cy="782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38B4C572-E6AB-4D3C-B305-5E4317BBF65D}"/>
              </a:ext>
            </a:extLst>
          </p:cNvPr>
          <p:cNvSpPr txBox="1"/>
          <p:nvPr/>
        </p:nvSpPr>
        <p:spPr>
          <a:xfrm>
            <a:off x="7867318" y="4814089"/>
            <a:ext cx="1454597" cy="293414"/>
          </a:xfrm>
          <a:prstGeom prst="rect">
            <a:avLst/>
          </a:prstGeom>
          <a:noFill/>
        </p:spPr>
        <p:txBody>
          <a:bodyPr wrap="square">
            <a:spAutoFit/>
          </a:bodyPr>
          <a:lstStyle/>
          <a:p>
            <a:pPr algn="ctr">
              <a:lnSpc>
                <a:spcPct val="150000"/>
              </a:lnSpc>
              <a:spcBef>
                <a:spcPts val="400"/>
              </a:spcBef>
            </a:pPr>
            <a:r>
              <a:rPr lang="en-US" altLang="ko-KR" sz="1000">
                <a:latin typeface="+mn-ea"/>
              </a:rPr>
              <a:t>Model </a:t>
            </a:r>
            <a:r>
              <a:rPr lang="ko-KR" altLang="en-US" sz="1000">
                <a:latin typeface="+mn-ea"/>
              </a:rPr>
              <a:t>에 객체 저장</a:t>
            </a:r>
            <a:endParaRPr lang="en-US" altLang="ko-KR" sz="1000">
              <a:solidFill>
                <a:schemeClr val="tx1"/>
              </a:solidFill>
              <a:effectLst/>
            </a:endParaRPr>
          </a:p>
        </p:txBody>
      </p:sp>
      <p:sp>
        <p:nvSpPr>
          <p:cNvPr id="135" name="모서리가 둥근 직사각형 38">
            <a:extLst>
              <a:ext uri="{FF2B5EF4-FFF2-40B4-BE49-F238E27FC236}">
                <a16:creationId xmlns:a16="http://schemas.microsoft.com/office/drawing/2014/main" id="{068E6717-A0E3-4AB0-B35E-3301C04C581E}"/>
              </a:ext>
            </a:extLst>
          </p:cNvPr>
          <p:cNvSpPr/>
          <p:nvPr/>
        </p:nvSpPr>
        <p:spPr>
          <a:xfrm>
            <a:off x="1776061" y="5355982"/>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Session</a:t>
            </a:r>
            <a:endParaRPr lang="en-US" altLang="ko-KR" sz="1400">
              <a:solidFill>
                <a:schemeClr val="tx1"/>
              </a:solidFill>
              <a:effectLst/>
            </a:endParaRPr>
          </a:p>
        </p:txBody>
      </p:sp>
      <p:sp>
        <p:nvSpPr>
          <p:cNvPr id="140" name="TextBox 139">
            <a:extLst>
              <a:ext uri="{FF2B5EF4-FFF2-40B4-BE49-F238E27FC236}">
                <a16:creationId xmlns:a16="http://schemas.microsoft.com/office/drawing/2014/main" id="{407D510A-0C59-4789-AC03-8D2D1C118CDE}"/>
              </a:ext>
            </a:extLst>
          </p:cNvPr>
          <p:cNvSpPr txBox="1"/>
          <p:nvPr/>
        </p:nvSpPr>
        <p:spPr>
          <a:xfrm>
            <a:off x="2913870" y="5650922"/>
            <a:ext cx="1454597" cy="293414"/>
          </a:xfrm>
          <a:prstGeom prst="rect">
            <a:avLst/>
          </a:prstGeom>
          <a:noFill/>
        </p:spPr>
        <p:txBody>
          <a:bodyPr wrap="square">
            <a:spAutoFit/>
          </a:bodyPr>
          <a:lstStyle/>
          <a:p>
            <a:pPr algn="ctr">
              <a:lnSpc>
                <a:spcPct val="150000"/>
              </a:lnSpc>
              <a:spcBef>
                <a:spcPts val="400"/>
              </a:spcBef>
            </a:pPr>
            <a:r>
              <a:rPr lang="ko-KR" altLang="en-US" sz="1000">
                <a:latin typeface="+mn-ea"/>
              </a:rPr>
              <a:t>세션에 객체 저장</a:t>
            </a:r>
            <a:endParaRPr lang="en-US" altLang="ko-KR" sz="1000">
              <a:solidFill>
                <a:schemeClr val="tx1"/>
              </a:solidFill>
              <a:effectLst/>
            </a:endParaRPr>
          </a:p>
        </p:txBody>
      </p:sp>
      <p:sp>
        <p:nvSpPr>
          <p:cNvPr id="148" name="모서리가 둥근 직사각형 38">
            <a:extLst>
              <a:ext uri="{FF2B5EF4-FFF2-40B4-BE49-F238E27FC236}">
                <a16:creationId xmlns:a16="http://schemas.microsoft.com/office/drawing/2014/main" id="{B3B9B6FF-D994-45F1-A98A-5C857FCF520B}"/>
              </a:ext>
            </a:extLst>
          </p:cNvPr>
          <p:cNvSpPr/>
          <p:nvPr/>
        </p:nvSpPr>
        <p:spPr>
          <a:xfrm>
            <a:off x="6872632" y="2756775"/>
            <a:ext cx="225866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SessionAttributeStore</a:t>
            </a:r>
            <a:endParaRPr lang="en-US" altLang="ko-KR" sz="1400" b="1">
              <a:solidFill>
                <a:schemeClr val="bg1"/>
              </a:solidFill>
              <a:effectLst/>
            </a:endParaRPr>
          </a:p>
        </p:txBody>
      </p:sp>
      <p:cxnSp>
        <p:nvCxnSpPr>
          <p:cNvPr id="133" name="직선 연결선 132">
            <a:extLst>
              <a:ext uri="{FF2B5EF4-FFF2-40B4-BE49-F238E27FC236}">
                <a16:creationId xmlns:a16="http://schemas.microsoft.com/office/drawing/2014/main" id="{E880AFD1-2647-4DB2-A4CA-D8A7E72C26E5}"/>
              </a:ext>
            </a:extLst>
          </p:cNvPr>
          <p:cNvCxnSpPr>
            <a:cxnSpLocks/>
            <a:stCxn id="48" idx="3"/>
            <a:endCxn id="148" idx="1"/>
          </p:cNvCxnSpPr>
          <p:nvPr/>
        </p:nvCxnSpPr>
        <p:spPr>
          <a:xfrm>
            <a:off x="6311901" y="3003663"/>
            <a:ext cx="560731" cy="0"/>
          </a:xfrm>
          <a:prstGeom prst="line">
            <a:avLst/>
          </a:prstGeom>
          <a:ln w="952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다이아몬드 42">
            <a:extLst>
              <a:ext uri="{FF2B5EF4-FFF2-40B4-BE49-F238E27FC236}">
                <a16:creationId xmlns:a16="http://schemas.microsoft.com/office/drawing/2014/main" id="{F70C8278-A3E0-447B-A989-FBF5EE1BC19C}"/>
              </a:ext>
            </a:extLst>
          </p:cNvPr>
          <p:cNvSpPr/>
          <p:nvPr/>
        </p:nvSpPr>
        <p:spPr>
          <a:xfrm>
            <a:off x="4809093" y="5378424"/>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EF5008B5-EC21-4B23-AD80-42E5CCDD3F7E}"/>
              </a:ext>
            </a:extLst>
          </p:cNvPr>
          <p:cNvSpPr txBox="1"/>
          <p:nvPr/>
        </p:nvSpPr>
        <p:spPr>
          <a:xfrm>
            <a:off x="4680152" y="4952595"/>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50" name="TextBox 49">
            <a:extLst>
              <a:ext uri="{FF2B5EF4-FFF2-40B4-BE49-F238E27FC236}">
                <a16:creationId xmlns:a16="http://schemas.microsoft.com/office/drawing/2014/main" id="{66185C42-CA08-4733-B269-FD92F5FF724F}"/>
              </a:ext>
            </a:extLst>
          </p:cNvPr>
          <p:cNvSpPr txBox="1"/>
          <p:nvPr/>
        </p:nvSpPr>
        <p:spPr>
          <a:xfrm>
            <a:off x="7518296" y="4874853"/>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51" name="TextBox 50">
            <a:extLst>
              <a:ext uri="{FF2B5EF4-FFF2-40B4-BE49-F238E27FC236}">
                <a16:creationId xmlns:a16="http://schemas.microsoft.com/office/drawing/2014/main" id="{CB4E371D-0A59-4B14-A278-B985042D2001}"/>
              </a:ext>
            </a:extLst>
          </p:cNvPr>
          <p:cNvSpPr txBox="1"/>
          <p:nvPr/>
        </p:nvSpPr>
        <p:spPr>
          <a:xfrm>
            <a:off x="7270750" y="3545031"/>
            <a:ext cx="4633507" cy="293414"/>
          </a:xfrm>
          <a:prstGeom prst="rect">
            <a:avLst/>
          </a:prstGeom>
          <a:noFill/>
        </p:spPr>
        <p:txBody>
          <a:bodyPr wrap="square">
            <a:spAutoFit/>
          </a:bodyPr>
          <a:lstStyle/>
          <a:p>
            <a:pPr algn="ctr">
              <a:lnSpc>
                <a:spcPct val="150000"/>
              </a:lnSpc>
              <a:spcBef>
                <a:spcPts val="400"/>
              </a:spcBef>
            </a:pPr>
            <a:r>
              <a:rPr lang="ko-KR" altLang="en-US" sz="1000" i="1">
                <a:solidFill>
                  <a:srgbClr val="FF0000"/>
                </a:solidFill>
                <a:effectLst/>
              </a:rPr>
              <a:t>이전 과정에서 </a:t>
            </a:r>
            <a:r>
              <a:rPr lang="ko-KR" altLang="en-US" sz="1000" i="1">
                <a:solidFill>
                  <a:srgbClr val="FF0000"/>
                </a:solidFill>
              </a:rPr>
              <a:t>세션으로부터 </a:t>
            </a:r>
            <a:r>
              <a:rPr lang="en-US" altLang="ko-KR" sz="1000" i="1">
                <a:solidFill>
                  <a:srgbClr val="FF0000"/>
                </a:solidFill>
              </a:rPr>
              <a:t>Model </a:t>
            </a:r>
            <a:r>
              <a:rPr lang="ko-KR" altLang="en-US" sz="1000" i="1">
                <a:solidFill>
                  <a:srgbClr val="FF0000"/>
                </a:solidFill>
              </a:rPr>
              <a:t>에 객체가 저장되지 않을 경우만 실행</a:t>
            </a:r>
            <a:endParaRPr lang="en-US" altLang="ko-KR" sz="1000" i="1">
              <a:solidFill>
                <a:srgbClr val="FF0000"/>
              </a:solidFill>
              <a:effectLst/>
            </a:endParaRPr>
          </a:p>
        </p:txBody>
      </p:sp>
    </p:spTree>
    <p:extLst>
      <p:ext uri="{BB962C8B-B14F-4D97-AF65-F5344CB8AC3E}">
        <p14:creationId xmlns:p14="http://schemas.microsoft.com/office/powerpoint/2010/main" val="3814218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98303" y="2921169"/>
            <a:ext cx="659539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@SessionAttribute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6522192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a:t>
            </a:r>
            <a:r>
              <a:rPr lang="ko-KR" altLang="en-US" sz="1200">
                <a:latin typeface="+mn-ea"/>
              </a:rPr>
              <a:t>는 세션에 저장된 특정 속성을 메서드 파라미터로 가져오기 위해 사용되는 어노테이션이다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세션에 저장된 속성 값을 컨트롤러의 메서드에서 직접 접근할 수 있도록 해주며</a:t>
            </a:r>
            <a:r>
              <a:rPr lang="en-US" altLang="ko-KR" sz="1200">
                <a:latin typeface="+mn-ea"/>
              </a:rPr>
              <a:t> </a:t>
            </a:r>
            <a:r>
              <a:rPr lang="ko-KR" altLang="en-US" sz="1200">
                <a:latin typeface="+mn-ea"/>
              </a:rPr>
              <a:t>전역적으로 관리되는 세션 속성</a:t>
            </a:r>
            <a:r>
              <a:rPr lang="en-US" altLang="ko-KR" sz="1200">
                <a:latin typeface="+mn-ea"/>
              </a:rPr>
              <a:t>(</a:t>
            </a:r>
            <a:r>
              <a:rPr lang="ko-KR" altLang="en-US" sz="1200">
                <a:latin typeface="+mn-ea"/>
              </a:rPr>
              <a:t>필터나 인터셉터에서 관리된 속성 등</a:t>
            </a:r>
            <a:r>
              <a:rPr lang="en-US" altLang="ko-KR" sz="1200">
                <a:latin typeface="+mn-ea"/>
              </a:rPr>
              <a:t>)</a:t>
            </a:r>
            <a:r>
              <a:rPr lang="ko-KR" altLang="en-US" sz="1200">
                <a:latin typeface="+mn-ea"/>
              </a:rPr>
              <a:t>에 접근할 때 유용하게 사용할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pic>
        <p:nvPicPr>
          <p:cNvPr id="4" name="그림 3">
            <a:extLst>
              <a:ext uri="{FF2B5EF4-FFF2-40B4-BE49-F238E27FC236}">
                <a16:creationId xmlns:a16="http://schemas.microsoft.com/office/drawing/2014/main" id="{310774DB-0F40-4341-AE5B-C000B8DB1A2D}"/>
              </a:ext>
            </a:extLst>
          </p:cNvPr>
          <p:cNvPicPr>
            <a:picLocks noChangeAspect="1"/>
          </p:cNvPicPr>
          <p:nvPr/>
        </p:nvPicPr>
        <p:blipFill>
          <a:blip r:embed="rId3"/>
          <a:stretch>
            <a:fillRect/>
          </a:stretch>
        </p:blipFill>
        <p:spPr>
          <a:xfrm>
            <a:off x="637337" y="1700144"/>
            <a:ext cx="1886133" cy="1325760"/>
          </a:xfrm>
          <a:prstGeom prst="rect">
            <a:avLst/>
          </a:prstGeom>
        </p:spPr>
      </p:pic>
      <p:sp>
        <p:nvSpPr>
          <p:cNvPr id="5" name="Rectangle 2">
            <a:extLst>
              <a:ext uri="{FF2B5EF4-FFF2-40B4-BE49-F238E27FC236}">
                <a16:creationId xmlns:a16="http://schemas.microsoft.com/office/drawing/2014/main" id="{EB1CFBD3-9D99-4095-8A33-476C4627DDC7}"/>
              </a:ext>
            </a:extLst>
          </p:cNvPr>
          <p:cNvSpPr>
            <a:spLocks noChangeArrowheads="1"/>
          </p:cNvSpPr>
          <p:nvPr/>
        </p:nvSpPr>
        <p:spPr bwMode="auto">
          <a:xfrm>
            <a:off x="637337" y="3678894"/>
            <a:ext cx="5540879"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@SessionAttribute</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User 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(user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from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"No user in 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사용자 정보를 보여주는 페이지로 이동</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2ACAFA52-4403-4B31-A9E8-559E72E904B3}"/>
              </a:ext>
            </a:extLst>
          </p:cNvPr>
          <p:cNvSpPr/>
          <p:nvPr/>
        </p:nvSpPr>
        <p:spPr>
          <a:xfrm>
            <a:off x="521704" y="5864976"/>
            <a:ext cx="1036420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@SessionAttribute(name = "user", required = false) - </a:t>
            </a:r>
            <a:r>
              <a:rPr lang="ko-KR" altLang="en-US" sz="1200">
                <a:latin typeface="+mn-ea"/>
              </a:rPr>
              <a:t>세션에 저장된 </a:t>
            </a:r>
            <a:r>
              <a:rPr lang="en-US" altLang="ko-KR" sz="1200">
                <a:latin typeface="+mn-ea"/>
              </a:rPr>
              <a:t>user </a:t>
            </a:r>
            <a:r>
              <a:rPr lang="ko-KR" altLang="en-US" sz="1200">
                <a:latin typeface="+mn-ea"/>
              </a:rPr>
              <a:t>속성을 읽어온다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false</a:t>
            </a:r>
            <a:r>
              <a:rPr lang="ko-KR" altLang="en-US" sz="1200">
                <a:latin typeface="+mn-ea"/>
              </a:rPr>
              <a:t>로 설정하면</a:t>
            </a:r>
            <a:r>
              <a:rPr lang="en-US" altLang="ko-KR" sz="1200">
                <a:latin typeface="+mn-ea"/>
              </a:rPr>
              <a:t> </a:t>
            </a:r>
            <a:r>
              <a:rPr lang="ko-KR" altLang="en-US" sz="1200">
                <a:latin typeface="+mn-ea"/>
              </a:rPr>
              <a:t>세션에 </a:t>
            </a:r>
            <a:r>
              <a:rPr lang="en-US" altLang="ko-KR" sz="1200">
                <a:latin typeface="+mn-ea"/>
              </a:rPr>
              <a:t>user </a:t>
            </a:r>
            <a:r>
              <a:rPr lang="ko-KR" altLang="en-US" sz="1200">
                <a:latin typeface="+mn-ea"/>
              </a:rPr>
              <a:t>속성이 없을 경우 </a:t>
            </a:r>
            <a:r>
              <a:rPr lang="en-US" altLang="ko-KR" sz="1200">
                <a:latin typeface="+mn-ea"/>
              </a:rPr>
              <a:t>null</a:t>
            </a:r>
            <a:r>
              <a:rPr lang="ko-KR" altLang="en-US" sz="1200">
                <a:latin typeface="+mn-ea"/>
              </a:rPr>
              <a:t>이 반환되고 있으면</a:t>
            </a:r>
            <a:r>
              <a:rPr lang="en-US" altLang="ko-KR" sz="1200">
                <a:latin typeface="+mn-ea"/>
              </a:rPr>
              <a:t> </a:t>
            </a:r>
            <a:r>
              <a:rPr lang="ko-KR" altLang="en-US" sz="1200">
                <a:latin typeface="+mn-ea"/>
              </a:rPr>
              <a:t>해당 속성 값에 접근해 사용자 이름을 출력한다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true(</a:t>
            </a:r>
            <a:r>
              <a:rPr lang="ko-KR" altLang="en-US" sz="1200">
                <a:latin typeface="+mn-ea"/>
              </a:rPr>
              <a:t>기본값</a:t>
            </a:r>
            <a:r>
              <a:rPr lang="en-US" altLang="ko-KR" sz="1200">
                <a:latin typeface="+mn-ea"/>
              </a:rPr>
              <a:t>)</a:t>
            </a:r>
            <a:r>
              <a:rPr lang="ko-KR" altLang="en-US" sz="1200">
                <a:latin typeface="+mn-ea"/>
              </a:rPr>
              <a:t>로 설정하면</a:t>
            </a:r>
            <a:r>
              <a:rPr lang="en-US" altLang="ko-KR" sz="1200">
                <a:latin typeface="+mn-ea"/>
              </a:rPr>
              <a:t> </a:t>
            </a:r>
            <a:r>
              <a:rPr lang="ko-KR" altLang="en-US" sz="1200">
                <a:latin typeface="+mn-ea"/>
              </a:rPr>
              <a:t>해당 속성이 세션에 반드시 있어야 하며</a:t>
            </a:r>
            <a:r>
              <a:rPr lang="en-US" altLang="ko-KR" sz="1200">
                <a:latin typeface="+mn-ea"/>
              </a:rPr>
              <a:t> </a:t>
            </a:r>
            <a:r>
              <a:rPr lang="ko-KR" altLang="en-US" sz="1200">
                <a:latin typeface="+mn-ea"/>
              </a:rPr>
              <a:t>없으면 예외가 발생한다</a:t>
            </a:r>
            <a:endParaRPr lang="en-US" altLang="ko-KR" sz="1200">
              <a:latin typeface="+mn-ea"/>
            </a:endParaRPr>
          </a:p>
        </p:txBody>
      </p:sp>
      <p:sp>
        <p:nvSpPr>
          <p:cNvPr id="10" name="직사각형 9">
            <a:extLst>
              <a:ext uri="{FF2B5EF4-FFF2-40B4-BE49-F238E27FC236}">
                <a16:creationId xmlns:a16="http://schemas.microsoft.com/office/drawing/2014/main" id="{832B64EF-80C9-4A30-9CF8-DF716AB840CD}"/>
              </a:ext>
            </a:extLst>
          </p:cNvPr>
          <p:cNvSpPr/>
          <p:nvPr/>
        </p:nvSpPr>
        <p:spPr>
          <a:xfrm>
            <a:off x="2612759" y="2363024"/>
            <a:ext cx="5426341" cy="649088"/>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latin typeface="+mn-ea"/>
              </a:rPr>
              <a:t>세션에 저장된 속성을 메서드 파라미터로 쉽게 접근할 수 있다</a:t>
            </a:r>
            <a:endParaRPr lang="en-US" altLang="ko-KR" sz="1200">
              <a:latin typeface="+mn-ea"/>
            </a:endParaRPr>
          </a:p>
          <a:p>
            <a:pPr marL="171450" indent="-171450">
              <a:lnSpc>
                <a:spcPct val="150000"/>
              </a:lnSpc>
              <a:spcBef>
                <a:spcPts val="300"/>
              </a:spcBef>
              <a:buFont typeface="Arial" panose="020B0604020202020204" pitchFamily="34" charset="0"/>
              <a:buChar char="•"/>
            </a:pPr>
            <a:r>
              <a:rPr lang="ko-KR" altLang="en-US" sz="1200"/>
              <a:t>속성이 존재하지 않을 때의 동작을 제어할 수 있다</a:t>
            </a:r>
            <a:endParaRPr lang="en-US" altLang="ko-KR" sz="1200">
              <a:latin typeface="+mn-ea"/>
            </a:endParaRPr>
          </a:p>
        </p:txBody>
      </p:sp>
      <p:sp>
        <p:nvSpPr>
          <p:cNvPr id="2" name="Rectangle 1">
            <a:extLst>
              <a:ext uri="{FF2B5EF4-FFF2-40B4-BE49-F238E27FC236}">
                <a16:creationId xmlns:a16="http://schemas.microsoft.com/office/drawing/2014/main" id="{8CF9D342-75E1-EA32-CF8E-A56E3276F66C}"/>
              </a:ext>
            </a:extLst>
          </p:cNvPr>
          <p:cNvSpPr>
            <a:spLocks noChangeArrowheads="1"/>
          </p:cNvSpPr>
          <p:nvPr/>
        </p:nvSpPr>
        <p:spPr bwMode="auto">
          <a:xfrm>
            <a:off x="6405147" y="3678894"/>
            <a:ext cx="5596353"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(HttpSession session)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(User) session.getAttribute(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 얻고 타입 변환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(user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from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"No user in session"</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사용자 정보를 보여주는 페이지로 이동</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98A9D1CC-84B9-EEF4-87A4-E2D49B6CACD7}"/>
              </a:ext>
            </a:extLst>
          </p:cNvPr>
          <p:cNvSpPr/>
          <p:nvPr/>
        </p:nvSpPr>
        <p:spPr>
          <a:xfrm>
            <a:off x="6587290" y="4178018"/>
            <a:ext cx="3013911" cy="22442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CE76710-5793-3754-E4F9-B2FB1893CB19}"/>
              </a:ext>
            </a:extLst>
          </p:cNvPr>
          <p:cNvSpPr/>
          <p:nvPr/>
        </p:nvSpPr>
        <p:spPr>
          <a:xfrm>
            <a:off x="198756" y="3295770"/>
            <a:ext cx="43011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 </a:t>
            </a:r>
            <a:r>
              <a:rPr lang="en-US" altLang="ko-KR">
                <a:solidFill>
                  <a:schemeClr val="accent1">
                    <a:lumMod val="75000"/>
                  </a:schemeClr>
                </a:solidFill>
                <a:latin typeface="+mn-ea"/>
              </a:rPr>
              <a:t>vs</a:t>
            </a:r>
            <a:r>
              <a:rPr lang="en-US" altLang="ko-KR" b="1">
                <a:solidFill>
                  <a:schemeClr val="accent1">
                    <a:lumMod val="75000"/>
                  </a:schemeClr>
                </a:solidFill>
                <a:latin typeface="+mn-ea"/>
              </a:rPr>
              <a:t> HttpSession </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84957237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30880-4834-755B-DE20-ECAF9B1757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CE12841-56A1-0C20-F93E-214F18497171}"/>
              </a:ext>
            </a:extLst>
          </p:cNvPr>
          <p:cNvSpPr/>
          <p:nvPr/>
        </p:nvSpPr>
        <p:spPr>
          <a:xfrm>
            <a:off x="358175" y="538218"/>
            <a:ext cx="855722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컨트롤러에서 </a:t>
            </a:r>
            <a:r>
              <a:rPr lang="en-US" altLang="ko-KR" sz="1200">
                <a:latin typeface="+mn-ea"/>
              </a:rPr>
              <a:t>@SessionAttributes </a:t>
            </a:r>
            <a:r>
              <a:rPr lang="ko-KR" altLang="en-US" sz="1200">
                <a:latin typeface="+mn-ea"/>
              </a:rPr>
              <a:t>와 </a:t>
            </a:r>
            <a:r>
              <a:rPr lang="en-US" altLang="ko-KR" sz="1200">
                <a:latin typeface="+mn-ea"/>
              </a:rPr>
              <a:t>@SessionAttribute </a:t>
            </a:r>
            <a:r>
              <a:rPr lang="ko-KR" altLang="en-US" sz="1200">
                <a:latin typeface="+mn-ea"/>
              </a:rPr>
              <a:t>를 함께 사용하여 세션을 활용하는 예제를 살펴보자</a:t>
            </a:r>
            <a:endParaRPr lang="en-US" altLang="ko-KR" sz="1200">
              <a:latin typeface="+mn-ea"/>
            </a:endParaRPr>
          </a:p>
        </p:txBody>
      </p:sp>
      <p:sp>
        <p:nvSpPr>
          <p:cNvPr id="74" name="직사각형 73">
            <a:extLst>
              <a:ext uri="{FF2B5EF4-FFF2-40B4-BE49-F238E27FC236}">
                <a16:creationId xmlns:a16="http://schemas.microsoft.com/office/drawing/2014/main" id="{BCDE5397-8FB1-6C05-40FF-26F529678AE0}"/>
              </a:ext>
            </a:extLst>
          </p:cNvPr>
          <p:cNvSpPr/>
          <p:nvPr/>
        </p:nvSpPr>
        <p:spPr>
          <a:xfrm>
            <a:off x="198756" y="202792"/>
            <a:ext cx="50865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 + @SessionAttribute</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2EA8A4C5-08FE-BD59-746E-092CDEDCE589}"/>
              </a:ext>
            </a:extLst>
          </p:cNvPr>
          <p:cNvSpPr>
            <a:spLocks noChangeArrowheads="1"/>
          </p:cNvSpPr>
          <p:nvPr/>
        </p:nvSpPr>
        <p:spPr bwMode="auto">
          <a:xfrm>
            <a:off x="466461" y="950881"/>
            <a:ext cx="5711756"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@SessionAttributes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"user"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세션에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SessionController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"/setSession"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setSession</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the 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Arial Unicode MS"/>
                <a:ea typeface="JetBrains Mono"/>
              </a:rPr>
              <a:t>// "user"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모델과 세션에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"/getSession"</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a:t>
            </a:r>
            <a:r>
              <a:rPr kumimoji="0" lang="ko-KR" altLang="ko-KR" sz="1100" b="0" i="0" u="none" strike="noStrike" cap="none" normalizeH="0" baseline="0">
                <a:ln>
                  <a:noFill/>
                </a:ln>
                <a:solidFill>
                  <a:schemeClr val="bg1">
                    <a:lumMod val="50000"/>
                  </a:schemeClr>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 데이터를 활용</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getSession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@SessionAttribute</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"User in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(SessionStatus sessionStatus)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sessionStatus.setComplete();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세션에서</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데이터 삭제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23C42A0E-3568-C0C8-3DAD-3ECA92ADCACA}"/>
              </a:ext>
            </a:extLst>
          </p:cNvPr>
          <p:cNvSpPr/>
          <p:nvPr/>
        </p:nvSpPr>
        <p:spPr>
          <a:xfrm>
            <a:off x="6334627" y="3765462"/>
            <a:ext cx="5576636" cy="2206438"/>
          </a:xfrm>
          <a:prstGeom prst="rect">
            <a:avLst/>
          </a:prstGeom>
        </p:spPr>
        <p:txBody>
          <a:bodyPr wrap="square">
            <a:spAutoFit/>
          </a:bodyPr>
          <a:lstStyle/>
          <a:p>
            <a:pPr marL="228600" indent="-228600">
              <a:lnSpc>
                <a:spcPct val="130000"/>
              </a:lnSpc>
              <a:buFont typeface="+mj-lt"/>
              <a:buAutoNum type="arabicParenR"/>
            </a:pPr>
            <a:r>
              <a:rPr lang="en-US" altLang="ko-KR" sz="1200" b="1">
                <a:latin typeface="+mn-ea"/>
              </a:rPr>
              <a:t>/setSession </a:t>
            </a:r>
            <a:r>
              <a:rPr lang="ko-KR" altLang="en-US" sz="1200" b="1">
                <a:latin typeface="+mn-ea"/>
              </a:rPr>
              <a:t>요청</a:t>
            </a:r>
            <a:endParaRPr lang="en-US" altLang="ko-KR" sz="1200" b="1">
              <a:latin typeface="+mn-ea"/>
            </a:endParaRPr>
          </a:p>
          <a:p>
            <a:pPr marL="228600" indent="-228600">
              <a:lnSpc>
                <a:spcPct val="130000"/>
              </a:lnSpc>
              <a:buFont typeface="+mj-lt"/>
              <a:buAutoNum type="arabicParenR"/>
            </a:pPr>
            <a:endParaRPr lang="en-US" altLang="ko-KR" sz="1200" b="1">
              <a:latin typeface="+mn-ea"/>
            </a:endParaRPr>
          </a:p>
          <a:p>
            <a:pPr marL="228600" indent="-228600">
              <a:lnSpc>
                <a:spcPct val="130000"/>
              </a:lnSpc>
              <a:buFont typeface="+mj-lt"/>
              <a:buAutoNum type="arabicParenR"/>
            </a:pPr>
            <a:endParaRPr lang="en-US" altLang="ko-KR" sz="1100">
              <a:latin typeface="+mn-ea"/>
            </a:endParaRPr>
          </a:p>
          <a:p>
            <a:pPr marL="685800" lvl="1" indent="-228600">
              <a:lnSpc>
                <a:spcPct val="130000"/>
              </a:lnSpc>
              <a:buFont typeface="+mj-lt"/>
              <a:buAutoNum type="arabicParenR"/>
            </a:pPr>
            <a:endParaRPr lang="en-US" altLang="ko-KR" sz="1200">
              <a:latin typeface="+mn-ea"/>
            </a:endParaRPr>
          </a:p>
          <a:p>
            <a:pPr marL="228600" indent="-228600">
              <a:lnSpc>
                <a:spcPct val="130000"/>
              </a:lnSpc>
              <a:buFont typeface="+mj-lt"/>
              <a:buAutoNum type="arabicParenR"/>
            </a:pPr>
            <a:r>
              <a:rPr lang="en-US" altLang="ko-KR" sz="1200" b="1">
                <a:latin typeface="+mn-ea"/>
              </a:rPr>
              <a:t>/getSession </a:t>
            </a:r>
            <a:r>
              <a:rPr lang="ko-KR" altLang="en-US" sz="1200" b="1">
                <a:latin typeface="+mn-ea"/>
              </a:rPr>
              <a:t>요청</a:t>
            </a:r>
            <a:endParaRPr lang="en-US" altLang="ko-KR" sz="1200" b="1">
              <a:latin typeface="+mn-ea"/>
            </a:endParaRPr>
          </a:p>
          <a:p>
            <a:pPr marL="228600" indent="-228600">
              <a:lnSpc>
                <a:spcPct val="130000"/>
              </a:lnSpc>
              <a:buFont typeface="+mj-lt"/>
              <a:buAutoNum type="arabicParenR"/>
            </a:pPr>
            <a:endParaRPr lang="en-US" altLang="ko-KR" sz="1200" b="1">
              <a:latin typeface="+mn-ea"/>
            </a:endParaRPr>
          </a:p>
          <a:p>
            <a:pPr marL="228600" indent="-228600">
              <a:lnSpc>
                <a:spcPct val="130000"/>
              </a:lnSpc>
              <a:buFont typeface="+mj-lt"/>
              <a:buAutoNum type="arabicParenR"/>
            </a:pPr>
            <a:endParaRPr lang="ko-KR" altLang="en-US" sz="1200" b="1">
              <a:latin typeface="+mn-ea"/>
            </a:endParaRPr>
          </a:p>
          <a:p>
            <a:pPr marL="685800" lvl="1" indent="-228600">
              <a:lnSpc>
                <a:spcPct val="130000"/>
              </a:lnSpc>
              <a:buFont typeface="+mj-lt"/>
              <a:buAutoNum type="arabicParenR"/>
            </a:pPr>
            <a:endParaRPr lang="en-US" altLang="ko-KR" sz="1200">
              <a:latin typeface="+mn-ea"/>
            </a:endParaRPr>
          </a:p>
          <a:p>
            <a:pPr marL="228600" indent="-228600">
              <a:lnSpc>
                <a:spcPct val="130000"/>
              </a:lnSpc>
              <a:buFont typeface="+mj-lt"/>
              <a:buAutoNum type="arabicParenR"/>
            </a:pPr>
            <a:r>
              <a:rPr lang="en-US" altLang="ko-KR" sz="1200" b="1">
                <a:latin typeface="+mn-ea"/>
              </a:rPr>
              <a:t>/clearSession </a:t>
            </a:r>
            <a:r>
              <a:rPr lang="ko-KR" altLang="en-US" sz="1200" b="1">
                <a:latin typeface="+mn-ea"/>
              </a:rPr>
              <a:t>요청</a:t>
            </a:r>
          </a:p>
        </p:txBody>
      </p:sp>
      <p:sp>
        <p:nvSpPr>
          <p:cNvPr id="5" name="Rectangle 2">
            <a:extLst>
              <a:ext uri="{FF2B5EF4-FFF2-40B4-BE49-F238E27FC236}">
                <a16:creationId xmlns:a16="http://schemas.microsoft.com/office/drawing/2014/main" id="{33345F8E-2BAC-C22C-14D4-7D8678323280}"/>
              </a:ext>
            </a:extLst>
          </p:cNvPr>
          <p:cNvSpPr>
            <a:spLocks noChangeArrowheads="1"/>
          </p:cNvSpPr>
          <p:nvPr/>
        </p:nvSpPr>
        <p:spPr bwMode="auto">
          <a:xfrm>
            <a:off x="6405814" y="1207261"/>
            <a:ext cx="3482139"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Session </a:t>
            </a:r>
            <a:r>
              <a:rPr kumimoji="0" lang="ko-KR" altLang="ko-KR" sz="1100" b="0" i="0" u="none" strike="noStrike" cap="none" normalizeH="0" baseline="0">
                <a:ln>
                  <a:noFill/>
                </a:ln>
                <a:solidFill>
                  <a:srgbClr val="BCBEC4"/>
                </a:solidFill>
                <a:effectLst/>
                <a:latin typeface="Arial Unicode MS"/>
                <a:ea typeface="JetBrains Mono"/>
              </a:rPr>
              <a:t>Example&lt;/h1&gt;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"'Hello, ' + ${user.name}"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a </a:t>
            </a:r>
            <a:r>
              <a:rPr kumimoji="0" lang="ko-KR" altLang="ko-KR" sz="1100" b="0" i="0" u="none" strike="noStrike" cap="none" normalizeH="0" baseline="0">
                <a:ln>
                  <a:noFill/>
                </a:ln>
                <a:solidFill>
                  <a:srgbClr val="BCBEC4"/>
                </a:solidFill>
                <a:effectLst/>
                <a:latin typeface="Arial Unicode MS"/>
                <a:ea typeface="JetBrains Mono"/>
              </a:rPr>
              <a:t>href=</a:t>
            </a:r>
            <a:r>
              <a:rPr kumimoji="0" lang="ko-KR" altLang="ko-KR" sz="1100" b="0" i="0" u="none" strike="noStrike" cap="none" normalizeH="0" baseline="0">
                <a:ln>
                  <a:noFill/>
                </a:ln>
                <a:solidFill>
                  <a:srgbClr val="6AAB73"/>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&gt;Clear Session&lt;/a&gt;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173C5E03-CCA6-B22E-D597-C5BEC848DF48}"/>
              </a:ext>
            </a:extLst>
          </p:cNvPr>
          <p:cNvSpPr txBox="1"/>
          <p:nvPr/>
        </p:nvSpPr>
        <p:spPr>
          <a:xfrm>
            <a:off x="6334627" y="931561"/>
            <a:ext cx="1120442" cy="276999"/>
          </a:xfrm>
          <a:prstGeom prst="rect">
            <a:avLst/>
          </a:prstGeom>
          <a:noFill/>
        </p:spPr>
        <p:txBody>
          <a:bodyPr wrap="square">
            <a:spAutoFit/>
          </a:bodyPr>
          <a:lstStyle/>
          <a:p>
            <a:r>
              <a:rPr lang="en-US" altLang="ko-KR" sz="1200"/>
              <a:t>session.html</a:t>
            </a:r>
            <a:endParaRPr lang="ko-KR" altLang="en-US" sz="1200"/>
          </a:p>
        </p:txBody>
      </p:sp>
      <p:sp>
        <p:nvSpPr>
          <p:cNvPr id="8" name="직사각형 7">
            <a:extLst>
              <a:ext uri="{FF2B5EF4-FFF2-40B4-BE49-F238E27FC236}">
                <a16:creationId xmlns:a16="http://schemas.microsoft.com/office/drawing/2014/main" id="{B284F2C0-7A08-3AA2-6966-C0B6A83E8187}"/>
              </a:ext>
            </a:extLst>
          </p:cNvPr>
          <p:cNvSpPr/>
          <p:nvPr/>
        </p:nvSpPr>
        <p:spPr>
          <a:xfrm>
            <a:off x="6531558" y="4015415"/>
            <a:ext cx="5086521" cy="50821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User </a:t>
            </a:r>
            <a:r>
              <a:rPr lang="ko-KR" altLang="en-US" sz="1100">
                <a:latin typeface="+mn-ea"/>
              </a:rPr>
              <a:t>객체를 생성하여 세션에 저장한다</a:t>
            </a:r>
            <a:endParaRPr lang="en-US" altLang="ko-KR" sz="1100">
              <a:latin typeface="+mn-ea"/>
            </a:endParaRPr>
          </a:p>
          <a:p>
            <a:pPr marL="228600" indent="-228600">
              <a:lnSpc>
                <a:spcPct val="130000"/>
              </a:lnSpc>
              <a:buFont typeface="Arial" panose="020B0604020202020204" pitchFamily="34" charset="0"/>
              <a:buChar char="•"/>
            </a:pPr>
            <a:r>
              <a:rPr lang="en-US" altLang="ko-KR" sz="1100">
                <a:latin typeface="+mn-ea"/>
              </a:rPr>
              <a:t>@SessionAttributes("user")</a:t>
            </a:r>
            <a:r>
              <a:rPr lang="ko-KR" altLang="en-US" sz="1100">
                <a:latin typeface="+mn-ea"/>
              </a:rPr>
              <a:t>로 인해 </a:t>
            </a:r>
            <a:r>
              <a:rPr lang="en-US" altLang="ko-KR" sz="1100">
                <a:latin typeface="+mn-ea"/>
              </a:rPr>
              <a:t>"user"</a:t>
            </a:r>
            <a:r>
              <a:rPr lang="ko-KR" altLang="en-US" sz="1100">
                <a:latin typeface="+mn-ea"/>
              </a:rPr>
              <a:t>가 세션에 저장된다</a:t>
            </a:r>
            <a:endParaRPr lang="en-US" altLang="ko-KR" sz="1100">
              <a:latin typeface="+mn-ea"/>
            </a:endParaRPr>
          </a:p>
        </p:txBody>
      </p:sp>
      <p:sp>
        <p:nvSpPr>
          <p:cNvPr id="9" name="직사각형 8">
            <a:extLst>
              <a:ext uri="{FF2B5EF4-FFF2-40B4-BE49-F238E27FC236}">
                <a16:creationId xmlns:a16="http://schemas.microsoft.com/office/drawing/2014/main" id="{E666E129-C0CB-5F45-D7A9-1EEDC9E269DF}"/>
              </a:ext>
            </a:extLst>
          </p:cNvPr>
          <p:cNvSpPr/>
          <p:nvPr/>
        </p:nvSpPr>
        <p:spPr>
          <a:xfrm>
            <a:off x="6531557" y="4841402"/>
            <a:ext cx="6024900" cy="50821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@SessionAttribute(name = "user")</a:t>
            </a:r>
            <a:r>
              <a:rPr lang="ko-KR" altLang="en-US" sz="1100">
                <a:latin typeface="+mn-ea"/>
              </a:rPr>
              <a:t>를 통해 세션에 저장된 </a:t>
            </a:r>
            <a:r>
              <a:rPr lang="en-US" altLang="ko-KR" sz="1100">
                <a:latin typeface="+mn-ea"/>
              </a:rPr>
              <a:t>"user" </a:t>
            </a:r>
            <a:r>
              <a:rPr lang="ko-KR" altLang="en-US" sz="1100">
                <a:latin typeface="+mn-ea"/>
              </a:rPr>
              <a:t>객체를 가져온다</a:t>
            </a:r>
            <a:endParaRPr lang="en-US" altLang="ko-KR" sz="1100">
              <a:latin typeface="+mn-ea"/>
            </a:endParaRPr>
          </a:p>
          <a:p>
            <a:pPr marL="228600" indent="-228600">
              <a:lnSpc>
                <a:spcPct val="130000"/>
              </a:lnSpc>
              <a:buFont typeface="Arial" panose="020B0604020202020204" pitchFamily="34" charset="0"/>
              <a:buChar char="•"/>
            </a:pPr>
            <a:r>
              <a:rPr lang="en-US" altLang="ko-KR" sz="1100">
                <a:latin typeface="+mn-ea"/>
              </a:rPr>
              <a:t>Thymeleaf</a:t>
            </a:r>
            <a:r>
              <a:rPr lang="ko-KR" altLang="en-US" sz="1100">
                <a:latin typeface="+mn-ea"/>
              </a:rPr>
              <a:t>에서 </a:t>
            </a:r>
            <a:r>
              <a:rPr lang="en-US" altLang="ko-KR" sz="1100">
                <a:latin typeface="+mn-ea"/>
              </a:rPr>
              <a:t>user.name</a:t>
            </a:r>
            <a:r>
              <a:rPr lang="ko-KR" altLang="en-US" sz="1100">
                <a:latin typeface="+mn-ea"/>
              </a:rPr>
              <a:t>과 </a:t>
            </a:r>
            <a:r>
              <a:rPr lang="en-US" altLang="ko-KR" sz="1100">
                <a:latin typeface="+mn-ea"/>
              </a:rPr>
              <a:t>user.messag</a:t>
            </a:r>
            <a:r>
              <a:rPr lang="ko-KR" altLang="en-US" sz="1100">
                <a:latin typeface="+mn-ea"/>
              </a:rPr>
              <a:t>를 출력한다</a:t>
            </a:r>
            <a:endParaRPr lang="en-US" altLang="ko-KR" sz="1100">
              <a:latin typeface="+mn-ea"/>
            </a:endParaRPr>
          </a:p>
        </p:txBody>
      </p:sp>
      <p:sp>
        <p:nvSpPr>
          <p:cNvPr id="10" name="직사각형 9">
            <a:extLst>
              <a:ext uri="{FF2B5EF4-FFF2-40B4-BE49-F238E27FC236}">
                <a16:creationId xmlns:a16="http://schemas.microsoft.com/office/drawing/2014/main" id="{2D5194F9-A844-1DBB-D2EE-88028446119E}"/>
              </a:ext>
            </a:extLst>
          </p:cNvPr>
          <p:cNvSpPr/>
          <p:nvPr/>
        </p:nvSpPr>
        <p:spPr>
          <a:xfrm>
            <a:off x="6531557" y="6031626"/>
            <a:ext cx="5086521" cy="28815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SessionStatus.setComplete()</a:t>
            </a:r>
            <a:r>
              <a:rPr lang="ko-KR" altLang="en-US" sz="1100">
                <a:latin typeface="+mn-ea"/>
              </a:rPr>
              <a:t>를 호출하여 </a:t>
            </a:r>
            <a:r>
              <a:rPr lang="en-US" altLang="ko-KR" sz="1100">
                <a:latin typeface="+mn-ea"/>
              </a:rPr>
              <a:t>＂user＂ </a:t>
            </a:r>
            <a:r>
              <a:rPr lang="ko-KR" altLang="en-US" sz="1100">
                <a:latin typeface="+mn-ea"/>
              </a:rPr>
              <a:t>세션 데이터를 제거한다</a:t>
            </a:r>
            <a:endParaRPr lang="en-US" altLang="ko-KR" sz="1100">
              <a:latin typeface="+mn-ea"/>
            </a:endParaRPr>
          </a:p>
        </p:txBody>
      </p:sp>
    </p:spTree>
    <p:extLst>
      <p:ext uri="{BB962C8B-B14F-4D97-AF65-F5344CB8AC3E}">
        <p14:creationId xmlns:p14="http://schemas.microsoft.com/office/powerpoint/2010/main" val="167970329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05379" y="2980640"/>
            <a:ext cx="11381257" cy="896720"/>
          </a:xfrm>
          <a:prstGeom prst="rect">
            <a:avLst/>
          </a:prstGeom>
          <a:noFill/>
        </p:spPr>
        <p:txBody>
          <a:bodyPr wrap="none" rtlCol="0">
            <a:spAutoFit/>
          </a:bodyPr>
          <a:lstStyle/>
          <a:p>
            <a:pPr algn="ctr">
              <a:lnSpc>
                <a:spcPct val="150000"/>
              </a:lnSpc>
            </a:pPr>
            <a:r>
              <a:rPr lang="en-US" altLang="ko-KR" sz="4000">
                <a:solidFill>
                  <a:schemeClr val="accent1">
                    <a:lumMod val="75000"/>
                  </a:schemeClr>
                </a:solidFill>
                <a:latin typeface="+mj-lt"/>
                <a:ea typeface="나눔바른고딕" panose="020B0603020101020101" pitchFamily="50" charset="-127"/>
              </a:rPr>
              <a:t> </a:t>
            </a:r>
            <a:r>
              <a:rPr lang="ko-KR" altLang="en-US" sz="4000">
                <a:solidFill>
                  <a:schemeClr val="accent1">
                    <a:lumMod val="75000"/>
                  </a:schemeClr>
                </a:solidFill>
                <a:latin typeface="+mj-lt"/>
                <a:ea typeface="나눔바른고딕" panose="020B0603020101020101" pitchFamily="50" charset="-127"/>
              </a:rPr>
              <a:t>커스텀  </a:t>
            </a:r>
            <a:r>
              <a:rPr lang="en-US" altLang="ko-KR" sz="4000">
                <a:solidFill>
                  <a:schemeClr val="accent1">
                    <a:lumMod val="75000"/>
                  </a:schemeClr>
                </a:solidFill>
                <a:latin typeface="+mj-lt"/>
                <a:ea typeface="나눔바른고딕" panose="020B0603020101020101" pitchFamily="50" charset="-127"/>
              </a:rPr>
              <a:t>HandlerMethodArgumentResolver </a:t>
            </a:r>
            <a:r>
              <a:rPr lang="ko-KR" altLang="en-US" sz="4000">
                <a:solidFill>
                  <a:schemeClr val="accent1">
                    <a:lumMod val="75000"/>
                  </a:schemeClr>
                </a:solidFill>
                <a:latin typeface="+mj-lt"/>
                <a:ea typeface="나눔바른고딕" panose="020B0603020101020101" pitchFamily="50" charset="-127"/>
              </a:rPr>
              <a:t>구현</a:t>
            </a:r>
            <a:endParaRPr lang="ko-KR" altLang="en-US" sz="4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526226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22821-467F-8793-75CE-AC08C66F8935}"/>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38F0DA9B-7A1B-99B8-D53C-20D0A231A9CC}"/>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a:t>
            </a:r>
            <a:r>
              <a:rPr lang="en-US" altLang="ko-KR" sz="2400" b="1">
                <a:solidFill>
                  <a:schemeClr val="accent1">
                    <a:lumMod val="75000"/>
                  </a:schemeClr>
                </a:solidFill>
                <a:latin typeface="+mj-lt"/>
              </a:rPr>
              <a:t>2</a:t>
            </a:r>
            <a:r>
              <a:rPr lang="ko-KR" altLang="en-US" sz="2400" b="1">
                <a:solidFill>
                  <a:schemeClr val="accent1">
                    <a:lumMod val="75000"/>
                  </a:schemeClr>
                </a:solidFill>
                <a:latin typeface="+mj-lt"/>
              </a:rPr>
              <a:t> 프로젝트 시작하기</a:t>
            </a:r>
          </a:p>
        </p:txBody>
      </p:sp>
      <p:sp>
        <p:nvSpPr>
          <p:cNvPr id="4" name="직사각형 3">
            <a:extLst>
              <a:ext uri="{FF2B5EF4-FFF2-40B4-BE49-F238E27FC236}">
                <a16:creationId xmlns:a16="http://schemas.microsoft.com/office/drawing/2014/main" id="{9A14DFFF-3394-1F62-9B96-6D09AA426C4D}"/>
              </a:ext>
            </a:extLst>
          </p:cNvPr>
          <p:cNvSpPr/>
          <p:nvPr/>
        </p:nvSpPr>
        <p:spPr>
          <a:xfrm>
            <a:off x="503515" y="779623"/>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16833525-1A51-239D-F3F9-733129B8D5FF}"/>
              </a:ext>
            </a:extLst>
          </p:cNvPr>
          <p:cNvSpPr/>
          <p:nvPr/>
        </p:nvSpPr>
        <p:spPr>
          <a:xfrm>
            <a:off x="503515" y="3631300"/>
            <a:ext cx="2255922" cy="346249"/>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 예시</a:t>
            </a:r>
            <a:endParaRPr lang="en-US" altLang="ko-KR" sz="1200">
              <a:latin typeface="+mj-lt"/>
            </a:endParaRPr>
          </a:p>
        </p:txBody>
      </p:sp>
      <p:sp>
        <p:nvSpPr>
          <p:cNvPr id="6" name="직사각형 5">
            <a:extLst>
              <a:ext uri="{FF2B5EF4-FFF2-40B4-BE49-F238E27FC236}">
                <a16:creationId xmlns:a16="http://schemas.microsoft.com/office/drawing/2014/main" id="{03D66CAF-C944-6CC9-496F-D8DF90F284AB}"/>
              </a:ext>
            </a:extLst>
          </p:cNvPr>
          <p:cNvSpPr/>
          <p:nvPr/>
        </p:nvSpPr>
        <p:spPr>
          <a:xfrm>
            <a:off x="3066144" y="3991410"/>
            <a:ext cx="8026972" cy="1223412"/>
          </a:xfrm>
          <a:prstGeom prst="rect">
            <a:avLst/>
          </a:prstGeom>
        </p:spPr>
        <p:txBody>
          <a:bodyPr wrap="square">
            <a:spAutoFit/>
          </a:bodyPr>
          <a:lstStyle/>
          <a:p>
            <a:pPr>
              <a:lnSpc>
                <a:spcPct val="200000"/>
              </a:lnSpc>
            </a:pPr>
            <a:r>
              <a:rPr lang="en-US" altLang="ko-KR" sz="1100">
                <a:latin typeface="+mj-lt"/>
              </a:rPr>
              <a:t>1) </a:t>
            </a:r>
            <a:r>
              <a:rPr lang="ko-KR" altLang="en-US" sz="1100">
                <a:latin typeface="+mj-lt"/>
              </a:rPr>
              <a:t>모델 </a:t>
            </a:r>
            <a:r>
              <a:rPr lang="en-US" altLang="ko-KR" sz="1100">
                <a:latin typeface="+mj-lt"/>
              </a:rPr>
              <a:t>2 </a:t>
            </a:r>
            <a:r>
              <a:rPr lang="ko-KR" altLang="en-US" sz="1100">
                <a:latin typeface="+mj-lt"/>
              </a:rPr>
              <a:t>는 서블릿과 </a:t>
            </a:r>
            <a:r>
              <a:rPr lang="en-US" altLang="ko-KR" sz="1100">
                <a:latin typeface="+mj-lt"/>
              </a:rPr>
              <a:t>JSP</a:t>
            </a:r>
            <a:r>
              <a:rPr lang="ko-KR" altLang="en-US" sz="1100">
                <a:latin typeface="+mj-lt"/>
              </a:rPr>
              <a:t> 모두 사용한다</a:t>
            </a:r>
            <a:endParaRPr lang="en-US" altLang="ko-KR" sz="1100">
              <a:latin typeface="+mj-lt"/>
            </a:endParaRPr>
          </a:p>
          <a:p>
            <a:pPr>
              <a:lnSpc>
                <a:spcPct val="150000"/>
              </a:lnSpc>
            </a:pPr>
            <a:r>
              <a:rPr lang="en-US" altLang="ko-KR" sz="1100">
                <a:latin typeface="+mj-lt"/>
              </a:rPr>
              <a:t>2) Jsp </a:t>
            </a:r>
            <a:r>
              <a:rPr lang="ko-KR" altLang="en-US" sz="1100">
                <a:latin typeface="+mj-lt"/>
              </a:rPr>
              <a:t>는 </a:t>
            </a:r>
            <a:r>
              <a:rPr lang="en-US" altLang="ko-KR" sz="1100">
                <a:latin typeface="+mj-lt"/>
              </a:rPr>
              <a:t>WEB-INF </a:t>
            </a:r>
            <a:r>
              <a:rPr lang="ko-KR" altLang="en-US" sz="1100">
                <a:latin typeface="+mj-lt"/>
              </a:rPr>
              <a:t>폴더 내에 위치하고 있어서 외부에서 바로 접근할 수 없는 경로이다</a:t>
            </a:r>
            <a:endParaRPr lang="en-US" altLang="ko-KR" sz="1100">
              <a:latin typeface="+mj-lt"/>
            </a:endParaRPr>
          </a:p>
          <a:p>
            <a:pPr>
              <a:lnSpc>
                <a:spcPct val="150000"/>
              </a:lnSpc>
            </a:pPr>
            <a:r>
              <a:rPr lang="en-US" altLang="ko-KR" sz="1100">
                <a:latin typeface="+mj-lt"/>
              </a:rPr>
              <a:t>    (Http://localhost:8080/jsp/message.jsp </a:t>
            </a:r>
            <a:r>
              <a:rPr lang="ko-KR" altLang="en-US" sz="1100">
                <a:latin typeface="+mj-lt"/>
              </a:rPr>
              <a:t>처럼 외부에서 바로 접근 안됨</a:t>
            </a:r>
            <a:r>
              <a:rPr lang="en-US" altLang="ko-KR" sz="1100">
                <a:latin typeface="+mj-lt"/>
              </a:rPr>
              <a:t>)</a:t>
            </a:r>
          </a:p>
          <a:p>
            <a:pPr>
              <a:lnSpc>
                <a:spcPct val="200000"/>
              </a:lnSpc>
            </a:pPr>
            <a:r>
              <a:rPr lang="en-US" altLang="ko-KR" sz="1100">
                <a:latin typeface="+mj-lt"/>
              </a:rPr>
              <a:t>3) </a:t>
            </a:r>
            <a:r>
              <a:rPr lang="ko-KR" altLang="en-US" sz="1100">
                <a:latin typeface="+mj-lt"/>
              </a:rPr>
              <a:t>요청 진입점은 항상 서블릿이 되어야 하고 최종 응답은 서블릿 내부에서 </a:t>
            </a:r>
            <a:r>
              <a:rPr lang="en-US" altLang="ko-KR" sz="1100">
                <a:latin typeface="+mj-lt"/>
              </a:rPr>
              <a:t>Jsp </a:t>
            </a:r>
            <a:r>
              <a:rPr lang="ko-KR" altLang="en-US" sz="1100">
                <a:latin typeface="+mj-lt"/>
              </a:rPr>
              <a:t>를 요청</a:t>
            </a:r>
            <a:r>
              <a:rPr lang="en-US" altLang="ko-KR" sz="1100">
                <a:latin typeface="+mj-lt"/>
              </a:rPr>
              <a:t>(</a:t>
            </a:r>
            <a:r>
              <a:rPr lang="ko-KR" altLang="en-US" sz="1100">
                <a:latin typeface="+mj-lt"/>
              </a:rPr>
              <a:t>포워딩</a:t>
            </a:r>
            <a:r>
              <a:rPr lang="en-US" altLang="ko-KR" sz="1100">
                <a:latin typeface="+mj-lt"/>
              </a:rPr>
              <a:t>)</a:t>
            </a:r>
            <a:r>
              <a:rPr lang="ko-KR" altLang="en-US" sz="1100">
                <a:latin typeface="+mj-lt"/>
              </a:rPr>
              <a:t>하는 식으로 이루어진다</a:t>
            </a:r>
            <a:endParaRPr lang="en-US" altLang="ko-KR" sz="1100">
              <a:latin typeface="+mj-lt"/>
            </a:endParaRPr>
          </a:p>
        </p:txBody>
      </p:sp>
      <p:pic>
        <p:nvPicPr>
          <p:cNvPr id="12" name="그림 11">
            <a:extLst>
              <a:ext uri="{FF2B5EF4-FFF2-40B4-BE49-F238E27FC236}">
                <a16:creationId xmlns:a16="http://schemas.microsoft.com/office/drawing/2014/main" id="{441614C5-6F38-53D9-E271-35BB7DB9995F}"/>
              </a:ext>
            </a:extLst>
          </p:cNvPr>
          <p:cNvPicPr>
            <a:picLocks noChangeAspect="1"/>
          </p:cNvPicPr>
          <p:nvPr/>
        </p:nvPicPr>
        <p:blipFill>
          <a:blip r:embed="rId2"/>
          <a:stretch>
            <a:fillRect/>
          </a:stretch>
        </p:blipFill>
        <p:spPr>
          <a:xfrm>
            <a:off x="671281" y="3991410"/>
            <a:ext cx="2350818" cy="2367853"/>
          </a:xfrm>
          <a:prstGeom prst="rect">
            <a:avLst/>
          </a:prstGeom>
          <a:ln w="6350">
            <a:solidFill>
              <a:schemeClr val="bg1">
                <a:lumMod val="65000"/>
              </a:schemeClr>
            </a:solidFill>
          </a:ln>
        </p:spPr>
      </p:pic>
      <p:sp>
        <p:nvSpPr>
          <p:cNvPr id="3" name="Rectangle 2">
            <a:extLst>
              <a:ext uri="{FF2B5EF4-FFF2-40B4-BE49-F238E27FC236}">
                <a16:creationId xmlns:a16="http://schemas.microsoft.com/office/drawing/2014/main" id="{AE97B179-C125-B1A2-DE89-98D6A9D0CE28}"/>
              </a:ext>
            </a:extLst>
          </p:cNvPr>
          <p:cNvSpPr>
            <a:spLocks noChangeArrowheads="1"/>
          </p:cNvSpPr>
          <p:nvPr/>
        </p:nvSpPr>
        <p:spPr bwMode="auto">
          <a:xfrm>
            <a:off x="671281" y="1193640"/>
            <a:ext cx="5596410" cy="19971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dependencies </a:t>
            </a:r>
            <a:r>
              <a:rPr kumimoji="0" lang="ko-KR" altLang="ko-KR" sz="1200" b="1" i="0" u="none" strike="noStrike" cap="none" normalizeH="0" baseline="0">
                <a:ln>
                  <a:noFill/>
                </a:ln>
                <a:solidFill>
                  <a:srgbClr val="BCBEC4"/>
                </a:solidFill>
                <a:effectLst/>
                <a:latin typeface="Arial Unicode MS"/>
                <a:ea typeface="JetBrains Mono"/>
              </a:rPr>
              <a:t>{</a:t>
            </a:r>
            <a:br>
              <a:rPr kumimoji="0" lang="ko-KR" altLang="ko-KR" sz="1200" b="1" i="0" u="none" strike="noStrike" cap="none" normalizeH="0" baseline="0">
                <a:ln>
                  <a:noFill/>
                </a:ln>
                <a:solidFill>
                  <a:srgbClr val="BCBEC4"/>
                </a:solidFill>
                <a:effectLst/>
                <a:latin typeface="Arial Unicode MS"/>
                <a:ea typeface="JetBrains Mono"/>
              </a:rPr>
            </a:br>
            <a:r>
              <a:rPr kumimoji="0" lang="ko-KR" altLang="ko-KR" sz="1200" b="1"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'jakarta.servlet.jsp:jakarta.servlet.jsp-api:3.1.0'</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'org.apache.tomcat.embed:tomcat-embed-jasper:10.1.8'</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testImplementation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'org.springframework.boot:spring-boot-starter-test'</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testRuntimeOnly </a:t>
            </a:r>
            <a:r>
              <a:rPr kumimoji="0" lang="ko-KR" altLang="ko-KR" sz="1200" b="0" i="0" u="none" strike="noStrike" cap="none" normalizeH="0" baseline="0">
                <a:ln>
                  <a:noFill/>
                </a:ln>
                <a:solidFill>
                  <a:srgbClr val="6AAB73"/>
                </a:solidFill>
                <a:effectLst/>
                <a:latin typeface="Arial Unicode MS"/>
                <a:ea typeface="JetBrains Mono"/>
              </a:rPr>
              <a:t>'org.junit.platform:junit-platform-launcher'</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1"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497649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F71DD-D223-FA3F-A69C-6AC010A4E803}"/>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B4BD0B8-3087-DDB4-48ED-554A4CBC40C4}"/>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빌더 클래스로서 웹 보안을 구성하는 빈 객체와 설정클래스들을 생성하는 역할을 하며 대표적으로 </a:t>
            </a:r>
            <a:r>
              <a:rPr lang="en-US" altLang="ko-KR" sz="1200">
                <a:latin typeface="+mn-ea"/>
              </a:rPr>
              <a:t>WebSecurity, HttpSecurity </a:t>
            </a:r>
            <a:r>
              <a:rPr lang="ko-KR" altLang="en-US" sz="1200">
                <a:latin typeface="+mn-ea"/>
              </a:rPr>
              <a:t>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SecurityConfigurer </a:t>
            </a:r>
            <a:r>
              <a:rPr lang="ko-KR" altLang="en-US" sz="1200">
                <a:latin typeface="+mn-ea"/>
              </a:rPr>
              <a:t>는 </a:t>
            </a:r>
            <a:r>
              <a:rPr lang="en-US" altLang="ko-KR" sz="1200">
                <a:latin typeface="+mn-ea"/>
              </a:rPr>
              <a:t>Http </a:t>
            </a:r>
            <a:r>
              <a:rPr lang="ko-KR" altLang="en-US" sz="1200">
                <a:latin typeface="+mn-ea"/>
              </a:rPr>
              <a:t>요청과 관련된 보안처리를 담당하는 필터들을 생성하고 여러 초기화 설정에 관여한다 </a:t>
            </a:r>
            <a:endParaRPr lang="en-US" altLang="ko-KR" sz="1200" b="1">
              <a:latin typeface="+mn-ea"/>
            </a:endParaRPr>
          </a:p>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a:t>
            </a:r>
            <a:r>
              <a:rPr lang="en-US" altLang="ko-KR" sz="1200">
                <a:latin typeface="+mn-ea"/>
              </a:rPr>
              <a:t>SecurityConfigurer</a:t>
            </a:r>
            <a:r>
              <a:rPr lang="ko-KR" altLang="en-US" sz="1200">
                <a:latin typeface="+mn-ea"/>
              </a:rPr>
              <a:t> 를 참조하고 있으며 인증 및 인가 초기화 작업은 </a:t>
            </a:r>
            <a:r>
              <a:rPr lang="en-US" altLang="ko-KR" sz="1200">
                <a:latin typeface="+mn-ea"/>
              </a:rPr>
              <a:t>SecurityConfigurer </a:t>
            </a:r>
            <a:r>
              <a:rPr lang="ko-KR" altLang="en-US" sz="1200">
                <a:latin typeface="+mn-ea"/>
              </a:rPr>
              <a:t>에 의해 진행된다</a:t>
            </a:r>
            <a:r>
              <a:rPr lang="en-US" altLang="ko-KR" sz="1200">
                <a:latin typeface="+mn-ea"/>
              </a:rPr>
              <a:t>.</a:t>
            </a:r>
          </a:p>
        </p:txBody>
      </p:sp>
      <p:sp>
        <p:nvSpPr>
          <p:cNvPr id="74" name="직사각형 73">
            <a:extLst>
              <a:ext uri="{FF2B5EF4-FFF2-40B4-BE49-F238E27FC236}">
                <a16:creationId xmlns:a16="http://schemas.microsoft.com/office/drawing/2014/main" id="{6A8D657D-3A74-FFF5-957C-56EF78B344C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3CD615E-11B9-5ED2-154A-826B19362962}"/>
              </a:ext>
            </a:extLst>
          </p:cNvPr>
          <p:cNvSpPr/>
          <p:nvPr/>
        </p:nvSpPr>
        <p:spPr>
          <a:xfrm>
            <a:off x="198756" y="2061474"/>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2254471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374477" y="2921169"/>
            <a:ext cx="7443063"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바인딩 </a:t>
            </a:r>
            <a:r>
              <a:rPr lang="en-US" altLang="ko-KR" sz="6000">
                <a:solidFill>
                  <a:schemeClr val="accent1">
                    <a:lumMod val="75000"/>
                  </a:schemeClr>
                </a:solidFill>
                <a:latin typeface="+mj-lt"/>
              </a:rPr>
              <a:t>- DataBinder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975698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04F75-C07C-B274-5C4C-891F55E7AE0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9DBCB34-DF51-C2B0-839C-4EE1E8B7E65F}"/>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8715C765-A873-776C-A423-12295C2329BC}"/>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EE7AD8B7-7B11-76EF-749A-E189C3CF7A92}"/>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8103E4AB-6938-86E3-021F-0079E549AFBB}"/>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FF0D2A7A-A989-4C64-1C9E-A59046666D9B}"/>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9026FB1A-502D-6A22-E5EA-DCF905DAEEC6}"/>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C5E3571E-0CAC-63EC-932F-F8C2C6C71A55}"/>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57F6E68F-EF42-5BB3-6412-CED40E78A2E3}"/>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B68CB709-3D6E-A3B2-FCCF-060927E051C9}"/>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DC2298E6-F7C9-7113-23EF-298711E61953}"/>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4B2A973A-9FC8-45D2-F952-BCCD75686900}"/>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FBCBA447-80AB-1F12-82E2-8B37006C15CB}"/>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2FCCA3FC-4E6E-DC78-295B-5F1CC6E54634}"/>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5F7EEF29-5AAE-B1CE-EE03-9556023E0A3A}"/>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EDBFBBF7-AA50-C5DE-DF88-722B9A440610}"/>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5FC63B8-0042-8BC7-BFD6-C4CFC67ABB36}"/>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E1B652B-B7A5-BFD1-8062-0F54E2CB7072}"/>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1BEFEEE-4BAB-C206-CC9A-A5FEB02405AF}"/>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FDDA572E-3B14-F527-815B-E4CCCD12BF2B}"/>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5237F9B6-0A40-8B03-090A-96689FE8694A}"/>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445CC4D8-AA8E-8EDC-204B-97AEF83715A1}"/>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64C9B89-1B0F-A298-A9D3-A3C8BC7D693E}"/>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2AE06DC9-65D3-0781-8641-4873EECFD92F}"/>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4DDCF8FA-17AD-0CA1-0B11-9D875A057ACB}"/>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84CC45B7-5839-5FAA-489C-ACD256EFBE63}"/>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E9C73AE3-97C8-021B-8DBD-FFDA2F079D0B}"/>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ED148FAD-4BBC-02BE-92FF-1577CB4535EE}"/>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24DDB111-48EA-A2DF-220A-8C0C2FD42D2C}"/>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F7A32B28-F2BD-6A6F-2F02-E05C692D94FC}"/>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2493DD7D-8E8C-B2DD-85DC-523FDA4DFE30}"/>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4D09D00-BF22-9B5A-7A24-2BA9C1816527}"/>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79672C16-9689-C3D1-0D3A-E25923E4FA23}"/>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2DFE072F-75F5-F93E-2C0F-946E5AD14D84}"/>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7CB7C38E-5563-B7ED-1D94-A138FC8148C6}"/>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9F3D4EB3-1709-10B1-0FA0-48A4B1BBB323}"/>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A064CB1E-62A3-7BDC-5147-01C2D5163A10}"/>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147A89E5-76CB-AE70-282C-FEC7801E55C3}"/>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172D936A-87A9-898C-F2A1-5EEF923212F7}"/>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A021F4A4-7F65-E3F3-1263-541CAA969C4A}"/>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1814FD0E-72C5-DEB3-4B3D-DDD58ABCB549}"/>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086BD85E-DCC6-5FF2-8881-0D02CBE419A0}"/>
              </a:ext>
            </a:extLst>
          </p:cNvPr>
          <p:cNvCxnSpPr>
            <a:cxnSpLocks/>
            <a:stCxn id="17" idx="0"/>
            <a:endCxn id="14" idx="0"/>
          </p:cNvCxnSpPr>
          <p:nvPr/>
        </p:nvCxnSpPr>
        <p:spPr>
          <a:xfrm rot="5400000" flipH="1" flipV="1">
            <a:off x="8601723" y="1605740"/>
            <a:ext cx="1800" cy="3478991"/>
          </a:xfrm>
          <a:prstGeom prst="bentConnector3">
            <a:avLst>
              <a:gd name="adj1" fmla="val 17144722"/>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4C3A449B-ACDC-A861-8BB0-1D38654079CB}"/>
              </a:ext>
            </a:extLst>
          </p:cNvPr>
          <p:cNvSpPr/>
          <p:nvPr/>
        </p:nvSpPr>
        <p:spPr>
          <a:xfrm>
            <a:off x="7108070" y="1254771"/>
            <a:ext cx="1394555" cy="246221"/>
          </a:xfrm>
          <a:prstGeom prst="rect">
            <a:avLst/>
          </a:prstGeom>
        </p:spPr>
        <p:txBody>
          <a:bodyPr wrap="square">
            <a:spAutoFit/>
          </a:bodyPr>
          <a:lstStyle/>
          <a:p>
            <a:r>
              <a:rPr lang="en-US" altLang="ko-KR" sz="1000">
                <a:latin typeface="+mn-ea"/>
              </a:rPr>
              <a:t>data=“leaven”, 20</a:t>
            </a:r>
          </a:p>
        </p:txBody>
      </p:sp>
      <p:sp>
        <p:nvSpPr>
          <p:cNvPr id="24" name="직사각형 23">
            <a:extLst>
              <a:ext uri="{FF2B5EF4-FFF2-40B4-BE49-F238E27FC236}">
                <a16:creationId xmlns:a16="http://schemas.microsoft.com/office/drawing/2014/main" id="{06FA3036-9B8F-18EB-DA54-594C13EE3B0A}"/>
              </a:ext>
            </a:extLst>
          </p:cNvPr>
          <p:cNvSpPr/>
          <p:nvPr/>
        </p:nvSpPr>
        <p:spPr>
          <a:xfrm>
            <a:off x="9606489" y="1271911"/>
            <a:ext cx="1197861" cy="246221"/>
          </a:xfrm>
          <a:prstGeom prst="rect">
            <a:avLst/>
          </a:prstGeom>
        </p:spPr>
        <p:txBody>
          <a:bodyPr wrap="square">
            <a:spAutoFit/>
          </a:bodyPr>
          <a:lstStyle/>
          <a:p>
            <a:r>
              <a:rPr lang="en-US" altLang="ko-KR" sz="1000">
                <a:latin typeface="+mn-ea"/>
              </a:rPr>
              <a:t>User(“leaven”, 1)</a:t>
            </a:r>
          </a:p>
        </p:txBody>
      </p:sp>
      <p:sp>
        <p:nvSpPr>
          <p:cNvPr id="28" name="모서리가 둥근 직사각형 38">
            <a:extLst>
              <a:ext uri="{FF2B5EF4-FFF2-40B4-BE49-F238E27FC236}">
                <a16:creationId xmlns:a16="http://schemas.microsoft.com/office/drawing/2014/main" id="{FF447C04-A574-034D-B531-F6292CD4DA2E}"/>
              </a:ext>
            </a:extLst>
          </p:cNvPr>
          <p:cNvSpPr/>
          <p:nvPr/>
        </p:nvSpPr>
        <p:spPr>
          <a:xfrm>
            <a:off x="7050263" y="2841780"/>
            <a:ext cx="1013726"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Data</a:t>
            </a:r>
            <a:r>
              <a:rPr lang="en-US" altLang="ko-KR" sz="1200">
                <a:solidFill>
                  <a:schemeClr val="bg1"/>
                </a:solidFill>
              </a:rPr>
              <a:t>Binder</a:t>
            </a:r>
            <a:endParaRPr lang="en-US" altLang="ko-KR" sz="1200">
              <a:solidFill>
                <a:schemeClr val="bg1"/>
              </a:solidFill>
              <a:effectLst/>
            </a:endParaRPr>
          </a:p>
        </p:txBody>
      </p:sp>
      <p:sp>
        <p:nvSpPr>
          <p:cNvPr id="32" name="모서리가 둥근 직사각형 38">
            <a:extLst>
              <a:ext uri="{FF2B5EF4-FFF2-40B4-BE49-F238E27FC236}">
                <a16:creationId xmlns:a16="http://schemas.microsoft.com/office/drawing/2014/main" id="{A0B22C6D-19CB-AA09-8C85-4EA4C72C7A91}"/>
              </a:ext>
            </a:extLst>
          </p:cNvPr>
          <p:cNvSpPr/>
          <p:nvPr/>
        </p:nvSpPr>
        <p:spPr>
          <a:xfrm>
            <a:off x="9176807" y="2838832"/>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Validation</a:t>
            </a:r>
          </a:p>
        </p:txBody>
      </p:sp>
      <p:sp>
        <p:nvSpPr>
          <p:cNvPr id="35" name="모서리가 둥근 직사각형 38">
            <a:extLst>
              <a:ext uri="{FF2B5EF4-FFF2-40B4-BE49-F238E27FC236}">
                <a16:creationId xmlns:a16="http://schemas.microsoft.com/office/drawing/2014/main" id="{A26668D4-8685-B818-4664-81715D6A6CBD}"/>
              </a:ext>
            </a:extLst>
          </p:cNvPr>
          <p:cNvSpPr/>
          <p:nvPr/>
        </p:nvSpPr>
        <p:spPr>
          <a:xfrm>
            <a:off x="8137750" y="2835644"/>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Converter</a:t>
            </a:r>
          </a:p>
        </p:txBody>
      </p:sp>
    </p:spTree>
    <p:extLst>
      <p:ext uri="{BB962C8B-B14F-4D97-AF65-F5344CB8AC3E}">
        <p14:creationId xmlns:p14="http://schemas.microsoft.com/office/powerpoint/2010/main" val="39547738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39FE3-5ED0-D8EC-2571-1227ECB3051D}"/>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0406290-97E0-0083-FE4B-6A468A9DD59C}"/>
              </a:ext>
            </a:extLst>
          </p:cNvPr>
          <p:cNvSpPr/>
          <p:nvPr/>
        </p:nvSpPr>
        <p:spPr>
          <a:xfrm>
            <a:off x="550682" y="1683920"/>
            <a:ext cx="2932460" cy="333617"/>
          </a:xfrm>
          <a:prstGeom prst="rect">
            <a:avLst/>
          </a:prstGeom>
        </p:spPr>
        <p:txBody>
          <a:bodyPr wrap="square">
            <a:spAutoFit/>
          </a:bodyPr>
          <a:lstStyle/>
          <a:p>
            <a:pPr>
              <a:lnSpc>
                <a:spcPct val="150000"/>
              </a:lnSpc>
            </a:pPr>
            <a:r>
              <a:rPr lang="en-US" altLang="ko-KR" sz="1200" b="1"/>
              <a:t>1. </a:t>
            </a:r>
            <a:r>
              <a:rPr lang="ko-KR" altLang="en-US" sz="1200" b="1"/>
              <a:t>쿼리 파라미터 및 폼 데이터 바인딩</a:t>
            </a:r>
            <a:endParaRPr lang="en-US" altLang="ko-KR" sz="1200" b="1">
              <a:latin typeface="+mn-ea"/>
            </a:endParaRPr>
          </a:p>
        </p:txBody>
      </p:sp>
      <p:sp>
        <p:nvSpPr>
          <p:cNvPr id="74" name="직사각형 73">
            <a:extLst>
              <a:ext uri="{FF2B5EF4-FFF2-40B4-BE49-F238E27FC236}">
                <a16:creationId xmlns:a16="http://schemas.microsoft.com/office/drawing/2014/main" id="{C8EB68A2-8458-DEAE-88E4-D9AB59D192EE}"/>
              </a:ext>
            </a:extLst>
          </p:cNvPr>
          <p:cNvSpPr/>
          <p:nvPr/>
        </p:nvSpPr>
        <p:spPr>
          <a:xfrm>
            <a:off x="252898" y="1292723"/>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데이터 바인딩 분류</a:t>
            </a:r>
          </a:p>
        </p:txBody>
      </p:sp>
      <p:sp>
        <p:nvSpPr>
          <p:cNvPr id="2" name="직사각형 1">
            <a:extLst>
              <a:ext uri="{FF2B5EF4-FFF2-40B4-BE49-F238E27FC236}">
                <a16:creationId xmlns:a16="http://schemas.microsoft.com/office/drawing/2014/main" id="{BA0481AB-63BC-E235-A0D3-6873D9444401}"/>
              </a:ext>
            </a:extLst>
          </p:cNvPr>
          <p:cNvSpPr/>
          <p:nvPr/>
        </p:nvSpPr>
        <p:spPr>
          <a:xfrm>
            <a:off x="550682" y="3406473"/>
            <a:ext cx="2932460" cy="333617"/>
          </a:xfrm>
          <a:prstGeom prst="rect">
            <a:avLst/>
          </a:prstGeom>
        </p:spPr>
        <p:txBody>
          <a:bodyPr wrap="square">
            <a:spAutoFit/>
          </a:bodyPr>
          <a:lstStyle/>
          <a:p>
            <a:pPr>
              <a:lnSpc>
                <a:spcPct val="150000"/>
              </a:lnSpc>
            </a:pPr>
            <a:r>
              <a:rPr lang="en-US" altLang="ko-KR" sz="1200" b="1"/>
              <a:t>2. HTTP </a:t>
            </a:r>
            <a:r>
              <a:rPr lang="ko-KR" altLang="en-US" sz="1200" b="1"/>
              <a:t>본문 바인딩</a:t>
            </a:r>
            <a:endParaRPr lang="en-US" altLang="ko-KR" sz="1200" b="1">
              <a:latin typeface="+mn-ea"/>
            </a:endParaRPr>
          </a:p>
        </p:txBody>
      </p:sp>
      <p:sp>
        <p:nvSpPr>
          <p:cNvPr id="8" name="직사각형 7">
            <a:extLst>
              <a:ext uri="{FF2B5EF4-FFF2-40B4-BE49-F238E27FC236}">
                <a16:creationId xmlns:a16="http://schemas.microsoft.com/office/drawing/2014/main" id="{2DCF3C62-169B-BCA6-E1F3-043624EE8EF2}"/>
              </a:ext>
            </a:extLst>
          </p:cNvPr>
          <p:cNvSpPr/>
          <p:nvPr/>
        </p:nvSpPr>
        <p:spPr>
          <a:xfrm>
            <a:off x="252898" y="16828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A22B0A04-A60A-AD3C-0434-725992744C57}"/>
              </a:ext>
            </a:extLst>
          </p:cNvPr>
          <p:cNvSpPr/>
          <p:nvPr/>
        </p:nvSpPr>
        <p:spPr>
          <a:xfrm>
            <a:off x="472476" y="549897"/>
            <a:ext cx="114748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요청에 대한 데이터 바인딩 방식은 크게 두 가지로 구분할 수 있는데 바로 </a:t>
            </a:r>
            <a:r>
              <a:rPr lang="ko-KR" altLang="en-US" sz="1200">
                <a:solidFill>
                  <a:srgbClr val="FF0000"/>
                </a:solidFill>
              </a:rPr>
              <a:t>쿼리 파라미터 </a:t>
            </a:r>
            <a:r>
              <a:rPr lang="ko-KR" altLang="en-US" sz="1200">
                <a:solidFill>
                  <a:schemeClr val="tx1">
                    <a:lumMod val="75000"/>
                    <a:lumOff val="25000"/>
                  </a:schemeClr>
                </a:solidFill>
              </a:rPr>
              <a:t>및</a:t>
            </a:r>
            <a:r>
              <a:rPr lang="ko-KR" altLang="en-US" sz="1200">
                <a:solidFill>
                  <a:srgbClr val="FF0000"/>
                </a:solidFill>
              </a:rPr>
              <a:t> 폼 데이터 바인딩</a:t>
            </a:r>
            <a:r>
              <a:rPr lang="ko-KR" altLang="en-US" sz="1200"/>
              <a:t>과 </a:t>
            </a:r>
            <a:r>
              <a:rPr lang="en-US" altLang="ko-KR" sz="1200">
                <a:solidFill>
                  <a:srgbClr val="FF0000"/>
                </a:solidFill>
              </a:rPr>
              <a:t>HTTP </a:t>
            </a:r>
            <a:r>
              <a:rPr lang="ko-KR" altLang="en-US" sz="1200">
                <a:solidFill>
                  <a:srgbClr val="FF0000"/>
                </a:solidFill>
              </a:rPr>
              <a:t>본문 데이터 바인딩</a:t>
            </a:r>
            <a:r>
              <a:rPr lang="ko-KR" altLang="en-US" sz="1200"/>
              <a:t>이다</a:t>
            </a:r>
            <a:endParaRPr lang="en-US" altLang="ko-KR" sz="1200"/>
          </a:p>
        </p:txBody>
      </p:sp>
      <p:sp>
        <p:nvSpPr>
          <p:cNvPr id="20" name="직사각형 19">
            <a:extLst>
              <a:ext uri="{FF2B5EF4-FFF2-40B4-BE49-F238E27FC236}">
                <a16:creationId xmlns:a16="http://schemas.microsoft.com/office/drawing/2014/main" id="{4D5C72DC-3000-E3B5-B7DD-95C19C9E6777}"/>
              </a:ext>
            </a:extLst>
          </p:cNvPr>
          <p:cNvSpPr/>
          <p:nvPr/>
        </p:nvSpPr>
        <p:spPr>
          <a:xfrm>
            <a:off x="701077" y="2017537"/>
            <a:ext cx="8382766" cy="1164614"/>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기본형</a:t>
            </a:r>
            <a:r>
              <a:rPr lang="en-US" altLang="ko-KR" sz="1200">
                <a:latin typeface="+mn-ea"/>
              </a:rPr>
              <a:t>, </a:t>
            </a:r>
            <a:r>
              <a:rPr lang="ko-KR" altLang="en-US" sz="1200">
                <a:latin typeface="+mn-ea"/>
              </a:rPr>
              <a:t>문자열</a:t>
            </a:r>
            <a:r>
              <a:rPr lang="en-US" altLang="ko-KR" sz="1200">
                <a:latin typeface="+mn-ea"/>
              </a:rPr>
              <a:t>, </a:t>
            </a:r>
            <a:r>
              <a:rPr lang="ko-KR" altLang="en-US" sz="1200"/>
              <a:t>래퍼 클래스 </a:t>
            </a:r>
            <a:endParaRPr lang="en-US" altLang="ko-KR" sz="1200"/>
          </a:p>
          <a:p>
            <a:pPr marL="685800" lvl="1" indent="-228600">
              <a:lnSpc>
                <a:spcPct val="150000"/>
              </a:lnSpc>
              <a:buFont typeface="Arial" panose="020B0604020202020204" pitchFamily="34" charset="0"/>
              <a:buChar char="•"/>
            </a:pPr>
            <a:r>
              <a:rPr lang="en-US" altLang="ko-KR" sz="1200">
                <a:latin typeface="+mn-ea"/>
              </a:rPr>
              <a:t>@RequestParam </a:t>
            </a:r>
            <a:r>
              <a:rPr lang="ko-KR" altLang="en-US" sz="1200">
                <a:latin typeface="+mn-ea"/>
              </a:rPr>
              <a:t>적용하여 </a:t>
            </a:r>
            <a:r>
              <a:rPr lang="en-US" altLang="ko-KR" sz="1200"/>
              <a:t>RequestParamMethodArgumentResolver </a:t>
            </a:r>
            <a:r>
              <a:rPr lang="ko-KR" altLang="en-US" sz="1200"/>
              <a:t>가 </a:t>
            </a:r>
            <a:r>
              <a:rPr lang="ko-KR" altLang="en-US" sz="1200">
                <a:latin typeface="+mn-ea"/>
              </a:rPr>
              <a:t>요청 처리</a:t>
            </a:r>
            <a:endParaRPr lang="en-US" altLang="ko-KR" sz="1200">
              <a:latin typeface="+mn-ea"/>
            </a:endParaRPr>
          </a:p>
          <a:p>
            <a:pPr marL="685800" lvl="1" indent="-228600">
              <a:lnSpc>
                <a:spcPct val="150000"/>
              </a:lnSpc>
              <a:buFont typeface="Arial" panose="020B0604020202020204" pitchFamily="34" charset="0"/>
              <a:buChar char="•"/>
            </a:pPr>
            <a:r>
              <a:rPr lang="en-US" altLang="ko-KR" sz="1200">
                <a:latin typeface="+mn-ea"/>
              </a:rPr>
              <a:t>@PathVariable </a:t>
            </a:r>
            <a:r>
              <a:rPr lang="ko-KR" altLang="en-US" sz="1200">
                <a:latin typeface="+mn-ea"/>
              </a:rPr>
              <a:t>적용하여 </a:t>
            </a:r>
            <a:r>
              <a:rPr lang="en-US" altLang="ko-KR" sz="1200"/>
              <a:t>PathVariableMethodArgumentResolver </a:t>
            </a:r>
            <a:r>
              <a:rPr lang="ko-KR" altLang="en-US" sz="1200"/>
              <a:t>가 적용 처리</a:t>
            </a:r>
            <a:endParaRPr lang="en-US" altLang="ko-KR" sz="1200"/>
          </a:p>
          <a:p>
            <a:pPr marL="228600" indent="-228600">
              <a:lnSpc>
                <a:spcPct val="150000"/>
              </a:lnSpc>
              <a:buFont typeface="Arial" panose="020B0604020202020204" pitchFamily="34" charset="0"/>
              <a:buChar char="•"/>
            </a:pPr>
            <a:r>
              <a:rPr lang="ko-KR" altLang="en-US" sz="1200" b="1">
                <a:latin typeface="+mn-ea"/>
              </a:rPr>
              <a:t>객체 </a:t>
            </a:r>
            <a:r>
              <a:rPr lang="en-US" altLang="ko-KR" sz="1200" b="1">
                <a:latin typeface="+mn-ea"/>
              </a:rPr>
              <a:t>: @ModelAtrribute </a:t>
            </a:r>
            <a:r>
              <a:rPr lang="ko-KR" altLang="en-US" sz="1200" b="1">
                <a:latin typeface="+mn-ea"/>
              </a:rPr>
              <a:t>적용하여 </a:t>
            </a:r>
            <a:r>
              <a:rPr lang="en-US" altLang="ko-KR" sz="1200" b="1"/>
              <a:t>ServletModelAttributeMethodProcessor </a:t>
            </a:r>
            <a:r>
              <a:rPr lang="ko-KR" altLang="en-US" sz="1200" b="1"/>
              <a:t>가 </a:t>
            </a:r>
            <a:r>
              <a:rPr lang="ko-KR" altLang="en-US" sz="1200" b="1">
                <a:latin typeface="+mn-ea"/>
              </a:rPr>
              <a:t>요청 처리</a:t>
            </a:r>
            <a:endParaRPr lang="en-US" altLang="ko-KR" sz="1200" b="1">
              <a:latin typeface="+mn-ea"/>
            </a:endParaRPr>
          </a:p>
        </p:txBody>
      </p:sp>
      <p:sp>
        <p:nvSpPr>
          <p:cNvPr id="21" name="직사각형 20">
            <a:extLst>
              <a:ext uri="{FF2B5EF4-FFF2-40B4-BE49-F238E27FC236}">
                <a16:creationId xmlns:a16="http://schemas.microsoft.com/office/drawing/2014/main" id="{AA66C0E3-A653-10B1-E071-0794B5EF5874}"/>
              </a:ext>
            </a:extLst>
          </p:cNvPr>
          <p:cNvSpPr/>
          <p:nvPr/>
        </p:nvSpPr>
        <p:spPr>
          <a:xfrm>
            <a:off x="701077" y="3740090"/>
            <a:ext cx="8635429"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Text,</a:t>
            </a:r>
            <a:r>
              <a:rPr lang="ko-KR" altLang="en-US" sz="1200">
                <a:latin typeface="+mn-ea"/>
              </a:rPr>
              <a:t> </a:t>
            </a:r>
            <a:r>
              <a:rPr lang="en-US" altLang="ko-KR" sz="1200">
                <a:latin typeface="+mn-ea"/>
              </a:rPr>
              <a:t>JSON</a:t>
            </a:r>
            <a:r>
              <a:rPr lang="ko-KR" altLang="en-US" sz="1200"/>
              <a:t> </a:t>
            </a:r>
            <a:r>
              <a:rPr lang="en-US" altLang="ko-KR" sz="1200"/>
              <a:t>:</a:t>
            </a:r>
            <a:r>
              <a:rPr lang="ko-KR" altLang="en-US" sz="1200"/>
              <a:t> </a:t>
            </a:r>
            <a:r>
              <a:rPr lang="en-US" altLang="ko-KR" sz="1200">
                <a:latin typeface="+mn-ea"/>
              </a:rPr>
              <a:t>@RequestBody </a:t>
            </a:r>
            <a:r>
              <a:rPr lang="ko-KR" altLang="en-US" sz="1200">
                <a:latin typeface="+mn-ea"/>
              </a:rPr>
              <a:t>적용하여 </a:t>
            </a:r>
            <a:r>
              <a:rPr lang="en-US" altLang="ko-KR" sz="1200"/>
              <a:t>RequestResponseBodyMethodProcessor </a:t>
            </a:r>
            <a:r>
              <a:rPr lang="ko-KR" altLang="en-US" sz="1200"/>
              <a:t>와 </a:t>
            </a:r>
            <a:r>
              <a:rPr lang="en-US" altLang="ko-KR" sz="1200"/>
              <a:t>HttpMessageConverter </a:t>
            </a:r>
            <a:r>
              <a:rPr lang="ko-KR" altLang="en-US" sz="1200"/>
              <a:t>가</a:t>
            </a:r>
            <a:r>
              <a:rPr lang="en-US" altLang="ko-KR" sz="1200"/>
              <a:t> </a:t>
            </a:r>
            <a:r>
              <a:rPr lang="ko-KR" altLang="en-US" sz="1200"/>
              <a:t>요청 처리</a:t>
            </a:r>
            <a:endParaRPr lang="en-US" altLang="ko-KR" sz="1200">
              <a:latin typeface="+mn-ea"/>
            </a:endParaRPr>
          </a:p>
        </p:txBody>
      </p:sp>
      <p:sp>
        <p:nvSpPr>
          <p:cNvPr id="22" name="직사각형 21">
            <a:extLst>
              <a:ext uri="{FF2B5EF4-FFF2-40B4-BE49-F238E27FC236}">
                <a16:creationId xmlns:a16="http://schemas.microsoft.com/office/drawing/2014/main" id="{A5FAEF28-9365-A3AE-0666-09B66EAFA552}"/>
              </a:ext>
            </a:extLst>
          </p:cNvPr>
          <p:cNvSpPr/>
          <p:nvPr/>
        </p:nvSpPr>
        <p:spPr>
          <a:xfrm>
            <a:off x="968543" y="2892480"/>
            <a:ext cx="6358196" cy="271623"/>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2EE37313-32B8-1A24-238D-01B0FADAED29}"/>
              </a:ext>
            </a:extLst>
          </p:cNvPr>
          <p:cNvSpPr/>
          <p:nvPr/>
        </p:nvSpPr>
        <p:spPr>
          <a:xfrm>
            <a:off x="7727452" y="2892576"/>
            <a:ext cx="3720890" cy="307777"/>
          </a:xfrm>
          <a:prstGeom prst="rect">
            <a:avLst/>
          </a:prstGeom>
        </p:spPr>
        <p:txBody>
          <a:bodyPr wrap="none">
            <a:spAutoFit/>
          </a:bodyPr>
          <a:lstStyle/>
          <a:p>
            <a:r>
              <a:rPr lang="en-US" altLang="ko-KR" sz="1400" b="1" i="1">
                <a:solidFill>
                  <a:srgbClr val="FF0000"/>
                </a:solidFill>
                <a:latin typeface="+mn-ea"/>
              </a:rPr>
              <a:t>DataBinder </a:t>
            </a:r>
            <a:r>
              <a:rPr lang="ko-KR" altLang="en-US" sz="1400" b="1" i="1">
                <a:latin typeface="+mn-ea"/>
              </a:rPr>
              <a:t>는</a:t>
            </a:r>
            <a:r>
              <a:rPr lang="en-US" altLang="ko-KR" sz="1400" b="1" i="1">
                <a:latin typeface="+mn-ea"/>
              </a:rPr>
              <a:t> </a:t>
            </a:r>
            <a:r>
              <a:rPr lang="ko-KR" altLang="en-US" sz="1400" b="1" i="1">
                <a:latin typeface="+mn-ea"/>
              </a:rPr>
              <a:t>여기에 관여하는 전략이다 </a:t>
            </a:r>
            <a:r>
              <a:rPr lang="en-US" altLang="ko-KR" sz="1400" b="1" i="1">
                <a:latin typeface="+mn-ea"/>
              </a:rPr>
              <a:t>!!</a:t>
            </a:r>
            <a:endParaRPr lang="ko-KR" altLang="en-US" sz="1400" b="1" i="1">
              <a:latin typeface="+mn-ea"/>
            </a:endParaRPr>
          </a:p>
        </p:txBody>
      </p:sp>
      <p:sp>
        <p:nvSpPr>
          <p:cNvPr id="28" name="화살표: 오른쪽 27">
            <a:extLst>
              <a:ext uri="{FF2B5EF4-FFF2-40B4-BE49-F238E27FC236}">
                <a16:creationId xmlns:a16="http://schemas.microsoft.com/office/drawing/2014/main" id="{1CD81E7A-4811-0015-7BA4-E7F4840FA872}"/>
              </a:ext>
            </a:extLst>
          </p:cNvPr>
          <p:cNvSpPr/>
          <p:nvPr/>
        </p:nvSpPr>
        <p:spPr>
          <a:xfrm>
            <a:off x="7445884" y="2951545"/>
            <a:ext cx="246647" cy="203444"/>
          </a:xfrm>
          <a:prstGeom prst="rightArrow">
            <a:avLst>
              <a:gd name="adj1" fmla="val 32258"/>
              <a:gd name="adj2" fmla="val 47043"/>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1DFF278C-12F4-D435-494A-66D49C8F58E0}"/>
              </a:ext>
            </a:extLst>
          </p:cNvPr>
          <p:cNvSpPr/>
          <p:nvPr/>
        </p:nvSpPr>
        <p:spPr>
          <a:xfrm>
            <a:off x="252898" y="4375850"/>
            <a:ext cx="46141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DataBinder </a:t>
            </a:r>
            <a:r>
              <a:rPr lang="en-US" altLang="ko-KR">
                <a:solidFill>
                  <a:schemeClr val="accent1">
                    <a:lumMod val="75000"/>
                  </a:schemeClr>
                </a:solidFill>
                <a:latin typeface="+mn-ea"/>
              </a:rPr>
              <a:t>vs</a:t>
            </a:r>
            <a:r>
              <a:rPr lang="ko-KR" altLang="en-US" b="1">
                <a:solidFill>
                  <a:schemeClr val="accent1">
                    <a:lumMod val="75000"/>
                  </a:schemeClr>
                </a:solidFill>
                <a:latin typeface="+mn-ea"/>
              </a:rPr>
              <a:t> </a:t>
            </a:r>
            <a:r>
              <a:rPr lang="en-US" altLang="ko-KR" b="1">
                <a:solidFill>
                  <a:schemeClr val="accent1">
                    <a:lumMod val="75000"/>
                  </a:schemeClr>
                </a:solidFill>
                <a:latin typeface="+mn-ea"/>
              </a:rPr>
              <a:t>HttpMessageConverter</a:t>
            </a:r>
            <a:endParaRPr lang="ko-KR" altLang="en-US" b="1">
              <a:solidFill>
                <a:schemeClr val="accent1">
                  <a:lumMod val="75000"/>
                </a:schemeClr>
              </a:solidFill>
              <a:latin typeface="+mn-ea"/>
            </a:endParaRPr>
          </a:p>
        </p:txBody>
      </p:sp>
      <p:graphicFrame>
        <p:nvGraphicFramePr>
          <p:cNvPr id="31" name="표 30">
            <a:extLst>
              <a:ext uri="{FF2B5EF4-FFF2-40B4-BE49-F238E27FC236}">
                <a16:creationId xmlns:a16="http://schemas.microsoft.com/office/drawing/2014/main" id="{90686F7B-CEDE-B6F7-8EF2-F48A64F14ADA}"/>
              </a:ext>
            </a:extLst>
          </p:cNvPr>
          <p:cNvGraphicFramePr>
            <a:graphicFrameLocks noGrp="1"/>
          </p:cNvGraphicFramePr>
          <p:nvPr>
            <p:extLst>
              <p:ext uri="{D42A27DB-BD31-4B8C-83A1-F6EECF244321}">
                <p14:modId xmlns:p14="http://schemas.microsoft.com/office/powerpoint/2010/main" val="2463440106"/>
              </p:ext>
            </p:extLst>
          </p:nvPr>
        </p:nvGraphicFramePr>
        <p:xfrm>
          <a:off x="690424" y="4820061"/>
          <a:ext cx="11119586" cy="1830245"/>
        </p:xfrm>
        <a:graphic>
          <a:graphicData uri="http://schemas.openxmlformats.org/drawingml/2006/table">
            <a:tbl>
              <a:tblPr>
                <a:tableStyleId>{5C22544A-7EE6-4342-B048-85BDC9FD1C3A}</a:tableStyleId>
              </a:tblPr>
              <a:tblGrid>
                <a:gridCol w="5559793">
                  <a:extLst>
                    <a:ext uri="{9D8B030D-6E8A-4147-A177-3AD203B41FA5}">
                      <a16:colId xmlns:a16="http://schemas.microsoft.com/office/drawing/2014/main" val="501849321"/>
                    </a:ext>
                  </a:extLst>
                </a:gridCol>
                <a:gridCol w="5559793">
                  <a:extLst>
                    <a:ext uri="{9D8B030D-6E8A-4147-A177-3AD203B41FA5}">
                      <a16:colId xmlns:a16="http://schemas.microsoft.com/office/drawing/2014/main" val="1394097402"/>
                    </a:ext>
                  </a:extLst>
                </a:gridCol>
              </a:tblGrid>
              <a:tr h="430105">
                <a:tc>
                  <a:txBody>
                    <a:bodyPr/>
                    <a:lstStyle/>
                    <a:p>
                      <a:pPr algn="ctr" fontAlgn="ctr"/>
                      <a:r>
                        <a:rPr lang="en-US" sz="1200" b="1" u="none" strike="noStrike">
                          <a:effectLst/>
                        </a:rPr>
                        <a:t>DataBinder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tc>
                  <a:txBody>
                    <a:bodyPr/>
                    <a:lstStyle/>
                    <a:p>
                      <a:pPr algn="ctr" fontAlgn="ctr"/>
                      <a:r>
                        <a:rPr lang="en-US" sz="1200" b="1" u="none" strike="noStrike">
                          <a:effectLst/>
                        </a:rPr>
                        <a:t>HttpMessageConverter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extLst>
                  <a:ext uri="{0D108BD9-81ED-4DB2-BD59-A6C34878D82A}">
                    <a16:rowId xmlns:a16="http://schemas.microsoft.com/office/drawing/2014/main" val="1490914558"/>
                  </a:ext>
                </a:extLst>
              </a:tr>
              <a:tr h="350035">
                <a:tc>
                  <a:txBody>
                    <a:bodyPr/>
                    <a:lstStyle/>
                    <a:p>
                      <a:pPr algn="ctr" fontAlgn="ctr"/>
                      <a:r>
                        <a:rPr lang="ko-KR" altLang="en-US" sz="1200" u="none" strike="noStrike">
                          <a:effectLst/>
                        </a:rPr>
                        <a:t>웹 요청 파라미터를 객체에 바인딩</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HTTP </a:t>
                      </a:r>
                      <a:r>
                        <a:rPr lang="ko-KR" altLang="en-US" sz="1200" u="none" strike="noStrike">
                          <a:effectLst/>
                        </a:rPr>
                        <a:t>요청</a:t>
                      </a:r>
                      <a:r>
                        <a:rPr lang="en-US" altLang="ko-KR" sz="1200" u="none" strike="noStrike">
                          <a:effectLst/>
                        </a:rPr>
                        <a:t>/</a:t>
                      </a:r>
                      <a:r>
                        <a:rPr lang="ko-KR" altLang="en-US" sz="1200" u="none" strike="noStrike">
                          <a:effectLst/>
                        </a:rPr>
                        <a:t>응답 본문을 객체로 변환하거나 객체를 </a:t>
                      </a:r>
                      <a:r>
                        <a:rPr lang="en-US" altLang="ko-KR" sz="1200" u="none" strike="noStrike">
                          <a:effectLst/>
                        </a:rPr>
                        <a:t>HTTP </a:t>
                      </a:r>
                      <a:r>
                        <a:rPr lang="ko-KR" altLang="en-US" sz="1200" u="none" strike="noStrike">
                          <a:effectLst/>
                        </a:rPr>
                        <a:t>본문으로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6221999"/>
                  </a:ext>
                </a:extLst>
              </a:tr>
              <a:tr h="350035">
                <a:tc>
                  <a:txBody>
                    <a:bodyPr/>
                    <a:lstStyle/>
                    <a:p>
                      <a:pPr algn="ctr" fontAlgn="ctr"/>
                      <a:r>
                        <a:rPr lang="ko-KR" altLang="en-US" sz="1200" u="none" strike="noStrike">
                          <a:effectLst/>
                        </a:rPr>
                        <a:t>주로 폼 데이터</a:t>
                      </a:r>
                      <a:r>
                        <a:rPr lang="en-US" altLang="ko-KR" sz="1200" u="none" strike="noStrike">
                          <a:effectLst/>
                        </a:rPr>
                        <a:t>(key-value), </a:t>
                      </a:r>
                      <a:r>
                        <a:rPr lang="ko-KR" altLang="en-US" sz="1200" u="none" strike="noStrike">
                          <a:effectLst/>
                        </a:rPr>
                        <a:t>쿼리 스트링</a:t>
                      </a:r>
                      <a:r>
                        <a:rPr lang="en-US" altLang="ko-KR" sz="1200" u="none" strike="noStrike">
                          <a:effectLst/>
                        </a:rPr>
                        <a:t>, URL </a:t>
                      </a:r>
                      <a:r>
                        <a:rPr lang="ko-KR" altLang="en-US" sz="1200" u="none" strike="noStrike">
                          <a:effectLst/>
                        </a:rPr>
                        <a:t>패스 변수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JSON, XML, Plain Text, Binary </a:t>
                      </a:r>
                      <a:r>
                        <a:rPr lang="ko-KR" altLang="en-US" sz="1200" u="none" strike="noStrike">
                          <a:effectLst/>
                        </a:rPr>
                        <a:t>등 </a:t>
                      </a:r>
                      <a:r>
                        <a:rPr lang="en-US" altLang="ko-KR" sz="1200" u="none" strike="noStrike">
                          <a:effectLst/>
                        </a:rPr>
                        <a:t>HTTP </a:t>
                      </a:r>
                      <a:r>
                        <a:rPr lang="ko-KR" altLang="en-US" sz="1200" u="none" strike="noStrike">
                          <a:effectLst/>
                        </a:rPr>
                        <a:t>본문 데이터</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849696123"/>
                  </a:ext>
                </a:extLst>
              </a:tr>
              <a:tr h="350035">
                <a:tc>
                  <a:txBody>
                    <a:bodyPr/>
                    <a:lstStyle/>
                    <a:p>
                      <a:pPr algn="ctr" fontAlgn="ctr"/>
                      <a:r>
                        <a:rPr lang="ko-KR" altLang="en-US" sz="1200" u="none" strike="noStrike">
                          <a:effectLst/>
                        </a:rPr>
                        <a:t>메서드의 파라미터에서 </a:t>
                      </a:r>
                      <a:r>
                        <a:rPr lang="en-US" altLang="ko-KR" sz="1200" u="none" strike="noStrike">
                          <a:effectLst/>
                        </a:rPr>
                        <a:t>@ModelAttribute </a:t>
                      </a:r>
                      <a:r>
                        <a:rPr lang="ko-KR" altLang="en-US" sz="1200" u="none" strike="noStrike">
                          <a:effectLst/>
                        </a:rPr>
                        <a:t>을 선언해서 사용</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@RequestBody, @ResponseBody, HttpEntity, ResponseEntity </a:t>
                      </a:r>
                      <a:r>
                        <a:rPr lang="ko-KR" altLang="en-US" sz="1200" u="none" strike="noStrike">
                          <a:effectLst/>
                        </a:rPr>
                        <a:t>등과 함께 사용</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4215125114"/>
                  </a:ext>
                </a:extLst>
              </a:tr>
              <a:tr h="350035">
                <a:tc>
                  <a:txBody>
                    <a:bodyPr/>
                    <a:lstStyle/>
                    <a:p>
                      <a:pPr algn="ctr" fontAlgn="ctr"/>
                      <a:r>
                        <a:rPr lang="ko-KR" altLang="en-US" sz="1200" u="none" strike="noStrike">
                          <a:effectLst/>
                        </a:rPr>
                        <a:t>바인딩에 필요한 타입변환과 검증 과정을 거침</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ko-KR" altLang="en-US" sz="1200" u="none" strike="noStrike">
                          <a:effectLst/>
                        </a:rPr>
                        <a:t>본문 변환 후 검증 과정만 거침</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106450967"/>
                  </a:ext>
                </a:extLst>
              </a:tr>
            </a:tbl>
          </a:graphicData>
        </a:graphic>
      </p:graphicFrame>
      <p:sp>
        <p:nvSpPr>
          <p:cNvPr id="32" name="직사각형 31">
            <a:extLst>
              <a:ext uri="{FF2B5EF4-FFF2-40B4-BE49-F238E27FC236}">
                <a16:creationId xmlns:a16="http://schemas.microsoft.com/office/drawing/2014/main" id="{94F7B6D3-F54A-D5B7-7BCA-7A3676BCDEEF}"/>
              </a:ext>
            </a:extLst>
          </p:cNvPr>
          <p:cNvSpPr/>
          <p:nvPr/>
        </p:nvSpPr>
        <p:spPr>
          <a:xfrm>
            <a:off x="690425" y="4820062"/>
            <a:ext cx="11119584" cy="1830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785716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90840"/>
            <a:ext cx="113605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의 </a:t>
            </a:r>
            <a:r>
              <a:rPr lang="en-US" altLang="ko-KR" sz="1200">
                <a:latin typeface="+mn-ea"/>
              </a:rPr>
              <a:t>DataBinder </a:t>
            </a:r>
            <a:r>
              <a:rPr lang="ko-KR" altLang="en-US" sz="1200">
                <a:latin typeface="+mn-ea"/>
              </a:rPr>
              <a:t>는 크게 </a:t>
            </a:r>
            <a:r>
              <a:rPr lang="en-US" altLang="ko-KR" sz="1200">
                <a:latin typeface="+mn-ea"/>
              </a:rPr>
              <a:t>3 </a:t>
            </a:r>
            <a:r>
              <a:rPr lang="ko-KR" altLang="en-US" sz="1200">
                <a:latin typeface="+mn-ea"/>
              </a:rPr>
              <a:t>가지 특징을 가지고 있는데 바로 </a:t>
            </a:r>
            <a:r>
              <a:rPr lang="en-US" altLang="ko-KR" sz="1200">
                <a:latin typeface="+mn-ea"/>
              </a:rPr>
              <a:t>HTTP </a:t>
            </a:r>
            <a:r>
              <a:rPr lang="ko-KR" altLang="en-US" sz="1200">
                <a:latin typeface="+mn-ea"/>
              </a:rPr>
              <a:t>요청</a:t>
            </a:r>
            <a:r>
              <a:rPr lang="en-US" altLang="ko-KR" sz="1200">
                <a:latin typeface="+mn-ea"/>
              </a:rPr>
              <a:t> </a:t>
            </a:r>
            <a:r>
              <a:rPr lang="ko-KR" altLang="en-US" sz="1200">
                <a:latin typeface="+mn-ea"/>
              </a:rPr>
              <a:t>파라미터를 객체에 </a:t>
            </a:r>
            <a:r>
              <a:rPr lang="ko-KR" altLang="en-US" sz="1200" b="1">
                <a:latin typeface="+mn-ea"/>
              </a:rPr>
              <a:t>바인딩 </a:t>
            </a:r>
            <a:r>
              <a:rPr lang="ko-KR" altLang="en-US" sz="1200">
                <a:latin typeface="+mn-ea"/>
              </a:rPr>
              <a:t>하고</a:t>
            </a:r>
            <a:r>
              <a:rPr lang="en-US" altLang="ko-KR" sz="1200">
                <a:latin typeface="+mn-ea"/>
              </a:rPr>
              <a:t> </a:t>
            </a:r>
            <a:r>
              <a:rPr lang="ko-KR" altLang="en-US" sz="1200" b="1">
                <a:latin typeface="+mn-ea"/>
              </a:rPr>
              <a:t>타입변환 </a:t>
            </a:r>
            <a:r>
              <a:rPr lang="ko-KR" altLang="en-US" sz="1200">
                <a:latin typeface="+mn-ea"/>
              </a:rPr>
              <a:t>과정 및</a:t>
            </a:r>
            <a:r>
              <a:rPr lang="ko-KR" altLang="en-US" sz="1200" b="1">
                <a:latin typeface="+mn-ea"/>
              </a:rPr>
              <a:t> 유효성 검증</a:t>
            </a:r>
            <a:r>
              <a:rPr lang="ko-KR" altLang="en-US" sz="1200">
                <a:latin typeface="+mn-ea"/>
              </a:rPr>
              <a:t>을</a:t>
            </a:r>
            <a:r>
              <a:rPr lang="ko-KR" altLang="en-US" sz="1200" b="1">
                <a:latin typeface="+mn-ea"/>
              </a:rPr>
              <a:t> </a:t>
            </a:r>
            <a:r>
              <a:rPr lang="ko-KR" altLang="en-US" sz="1200">
                <a:latin typeface="+mn-ea"/>
              </a:rPr>
              <a:t>진행하는 것이다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69790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DataBinder</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81F0B673-C328-4C5C-B055-086E74F6978C}"/>
              </a:ext>
            </a:extLst>
          </p:cNvPr>
          <p:cNvSpPr/>
          <p:nvPr/>
        </p:nvSpPr>
        <p:spPr>
          <a:xfrm>
            <a:off x="4177745" y="1342799"/>
            <a:ext cx="7180066" cy="1141531"/>
          </a:xfrm>
          <a:prstGeom prst="rect">
            <a:avLst/>
          </a:prstGeom>
          <a:solidFill>
            <a:schemeClr val="bg2"/>
          </a:solidFill>
        </p:spPr>
        <p:txBody>
          <a:bodyPr wrap="square">
            <a:spAutoFit/>
          </a:bodyPr>
          <a:lstStyle/>
          <a:p>
            <a:pPr marL="285750" indent="-285750">
              <a:lnSpc>
                <a:spcPct val="200000"/>
              </a:lnSpc>
              <a:buFont typeface="Arial" panose="020B0604020202020204" pitchFamily="34" charset="0"/>
              <a:buChar char="•"/>
            </a:pPr>
            <a:r>
              <a:rPr lang="ko-KR" altLang="en-US" sz="1200" b="1">
                <a:latin typeface="+mn-ea"/>
              </a:rPr>
              <a:t>데이터 바인딩</a:t>
            </a:r>
            <a:r>
              <a:rPr lang="en-US" altLang="ko-KR" sz="1200" b="1">
                <a:latin typeface="+mn-ea"/>
              </a:rPr>
              <a:t> - </a:t>
            </a:r>
            <a:r>
              <a:rPr lang="ko-KR" altLang="en-US" sz="1200">
                <a:latin typeface="+mn-ea"/>
              </a:rPr>
              <a:t>요청 파라미터를 모델 객체의 속성에 자동으로 할당</a:t>
            </a:r>
            <a:endParaRPr lang="en-US" altLang="ko-KR" sz="1200">
              <a:latin typeface="+mn-ea"/>
            </a:endParaRPr>
          </a:p>
          <a:p>
            <a:pPr marL="285750" indent="-285750">
              <a:lnSpc>
                <a:spcPct val="200000"/>
              </a:lnSpc>
              <a:buFont typeface="Arial" panose="020B0604020202020204" pitchFamily="34" charset="0"/>
              <a:buChar char="•"/>
            </a:pPr>
            <a:r>
              <a:rPr lang="ko-KR" altLang="en-US" sz="1200" b="1">
                <a:latin typeface="+mn-ea"/>
              </a:rPr>
              <a:t>타입 변환</a:t>
            </a:r>
            <a:r>
              <a:rPr lang="en-US" altLang="ko-KR" sz="1200" b="1">
                <a:latin typeface="+mn-ea"/>
              </a:rPr>
              <a:t> – </a:t>
            </a:r>
            <a:r>
              <a:rPr lang="ko-KR" altLang="en-US" sz="1200">
                <a:latin typeface="+mn-ea"/>
              </a:rPr>
              <a:t>클라이언트의 요청 문자열로 전달된 데이터를 적절한 형식</a:t>
            </a:r>
            <a:r>
              <a:rPr lang="en-US" altLang="ko-KR" sz="1200">
                <a:latin typeface="+mn-ea"/>
              </a:rPr>
              <a:t>(</a:t>
            </a:r>
            <a:r>
              <a:rPr lang="ko-KR" altLang="en-US" sz="1200">
                <a:latin typeface="+mn-ea"/>
              </a:rPr>
              <a:t>예</a:t>
            </a:r>
            <a:r>
              <a:rPr lang="en-US" altLang="ko-KR" sz="1200">
                <a:latin typeface="+mn-ea"/>
              </a:rPr>
              <a:t>: </a:t>
            </a:r>
            <a:r>
              <a:rPr lang="ko-KR" altLang="en-US" sz="1200">
                <a:latin typeface="+mn-ea"/>
              </a:rPr>
              <a:t>날짜</a:t>
            </a:r>
            <a:r>
              <a:rPr lang="en-US" altLang="ko-KR" sz="1200">
                <a:latin typeface="+mn-ea"/>
              </a:rPr>
              <a:t>, </a:t>
            </a:r>
            <a:r>
              <a:rPr lang="ko-KR" altLang="en-US" sz="1200">
                <a:latin typeface="+mn-ea"/>
              </a:rPr>
              <a:t>숫자</a:t>
            </a:r>
            <a:r>
              <a:rPr lang="en-US" altLang="ko-KR" sz="1200">
                <a:latin typeface="+mn-ea"/>
              </a:rPr>
              <a:t>)</a:t>
            </a:r>
            <a:r>
              <a:rPr lang="ko-KR" altLang="en-US" sz="1200">
                <a:latin typeface="+mn-ea"/>
              </a:rPr>
              <a:t>으로 변환</a:t>
            </a:r>
            <a:endParaRPr lang="en-US" altLang="ko-KR" sz="1200">
              <a:latin typeface="+mn-ea"/>
            </a:endParaRPr>
          </a:p>
          <a:p>
            <a:pPr marL="285750" indent="-285750">
              <a:lnSpc>
                <a:spcPct val="200000"/>
              </a:lnSpc>
              <a:buFont typeface="Arial" panose="020B0604020202020204" pitchFamily="34" charset="0"/>
              <a:buChar char="•"/>
            </a:pPr>
            <a:r>
              <a:rPr lang="ko-KR" altLang="en-US" sz="1200" b="1">
                <a:latin typeface="+mn-ea"/>
              </a:rPr>
              <a:t>유효성 검증</a:t>
            </a:r>
            <a:r>
              <a:rPr lang="en-US" altLang="ko-KR" sz="1200" b="1">
                <a:latin typeface="+mn-ea"/>
              </a:rPr>
              <a:t> - </a:t>
            </a:r>
            <a:r>
              <a:rPr lang="ko-KR" altLang="en-US" sz="1200">
                <a:latin typeface="+mn-ea"/>
              </a:rPr>
              <a:t>데이터가 유효한지 확인하고</a:t>
            </a:r>
            <a:r>
              <a:rPr lang="en-US" altLang="ko-KR" sz="1200">
                <a:latin typeface="+mn-ea"/>
              </a:rPr>
              <a:t>, </a:t>
            </a:r>
            <a:r>
              <a:rPr lang="ko-KR" altLang="en-US" sz="1200">
                <a:latin typeface="+mn-ea"/>
              </a:rPr>
              <a:t>유효성 검사 오류를 기록</a:t>
            </a:r>
            <a:endParaRPr lang="en-US" altLang="ko-KR" sz="1200">
              <a:latin typeface="+mn-ea"/>
            </a:endParaRPr>
          </a:p>
        </p:txBody>
      </p:sp>
      <p:sp>
        <p:nvSpPr>
          <p:cNvPr id="5" name="직사각형 4">
            <a:extLst>
              <a:ext uri="{FF2B5EF4-FFF2-40B4-BE49-F238E27FC236}">
                <a16:creationId xmlns:a16="http://schemas.microsoft.com/office/drawing/2014/main" id="{BBB40329-8898-4ECF-9AD6-A7058C8B815C}"/>
              </a:ext>
            </a:extLst>
          </p:cNvPr>
          <p:cNvSpPr/>
          <p:nvPr/>
        </p:nvSpPr>
        <p:spPr>
          <a:xfrm>
            <a:off x="185830" y="310245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endParaRPr lang="ko-KR" altLang="en-US" sz="1400" b="1">
              <a:solidFill>
                <a:schemeClr val="accent1">
                  <a:lumMod val="75000"/>
                </a:schemeClr>
              </a:solidFill>
              <a:latin typeface="+mn-ea"/>
            </a:endParaRPr>
          </a:p>
        </p:txBody>
      </p:sp>
      <p:sp>
        <p:nvSpPr>
          <p:cNvPr id="9" name="모서리가 둥근 직사각형 38">
            <a:extLst>
              <a:ext uri="{FF2B5EF4-FFF2-40B4-BE49-F238E27FC236}">
                <a16:creationId xmlns:a16="http://schemas.microsoft.com/office/drawing/2014/main" id="{CC9F7A62-4789-4DFD-9E0C-E5A4877818A8}"/>
              </a:ext>
            </a:extLst>
          </p:cNvPr>
          <p:cNvSpPr/>
          <p:nvPr/>
        </p:nvSpPr>
        <p:spPr>
          <a:xfrm>
            <a:off x="528495" y="1666677"/>
            <a:ext cx="1289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DataBinder</a:t>
            </a:r>
            <a:endParaRPr lang="en-US" altLang="ko-KR" sz="1400">
              <a:solidFill>
                <a:schemeClr val="tx1"/>
              </a:solidFill>
              <a:effectLst/>
            </a:endParaRPr>
          </a:p>
        </p:txBody>
      </p:sp>
      <p:sp>
        <p:nvSpPr>
          <p:cNvPr id="10" name="모서리가 둥근 직사각형 38">
            <a:extLst>
              <a:ext uri="{FF2B5EF4-FFF2-40B4-BE49-F238E27FC236}">
                <a16:creationId xmlns:a16="http://schemas.microsoft.com/office/drawing/2014/main" id="{695B1B2E-D0AF-4029-85E0-156AAE361236}"/>
              </a:ext>
            </a:extLst>
          </p:cNvPr>
          <p:cNvSpPr/>
          <p:nvPr/>
        </p:nvSpPr>
        <p:spPr>
          <a:xfrm>
            <a:off x="2417276" y="1064377"/>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sp>
        <p:nvSpPr>
          <p:cNvPr id="11" name="모서리가 둥근 직사각형 38">
            <a:extLst>
              <a:ext uri="{FF2B5EF4-FFF2-40B4-BE49-F238E27FC236}">
                <a16:creationId xmlns:a16="http://schemas.microsoft.com/office/drawing/2014/main" id="{A9BB1FE7-4D88-4723-9B99-3B2817B43D3F}"/>
              </a:ext>
            </a:extLst>
          </p:cNvPr>
          <p:cNvSpPr/>
          <p:nvPr/>
        </p:nvSpPr>
        <p:spPr>
          <a:xfrm>
            <a:off x="2417276" y="1666677"/>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Validator</a:t>
            </a:r>
            <a:endParaRPr lang="en-US" altLang="ko-KR" sz="1400">
              <a:solidFill>
                <a:schemeClr val="tx1"/>
              </a:solidFill>
              <a:effectLst/>
            </a:endParaRPr>
          </a:p>
        </p:txBody>
      </p:sp>
      <p:sp>
        <p:nvSpPr>
          <p:cNvPr id="12" name="모서리가 둥근 직사각형 38">
            <a:extLst>
              <a:ext uri="{FF2B5EF4-FFF2-40B4-BE49-F238E27FC236}">
                <a16:creationId xmlns:a16="http://schemas.microsoft.com/office/drawing/2014/main" id="{277F0E99-B416-4DC0-A756-F37725CD670D}"/>
              </a:ext>
            </a:extLst>
          </p:cNvPr>
          <p:cNvSpPr/>
          <p:nvPr/>
        </p:nvSpPr>
        <p:spPr>
          <a:xfrm>
            <a:off x="2417276" y="2271443"/>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a:t>
            </a:r>
            <a:endParaRPr lang="en-US" altLang="ko-KR" sz="1400">
              <a:solidFill>
                <a:schemeClr val="tx1"/>
              </a:solidFill>
              <a:effectLst/>
            </a:endParaRPr>
          </a:p>
        </p:txBody>
      </p:sp>
      <p:cxnSp>
        <p:nvCxnSpPr>
          <p:cNvPr id="3" name="연결선: 꺾임 2">
            <a:extLst>
              <a:ext uri="{FF2B5EF4-FFF2-40B4-BE49-F238E27FC236}">
                <a16:creationId xmlns:a16="http://schemas.microsoft.com/office/drawing/2014/main" id="{D3C65064-0A7D-4E57-AA43-8D9951187206}"/>
              </a:ext>
            </a:extLst>
          </p:cNvPr>
          <p:cNvCxnSpPr>
            <a:cxnSpLocks/>
            <a:stCxn id="9" idx="3"/>
            <a:endCxn id="10" idx="1"/>
          </p:cNvCxnSpPr>
          <p:nvPr/>
        </p:nvCxnSpPr>
        <p:spPr>
          <a:xfrm flipV="1">
            <a:off x="1818004" y="1311265"/>
            <a:ext cx="599272" cy="60230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C561B1FE-2E3B-47B5-A51A-419C40730CB0}"/>
              </a:ext>
            </a:extLst>
          </p:cNvPr>
          <p:cNvCxnSpPr>
            <a:cxnSpLocks/>
            <a:stCxn id="9" idx="3"/>
            <a:endCxn id="12" idx="1"/>
          </p:cNvCxnSpPr>
          <p:nvPr/>
        </p:nvCxnSpPr>
        <p:spPr>
          <a:xfrm>
            <a:off x="1818004" y="1913565"/>
            <a:ext cx="599272" cy="60476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4808C57-618E-415C-8829-F808016EB5CD}"/>
              </a:ext>
            </a:extLst>
          </p:cNvPr>
          <p:cNvCxnSpPr>
            <a:cxnSpLocks/>
            <a:stCxn id="9" idx="3"/>
            <a:endCxn id="11" idx="1"/>
          </p:cNvCxnSpPr>
          <p:nvPr/>
        </p:nvCxnSpPr>
        <p:spPr>
          <a:xfrm>
            <a:off x="1818004" y="1913565"/>
            <a:ext cx="5992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모서리가 둥근 직사각형 38">
            <a:extLst>
              <a:ext uri="{FF2B5EF4-FFF2-40B4-BE49-F238E27FC236}">
                <a16:creationId xmlns:a16="http://schemas.microsoft.com/office/drawing/2014/main" id="{3045430D-E559-9960-1546-941269AC020B}"/>
              </a:ext>
            </a:extLst>
          </p:cNvPr>
          <p:cNvSpPr/>
          <p:nvPr/>
        </p:nvSpPr>
        <p:spPr>
          <a:xfrm>
            <a:off x="2482609" y="6107288"/>
            <a:ext cx="309831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ExtendedServletRequestDataBinder</a:t>
            </a:r>
            <a:endParaRPr lang="en-US" altLang="ko-KR" sz="1400">
              <a:solidFill>
                <a:schemeClr val="bg1"/>
              </a:solidFill>
              <a:effectLst/>
            </a:endParaRPr>
          </a:p>
        </p:txBody>
      </p:sp>
      <p:sp>
        <p:nvSpPr>
          <p:cNvPr id="7" name="모서리가 둥근 직사각형 38">
            <a:extLst>
              <a:ext uri="{FF2B5EF4-FFF2-40B4-BE49-F238E27FC236}">
                <a16:creationId xmlns:a16="http://schemas.microsoft.com/office/drawing/2014/main" id="{DD4A72A6-7816-A7D2-E056-6A7E6E3AFF4A}"/>
              </a:ext>
            </a:extLst>
          </p:cNvPr>
          <p:cNvSpPr/>
          <p:nvPr/>
        </p:nvSpPr>
        <p:spPr>
          <a:xfrm>
            <a:off x="2687479" y="5410859"/>
            <a:ext cx="268857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ServletRequestDataBinder</a:t>
            </a:r>
            <a:endParaRPr lang="en-US" altLang="ko-KR" sz="1400">
              <a:solidFill>
                <a:schemeClr val="bg1"/>
              </a:solidFill>
              <a:effectLst/>
            </a:endParaRPr>
          </a:p>
        </p:txBody>
      </p:sp>
      <p:sp>
        <p:nvSpPr>
          <p:cNvPr id="13" name="모서리가 둥근 직사각형 38">
            <a:extLst>
              <a:ext uri="{FF2B5EF4-FFF2-40B4-BE49-F238E27FC236}">
                <a16:creationId xmlns:a16="http://schemas.microsoft.com/office/drawing/2014/main" id="{61306EAB-268F-A50F-EDC7-B5751A9DC3D3}"/>
              </a:ext>
            </a:extLst>
          </p:cNvPr>
          <p:cNvSpPr/>
          <p:nvPr/>
        </p:nvSpPr>
        <p:spPr>
          <a:xfrm>
            <a:off x="3134531" y="4670291"/>
            <a:ext cx="17944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WebDataBinder</a:t>
            </a:r>
            <a:endParaRPr lang="en-US" altLang="ko-KR" sz="1400">
              <a:solidFill>
                <a:schemeClr val="bg1"/>
              </a:solidFill>
              <a:effectLst/>
            </a:endParaRPr>
          </a:p>
        </p:txBody>
      </p:sp>
      <p:sp>
        <p:nvSpPr>
          <p:cNvPr id="15" name="모서리가 둥근 직사각형 38">
            <a:extLst>
              <a:ext uri="{FF2B5EF4-FFF2-40B4-BE49-F238E27FC236}">
                <a16:creationId xmlns:a16="http://schemas.microsoft.com/office/drawing/2014/main" id="{50E37FE7-7304-A7D4-99EA-6F6BAF09FFFE}"/>
              </a:ext>
            </a:extLst>
          </p:cNvPr>
          <p:cNvSpPr/>
          <p:nvPr/>
        </p:nvSpPr>
        <p:spPr>
          <a:xfrm>
            <a:off x="3306854" y="3973766"/>
            <a:ext cx="144982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a:t>
            </a:r>
            <a:endParaRPr lang="en-US" altLang="ko-KR" sz="1400">
              <a:solidFill>
                <a:schemeClr val="bg1"/>
              </a:solidFill>
              <a:effectLst/>
            </a:endParaRPr>
          </a:p>
        </p:txBody>
      </p:sp>
      <p:cxnSp>
        <p:nvCxnSpPr>
          <p:cNvPr id="18" name="직선 화살표 연결선 17">
            <a:extLst>
              <a:ext uri="{FF2B5EF4-FFF2-40B4-BE49-F238E27FC236}">
                <a16:creationId xmlns:a16="http://schemas.microsoft.com/office/drawing/2014/main" id="{492CBA28-C742-F362-EFE8-7F47D73F8399}"/>
              </a:ext>
            </a:extLst>
          </p:cNvPr>
          <p:cNvCxnSpPr>
            <a:stCxn id="6" idx="0"/>
            <a:endCxn id="7" idx="2"/>
          </p:cNvCxnSpPr>
          <p:nvPr/>
        </p:nvCxnSpPr>
        <p:spPr>
          <a:xfrm flipV="1">
            <a:off x="4031767" y="5904635"/>
            <a:ext cx="0" cy="202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ACDBF53-64D1-FB8F-1FE8-5F61C5E42C83}"/>
              </a:ext>
            </a:extLst>
          </p:cNvPr>
          <p:cNvCxnSpPr>
            <a:cxnSpLocks/>
            <a:stCxn id="7" idx="0"/>
            <a:endCxn id="13" idx="2"/>
          </p:cNvCxnSpPr>
          <p:nvPr/>
        </p:nvCxnSpPr>
        <p:spPr>
          <a:xfrm flipV="1">
            <a:off x="4031767" y="5164067"/>
            <a:ext cx="1" cy="246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D8B96CC1-3239-9728-3482-5C725F0315D9}"/>
              </a:ext>
            </a:extLst>
          </p:cNvPr>
          <p:cNvCxnSpPr>
            <a:cxnSpLocks/>
            <a:stCxn id="13" idx="0"/>
            <a:endCxn id="15" idx="2"/>
          </p:cNvCxnSpPr>
          <p:nvPr/>
        </p:nvCxnSpPr>
        <p:spPr>
          <a:xfrm flipH="1" flipV="1">
            <a:off x="4031767" y="4467542"/>
            <a:ext cx="1" cy="2027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A0C85EE5-6DDA-1FB1-3741-4A3B47E759B1}"/>
              </a:ext>
            </a:extLst>
          </p:cNvPr>
          <p:cNvSpPr/>
          <p:nvPr/>
        </p:nvSpPr>
        <p:spPr>
          <a:xfrm>
            <a:off x="528495" y="3685042"/>
            <a:ext cx="22188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PropertyEditorRegistry</a:t>
            </a:r>
            <a:endParaRPr lang="en-US" altLang="ko-KR" sz="1400">
              <a:solidFill>
                <a:schemeClr val="tx1"/>
              </a:solidFill>
              <a:effectLst/>
            </a:endParaRPr>
          </a:p>
        </p:txBody>
      </p:sp>
      <p:sp>
        <p:nvSpPr>
          <p:cNvPr id="34" name="모서리가 둥근 직사각형 38">
            <a:extLst>
              <a:ext uri="{FF2B5EF4-FFF2-40B4-BE49-F238E27FC236}">
                <a16:creationId xmlns:a16="http://schemas.microsoft.com/office/drawing/2014/main" id="{D1786100-7CC5-B46C-FF19-C8D393A1BB70}"/>
              </a:ext>
            </a:extLst>
          </p:cNvPr>
          <p:cNvSpPr/>
          <p:nvPr/>
        </p:nvSpPr>
        <p:spPr>
          <a:xfrm>
            <a:off x="5386473" y="3685042"/>
            <a:ext cx="154092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TypeConverter</a:t>
            </a:r>
            <a:endParaRPr lang="en-US" altLang="ko-KR" sz="1400">
              <a:solidFill>
                <a:schemeClr val="tx1"/>
              </a:solidFill>
              <a:effectLst/>
            </a:endParaRPr>
          </a:p>
        </p:txBody>
      </p:sp>
      <p:cxnSp>
        <p:nvCxnSpPr>
          <p:cNvPr id="40" name="연결선: 꺾임 39">
            <a:extLst>
              <a:ext uri="{FF2B5EF4-FFF2-40B4-BE49-F238E27FC236}">
                <a16:creationId xmlns:a16="http://schemas.microsoft.com/office/drawing/2014/main" id="{E9C34D3C-7774-446E-DEDA-DDF48B6DE238}"/>
              </a:ext>
            </a:extLst>
          </p:cNvPr>
          <p:cNvCxnSpPr>
            <a:stCxn id="15" idx="1"/>
            <a:endCxn id="33" idx="3"/>
          </p:cNvCxnSpPr>
          <p:nvPr/>
        </p:nvCxnSpPr>
        <p:spPr>
          <a:xfrm rot="10800000">
            <a:off x="2747356" y="3931930"/>
            <a:ext cx="559498" cy="288724"/>
          </a:xfrm>
          <a:prstGeom prst="bentConnector3">
            <a:avLst/>
          </a:prstGeom>
          <a:ln w="1270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6261E098-D42C-1569-CE3A-642365FADAB3}"/>
              </a:ext>
            </a:extLst>
          </p:cNvPr>
          <p:cNvCxnSpPr>
            <a:stCxn id="15" idx="3"/>
            <a:endCxn id="34" idx="1"/>
          </p:cNvCxnSpPr>
          <p:nvPr/>
        </p:nvCxnSpPr>
        <p:spPr>
          <a:xfrm flipV="1">
            <a:off x="4756680" y="3931930"/>
            <a:ext cx="629793" cy="288724"/>
          </a:xfrm>
          <a:prstGeom prst="bentConnector3">
            <a:avLst/>
          </a:prstGeom>
          <a:ln w="1270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F0E46CA-D339-A682-AB0E-D8D72CAE4504}"/>
              </a:ext>
            </a:extLst>
          </p:cNvPr>
          <p:cNvSpPr txBox="1"/>
          <p:nvPr/>
        </p:nvSpPr>
        <p:spPr>
          <a:xfrm>
            <a:off x="5003633" y="4771556"/>
            <a:ext cx="4326856" cy="261610"/>
          </a:xfrm>
          <a:prstGeom prst="rect">
            <a:avLst/>
          </a:prstGeom>
          <a:noFill/>
        </p:spPr>
        <p:txBody>
          <a:bodyPr wrap="square">
            <a:spAutoFit/>
          </a:bodyPr>
          <a:lstStyle/>
          <a:p>
            <a:r>
              <a:rPr lang="ko-KR" altLang="en-US" sz="1100"/>
              <a:t>웹 요청 파라미터를 객체에 바인딩하기 위한 특별한 </a:t>
            </a:r>
            <a:r>
              <a:rPr lang="en-US" altLang="ko-KR" sz="1100"/>
              <a:t>DataBinder</a:t>
            </a:r>
            <a:endParaRPr lang="ko-KR" altLang="en-US" sz="1100"/>
          </a:p>
        </p:txBody>
      </p:sp>
      <p:sp>
        <p:nvSpPr>
          <p:cNvPr id="45" name="TextBox 44">
            <a:extLst>
              <a:ext uri="{FF2B5EF4-FFF2-40B4-BE49-F238E27FC236}">
                <a16:creationId xmlns:a16="http://schemas.microsoft.com/office/drawing/2014/main" id="{341EA09B-E3E0-962A-63A3-F11F2DD43CFE}"/>
              </a:ext>
            </a:extLst>
          </p:cNvPr>
          <p:cNvSpPr txBox="1"/>
          <p:nvPr/>
        </p:nvSpPr>
        <p:spPr>
          <a:xfrm>
            <a:off x="5416367" y="5526942"/>
            <a:ext cx="4918760" cy="261610"/>
          </a:xfrm>
          <a:prstGeom prst="rect">
            <a:avLst/>
          </a:prstGeom>
          <a:noFill/>
        </p:spPr>
        <p:txBody>
          <a:bodyPr wrap="square">
            <a:spAutoFit/>
          </a:bodyPr>
          <a:lstStyle/>
          <a:p>
            <a:r>
              <a:rPr lang="ko-KR" altLang="en-US" sz="1100"/>
              <a:t>서블릿 요청 파라미터를 객체에 데이터 바인딩하기 위한 특별한 </a:t>
            </a:r>
            <a:r>
              <a:rPr lang="en-US" altLang="ko-KR" sz="1100"/>
              <a:t>DataBinder</a:t>
            </a:r>
            <a:endParaRPr lang="ko-KR" altLang="en-US" sz="1100"/>
          </a:p>
        </p:txBody>
      </p:sp>
      <p:sp>
        <p:nvSpPr>
          <p:cNvPr id="46" name="TextBox 45">
            <a:extLst>
              <a:ext uri="{FF2B5EF4-FFF2-40B4-BE49-F238E27FC236}">
                <a16:creationId xmlns:a16="http://schemas.microsoft.com/office/drawing/2014/main" id="{D44F25DC-2C20-0956-F05C-1BB17FCE9DBB}"/>
              </a:ext>
            </a:extLst>
          </p:cNvPr>
          <p:cNvSpPr txBox="1"/>
          <p:nvPr/>
        </p:nvSpPr>
        <p:spPr>
          <a:xfrm>
            <a:off x="5580925" y="6223371"/>
            <a:ext cx="5085070" cy="261610"/>
          </a:xfrm>
          <a:prstGeom prst="rect">
            <a:avLst/>
          </a:prstGeom>
          <a:noFill/>
        </p:spPr>
        <p:txBody>
          <a:bodyPr wrap="square">
            <a:spAutoFit/>
          </a:bodyPr>
          <a:lstStyle/>
          <a:p>
            <a:r>
              <a:rPr lang="ko-KR" altLang="en-US" sz="1100"/>
              <a:t>데이터 바인딩에 사용되는 값에 </a:t>
            </a:r>
            <a:r>
              <a:rPr lang="en-US" altLang="ko-KR" sz="1100"/>
              <a:t>URI </a:t>
            </a:r>
            <a:r>
              <a:rPr lang="ko-KR" altLang="en-US" sz="1100"/>
              <a:t>템플릿 변수를 추가하는 기능을 제공한다</a:t>
            </a:r>
          </a:p>
        </p:txBody>
      </p:sp>
    </p:spTree>
    <p:extLst>
      <p:ext uri="{BB962C8B-B14F-4D97-AF65-F5344CB8AC3E}">
        <p14:creationId xmlns:p14="http://schemas.microsoft.com/office/powerpoint/2010/main" val="22668259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9CB55-5280-3A8F-E1E8-81858EEE04E4}"/>
            </a:ext>
          </a:extLst>
        </p:cNvPr>
        <p:cNvGrpSpPr/>
        <p:nvPr/>
      </p:nvGrpSpPr>
      <p:grpSpPr>
        <a:xfrm>
          <a:off x="0" y="0"/>
          <a:ext cx="0" cy="0"/>
          <a:chOff x="0" y="0"/>
          <a:chExt cx="0" cy="0"/>
        </a:xfrm>
      </p:grpSpPr>
      <p:grpSp>
        <p:nvGrpSpPr>
          <p:cNvPr id="6" name="그룹 5">
            <a:extLst>
              <a:ext uri="{FF2B5EF4-FFF2-40B4-BE49-F238E27FC236}">
                <a16:creationId xmlns:a16="http://schemas.microsoft.com/office/drawing/2014/main" id="{4959D9D9-E61C-130B-C2A4-E3766482D8D2}"/>
              </a:ext>
            </a:extLst>
          </p:cNvPr>
          <p:cNvGrpSpPr/>
          <p:nvPr/>
        </p:nvGrpSpPr>
        <p:grpSpPr>
          <a:xfrm>
            <a:off x="3442074" y="822384"/>
            <a:ext cx="580620" cy="493776"/>
            <a:chOff x="4933570" y="178594"/>
            <a:chExt cx="580620" cy="493776"/>
          </a:xfrm>
        </p:grpSpPr>
        <p:sp>
          <p:nvSpPr>
            <p:cNvPr id="7" name="타원 6">
              <a:extLst>
                <a:ext uri="{FF2B5EF4-FFF2-40B4-BE49-F238E27FC236}">
                  <a16:creationId xmlns:a16="http://schemas.microsoft.com/office/drawing/2014/main" id="{810F7C21-A20D-0D6B-5A57-8CFDAB424CDD}"/>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45C00DA-485F-DF1A-A7FE-2B69C5857929}"/>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3" name="직선 화살표 연결선 12">
            <a:extLst>
              <a:ext uri="{FF2B5EF4-FFF2-40B4-BE49-F238E27FC236}">
                <a16:creationId xmlns:a16="http://schemas.microsoft.com/office/drawing/2014/main" id="{5FA5F55D-5F7E-EA49-E143-7CD5C08F5FA2}"/>
              </a:ext>
            </a:extLst>
          </p:cNvPr>
          <p:cNvCxnSpPr>
            <a:cxnSpLocks/>
            <a:stCxn id="7" idx="4"/>
            <a:endCxn id="61" idx="0"/>
          </p:cNvCxnSpPr>
          <p:nvPr/>
        </p:nvCxnSpPr>
        <p:spPr>
          <a:xfrm flipH="1">
            <a:off x="3725537" y="1316160"/>
            <a:ext cx="1" cy="897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DD7DDB16-75ED-A551-A595-8706BE69467B}"/>
              </a:ext>
            </a:extLst>
          </p:cNvPr>
          <p:cNvSpPr/>
          <p:nvPr/>
        </p:nvSpPr>
        <p:spPr>
          <a:xfrm>
            <a:off x="2790913" y="3288863"/>
            <a:ext cx="187091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DataBinderFactory</a:t>
            </a:r>
            <a:endParaRPr lang="en-US" altLang="ko-KR" sz="1400">
              <a:solidFill>
                <a:schemeClr val="bg1"/>
              </a:solidFill>
              <a:effectLst/>
            </a:endParaRPr>
          </a:p>
        </p:txBody>
      </p:sp>
      <p:sp>
        <p:nvSpPr>
          <p:cNvPr id="34" name="직사각형 33">
            <a:extLst>
              <a:ext uri="{FF2B5EF4-FFF2-40B4-BE49-F238E27FC236}">
                <a16:creationId xmlns:a16="http://schemas.microsoft.com/office/drawing/2014/main" id="{9571C879-F8A9-2A1B-A4F5-F882693D47B6}"/>
              </a:ext>
            </a:extLst>
          </p:cNvPr>
          <p:cNvSpPr/>
          <p:nvPr/>
        </p:nvSpPr>
        <p:spPr>
          <a:xfrm>
            <a:off x="272072" y="233424"/>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흐름도</a:t>
            </a:r>
            <a:endParaRPr lang="en-US" altLang="ko-KR" b="1">
              <a:solidFill>
                <a:schemeClr val="accent1">
                  <a:lumMod val="75000"/>
                </a:schemeClr>
              </a:solidFill>
              <a:latin typeface="+mn-ea"/>
            </a:endParaRPr>
          </a:p>
        </p:txBody>
      </p:sp>
      <p:sp>
        <p:nvSpPr>
          <p:cNvPr id="37" name="TextBox 36">
            <a:extLst>
              <a:ext uri="{FF2B5EF4-FFF2-40B4-BE49-F238E27FC236}">
                <a16:creationId xmlns:a16="http://schemas.microsoft.com/office/drawing/2014/main" id="{9ED67E4D-3271-B48D-30AA-D4AF30CE8F38}"/>
              </a:ext>
            </a:extLst>
          </p:cNvPr>
          <p:cNvSpPr txBox="1"/>
          <p:nvPr/>
        </p:nvSpPr>
        <p:spPr>
          <a:xfrm>
            <a:off x="2425190" y="3952722"/>
            <a:ext cx="1300347" cy="313547"/>
          </a:xfrm>
          <a:prstGeom prst="rect">
            <a:avLst/>
          </a:prstGeom>
          <a:noFill/>
        </p:spPr>
        <p:txBody>
          <a:bodyPr wrap="square">
            <a:spAutoFit/>
          </a:bodyPr>
          <a:lstStyle/>
          <a:p>
            <a:pPr>
              <a:lnSpc>
                <a:spcPct val="150000"/>
              </a:lnSpc>
              <a:spcBef>
                <a:spcPts val="400"/>
              </a:spcBef>
            </a:pPr>
            <a:r>
              <a:rPr lang="ko-KR" altLang="en-US" sz="1100">
                <a:latin typeface="+mn-ea"/>
              </a:rPr>
              <a:t>바인더 객체 생성</a:t>
            </a:r>
            <a:endParaRPr lang="en-US" altLang="ko-KR" sz="1100">
              <a:solidFill>
                <a:schemeClr val="tx1"/>
              </a:solidFill>
              <a:effectLst/>
            </a:endParaRPr>
          </a:p>
        </p:txBody>
      </p:sp>
      <p:cxnSp>
        <p:nvCxnSpPr>
          <p:cNvPr id="39" name="직선 화살표 연결선 38">
            <a:extLst>
              <a:ext uri="{FF2B5EF4-FFF2-40B4-BE49-F238E27FC236}">
                <a16:creationId xmlns:a16="http://schemas.microsoft.com/office/drawing/2014/main" id="{00865FBD-8F04-D323-9516-5B33755DB97E}"/>
              </a:ext>
            </a:extLst>
          </p:cNvPr>
          <p:cNvCxnSpPr>
            <a:cxnSpLocks/>
            <a:stCxn id="21" idx="2"/>
            <a:endCxn id="38" idx="0"/>
          </p:cNvCxnSpPr>
          <p:nvPr/>
        </p:nvCxnSpPr>
        <p:spPr>
          <a:xfrm flipH="1">
            <a:off x="3725538" y="3782639"/>
            <a:ext cx="830" cy="672327"/>
          </a:xfrm>
          <a:prstGeom prst="straightConnector1">
            <a:avLst/>
          </a:prstGeom>
          <a:ln w="190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모서리가 둥근 직사각형 38">
            <a:extLst>
              <a:ext uri="{FF2B5EF4-FFF2-40B4-BE49-F238E27FC236}">
                <a16:creationId xmlns:a16="http://schemas.microsoft.com/office/drawing/2014/main" id="{3979FD2D-2A76-AA33-2274-91908272CB68}"/>
              </a:ext>
            </a:extLst>
          </p:cNvPr>
          <p:cNvSpPr/>
          <p:nvPr/>
        </p:nvSpPr>
        <p:spPr>
          <a:xfrm>
            <a:off x="3274586" y="5410313"/>
            <a:ext cx="899960" cy="74824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a:t>
            </a:r>
          </a:p>
          <a:p>
            <a:pPr algn="ctr">
              <a:spcBef>
                <a:spcPts val="400"/>
              </a:spcBef>
            </a:pPr>
            <a:r>
              <a:rPr lang="en-US" altLang="ko-KR" sz="1000">
                <a:solidFill>
                  <a:schemeClr val="tx1"/>
                </a:solidFill>
              </a:rPr>
              <a:t>n</a:t>
            </a:r>
            <a:r>
              <a:rPr lang="en-US" altLang="ko-KR" sz="1000">
                <a:solidFill>
                  <a:schemeClr val="tx1"/>
                </a:solidFill>
                <a:effectLst/>
              </a:rPr>
              <a:t>ame=null</a:t>
            </a:r>
          </a:p>
          <a:p>
            <a:pPr algn="ctr">
              <a:spcBef>
                <a:spcPts val="400"/>
              </a:spcBef>
            </a:pPr>
            <a:r>
              <a:rPr lang="en-US" altLang="ko-KR" sz="1000">
                <a:solidFill>
                  <a:schemeClr val="tx1"/>
                </a:solidFill>
              </a:rPr>
              <a:t>age=0</a:t>
            </a:r>
            <a:endParaRPr lang="en-US" altLang="ko-KR" sz="1000">
              <a:solidFill>
                <a:schemeClr val="tx1"/>
              </a:solidFill>
              <a:effectLst/>
            </a:endParaRPr>
          </a:p>
        </p:txBody>
      </p:sp>
      <p:cxnSp>
        <p:nvCxnSpPr>
          <p:cNvPr id="56" name="직선 화살표 연결선 55">
            <a:extLst>
              <a:ext uri="{FF2B5EF4-FFF2-40B4-BE49-F238E27FC236}">
                <a16:creationId xmlns:a16="http://schemas.microsoft.com/office/drawing/2014/main" id="{3F648B26-AF09-E720-C17B-33DF77C4B985}"/>
              </a:ext>
            </a:extLst>
          </p:cNvPr>
          <p:cNvCxnSpPr>
            <a:cxnSpLocks/>
            <a:stCxn id="38" idx="2"/>
            <a:endCxn id="55" idx="0"/>
          </p:cNvCxnSpPr>
          <p:nvPr/>
        </p:nvCxnSpPr>
        <p:spPr>
          <a:xfrm flipH="1">
            <a:off x="3724566" y="4948743"/>
            <a:ext cx="972" cy="46157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98E4454-CE87-8C10-8A39-32A0793D2F3A}"/>
              </a:ext>
            </a:extLst>
          </p:cNvPr>
          <p:cNvSpPr txBox="1"/>
          <p:nvPr/>
        </p:nvSpPr>
        <p:spPr>
          <a:xfrm>
            <a:off x="874223" y="5022754"/>
            <a:ext cx="2858161" cy="313547"/>
          </a:xfrm>
          <a:prstGeom prst="rect">
            <a:avLst/>
          </a:prstGeom>
          <a:noFill/>
        </p:spPr>
        <p:txBody>
          <a:bodyPr wrap="square">
            <a:spAutoFit/>
          </a:bodyPr>
          <a:lstStyle/>
          <a:p>
            <a:pPr>
              <a:lnSpc>
                <a:spcPct val="150000"/>
              </a:lnSpc>
              <a:spcBef>
                <a:spcPts val="400"/>
              </a:spcBef>
            </a:pPr>
            <a:r>
              <a:rPr lang="en-US" altLang="ko-KR" sz="1100">
                <a:latin typeface="+mn-ea"/>
              </a:rPr>
              <a:t>@ModelAttribute </a:t>
            </a:r>
            <a:r>
              <a:rPr lang="ko-KR" altLang="en-US" sz="1100">
                <a:latin typeface="+mn-ea"/>
              </a:rPr>
              <a:t>에 선언된 빈 객체 생성</a:t>
            </a:r>
            <a:endParaRPr lang="en-US" altLang="ko-KR" sz="1100">
              <a:solidFill>
                <a:schemeClr val="tx1"/>
              </a:solidFill>
              <a:effectLst/>
            </a:endParaRPr>
          </a:p>
        </p:txBody>
      </p:sp>
      <p:sp>
        <p:nvSpPr>
          <p:cNvPr id="61" name="모서리가 둥근 직사각형 38">
            <a:extLst>
              <a:ext uri="{FF2B5EF4-FFF2-40B4-BE49-F238E27FC236}">
                <a16:creationId xmlns:a16="http://schemas.microsoft.com/office/drawing/2014/main" id="{0A9D504C-9F24-1EAA-DF7B-2065388587EC}"/>
              </a:ext>
            </a:extLst>
          </p:cNvPr>
          <p:cNvSpPr/>
          <p:nvPr/>
        </p:nvSpPr>
        <p:spPr>
          <a:xfrm>
            <a:off x="2203998" y="2213562"/>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cxnSp>
        <p:nvCxnSpPr>
          <p:cNvPr id="63" name="직선 화살표 연결선 62">
            <a:extLst>
              <a:ext uri="{FF2B5EF4-FFF2-40B4-BE49-F238E27FC236}">
                <a16:creationId xmlns:a16="http://schemas.microsoft.com/office/drawing/2014/main" id="{E0028655-50BA-76FF-AE1D-D6F89A7AAE51}"/>
              </a:ext>
            </a:extLst>
          </p:cNvPr>
          <p:cNvCxnSpPr>
            <a:cxnSpLocks/>
            <a:stCxn id="61" idx="2"/>
            <a:endCxn id="21" idx="0"/>
          </p:cNvCxnSpPr>
          <p:nvPr/>
        </p:nvCxnSpPr>
        <p:spPr>
          <a:xfrm>
            <a:off x="3725537" y="2707338"/>
            <a:ext cx="831" cy="581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모서리가 둥근 직사각형 38">
            <a:extLst>
              <a:ext uri="{FF2B5EF4-FFF2-40B4-BE49-F238E27FC236}">
                <a16:creationId xmlns:a16="http://schemas.microsoft.com/office/drawing/2014/main" id="{82692C81-B84C-1030-59BC-3FE85C539D3B}"/>
              </a:ext>
            </a:extLst>
          </p:cNvPr>
          <p:cNvSpPr/>
          <p:nvPr/>
        </p:nvSpPr>
        <p:spPr>
          <a:xfrm>
            <a:off x="9801573" y="2494969"/>
            <a:ext cx="138740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PropertyValue</a:t>
            </a:r>
          </a:p>
          <a:p>
            <a:pPr algn="ctr">
              <a:spcBef>
                <a:spcPts val="400"/>
              </a:spcBef>
            </a:pPr>
            <a:r>
              <a:rPr lang="en-US" altLang="ko-KR" sz="1000">
                <a:solidFill>
                  <a:schemeClr val="tx1">
                    <a:lumMod val="75000"/>
                    <a:lumOff val="25000"/>
                  </a:schemeClr>
                </a:solidFill>
              </a:rPr>
              <a:t>name=leaven</a:t>
            </a:r>
            <a:endParaRPr lang="en-US" altLang="ko-KR" sz="1000">
              <a:solidFill>
                <a:schemeClr val="tx1">
                  <a:lumMod val="75000"/>
                  <a:lumOff val="25000"/>
                </a:schemeClr>
              </a:solidFill>
              <a:effectLst/>
            </a:endParaRPr>
          </a:p>
        </p:txBody>
      </p:sp>
      <p:sp>
        <p:nvSpPr>
          <p:cNvPr id="68" name="모서리가 둥근 직사각형 38">
            <a:extLst>
              <a:ext uri="{FF2B5EF4-FFF2-40B4-BE49-F238E27FC236}">
                <a16:creationId xmlns:a16="http://schemas.microsoft.com/office/drawing/2014/main" id="{218B182D-9727-17C5-8987-6345628CBEAC}"/>
              </a:ext>
            </a:extLst>
          </p:cNvPr>
          <p:cNvSpPr/>
          <p:nvPr/>
        </p:nvSpPr>
        <p:spPr>
          <a:xfrm>
            <a:off x="9801573" y="3098648"/>
            <a:ext cx="138740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PropertyValue</a:t>
            </a:r>
          </a:p>
          <a:p>
            <a:pPr algn="ctr">
              <a:spcBef>
                <a:spcPts val="400"/>
              </a:spcBef>
            </a:pPr>
            <a:r>
              <a:rPr lang="en-US" altLang="ko-KR" sz="1000">
                <a:solidFill>
                  <a:schemeClr val="tx1">
                    <a:lumMod val="75000"/>
                    <a:lumOff val="25000"/>
                  </a:schemeClr>
                </a:solidFill>
              </a:rPr>
              <a:t>age=25</a:t>
            </a:r>
            <a:endParaRPr lang="en-US" altLang="ko-KR" sz="1000">
              <a:solidFill>
                <a:schemeClr val="tx1">
                  <a:lumMod val="75000"/>
                  <a:lumOff val="25000"/>
                </a:schemeClr>
              </a:solidFill>
              <a:effectLst/>
            </a:endParaRPr>
          </a:p>
        </p:txBody>
      </p:sp>
      <p:sp>
        <p:nvSpPr>
          <p:cNvPr id="72" name="모서리가 둥근 직사각형 38">
            <a:extLst>
              <a:ext uri="{FF2B5EF4-FFF2-40B4-BE49-F238E27FC236}">
                <a16:creationId xmlns:a16="http://schemas.microsoft.com/office/drawing/2014/main" id="{78E665AD-3694-CE9C-A69D-476D80F42B4E}"/>
              </a:ext>
            </a:extLst>
          </p:cNvPr>
          <p:cNvSpPr/>
          <p:nvPr/>
        </p:nvSpPr>
        <p:spPr>
          <a:xfrm>
            <a:off x="7028783" y="4454966"/>
            <a:ext cx="1846071"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BeanWrapperImpl</a:t>
            </a:r>
            <a:endParaRPr lang="en-US" altLang="ko-KR" sz="1400">
              <a:solidFill>
                <a:schemeClr val="tx1">
                  <a:lumMod val="75000"/>
                  <a:lumOff val="25000"/>
                </a:schemeClr>
              </a:solidFill>
              <a:effectLst/>
            </a:endParaRPr>
          </a:p>
        </p:txBody>
      </p:sp>
      <p:cxnSp>
        <p:nvCxnSpPr>
          <p:cNvPr id="76" name="직선 화살표 연결선 75">
            <a:extLst>
              <a:ext uri="{FF2B5EF4-FFF2-40B4-BE49-F238E27FC236}">
                <a16:creationId xmlns:a16="http://schemas.microsoft.com/office/drawing/2014/main" id="{2F9621AF-B7C4-AF10-0560-39B308EAD9B5}"/>
              </a:ext>
            </a:extLst>
          </p:cNvPr>
          <p:cNvCxnSpPr>
            <a:cxnSpLocks/>
            <a:stCxn id="38" idx="3"/>
            <a:endCxn id="95" idx="1"/>
          </p:cNvCxnSpPr>
          <p:nvPr/>
        </p:nvCxnSpPr>
        <p:spPr>
          <a:xfrm flipV="1">
            <a:off x="4375711" y="3071967"/>
            <a:ext cx="2288478" cy="162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018E4F5-82FB-DF34-3756-4F15C23A79C1}"/>
              </a:ext>
            </a:extLst>
          </p:cNvPr>
          <p:cNvSpPr txBox="1"/>
          <p:nvPr/>
        </p:nvSpPr>
        <p:spPr>
          <a:xfrm>
            <a:off x="5005513" y="4650353"/>
            <a:ext cx="683646" cy="333617"/>
          </a:xfrm>
          <a:prstGeom prst="rect">
            <a:avLst/>
          </a:prstGeom>
          <a:noFill/>
        </p:spPr>
        <p:txBody>
          <a:bodyPr wrap="square">
            <a:spAutoFit/>
          </a:bodyPr>
          <a:lstStyle/>
          <a:p>
            <a:pPr>
              <a:lnSpc>
                <a:spcPct val="150000"/>
              </a:lnSpc>
              <a:spcBef>
                <a:spcPts val="400"/>
              </a:spcBef>
            </a:pPr>
            <a:r>
              <a:rPr lang="en-US" altLang="ko-KR" sz="1200">
                <a:latin typeface="+mn-ea"/>
              </a:rPr>
              <a:t>bind()</a:t>
            </a:r>
            <a:endParaRPr lang="en-US" altLang="ko-KR" sz="1200">
              <a:solidFill>
                <a:schemeClr val="tx1"/>
              </a:solidFill>
              <a:effectLst/>
            </a:endParaRPr>
          </a:p>
        </p:txBody>
      </p:sp>
      <p:sp>
        <p:nvSpPr>
          <p:cNvPr id="38" name="모서리가 둥근 직사각형 38">
            <a:extLst>
              <a:ext uri="{FF2B5EF4-FFF2-40B4-BE49-F238E27FC236}">
                <a16:creationId xmlns:a16="http://schemas.microsoft.com/office/drawing/2014/main" id="{2848EDE0-5587-E9F1-90C0-21A41B79C7BE}"/>
              </a:ext>
            </a:extLst>
          </p:cNvPr>
          <p:cNvSpPr/>
          <p:nvPr/>
        </p:nvSpPr>
        <p:spPr>
          <a:xfrm>
            <a:off x="3075364" y="4454966"/>
            <a:ext cx="1300347"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a:t>
            </a:r>
            <a:endParaRPr lang="en-US" altLang="ko-KR" sz="1400">
              <a:solidFill>
                <a:schemeClr val="bg1"/>
              </a:solidFill>
              <a:effectLst/>
            </a:endParaRPr>
          </a:p>
        </p:txBody>
      </p:sp>
      <p:sp>
        <p:nvSpPr>
          <p:cNvPr id="95" name="모서리가 둥근 직사각형 38">
            <a:extLst>
              <a:ext uri="{FF2B5EF4-FFF2-40B4-BE49-F238E27FC236}">
                <a16:creationId xmlns:a16="http://schemas.microsoft.com/office/drawing/2014/main" id="{5B7FB43A-0E2F-D786-11FE-261894F65EDE}"/>
              </a:ext>
            </a:extLst>
          </p:cNvPr>
          <p:cNvSpPr/>
          <p:nvPr/>
        </p:nvSpPr>
        <p:spPr>
          <a:xfrm>
            <a:off x="6664189" y="2825078"/>
            <a:ext cx="92254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Request</a:t>
            </a:r>
            <a:endParaRPr lang="en-US" altLang="ko-KR" sz="1400">
              <a:solidFill>
                <a:schemeClr val="tx1">
                  <a:lumMod val="75000"/>
                  <a:lumOff val="25000"/>
                </a:schemeClr>
              </a:solidFill>
              <a:effectLst/>
            </a:endParaRPr>
          </a:p>
        </p:txBody>
      </p:sp>
      <p:sp>
        <p:nvSpPr>
          <p:cNvPr id="96" name="Rectangle 1">
            <a:extLst>
              <a:ext uri="{FF2B5EF4-FFF2-40B4-BE49-F238E27FC236}">
                <a16:creationId xmlns:a16="http://schemas.microsoft.com/office/drawing/2014/main" id="{1B486146-FABF-D8FE-D96D-BDD72894C1BE}"/>
              </a:ext>
            </a:extLst>
          </p:cNvPr>
          <p:cNvSpPr>
            <a:spLocks noChangeArrowheads="1"/>
          </p:cNvSpPr>
          <p:nvPr/>
        </p:nvSpPr>
        <p:spPr bwMode="auto">
          <a:xfrm>
            <a:off x="569802" y="1408285"/>
            <a:ext cx="3021338" cy="671659"/>
          </a:xfrm>
          <a:prstGeom prst="rect">
            <a:avLst/>
          </a:prstGeom>
          <a:solidFill>
            <a:schemeClr val="bg1"/>
          </a:solidFill>
          <a:ln w="6350">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Arial Unicode MS"/>
                <a:ea typeface="JetBrains Mono"/>
              </a:rPr>
              <a:t>POST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http://localhost:8080/binder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1" u="none" strike="noStrike" cap="none" normalizeH="0" baseline="0">
                <a:ln>
                  <a:noFill/>
                </a:ln>
                <a:solidFill>
                  <a:srgbClr val="C77DBB"/>
                </a:solidFill>
                <a:effectLst/>
                <a:latin typeface="Arial Unicode MS"/>
                <a:ea typeface="JetBrains Mono"/>
              </a:rPr>
              <a:t>Content-Type</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 application/x-www-form-urlencoded</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name=leaven&amp;age=25</a:t>
            </a:r>
            <a:endParaRPr kumimoji="0" lang="ko-KR" altLang="ko-KR" sz="1000" b="0" i="0" u="none" strike="noStrike" cap="none" normalizeH="0" baseline="0">
              <a:ln>
                <a:noFill/>
              </a:ln>
              <a:solidFill>
                <a:schemeClr val="tx1">
                  <a:lumMod val="75000"/>
                  <a:lumOff val="25000"/>
                </a:schemeClr>
              </a:solidFill>
              <a:effectLst/>
              <a:latin typeface="Arial" panose="020B0604020202020204" pitchFamily="34" charset="0"/>
            </a:endParaRPr>
          </a:p>
        </p:txBody>
      </p:sp>
      <p:cxnSp>
        <p:nvCxnSpPr>
          <p:cNvPr id="100" name="연결선: 꺾임 99">
            <a:extLst>
              <a:ext uri="{FF2B5EF4-FFF2-40B4-BE49-F238E27FC236}">
                <a16:creationId xmlns:a16="http://schemas.microsoft.com/office/drawing/2014/main" id="{4D1B3FCA-DC3C-B66D-52AB-9DCF5E940616}"/>
              </a:ext>
            </a:extLst>
          </p:cNvPr>
          <p:cNvCxnSpPr>
            <a:cxnSpLocks/>
            <a:stCxn id="95" idx="3"/>
            <a:endCxn id="67" idx="1"/>
          </p:cNvCxnSpPr>
          <p:nvPr/>
        </p:nvCxnSpPr>
        <p:spPr>
          <a:xfrm flipV="1">
            <a:off x="7586734" y="2741858"/>
            <a:ext cx="2214839" cy="330109"/>
          </a:xfrm>
          <a:prstGeom prst="bentConnector3">
            <a:avLst>
              <a:gd name="adj1" fmla="val 910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81E80987-4AC7-7EAB-193C-9C32A847991B}"/>
              </a:ext>
            </a:extLst>
          </p:cNvPr>
          <p:cNvCxnSpPr>
            <a:cxnSpLocks/>
            <a:stCxn id="95" idx="3"/>
            <a:endCxn id="68" idx="1"/>
          </p:cNvCxnSpPr>
          <p:nvPr/>
        </p:nvCxnSpPr>
        <p:spPr>
          <a:xfrm>
            <a:off x="7586734" y="3071967"/>
            <a:ext cx="2214839" cy="273570"/>
          </a:xfrm>
          <a:prstGeom prst="bentConnector3">
            <a:avLst>
              <a:gd name="adj1" fmla="val 910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A9F804B7-C8C1-0123-E471-3A6F069E1F25}"/>
              </a:ext>
            </a:extLst>
          </p:cNvPr>
          <p:cNvSpPr txBox="1"/>
          <p:nvPr/>
        </p:nvSpPr>
        <p:spPr>
          <a:xfrm>
            <a:off x="7755811" y="2734401"/>
            <a:ext cx="1668985" cy="333617"/>
          </a:xfrm>
          <a:prstGeom prst="rect">
            <a:avLst/>
          </a:prstGeom>
          <a:noFill/>
        </p:spPr>
        <p:txBody>
          <a:bodyPr wrap="square">
            <a:spAutoFit/>
          </a:bodyPr>
          <a:lstStyle/>
          <a:p>
            <a:pPr>
              <a:lnSpc>
                <a:spcPct val="150000"/>
              </a:lnSpc>
              <a:spcBef>
                <a:spcPts val="400"/>
              </a:spcBef>
            </a:pPr>
            <a:r>
              <a:rPr lang="en-US" altLang="ko-KR" sz="1200">
                <a:latin typeface="+mn-ea"/>
              </a:rPr>
              <a:t>getParameterNames()</a:t>
            </a:r>
            <a:endParaRPr lang="en-US" altLang="ko-KR" sz="1200">
              <a:solidFill>
                <a:schemeClr val="tx1"/>
              </a:solidFill>
              <a:effectLst/>
            </a:endParaRPr>
          </a:p>
        </p:txBody>
      </p:sp>
      <p:sp>
        <p:nvSpPr>
          <p:cNvPr id="131" name="모서리가 둥근 직사각형 38">
            <a:extLst>
              <a:ext uri="{FF2B5EF4-FFF2-40B4-BE49-F238E27FC236}">
                <a16:creationId xmlns:a16="http://schemas.microsoft.com/office/drawing/2014/main" id="{DD8BC2E2-987B-F7A2-B018-D843471B7846}"/>
              </a:ext>
            </a:extLst>
          </p:cNvPr>
          <p:cNvSpPr/>
          <p:nvPr/>
        </p:nvSpPr>
        <p:spPr>
          <a:xfrm>
            <a:off x="5563680" y="4431723"/>
            <a:ext cx="1300347"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PropertyValue</a:t>
            </a:r>
            <a:r>
              <a:rPr lang="en-US" altLang="ko-KR" sz="1000">
                <a:solidFill>
                  <a:schemeClr val="tx1">
                    <a:lumMod val="75000"/>
                    <a:lumOff val="25000"/>
                  </a:schemeClr>
                </a:solidFill>
              </a:rPr>
              <a:t>List</a:t>
            </a:r>
            <a:endParaRPr lang="en-US" altLang="ko-KR" sz="1000">
              <a:solidFill>
                <a:schemeClr val="tx1">
                  <a:lumMod val="75000"/>
                  <a:lumOff val="25000"/>
                </a:schemeClr>
              </a:solidFill>
              <a:effectLst/>
            </a:endParaRPr>
          </a:p>
        </p:txBody>
      </p:sp>
      <p:sp>
        <p:nvSpPr>
          <p:cNvPr id="132" name="모서리가 둥근 직사각형 38">
            <a:extLst>
              <a:ext uri="{FF2B5EF4-FFF2-40B4-BE49-F238E27FC236}">
                <a16:creationId xmlns:a16="http://schemas.microsoft.com/office/drawing/2014/main" id="{E1E0294E-EF90-40A8-38C2-A67A0F107D3F}"/>
              </a:ext>
            </a:extLst>
          </p:cNvPr>
          <p:cNvSpPr/>
          <p:nvPr/>
        </p:nvSpPr>
        <p:spPr>
          <a:xfrm>
            <a:off x="5796641" y="4783867"/>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User</a:t>
            </a:r>
          </a:p>
        </p:txBody>
      </p:sp>
      <p:cxnSp>
        <p:nvCxnSpPr>
          <p:cNvPr id="137" name="직선 화살표 연결선 136">
            <a:extLst>
              <a:ext uri="{FF2B5EF4-FFF2-40B4-BE49-F238E27FC236}">
                <a16:creationId xmlns:a16="http://schemas.microsoft.com/office/drawing/2014/main" id="{B1FA969F-6CA8-4E0D-D0CA-61502A027984}"/>
              </a:ext>
            </a:extLst>
          </p:cNvPr>
          <p:cNvCxnSpPr>
            <a:cxnSpLocks/>
            <a:stCxn id="38" idx="3"/>
            <a:endCxn id="72" idx="1"/>
          </p:cNvCxnSpPr>
          <p:nvPr/>
        </p:nvCxnSpPr>
        <p:spPr>
          <a:xfrm>
            <a:off x="4375711" y="4701855"/>
            <a:ext cx="2653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모서리가 둥근 직사각형 38">
            <a:extLst>
              <a:ext uri="{FF2B5EF4-FFF2-40B4-BE49-F238E27FC236}">
                <a16:creationId xmlns:a16="http://schemas.microsoft.com/office/drawing/2014/main" id="{A07D2768-BC4C-5F27-5C07-0137688F6ECB}"/>
              </a:ext>
            </a:extLst>
          </p:cNvPr>
          <p:cNvSpPr/>
          <p:nvPr/>
        </p:nvSpPr>
        <p:spPr>
          <a:xfrm>
            <a:off x="6659007" y="5988733"/>
            <a:ext cx="258562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Method.invoke(user, value)</a:t>
            </a:r>
            <a:endParaRPr lang="en-US" altLang="ko-KR" sz="1400">
              <a:solidFill>
                <a:schemeClr val="tx1">
                  <a:lumMod val="75000"/>
                  <a:lumOff val="25000"/>
                </a:schemeClr>
              </a:solidFill>
              <a:effectLst/>
            </a:endParaRPr>
          </a:p>
        </p:txBody>
      </p:sp>
      <p:cxnSp>
        <p:nvCxnSpPr>
          <p:cNvPr id="143" name="직선 화살표 연결선 142">
            <a:extLst>
              <a:ext uri="{FF2B5EF4-FFF2-40B4-BE49-F238E27FC236}">
                <a16:creationId xmlns:a16="http://schemas.microsoft.com/office/drawing/2014/main" id="{0226F493-551F-57A7-ED5D-18FE34E46820}"/>
              </a:ext>
            </a:extLst>
          </p:cNvPr>
          <p:cNvCxnSpPr>
            <a:cxnSpLocks/>
            <a:stCxn id="72" idx="2"/>
            <a:endCxn id="142" idx="0"/>
          </p:cNvCxnSpPr>
          <p:nvPr/>
        </p:nvCxnSpPr>
        <p:spPr>
          <a:xfrm flipH="1">
            <a:off x="7951818" y="4948743"/>
            <a:ext cx="1" cy="10399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모서리가 둥근 직사각형 38">
            <a:extLst>
              <a:ext uri="{FF2B5EF4-FFF2-40B4-BE49-F238E27FC236}">
                <a16:creationId xmlns:a16="http://schemas.microsoft.com/office/drawing/2014/main" id="{1212C9A7-5227-D182-35A5-F625B1563206}"/>
              </a:ext>
            </a:extLst>
          </p:cNvPr>
          <p:cNvSpPr/>
          <p:nvPr/>
        </p:nvSpPr>
        <p:spPr>
          <a:xfrm>
            <a:off x="6992357" y="5398502"/>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User</a:t>
            </a:r>
          </a:p>
        </p:txBody>
      </p:sp>
      <p:sp>
        <p:nvSpPr>
          <p:cNvPr id="147" name="모서리가 둥근 직사각형 38">
            <a:extLst>
              <a:ext uri="{FF2B5EF4-FFF2-40B4-BE49-F238E27FC236}">
                <a16:creationId xmlns:a16="http://schemas.microsoft.com/office/drawing/2014/main" id="{AFBABDB7-8BC8-40CB-95DF-E50F0E7735FE}"/>
              </a:ext>
            </a:extLst>
          </p:cNvPr>
          <p:cNvSpPr/>
          <p:nvPr/>
        </p:nvSpPr>
        <p:spPr>
          <a:xfrm>
            <a:off x="8011322" y="5226230"/>
            <a:ext cx="804030"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“leaven”</a:t>
            </a:r>
          </a:p>
        </p:txBody>
      </p:sp>
      <p:sp>
        <p:nvSpPr>
          <p:cNvPr id="153" name="모서리가 둥근 직사각형 38">
            <a:extLst>
              <a:ext uri="{FF2B5EF4-FFF2-40B4-BE49-F238E27FC236}">
                <a16:creationId xmlns:a16="http://schemas.microsoft.com/office/drawing/2014/main" id="{86CA2153-EFE9-2BC7-1224-B922ADA79E48}"/>
              </a:ext>
            </a:extLst>
          </p:cNvPr>
          <p:cNvSpPr/>
          <p:nvPr/>
        </p:nvSpPr>
        <p:spPr>
          <a:xfrm>
            <a:off x="9801573" y="5861497"/>
            <a:ext cx="1429906" cy="74824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a:t>
            </a:r>
          </a:p>
          <a:p>
            <a:pPr algn="ctr">
              <a:spcBef>
                <a:spcPts val="400"/>
              </a:spcBef>
            </a:pPr>
            <a:r>
              <a:rPr lang="en-US" altLang="ko-KR" sz="1000">
                <a:solidFill>
                  <a:schemeClr val="tx1"/>
                </a:solidFill>
              </a:rPr>
              <a:t>n</a:t>
            </a:r>
            <a:r>
              <a:rPr lang="en-US" altLang="ko-KR" sz="1000">
                <a:solidFill>
                  <a:schemeClr val="tx1"/>
                </a:solidFill>
                <a:effectLst/>
              </a:rPr>
              <a:t>ame=“leaven”</a:t>
            </a:r>
          </a:p>
          <a:p>
            <a:pPr algn="ctr">
              <a:spcBef>
                <a:spcPts val="400"/>
              </a:spcBef>
            </a:pPr>
            <a:r>
              <a:rPr lang="en-US" altLang="ko-KR" sz="1000">
                <a:solidFill>
                  <a:schemeClr val="tx1"/>
                </a:solidFill>
              </a:rPr>
              <a:t>age=25</a:t>
            </a:r>
            <a:endParaRPr lang="en-US" altLang="ko-KR" sz="1000">
              <a:solidFill>
                <a:schemeClr val="tx1"/>
              </a:solidFill>
              <a:effectLst/>
            </a:endParaRPr>
          </a:p>
        </p:txBody>
      </p:sp>
      <p:cxnSp>
        <p:nvCxnSpPr>
          <p:cNvPr id="154" name="직선 화살표 연결선 153">
            <a:extLst>
              <a:ext uri="{FF2B5EF4-FFF2-40B4-BE49-F238E27FC236}">
                <a16:creationId xmlns:a16="http://schemas.microsoft.com/office/drawing/2014/main" id="{11BCB414-EF13-C864-E7AC-E6F458FD8740}"/>
              </a:ext>
            </a:extLst>
          </p:cNvPr>
          <p:cNvCxnSpPr>
            <a:cxnSpLocks/>
            <a:stCxn id="142" idx="3"/>
            <a:endCxn id="153" idx="1"/>
          </p:cNvCxnSpPr>
          <p:nvPr/>
        </p:nvCxnSpPr>
        <p:spPr>
          <a:xfrm flipV="1">
            <a:off x="9244629" y="6235621"/>
            <a:ext cx="5569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모서리가 둥근 직사각형 38">
            <a:extLst>
              <a:ext uri="{FF2B5EF4-FFF2-40B4-BE49-F238E27FC236}">
                <a16:creationId xmlns:a16="http://schemas.microsoft.com/office/drawing/2014/main" id="{C2700006-4913-E91E-5D22-BA1A6C709505}"/>
              </a:ext>
            </a:extLst>
          </p:cNvPr>
          <p:cNvSpPr/>
          <p:nvPr/>
        </p:nvSpPr>
        <p:spPr>
          <a:xfrm>
            <a:off x="8011071" y="5529613"/>
            <a:ext cx="804030"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25</a:t>
            </a:r>
          </a:p>
        </p:txBody>
      </p:sp>
      <p:sp>
        <p:nvSpPr>
          <p:cNvPr id="160" name="TextBox 159">
            <a:extLst>
              <a:ext uri="{FF2B5EF4-FFF2-40B4-BE49-F238E27FC236}">
                <a16:creationId xmlns:a16="http://schemas.microsoft.com/office/drawing/2014/main" id="{F4DC4356-6305-30DE-6933-7F333B3F0088}"/>
              </a:ext>
            </a:extLst>
          </p:cNvPr>
          <p:cNvSpPr txBox="1"/>
          <p:nvPr/>
        </p:nvSpPr>
        <p:spPr>
          <a:xfrm rot="19464736">
            <a:off x="4660915" y="3613488"/>
            <a:ext cx="1521072" cy="313547"/>
          </a:xfrm>
          <a:prstGeom prst="rect">
            <a:avLst/>
          </a:prstGeom>
          <a:noFill/>
        </p:spPr>
        <p:txBody>
          <a:bodyPr wrap="square">
            <a:spAutoFit/>
          </a:bodyPr>
          <a:lstStyle/>
          <a:p>
            <a:pPr>
              <a:lnSpc>
                <a:spcPct val="150000"/>
              </a:lnSpc>
              <a:spcBef>
                <a:spcPts val="400"/>
              </a:spcBef>
            </a:pPr>
            <a:r>
              <a:rPr lang="ko-KR" altLang="en-US" sz="1100">
                <a:latin typeface="+mn-ea"/>
              </a:rPr>
              <a:t>요청 파라미터 추출</a:t>
            </a:r>
            <a:endParaRPr lang="en-US" altLang="ko-KR" sz="1100">
              <a:solidFill>
                <a:schemeClr val="tx1"/>
              </a:solidFill>
              <a:effectLst/>
            </a:endParaRPr>
          </a:p>
        </p:txBody>
      </p:sp>
      <p:sp>
        <p:nvSpPr>
          <p:cNvPr id="163" name="TextBox 162">
            <a:extLst>
              <a:ext uri="{FF2B5EF4-FFF2-40B4-BE49-F238E27FC236}">
                <a16:creationId xmlns:a16="http://schemas.microsoft.com/office/drawing/2014/main" id="{48D54ED7-0E76-0D55-F0D6-906CE764C7B1}"/>
              </a:ext>
            </a:extLst>
          </p:cNvPr>
          <p:cNvSpPr txBox="1"/>
          <p:nvPr/>
        </p:nvSpPr>
        <p:spPr>
          <a:xfrm>
            <a:off x="8841878" y="5311964"/>
            <a:ext cx="2843812" cy="313547"/>
          </a:xfrm>
          <a:prstGeom prst="rect">
            <a:avLst/>
          </a:prstGeom>
          <a:noFill/>
        </p:spPr>
        <p:txBody>
          <a:bodyPr wrap="square">
            <a:spAutoFit/>
          </a:bodyPr>
          <a:lstStyle/>
          <a:p>
            <a:pPr>
              <a:lnSpc>
                <a:spcPct val="150000"/>
              </a:lnSpc>
              <a:spcBef>
                <a:spcPts val="400"/>
              </a:spcBef>
            </a:pPr>
            <a:r>
              <a:rPr lang="ko-KR" altLang="en-US" sz="1100">
                <a:solidFill>
                  <a:schemeClr val="tx1"/>
                </a:solidFill>
                <a:effectLst/>
                <a:latin typeface="+mn-ea"/>
              </a:rPr>
              <a:t>바인딩 개수만큼 순회 하며 리플렉션 </a:t>
            </a:r>
            <a:r>
              <a:rPr lang="ko-KR" altLang="en-US" sz="1100">
                <a:latin typeface="+mn-ea"/>
              </a:rPr>
              <a:t>실행</a:t>
            </a:r>
            <a:endParaRPr lang="en-US" altLang="ko-KR" sz="1100">
              <a:solidFill>
                <a:schemeClr val="tx1"/>
              </a:solidFill>
              <a:effectLst/>
            </a:endParaRPr>
          </a:p>
        </p:txBody>
      </p:sp>
      <p:sp>
        <p:nvSpPr>
          <p:cNvPr id="164" name="TextBox 163">
            <a:extLst>
              <a:ext uri="{FF2B5EF4-FFF2-40B4-BE49-F238E27FC236}">
                <a16:creationId xmlns:a16="http://schemas.microsoft.com/office/drawing/2014/main" id="{58034475-97BC-0688-4498-AC4D4D17E1EB}"/>
              </a:ext>
            </a:extLst>
          </p:cNvPr>
          <p:cNvSpPr txBox="1"/>
          <p:nvPr/>
        </p:nvSpPr>
        <p:spPr>
          <a:xfrm>
            <a:off x="7755364" y="3084580"/>
            <a:ext cx="1782781" cy="313547"/>
          </a:xfrm>
          <a:prstGeom prst="rect">
            <a:avLst/>
          </a:prstGeom>
          <a:noFill/>
        </p:spPr>
        <p:txBody>
          <a:bodyPr wrap="square">
            <a:spAutoFit/>
          </a:bodyPr>
          <a:lstStyle/>
          <a:p>
            <a:pPr>
              <a:lnSpc>
                <a:spcPct val="150000"/>
              </a:lnSpc>
              <a:spcBef>
                <a:spcPts val="400"/>
              </a:spcBef>
            </a:pPr>
            <a:r>
              <a:rPr lang="en-US" altLang="ko-KR" sz="1100">
                <a:solidFill>
                  <a:schemeClr val="tx1"/>
                </a:solidFill>
                <a:effectLst/>
              </a:rPr>
              <a:t>PropertyValue </a:t>
            </a:r>
            <a:r>
              <a:rPr lang="ko-KR" altLang="en-US" sz="1100">
                <a:solidFill>
                  <a:schemeClr val="tx1"/>
                </a:solidFill>
                <a:effectLst/>
              </a:rPr>
              <a:t>객체 생성</a:t>
            </a:r>
            <a:endParaRPr lang="en-US" altLang="ko-KR" sz="1100">
              <a:solidFill>
                <a:schemeClr val="tx1"/>
              </a:solidFill>
              <a:effectLst/>
            </a:endParaRPr>
          </a:p>
        </p:txBody>
      </p:sp>
      <p:sp>
        <p:nvSpPr>
          <p:cNvPr id="165" name="TextBox 164">
            <a:extLst>
              <a:ext uri="{FF2B5EF4-FFF2-40B4-BE49-F238E27FC236}">
                <a16:creationId xmlns:a16="http://schemas.microsoft.com/office/drawing/2014/main" id="{8EFE429E-EFED-7747-B49B-AA6F64442583}"/>
              </a:ext>
            </a:extLst>
          </p:cNvPr>
          <p:cNvSpPr txBox="1"/>
          <p:nvPr/>
        </p:nvSpPr>
        <p:spPr>
          <a:xfrm>
            <a:off x="8874854" y="4553178"/>
            <a:ext cx="2260372" cy="313547"/>
          </a:xfrm>
          <a:prstGeom prst="rect">
            <a:avLst/>
          </a:prstGeom>
          <a:noFill/>
        </p:spPr>
        <p:txBody>
          <a:bodyPr wrap="square">
            <a:spAutoFit/>
          </a:bodyPr>
          <a:lstStyle/>
          <a:p>
            <a:pPr>
              <a:lnSpc>
                <a:spcPct val="150000"/>
              </a:lnSpc>
              <a:spcBef>
                <a:spcPts val="400"/>
              </a:spcBef>
            </a:pPr>
            <a:r>
              <a:rPr lang="ko-KR" altLang="en-US" sz="1100">
                <a:solidFill>
                  <a:schemeClr val="tx1"/>
                </a:solidFill>
                <a:effectLst/>
                <a:latin typeface="+mn-ea"/>
              </a:rPr>
              <a:t>대상 객체를 바인딩 하는 클래스</a:t>
            </a:r>
            <a:endParaRPr lang="en-US" altLang="ko-KR" sz="1100">
              <a:solidFill>
                <a:schemeClr val="tx1"/>
              </a:solidFill>
              <a:effectLst/>
            </a:endParaRPr>
          </a:p>
        </p:txBody>
      </p:sp>
      <p:sp>
        <p:nvSpPr>
          <p:cNvPr id="166" name="모서리가 둥근 직사각형 38">
            <a:extLst>
              <a:ext uri="{FF2B5EF4-FFF2-40B4-BE49-F238E27FC236}">
                <a16:creationId xmlns:a16="http://schemas.microsoft.com/office/drawing/2014/main" id="{371DB143-8A2E-C87E-6B21-B4B94172B1CA}"/>
              </a:ext>
            </a:extLst>
          </p:cNvPr>
          <p:cNvSpPr/>
          <p:nvPr/>
        </p:nvSpPr>
        <p:spPr>
          <a:xfrm>
            <a:off x="5582108" y="6018665"/>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rPr>
              <a:t>setName()</a:t>
            </a:r>
            <a:endParaRPr lang="en-US" altLang="ko-KR" sz="1000">
              <a:solidFill>
                <a:schemeClr val="tx1">
                  <a:lumMod val="75000"/>
                  <a:lumOff val="25000"/>
                </a:schemeClr>
              </a:solidFill>
              <a:effectLst/>
            </a:endParaRPr>
          </a:p>
        </p:txBody>
      </p:sp>
      <p:sp>
        <p:nvSpPr>
          <p:cNvPr id="167" name="모서리가 둥근 직사각형 38">
            <a:extLst>
              <a:ext uri="{FF2B5EF4-FFF2-40B4-BE49-F238E27FC236}">
                <a16:creationId xmlns:a16="http://schemas.microsoft.com/office/drawing/2014/main" id="{33C08B81-0FCE-058C-7FE8-8464FDE02E37}"/>
              </a:ext>
            </a:extLst>
          </p:cNvPr>
          <p:cNvSpPr/>
          <p:nvPr/>
        </p:nvSpPr>
        <p:spPr>
          <a:xfrm>
            <a:off x="5591876" y="6312761"/>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rPr>
              <a:t>setAge()</a:t>
            </a:r>
            <a:endParaRPr lang="en-US" altLang="ko-KR" sz="1000">
              <a:solidFill>
                <a:schemeClr val="tx1">
                  <a:lumMod val="75000"/>
                  <a:lumOff val="25000"/>
                </a:schemeClr>
              </a:solidFill>
              <a:effectLst/>
            </a:endParaRPr>
          </a:p>
        </p:txBody>
      </p:sp>
      <p:cxnSp>
        <p:nvCxnSpPr>
          <p:cNvPr id="169" name="직선 화살표 연결선 168">
            <a:extLst>
              <a:ext uri="{FF2B5EF4-FFF2-40B4-BE49-F238E27FC236}">
                <a16:creationId xmlns:a16="http://schemas.microsoft.com/office/drawing/2014/main" id="{D217F362-CF0B-E9B6-061C-EC192208E604}"/>
              </a:ext>
            </a:extLst>
          </p:cNvPr>
          <p:cNvCxnSpPr>
            <a:cxnSpLocks/>
            <a:endCxn id="166" idx="3"/>
          </p:cNvCxnSpPr>
          <p:nvPr/>
        </p:nvCxnSpPr>
        <p:spPr>
          <a:xfrm flipH="1" flipV="1">
            <a:off x="6482068" y="6115120"/>
            <a:ext cx="393991" cy="12746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직선 화살표 연결선 169">
            <a:extLst>
              <a:ext uri="{FF2B5EF4-FFF2-40B4-BE49-F238E27FC236}">
                <a16:creationId xmlns:a16="http://schemas.microsoft.com/office/drawing/2014/main" id="{4F5BCEDE-ACED-5F1B-BA5F-7D93C3A0F704}"/>
              </a:ext>
            </a:extLst>
          </p:cNvPr>
          <p:cNvCxnSpPr>
            <a:cxnSpLocks/>
            <a:endCxn id="167" idx="3"/>
          </p:cNvCxnSpPr>
          <p:nvPr/>
        </p:nvCxnSpPr>
        <p:spPr>
          <a:xfrm flipH="1">
            <a:off x="6491836" y="6263653"/>
            <a:ext cx="384223" cy="14556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Rectangle 2">
            <a:extLst>
              <a:ext uri="{FF2B5EF4-FFF2-40B4-BE49-F238E27FC236}">
                <a16:creationId xmlns:a16="http://schemas.microsoft.com/office/drawing/2014/main" id="{A36A08CC-26DA-60D9-BF5E-E37C20AE327B}"/>
              </a:ext>
            </a:extLst>
          </p:cNvPr>
          <p:cNvSpPr>
            <a:spLocks noChangeArrowheads="1"/>
          </p:cNvSpPr>
          <p:nvPr/>
        </p:nvSpPr>
        <p:spPr bwMode="auto">
          <a:xfrm>
            <a:off x="3838027" y="1390171"/>
            <a:ext cx="2983876" cy="70788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chemeClr val="accent4">
                    <a:lumMod val="75000"/>
                  </a:schemeClr>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"/binder"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String</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56A8F5"/>
                </a:solidFill>
                <a:effectLst/>
                <a:latin typeface="Arial Unicode MS"/>
                <a:ea typeface="JetBrains Mono"/>
              </a:rPr>
              <a:t>binder</a:t>
            </a:r>
            <a:r>
              <a:rPr kumimoji="0" lang="ko-KR" altLang="ko-KR" sz="1000" b="0" i="0" u="none" strike="noStrike" cap="none" normalizeH="0" baseline="0">
                <a:ln>
                  <a:noFill/>
                </a:ln>
                <a:solidFill>
                  <a:schemeClr val="accent4">
                    <a:lumMod val="75000"/>
                  </a:schemeClr>
                </a:solidFill>
                <a:effectLst/>
                <a:latin typeface="Arial Unicode MS"/>
                <a:ea typeface="JetBrains Mono"/>
              </a:rPr>
              <a:t>(@ModelAttribute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937849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02F7A-2321-044C-250F-11870F441CA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70386A-D55D-1674-9417-F8888B9962ED}"/>
              </a:ext>
            </a:extLst>
          </p:cNvPr>
          <p:cNvSpPr txBox="1"/>
          <p:nvPr/>
        </p:nvSpPr>
        <p:spPr>
          <a:xfrm>
            <a:off x="3957442" y="2921169"/>
            <a:ext cx="4277133"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@InitBinder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8E8611CF-480C-EB9B-BE55-3E16338611C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728890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60315" y="3316148"/>
            <a:ext cx="711124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메서드는 보통 </a:t>
            </a:r>
            <a:r>
              <a:rPr lang="en-US" altLang="ko-KR" sz="1200">
                <a:latin typeface="+mn-ea"/>
              </a:rPr>
              <a:t>WebDataBinder </a:t>
            </a:r>
            <a:r>
              <a:rPr lang="ko-KR" altLang="en-US" sz="1200">
                <a:latin typeface="+mn-ea"/>
              </a:rPr>
              <a:t>인수를 가지며</a:t>
            </a:r>
            <a:r>
              <a:rPr lang="en-US" altLang="ko-KR" sz="1200">
                <a:latin typeface="+mn-ea"/>
              </a:rPr>
              <a:t>, </a:t>
            </a:r>
            <a:r>
              <a:rPr lang="ko-KR" altLang="en-US" sz="1200">
                <a:latin typeface="+mn-ea"/>
              </a:rPr>
              <a:t>리턴 값이 없는 </a:t>
            </a:r>
            <a:r>
              <a:rPr lang="en-US" altLang="ko-KR" sz="1200">
                <a:latin typeface="+mn-ea"/>
              </a:rPr>
              <a:t>void </a:t>
            </a:r>
            <a:r>
              <a:rPr lang="ko-KR" altLang="en-US" sz="1200">
                <a:latin typeface="+mn-ea"/>
              </a:rPr>
              <a:t>타입이다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88863" y="2992651"/>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메서드 선언</a:t>
            </a:r>
          </a:p>
        </p:txBody>
      </p:sp>
      <p:sp>
        <p:nvSpPr>
          <p:cNvPr id="2" name="Rectangle 1">
            <a:extLst>
              <a:ext uri="{FF2B5EF4-FFF2-40B4-BE49-F238E27FC236}">
                <a16:creationId xmlns:a16="http://schemas.microsoft.com/office/drawing/2014/main" id="{A72218CC-C808-4DDB-A394-F0DD5B0F7F15}"/>
              </a:ext>
            </a:extLst>
          </p:cNvPr>
          <p:cNvSpPr>
            <a:spLocks noChangeArrowheads="1"/>
          </p:cNvSpPr>
          <p:nvPr/>
        </p:nvSpPr>
        <p:spPr bwMode="auto">
          <a:xfrm>
            <a:off x="543248" y="3704870"/>
            <a:ext cx="11001052"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E21CFD70-7958-4444-92B5-51FEA3B0523F}"/>
              </a:ext>
            </a:extLst>
          </p:cNvPr>
          <p:cNvSpPr/>
          <p:nvPr/>
        </p:nvSpPr>
        <p:spPr>
          <a:xfrm>
            <a:off x="88863" y="4712964"/>
            <a:ext cx="21947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WebDataBinder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49119F81-08F2-4E66-A8C0-D2C65E705206}"/>
              </a:ext>
            </a:extLst>
          </p:cNvPr>
          <p:cNvSpPr/>
          <p:nvPr/>
        </p:nvSpPr>
        <p:spPr>
          <a:xfrm>
            <a:off x="379067" y="5101686"/>
            <a:ext cx="11433865"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void setAllowedFields(</a:t>
            </a:r>
            <a:r>
              <a:rPr lang="en-US" altLang="ko-KR" sz="1200">
                <a:latin typeface="+mn-ea"/>
              </a:rPr>
              <a:t>@Nullable String... allowedFields</a:t>
            </a:r>
            <a:r>
              <a:rPr lang="en-US" altLang="ko-KR" sz="1200" b="1">
                <a:latin typeface="+mn-ea"/>
              </a:rPr>
              <a:t>) : </a:t>
            </a:r>
            <a:r>
              <a:rPr lang="ko-KR" altLang="en-US" sz="1200">
                <a:latin typeface="+mn-ea"/>
              </a:rPr>
              <a:t>바인딩 허용 필드 설정</a:t>
            </a:r>
            <a:endParaRPr lang="en-US" altLang="ko-KR" sz="1200" b="1">
              <a:latin typeface="+mn-ea"/>
            </a:endParaRPr>
          </a:p>
          <a:p>
            <a:pPr marL="171450" indent="-171450">
              <a:lnSpc>
                <a:spcPct val="150000"/>
              </a:lnSpc>
              <a:buFont typeface="Arial" panose="020B0604020202020204" pitchFamily="34" charset="0"/>
              <a:buChar char="•"/>
            </a:pPr>
            <a:r>
              <a:rPr lang="en-US" altLang="ko-KR" sz="1200" b="1">
                <a:latin typeface="+mn-ea"/>
              </a:rPr>
              <a:t>void setDisallowedFields(</a:t>
            </a:r>
            <a:r>
              <a:rPr lang="en-US" altLang="ko-KR" sz="1200">
                <a:latin typeface="+mn-ea"/>
              </a:rPr>
              <a:t>@Nullable String... disallowedFields</a:t>
            </a:r>
            <a:r>
              <a:rPr lang="en-US" altLang="ko-KR" sz="1200" b="1">
                <a:latin typeface="+mn-ea"/>
              </a:rPr>
              <a:t>) </a:t>
            </a:r>
            <a:r>
              <a:rPr lang="en-US" altLang="ko-KR" sz="1200">
                <a:latin typeface="+mn-ea"/>
              </a:rPr>
              <a:t>: </a:t>
            </a:r>
            <a:r>
              <a:rPr lang="ko-KR" altLang="en-US" sz="1200">
                <a:latin typeface="+mn-ea"/>
              </a:rPr>
              <a:t>바인딩 차단 필드 설정</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registerCustomEditor(</a:t>
            </a:r>
            <a:r>
              <a:rPr lang="en-US" altLang="ko-KR" sz="1200">
                <a:latin typeface="+mn-ea"/>
              </a:rPr>
              <a:t>Class&lt;?&gt; requiredType, PropertyEditor propertyEditor</a:t>
            </a:r>
            <a:r>
              <a:rPr lang="en-US" altLang="ko-KR" sz="1200" b="1">
                <a:latin typeface="+mn-ea"/>
              </a:rPr>
              <a:t>) </a:t>
            </a:r>
            <a:r>
              <a:rPr lang="en-US" altLang="ko-KR" sz="1200">
                <a:latin typeface="+mn-ea"/>
              </a:rPr>
              <a:t>: </a:t>
            </a:r>
            <a:r>
              <a:rPr lang="ko-KR" altLang="en-US" sz="1200">
                <a:latin typeface="+mn-ea"/>
              </a:rPr>
              <a:t>특정 데이터 타입에 대해 커스텀 변환기를 등록</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addValidators(</a:t>
            </a:r>
            <a:r>
              <a:rPr lang="en-US" altLang="ko-KR" sz="1200">
                <a:latin typeface="+mn-ea"/>
              </a:rPr>
              <a:t>Validator... validators</a:t>
            </a:r>
            <a:r>
              <a:rPr lang="en-US" altLang="ko-KR" sz="1200" b="1">
                <a:latin typeface="+mn-ea"/>
              </a:rPr>
              <a:t>) </a:t>
            </a:r>
            <a:r>
              <a:rPr lang="en-US" altLang="ko-KR" sz="1200">
                <a:latin typeface="+mn-ea"/>
              </a:rPr>
              <a:t>: </a:t>
            </a:r>
            <a:r>
              <a:rPr lang="ko-KR" altLang="en-US" sz="1200">
                <a:latin typeface="+mn-ea"/>
              </a:rPr>
              <a:t>커스텀 유효성 검사기 설정</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setRequiredFields(</a:t>
            </a:r>
            <a:r>
              <a:rPr lang="en-US" altLang="ko-KR" sz="1200">
                <a:latin typeface="+mn-ea"/>
              </a:rPr>
              <a:t>@Nullable String... requiredFields</a:t>
            </a:r>
            <a:r>
              <a:rPr lang="en-US" altLang="ko-KR" sz="1200" b="1">
                <a:latin typeface="+mn-ea"/>
              </a:rPr>
              <a:t>) </a:t>
            </a:r>
            <a:r>
              <a:rPr lang="en-US" altLang="ko-KR" sz="1200">
                <a:latin typeface="+mn-ea"/>
              </a:rPr>
              <a:t>: </a:t>
            </a:r>
            <a:r>
              <a:rPr lang="ko-KR" altLang="en-US" sz="1200">
                <a:latin typeface="+mn-ea"/>
              </a:rPr>
              <a:t>필수 필드를 지정하여 요청 파라미터에 포함되어야 함을 보장</a:t>
            </a:r>
            <a:endParaRPr lang="en-US" altLang="ko-KR" sz="1200">
              <a:latin typeface="+mn-ea"/>
            </a:endParaRPr>
          </a:p>
        </p:txBody>
      </p:sp>
      <p:sp>
        <p:nvSpPr>
          <p:cNvPr id="3" name="직사각형 2">
            <a:extLst>
              <a:ext uri="{FF2B5EF4-FFF2-40B4-BE49-F238E27FC236}">
                <a16:creationId xmlns:a16="http://schemas.microsoft.com/office/drawing/2014/main" id="{685552C9-2998-DD94-5791-67AE05AA78E9}"/>
              </a:ext>
            </a:extLst>
          </p:cNvPr>
          <p:cNvSpPr/>
          <p:nvPr/>
        </p:nvSpPr>
        <p:spPr>
          <a:xfrm>
            <a:off x="88863" y="195821"/>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endParaRPr lang="ko-KR" altLang="en-US" sz="1400">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28ECA2B8-BFF1-53DD-AC35-38D265334116}"/>
              </a:ext>
            </a:extLst>
          </p:cNvPr>
          <p:cNvSpPr/>
          <p:nvPr/>
        </p:nvSpPr>
        <p:spPr>
          <a:xfrm>
            <a:off x="426984" y="621620"/>
            <a:ext cx="11751375" cy="1975092"/>
          </a:xfrm>
          <a:prstGeom prst="rect">
            <a:avLst/>
          </a:prstGeom>
        </p:spPr>
        <p:txBody>
          <a:bodyPr wrap="square">
            <a:spAutoFit/>
          </a:bodyPr>
          <a:lstStyle/>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는 요청 파라미터를 객체의 속성에 바인딩할 때 데이터 바인딩 설정을 커스터마이징 하기 위한 어노테이션이다 </a:t>
            </a:r>
            <a:r>
              <a:rPr lang="en-US" altLang="ko-KR" sz="1200">
                <a:latin typeface="+mn-ea"/>
              </a:rPr>
              <a:t>(</a:t>
            </a:r>
            <a:r>
              <a:rPr lang="ko-KR" altLang="en-US" sz="1200">
                <a:latin typeface="+mn-ea"/>
              </a:rPr>
              <a:t>날짜형식</a:t>
            </a:r>
            <a:r>
              <a:rPr lang="en-US" altLang="ko-KR" sz="1200">
                <a:latin typeface="+mn-ea"/>
              </a:rPr>
              <a:t>,</a:t>
            </a:r>
            <a:r>
              <a:rPr lang="ko-KR" altLang="en-US" sz="1200">
                <a:latin typeface="+mn-ea"/>
              </a:rPr>
              <a:t>숫자 형식 등을 지정</a:t>
            </a:r>
            <a:r>
              <a:rPr lang="en-US" altLang="ko-KR" sz="1200">
                <a:latin typeface="+mn-ea"/>
              </a:rPr>
              <a:t>)</a:t>
            </a:r>
          </a:p>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는 커스텀 유효성 검사를 등록함으로서 전역적으로 혹은 컨트롤러별로 메서드 내에서 유효성 검사의 적용 범위를 특정할 수 있다</a:t>
            </a:r>
            <a:r>
              <a:rPr lang="en-US" altLang="ko-KR" sz="1200">
                <a:latin typeface="+mn-ea"/>
              </a:rPr>
              <a:t>. </a:t>
            </a:r>
          </a:p>
          <a:p>
            <a:pPr marL="685800" lvl="1" indent="-228600">
              <a:lnSpc>
                <a:spcPct val="150000"/>
              </a:lnSpc>
              <a:spcBef>
                <a:spcPts val="400"/>
              </a:spcBef>
              <a:buFont typeface="+mj-ea"/>
              <a:buAutoNum type="circleNumDbPlain"/>
            </a:pPr>
            <a:r>
              <a:rPr lang="en-US" altLang="ko-KR" sz="1200">
                <a:latin typeface="+mn-ea"/>
              </a:rPr>
              <a:t>@Controller</a:t>
            </a:r>
            <a:r>
              <a:rPr lang="ko-KR" altLang="en-US" sz="1200">
                <a:latin typeface="+mn-ea"/>
              </a:rPr>
              <a:t>에서 </a:t>
            </a:r>
            <a:r>
              <a:rPr lang="en-US" altLang="ko-KR" sz="1200">
                <a:latin typeface="+mn-ea"/>
              </a:rPr>
              <a:t>@InitBinder</a:t>
            </a:r>
            <a:r>
              <a:rPr lang="ko-KR" altLang="en-US" sz="1200">
                <a:latin typeface="+mn-ea"/>
              </a:rPr>
              <a:t>를 사용하면 해당 컨트롤러 내에서만 적용</a:t>
            </a:r>
            <a:endParaRPr lang="en-US" altLang="ko-KR" sz="1200">
              <a:latin typeface="+mn-ea"/>
            </a:endParaRPr>
          </a:p>
          <a:p>
            <a:pPr marL="685800" lvl="1" indent="-228600">
              <a:lnSpc>
                <a:spcPct val="150000"/>
              </a:lnSpc>
              <a:spcBef>
                <a:spcPts val="400"/>
              </a:spcBef>
              <a:buFont typeface="+mj-ea"/>
              <a:buAutoNum type="circleNumDbPlain"/>
            </a:pPr>
            <a:r>
              <a:rPr lang="en-US" altLang="ko-KR" sz="1200">
                <a:latin typeface="+mn-ea"/>
              </a:rPr>
              <a:t>@ControllerAdvice </a:t>
            </a:r>
            <a:r>
              <a:rPr lang="ko-KR" altLang="en-US" sz="1200">
                <a:latin typeface="+mn-ea"/>
              </a:rPr>
              <a:t>와 함께 사용하면 모든 컨트롤러에 적용</a:t>
            </a:r>
            <a:endParaRPr lang="en-US" altLang="ko-KR" sz="1200">
              <a:latin typeface="+mn-ea"/>
            </a:endParaRPr>
          </a:p>
          <a:p>
            <a:pPr marL="228600" indent="-228600">
              <a:lnSpc>
                <a:spcPct val="150000"/>
              </a:lnSpc>
              <a:spcBef>
                <a:spcPts val="400"/>
              </a:spcBef>
              <a:buFont typeface="+mj-lt"/>
              <a:buAutoNum type="arabicParenR"/>
            </a:pPr>
            <a:r>
              <a:rPr lang="ko-KR" altLang="en-US" sz="1200">
                <a:latin typeface="+mn-ea"/>
              </a:rPr>
              <a:t>데이터 바인딩 시 외부 클라이언트가 필드를 임의로 설정하지 못하도록 </a:t>
            </a:r>
            <a:r>
              <a:rPr lang="en-US" altLang="ko-KR" sz="1200">
                <a:latin typeface="+mn-ea"/>
              </a:rPr>
              <a:t>allowedFields </a:t>
            </a:r>
            <a:r>
              <a:rPr lang="ko-KR" altLang="en-US" sz="1200">
                <a:latin typeface="+mn-ea"/>
              </a:rPr>
              <a:t>나 </a:t>
            </a:r>
            <a:r>
              <a:rPr lang="en-US" altLang="ko-KR" sz="1200">
                <a:latin typeface="+mn-ea"/>
              </a:rPr>
              <a:t>disallowedFields </a:t>
            </a:r>
            <a:r>
              <a:rPr lang="ko-KR" altLang="en-US" sz="1200">
                <a:latin typeface="+mn-ea"/>
              </a:rPr>
              <a:t>설정을 통해 허용 또는 차단할 필드를 지정할 수 있다</a:t>
            </a:r>
            <a:r>
              <a:rPr lang="en-US" altLang="ko-KR" sz="1200">
                <a:latin typeface="+mn-ea"/>
              </a:rPr>
              <a:t> </a:t>
            </a:r>
          </a:p>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를 사용하여 </a:t>
            </a:r>
            <a:r>
              <a:rPr lang="en-US" altLang="ko-KR" sz="1200">
                <a:latin typeface="+mn-ea"/>
              </a:rPr>
              <a:t>PropertyEditor </a:t>
            </a:r>
            <a:r>
              <a:rPr lang="ko-KR" altLang="en-US" sz="1200">
                <a:latin typeface="+mn-ea"/>
              </a:rPr>
              <a:t>또는 </a:t>
            </a:r>
            <a:r>
              <a:rPr lang="en-US" altLang="ko-KR" sz="1200">
                <a:latin typeface="+mn-ea"/>
              </a:rPr>
              <a:t>Formatter </a:t>
            </a:r>
            <a:r>
              <a:rPr lang="ko-KR" altLang="en-US" sz="1200">
                <a:latin typeface="+mn-ea"/>
              </a:rPr>
              <a:t>를 등록할 수 있다</a:t>
            </a:r>
            <a:r>
              <a:rPr lang="en-US" altLang="ko-KR" sz="1200">
                <a:latin typeface="+mn-ea"/>
              </a:rPr>
              <a:t>. </a:t>
            </a:r>
            <a:r>
              <a:rPr lang="ko-KR" altLang="en-US" sz="1200">
                <a:latin typeface="+mn-ea"/>
              </a:rPr>
              <a:t>이를 통해 일반적인 데이터 변환 외에 복잡한 데이터 변환 규칙을 적용할 수 있다</a:t>
            </a:r>
            <a:endParaRPr lang="en-US" altLang="ko-KR" sz="1200">
              <a:latin typeface="+mn-ea"/>
            </a:endParaRPr>
          </a:p>
        </p:txBody>
      </p:sp>
    </p:spTree>
    <p:extLst>
      <p:ext uri="{BB962C8B-B14F-4D97-AF65-F5344CB8AC3E}">
        <p14:creationId xmlns:p14="http://schemas.microsoft.com/office/powerpoint/2010/main" val="187515190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2190" y="328201"/>
            <a:ext cx="44967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를 사용한 날짜 형식 지정</a:t>
            </a:r>
          </a:p>
        </p:txBody>
      </p:sp>
      <p:sp>
        <p:nvSpPr>
          <p:cNvPr id="7" name="Rectangle 3">
            <a:extLst>
              <a:ext uri="{FF2B5EF4-FFF2-40B4-BE49-F238E27FC236}">
                <a16:creationId xmlns:a16="http://schemas.microsoft.com/office/drawing/2014/main" id="{B09C2512-3399-40F4-B680-5B63F3A1009A}"/>
              </a:ext>
            </a:extLst>
          </p:cNvPr>
          <p:cNvSpPr>
            <a:spLocks noChangeArrowheads="1"/>
          </p:cNvSpPr>
          <p:nvPr/>
        </p:nvSpPr>
        <p:spPr bwMode="auto">
          <a:xfrm>
            <a:off x="486887" y="814252"/>
            <a:ext cx="6721435"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@InitBinder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initBinder</a:t>
            </a:r>
            <a:r>
              <a:rPr kumimoji="0" lang="ko-KR" altLang="ko-KR" sz="1100" b="0" i="0" u="none" strike="noStrike" cap="none" normalizeH="0" baseline="0">
                <a:ln>
                  <a:noFill/>
                </a:ln>
                <a:solidFill>
                  <a:srgbClr val="BCBEC4"/>
                </a:solidFill>
                <a:effectLst/>
                <a:ea typeface="JetBrains Mono"/>
              </a:rPr>
              <a:t>(WebDataBinder binder)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SimpleDateFormat dateFormat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SimpleDateFormat(</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dateFormat.setLenient(</a:t>
            </a:r>
            <a:r>
              <a:rPr kumimoji="0" lang="ko-KR" altLang="ko-KR" sz="1100" b="0" i="0" u="none" strike="noStrike" cap="none" normalizeH="0" baseline="0">
                <a:ln>
                  <a:noFill/>
                </a:ln>
                <a:solidFill>
                  <a:srgbClr val="CF8E6D"/>
                </a:solidFill>
                <a:effectLst/>
                <a:ea typeface="JetBrains Mono"/>
              </a:rPr>
              <a:t>false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000" b="0" i="0" u="none" strike="noStrike" cap="none" normalizeH="0" baseline="0">
                <a:ln>
                  <a:noFill/>
                </a:ln>
                <a:solidFill>
                  <a:schemeClr val="bg1">
                    <a:lumMod val="65000"/>
                  </a:schemeClr>
                </a:solidFill>
                <a:effectLst/>
                <a:ea typeface="JetBrains Mono"/>
              </a:rPr>
              <a:t>//</a:t>
            </a:r>
            <a:r>
              <a:rPr kumimoji="0" lang="ko-KR" altLang="en-US" sz="1000" b="0" i="0" u="none" strike="noStrike" cap="none" normalizeH="0" baseline="0">
                <a:ln>
                  <a:noFill/>
                </a:ln>
                <a:solidFill>
                  <a:schemeClr val="bg1">
                    <a:lumMod val="65000"/>
                  </a:schemeClr>
                </a:solidFill>
                <a:effectLst/>
                <a:ea typeface="JetBrains Mono"/>
              </a:rPr>
              <a:t>엄격한 검사를 실행하도록 설정함</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binder.registerCustomEditor(Date.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CustomDateEditor(dateFormat, </a:t>
            </a:r>
            <a:r>
              <a:rPr kumimoji="0" lang="ko-KR" altLang="ko-KR" sz="1100" b="0" i="0" u="none" strike="noStrike" cap="none" normalizeH="0" baseline="0">
                <a:ln>
                  <a:noFill/>
                </a:ln>
                <a:solidFill>
                  <a:srgbClr val="CF8E6D"/>
                </a:solidFill>
                <a:effectLst/>
                <a:ea typeface="JetBrains Mono"/>
              </a:rPr>
              <a:t>false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6AAB73"/>
                </a:solidFill>
                <a:effectLst/>
                <a:ea typeface="JetBrains Mono"/>
              </a:rPr>
              <a:t>"/submitDate"</a:t>
            </a:r>
            <a:r>
              <a:rPr kumimoji="0" lang="ko-KR" altLang="ko-KR" sz="1100" b="0" i="0" u="none" strike="noStrike" cap="none" normalizeH="0" baseline="0">
                <a:ln>
                  <a:noFill/>
                </a:ln>
                <a:solidFill>
                  <a:srgbClr val="BCBEC4"/>
                </a:solidFill>
                <a:effectLst/>
                <a:ea typeface="JetBrains Mono"/>
              </a:rPr>
              <a:t>, method = RequestMethod.POST)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submitDate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@Valid </a:t>
            </a:r>
            <a:r>
              <a:rPr kumimoji="0" lang="ko-KR" altLang="ko-KR" sz="1100" b="0" i="0" u="none" strike="noStrike" cap="none" normalizeH="0" baseline="0">
                <a:ln>
                  <a:noFill/>
                </a:ln>
                <a:solidFill>
                  <a:srgbClr val="BCBEC4"/>
                </a:solidFill>
                <a:effectLst/>
                <a:ea typeface="JetBrains Mono"/>
              </a:rPr>
              <a:t>DateModel dateModel, BindingResult result,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(result.hasErrors())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"errors"</a:t>
            </a:r>
            <a:r>
              <a:rPr kumimoji="0" lang="ko-KR" altLang="ko-KR" sz="1100" b="0" i="0" u="none" strike="noStrike" cap="none" normalizeH="0" baseline="0">
                <a:ln>
                  <a:noFill/>
                </a:ln>
                <a:solidFill>
                  <a:srgbClr val="BCBEC4"/>
                </a:solidFill>
                <a:effectLst/>
                <a:ea typeface="JetBrains Mono"/>
              </a:rPr>
              <a:t>, result.getAllErrors());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"dateForm"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"date"</a:t>
            </a:r>
            <a:r>
              <a:rPr kumimoji="0" lang="ko-KR" altLang="ko-KR" sz="1100" b="0" i="0" u="none" strike="noStrike" cap="none" normalizeH="0" baseline="0">
                <a:ln>
                  <a:noFill/>
                </a:ln>
                <a:solidFill>
                  <a:srgbClr val="BCBEC4"/>
                </a:solidFill>
                <a:effectLst/>
                <a:ea typeface="JetBrains Mono"/>
              </a:rPr>
              <a:t>, dateModel.getDate());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"dateSuccess"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3" name="Rectangle 4">
            <a:extLst>
              <a:ext uri="{FF2B5EF4-FFF2-40B4-BE49-F238E27FC236}">
                <a16:creationId xmlns:a16="http://schemas.microsoft.com/office/drawing/2014/main" id="{BE8D2CA2-9CDD-46D7-81CA-E54FA31AAB1B}"/>
              </a:ext>
            </a:extLst>
          </p:cNvPr>
          <p:cNvSpPr>
            <a:spLocks noChangeArrowheads="1"/>
          </p:cNvSpPr>
          <p:nvPr/>
        </p:nvSpPr>
        <p:spPr bwMode="auto">
          <a:xfrm>
            <a:off x="7416139" y="814252"/>
            <a:ext cx="2422567"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DateModel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56A8F5"/>
                </a:solidFill>
                <a:effectLst/>
                <a:ea typeface="JetBrains Mono"/>
              </a:rPr>
              <a:t>getDate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setDate</a:t>
            </a:r>
            <a:r>
              <a:rPr kumimoji="0" lang="ko-KR" altLang="ko-KR" sz="1100" b="0" i="0" u="none" strike="noStrike" cap="none" normalizeH="0" baseline="0">
                <a:ln>
                  <a:noFill/>
                </a:ln>
                <a:solidFill>
                  <a:srgbClr val="BCBEC4"/>
                </a:solidFill>
                <a:effectLst/>
                <a:ea typeface="JetBrains Mono"/>
              </a:rPr>
              <a:t>(Date date)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date </a:t>
            </a:r>
            <a:r>
              <a:rPr kumimoji="0" lang="ko-KR" altLang="ko-KR" sz="1100" b="0" i="0" u="none" strike="noStrike" cap="none" normalizeH="0" baseline="0">
                <a:ln>
                  <a:noFill/>
                </a:ln>
                <a:solidFill>
                  <a:srgbClr val="BCBEC4"/>
                </a:solidFill>
                <a:effectLst/>
                <a:ea typeface="JetBrains Mono"/>
              </a:rPr>
              <a:t>= date;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TextBox 19">
            <a:extLst>
              <a:ext uri="{FF2B5EF4-FFF2-40B4-BE49-F238E27FC236}">
                <a16:creationId xmlns:a16="http://schemas.microsoft.com/office/drawing/2014/main" id="{DA70C020-6D7A-4F8C-A697-77CD75133476}"/>
              </a:ext>
            </a:extLst>
          </p:cNvPr>
          <p:cNvSpPr txBox="1"/>
          <p:nvPr/>
        </p:nvSpPr>
        <p:spPr>
          <a:xfrm>
            <a:off x="7416139" y="4234014"/>
            <a:ext cx="1454728" cy="461665"/>
          </a:xfrm>
          <a:prstGeom prst="rect">
            <a:avLst/>
          </a:prstGeom>
          <a:solidFill>
            <a:schemeClr val="tx1"/>
          </a:solidFill>
        </p:spPr>
        <p:txBody>
          <a:bodyPr wrap="square">
            <a:spAutoFit/>
          </a:bodyPr>
          <a:lstStyle/>
          <a:p>
            <a:r>
              <a:rPr lang="en-US" altLang="ko-KR" sz="1200">
                <a:solidFill>
                  <a:schemeClr val="bg1"/>
                </a:solidFill>
              </a:rPr>
              <a:t>date=2023/10/10</a:t>
            </a:r>
          </a:p>
          <a:p>
            <a:r>
              <a:rPr lang="en-US" altLang="ko-KR" sz="1200">
                <a:solidFill>
                  <a:schemeClr val="bg1"/>
                </a:solidFill>
              </a:rPr>
              <a:t>date=2023/20/10</a:t>
            </a:r>
            <a:endParaRPr lang="ko-KR" altLang="en-US" sz="1200">
              <a:solidFill>
                <a:schemeClr val="bg1"/>
              </a:solidFill>
            </a:endParaRPr>
          </a:p>
        </p:txBody>
      </p:sp>
      <p:cxnSp>
        <p:nvCxnSpPr>
          <p:cNvPr id="19" name="직선 화살표 연결선 18">
            <a:extLst>
              <a:ext uri="{FF2B5EF4-FFF2-40B4-BE49-F238E27FC236}">
                <a16:creationId xmlns:a16="http://schemas.microsoft.com/office/drawing/2014/main" id="{262F51BC-5F38-4A54-A26A-679BE4296D26}"/>
              </a:ext>
            </a:extLst>
          </p:cNvPr>
          <p:cNvCxnSpPr/>
          <p:nvPr/>
        </p:nvCxnSpPr>
        <p:spPr>
          <a:xfrm>
            <a:off x="5444836" y="1650671"/>
            <a:ext cx="1971303" cy="25833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5F25F1D-2C31-4244-8425-F86C6A5756DC}"/>
              </a:ext>
            </a:extLst>
          </p:cNvPr>
          <p:cNvSpPr txBox="1"/>
          <p:nvPr/>
        </p:nvSpPr>
        <p:spPr>
          <a:xfrm>
            <a:off x="7309260" y="4743420"/>
            <a:ext cx="3325093" cy="246221"/>
          </a:xfrm>
          <a:prstGeom prst="rect">
            <a:avLst/>
          </a:prstGeom>
          <a:noFill/>
        </p:spPr>
        <p:txBody>
          <a:bodyPr wrap="square">
            <a:spAutoFit/>
          </a:bodyPr>
          <a:lstStyle/>
          <a:p>
            <a:r>
              <a:rPr lang="ko-KR" altLang="en-US" sz="1000" b="1" i="1">
                <a:solidFill>
                  <a:srgbClr val="FF0000"/>
                </a:solidFill>
              </a:rPr>
              <a:t>형식이 맞지 않거나 없는 월을 요청하므로 오류 발생 </a:t>
            </a:r>
            <a:r>
              <a:rPr lang="en-US" altLang="ko-KR" sz="1000" b="1" i="1">
                <a:solidFill>
                  <a:srgbClr val="FF0000"/>
                </a:solidFill>
              </a:rPr>
              <a:t>!!</a:t>
            </a:r>
            <a:endParaRPr lang="ko-KR" altLang="en-US" sz="1000" b="1" i="1">
              <a:solidFill>
                <a:srgbClr val="FF0000"/>
              </a:solidFill>
            </a:endParaRPr>
          </a:p>
        </p:txBody>
      </p:sp>
      <p:pic>
        <p:nvPicPr>
          <p:cNvPr id="23" name="그림 22">
            <a:extLst>
              <a:ext uri="{FF2B5EF4-FFF2-40B4-BE49-F238E27FC236}">
                <a16:creationId xmlns:a16="http://schemas.microsoft.com/office/drawing/2014/main" id="{4111E53B-372F-4645-A2A6-3AD203FE904A}"/>
              </a:ext>
            </a:extLst>
          </p:cNvPr>
          <p:cNvPicPr>
            <a:picLocks noChangeAspect="1"/>
          </p:cNvPicPr>
          <p:nvPr/>
        </p:nvPicPr>
        <p:blipFill>
          <a:blip r:embed="rId3"/>
          <a:stretch>
            <a:fillRect/>
          </a:stretch>
        </p:blipFill>
        <p:spPr>
          <a:xfrm>
            <a:off x="10133649" y="814252"/>
            <a:ext cx="1702806" cy="3107967"/>
          </a:xfrm>
          <a:prstGeom prst="rect">
            <a:avLst/>
          </a:prstGeom>
        </p:spPr>
      </p:pic>
      <p:sp>
        <p:nvSpPr>
          <p:cNvPr id="28" name="TextBox 27">
            <a:extLst>
              <a:ext uri="{FF2B5EF4-FFF2-40B4-BE49-F238E27FC236}">
                <a16:creationId xmlns:a16="http://schemas.microsoft.com/office/drawing/2014/main" id="{9502F178-9E2C-44BF-9CFB-EC668E4A61D4}"/>
              </a:ext>
            </a:extLst>
          </p:cNvPr>
          <p:cNvSpPr txBox="1"/>
          <p:nvPr/>
        </p:nvSpPr>
        <p:spPr>
          <a:xfrm>
            <a:off x="670617" y="1945691"/>
            <a:ext cx="2142012" cy="246221"/>
          </a:xfrm>
          <a:prstGeom prst="rect">
            <a:avLst/>
          </a:prstGeom>
          <a:noFill/>
        </p:spPr>
        <p:txBody>
          <a:bodyPr wrap="square">
            <a:spAutoFit/>
          </a:bodyPr>
          <a:lstStyle/>
          <a:p>
            <a:r>
              <a:rPr lang="en-US" altLang="ko-KR" sz="1000">
                <a:solidFill>
                  <a:schemeClr val="bg1">
                    <a:lumMod val="65000"/>
                  </a:schemeClr>
                </a:solidFill>
              </a:rPr>
              <a:t>// </a:t>
            </a:r>
            <a:r>
              <a:rPr lang="ko-KR" altLang="en-US" sz="1000">
                <a:solidFill>
                  <a:schemeClr val="bg1">
                    <a:lumMod val="65000"/>
                  </a:schemeClr>
                </a:solidFill>
              </a:rPr>
              <a:t>날짜 형식의 변환기를 등록함</a:t>
            </a:r>
          </a:p>
        </p:txBody>
      </p:sp>
    </p:spTree>
    <p:extLst>
      <p:ext uri="{BB962C8B-B14F-4D97-AF65-F5344CB8AC3E}">
        <p14:creationId xmlns:p14="http://schemas.microsoft.com/office/powerpoint/2010/main" val="11495247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45537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allowedFields /</a:t>
            </a:r>
            <a:r>
              <a:rPr lang="ko-KR" altLang="en-US" b="1">
                <a:solidFill>
                  <a:schemeClr val="accent1">
                    <a:lumMod val="75000"/>
                  </a:schemeClr>
                </a:solidFill>
                <a:latin typeface="+mn-ea"/>
              </a:rPr>
              <a:t> </a:t>
            </a:r>
            <a:r>
              <a:rPr lang="en-US" altLang="ko-KR" b="1">
                <a:solidFill>
                  <a:schemeClr val="accent1">
                    <a:lumMod val="75000"/>
                  </a:schemeClr>
                </a:solidFill>
                <a:latin typeface="+mn-ea"/>
              </a:rPr>
              <a:t>disallowedFields </a:t>
            </a:r>
            <a:r>
              <a:rPr lang="ko-KR" altLang="en-US" b="1">
                <a:solidFill>
                  <a:schemeClr val="accent1">
                    <a:lumMod val="75000"/>
                  </a:schemeClr>
                </a:solidFill>
                <a:latin typeface="+mn-ea"/>
              </a:rPr>
              <a:t>설정</a:t>
            </a:r>
          </a:p>
        </p:txBody>
      </p:sp>
      <p:sp>
        <p:nvSpPr>
          <p:cNvPr id="3" name="Rectangle 1">
            <a:extLst>
              <a:ext uri="{FF2B5EF4-FFF2-40B4-BE49-F238E27FC236}">
                <a16:creationId xmlns:a16="http://schemas.microsoft.com/office/drawing/2014/main" id="{1E6B950B-1555-463E-BFB8-1137E86F82DA}"/>
              </a:ext>
            </a:extLst>
          </p:cNvPr>
          <p:cNvSpPr>
            <a:spLocks noChangeArrowheads="1"/>
          </p:cNvSpPr>
          <p:nvPr/>
        </p:nvSpPr>
        <p:spPr bwMode="auto">
          <a:xfrm>
            <a:off x="5731329" y="530680"/>
            <a:ext cx="6268688"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username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a:t>
            </a:r>
            <a:r>
              <a:rPr kumimoji="0" lang="ko-KR" altLang="ko-KR" sz="1200" b="0" i="0" u="none" strike="noStrike" cap="none" normalizeH="0" baseline="0">
                <a:ln>
                  <a:noFill/>
                </a:ln>
                <a:solidFill>
                  <a:srgbClr val="7A7E85"/>
                </a:solidFill>
                <a:effectLst/>
                <a:latin typeface="Arial Unicode MS"/>
                <a:ea typeface="JetBrains Mono"/>
              </a:rPr>
              <a:t> email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필드만 바인딩 허용</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binder.setAllowedFields(</a:t>
            </a:r>
            <a:r>
              <a:rPr kumimoji="0" lang="ko-KR" altLang="ko-KR" sz="1200" b="0" i="0" u="none" strike="noStrike" cap="none" normalizeH="0" baseline="0">
                <a:ln>
                  <a:noFill/>
                </a:ln>
                <a:solidFill>
                  <a:srgbClr val="6AAB73"/>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binder.setDisallowedFields("password");</a:t>
            </a:r>
            <a:br>
              <a:rPr kumimoji="0" lang="ko-KR" altLang="ko-KR" sz="1200" b="0" i="0" u="none" strike="noStrike" cap="none" normalizeH="0" baseline="0">
                <a:ln>
                  <a:noFill/>
                </a:ln>
                <a:solidFill>
                  <a:schemeClr val="bg1">
                    <a:lumMod val="65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DA70A4BE-7472-43CA-BEC6-4BEE0FD71DE0}"/>
              </a:ext>
            </a:extLst>
          </p:cNvPr>
          <p:cNvSpPr>
            <a:spLocks noChangeArrowheads="1"/>
          </p:cNvSpPr>
          <p:nvPr/>
        </p:nvSpPr>
        <p:spPr bwMode="auto">
          <a:xfrm>
            <a:off x="267195" y="530680"/>
            <a:ext cx="5260769"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비밀번호는 외부에서 바인딩을 허용하지 않음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setUsername</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getEmail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setEmail</a:t>
            </a:r>
            <a:r>
              <a:rPr kumimoji="0" lang="ko-KR" altLang="ko-KR" sz="1100" b="0" i="0" u="none" strike="noStrike" cap="none" normalizeH="0" baseline="0">
                <a:ln>
                  <a:noFill/>
                </a:ln>
                <a:solidFill>
                  <a:srgbClr val="BCBEC4"/>
                </a:solidFill>
                <a:effectLst/>
                <a:ea typeface="JetBrains Mono"/>
              </a:rPr>
              <a:t>(String email)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email </a:t>
            </a:r>
            <a:r>
              <a:rPr kumimoji="0" lang="ko-KR" altLang="ko-KR" sz="1100" b="0" i="0" u="none" strike="noStrike" cap="none" normalizeH="0" baseline="0">
                <a:ln>
                  <a:noFill/>
                </a:ln>
                <a:solidFill>
                  <a:srgbClr val="BCBEC4"/>
                </a:solidFill>
                <a:effectLst/>
                <a:ea typeface="JetBrains Mono"/>
              </a:rPr>
              <a:t>= email;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getPassword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setPassword</a:t>
            </a:r>
            <a:r>
              <a:rPr kumimoji="0" lang="ko-KR" altLang="ko-KR" sz="1100" b="0" i="0" u="none" strike="noStrike" cap="none" normalizeH="0" baseline="0">
                <a:ln>
                  <a:noFill/>
                </a:ln>
                <a:solidFill>
                  <a:srgbClr val="BCBEC4"/>
                </a:solidFill>
                <a:effectLst/>
                <a:ea typeface="JetBrains Mono"/>
              </a:rPr>
              <a:t>(String password)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password </a:t>
            </a:r>
            <a:r>
              <a:rPr kumimoji="0" lang="ko-KR" altLang="ko-KR" sz="1100" b="0" i="0" u="none" strike="noStrike" cap="none" normalizeH="0" baseline="0">
                <a:ln>
                  <a:noFill/>
                </a:ln>
                <a:solidFill>
                  <a:srgbClr val="BCBEC4"/>
                </a:solidFill>
                <a:effectLst/>
                <a:ea typeface="JetBrains Mono"/>
              </a:rPr>
              <a:t>= password;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5904F63E-C39F-488D-A385-7B5BDDC6239F}"/>
              </a:ext>
            </a:extLst>
          </p:cNvPr>
          <p:cNvSpPr/>
          <p:nvPr/>
        </p:nvSpPr>
        <p:spPr>
          <a:xfrm>
            <a:off x="5731328" y="3567499"/>
            <a:ext cx="6268688"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메서드에서 </a:t>
            </a:r>
            <a:r>
              <a:rPr lang="en-US" altLang="ko-KR" sz="1200">
                <a:latin typeface="+mn-ea"/>
              </a:rPr>
              <a:t>setAllowedFields("username", "email")</a:t>
            </a:r>
            <a:r>
              <a:rPr lang="ko-KR" altLang="en-US" sz="1200">
                <a:latin typeface="+mn-ea"/>
              </a:rPr>
              <a:t>를 호출하여</a:t>
            </a:r>
            <a:r>
              <a:rPr lang="en-US" altLang="ko-KR" sz="1200">
                <a:latin typeface="+mn-ea"/>
              </a:rPr>
              <a:t> username </a:t>
            </a:r>
            <a:r>
              <a:rPr lang="ko-KR" altLang="en-US" sz="1200">
                <a:latin typeface="+mn-ea"/>
              </a:rPr>
              <a:t>과 </a:t>
            </a:r>
            <a:r>
              <a:rPr lang="en-US" altLang="ko-KR" sz="1200">
                <a:latin typeface="+mn-ea"/>
              </a:rPr>
              <a:t>email </a:t>
            </a:r>
            <a:r>
              <a:rPr lang="ko-KR" altLang="en-US" sz="1200">
                <a:latin typeface="+mn-ea"/>
              </a:rPr>
              <a:t>필드만 바인딩을 허용한다</a:t>
            </a: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외부 요청에서 </a:t>
            </a:r>
            <a:r>
              <a:rPr lang="en-US" altLang="ko-KR" sz="1200">
                <a:latin typeface="+mn-ea"/>
              </a:rPr>
              <a:t>password </a:t>
            </a:r>
            <a:r>
              <a:rPr lang="ko-KR" altLang="en-US" sz="1200">
                <a:latin typeface="+mn-ea"/>
              </a:rPr>
              <a:t>필드를 포함하더라도 해당 필드는 바인딩되지 않는다</a:t>
            </a:r>
            <a:r>
              <a:rPr lang="en-US" altLang="ko-KR" sz="1200">
                <a:latin typeface="+mn-ea"/>
              </a:rPr>
              <a:t>. </a:t>
            </a:r>
          </a:p>
        </p:txBody>
      </p:sp>
      <p:sp>
        <p:nvSpPr>
          <p:cNvPr id="6" name="Rectangle 4">
            <a:extLst>
              <a:ext uri="{FF2B5EF4-FFF2-40B4-BE49-F238E27FC236}">
                <a16:creationId xmlns:a16="http://schemas.microsoft.com/office/drawing/2014/main" id="{62FD87B7-0BD0-4705-A16F-8AEDB87BD169}"/>
              </a:ext>
            </a:extLst>
          </p:cNvPr>
          <p:cNvSpPr>
            <a:spLocks noChangeArrowheads="1"/>
          </p:cNvSpPr>
          <p:nvPr/>
        </p:nvSpPr>
        <p:spPr bwMode="auto">
          <a:xfrm>
            <a:off x="5731328" y="2340374"/>
            <a:ext cx="626868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/register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&amp;email=</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3AE60"/>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&amp;password=secret123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0667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7975B-503B-80A2-6D42-DD7EDD6495CA}"/>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650032A2-77B2-29F5-CF75-62BF46A39FB6}"/>
              </a:ext>
            </a:extLst>
          </p:cNvPr>
          <p:cNvSpPr/>
          <p:nvPr/>
        </p:nvSpPr>
        <p:spPr>
          <a:xfrm>
            <a:off x="160615" y="166013"/>
            <a:ext cx="2255922" cy="333617"/>
          </a:xfrm>
          <a:prstGeom prst="rect">
            <a:avLst/>
          </a:prstGeom>
        </p:spPr>
        <p:txBody>
          <a:bodyPr wrap="square">
            <a:spAutoFit/>
          </a:bodyPr>
          <a:lstStyle/>
          <a:p>
            <a:pPr>
              <a:lnSpc>
                <a:spcPct val="150000"/>
              </a:lnSpc>
            </a:pPr>
            <a:r>
              <a:rPr lang="en-US" altLang="ko-KR" sz="1200">
                <a:latin typeface="+mj-lt"/>
              </a:rPr>
              <a:t>3.  </a:t>
            </a:r>
            <a:r>
              <a:rPr lang="ko-KR" altLang="en-US" sz="1200">
                <a:latin typeface="+mj-lt"/>
              </a:rPr>
              <a:t>서블릿 구현</a:t>
            </a:r>
            <a:endParaRPr lang="en-US" altLang="ko-KR" sz="1200">
              <a:latin typeface="+mj-lt"/>
            </a:endParaRPr>
          </a:p>
        </p:txBody>
      </p:sp>
      <p:sp>
        <p:nvSpPr>
          <p:cNvPr id="2" name="Rectangle 2">
            <a:extLst>
              <a:ext uri="{FF2B5EF4-FFF2-40B4-BE49-F238E27FC236}">
                <a16:creationId xmlns:a16="http://schemas.microsoft.com/office/drawing/2014/main" id="{5C36542D-7CE0-82D7-0353-D8861A0B8A9F}"/>
              </a:ext>
            </a:extLst>
          </p:cNvPr>
          <p:cNvSpPr>
            <a:spLocks noChangeArrowheads="1"/>
          </p:cNvSpPr>
          <p:nvPr/>
        </p:nvSpPr>
        <p:spPr bwMode="auto">
          <a:xfrm>
            <a:off x="439155" y="556221"/>
            <a:ext cx="708789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"helloServlet"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 </a:t>
            </a:r>
            <a:r>
              <a:rPr lang="en-US" altLang="ko-KR" sz="1100">
                <a:solidFill>
                  <a:schemeClr val="accent4">
                    <a:lumMod val="75000"/>
                  </a:schemeClr>
                </a:solidFill>
                <a:latin typeface="Arial Unicode MS"/>
                <a:ea typeface="JetBrains Mono"/>
              </a:rPr>
              <a:t>name</a:t>
            </a:r>
            <a:r>
              <a:rPr lang="en-US" altLang="ko-KR" sz="1100">
                <a:solidFill>
                  <a:schemeClr val="bg1">
                    <a:lumMod val="65000"/>
                  </a:schemeClr>
                </a:solidFill>
                <a:latin typeface="Arial Unicode MS"/>
                <a:ea typeface="JetBrains Mono"/>
              </a:rPr>
              <a:t>:</a:t>
            </a:r>
            <a:r>
              <a:rPr lang="ko-KR" altLang="en-US" sz="1100">
                <a:solidFill>
                  <a:schemeClr val="bg1">
                    <a:lumMod val="65000"/>
                  </a:schemeClr>
                </a:solidFill>
                <a:latin typeface="Arial Unicode MS"/>
                <a:ea typeface="JetBrains Mono"/>
              </a:rPr>
              <a:t>서블릿 이름</a:t>
            </a:r>
            <a:r>
              <a:rPr lang="en-US" altLang="ko-KR" sz="1100">
                <a:solidFill>
                  <a:schemeClr val="bg1">
                    <a:lumMod val="65000"/>
                  </a:schemeClr>
                </a:solidFill>
                <a:latin typeface="Arial Unicode MS"/>
                <a:ea typeface="JetBrains Mono"/>
              </a:rPr>
              <a:t>, </a:t>
            </a:r>
            <a:r>
              <a:rPr lang="en-US" altLang="ko-KR" sz="1100">
                <a:solidFill>
                  <a:schemeClr val="accent4">
                    <a:lumMod val="75000"/>
                  </a:schemeClr>
                </a:solidFill>
                <a:latin typeface="Arial Unicode MS"/>
                <a:ea typeface="JetBrains Mono"/>
              </a:rPr>
              <a:t>urlPatterns</a:t>
            </a:r>
            <a:r>
              <a:rPr lang="en-US" altLang="ko-KR" sz="1100">
                <a:solidFill>
                  <a:schemeClr val="bg1">
                    <a:lumMod val="65000"/>
                  </a:schemeClr>
                </a:solidFill>
                <a:latin typeface="Arial Unicode MS"/>
                <a:ea typeface="JetBrains Mono"/>
              </a:rPr>
              <a:t>: URL</a:t>
            </a:r>
            <a:r>
              <a:rPr lang="ko-KR" altLang="en-US" sz="1100">
                <a:solidFill>
                  <a:schemeClr val="bg1">
                    <a:lumMod val="65000"/>
                  </a:schemeClr>
                </a:solidFill>
                <a:latin typeface="Arial Unicode MS"/>
                <a:ea typeface="JetBrains Mono"/>
              </a:rPr>
              <a:t>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lang="en-US" altLang="ko-KR" sz="1100">
                <a:solidFill>
                  <a:srgbClr val="56A8F5"/>
                </a:solidFill>
                <a:latin typeface="Arial Unicode MS"/>
                <a:ea typeface="JetBrains Mono"/>
              </a:rPr>
              <a:t>s</a:t>
            </a:r>
            <a:r>
              <a:rPr kumimoji="0" lang="en-US" altLang="ko-KR" sz="1100" b="0" i="0" u="none" strike="noStrike" cap="none" normalizeH="0" baseline="0">
                <a:ln>
                  <a:noFill/>
                </a:ln>
                <a:solidFill>
                  <a:srgbClr val="56A8F5"/>
                </a:solidFill>
                <a:effectLst/>
                <a:latin typeface="Arial Unicode MS"/>
                <a:ea typeface="JetBrains Mono"/>
              </a:rPr>
              <a:t>ervice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a:t>
            </a:r>
            <a:r>
              <a:rPr lang="en-US" altLang="ko-KR" sz="1100">
                <a:solidFill>
                  <a:srgbClr val="6AAB73"/>
                </a:solidFill>
                <a:latin typeface="Arial Unicode MS"/>
                <a:ea typeface="JetBrains Mono"/>
              </a:rPr>
              <a:t>MVC</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getRequestDispatcher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"/WEB-INF/jsp/hello.jsp"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forward</a:t>
            </a:r>
            <a:r>
              <a:rPr kumimoji="0" lang="ko-KR" altLang="ko-KR" sz="1100" b="0" i="0" u="none" strike="noStrike" cap="none" normalizeH="0" baseline="0">
                <a:ln>
                  <a:noFill/>
                </a:ln>
                <a:solidFill>
                  <a:srgbClr val="BCBEC4"/>
                </a:solidFill>
                <a:effectLst/>
                <a:latin typeface="Arial Unicode MS"/>
                <a:ea typeface="JetBrains Mono"/>
              </a:rPr>
              <a:t>(request, response);</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D94A1A81-B43B-4C9F-EA92-4D103EA93E86}"/>
              </a:ext>
            </a:extLst>
          </p:cNvPr>
          <p:cNvSpPr/>
          <p:nvPr/>
        </p:nvSpPr>
        <p:spPr>
          <a:xfrm>
            <a:off x="232804" y="2872513"/>
            <a:ext cx="2255922" cy="333617"/>
          </a:xfrm>
          <a:prstGeom prst="rect">
            <a:avLst/>
          </a:prstGeom>
        </p:spPr>
        <p:txBody>
          <a:bodyPr wrap="square">
            <a:spAutoFit/>
          </a:bodyPr>
          <a:lstStyle/>
          <a:p>
            <a:pPr>
              <a:lnSpc>
                <a:spcPct val="150000"/>
              </a:lnSpc>
            </a:pPr>
            <a:r>
              <a:rPr lang="en-US" altLang="ko-KR" sz="1200">
                <a:latin typeface="+mj-lt"/>
              </a:rPr>
              <a:t>4.  Jsp</a:t>
            </a:r>
            <a:r>
              <a:rPr lang="ko-KR" altLang="en-US" sz="1200">
                <a:latin typeface="+mj-lt"/>
              </a:rPr>
              <a:t> 구현</a:t>
            </a:r>
            <a:endParaRPr lang="en-US" altLang="ko-KR" sz="1200">
              <a:latin typeface="+mj-lt"/>
            </a:endParaRPr>
          </a:p>
        </p:txBody>
      </p:sp>
      <p:sp>
        <p:nvSpPr>
          <p:cNvPr id="7" name="Rectangle 1">
            <a:extLst>
              <a:ext uri="{FF2B5EF4-FFF2-40B4-BE49-F238E27FC236}">
                <a16:creationId xmlns:a16="http://schemas.microsoft.com/office/drawing/2014/main" id="{C397D108-05D0-96D9-6290-D9BDEFFB5BAE}"/>
              </a:ext>
            </a:extLst>
          </p:cNvPr>
          <p:cNvSpPr>
            <a:spLocks noChangeArrowheads="1"/>
          </p:cNvSpPr>
          <p:nvPr/>
        </p:nvSpPr>
        <p:spPr bwMode="auto">
          <a:xfrm>
            <a:off x="439155" y="3290282"/>
            <a:ext cx="7087891"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taglib </a:t>
            </a:r>
            <a:r>
              <a:rPr kumimoji="0" lang="ko-KR" altLang="ko-KR" sz="1100" b="0" i="0" u="none" strike="noStrike" cap="none" normalizeH="0" baseline="0">
                <a:ln>
                  <a:noFill/>
                </a:ln>
                <a:solidFill>
                  <a:srgbClr val="BCBEC4"/>
                </a:solidFill>
                <a:effectLst/>
                <a:latin typeface="Arial Unicode MS"/>
                <a:ea typeface="JetBrains Mono"/>
              </a:rPr>
              <a:t>uri=</a:t>
            </a:r>
            <a:r>
              <a:rPr kumimoji="0" lang="ko-KR" altLang="ko-KR" sz="1100" b="0" i="0" u="none" strike="noStrike" cap="none" normalizeH="0" baseline="0">
                <a:ln>
                  <a:noFill/>
                </a:ln>
                <a:solidFill>
                  <a:srgbClr val="6AAB73"/>
                </a:solidFill>
                <a:effectLst/>
                <a:latin typeface="Arial Unicode MS"/>
                <a:ea typeface="JetBrains Mono"/>
              </a:rPr>
              <a:t>"http://java.sun.com/jsp/jstl/core" </a:t>
            </a:r>
            <a:r>
              <a:rPr kumimoji="0" lang="ko-KR" altLang="ko-KR" sz="1100" b="0" i="0" u="none" strike="noStrike" cap="none" normalizeH="0" baseline="0">
                <a:ln>
                  <a:noFill/>
                </a:ln>
                <a:solidFill>
                  <a:srgbClr val="BCBEC4"/>
                </a:solidFill>
                <a:effectLst/>
                <a:latin typeface="Arial Unicode MS"/>
                <a:ea typeface="JetBrains Mono"/>
              </a:rPr>
              <a:t>prefix=</a:t>
            </a:r>
            <a:r>
              <a:rPr kumimoji="0" lang="ko-KR" altLang="ko-KR" sz="1100" b="0" i="0" u="none" strike="noStrike" cap="none" normalizeH="0" baseline="0">
                <a:ln>
                  <a:noFill/>
                </a:ln>
                <a:solidFill>
                  <a:srgbClr val="6AAB73"/>
                </a:solidFill>
                <a:effectLst/>
                <a:latin typeface="Arial Unicode MS"/>
                <a:ea typeface="JetBrains Mono"/>
              </a:rPr>
              <a:t>"c"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JSP </a:t>
            </a:r>
            <a:r>
              <a:rPr kumimoji="0" lang="ko-KR" altLang="ko-KR" sz="1100" b="0" i="0" u="none" strike="noStrike" cap="none" normalizeH="0" baseline="0">
                <a:ln>
                  <a:noFill/>
                </a:ln>
                <a:solidFill>
                  <a:srgbClr val="BCBEC4"/>
                </a:solidFill>
                <a:effectLst/>
                <a:latin typeface="Arial Unicode MS"/>
                <a:ea typeface="JetBrains Mono"/>
              </a:rPr>
              <a:t>Example&lt;/title&gt;&lt;/head&gt;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en-US" altLang="ko-KR" sz="1100" b="0" i="0" u="none" strike="noStrike" cap="none" normalizeH="0" baseline="0">
                <a:ln>
                  <a:noFill/>
                </a:ln>
                <a:solidFill>
                  <a:schemeClr val="bg1">
                    <a:lumMod val="75000"/>
                  </a:schemeClr>
                </a:solidFill>
                <a:effectLst/>
                <a:latin typeface="Arial Unicode MS"/>
                <a:ea typeface="JetBrains Mono"/>
              </a:rPr>
              <a:t>${</a:t>
            </a:r>
            <a:r>
              <a:rPr kumimoji="0" lang="en-US" altLang="ko-KR" sz="1100" b="0" i="0" u="none" strike="noStrike" cap="none" normalizeH="0" baseline="0">
                <a:ln>
                  <a:noFill/>
                </a:ln>
                <a:solidFill>
                  <a:srgbClr val="56A8F5"/>
                </a:solidFill>
                <a:effectLst/>
                <a:latin typeface="Arial Unicode MS"/>
                <a:ea typeface="JetBrains Mono"/>
              </a:rPr>
              <a:t>message</a:t>
            </a:r>
            <a:r>
              <a:rPr kumimoji="0" lang="en-US" altLang="ko-KR" sz="1100" b="0" i="0" u="none" strike="noStrike" cap="none" normalizeH="0" baseline="0">
                <a:ln>
                  <a:noFill/>
                </a:ln>
                <a:solidFill>
                  <a:schemeClr val="bg1">
                    <a:lumMod val="75000"/>
                  </a:schemeClr>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&lt;/h1&gt;&lt;/body&gt;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EED313AA-9F7E-EC7E-23DE-62737B5644F9}"/>
              </a:ext>
            </a:extLst>
          </p:cNvPr>
          <p:cNvSpPr>
            <a:spLocks noChangeArrowheads="1"/>
          </p:cNvSpPr>
          <p:nvPr/>
        </p:nvSpPr>
        <p:spPr bwMode="auto">
          <a:xfrm>
            <a:off x="439155" y="6291458"/>
            <a:ext cx="7087890"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1">
                    <a:lumMod val="20000"/>
                    <a:lumOff val="80000"/>
                  </a:schemeClr>
                </a:solidFill>
                <a:latin typeface="+mj-lt"/>
              </a:rPr>
              <a:t>Hello, Servlet!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1F0982ED-A6B6-CE9B-A536-5B0A68E44785}"/>
              </a:ext>
            </a:extLst>
          </p:cNvPr>
          <p:cNvSpPr>
            <a:spLocks noChangeArrowheads="1"/>
          </p:cNvSpPr>
          <p:nvPr/>
        </p:nvSpPr>
        <p:spPr bwMode="auto">
          <a:xfrm>
            <a:off x="439156" y="5601545"/>
            <a:ext cx="7087890"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lumMod val="85000"/>
                  </a:schemeClr>
                </a:solidFill>
                <a:effectLst/>
                <a:latin typeface="Arial Unicode MS"/>
                <a:ea typeface="JetBrains Mono"/>
              </a:rPr>
              <a:t>http://</a:t>
            </a:r>
            <a:r>
              <a:rPr kumimoji="0" lang="ko-KR" altLang="ko-KR" sz="1100" b="0" i="0" u="none" strike="noStrike" cap="none" normalizeH="0" baseline="0">
                <a:ln>
                  <a:noFill/>
                </a:ln>
                <a:solidFill>
                  <a:schemeClr val="bg1">
                    <a:lumMod val="85000"/>
                  </a:schemeClr>
                </a:solidFill>
                <a:effectLst/>
                <a:latin typeface="Arial Unicode MS"/>
                <a:ea typeface="JetBrains Mono"/>
              </a:rPr>
              <a:t>localhost:8080/hello</a:t>
            </a:r>
            <a:endParaRPr kumimoji="0" lang="ko-KR" altLang="ko-KR" sz="1100" b="0" i="0" u="none" strike="noStrike" cap="none" normalizeH="0" baseline="0">
              <a:ln>
                <a:noFill/>
              </a:ln>
              <a:solidFill>
                <a:schemeClr val="bg1">
                  <a:lumMod val="85000"/>
                </a:schemeClr>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FFD63BD3-BCB5-2AFA-B489-B530823DF530}"/>
              </a:ext>
            </a:extLst>
          </p:cNvPr>
          <p:cNvSpPr/>
          <p:nvPr/>
        </p:nvSpPr>
        <p:spPr>
          <a:xfrm>
            <a:off x="356935" y="5227283"/>
            <a:ext cx="6416843" cy="1007584"/>
          </a:xfrm>
          <a:prstGeom prst="rect">
            <a:avLst/>
          </a:prstGeom>
        </p:spPr>
        <p:txBody>
          <a:bodyPr wrap="square">
            <a:spAutoFit/>
          </a:bodyPr>
          <a:lstStyle/>
          <a:p>
            <a:pPr marL="228600" indent="-228600">
              <a:lnSpc>
                <a:spcPct val="190000"/>
              </a:lnSpc>
              <a:buFont typeface="+mj-ea"/>
              <a:buAutoNum type="circleNumDbPlain"/>
            </a:pPr>
            <a:r>
              <a:rPr lang="ko-KR" altLang="en-US" sz="1100">
                <a:latin typeface="+mj-lt"/>
              </a:rPr>
              <a:t>클라이언트는 </a:t>
            </a:r>
            <a:r>
              <a:rPr lang="en-US" altLang="ko-KR" sz="1100">
                <a:latin typeface="+mj-lt"/>
              </a:rPr>
              <a:t>urlPatterns </a:t>
            </a:r>
            <a:r>
              <a:rPr lang="ko-KR" altLang="en-US" sz="1100">
                <a:latin typeface="+mj-lt"/>
              </a:rPr>
              <a:t>에 있는 </a:t>
            </a:r>
            <a:r>
              <a:rPr lang="en-US" altLang="ko-KR" sz="1100">
                <a:latin typeface="+mj-lt"/>
              </a:rPr>
              <a:t>/hello </a:t>
            </a:r>
            <a:r>
              <a:rPr lang="ko-KR" altLang="en-US" sz="1100">
                <a:latin typeface="+mj-lt"/>
              </a:rPr>
              <a:t>경로로 요청한다</a:t>
            </a:r>
            <a:endParaRPr lang="en-US" altLang="ko-KR" sz="1100">
              <a:latin typeface="+mj-lt"/>
            </a:endParaRPr>
          </a:p>
          <a:p>
            <a:pPr marL="228600" indent="-228600">
              <a:lnSpc>
                <a:spcPct val="190000"/>
              </a:lnSpc>
              <a:buFont typeface="+mj-ea"/>
              <a:buAutoNum type="circleNumDbPlain"/>
            </a:pPr>
            <a:endParaRPr lang="en-US" altLang="ko-KR" sz="1100">
              <a:latin typeface="+mj-lt"/>
            </a:endParaRPr>
          </a:p>
          <a:p>
            <a:pPr marL="228600" indent="-228600">
              <a:lnSpc>
                <a:spcPct val="190000"/>
              </a:lnSpc>
              <a:buFont typeface="+mj-ea"/>
              <a:buAutoNum type="circleNumDbPlain"/>
            </a:pPr>
            <a:r>
              <a:rPr lang="ko-KR" altLang="en-US" sz="1100">
                <a:latin typeface="+mj-lt"/>
              </a:rPr>
              <a:t>서블릿 컨테이너는 요청을 받아 처리한 후 </a:t>
            </a:r>
            <a:r>
              <a:rPr lang="en-US" altLang="ko-KR" sz="1100">
                <a:latin typeface="+mj-lt"/>
              </a:rPr>
              <a:t>jsp </a:t>
            </a:r>
            <a:r>
              <a:rPr lang="ko-KR" altLang="en-US" sz="1100">
                <a:latin typeface="+mj-lt"/>
              </a:rPr>
              <a:t>파일을 호출하면 브라우저는 화면을 출력한다</a:t>
            </a:r>
          </a:p>
        </p:txBody>
      </p:sp>
    </p:spTree>
    <p:extLst>
      <p:ext uri="{BB962C8B-B14F-4D97-AF65-F5344CB8AC3E}">
        <p14:creationId xmlns:p14="http://schemas.microsoft.com/office/powerpoint/2010/main" val="231910436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29488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setRequiredFields </a:t>
            </a:r>
            <a:r>
              <a:rPr lang="ko-KR" altLang="en-US" b="1">
                <a:solidFill>
                  <a:schemeClr val="accent1">
                    <a:lumMod val="75000"/>
                  </a:schemeClr>
                </a:solidFill>
                <a:latin typeface="+mn-ea"/>
              </a:rPr>
              <a:t>설정</a:t>
            </a:r>
          </a:p>
        </p:txBody>
      </p:sp>
      <p:sp>
        <p:nvSpPr>
          <p:cNvPr id="3" name="Rectangle 1">
            <a:extLst>
              <a:ext uri="{FF2B5EF4-FFF2-40B4-BE49-F238E27FC236}">
                <a16:creationId xmlns:a16="http://schemas.microsoft.com/office/drawing/2014/main" id="{1E6B950B-1555-463E-BFB8-1137E86F82DA}"/>
              </a:ext>
            </a:extLst>
          </p:cNvPr>
          <p:cNvSpPr>
            <a:spLocks noChangeArrowheads="1"/>
          </p:cNvSpPr>
          <p:nvPr/>
        </p:nvSpPr>
        <p:spPr bwMode="auto">
          <a:xfrm>
            <a:off x="5731329" y="669179"/>
            <a:ext cx="6268688"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username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a:t>
            </a:r>
            <a:r>
              <a:rPr kumimoji="0" lang="ko-KR" altLang="ko-KR" sz="1200" b="0" i="0" u="none" strike="noStrike" cap="none" normalizeH="0" baseline="0">
                <a:ln>
                  <a:noFill/>
                </a:ln>
                <a:solidFill>
                  <a:srgbClr val="7A7E85"/>
                </a:solidFill>
                <a:effectLst/>
                <a:latin typeface="Arial Unicode MS"/>
                <a:ea typeface="JetBrains Mono"/>
              </a:rPr>
              <a:t> email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a:t>
            </a:r>
            <a:r>
              <a:rPr kumimoji="0" lang="ko-KR" altLang="en-US"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 필수</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binder.</a:t>
            </a:r>
            <a:r>
              <a:rPr kumimoji="0" lang="en-US" altLang="ko-KR" sz="1200" b="0" i="0" u="none" strike="noStrike" cap="none" normalizeH="0" baseline="0">
                <a:ln>
                  <a:noFill/>
                </a:ln>
                <a:solidFill>
                  <a:srgbClr val="BCBEC4"/>
                </a:solidFill>
                <a:effectLst/>
                <a:latin typeface="Arial Unicode MS"/>
                <a:ea typeface="JetBrains Mono"/>
              </a:rPr>
              <a:t>setRequiredFields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chemeClr val="bg1">
                    <a:lumMod val="65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DA70A4BE-7472-43CA-BEC6-4BEE0FD71DE0}"/>
              </a:ext>
            </a:extLst>
          </p:cNvPr>
          <p:cNvSpPr>
            <a:spLocks noChangeArrowheads="1"/>
          </p:cNvSpPr>
          <p:nvPr/>
        </p:nvSpPr>
        <p:spPr bwMode="auto">
          <a:xfrm>
            <a:off x="267195" y="530680"/>
            <a:ext cx="5260769"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필수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필수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선택</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setUsername</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getEmail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setEmail</a:t>
            </a:r>
            <a:r>
              <a:rPr kumimoji="0" lang="ko-KR" altLang="ko-KR" sz="1100" b="0" i="0" u="none" strike="noStrike" cap="none" normalizeH="0" baseline="0">
                <a:ln>
                  <a:noFill/>
                </a:ln>
                <a:solidFill>
                  <a:srgbClr val="BCBEC4"/>
                </a:solidFill>
                <a:effectLst/>
                <a:ea typeface="JetBrains Mono"/>
              </a:rPr>
              <a:t>(String email)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email </a:t>
            </a:r>
            <a:r>
              <a:rPr kumimoji="0" lang="ko-KR" altLang="ko-KR" sz="1100" b="0" i="0" u="none" strike="noStrike" cap="none" normalizeH="0" baseline="0">
                <a:ln>
                  <a:noFill/>
                </a:ln>
                <a:solidFill>
                  <a:srgbClr val="BCBEC4"/>
                </a:solidFill>
                <a:effectLst/>
                <a:ea typeface="JetBrains Mono"/>
              </a:rPr>
              <a:t>= email;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getPassword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setPassword</a:t>
            </a:r>
            <a:r>
              <a:rPr kumimoji="0" lang="ko-KR" altLang="ko-KR" sz="1100" b="0" i="0" u="none" strike="noStrike" cap="none" normalizeH="0" baseline="0">
                <a:ln>
                  <a:noFill/>
                </a:ln>
                <a:solidFill>
                  <a:srgbClr val="BCBEC4"/>
                </a:solidFill>
                <a:effectLst/>
                <a:ea typeface="JetBrains Mono"/>
              </a:rPr>
              <a:t>(String password)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password </a:t>
            </a:r>
            <a:r>
              <a:rPr kumimoji="0" lang="ko-KR" altLang="ko-KR" sz="1100" b="0" i="0" u="none" strike="noStrike" cap="none" normalizeH="0" baseline="0">
                <a:ln>
                  <a:noFill/>
                </a:ln>
                <a:solidFill>
                  <a:srgbClr val="BCBEC4"/>
                </a:solidFill>
                <a:effectLst/>
                <a:ea typeface="JetBrains Mono"/>
              </a:rPr>
              <a:t>= password;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5904F63E-C39F-488D-A385-7B5BDDC6239F}"/>
              </a:ext>
            </a:extLst>
          </p:cNvPr>
          <p:cNvSpPr/>
          <p:nvPr/>
        </p:nvSpPr>
        <p:spPr>
          <a:xfrm>
            <a:off x="5656116" y="3537811"/>
            <a:ext cx="634389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메서드에서 </a:t>
            </a:r>
            <a:r>
              <a:rPr lang="en-US" altLang="ko-KR" sz="1200">
                <a:latin typeface="+mn-ea"/>
              </a:rPr>
              <a:t>setRequiredFields("username", "email")</a:t>
            </a:r>
            <a:r>
              <a:rPr lang="ko-KR" altLang="en-US" sz="1200">
                <a:latin typeface="+mn-ea"/>
              </a:rPr>
              <a:t>를 사용하여 </a:t>
            </a:r>
            <a:r>
              <a:rPr lang="en-US" altLang="ko-KR" sz="1200">
                <a:latin typeface="+mn-ea"/>
              </a:rPr>
              <a:t>username </a:t>
            </a:r>
            <a:r>
              <a:rPr lang="ko-KR" altLang="en-US" sz="1200">
                <a:latin typeface="+mn-ea"/>
              </a:rPr>
              <a:t>과 </a:t>
            </a:r>
            <a:r>
              <a:rPr lang="en-US" altLang="ko-KR" sz="1200">
                <a:latin typeface="+mn-ea"/>
              </a:rPr>
              <a:t>email </a:t>
            </a:r>
            <a:r>
              <a:rPr lang="ko-KR" altLang="en-US" sz="1200">
                <a:latin typeface="+mn-ea"/>
              </a:rPr>
              <a:t>필드를 필수로 지정하고 요청에 </a:t>
            </a:r>
            <a:r>
              <a:rPr lang="en-US" altLang="ko-KR" sz="1200">
                <a:latin typeface="+mn-ea"/>
              </a:rPr>
              <a:t>username</a:t>
            </a:r>
            <a:r>
              <a:rPr lang="ko-KR" altLang="en-US" sz="1200">
                <a:latin typeface="+mn-ea"/>
              </a:rPr>
              <a:t>이나 </a:t>
            </a:r>
            <a:r>
              <a:rPr lang="en-US" altLang="ko-KR" sz="1200">
                <a:latin typeface="+mn-ea"/>
              </a:rPr>
              <a:t>email</a:t>
            </a:r>
            <a:r>
              <a:rPr lang="ko-KR" altLang="en-US" sz="1200">
                <a:latin typeface="+mn-ea"/>
              </a:rPr>
              <a:t>이 누락되면 바인딩 오류가 발생한다</a:t>
            </a:r>
            <a:endParaRPr lang="en-US" altLang="ko-KR" sz="1200">
              <a:latin typeface="+mn-ea"/>
            </a:endParaRPr>
          </a:p>
        </p:txBody>
      </p:sp>
      <p:sp>
        <p:nvSpPr>
          <p:cNvPr id="6" name="Rectangle 4">
            <a:extLst>
              <a:ext uri="{FF2B5EF4-FFF2-40B4-BE49-F238E27FC236}">
                <a16:creationId xmlns:a16="http://schemas.microsoft.com/office/drawing/2014/main" id="{62FD87B7-0BD0-4705-A16F-8AEDB87BD169}"/>
              </a:ext>
            </a:extLst>
          </p:cNvPr>
          <p:cNvSpPr>
            <a:spLocks noChangeArrowheads="1"/>
          </p:cNvSpPr>
          <p:nvPr/>
        </p:nvSpPr>
        <p:spPr bwMode="auto">
          <a:xfrm>
            <a:off x="5731328" y="2340374"/>
            <a:ext cx="626868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/register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&amp;password=secret123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862886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57090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를 이용한 전역적 바인딩 설정</a:t>
            </a:r>
          </a:p>
        </p:txBody>
      </p:sp>
      <p:sp>
        <p:nvSpPr>
          <p:cNvPr id="13" name="Rectangle 3">
            <a:extLst>
              <a:ext uri="{FF2B5EF4-FFF2-40B4-BE49-F238E27FC236}">
                <a16:creationId xmlns:a16="http://schemas.microsoft.com/office/drawing/2014/main" id="{B2F62980-230F-4365-8B28-FF515D3C15FF}"/>
              </a:ext>
            </a:extLst>
          </p:cNvPr>
          <p:cNvSpPr>
            <a:spLocks noChangeArrowheads="1"/>
          </p:cNvSpPr>
          <p:nvPr/>
        </p:nvSpPr>
        <p:spPr bwMode="auto">
          <a:xfrm>
            <a:off x="635903" y="943153"/>
            <a:ext cx="10920194"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@InitBinder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initBinder</a:t>
            </a:r>
            <a:r>
              <a:rPr kumimoji="0" lang="ko-KR" altLang="ko-KR" sz="1100" b="0" i="0" u="none" strike="noStrike" cap="none" normalizeH="0" baseline="0">
                <a:ln>
                  <a:noFill/>
                </a:ln>
                <a:solidFill>
                  <a:srgbClr val="BCBEC4"/>
                </a:solidFill>
                <a:effectLst/>
                <a:ea typeface="JetBrains Mono"/>
              </a:rPr>
              <a:t>(WebDataBinder binder)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binder.setValidator(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CustomerValidator());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ID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필드는 바인딩에서 제외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binder.setDisallowedFields(</a:t>
            </a:r>
            <a:r>
              <a:rPr kumimoji="0" lang="ko-KR" altLang="ko-KR" sz="1100" b="0" i="0" u="none" strike="noStrike" cap="none" normalizeH="0" baseline="0">
                <a:ln>
                  <a:noFill/>
                </a:ln>
                <a:solidFill>
                  <a:srgbClr val="6AAB73"/>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(MethodArgumentNotValidException.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Map&lt;String, String&gt; </a:t>
            </a:r>
            <a:r>
              <a:rPr kumimoji="0" lang="ko-KR" altLang="ko-KR" sz="1100" b="0" i="0" u="none" strike="noStrike" cap="none" normalizeH="0" baseline="0">
                <a:ln>
                  <a:noFill/>
                </a:ln>
                <a:solidFill>
                  <a:srgbClr val="56A8F5"/>
                </a:solidFill>
                <a:effectLst/>
                <a:ea typeface="JetBrains Mono"/>
              </a:rPr>
              <a:t>handleValidationExceptions</a:t>
            </a:r>
            <a:r>
              <a:rPr kumimoji="0" lang="ko-KR" altLang="ko-KR" sz="1100" b="0" i="0" u="none" strike="noStrike" cap="none" normalizeH="0" baseline="0">
                <a:ln>
                  <a:noFill/>
                </a:ln>
                <a:solidFill>
                  <a:srgbClr val="BCBEC4"/>
                </a:solidFill>
                <a:effectLst/>
                <a:ea typeface="JetBrains Mono"/>
              </a:rPr>
              <a:t>(MethodArgumentNotValidException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Map&lt;String, String&gt; errors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HashMap&lt;&gt;();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for </a:t>
            </a:r>
            <a:r>
              <a:rPr kumimoji="0" lang="ko-KR" altLang="ko-KR" sz="1100" b="0" i="0" u="none" strike="noStrike" cap="none" normalizeH="0" baseline="0">
                <a:ln>
                  <a:noFill/>
                </a:ln>
                <a:solidFill>
                  <a:srgbClr val="BCBEC4"/>
                </a:solidFill>
                <a:effectLst/>
                <a:ea typeface="JetBrains Mono"/>
              </a:rPr>
              <a:t>(FieldError error : ex.getBindingResult().getFieldErrors())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errors.put(error.getField(), error.getDefaultMessage());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8" name="직사각형 17">
            <a:extLst>
              <a:ext uri="{FF2B5EF4-FFF2-40B4-BE49-F238E27FC236}">
                <a16:creationId xmlns:a16="http://schemas.microsoft.com/office/drawing/2014/main" id="{DE76F42F-3097-4203-9344-2E75EB14A859}"/>
              </a:ext>
            </a:extLst>
          </p:cNvPr>
          <p:cNvSpPr/>
          <p:nvPr/>
        </p:nvSpPr>
        <p:spPr>
          <a:xfrm>
            <a:off x="385115" y="522906"/>
            <a:ext cx="896670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에 </a:t>
            </a:r>
            <a:r>
              <a:rPr lang="en-US" altLang="ko-KR" sz="1200">
                <a:latin typeface="+mn-ea"/>
              </a:rPr>
              <a:t>@InitBinder </a:t>
            </a:r>
            <a:r>
              <a:rPr lang="ko-KR" altLang="en-US" sz="1200">
                <a:latin typeface="+mn-ea"/>
              </a:rPr>
              <a:t>를 선언하면 모든 컨트롤러에서 전역적으로 데이터 바인딩 설정이 적용된다</a:t>
            </a:r>
            <a:endParaRPr lang="en-US" altLang="ko-KR" sz="1200">
              <a:latin typeface="+mn-ea"/>
            </a:endParaRPr>
          </a:p>
        </p:txBody>
      </p:sp>
    </p:spTree>
    <p:extLst>
      <p:ext uri="{BB962C8B-B14F-4D97-AF65-F5344CB8AC3E}">
        <p14:creationId xmlns:p14="http://schemas.microsoft.com/office/powerpoint/2010/main" val="22567221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765478" y="125881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6185386" y="663834"/>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6468850" y="1157610"/>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4948367" y="222110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6469600" y="1977720"/>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5550620" y="148394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6473374" y="2714881"/>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955303" y="3079897"/>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5215404" y="3880089"/>
            <a:ext cx="251995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DataBinderFactory</a:t>
            </a:r>
            <a:endParaRPr lang="en-US" altLang="ko-KR" sz="1400" b="1">
              <a:solidFill>
                <a:schemeClr val="bg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6475383" y="3573673"/>
            <a:ext cx="1459" cy="3064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6232582" y="562755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46" idx="0"/>
          </p:cNvCxnSpPr>
          <p:nvPr/>
        </p:nvCxnSpPr>
        <p:spPr>
          <a:xfrm>
            <a:off x="6475383" y="4373865"/>
            <a:ext cx="0" cy="2473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7F58F8AF-B99B-4DD6-AEEB-B98A59DB7BBF}"/>
              </a:ext>
            </a:extLst>
          </p:cNvPr>
          <p:cNvCxnSpPr>
            <a:cxnSpLocks/>
            <a:stCxn id="56" idx="3"/>
            <a:endCxn id="47" idx="1"/>
          </p:cNvCxnSpPr>
          <p:nvPr/>
        </p:nvCxnSpPr>
        <p:spPr>
          <a:xfrm>
            <a:off x="6714166" y="5852805"/>
            <a:ext cx="22933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7213741" y="5860540"/>
            <a:ext cx="1232374" cy="313547"/>
          </a:xfrm>
          <a:prstGeom prst="rect">
            <a:avLst/>
          </a:prstGeom>
          <a:noFill/>
        </p:spPr>
        <p:txBody>
          <a:bodyPr wrap="square">
            <a:spAutoFit/>
          </a:bodyPr>
          <a:lstStyle/>
          <a:p>
            <a:pPr algn="ctr">
              <a:lnSpc>
                <a:spcPct val="150000"/>
              </a:lnSpc>
              <a:spcBef>
                <a:spcPts val="400"/>
              </a:spcBef>
            </a:pPr>
            <a:r>
              <a:rPr lang="en-US" altLang="ko-KR" sz="1100">
                <a:solidFill>
                  <a:schemeClr val="tx1"/>
                </a:solidFill>
              </a:rPr>
              <a:t>WebDataBinder</a:t>
            </a:r>
            <a:endParaRPr lang="en-US" altLang="ko-KR" sz="1100">
              <a:effectLst/>
            </a:endParaRPr>
          </a:p>
        </p:txBody>
      </p:sp>
      <p:sp>
        <p:nvSpPr>
          <p:cNvPr id="74" name="TextBox 73">
            <a:extLst>
              <a:ext uri="{FF2B5EF4-FFF2-40B4-BE49-F238E27FC236}">
                <a16:creationId xmlns:a16="http://schemas.microsoft.com/office/drawing/2014/main" id="{1B06BB91-C9BF-4913-8DF4-74B3FA0500BC}"/>
              </a:ext>
            </a:extLst>
          </p:cNvPr>
          <p:cNvSpPr txBox="1"/>
          <p:nvPr/>
        </p:nvSpPr>
        <p:spPr>
          <a:xfrm>
            <a:off x="4948367" y="5706097"/>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flipV="1">
            <a:off x="5697380" y="5852804"/>
            <a:ext cx="53520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017F5-B5F1-4B0C-ACBE-EBB50C089AF3}"/>
              </a:ext>
            </a:extLst>
          </p:cNvPr>
          <p:cNvSpPr txBox="1"/>
          <p:nvPr/>
        </p:nvSpPr>
        <p:spPr>
          <a:xfrm>
            <a:off x="5948100" y="6078045"/>
            <a:ext cx="1054563" cy="293414"/>
          </a:xfrm>
          <a:prstGeom prst="rect">
            <a:avLst/>
          </a:prstGeom>
          <a:noFill/>
        </p:spPr>
        <p:txBody>
          <a:bodyPr wrap="square">
            <a:spAutoFit/>
          </a:bodyPr>
          <a:lstStyle/>
          <a:p>
            <a:pPr algn="ctr">
              <a:lnSpc>
                <a:spcPct val="150000"/>
              </a:lnSpc>
              <a:spcBef>
                <a:spcPts val="400"/>
              </a:spcBef>
            </a:pPr>
            <a:r>
              <a:rPr lang="en-US" altLang="ko-KR" sz="1000">
                <a:latin typeface="+mn-ea"/>
              </a:rPr>
              <a:t>isEmpty ?</a:t>
            </a:r>
            <a:endParaRPr lang="en-US" altLang="ko-KR" sz="1000">
              <a:solidFill>
                <a:schemeClr val="tx1"/>
              </a:solidFill>
              <a:effectLst/>
            </a:endParaRPr>
          </a:p>
        </p:txBody>
      </p:sp>
      <p:sp>
        <p:nvSpPr>
          <p:cNvPr id="47" name="모서리가 둥근 직사각형 38">
            <a:extLst>
              <a:ext uri="{FF2B5EF4-FFF2-40B4-BE49-F238E27FC236}">
                <a16:creationId xmlns:a16="http://schemas.microsoft.com/office/drawing/2014/main" id="{CE10C09B-3AC6-4344-BCF1-365847CB757A}"/>
              </a:ext>
            </a:extLst>
          </p:cNvPr>
          <p:cNvSpPr/>
          <p:nvPr/>
        </p:nvSpPr>
        <p:spPr>
          <a:xfrm>
            <a:off x="9007514" y="5605917"/>
            <a:ext cx="133313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90" name="TextBox 89">
            <a:extLst>
              <a:ext uri="{FF2B5EF4-FFF2-40B4-BE49-F238E27FC236}">
                <a16:creationId xmlns:a16="http://schemas.microsoft.com/office/drawing/2014/main" id="{D4BD7D86-2A8D-4EF9-9E4C-B27E2FE5AFEB}"/>
              </a:ext>
            </a:extLst>
          </p:cNvPr>
          <p:cNvSpPr txBox="1"/>
          <p:nvPr/>
        </p:nvSpPr>
        <p:spPr>
          <a:xfrm>
            <a:off x="5899435" y="5509335"/>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Y</a:t>
            </a:r>
          </a:p>
        </p:txBody>
      </p:sp>
      <p:sp>
        <p:nvSpPr>
          <p:cNvPr id="46" name="모서리가 둥근 직사각형 38">
            <a:extLst>
              <a:ext uri="{FF2B5EF4-FFF2-40B4-BE49-F238E27FC236}">
                <a16:creationId xmlns:a16="http://schemas.microsoft.com/office/drawing/2014/main" id="{F783F0E2-3AD4-4DEF-89A8-4F86FC6E9B32}"/>
              </a:ext>
            </a:extLst>
          </p:cNvPr>
          <p:cNvSpPr/>
          <p:nvPr/>
        </p:nvSpPr>
        <p:spPr>
          <a:xfrm>
            <a:off x="5625106" y="4621177"/>
            <a:ext cx="170055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binderMethods</a:t>
            </a:r>
          </a:p>
        </p:txBody>
      </p:sp>
      <p:cxnSp>
        <p:nvCxnSpPr>
          <p:cNvPr id="50" name="직선 화살표 연결선 49">
            <a:extLst>
              <a:ext uri="{FF2B5EF4-FFF2-40B4-BE49-F238E27FC236}">
                <a16:creationId xmlns:a16="http://schemas.microsoft.com/office/drawing/2014/main" id="{8E5B79B9-9F83-40E3-909C-63608627DC18}"/>
              </a:ext>
            </a:extLst>
          </p:cNvPr>
          <p:cNvCxnSpPr>
            <a:cxnSpLocks/>
            <a:stCxn id="46" idx="2"/>
            <a:endCxn id="56" idx="0"/>
          </p:cNvCxnSpPr>
          <p:nvPr/>
        </p:nvCxnSpPr>
        <p:spPr>
          <a:xfrm flipH="1">
            <a:off x="6473374" y="5114953"/>
            <a:ext cx="2009" cy="5126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38681DF5-0300-41A0-B12A-004166A1304F}"/>
              </a:ext>
            </a:extLst>
          </p:cNvPr>
          <p:cNvSpPr/>
          <p:nvPr/>
        </p:nvSpPr>
        <p:spPr>
          <a:xfrm>
            <a:off x="464279" y="2122761"/>
            <a:ext cx="1693005" cy="82454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effectLst/>
                <a:latin typeface="+mn-ea"/>
              </a:rPr>
              <a:t>@ControllerAdvice &amp;&amp; @InitBinder</a:t>
            </a:r>
          </a:p>
          <a:p>
            <a:pPr algn="ctr">
              <a:spcBef>
                <a:spcPts val="400"/>
              </a:spcBef>
            </a:pPr>
            <a:r>
              <a:rPr lang="en-US" altLang="ko-KR" sz="1400">
                <a:solidFill>
                  <a:schemeClr val="tx1"/>
                </a:solidFill>
                <a:effectLst/>
                <a:latin typeface="+mn-ea"/>
              </a:rPr>
              <a:t>Method 1</a:t>
            </a:r>
            <a:endParaRPr lang="en-US" altLang="ko-KR" sz="1400">
              <a:solidFill>
                <a:schemeClr val="tx1"/>
              </a:solidFill>
              <a:effectLst/>
            </a:endParaRPr>
          </a:p>
        </p:txBody>
      </p:sp>
      <p:sp>
        <p:nvSpPr>
          <p:cNvPr id="65" name="모서리가 둥근 직사각형 38">
            <a:extLst>
              <a:ext uri="{FF2B5EF4-FFF2-40B4-BE49-F238E27FC236}">
                <a16:creationId xmlns:a16="http://schemas.microsoft.com/office/drawing/2014/main" id="{291441E1-E190-4CD9-843D-B520B35277F0}"/>
              </a:ext>
            </a:extLst>
          </p:cNvPr>
          <p:cNvSpPr/>
          <p:nvPr/>
        </p:nvSpPr>
        <p:spPr>
          <a:xfrm>
            <a:off x="1513072" y="4068184"/>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binderMethods</a:t>
            </a:r>
          </a:p>
        </p:txBody>
      </p:sp>
      <p:sp>
        <p:nvSpPr>
          <p:cNvPr id="67" name="모서리가 둥근 직사각형 38">
            <a:extLst>
              <a:ext uri="{FF2B5EF4-FFF2-40B4-BE49-F238E27FC236}">
                <a16:creationId xmlns:a16="http://schemas.microsoft.com/office/drawing/2014/main" id="{1A7F6D33-D79E-4397-A9B5-BD9078B6EE47}"/>
              </a:ext>
            </a:extLst>
          </p:cNvPr>
          <p:cNvSpPr/>
          <p:nvPr/>
        </p:nvSpPr>
        <p:spPr>
          <a:xfrm>
            <a:off x="2492560" y="2137955"/>
            <a:ext cx="1693005" cy="82454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effectLst/>
                <a:latin typeface="+mn-ea"/>
              </a:rPr>
              <a:t>@Controller &amp;&amp; </a:t>
            </a:r>
          </a:p>
          <a:p>
            <a:pPr algn="ctr">
              <a:spcBef>
                <a:spcPts val="400"/>
              </a:spcBef>
            </a:pPr>
            <a:r>
              <a:rPr lang="en-US" altLang="ko-KR" sz="1200">
                <a:solidFill>
                  <a:srgbClr val="FF0000"/>
                </a:solidFill>
                <a:effectLst/>
                <a:latin typeface="+mn-ea"/>
              </a:rPr>
              <a:t>@InitBinder</a:t>
            </a:r>
          </a:p>
          <a:p>
            <a:pPr algn="ctr">
              <a:spcBef>
                <a:spcPts val="400"/>
              </a:spcBef>
            </a:pPr>
            <a:r>
              <a:rPr lang="en-US" altLang="ko-KR" sz="1400">
                <a:solidFill>
                  <a:schemeClr val="tx1"/>
                </a:solidFill>
                <a:effectLst/>
                <a:latin typeface="+mn-ea"/>
              </a:rPr>
              <a:t>Method 2</a:t>
            </a:r>
            <a:endParaRPr lang="en-US" altLang="ko-KR" sz="1400">
              <a:solidFill>
                <a:schemeClr val="tx1"/>
              </a:solidFill>
              <a:effectLst/>
            </a:endParaRPr>
          </a:p>
        </p:txBody>
      </p:sp>
      <p:cxnSp>
        <p:nvCxnSpPr>
          <p:cNvPr id="23" name="연결선: 꺾임 22">
            <a:extLst>
              <a:ext uri="{FF2B5EF4-FFF2-40B4-BE49-F238E27FC236}">
                <a16:creationId xmlns:a16="http://schemas.microsoft.com/office/drawing/2014/main" id="{81D5607D-63C8-4A6C-9EDE-5BCC46DDFFAD}"/>
              </a:ext>
            </a:extLst>
          </p:cNvPr>
          <p:cNvCxnSpPr>
            <a:cxnSpLocks/>
            <a:stCxn id="65" idx="0"/>
            <a:endCxn id="57" idx="2"/>
          </p:cNvCxnSpPr>
          <p:nvPr/>
        </p:nvCxnSpPr>
        <p:spPr>
          <a:xfrm rot="16200000" flipV="1">
            <a:off x="1276629" y="2981463"/>
            <a:ext cx="1120874" cy="105256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1A2314FE-988F-4B6F-9B9B-010C54D08932}"/>
              </a:ext>
            </a:extLst>
          </p:cNvPr>
          <p:cNvCxnSpPr>
            <a:cxnSpLocks/>
            <a:stCxn id="65" idx="0"/>
            <a:endCxn id="67" idx="2"/>
          </p:cNvCxnSpPr>
          <p:nvPr/>
        </p:nvCxnSpPr>
        <p:spPr>
          <a:xfrm rot="5400000" flipH="1" flipV="1">
            <a:off x="2298366" y="3027487"/>
            <a:ext cx="1105680" cy="975714"/>
          </a:xfrm>
          <a:prstGeom prst="bentConnector3">
            <a:avLst>
              <a:gd name="adj1" fmla="val 5107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직사각형 67">
            <a:extLst>
              <a:ext uri="{FF2B5EF4-FFF2-40B4-BE49-F238E27FC236}">
                <a16:creationId xmlns:a16="http://schemas.microsoft.com/office/drawing/2014/main" id="{A591542A-7480-4C87-AD98-C47E6570EC34}"/>
              </a:ext>
            </a:extLst>
          </p:cNvPr>
          <p:cNvSpPr/>
          <p:nvPr/>
        </p:nvSpPr>
        <p:spPr>
          <a:xfrm>
            <a:off x="5854725" y="22197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sp>
        <p:nvSpPr>
          <p:cNvPr id="70" name="TextBox 69">
            <a:extLst>
              <a:ext uri="{FF2B5EF4-FFF2-40B4-BE49-F238E27FC236}">
                <a16:creationId xmlns:a16="http://schemas.microsoft.com/office/drawing/2014/main" id="{E63B7D0D-31D8-49FA-A4A6-2DCEF4918EE5}"/>
              </a:ext>
            </a:extLst>
          </p:cNvPr>
          <p:cNvSpPr txBox="1"/>
          <p:nvPr/>
        </p:nvSpPr>
        <p:spPr>
          <a:xfrm>
            <a:off x="320953" y="4739544"/>
            <a:ext cx="4067507" cy="333617"/>
          </a:xfrm>
          <a:prstGeom prst="rect">
            <a:avLst/>
          </a:prstGeom>
          <a:noFill/>
        </p:spPr>
        <p:txBody>
          <a:bodyPr wrap="square">
            <a:spAutoFit/>
          </a:bodyPr>
          <a:lstStyle/>
          <a:p>
            <a:pPr>
              <a:lnSpc>
                <a:spcPct val="150000"/>
              </a:lnSpc>
              <a:spcBef>
                <a:spcPts val="400"/>
              </a:spcBef>
            </a:pPr>
            <a:r>
              <a:rPr lang="ko-KR" altLang="en-US" sz="1200">
                <a:solidFill>
                  <a:schemeClr val="tx1"/>
                </a:solidFill>
                <a:effectLst/>
                <a:latin typeface="+mn-ea"/>
              </a:rPr>
              <a:t>초기화 시 </a:t>
            </a:r>
            <a:r>
              <a:rPr lang="en-US" altLang="ko-KR" sz="1200">
                <a:solidFill>
                  <a:schemeClr val="tx1"/>
                </a:solidFill>
                <a:effectLst/>
                <a:latin typeface="+mn-ea"/>
              </a:rPr>
              <a:t>@InitBinder</a:t>
            </a:r>
            <a:r>
              <a:rPr lang="ko-KR" altLang="en-US" sz="1200">
                <a:solidFill>
                  <a:schemeClr val="tx1"/>
                </a:solidFill>
                <a:effectLst/>
                <a:latin typeface="+mn-ea"/>
              </a:rPr>
              <a:t>가 선언된 메서드를 모두 저장한다</a:t>
            </a:r>
            <a:endParaRPr lang="en-US" altLang="ko-KR" sz="1200">
              <a:solidFill>
                <a:schemeClr val="tx1"/>
              </a:solidFill>
              <a:effectLst/>
            </a:endParaRPr>
          </a:p>
        </p:txBody>
      </p:sp>
      <p:sp>
        <p:nvSpPr>
          <p:cNvPr id="71" name="TextBox 70">
            <a:extLst>
              <a:ext uri="{FF2B5EF4-FFF2-40B4-BE49-F238E27FC236}">
                <a16:creationId xmlns:a16="http://schemas.microsoft.com/office/drawing/2014/main" id="{5E40C8A3-6F0B-40CF-9263-A83C85EA6A5D}"/>
              </a:ext>
            </a:extLst>
          </p:cNvPr>
          <p:cNvSpPr txBox="1"/>
          <p:nvPr/>
        </p:nvSpPr>
        <p:spPr>
          <a:xfrm>
            <a:off x="7688009" y="5509335"/>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N</a:t>
            </a:r>
          </a:p>
        </p:txBody>
      </p:sp>
      <p:sp>
        <p:nvSpPr>
          <p:cNvPr id="93" name="TextBox 92">
            <a:extLst>
              <a:ext uri="{FF2B5EF4-FFF2-40B4-BE49-F238E27FC236}">
                <a16:creationId xmlns:a16="http://schemas.microsoft.com/office/drawing/2014/main" id="{58D36F82-61C5-47A3-A932-FB813D0F8A96}"/>
              </a:ext>
            </a:extLst>
          </p:cNvPr>
          <p:cNvSpPr txBox="1"/>
          <p:nvPr/>
        </p:nvSpPr>
        <p:spPr>
          <a:xfrm>
            <a:off x="10395726" y="5569073"/>
            <a:ext cx="1700553" cy="567463"/>
          </a:xfrm>
          <a:prstGeom prst="rect">
            <a:avLst/>
          </a:prstGeom>
          <a:noFill/>
        </p:spPr>
        <p:txBody>
          <a:bodyPr wrap="square">
            <a:spAutoFit/>
          </a:bodyPr>
          <a:lstStyle/>
          <a:p>
            <a:pPr>
              <a:lnSpc>
                <a:spcPct val="150000"/>
              </a:lnSpc>
              <a:spcBef>
                <a:spcPts val="400"/>
              </a:spcBef>
            </a:pPr>
            <a:r>
              <a:rPr lang="en-US" altLang="ko-KR" sz="1100">
                <a:solidFill>
                  <a:schemeClr val="tx1"/>
                </a:solidFill>
                <a:effectLst/>
                <a:latin typeface="+mn-ea"/>
              </a:rPr>
              <a:t>@InitBinder </a:t>
            </a:r>
            <a:r>
              <a:rPr lang="ko-KR" altLang="en-US" sz="1100">
                <a:solidFill>
                  <a:schemeClr val="tx1"/>
                </a:solidFill>
                <a:effectLst/>
                <a:latin typeface="+mn-ea"/>
              </a:rPr>
              <a:t>가 선언된 메서드를 모두 호출한다</a:t>
            </a:r>
            <a:endParaRPr lang="en-US" altLang="ko-KR" sz="1100">
              <a:solidFill>
                <a:schemeClr val="tx1"/>
              </a:solidFill>
              <a:effectLst/>
            </a:endParaRPr>
          </a:p>
        </p:txBody>
      </p:sp>
      <p:sp>
        <p:nvSpPr>
          <p:cNvPr id="108" name="TextBox 107">
            <a:extLst>
              <a:ext uri="{FF2B5EF4-FFF2-40B4-BE49-F238E27FC236}">
                <a16:creationId xmlns:a16="http://schemas.microsoft.com/office/drawing/2014/main" id="{31E9536C-3A13-45FE-94F5-654746D80824}"/>
              </a:ext>
            </a:extLst>
          </p:cNvPr>
          <p:cNvSpPr txBox="1"/>
          <p:nvPr/>
        </p:nvSpPr>
        <p:spPr>
          <a:xfrm>
            <a:off x="7955095" y="3812154"/>
            <a:ext cx="1300347" cy="313547"/>
          </a:xfrm>
          <a:prstGeom prst="rect">
            <a:avLst/>
          </a:prstGeom>
          <a:noFill/>
        </p:spPr>
        <p:txBody>
          <a:bodyPr wrap="square">
            <a:spAutoFit/>
          </a:bodyPr>
          <a:lstStyle/>
          <a:p>
            <a:pPr>
              <a:lnSpc>
                <a:spcPct val="150000"/>
              </a:lnSpc>
              <a:spcBef>
                <a:spcPts val="400"/>
              </a:spcBef>
            </a:pPr>
            <a:r>
              <a:rPr lang="ko-KR" altLang="en-US" sz="1100">
                <a:latin typeface="+mn-ea"/>
              </a:rPr>
              <a:t>바인더 객체 생성</a:t>
            </a:r>
            <a:endParaRPr lang="en-US" altLang="ko-KR" sz="1100">
              <a:solidFill>
                <a:schemeClr val="tx1"/>
              </a:solidFill>
              <a:effectLst/>
            </a:endParaRPr>
          </a:p>
        </p:txBody>
      </p:sp>
      <p:sp>
        <p:nvSpPr>
          <p:cNvPr id="110" name="모서리가 둥근 직사각형 38">
            <a:extLst>
              <a:ext uri="{FF2B5EF4-FFF2-40B4-BE49-F238E27FC236}">
                <a16:creationId xmlns:a16="http://schemas.microsoft.com/office/drawing/2014/main" id="{90EF6512-4EEE-43F7-BCEA-579D84297AE6}"/>
              </a:ext>
            </a:extLst>
          </p:cNvPr>
          <p:cNvSpPr/>
          <p:nvPr/>
        </p:nvSpPr>
        <p:spPr>
          <a:xfrm>
            <a:off x="9487301" y="3880088"/>
            <a:ext cx="1816850"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11" name="직선 화살표 연결선 110">
            <a:extLst>
              <a:ext uri="{FF2B5EF4-FFF2-40B4-BE49-F238E27FC236}">
                <a16:creationId xmlns:a16="http://schemas.microsoft.com/office/drawing/2014/main" id="{BDDFDDF7-D6C3-4DE8-8E97-D1CBFBBAD1A4}"/>
              </a:ext>
            </a:extLst>
          </p:cNvPr>
          <p:cNvCxnSpPr>
            <a:stCxn id="48" idx="3"/>
            <a:endCxn id="110" idx="1"/>
          </p:cNvCxnSpPr>
          <p:nvPr/>
        </p:nvCxnSpPr>
        <p:spPr>
          <a:xfrm>
            <a:off x="7735362" y="4126977"/>
            <a:ext cx="1751939"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74ECFA65-6C64-43EC-9FD5-459C7EE76377}"/>
              </a:ext>
            </a:extLst>
          </p:cNvPr>
          <p:cNvCxnSpPr>
            <a:cxnSpLocks/>
            <a:stCxn id="47" idx="2"/>
          </p:cNvCxnSpPr>
          <p:nvPr/>
        </p:nvCxnSpPr>
        <p:spPr>
          <a:xfrm>
            <a:off x="9674080" y="6099693"/>
            <a:ext cx="0" cy="3551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46B0527E-A9E9-4C5F-AB9B-9AD6E02A4B51}"/>
              </a:ext>
            </a:extLst>
          </p:cNvPr>
          <p:cNvSpPr txBox="1"/>
          <p:nvPr/>
        </p:nvSpPr>
        <p:spPr>
          <a:xfrm>
            <a:off x="7998380" y="6454797"/>
            <a:ext cx="3352921" cy="313547"/>
          </a:xfrm>
          <a:prstGeom prst="rect">
            <a:avLst/>
          </a:prstGeom>
          <a:noFill/>
        </p:spPr>
        <p:txBody>
          <a:bodyPr wrap="square">
            <a:spAutoFit/>
          </a:bodyPr>
          <a:lstStyle/>
          <a:p>
            <a:pPr>
              <a:lnSpc>
                <a:spcPct val="150000"/>
              </a:lnSpc>
              <a:spcBef>
                <a:spcPts val="400"/>
              </a:spcBef>
            </a:pPr>
            <a:r>
              <a:rPr lang="en-US" altLang="ko-KR" sz="1100">
                <a:solidFill>
                  <a:schemeClr val="tx1"/>
                </a:solidFill>
              </a:rPr>
              <a:t>WebDataBinder </a:t>
            </a:r>
            <a:r>
              <a:rPr lang="ko-KR" altLang="en-US" sz="1100"/>
              <a:t>로 여러 필드 속성들을 가공한다</a:t>
            </a:r>
            <a:endParaRPr lang="en-US" altLang="ko-KR" sz="1100">
              <a:solidFill>
                <a:schemeClr val="tx1"/>
              </a:solidFill>
              <a:effectLst/>
            </a:endParaRPr>
          </a:p>
        </p:txBody>
      </p:sp>
      <p:sp>
        <p:nvSpPr>
          <p:cNvPr id="118" name="모서리가 둥근 직사각형 38">
            <a:extLst>
              <a:ext uri="{FF2B5EF4-FFF2-40B4-BE49-F238E27FC236}">
                <a16:creationId xmlns:a16="http://schemas.microsoft.com/office/drawing/2014/main" id="{9CA3A8DF-5247-42E8-80B2-07C52035AB3A}"/>
              </a:ext>
            </a:extLst>
          </p:cNvPr>
          <p:cNvSpPr/>
          <p:nvPr/>
        </p:nvSpPr>
        <p:spPr>
          <a:xfrm>
            <a:off x="7799530" y="4621177"/>
            <a:ext cx="22727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p:txBody>
      </p:sp>
      <p:cxnSp>
        <p:nvCxnSpPr>
          <p:cNvPr id="119" name="직선 화살표 연결선 118">
            <a:extLst>
              <a:ext uri="{FF2B5EF4-FFF2-40B4-BE49-F238E27FC236}">
                <a16:creationId xmlns:a16="http://schemas.microsoft.com/office/drawing/2014/main" id="{AE789F79-A831-41C3-9EE6-85F24B2D82C7}"/>
              </a:ext>
            </a:extLst>
          </p:cNvPr>
          <p:cNvCxnSpPr>
            <a:cxnSpLocks/>
            <a:stCxn id="46" idx="3"/>
            <a:endCxn id="118" idx="1"/>
          </p:cNvCxnSpPr>
          <p:nvPr/>
        </p:nvCxnSpPr>
        <p:spPr>
          <a:xfrm>
            <a:off x="7325659" y="4868065"/>
            <a:ext cx="473871"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EBD7821-431E-44B0-A578-A155CB8980D0}"/>
              </a:ext>
            </a:extLst>
          </p:cNvPr>
          <p:cNvCxnSpPr/>
          <p:nvPr/>
        </p:nvCxnSpPr>
        <p:spPr>
          <a:xfrm>
            <a:off x="4637314" y="266741"/>
            <a:ext cx="0" cy="6187602"/>
          </a:xfrm>
          <a:prstGeom prst="line">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18087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668022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타입 변환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(Type Conversion)</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455638"/>
            <a:ext cx="4883196" cy="3778278"/>
          </a:xfrm>
          <a:prstGeom prst="rect">
            <a:avLst/>
          </a:prstGeom>
          <a:noFill/>
        </p:spPr>
        <p:txBody>
          <a:bodyPr wrap="none" rtlCol="0">
            <a:spAutoFit/>
          </a:bodyPr>
          <a:lstStyle/>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ConversionService</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ConverterFactory &amp; ConditionalConverter</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적용</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Formatter</a:t>
            </a:r>
          </a:p>
          <a:p>
            <a:pPr marL="342900" indent="-342900">
              <a:lnSpc>
                <a:spcPct val="150000"/>
              </a:lnSpc>
              <a:buFont typeface="+mj-lt"/>
              <a:buAutoNum type="arabicPeriod"/>
            </a:pPr>
            <a:r>
              <a:rPr lang="en-US" altLang="ko-KR" sz="1800">
                <a:solidFill>
                  <a:schemeClr val="accent1">
                    <a:lumMod val="75000"/>
                  </a:schemeClr>
                </a:solidFill>
                <a:latin typeface="+mj-lt"/>
              </a:rPr>
              <a:t>FormattingConversionService</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Formatter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적용</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어노테이션 기반 포맷팅</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68801574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25"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3495970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038000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타입 변환</a:t>
            </a:r>
            <a:r>
              <a:rPr lang="en-US" altLang="ko-KR" sz="1200">
                <a:latin typeface="+mn-ea"/>
              </a:rPr>
              <a:t>(Type Conversion)</a:t>
            </a:r>
            <a:r>
              <a:rPr lang="ko-KR" altLang="en-US" sz="1200">
                <a:latin typeface="+mn-ea"/>
              </a:rPr>
              <a:t>은 데이터를 한 데이터 타입에서 다른 데이터 타입으로 변경하는 과정을 의미한다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주로 서로 다른 데이터 타입 간의 호환성을 확보하거나 특정 연산을 수행하기 위해 필요하다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a:t>
            </a:r>
          </a:p>
        </p:txBody>
      </p:sp>
      <p:sp>
        <p:nvSpPr>
          <p:cNvPr id="2" name="직사각형 1">
            <a:extLst>
              <a:ext uri="{FF2B5EF4-FFF2-40B4-BE49-F238E27FC236}">
                <a16:creationId xmlns:a16="http://schemas.microsoft.com/office/drawing/2014/main" id="{ED4EC50B-7199-B481-7C6C-291E3BE69ABB}"/>
              </a:ext>
            </a:extLst>
          </p:cNvPr>
          <p:cNvSpPr/>
          <p:nvPr/>
        </p:nvSpPr>
        <p:spPr>
          <a:xfrm>
            <a:off x="198756" y="1725353"/>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변환의 종류</a:t>
            </a:r>
          </a:p>
        </p:txBody>
      </p:sp>
      <p:sp>
        <p:nvSpPr>
          <p:cNvPr id="11" name="직사각형 10">
            <a:extLst>
              <a:ext uri="{FF2B5EF4-FFF2-40B4-BE49-F238E27FC236}">
                <a16:creationId xmlns:a16="http://schemas.microsoft.com/office/drawing/2014/main" id="{5EA253C1-FF6C-271C-A468-C24924A7CA20}"/>
              </a:ext>
            </a:extLst>
          </p:cNvPr>
          <p:cNvSpPr/>
          <p:nvPr/>
        </p:nvSpPr>
        <p:spPr>
          <a:xfrm>
            <a:off x="370206" y="2148827"/>
            <a:ext cx="6343415" cy="310360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latin typeface="+mn-ea"/>
              </a:rPr>
              <a:t>자동 변환 </a:t>
            </a:r>
            <a:r>
              <a:rPr lang="en-US" altLang="ko-KR" sz="1200" b="1">
                <a:latin typeface="+mn-ea"/>
              </a:rPr>
              <a:t>(Implicit Conversion)</a:t>
            </a:r>
          </a:p>
          <a:p>
            <a:pPr marL="628650" lvl="1" indent="-171450">
              <a:lnSpc>
                <a:spcPct val="150000"/>
              </a:lnSpc>
              <a:buFont typeface="Arial" panose="020B0604020202020204" pitchFamily="34" charset="0"/>
              <a:buChar char="•"/>
            </a:pPr>
            <a:r>
              <a:rPr lang="ko-KR" altLang="en-US" sz="1200">
                <a:latin typeface="+mn-ea"/>
              </a:rPr>
              <a:t>컴파일러가 개발자의 개입 없이 자동으로 수행하는 변환</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주로 작은 크기의 데이터 타입이 큰 크기의 데이터 타입으로 변환될 때 사용</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예</a:t>
            </a:r>
            <a:r>
              <a:rPr lang="en-US" altLang="ko-KR" sz="1200">
                <a:latin typeface="+mn-ea"/>
              </a:rPr>
              <a:t>: int → double</a:t>
            </a: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명시적 변환 </a:t>
            </a:r>
            <a:r>
              <a:rPr lang="en-US" altLang="ko-KR" sz="1200" b="1">
                <a:latin typeface="+mn-ea"/>
              </a:rPr>
              <a:t>(Explicit Conversion)</a:t>
            </a:r>
          </a:p>
          <a:p>
            <a:pPr marL="628650" lvl="1" indent="-171450">
              <a:lnSpc>
                <a:spcPct val="150000"/>
              </a:lnSpc>
              <a:buFont typeface="Arial" panose="020B0604020202020204" pitchFamily="34" charset="0"/>
              <a:buChar char="•"/>
            </a:pPr>
            <a:r>
              <a:rPr lang="ko-KR" altLang="en-US" sz="1200">
                <a:latin typeface="+mn-ea"/>
              </a:rPr>
              <a:t>개발자가 직접 변환을 명시해야 하는 경우</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데이터 손실이 발생할 가능성이 있거나 타입이</a:t>
            </a:r>
            <a:r>
              <a:rPr lang="en-US" altLang="ko-KR" sz="1200">
                <a:latin typeface="+mn-ea"/>
              </a:rPr>
              <a:t> </a:t>
            </a:r>
            <a:r>
              <a:rPr lang="ko-KR" altLang="en-US" sz="1200">
                <a:latin typeface="+mn-ea"/>
              </a:rPr>
              <a:t>다를 경우 사용</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예</a:t>
            </a:r>
            <a:r>
              <a:rPr lang="en-US" altLang="ko-KR" sz="1200">
                <a:latin typeface="+mn-ea"/>
              </a:rPr>
              <a:t>: String → int</a:t>
            </a:r>
          </a:p>
        </p:txBody>
      </p:sp>
      <p:sp>
        <p:nvSpPr>
          <p:cNvPr id="12" name="Rectangle 3">
            <a:extLst>
              <a:ext uri="{FF2B5EF4-FFF2-40B4-BE49-F238E27FC236}">
                <a16:creationId xmlns:a16="http://schemas.microsoft.com/office/drawing/2014/main" id="{4CC033CE-D381-B57A-B37C-54C690A106D2}"/>
              </a:ext>
            </a:extLst>
          </p:cNvPr>
          <p:cNvSpPr>
            <a:spLocks noChangeArrowheads="1"/>
          </p:cNvSpPr>
          <p:nvPr/>
        </p:nvSpPr>
        <p:spPr bwMode="auto">
          <a:xfrm>
            <a:off x="1082842" y="3319725"/>
            <a:ext cx="5161547"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C77DBB"/>
                </a:solidFill>
                <a:effectLst/>
                <a:ea typeface="JetBrains Mono"/>
              </a:rPr>
              <a:t>num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10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double </a:t>
            </a:r>
            <a:r>
              <a:rPr kumimoji="0" lang="ko-KR" altLang="ko-KR" sz="1100" b="0" i="0" u="none" strike="noStrike" cap="none" normalizeH="0" baseline="0">
                <a:ln>
                  <a:noFill/>
                </a:ln>
                <a:solidFill>
                  <a:srgbClr val="C77DBB"/>
                </a:solidFill>
                <a:effectLst/>
                <a:ea typeface="JetBrains Mono"/>
              </a:rPr>
              <a:t>result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num</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자동으로</a:t>
            </a:r>
            <a:r>
              <a:rPr kumimoji="0" lang="ko-KR" altLang="ko-KR" sz="1100" b="0" i="0" u="none" strike="noStrike" cap="none" normalizeH="0" baseline="0">
                <a:ln>
                  <a:noFill/>
                </a:ln>
                <a:solidFill>
                  <a:srgbClr val="7A7E85"/>
                </a:solidFill>
                <a:effectLst/>
                <a:ea typeface="JetBrains Mono"/>
              </a:rPr>
              <a:t> int</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가</a:t>
            </a:r>
            <a:r>
              <a:rPr kumimoji="0" lang="ko-KR" altLang="ko-KR" sz="1100" b="0" i="0" u="none" strike="noStrike" cap="none" normalizeH="0" baseline="0">
                <a:ln>
                  <a:noFill/>
                </a:ln>
                <a:solidFill>
                  <a:srgbClr val="7A7E85"/>
                </a:solidFill>
                <a:effectLst/>
                <a:ea typeface="JetBrains Mono"/>
              </a:rPr>
              <a:t> double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변환</a:t>
            </a:r>
            <a:endParaRPr kumimoji="0" lang="ko-KR" altLang="ko-KR" sz="1100" b="0" i="0" u="none" strike="noStrike" cap="none" normalizeH="0" baseline="0">
              <a:ln>
                <a:noFill/>
              </a:ln>
              <a:solidFill>
                <a:schemeClr val="tx1"/>
              </a:solidFill>
              <a:effectLst/>
            </a:endParaRPr>
          </a:p>
        </p:txBody>
      </p:sp>
      <p:sp>
        <p:nvSpPr>
          <p:cNvPr id="14" name="Rectangle 5">
            <a:extLst>
              <a:ext uri="{FF2B5EF4-FFF2-40B4-BE49-F238E27FC236}">
                <a16:creationId xmlns:a16="http://schemas.microsoft.com/office/drawing/2014/main" id="{E6A824C1-7B9F-2588-C73F-DCE26F8FE531}"/>
              </a:ext>
            </a:extLst>
          </p:cNvPr>
          <p:cNvSpPr>
            <a:spLocks noChangeArrowheads="1"/>
          </p:cNvSpPr>
          <p:nvPr/>
        </p:nvSpPr>
        <p:spPr bwMode="auto">
          <a:xfrm>
            <a:off x="1082842" y="5366247"/>
            <a:ext cx="5161547"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numberString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"100"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C77DBB"/>
                </a:solidFill>
                <a:effectLst/>
                <a:ea typeface="JetBrains Mono"/>
              </a:rPr>
              <a:t>num </a:t>
            </a:r>
            <a:r>
              <a:rPr kumimoji="0" lang="ko-KR" altLang="ko-KR" sz="1100" b="0" i="0" u="none" strike="noStrike" cap="none" normalizeH="0" baseline="0">
                <a:ln>
                  <a:noFill/>
                </a:ln>
                <a:solidFill>
                  <a:srgbClr val="BCBEC4"/>
                </a:solidFill>
                <a:effectLst/>
                <a:ea typeface="JetBrains Mono"/>
              </a:rPr>
              <a:t>= Integer.</a:t>
            </a:r>
            <a:r>
              <a:rPr kumimoji="0" lang="ko-KR" altLang="ko-KR" sz="1100" b="0" i="1" u="none" strike="noStrike" cap="none" normalizeH="0" baseline="0">
                <a:ln>
                  <a:noFill/>
                </a:ln>
                <a:solidFill>
                  <a:srgbClr val="BCBEC4"/>
                </a:solidFill>
                <a:effectLst/>
                <a:ea typeface="JetBrains Mono"/>
              </a:rPr>
              <a:t>parseInt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numberString</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en-US" altLang="ko-KR" sz="1100">
                <a:solidFill>
                  <a:srgbClr val="7A7E85"/>
                </a:solidFill>
                <a:ea typeface="JetBrains Mono"/>
                <a:cs typeface="Courier New" panose="02070309020205020404" pitchFamily="49" charset="0"/>
              </a:rPr>
              <a:t>String </a:t>
            </a:r>
            <a:r>
              <a:rPr lang="ko-KR" altLang="en-US" sz="1100">
                <a:solidFill>
                  <a:srgbClr val="7A7E85"/>
                </a:solidFill>
                <a:ea typeface="JetBrains Mono"/>
                <a:cs typeface="Courier New" panose="02070309020205020404" pitchFamily="49" charset="0"/>
              </a:rPr>
              <a:t>을 </a:t>
            </a:r>
            <a:r>
              <a:rPr lang="en-US" altLang="ko-KR" sz="1100">
                <a:solidFill>
                  <a:srgbClr val="7A7E85"/>
                </a:solidFill>
                <a:ea typeface="JetBrains Mono"/>
                <a:cs typeface="Courier New" panose="02070309020205020404" pitchFamily="49" charset="0"/>
              </a:rPr>
              <a:t>int </a:t>
            </a:r>
            <a:r>
              <a:rPr lang="ko-KR" altLang="en-US" sz="1100">
                <a:solidFill>
                  <a:srgbClr val="7A7E85"/>
                </a:solidFill>
                <a:ea typeface="JetBrains Mono"/>
                <a:cs typeface="Courier New" panose="02070309020205020404" pitchFamily="49" charset="0"/>
              </a:rPr>
              <a:t>로 변환</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69834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61824-7B8C-0652-86F3-BB039E0D2B82}"/>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85E841D-7F68-FC4A-5B71-78C20C9B1537}"/>
              </a:ext>
            </a:extLst>
          </p:cNvPr>
          <p:cNvSpPr/>
          <p:nvPr/>
        </p:nvSpPr>
        <p:spPr>
          <a:xfrm>
            <a:off x="126567" y="212490"/>
            <a:ext cx="17908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 예</a:t>
            </a:r>
          </a:p>
        </p:txBody>
      </p:sp>
      <p:sp>
        <p:nvSpPr>
          <p:cNvPr id="4" name="Rectangle 1">
            <a:extLst>
              <a:ext uri="{FF2B5EF4-FFF2-40B4-BE49-F238E27FC236}">
                <a16:creationId xmlns:a16="http://schemas.microsoft.com/office/drawing/2014/main" id="{9B28D9D9-56CA-170B-340B-4BA0108A8EE4}"/>
              </a:ext>
            </a:extLst>
          </p:cNvPr>
          <p:cNvSpPr>
            <a:spLocks noChangeArrowheads="1"/>
          </p:cNvSpPr>
          <p:nvPr/>
        </p:nvSpPr>
        <p:spPr bwMode="auto">
          <a:xfrm>
            <a:off x="3225055" y="955700"/>
            <a:ext cx="7537285"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numberString = req.getParameter(</a:t>
            </a:r>
            <a:r>
              <a:rPr kumimoji="0" lang="ko-KR" altLang="ko-KR" sz="1100" b="0" i="0" u="none" strike="noStrike" cap="none" normalizeH="0" baseline="0">
                <a:ln>
                  <a:noFill/>
                </a:ln>
                <a:solidFill>
                  <a:srgbClr val="6AAB73"/>
                </a:solidFill>
                <a:effectLst/>
                <a:ea typeface="JetBrains Mono"/>
              </a:rPr>
              <a:t>"number"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Integer number = Integer.</a:t>
            </a:r>
            <a:r>
              <a:rPr kumimoji="0" lang="ko-KR" altLang="ko-KR" sz="1100" b="0" i="1" u="none" strike="noStrike" cap="none" normalizeH="0" baseline="0">
                <a:ln>
                  <a:noFill/>
                </a:ln>
                <a:solidFill>
                  <a:srgbClr val="BCBEC4"/>
                </a:solidFill>
                <a:effectLst/>
                <a:ea typeface="JetBrains Mono"/>
              </a:rPr>
              <a:t>valueOf</a:t>
            </a:r>
            <a:r>
              <a:rPr kumimoji="0" lang="ko-KR" altLang="ko-KR" sz="1100" b="0" i="0" u="none" strike="noStrike" cap="none" normalizeH="0" baseline="0">
                <a:ln>
                  <a:noFill/>
                </a:ln>
                <a:solidFill>
                  <a:srgbClr val="BCBEC4"/>
                </a:solidFill>
                <a:effectLst/>
                <a:ea typeface="JetBrains Mono"/>
              </a:rPr>
              <a:t>(numberString);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TextBox 5">
            <a:extLst>
              <a:ext uri="{FF2B5EF4-FFF2-40B4-BE49-F238E27FC236}">
                <a16:creationId xmlns:a16="http://schemas.microsoft.com/office/drawing/2014/main" id="{7302458A-FB13-DF12-DCB0-4AB733FABCA1}"/>
              </a:ext>
            </a:extLst>
          </p:cNvPr>
          <p:cNvSpPr txBox="1"/>
          <p:nvPr/>
        </p:nvSpPr>
        <p:spPr>
          <a:xfrm>
            <a:off x="764088" y="1237001"/>
            <a:ext cx="1790875" cy="369332"/>
          </a:xfrm>
          <a:prstGeom prst="rect">
            <a:avLst/>
          </a:prstGeom>
          <a:noFill/>
        </p:spPr>
        <p:txBody>
          <a:bodyPr wrap="square">
            <a:spAutoFit/>
          </a:bodyPr>
          <a:lstStyle/>
          <a:p>
            <a:pPr fontAlgn="ctr"/>
            <a:r>
              <a:rPr lang="ko-KR" altLang="en-US" sz="1800" b="1" u="none" strike="noStrike">
                <a:effectLst/>
              </a:rPr>
              <a:t>문자열 → 숫자</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7" name="TextBox 6">
            <a:extLst>
              <a:ext uri="{FF2B5EF4-FFF2-40B4-BE49-F238E27FC236}">
                <a16:creationId xmlns:a16="http://schemas.microsoft.com/office/drawing/2014/main" id="{2AC1CBDC-B1C9-6D58-EAF7-2649792E789C}"/>
              </a:ext>
            </a:extLst>
          </p:cNvPr>
          <p:cNvSpPr txBox="1"/>
          <p:nvPr/>
        </p:nvSpPr>
        <p:spPr>
          <a:xfrm>
            <a:off x="589842" y="1623181"/>
            <a:ext cx="2139365" cy="276999"/>
          </a:xfrm>
          <a:prstGeom prst="rect">
            <a:avLst/>
          </a:prstGeom>
          <a:noFill/>
        </p:spPr>
        <p:txBody>
          <a:bodyPr wrap="square">
            <a:spAutoFit/>
          </a:bodyPr>
          <a:lstStyle/>
          <a:p>
            <a:r>
              <a:rPr lang="en-US" altLang="ko-KR" sz="1200"/>
              <a:t>GET /convert?number=123</a:t>
            </a:r>
            <a:endParaRPr lang="ko-KR" altLang="en-US" sz="1200"/>
          </a:p>
        </p:txBody>
      </p:sp>
      <p:sp>
        <p:nvSpPr>
          <p:cNvPr id="10" name="Rectangle 2">
            <a:extLst>
              <a:ext uri="{FF2B5EF4-FFF2-40B4-BE49-F238E27FC236}">
                <a16:creationId xmlns:a16="http://schemas.microsoft.com/office/drawing/2014/main" id="{4DE0BCB8-775B-0462-CC46-A2405BDD5701}"/>
              </a:ext>
            </a:extLst>
          </p:cNvPr>
          <p:cNvSpPr>
            <a:spLocks noChangeArrowheads="1"/>
          </p:cNvSpPr>
          <p:nvPr/>
        </p:nvSpPr>
        <p:spPr bwMode="auto">
          <a:xfrm>
            <a:off x="3225055" y="2348136"/>
            <a:ext cx="7537285"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dateString = req.getParameter(</a:t>
            </a:r>
            <a:r>
              <a:rPr kumimoji="0" lang="ko-KR" altLang="ko-KR" sz="1100" b="0" i="0" u="none" strike="noStrike" cap="none" normalizeH="0" baseline="0">
                <a:ln>
                  <a:noFill/>
                </a:ln>
                <a:solidFill>
                  <a:srgbClr val="6AAB73"/>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DateTimeFormatter formatter = DateTimeFormatter.ofPattern(</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LocalDate date = LocalDate.parse(dateString, formatter);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TextBox 10">
            <a:extLst>
              <a:ext uri="{FF2B5EF4-FFF2-40B4-BE49-F238E27FC236}">
                <a16:creationId xmlns:a16="http://schemas.microsoft.com/office/drawing/2014/main" id="{5448A85F-AC12-7EA5-D785-6C43E690C75E}"/>
              </a:ext>
            </a:extLst>
          </p:cNvPr>
          <p:cNvSpPr txBox="1"/>
          <p:nvPr/>
        </p:nvSpPr>
        <p:spPr>
          <a:xfrm>
            <a:off x="685882" y="2665907"/>
            <a:ext cx="1790875" cy="369332"/>
          </a:xfrm>
          <a:prstGeom prst="rect">
            <a:avLst/>
          </a:prstGeom>
          <a:noFill/>
        </p:spPr>
        <p:txBody>
          <a:bodyPr wrap="square">
            <a:spAutoFit/>
          </a:bodyPr>
          <a:lstStyle/>
          <a:p>
            <a:pPr fontAlgn="ctr"/>
            <a:r>
              <a:rPr lang="ko-KR" altLang="en-US" sz="1800" b="1" u="none" strike="noStrike">
                <a:effectLst/>
              </a:rPr>
              <a:t>문자열 → </a:t>
            </a:r>
            <a:r>
              <a:rPr lang="ko-KR" altLang="en-US" b="1"/>
              <a:t>날짜</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id="{7957174F-C164-78D6-DBDC-FED25AA75DA2}"/>
              </a:ext>
            </a:extLst>
          </p:cNvPr>
          <p:cNvSpPr txBox="1"/>
          <p:nvPr/>
        </p:nvSpPr>
        <p:spPr>
          <a:xfrm>
            <a:off x="407826" y="3058376"/>
            <a:ext cx="2442209" cy="276999"/>
          </a:xfrm>
          <a:prstGeom prst="rect">
            <a:avLst/>
          </a:prstGeom>
          <a:noFill/>
        </p:spPr>
        <p:txBody>
          <a:bodyPr wrap="square">
            <a:spAutoFit/>
          </a:bodyPr>
          <a:lstStyle/>
          <a:p>
            <a:r>
              <a:rPr lang="en-US" altLang="ko-KR" sz="1200" u="none" strike="noStrike">
                <a:effectLst/>
              </a:rPr>
              <a:t>/convertDate?date=2024-11-29</a:t>
            </a:r>
            <a:endParaRPr lang="ko-KR" altLang="en-US" sz="1200"/>
          </a:p>
        </p:txBody>
      </p:sp>
      <p:sp>
        <p:nvSpPr>
          <p:cNvPr id="13" name="Rectangle 3">
            <a:extLst>
              <a:ext uri="{FF2B5EF4-FFF2-40B4-BE49-F238E27FC236}">
                <a16:creationId xmlns:a16="http://schemas.microsoft.com/office/drawing/2014/main" id="{1FFCF81C-936B-15E6-AE03-88D5438EDBD2}"/>
              </a:ext>
            </a:extLst>
          </p:cNvPr>
          <p:cNvSpPr>
            <a:spLocks noChangeArrowheads="1"/>
          </p:cNvSpPr>
          <p:nvPr/>
        </p:nvSpPr>
        <p:spPr bwMode="auto">
          <a:xfrm>
            <a:off x="3225055" y="4003580"/>
            <a:ext cx="7537285"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name = req.getParameter(</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ageString = req.getParameter(</a:t>
            </a:r>
            <a:r>
              <a:rPr kumimoji="0" lang="ko-KR" altLang="ko-KR" sz="1100" b="0" i="0" u="none" strike="noStrike" cap="none" normalizeH="0" baseline="0">
                <a:ln>
                  <a:noFill/>
                </a:ln>
                <a:solidFill>
                  <a:srgbClr val="6AAB73"/>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Integer age = Integer.</a:t>
            </a:r>
            <a:r>
              <a:rPr kumimoji="0" lang="ko-KR" altLang="ko-KR" sz="1100" b="0" i="1" u="none" strike="noStrike" cap="none" normalizeH="0" baseline="0">
                <a:ln>
                  <a:noFill/>
                </a:ln>
                <a:solidFill>
                  <a:srgbClr val="BCBEC4"/>
                </a:solidFill>
                <a:effectLst/>
                <a:ea typeface="JetBrains Mono"/>
              </a:rPr>
              <a:t>valueOf</a:t>
            </a:r>
            <a:r>
              <a:rPr kumimoji="0" lang="ko-KR" altLang="ko-KR" sz="1100" b="0" i="0" u="none" strike="noStrike" cap="none" normalizeH="0" baseline="0">
                <a:ln>
                  <a:noFill/>
                </a:ln>
                <a:solidFill>
                  <a:srgbClr val="BCBEC4"/>
                </a:solidFill>
                <a:effectLst/>
                <a:ea typeface="JetBrains Mono"/>
              </a:rPr>
              <a:t>(ageString);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user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User(name, 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TextBox 13">
            <a:extLst>
              <a:ext uri="{FF2B5EF4-FFF2-40B4-BE49-F238E27FC236}">
                <a16:creationId xmlns:a16="http://schemas.microsoft.com/office/drawing/2014/main" id="{8F6EC973-CC82-BD8F-28E4-91BD92076EF5}"/>
              </a:ext>
            </a:extLst>
          </p:cNvPr>
          <p:cNvSpPr txBox="1"/>
          <p:nvPr/>
        </p:nvSpPr>
        <p:spPr>
          <a:xfrm>
            <a:off x="603702" y="4402674"/>
            <a:ext cx="1790875" cy="369332"/>
          </a:xfrm>
          <a:prstGeom prst="rect">
            <a:avLst/>
          </a:prstGeom>
          <a:noFill/>
        </p:spPr>
        <p:txBody>
          <a:bodyPr wrap="square">
            <a:spAutoFit/>
          </a:bodyPr>
          <a:lstStyle/>
          <a:p>
            <a:pPr fontAlgn="ctr"/>
            <a:r>
              <a:rPr lang="ko-KR" altLang="en-US" sz="1800" b="1" u="none" strike="noStrike">
                <a:effectLst/>
              </a:rPr>
              <a:t>문자열 → </a:t>
            </a:r>
            <a:r>
              <a:rPr lang="ko-KR" altLang="en-US" b="1"/>
              <a:t>객체</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15" name="TextBox 14">
            <a:extLst>
              <a:ext uri="{FF2B5EF4-FFF2-40B4-BE49-F238E27FC236}">
                <a16:creationId xmlns:a16="http://schemas.microsoft.com/office/drawing/2014/main" id="{08CCA354-A9A6-D307-845E-6048AB28CBF1}"/>
              </a:ext>
            </a:extLst>
          </p:cNvPr>
          <p:cNvSpPr txBox="1"/>
          <p:nvPr/>
        </p:nvSpPr>
        <p:spPr>
          <a:xfrm>
            <a:off x="325645" y="4795143"/>
            <a:ext cx="2796549" cy="276999"/>
          </a:xfrm>
          <a:prstGeom prst="rect">
            <a:avLst/>
          </a:prstGeom>
          <a:noFill/>
        </p:spPr>
        <p:txBody>
          <a:bodyPr wrap="square">
            <a:spAutoFit/>
          </a:bodyPr>
          <a:lstStyle/>
          <a:p>
            <a:r>
              <a:rPr lang="en-US" altLang="ko-KR" sz="1200" u="none" strike="noStrike">
                <a:effectLst/>
              </a:rPr>
              <a:t>/convertUser?name=leaven&amp;age=30</a:t>
            </a:r>
            <a:endParaRPr lang="ko-KR" altLang="en-US" sz="1200"/>
          </a:p>
        </p:txBody>
      </p:sp>
    </p:spTree>
    <p:extLst>
      <p:ext uri="{BB962C8B-B14F-4D97-AF65-F5344CB8AC3E}">
        <p14:creationId xmlns:p14="http://schemas.microsoft.com/office/powerpoint/2010/main" val="98409506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B6601-C673-06E9-0F11-D15FFCB1BAC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54DFB7DE-BD86-D9E0-6D99-E41113185CB5}"/>
              </a:ext>
            </a:extLst>
          </p:cNvPr>
          <p:cNvSpPr/>
          <p:nvPr/>
        </p:nvSpPr>
        <p:spPr>
          <a:xfrm>
            <a:off x="108519" y="242569"/>
            <a:ext cx="256512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타입 변환 예</a:t>
            </a:r>
          </a:p>
        </p:txBody>
      </p:sp>
      <p:sp>
        <p:nvSpPr>
          <p:cNvPr id="5" name="Rectangle 1">
            <a:extLst>
              <a:ext uri="{FF2B5EF4-FFF2-40B4-BE49-F238E27FC236}">
                <a16:creationId xmlns:a16="http://schemas.microsoft.com/office/drawing/2014/main" id="{3B95398B-83DF-EE50-8D70-D374B7486D79}"/>
              </a:ext>
            </a:extLst>
          </p:cNvPr>
          <p:cNvSpPr>
            <a:spLocks noChangeArrowheads="1"/>
          </p:cNvSpPr>
          <p:nvPr/>
        </p:nvSpPr>
        <p:spPr bwMode="auto">
          <a:xfrm>
            <a:off x="270710" y="925366"/>
            <a:ext cx="4596063"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"/convert"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convertNumber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Integer number)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"Converted number: " </a:t>
            </a:r>
            <a:r>
              <a:rPr kumimoji="0" lang="ko-KR" altLang="ko-KR" sz="1100" b="0" i="0" u="none" strike="noStrike" cap="none" normalizeH="0" baseline="0">
                <a:ln>
                  <a:noFill/>
                </a:ln>
                <a:solidFill>
                  <a:srgbClr val="BCBEC4"/>
                </a:solidFill>
                <a:effectLst/>
                <a:latin typeface="Arial Unicode MS"/>
                <a:ea typeface="JetBrains Mono"/>
              </a:rPr>
              <a:t>+ number; </a:t>
            </a:r>
            <a:r>
              <a:rPr kumimoji="0" lang="ko-KR" altLang="ko-KR" sz="1100" b="0" i="0" u="none" strike="noStrike" cap="none" normalizeH="0" baseline="0">
                <a:ln>
                  <a:noFill/>
                </a:ln>
                <a:solidFill>
                  <a:srgbClr val="7A7E85"/>
                </a:solidFill>
                <a:effectLst/>
                <a:latin typeface="Arial Unicode MS"/>
                <a:ea typeface="JetBrains Mono"/>
              </a:rPr>
              <a:t>// number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a:t>
            </a:r>
            <a:r>
              <a:rPr kumimoji="0" lang="ko-KR" altLang="ko-KR" sz="1100" b="0" i="0" u="none" strike="noStrike" cap="none" normalizeH="0" baseline="0">
                <a:ln>
                  <a:noFill/>
                </a:ln>
                <a:solidFill>
                  <a:srgbClr val="7A7E85"/>
                </a:solidFill>
                <a:effectLst/>
                <a:latin typeface="Arial Unicode MS"/>
                <a:ea typeface="JetBrains Mono"/>
              </a:rPr>
              <a:t> Integer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타입</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CA64BBD5-CCFD-3F23-D7A7-2896123462EB}"/>
              </a:ext>
            </a:extLst>
          </p:cNvPr>
          <p:cNvSpPr txBox="1"/>
          <p:nvPr/>
        </p:nvSpPr>
        <p:spPr>
          <a:xfrm>
            <a:off x="4866773" y="1206444"/>
            <a:ext cx="2582278" cy="82137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7030A0"/>
                </a:solidFill>
                <a:effectLst/>
                <a:ea typeface="JetBrains Mono"/>
                <a:cs typeface="Courier New" panose="02070309020205020404" pitchFamily="49" charset="0"/>
              </a:rPr>
              <a:t>number</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r>
              <a:rPr kumimoji="0" lang="ko-KR" altLang="ko-KR" sz="1100" b="0" i="0" u="none" strike="noStrike" cap="none" normalizeH="0" baseline="0">
                <a:ln>
                  <a:noFill/>
                </a:ln>
                <a:solidFill>
                  <a:schemeClr val="accent2"/>
                </a:solidFill>
                <a:effectLst/>
                <a:ea typeface="JetBrains Mono"/>
                <a:cs typeface="Courier New" panose="02070309020205020404" pitchFamily="49" charset="0"/>
              </a:rPr>
              <a:t>123</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문자열</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Integer</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로 자동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Converted number: 123</a:t>
            </a:r>
            <a:endParaRPr kumimoji="0" lang="ko-KR" altLang="ko-KR" sz="1100" b="0" i="0" u="none" strike="noStrike" cap="none" normalizeH="0" baseline="0">
              <a:ln>
                <a:noFill/>
              </a:ln>
              <a:solidFill>
                <a:schemeClr val="bg1">
                  <a:lumMod val="50000"/>
                </a:schemeClr>
              </a:solidFill>
              <a:effectLst/>
            </a:endParaRPr>
          </a:p>
        </p:txBody>
      </p:sp>
      <p:sp>
        <p:nvSpPr>
          <p:cNvPr id="13" name="TextBox 12">
            <a:extLst>
              <a:ext uri="{FF2B5EF4-FFF2-40B4-BE49-F238E27FC236}">
                <a16:creationId xmlns:a16="http://schemas.microsoft.com/office/drawing/2014/main" id="{2186D697-F241-4911-2467-28CD4BA18136}"/>
              </a:ext>
            </a:extLst>
          </p:cNvPr>
          <p:cNvSpPr txBox="1"/>
          <p:nvPr/>
        </p:nvSpPr>
        <p:spPr>
          <a:xfrm>
            <a:off x="4866773" y="925366"/>
            <a:ext cx="2139365" cy="276999"/>
          </a:xfrm>
          <a:prstGeom prst="rect">
            <a:avLst/>
          </a:prstGeom>
          <a:noFill/>
        </p:spPr>
        <p:txBody>
          <a:bodyPr wrap="square">
            <a:spAutoFit/>
          </a:bodyPr>
          <a:lstStyle/>
          <a:p>
            <a:r>
              <a:rPr lang="en-US" altLang="ko-KR" sz="1200"/>
              <a:t>GET /convert?number=123</a:t>
            </a:r>
            <a:endParaRPr lang="ko-KR" altLang="en-US" sz="1200"/>
          </a:p>
        </p:txBody>
      </p:sp>
      <p:sp>
        <p:nvSpPr>
          <p:cNvPr id="14" name="Rectangle 4">
            <a:extLst>
              <a:ext uri="{FF2B5EF4-FFF2-40B4-BE49-F238E27FC236}">
                <a16:creationId xmlns:a16="http://schemas.microsoft.com/office/drawing/2014/main" id="{BB9A3E33-18FA-6C7E-41E6-9885F12E8C33}"/>
              </a:ext>
            </a:extLst>
          </p:cNvPr>
          <p:cNvSpPr>
            <a:spLocks noChangeArrowheads="1"/>
          </p:cNvSpPr>
          <p:nvPr/>
        </p:nvSpPr>
        <p:spPr bwMode="auto">
          <a:xfrm>
            <a:off x="270710" y="2255530"/>
            <a:ext cx="4596063"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getUserById</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Long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ID: " </a:t>
            </a:r>
            <a:r>
              <a:rPr kumimoji="0" lang="ko-KR" altLang="ko-KR" sz="1100" b="0" i="0" u="none" strike="noStrike" cap="none" normalizeH="0" baseline="0">
                <a:ln>
                  <a:noFill/>
                </a:ln>
                <a:solidFill>
                  <a:srgbClr val="BCBEC4"/>
                </a:solidFill>
                <a:effectLst/>
                <a:ea typeface="JetBrains Mono"/>
              </a:rPr>
              <a:t>+ id; </a:t>
            </a:r>
            <a:r>
              <a:rPr kumimoji="0" lang="ko-KR" altLang="ko-KR" sz="1100" b="0" i="0" u="none" strike="noStrike" cap="none" normalizeH="0" baseline="0">
                <a:ln>
                  <a:noFill/>
                </a:ln>
                <a:solidFill>
                  <a:srgbClr val="7A7E85"/>
                </a:solidFill>
                <a:effectLst/>
                <a:ea typeface="JetBrains Mono"/>
              </a:rPr>
              <a:t>// id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는</a:t>
            </a:r>
            <a:r>
              <a:rPr kumimoji="0" lang="ko-KR" altLang="ko-KR" sz="1100" b="0" i="0" u="none" strike="noStrike" cap="none" normalizeH="0" baseline="0">
                <a:ln>
                  <a:noFill/>
                </a:ln>
                <a:solidFill>
                  <a:srgbClr val="7A7E85"/>
                </a:solidFill>
                <a:effectLst/>
                <a:ea typeface="JetBrains Mono"/>
              </a:rPr>
              <a:t> Long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TextBox 14">
            <a:extLst>
              <a:ext uri="{FF2B5EF4-FFF2-40B4-BE49-F238E27FC236}">
                <a16:creationId xmlns:a16="http://schemas.microsoft.com/office/drawing/2014/main" id="{591DE305-1634-DAFB-8409-B031AAE7F222}"/>
              </a:ext>
            </a:extLst>
          </p:cNvPr>
          <p:cNvSpPr txBox="1"/>
          <p:nvPr/>
        </p:nvSpPr>
        <p:spPr>
          <a:xfrm>
            <a:off x="4866773" y="2536608"/>
            <a:ext cx="2582278" cy="82137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/user/42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문자열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Long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로 자동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ID: 42</a:t>
            </a:r>
            <a:endParaRPr kumimoji="0" lang="ko-KR" altLang="ko-KR" sz="1100" b="0" i="0" u="none" strike="noStrike" cap="none" normalizeH="0" baseline="0">
              <a:ln>
                <a:noFill/>
              </a:ln>
              <a:solidFill>
                <a:schemeClr val="bg1">
                  <a:lumMod val="50000"/>
                </a:schemeClr>
              </a:solidFill>
              <a:effectLst/>
            </a:endParaRPr>
          </a:p>
        </p:txBody>
      </p:sp>
      <p:sp>
        <p:nvSpPr>
          <p:cNvPr id="16" name="TextBox 15">
            <a:extLst>
              <a:ext uri="{FF2B5EF4-FFF2-40B4-BE49-F238E27FC236}">
                <a16:creationId xmlns:a16="http://schemas.microsoft.com/office/drawing/2014/main" id="{54F497B3-D9E2-B101-713C-2C8628F988D6}"/>
              </a:ext>
            </a:extLst>
          </p:cNvPr>
          <p:cNvSpPr txBox="1"/>
          <p:nvPr/>
        </p:nvSpPr>
        <p:spPr>
          <a:xfrm>
            <a:off x="4866773" y="2255530"/>
            <a:ext cx="2139365" cy="276999"/>
          </a:xfrm>
          <a:prstGeom prst="rect">
            <a:avLst/>
          </a:prstGeom>
          <a:noFill/>
        </p:spPr>
        <p:txBody>
          <a:bodyPr wrap="square">
            <a:spAutoFit/>
          </a:bodyPr>
          <a:lstStyle/>
          <a:p>
            <a:r>
              <a:rPr lang="en-US" altLang="ko-KR" sz="1200"/>
              <a:t>GET /user/42</a:t>
            </a:r>
            <a:endParaRPr lang="ko-KR" altLang="en-US" sz="1200"/>
          </a:p>
        </p:txBody>
      </p:sp>
      <p:sp>
        <p:nvSpPr>
          <p:cNvPr id="21" name="Rectangle 7">
            <a:extLst>
              <a:ext uri="{FF2B5EF4-FFF2-40B4-BE49-F238E27FC236}">
                <a16:creationId xmlns:a16="http://schemas.microsoft.com/office/drawing/2014/main" id="{1236005C-9E1B-7DD3-77B1-DDD0C4DE573B}"/>
              </a:ext>
            </a:extLst>
          </p:cNvPr>
          <p:cNvSpPr>
            <a:spLocks noChangeArrowheads="1"/>
          </p:cNvSpPr>
          <p:nvPr/>
        </p:nvSpPr>
        <p:spPr bwMode="auto">
          <a:xfrm>
            <a:off x="270710" y="3568090"/>
            <a:ext cx="459606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User 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 </a:t>
            </a:r>
            <a:r>
              <a:rPr kumimoji="0" lang="ko-KR" altLang="ko-KR" sz="1100" b="0" i="0" u="none" strike="noStrike" cap="none" normalizeH="0" baseline="0">
                <a:ln>
                  <a:noFill/>
                </a:ln>
                <a:solidFill>
                  <a:srgbClr val="BCBEC4"/>
                </a:solidFill>
                <a:effectLst/>
                <a:ea typeface="JetBrains Mono"/>
              </a:rPr>
              <a:t>+ user.getName() + </a:t>
            </a:r>
            <a:r>
              <a:rPr kumimoji="0" lang="ko-KR" altLang="ko-KR" sz="1100" b="0" i="0" u="none" strike="noStrike" cap="none" normalizeH="0" baseline="0">
                <a:ln>
                  <a:noFill/>
                </a:ln>
                <a:solidFill>
                  <a:srgbClr val="6AAB73"/>
                </a:solidFill>
                <a:effectLst/>
                <a:ea typeface="JetBrains Mono"/>
              </a:rPr>
              <a:t>", Age: " </a:t>
            </a:r>
            <a:r>
              <a:rPr kumimoji="0" lang="ko-KR" altLang="ko-KR" sz="1100" b="0" i="0" u="none" strike="noStrike" cap="none" normalizeH="0" baseline="0">
                <a:ln>
                  <a:noFill/>
                </a:ln>
                <a:solidFill>
                  <a:srgbClr val="BCBEC4"/>
                </a:solidFill>
                <a:effectLst/>
                <a:ea typeface="JetBrains Mono"/>
              </a:rPr>
              <a:t>+ user.getAge()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 City: " </a:t>
            </a:r>
            <a:r>
              <a:rPr kumimoji="0" lang="ko-KR" altLang="ko-KR" sz="1100" b="0" i="0" u="none" strike="noStrike" cap="none" normalizeH="0" baseline="0">
                <a:ln>
                  <a:noFill/>
                </a:ln>
                <a:solidFill>
                  <a:srgbClr val="BCBEC4"/>
                </a:solidFill>
                <a:effectLst/>
                <a:ea typeface="JetBrains Mono"/>
              </a:rPr>
              <a:t>+ user.getAddress().getCity()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 Zipcode: " </a:t>
            </a:r>
            <a:r>
              <a:rPr kumimoji="0" lang="ko-KR" altLang="ko-KR" sz="1100" b="0" i="0" u="none" strike="noStrike" cap="none" normalizeH="0" baseline="0">
                <a:ln>
                  <a:noFill/>
                </a:ln>
                <a:solidFill>
                  <a:srgbClr val="BCBEC4"/>
                </a:solidFill>
                <a:effectLst/>
                <a:ea typeface="JetBrains Mono"/>
              </a:rPr>
              <a:t>+ user.getAddress().getZipcode();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2" name="TextBox 21">
            <a:extLst>
              <a:ext uri="{FF2B5EF4-FFF2-40B4-BE49-F238E27FC236}">
                <a16:creationId xmlns:a16="http://schemas.microsoft.com/office/drawing/2014/main" id="{7DC792B9-149E-907D-02D8-141E17BE8ABF}"/>
              </a:ext>
            </a:extLst>
          </p:cNvPr>
          <p:cNvSpPr txBox="1"/>
          <p:nvPr/>
        </p:nvSpPr>
        <p:spPr>
          <a:xfrm>
            <a:off x="4866773" y="3558531"/>
            <a:ext cx="4884821" cy="545983"/>
          </a:xfrm>
          <a:prstGeom prst="rect">
            <a:avLst/>
          </a:prstGeom>
          <a:noFill/>
        </p:spPr>
        <p:txBody>
          <a:bodyPr wrap="square">
            <a:spAutoFit/>
          </a:bodyPr>
          <a:lstStyle/>
          <a:p>
            <a:pPr>
              <a:lnSpc>
                <a:spcPct val="130000"/>
              </a:lnSpc>
            </a:pPr>
            <a:r>
              <a:rPr lang="en-US" altLang="ko-KR" sz="1200"/>
              <a:t>POST /submitForm</a:t>
            </a:r>
          </a:p>
          <a:p>
            <a:pPr>
              <a:lnSpc>
                <a:spcPct val="130000"/>
              </a:lnSpc>
            </a:pPr>
            <a:r>
              <a:rPr lang="en-US" altLang="ko-KR" sz="1200"/>
              <a:t>name=leaven&amp;age=30&amp;addr.city=Seoul&amp;addr.zipcode=12345</a:t>
            </a:r>
            <a:endParaRPr lang="ko-KR" altLang="en-US" sz="1200"/>
          </a:p>
        </p:txBody>
      </p:sp>
      <p:sp>
        <p:nvSpPr>
          <p:cNvPr id="23" name="TextBox 22">
            <a:extLst>
              <a:ext uri="{FF2B5EF4-FFF2-40B4-BE49-F238E27FC236}">
                <a16:creationId xmlns:a16="http://schemas.microsoft.com/office/drawing/2014/main" id="{B8955D0C-3727-F29A-D807-D759E7649CCF}"/>
              </a:ext>
            </a:extLst>
          </p:cNvPr>
          <p:cNvSpPr txBox="1"/>
          <p:nvPr/>
        </p:nvSpPr>
        <p:spPr>
          <a:xfrm>
            <a:off x="4866773" y="4104514"/>
            <a:ext cx="4957011" cy="107529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name=leaven&amp;age=30&amp;addr.city=Seoul&amp;addr.zipcode=12345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문자열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객체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Address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객체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내부 필드는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Integer, String</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으로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leaven, Age: 30, City: Seoul, Zipcode: 12345</a:t>
            </a:r>
            <a:endParaRPr kumimoji="0" lang="ko-KR" altLang="ko-KR" sz="1100" b="0" i="0" u="none" strike="noStrike" cap="none" normalizeH="0" baseline="0">
              <a:ln>
                <a:noFill/>
              </a:ln>
              <a:solidFill>
                <a:schemeClr val="bg1">
                  <a:lumMod val="50000"/>
                </a:schemeClr>
              </a:solidFill>
              <a:effectLst/>
            </a:endParaRPr>
          </a:p>
        </p:txBody>
      </p:sp>
      <p:sp>
        <p:nvSpPr>
          <p:cNvPr id="24" name="Rectangle 8">
            <a:extLst>
              <a:ext uri="{FF2B5EF4-FFF2-40B4-BE49-F238E27FC236}">
                <a16:creationId xmlns:a16="http://schemas.microsoft.com/office/drawing/2014/main" id="{253380DD-153A-039E-A14A-52C9608FAE39}"/>
              </a:ext>
            </a:extLst>
          </p:cNvPr>
          <p:cNvSpPr>
            <a:spLocks noChangeArrowheads="1"/>
          </p:cNvSpPr>
          <p:nvPr/>
        </p:nvSpPr>
        <p:spPr bwMode="auto">
          <a:xfrm>
            <a:off x="10008268" y="2641507"/>
            <a:ext cx="2003258" cy="31066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Address </a:t>
            </a:r>
            <a:r>
              <a:rPr kumimoji="0" lang="ko-KR" altLang="ko-KR" sz="1100" b="0" i="0" u="none" strike="noStrike" cap="none" normalizeH="0" baseline="0">
                <a:ln>
                  <a:noFill/>
                </a:ln>
                <a:solidFill>
                  <a:srgbClr val="C77DBB"/>
                </a:solidFill>
                <a:effectLst/>
                <a:ea typeface="JetBrains Mono"/>
              </a:rPr>
              <a:t>addr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Address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city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zipcode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5" name="직사각형 24">
            <a:extLst>
              <a:ext uri="{FF2B5EF4-FFF2-40B4-BE49-F238E27FC236}">
                <a16:creationId xmlns:a16="http://schemas.microsoft.com/office/drawing/2014/main" id="{F18E8F2C-AE7D-D2EE-D79E-A6CB3EB700B8}"/>
              </a:ext>
            </a:extLst>
          </p:cNvPr>
          <p:cNvSpPr/>
          <p:nvPr/>
        </p:nvSpPr>
        <p:spPr>
          <a:xfrm>
            <a:off x="180474" y="5466028"/>
            <a:ext cx="792881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스프링은 요청 파라미터</a:t>
            </a:r>
            <a:r>
              <a:rPr lang="en-US" altLang="ko-KR" sz="1200">
                <a:latin typeface="+mn-ea"/>
              </a:rPr>
              <a:t>(</a:t>
            </a:r>
            <a:r>
              <a:rPr lang="ko-KR" altLang="en-US" sz="1200">
                <a:latin typeface="+mn-ea"/>
              </a:rPr>
              <a:t>문자열</a:t>
            </a:r>
            <a:r>
              <a:rPr lang="en-US" altLang="ko-KR" sz="1200">
                <a:latin typeface="+mn-ea"/>
              </a:rPr>
              <a:t>)</a:t>
            </a:r>
            <a:r>
              <a:rPr lang="ko-KR" altLang="en-US" sz="1200">
                <a:latin typeface="+mn-ea"/>
              </a:rPr>
              <a:t>을 기본 타입 및 객체 타입에 맞도록 자동으로 변환해 주고 있다</a:t>
            </a:r>
            <a:endParaRPr lang="en-US" altLang="ko-KR" sz="1200">
              <a:latin typeface="+mn-ea"/>
            </a:endParaRPr>
          </a:p>
          <a:p>
            <a:pPr marL="171450" indent="-171450">
              <a:lnSpc>
                <a:spcPct val="150000"/>
              </a:lnSpc>
              <a:buFont typeface="Arial" panose="020B0604020202020204" pitchFamily="34" charset="0"/>
              <a:buChar char="•"/>
            </a:pPr>
            <a:r>
              <a:rPr lang="en-US" altLang="ko-KR" sz="1200"/>
              <a:t>@RequestParam , @ModelAttribute , @PathVariable </a:t>
            </a:r>
            <a:r>
              <a:rPr lang="ko-KR" altLang="en-US" sz="1200"/>
              <a:t>뒤에 정의한 데이터를 자동으로 타입변환 해 준다</a:t>
            </a:r>
            <a:endParaRPr lang="en-US" altLang="ko-KR" sz="1200"/>
          </a:p>
          <a:p>
            <a:pPr marL="171450" indent="-171450">
              <a:lnSpc>
                <a:spcPct val="150000"/>
              </a:lnSpc>
              <a:buFont typeface="Arial" panose="020B0604020202020204" pitchFamily="34" charset="0"/>
              <a:buChar char="•"/>
            </a:pPr>
            <a:r>
              <a:rPr lang="en-US" altLang="ko-KR" sz="1200">
                <a:latin typeface="+mn-ea"/>
              </a:rPr>
              <a:t>SpEL(Spring Expression Language), XML </a:t>
            </a:r>
            <a:r>
              <a:rPr lang="ko-KR" altLang="en-US" sz="1200">
                <a:latin typeface="+mn-ea"/>
              </a:rPr>
              <a:t>빈 설정</a:t>
            </a:r>
            <a:r>
              <a:rPr lang="en-US" altLang="ko-KR" sz="1200">
                <a:latin typeface="+mn-ea"/>
              </a:rPr>
              <a:t>, </a:t>
            </a:r>
            <a:r>
              <a:rPr lang="ko-KR" altLang="en-US" sz="1200">
                <a:latin typeface="+mn-ea"/>
              </a:rPr>
              <a:t>객체 검증</a:t>
            </a:r>
            <a:r>
              <a:rPr lang="en-US" altLang="ko-KR" sz="1200">
                <a:latin typeface="+mn-ea"/>
              </a:rPr>
              <a:t>, </a:t>
            </a:r>
            <a:r>
              <a:rPr lang="ko-KR" altLang="en-US" sz="1200">
                <a:latin typeface="+mn-ea"/>
              </a:rPr>
              <a:t>뷰 렌더링 시 데이터 간 타입 변환이 이루어진다</a:t>
            </a:r>
            <a:endParaRPr lang="en-US" altLang="ko-KR" sz="1200">
              <a:latin typeface="+mn-ea"/>
            </a:endParaRPr>
          </a:p>
        </p:txBody>
      </p:sp>
    </p:spTree>
    <p:extLst>
      <p:ext uri="{BB962C8B-B14F-4D97-AF65-F5344CB8AC3E}">
        <p14:creationId xmlns:p14="http://schemas.microsoft.com/office/powerpoint/2010/main" val="41338744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03E4D-8507-B2EA-23BD-D165FCDABF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4C4D06-CFC4-661B-63E9-549A28DD2CA0}"/>
              </a:ext>
            </a:extLst>
          </p:cNvPr>
          <p:cNvSpPr txBox="1"/>
          <p:nvPr/>
        </p:nvSpPr>
        <p:spPr>
          <a:xfrm>
            <a:off x="4294903" y="2921169"/>
            <a:ext cx="3602205"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1CF634C3-39D5-42BA-DCFA-637F06C4427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99689492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7C4F-D93E-2DDB-FD6D-A2A226A6E31C}"/>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3CE579C-7185-584B-036C-B3B80BA62357}"/>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98F2AF57-E2FB-40A6-0AE1-B6FAB1BFC436}"/>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F7AFD8CB-AC0C-BF39-D101-1834E3A28F87}"/>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8D1E2365-F04D-27FD-670D-FFE5E63FD250}"/>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DFF6D1BE-3A9A-9F84-209B-3E1060EE3519}"/>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2D67554A-90CA-E6AE-D341-245445A2368A}"/>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944204C1-C9D9-2548-D2E5-D8434C8F5CF3}"/>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4E431979-A8DC-0C8B-CFC4-AA4FD9D42DE0}"/>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A1201831-13C8-0174-9319-CA3EC679572B}"/>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9365B6F3-0E31-7882-A319-D649B2B779BD}"/>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B2AD7051-9867-B54E-BA5E-5871AA1E9B3A}"/>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1D7FCAF5-004B-423F-938A-FE35A5C14A91}"/>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AEF537F0-D448-0AD5-497F-E0684486BF25}"/>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4BF35B-BF04-E233-3E85-83710E5BBA01}"/>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E7AE8442-DB8D-DBE0-22C9-4637688F4173}"/>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2E69898D-93EF-1027-E250-E1BE79852354}"/>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1567184E-C8AC-025A-2B35-52606B0DC974}"/>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76F04B9-6FE3-AE66-EA8A-1B3E66A24196}"/>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BE1FBCC1-3688-9499-030E-A5477EE59E56}"/>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7C6C17EB-72FD-2F31-71B2-EB9F7DB1250A}"/>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52C9C083-69DA-3549-D806-C9992B730DB0}"/>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9644DDA-4A51-6858-583C-78D2DF02E1D1}"/>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C94E9A67-CEFC-248A-B41D-FDC7A6538B16}"/>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11C885DC-0246-268D-FE92-B55527EA1994}"/>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B206B3E4-B19C-C3F0-1264-1181D7897024}"/>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A6E170EC-2FC4-A027-CCCA-A9C53F888A85}"/>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7D1A30B0-38CC-72EA-8435-CB4F66FA8165}"/>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415AABEB-329A-547D-0150-FDECC09D0B5E}"/>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55DD80AE-CF4B-5936-DB98-FB7DE03CF3E5}"/>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8F4EE995-356D-62F4-AED4-DFE6FF6E8251}"/>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25C113B-4A56-F567-59E1-C42691E3E727}"/>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E4EEE4B-3EB3-95B8-81A7-709DC31C9DEF}"/>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7D899706-A839-C27A-34D1-D9B710ACC4D1}"/>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51BCF24-A884-3E12-47CE-9C3AB52E8A9E}"/>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64844A1-4F58-E275-4EE1-1A6A1A7A8B13}"/>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183AA913-226A-ED5C-7428-EB3405C6572F}"/>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3A423B31-24AB-E7B3-83E3-AF07F4BB45BD}"/>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EB50E098-DFFA-6507-71B7-A39F75800166}"/>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CA0B6085-F563-89B4-DDCA-B880463EECDD}"/>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0AD28A2F-C363-56D0-B072-14FAE1641A97}"/>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0178EBDD-2611-2D88-3631-01170DA6FAA3}"/>
              </a:ext>
            </a:extLst>
          </p:cNvPr>
          <p:cNvCxnSpPr>
            <a:cxnSpLocks/>
            <a:stCxn id="17" idx="0"/>
            <a:endCxn id="14" idx="0"/>
          </p:cNvCxnSpPr>
          <p:nvPr/>
        </p:nvCxnSpPr>
        <p:spPr>
          <a:xfrm rot="5400000" flipH="1" flipV="1">
            <a:off x="8601723" y="1605740"/>
            <a:ext cx="1800" cy="3478991"/>
          </a:xfrm>
          <a:prstGeom prst="bentConnector3">
            <a:avLst>
              <a:gd name="adj1" fmla="val 17813111"/>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C2B0B281-BCE6-6735-C2A2-DB2B34577079}"/>
              </a:ext>
            </a:extLst>
          </p:cNvPr>
          <p:cNvSpPr/>
          <p:nvPr/>
        </p:nvSpPr>
        <p:spPr>
          <a:xfrm>
            <a:off x="10309401" y="1975994"/>
            <a:ext cx="1197861" cy="246221"/>
          </a:xfrm>
          <a:prstGeom prst="rect">
            <a:avLst/>
          </a:prstGeom>
        </p:spPr>
        <p:txBody>
          <a:bodyPr wrap="square">
            <a:spAutoFit/>
          </a:bodyPr>
          <a:lstStyle/>
          <a:p>
            <a:r>
              <a:rPr lang="en-US" altLang="ko-KR" sz="1000">
                <a:latin typeface="+mn-ea"/>
              </a:rPr>
              <a:t>User(“leaven”, 1)</a:t>
            </a:r>
          </a:p>
        </p:txBody>
      </p:sp>
      <p:sp>
        <p:nvSpPr>
          <p:cNvPr id="6" name="모서리가 둥근 직사각형 38">
            <a:extLst>
              <a:ext uri="{FF2B5EF4-FFF2-40B4-BE49-F238E27FC236}">
                <a16:creationId xmlns:a16="http://schemas.microsoft.com/office/drawing/2014/main" id="{20825F4B-6B0D-6EAC-3FF1-6DAF7751EA01}"/>
              </a:ext>
            </a:extLst>
          </p:cNvPr>
          <p:cNvSpPr/>
          <p:nvPr/>
        </p:nvSpPr>
        <p:spPr>
          <a:xfrm>
            <a:off x="7050263" y="2841780"/>
            <a:ext cx="1013726"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Data</a:t>
            </a:r>
            <a:r>
              <a:rPr lang="en-US" altLang="ko-KR" sz="1200">
                <a:solidFill>
                  <a:schemeClr val="bg1">
                    <a:lumMod val="50000"/>
                  </a:schemeClr>
                </a:solidFill>
              </a:rPr>
              <a:t>Binder</a:t>
            </a:r>
            <a:endParaRPr lang="en-US" altLang="ko-KR" sz="1200">
              <a:solidFill>
                <a:schemeClr val="bg1">
                  <a:lumMod val="50000"/>
                </a:schemeClr>
              </a:solidFill>
              <a:effectLst/>
            </a:endParaRPr>
          </a:p>
        </p:txBody>
      </p:sp>
      <p:sp>
        <p:nvSpPr>
          <p:cNvPr id="7" name="모서리가 둥근 직사각형 38">
            <a:extLst>
              <a:ext uri="{FF2B5EF4-FFF2-40B4-BE49-F238E27FC236}">
                <a16:creationId xmlns:a16="http://schemas.microsoft.com/office/drawing/2014/main" id="{F048F425-E9F8-3CED-7F4D-057DFADC4F2C}"/>
              </a:ext>
            </a:extLst>
          </p:cNvPr>
          <p:cNvSpPr/>
          <p:nvPr/>
        </p:nvSpPr>
        <p:spPr>
          <a:xfrm>
            <a:off x="8168982" y="2841780"/>
            <a:ext cx="902832"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rPr>
              <a:t>Converter</a:t>
            </a:r>
            <a:endParaRPr lang="en-US" altLang="ko-KR" sz="1200">
              <a:solidFill>
                <a:schemeClr val="bg1"/>
              </a:solidFill>
              <a:effectLst/>
            </a:endParaRPr>
          </a:p>
        </p:txBody>
      </p:sp>
      <p:sp>
        <p:nvSpPr>
          <p:cNvPr id="4" name="모서리가 둥근 직사각형 38">
            <a:extLst>
              <a:ext uri="{FF2B5EF4-FFF2-40B4-BE49-F238E27FC236}">
                <a16:creationId xmlns:a16="http://schemas.microsoft.com/office/drawing/2014/main" id="{E396BEF8-F964-1416-A342-8B5A03117FDE}"/>
              </a:ext>
            </a:extLst>
          </p:cNvPr>
          <p:cNvSpPr/>
          <p:nvPr/>
        </p:nvSpPr>
        <p:spPr>
          <a:xfrm>
            <a:off x="9176807" y="2838832"/>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Validation</a:t>
            </a:r>
          </a:p>
        </p:txBody>
      </p:sp>
    </p:spTree>
    <p:extLst>
      <p:ext uri="{BB962C8B-B14F-4D97-AF65-F5344CB8AC3E}">
        <p14:creationId xmlns:p14="http://schemas.microsoft.com/office/powerpoint/2010/main" val="2167843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524053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315331" cy="111216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간단 예제</a:t>
            </a:r>
          </a:p>
        </p:txBody>
      </p:sp>
    </p:spTree>
    <p:extLst>
      <p:ext uri="{BB962C8B-B14F-4D97-AF65-F5344CB8AC3E}">
        <p14:creationId xmlns:p14="http://schemas.microsoft.com/office/powerpoint/2010/main" val="293178972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979DB-B943-5F8C-075F-79C7B0EA8A1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08C541C-92BC-7782-3BBA-C744F38CD699}"/>
              </a:ext>
            </a:extLst>
          </p:cNvPr>
          <p:cNvSpPr/>
          <p:nvPr/>
        </p:nvSpPr>
        <p:spPr>
          <a:xfrm>
            <a:off x="370206" y="627229"/>
            <a:ext cx="1171551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타입변환은 바인딩을 처리하는 과정속에 포함되어 있으며 타입 변환이 실패하면 더 이상 바인딩을 진행하지 않고 오류를 발생시킨다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의 </a:t>
            </a:r>
            <a:r>
              <a:rPr lang="en-US" altLang="ko-KR" sz="1200" b="1">
                <a:latin typeface="+mn-ea"/>
              </a:rPr>
              <a:t>Converter&lt;S,T&gt;</a:t>
            </a:r>
            <a:r>
              <a:rPr lang="en-US" altLang="ko-KR" sz="1200">
                <a:latin typeface="+mn-ea"/>
              </a:rPr>
              <a:t> </a:t>
            </a:r>
            <a:r>
              <a:rPr lang="ko-KR" altLang="en-US" sz="1200">
                <a:latin typeface="+mn-ea"/>
              </a:rPr>
              <a:t>는 입력 데이터를 원하는 데이터 타입으로 변환하기 위한 인터페이스로서 소스 객체</a:t>
            </a:r>
            <a:r>
              <a:rPr lang="en-US" altLang="ko-KR" sz="1200">
                <a:latin typeface="+mn-ea"/>
              </a:rPr>
              <a:t>(S)</a:t>
            </a:r>
            <a:r>
              <a:rPr lang="ko-KR" altLang="en-US" sz="1200">
                <a:latin typeface="+mn-ea"/>
              </a:rPr>
              <a:t>를 대상 객체</a:t>
            </a:r>
            <a:r>
              <a:rPr lang="en-US" altLang="ko-KR" sz="1200">
                <a:latin typeface="+mn-ea"/>
              </a:rPr>
              <a:t>(T)</a:t>
            </a:r>
            <a:r>
              <a:rPr lang="ko-KR" altLang="en-US" sz="1200">
                <a:latin typeface="+mn-ea"/>
              </a:rPr>
              <a:t>로 변환하는 데 사용된다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스프링은 이미 수많은 컨버터 구현체들을 제공하고 있으며 특별한 타입변환이 필요할 경우 </a:t>
            </a:r>
            <a:r>
              <a:rPr lang="en-US" altLang="ko-KR" sz="1200">
                <a:latin typeface="+mn-ea"/>
              </a:rPr>
              <a:t>Converter </a:t>
            </a:r>
            <a:r>
              <a:rPr lang="ko-KR" altLang="en-US" sz="1200">
                <a:latin typeface="+mn-ea"/>
              </a:rPr>
              <a:t>를 직접 구현해서 사용할 수 있다</a:t>
            </a:r>
            <a:endParaRPr lang="en-US" altLang="ko-KR" sz="1200">
              <a:latin typeface="+mn-ea"/>
            </a:endParaRPr>
          </a:p>
        </p:txBody>
      </p:sp>
      <p:sp>
        <p:nvSpPr>
          <p:cNvPr id="74" name="직사각형 73">
            <a:extLst>
              <a:ext uri="{FF2B5EF4-FFF2-40B4-BE49-F238E27FC236}">
                <a16:creationId xmlns:a16="http://schemas.microsoft.com/office/drawing/2014/main" id="{99CCB03B-5387-538E-E1B8-B575B73A5A28}"/>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2" name="직사각형 21">
            <a:extLst>
              <a:ext uri="{FF2B5EF4-FFF2-40B4-BE49-F238E27FC236}">
                <a16:creationId xmlns:a16="http://schemas.microsoft.com/office/drawing/2014/main" id="{F7C28460-2A3A-2308-0DAD-C1804C7A2E72}"/>
              </a:ext>
            </a:extLst>
          </p:cNvPr>
          <p:cNvSpPr/>
          <p:nvPr/>
        </p:nvSpPr>
        <p:spPr>
          <a:xfrm>
            <a:off x="198756" y="166688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4" name="Rectangle 6">
            <a:extLst>
              <a:ext uri="{FF2B5EF4-FFF2-40B4-BE49-F238E27FC236}">
                <a16:creationId xmlns:a16="http://schemas.microsoft.com/office/drawing/2014/main" id="{C0A21398-D708-C2CA-F2DB-744BAD670529}"/>
              </a:ext>
            </a:extLst>
          </p:cNvPr>
          <p:cNvSpPr>
            <a:spLocks noChangeArrowheads="1"/>
          </p:cNvSpPr>
          <p:nvPr/>
        </p:nvSpPr>
        <p:spPr bwMode="auto">
          <a:xfrm>
            <a:off x="522104" y="2086434"/>
            <a:ext cx="10629665"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package </a:t>
            </a:r>
            <a:r>
              <a:rPr kumimoji="0" lang="ko-KR" altLang="ko-KR" sz="1200" b="0" i="0" u="none" strike="noStrike" cap="none" normalizeH="0" baseline="0">
                <a:ln>
                  <a:noFill/>
                </a:ln>
                <a:solidFill>
                  <a:srgbClr val="BCBEC4"/>
                </a:solidFill>
                <a:effectLst/>
                <a:ea typeface="JetBrains Mono"/>
              </a:rPr>
              <a:t>org.springframework.core.convert.converter;</a:t>
            </a:r>
            <a:endParaRPr kumimoji="0" lang="en-US" altLang="ko-KR" sz="12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Converter&lt;</a:t>
            </a:r>
            <a:r>
              <a:rPr kumimoji="0" lang="ko-KR" altLang="ko-KR" sz="1200" b="0" i="0" u="none" strike="noStrike" cap="none" normalizeH="0" baseline="0">
                <a:ln>
                  <a:noFill/>
                </a:ln>
                <a:solidFill>
                  <a:srgbClr val="16BAAC"/>
                </a:solidFill>
                <a:effectLst/>
                <a:ea typeface="JetBrains Mono"/>
              </a:rPr>
              <a:t>S</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16BAAC"/>
                </a:solidFill>
                <a:effectLst/>
                <a:ea typeface="JetBrains Mono"/>
              </a:rPr>
              <a:t>T </a:t>
            </a:r>
            <a:r>
              <a:rPr kumimoji="0" lang="ko-KR" altLang="ko-KR" sz="1200" b="0" i="0" u="none" strike="noStrike" cap="none" normalizeH="0" baseline="0">
                <a:ln>
                  <a:noFill/>
                </a:ln>
                <a:solidFill>
                  <a:srgbClr val="56A8F5"/>
                </a:solidFill>
                <a:effectLst/>
                <a:ea typeface="JetBrains Mono"/>
              </a:rPr>
              <a:t>convert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16BAAC"/>
                </a:solidFill>
                <a:effectLst/>
                <a:ea typeface="JetBrains Mono"/>
              </a:rPr>
              <a:t>S </a:t>
            </a:r>
            <a:r>
              <a:rPr kumimoji="0" lang="ko-KR" altLang="ko-KR" sz="1200" b="0" i="0" u="none" strike="noStrike" cap="none" normalizeH="0" baseline="0">
                <a:ln>
                  <a:noFill/>
                </a:ln>
                <a:solidFill>
                  <a:srgbClr val="BCBEC4"/>
                </a:solidFill>
                <a:effectLst/>
                <a:ea typeface="JetBrains Mono"/>
              </a:rPr>
              <a:t>source);</a:t>
            </a:r>
            <a:r>
              <a:rPr kumimoji="0" lang="en-US" altLang="ko-KR" sz="1200" b="0" i="0" u="none" strike="noStrike" cap="none" normalizeH="0" baseline="0">
                <a:ln>
                  <a:noFill/>
                </a:ln>
                <a:solidFill>
                  <a:srgbClr val="BCBEC4"/>
                </a:solidFill>
                <a:effectLst/>
                <a:ea typeface="JetBrains Mono"/>
              </a:rPr>
              <a:t> </a:t>
            </a:r>
            <a:br>
              <a:rPr kumimoji="0" lang="en-US"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29" name="TextBox 28">
            <a:extLst>
              <a:ext uri="{FF2B5EF4-FFF2-40B4-BE49-F238E27FC236}">
                <a16:creationId xmlns:a16="http://schemas.microsoft.com/office/drawing/2014/main" id="{145EDC98-729A-9E16-A8DF-A78035BBAC9A}"/>
              </a:ext>
            </a:extLst>
          </p:cNvPr>
          <p:cNvSpPr txBox="1"/>
          <p:nvPr/>
        </p:nvSpPr>
        <p:spPr>
          <a:xfrm>
            <a:off x="2140471" y="3009268"/>
            <a:ext cx="4289023" cy="261610"/>
          </a:xfrm>
          <a:prstGeom prst="rect">
            <a:avLst/>
          </a:prstGeom>
          <a:noFill/>
        </p:spPr>
        <p:txBody>
          <a:bodyPr wrap="square">
            <a:spAutoFit/>
          </a:bodyPr>
          <a:lstStyle/>
          <a:p>
            <a:r>
              <a:rPr kumimoji="0" lang="en-US" altLang="ko-KR" sz="1100" b="0" i="0" u="none" strike="noStrike" cap="none" normalizeH="0" baseline="0">
                <a:ln>
                  <a:noFill/>
                </a:ln>
                <a:solidFill>
                  <a:schemeClr val="bg1">
                    <a:lumMod val="50000"/>
                  </a:schemeClr>
                </a:solidFill>
                <a:effectLst/>
                <a:ea typeface="JetBrains Mono"/>
              </a:rPr>
              <a:t> // </a:t>
            </a:r>
            <a:r>
              <a:rPr kumimoji="0" lang="ko-KR" altLang="en-US" sz="1100" b="0" i="0" u="none" strike="noStrike" cap="none" normalizeH="0" baseline="0">
                <a:ln>
                  <a:noFill/>
                </a:ln>
                <a:solidFill>
                  <a:schemeClr val="bg1">
                    <a:lumMod val="50000"/>
                  </a:schemeClr>
                </a:solidFill>
                <a:effectLst/>
                <a:ea typeface="JetBrains Mono"/>
              </a:rPr>
              <a:t>타입 </a:t>
            </a:r>
            <a:r>
              <a:rPr kumimoji="0" lang="en-US" altLang="ko-KR" sz="1100" b="0" i="0" u="none" strike="noStrike" cap="none" normalizeH="0" baseline="0">
                <a:ln>
                  <a:noFill/>
                </a:ln>
                <a:solidFill>
                  <a:schemeClr val="bg1">
                    <a:lumMod val="50000"/>
                  </a:schemeClr>
                </a:solidFill>
                <a:effectLst/>
                <a:ea typeface="JetBrains Mono"/>
              </a:rPr>
              <a:t>S </a:t>
            </a:r>
            <a:r>
              <a:rPr kumimoji="0" lang="ko-KR" altLang="en-US" sz="1100" b="0" i="0" u="none" strike="noStrike" cap="none" normalizeH="0" baseline="0">
                <a:ln>
                  <a:noFill/>
                </a:ln>
                <a:solidFill>
                  <a:schemeClr val="bg1">
                    <a:lumMod val="50000"/>
                  </a:schemeClr>
                </a:solidFill>
                <a:effectLst/>
                <a:ea typeface="JetBrains Mono"/>
              </a:rPr>
              <a:t>의 소스 객체를 타입 </a:t>
            </a:r>
            <a:r>
              <a:rPr kumimoji="0" lang="en-US" altLang="ko-KR" sz="1100" b="0" i="0" u="none" strike="noStrike" cap="none" normalizeH="0" baseline="0">
                <a:ln>
                  <a:noFill/>
                </a:ln>
                <a:solidFill>
                  <a:schemeClr val="bg1">
                    <a:lumMod val="50000"/>
                  </a:schemeClr>
                </a:solidFill>
                <a:effectLst/>
                <a:ea typeface="JetBrains Mono"/>
              </a:rPr>
              <a:t>T </a:t>
            </a:r>
            <a:r>
              <a:rPr kumimoji="0" lang="ko-KR" altLang="en-US" sz="1100" b="0" i="0" u="none" strike="noStrike" cap="none" normalizeH="0" baseline="0">
                <a:ln>
                  <a:noFill/>
                </a:ln>
                <a:solidFill>
                  <a:schemeClr val="bg1">
                    <a:lumMod val="50000"/>
                  </a:schemeClr>
                </a:solidFill>
                <a:effectLst/>
                <a:ea typeface="JetBrains Mono"/>
              </a:rPr>
              <a:t>의 타겟 객체로 변환한다</a:t>
            </a:r>
            <a:endParaRPr lang="ko-KR" altLang="en-US" sz="1100">
              <a:solidFill>
                <a:schemeClr val="bg1">
                  <a:lumMod val="50000"/>
                </a:schemeClr>
              </a:solidFill>
            </a:endParaRPr>
          </a:p>
        </p:txBody>
      </p:sp>
      <p:sp>
        <p:nvSpPr>
          <p:cNvPr id="30" name="직사각형 29">
            <a:extLst>
              <a:ext uri="{FF2B5EF4-FFF2-40B4-BE49-F238E27FC236}">
                <a16:creationId xmlns:a16="http://schemas.microsoft.com/office/drawing/2014/main" id="{D92170D3-361B-A9B5-8C3D-CAF2DF28A1CE}"/>
              </a:ext>
            </a:extLst>
          </p:cNvPr>
          <p:cNvSpPr/>
          <p:nvPr/>
        </p:nvSpPr>
        <p:spPr>
          <a:xfrm>
            <a:off x="198756" y="416603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1" name="TextBox 30">
            <a:extLst>
              <a:ext uri="{FF2B5EF4-FFF2-40B4-BE49-F238E27FC236}">
                <a16:creationId xmlns:a16="http://schemas.microsoft.com/office/drawing/2014/main" id="{771E87FB-4A1C-2688-D972-F4AF359A07B8}"/>
              </a:ext>
            </a:extLst>
          </p:cNvPr>
          <p:cNvSpPr txBox="1"/>
          <p:nvPr/>
        </p:nvSpPr>
        <p:spPr>
          <a:xfrm>
            <a:off x="437327" y="5022471"/>
            <a:ext cx="3135922" cy="307777"/>
          </a:xfrm>
          <a:prstGeom prst="rect">
            <a:avLst/>
          </a:prstGeom>
          <a:solidFill>
            <a:schemeClr val="bg1"/>
          </a:solidFill>
          <a:ln w="6350">
            <a:solidFill>
              <a:schemeClr val="bg1">
                <a:lumMod val="50000"/>
              </a:schemeClr>
            </a:solidFill>
          </a:ln>
        </p:spPr>
        <p:txBody>
          <a:bodyPr wrap="square">
            <a:spAutoFit/>
          </a:bodyPr>
          <a:lstStyle/>
          <a:p>
            <a:r>
              <a:rPr kumimoji="0" lang="ko-KR" altLang="ko-KR" sz="1400" i="0" u="none" strike="noStrike" cap="none" normalizeH="0" baseline="0">
                <a:ln>
                  <a:noFill/>
                </a:ln>
                <a:effectLst/>
                <a:ea typeface="JetBrains Mono"/>
              </a:rPr>
              <a:t>Integer num = Integer.</a:t>
            </a:r>
            <a:r>
              <a:rPr kumimoji="0" lang="ko-KR" altLang="ko-KR" sz="1400" i="1" u="none" strike="noStrike" cap="none" normalizeH="0" baseline="0">
                <a:ln>
                  <a:noFill/>
                </a:ln>
                <a:effectLst/>
                <a:ea typeface="JetBrains Mono"/>
              </a:rPr>
              <a:t>valueOf</a:t>
            </a:r>
            <a:r>
              <a:rPr kumimoji="0" lang="en-US" altLang="ko-KR" sz="1400" i="1" u="none" strike="noStrike" cap="none" normalizeH="0" baseline="0">
                <a:ln>
                  <a:noFill/>
                </a:ln>
                <a:effectLst/>
                <a:ea typeface="JetBrains Mono"/>
              </a:rPr>
              <a:t> </a:t>
            </a:r>
            <a:r>
              <a:rPr kumimoji="0" lang="ko-KR" altLang="ko-KR" sz="1400" i="0" u="none" strike="noStrike" cap="none" normalizeH="0" baseline="0">
                <a:ln>
                  <a:noFill/>
                </a:ln>
                <a:effectLst/>
                <a:ea typeface="JetBrains Mono"/>
              </a:rPr>
              <a:t>(</a:t>
            </a:r>
            <a:r>
              <a:rPr kumimoji="0" lang="en-US" altLang="ko-KR" sz="1400" i="0" u="none" strike="noStrike" cap="none" normalizeH="0" baseline="0">
                <a:ln>
                  <a:noFill/>
                </a:ln>
                <a:effectLst/>
                <a:ea typeface="JetBrains Mono"/>
              </a:rPr>
              <a:t>str</a:t>
            </a:r>
            <a:r>
              <a:rPr kumimoji="0" lang="ko-KR" altLang="ko-KR" sz="1400" i="0" u="none" strike="noStrike" cap="none" normalizeH="0" baseline="0">
                <a:ln>
                  <a:noFill/>
                </a:ln>
                <a:effectLst/>
                <a:ea typeface="JetBrains Mono"/>
              </a:rPr>
              <a:t>);</a:t>
            </a:r>
            <a:endParaRPr lang="ko-KR" altLang="en-US" sz="1400"/>
          </a:p>
        </p:txBody>
      </p:sp>
      <p:sp>
        <p:nvSpPr>
          <p:cNvPr id="32" name="Rectangle 2">
            <a:extLst>
              <a:ext uri="{FF2B5EF4-FFF2-40B4-BE49-F238E27FC236}">
                <a16:creationId xmlns:a16="http://schemas.microsoft.com/office/drawing/2014/main" id="{3279EC16-B53A-1981-4633-613F286F946D}"/>
              </a:ext>
            </a:extLst>
          </p:cNvPr>
          <p:cNvSpPr>
            <a:spLocks noChangeArrowheads="1"/>
          </p:cNvSpPr>
          <p:nvPr/>
        </p:nvSpPr>
        <p:spPr bwMode="auto">
          <a:xfrm>
            <a:off x="5236655" y="4024665"/>
            <a:ext cx="5915114" cy="199561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StringToIntegerConverter </a:t>
            </a:r>
            <a:r>
              <a:rPr kumimoji="0" lang="ko-KR" altLang="ko-KR" sz="1200" b="0" i="0" u="none" strike="noStrike" cap="none" normalizeH="0" baseline="0">
                <a:ln>
                  <a:noFill/>
                </a:ln>
                <a:solidFill>
                  <a:srgbClr val="CF8E6D"/>
                </a:solidFill>
                <a:effectLst/>
                <a:ea typeface="JetBrains Mono"/>
              </a:rPr>
              <a:t>implements </a:t>
            </a:r>
            <a:r>
              <a:rPr kumimoji="0" lang="ko-KR" altLang="ko-KR" sz="1200" b="0" i="0" u="none" strike="noStrike" cap="none" normalizeH="0" baseline="0">
                <a:ln>
                  <a:noFill/>
                </a:ln>
                <a:solidFill>
                  <a:srgbClr val="BCBEC4"/>
                </a:solidFill>
                <a:effectLst/>
                <a:ea typeface="JetBrains Mono"/>
              </a:rPr>
              <a:t>Converter&lt;String, Integer&gt;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Integer </a:t>
            </a:r>
            <a:r>
              <a:rPr kumimoji="0" lang="ko-KR" altLang="ko-KR" sz="1200" b="0" i="0" u="none" strike="noStrike" cap="none" normalizeH="0" baseline="0">
                <a:ln>
                  <a:noFill/>
                </a:ln>
                <a:solidFill>
                  <a:srgbClr val="56A8F5"/>
                </a:solidFill>
                <a:effectLst/>
                <a:ea typeface="JetBrains Mono"/>
              </a:rPr>
              <a:t>convert</a:t>
            </a:r>
            <a:r>
              <a:rPr kumimoji="0" lang="ko-KR" altLang="ko-KR" sz="1200" b="0" i="0" u="none" strike="noStrike" cap="none" normalizeH="0" baseline="0">
                <a:ln>
                  <a:noFill/>
                </a:ln>
                <a:solidFill>
                  <a:srgbClr val="BCBEC4"/>
                </a:solidFill>
                <a:effectLst/>
                <a:ea typeface="JetBrains Mono"/>
              </a:rPr>
              <a:t>(String source) {</a:t>
            </a:r>
            <a:r>
              <a:rPr kumimoji="0" lang="en-US" altLang="ko-KR" sz="12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//source </a:t>
            </a:r>
            <a:r>
              <a:rPr kumimoji="0" lang="ko-KR" altLang="en-US" sz="1100" b="0" i="0" u="none" strike="noStrike" cap="none" normalizeH="0" baseline="0">
                <a:ln>
                  <a:noFill/>
                </a:ln>
                <a:solidFill>
                  <a:schemeClr val="bg1">
                    <a:lumMod val="50000"/>
                  </a:schemeClr>
                </a:solidFill>
                <a:effectLst/>
                <a:ea typeface="JetBrains Mono"/>
              </a:rPr>
              <a:t>는 </a:t>
            </a:r>
            <a:r>
              <a:rPr kumimoji="0" lang="en-US" altLang="ko-KR" sz="1100" b="0" i="0" u="none" strike="noStrike" cap="none" normalizeH="0" baseline="0">
                <a:ln>
                  <a:noFill/>
                </a:ln>
                <a:solidFill>
                  <a:schemeClr val="bg1">
                    <a:lumMod val="50000"/>
                  </a:schemeClr>
                </a:solidFill>
                <a:effectLst/>
                <a:ea typeface="JetBrains Mono"/>
              </a:rPr>
              <a:t>null </a:t>
            </a:r>
            <a:r>
              <a:rPr kumimoji="0" lang="ko-KR" altLang="en-US" sz="1100" b="0" i="0" u="none" strike="noStrike" cap="none" normalizeH="0" baseline="0">
                <a:ln>
                  <a:noFill/>
                </a:ln>
                <a:solidFill>
                  <a:schemeClr val="bg1">
                    <a:lumMod val="50000"/>
                  </a:schemeClr>
                </a:solidFill>
                <a:effectLst/>
                <a:ea typeface="JetBrains Mono"/>
              </a:rPr>
              <a:t>이어서는 안된다</a:t>
            </a:r>
            <a:endParaRPr kumimoji="0" lang="en-US" altLang="ko-KR" sz="1100" b="0" i="0" u="none" strike="noStrike" cap="none" normalizeH="0" baseline="0">
              <a:ln>
                <a:noFill/>
              </a:ln>
              <a:solidFill>
                <a:schemeClr val="bg1">
                  <a:lumMod val="50000"/>
                </a:schemeClr>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if (source == null || source.isEmpty()) throw new IllegalArgumentException();</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BCBEC4"/>
                </a:solidFill>
                <a:effectLst/>
                <a:ea typeface="JetBrains Mono"/>
              </a:rPr>
              <a:t>Integer.</a:t>
            </a:r>
            <a:r>
              <a:rPr kumimoji="0" lang="ko-KR" altLang="ko-KR" sz="1200" b="0" i="1" u="none" strike="noStrike" cap="none" normalizeH="0" baseline="0">
                <a:ln>
                  <a:noFill/>
                </a:ln>
                <a:solidFill>
                  <a:srgbClr val="BCBEC4"/>
                </a:solidFill>
                <a:effectLst/>
                <a:ea typeface="JetBrains Mono"/>
              </a:rPr>
              <a:t>valueOf</a:t>
            </a:r>
            <a:r>
              <a:rPr kumimoji="0" lang="en-US" altLang="ko-KR" sz="1200" b="0" i="1"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CBEC4"/>
                </a:solidFill>
                <a:effectLst/>
                <a:ea typeface="JetBrains Mono"/>
              </a:rPr>
              <a:t>(source);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38" name="TextBox 37">
            <a:extLst>
              <a:ext uri="{FF2B5EF4-FFF2-40B4-BE49-F238E27FC236}">
                <a16:creationId xmlns:a16="http://schemas.microsoft.com/office/drawing/2014/main" id="{EC8DE90A-27C6-4E71-A123-010AD7BB6520}"/>
              </a:ext>
            </a:extLst>
          </p:cNvPr>
          <p:cNvSpPr txBox="1"/>
          <p:nvPr/>
        </p:nvSpPr>
        <p:spPr>
          <a:xfrm>
            <a:off x="198756" y="6096287"/>
            <a:ext cx="5013401" cy="600164"/>
          </a:xfrm>
          <a:prstGeom prst="rect">
            <a:avLst/>
          </a:prstGeom>
          <a:noFill/>
        </p:spPr>
        <p:txBody>
          <a:bodyPr wrap="square">
            <a:spAutoFit/>
          </a:bodyPr>
          <a:lstStyle/>
          <a:p>
            <a:pPr fontAlgn="ctr">
              <a:lnSpc>
                <a:spcPct val="150000"/>
              </a:lnSpc>
            </a:pPr>
            <a:r>
              <a:rPr lang="ko-KR" altLang="en-US" sz="1100" i="1" u="none" strike="noStrike">
                <a:effectLst/>
              </a:rPr>
              <a:t>어떤 의미에서는 왼쪽이 코드가 더 간결하게 보인다</a:t>
            </a:r>
            <a:r>
              <a:rPr lang="en-US" altLang="ko-KR" sz="1100" i="1" u="none" strike="noStrike">
                <a:effectLst/>
              </a:rPr>
              <a:t>. </a:t>
            </a:r>
            <a:r>
              <a:rPr lang="ko-KR" altLang="en-US" sz="1100" i="1" u="none" strike="noStrike">
                <a:effectLst/>
              </a:rPr>
              <a:t>하지만 왼쪽은 수동으로 작업해야 하고 오른쪽은 자동으로 적용 된다는 차이점이 있다 </a:t>
            </a:r>
            <a:endParaRPr lang="ko-KR" altLang="en-US" sz="1100" i="1" u="none" strike="noStrike">
              <a:effectLst/>
              <a:latin typeface="맑은 고딕" panose="020B0503020000020004" pitchFamily="50" charset="-127"/>
              <a:ea typeface="맑은 고딕" panose="020B0503020000020004" pitchFamily="50" charset="-127"/>
            </a:endParaRPr>
          </a:p>
        </p:txBody>
      </p:sp>
      <p:sp>
        <p:nvSpPr>
          <p:cNvPr id="39" name="TextBox 38">
            <a:extLst>
              <a:ext uri="{FF2B5EF4-FFF2-40B4-BE49-F238E27FC236}">
                <a16:creationId xmlns:a16="http://schemas.microsoft.com/office/drawing/2014/main" id="{0120887C-7307-89E9-05AF-F91FA8ABBB52}"/>
              </a:ext>
            </a:extLst>
          </p:cNvPr>
          <p:cNvSpPr txBox="1"/>
          <p:nvPr/>
        </p:nvSpPr>
        <p:spPr>
          <a:xfrm>
            <a:off x="3573249" y="5022471"/>
            <a:ext cx="1423469" cy="307777"/>
          </a:xfrm>
          <a:prstGeom prst="rect">
            <a:avLst/>
          </a:prstGeom>
          <a:noFill/>
        </p:spPr>
        <p:txBody>
          <a:bodyPr wrap="square">
            <a:spAutoFit/>
          </a:bodyPr>
          <a:lstStyle/>
          <a:p>
            <a:pPr fontAlgn="ctr"/>
            <a:r>
              <a:rPr lang="ko-KR" altLang="en-US" sz="1400" b="1" u="none" strike="noStrike">
                <a:effectLst/>
              </a:rPr>
              <a:t>문자열 → 숫자</a:t>
            </a:r>
            <a:endParaRPr lang="ko-KR" altLang="en-US" sz="14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41" name="Rectangle 3">
            <a:extLst>
              <a:ext uri="{FF2B5EF4-FFF2-40B4-BE49-F238E27FC236}">
                <a16:creationId xmlns:a16="http://schemas.microsoft.com/office/drawing/2014/main" id="{2AAAC6B1-E470-9AC6-D3B1-07C760DCD996}"/>
              </a:ext>
            </a:extLst>
          </p:cNvPr>
          <p:cNvSpPr>
            <a:spLocks noChangeArrowheads="1"/>
          </p:cNvSpPr>
          <p:nvPr/>
        </p:nvSpPr>
        <p:spPr bwMode="auto">
          <a:xfrm>
            <a:off x="5236655" y="6128988"/>
            <a:ext cx="5915114"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StringToIntegerConverter </a:t>
            </a:r>
            <a:r>
              <a:rPr kumimoji="0" lang="ko-KR" altLang="ko-KR" sz="1100" b="0" i="0" u="none" strike="noStrike" cap="none" normalizeH="0" baseline="0">
                <a:ln>
                  <a:noFill/>
                </a:ln>
                <a:solidFill>
                  <a:srgbClr val="C77DBB"/>
                </a:solidFill>
                <a:effectLst/>
                <a:ea typeface="JetBrains Mono"/>
              </a:rPr>
              <a:t>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StringToIntegerConverter();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Integer </a:t>
            </a:r>
            <a:r>
              <a:rPr kumimoji="0" lang="en-US" altLang="ko-KR" sz="1100" b="0" i="0" u="none" strike="noStrike" cap="none" normalizeH="0" baseline="0">
                <a:ln>
                  <a:noFill/>
                </a:ln>
                <a:solidFill>
                  <a:srgbClr val="C77DBB"/>
                </a:solidFill>
                <a:effectLst/>
                <a:ea typeface="JetBrains Mono"/>
              </a:rPr>
              <a:t>num</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"10"</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num=10</a:t>
            </a:r>
            <a:endParaRPr kumimoji="0" lang="ko-KR" altLang="ko-KR" sz="1100" b="0" i="0" u="none" strike="noStrike" cap="none" normalizeH="0" baseline="0">
              <a:ln>
                <a:noFill/>
              </a:ln>
              <a:solidFill>
                <a:schemeClr val="bg1">
                  <a:lumMod val="50000"/>
                </a:schemeClr>
              </a:solidFill>
              <a:effectLst/>
            </a:endParaRPr>
          </a:p>
        </p:txBody>
      </p:sp>
    </p:spTree>
    <p:extLst>
      <p:ext uri="{BB962C8B-B14F-4D97-AF65-F5344CB8AC3E}">
        <p14:creationId xmlns:p14="http://schemas.microsoft.com/office/powerpoint/2010/main" val="6006851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7B4FD-0266-2B0C-00DC-BDA0C9CC128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BAD0F56-82C9-A5D7-2190-FB13A7C5775A}"/>
              </a:ext>
            </a:extLst>
          </p:cNvPr>
          <p:cNvSpPr/>
          <p:nvPr/>
        </p:nvSpPr>
        <p:spPr>
          <a:xfrm>
            <a:off x="161814" y="8909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1" name="Rectangle 8">
            <a:extLst>
              <a:ext uri="{FF2B5EF4-FFF2-40B4-BE49-F238E27FC236}">
                <a16:creationId xmlns:a16="http://schemas.microsoft.com/office/drawing/2014/main" id="{5813F2B8-8C0B-6548-1AC7-6DB93C28FD65}"/>
              </a:ext>
            </a:extLst>
          </p:cNvPr>
          <p:cNvSpPr>
            <a:spLocks noChangeArrowheads="1"/>
          </p:cNvSpPr>
          <p:nvPr/>
        </p:nvSpPr>
        <p:spPr bwMode="auto">
          <a:xfrm>
            <a:off x="677621" y="1403871"/>
            <a:ext cx="3745882" cy="31489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endParaRPr kumimoji="0" lang="en-US" altLang="ko-KR" sz="11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@NoArgsConstructor</a:t>
            </a: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en-US"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int</a:t>
            </a:r>
            <a:r>
              <a:rPr kumimoji="0" lang="ko-KR" altLang="ko-KR" sz="1100" b="0" i="0" u="none" strike="noStrike" cap="none" normalizeH="0" baseline="0">
                <a:ln>
                  <a:noFill/>
                </a:ln>
                <a:solidFill>
                  <a:srgbClr val="BCBEC4"/>
                </a:solidFill>
                <a:effectLst/>
                <a:ea typeface="JetBrains Mono"/>
              </a:rPr>
              <a:t> </a:t>
            </a:r>
            <a:r>
              <a:rPr lang="en-US" altLang="ko-KR" sz="1100">
                <a:solidFill>
                  <a:srgbClr val="C77DBB"/>
                </a:solidFill>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Url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String protocol, String domain, int port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protocol</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domain</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port</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7" name="Rectangle 2">
            <a:extLst>
              <a:ext uri="{FF2B5EF4-FFF2-40B4-BE49-F238E27FC236}">
                <a16:creationId xmlns:a16="http://schemas.microsoft.com/office/drawing/2014/main" id="{A1A244AE-BEF5-90CC-A407-F8D7BF55BF39}"/>
              </a:ext>
            </a:extLst>
          </p:cNvPr>
          <p:cNvSpPr>
            <a:spLocks noChangeArrowheads="1"/>
          </p:cNvSpPr>
          <p:nvPr/>
        </p:nvSpPr>
        <p:spPr bwMode="auto">
          <a:xfrm>
            <a:off x="4932059" y="3441532"/>
            <a:ext cx="6154152" cy="332244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StringToUrlConverter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Url&gt;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Url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source.trim().isEmpty())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6AAB73"/>
                </a:solidFill>
                <a:effectLst/>
                <a:ea typeface="JetBrains Mono"/>
              </a:rPr>
              <a:t>"URL string cannot be null or empty"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String[] parts = url.split("://");</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protocol = parts[0];</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domainPort = parts[1];</a:t>
            </a:r>
          </a:p>
          <a:p>
            <a:pPr marL="0" marR="0" lvl="0" indent="0" algn="l" defTabSz="914400" rtl="0" eaLnBrk="0" fontAlgn="base" latinLnBrk="0" hangingPunct="0">
              <a:lnSpc>
                <a:spcPct val="120000"/>
              </a:lnSpc>
              <a:spcBef>
                <a:spcPct val="0"/>
              </a:spcBef>
              <a:spcAft>
                <a:spcPct val="0"/>
              </a:spcAft>
              <a:buClrTx/>
              <a:buSzTx/>
              <a:buFontTx/>
              <a:buNone/>
              <a:tabLst/>
            </a:pP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parts2 = domainPort.split(":");</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domain = parts2[0];</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int port = Integer.parseInt(parts2[1]);</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Url(protocol, domain</a:t>
            </a:r>
            <a:r>
              <a:rPr kumimoji="0" lang="en-US" altLang="ko-KR" sz="1100" b="0" i="0" u="none" strike="noStrike" cap="none" normalizeH="0" baseline="0">
                <a:ln>
                  <a:noFill/>
                </a:ln>
                <a:solidFill>
                  <a:srgbClr val="BCBEC4"/>
                </a:solidFill>
                <a:effectLst/>
                <a:ea typeface="JetBrains Mono"/>
              </a:rPr>
              <a:t>, 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8DCDE5F8-E4D1-0A66-43AF-219BF4BA742A}"/>
              </a:ext>
            </a:extLst>
          </p:cNvPr>
          <p:cNvSpPr>
            <a:spLocks noChangeArrowheads="1"/>
          </p:cNvSpPr>
          <p:nvPr/>
        </p:nvSpPr>
        <p:spPr bwMode="auto">
          <a:xfrm>
            <a:off x="4932059" y="1403871"/>
            <a:ext cx="6154152" cy="19005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UrlToStringConverter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Converter&lt;Url, String&gt;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(Url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6AAB73"/>
                </a:solidFill>
                <a:effectLst/>
                <a:ea typeface="JetBrains Mono"/>
              </a:rPr>
              <a:t>"Url cannot be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source.getProtocol()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source.getDomain()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source.get</a:t>
            </a:r>
            <a:r>
              <a:rPr kumimoji="0" lang="en-US" altLang="ko-KR" sz="1100" b="0" i="0" u="none" strike="noStrike" cap="none" normalizeH="0" baseline="0">
                <a:ln>
                  <a:noFill/>
                </a:ln>
                <a:solidFill>
                  <a:srgbClr val="BCBEC4"/>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6087AFDD-00E8-173E-9762-01FCA69336AF}"/>
              </a:ext>
            </a:extLst>
          </p:cNvPr>
          <p:cNvSpPr/>
          <p:nvPr/>
        </p:nvSpPr>
        <p:spPr>
          <a:xfrm>
            <a:off x="384165" y="378623"/>
            <a:ext cx="1133011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문자열을 </a:t>
            </a:r>
            <a:r>
              <a:rPr lang="en-US" altLang="ko-KR" sz="1200">
                <a:latin typeface="+mn-ea"/>
              </a:rPr>
              <a:t>Url </a:t>
            </a:r>
            <a:r>
              <a:rPr lang="ko-KR" altLang="en-US" sz="1200">
                <a:latin typeface="+mn-ea"/>
              </a:rPr>
              <a:t>객체로</a:t>
            </a:r>
            <a:r>
              <a:rPr lang="en-US" altLang="ko-KR" sz="1200">
                <a:latin typeface="+mn-ea"/>
              </a:rPr>
              <a:t>, Url </a:t>
            </a:r>
            <a:r>
              <a:rPr lang="ko-KR" altLang="en-US" sz="1200">
                <a:latin typeface="+mn-ea"/>
              </a:rPr>
              <a:t>객체를 문자열로 변환하는 예제를 살펴보도록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Url </a:t>
            </a:r>
            <a:r>
              <a:rPr lang="ko-KR" altLang="en-US" sz="1200">
                <a:latin typeface="+mn-ea"/>
              </a:rPr>
              <a:t>은 프로토콜 </a:t>
            </a:r>
            <a:r>
              <a:rPr lang="en-US" altLang="ko-KR" sz="1200">
                <a:latin typeface="+mn-ea"/>
              </a:rPr>
              <a:t>protocol + domain + port </a:t>
            </a:r>
            <a:r>
              <a:rPr lang="ko-KR" altLang="en-US" sz="1200">
                <a:latin typeface="+mn-ea"/>
              </a:rPr>
              <a:t>으로 이루어져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웹에서는 요청 파라미터가 컨버터의 소스 타입으로 전달되고 메서드의 매개변수가 컨버터로부터 반환하는 타겟 타입이 된다</a:t>
            </a:r>
            <a:endParaRPr lang="en-US" altLang="ko-KR" sz="1200">
              <a:latin typeface="+mn-ea"/>
            </a:endParaRPr>
          </a:p>
        </p:txBody>
      </p:sp>
      <p:sp>
        <p:nvSpPr>
          <p:cNvPr id="18" name="TextBox 17">
            <a:extLst>
              <a:ext uri="{FF2B5EF4-FFF2-40B4-BE49-F238E27FC236}">
                <a16:creationId xmlns:a16="http://schemas.microsoft.com/office/drawing/2014/main" id="{135D3F15-BFA6-7B6F-1912-D71AA3DFD208}"/>
              </a:ext>
            </a:extLst>
          </p:cNvPr>
          <p:cNvSpPr txBox="1"/>
          <p:nvPr/>
        </p:nvSpPr>
        <p:spPr>
          <a:xfrm>
            <a:off x="677621" y="5009641"/>
            <a:ext cx="3852433" cy="276999"/>
          </a:xfrm>
          <a:prstGeom prst="rect">
            <a:avLst/>
          </a:prstGeom>
          <a:solidFill>
            <a:schemeClr val="bg2"/>
          </a:solidFill>
        </p:spPr>
        <p:txBody>
          <a:bodyPr wrap="square">
            <a:spAutoFit/>
          </a:bodyPr>
          <a:lstStyle/>
          <a:p>
            <a:r>
              <a:rPr kumimoji="0" lang="ko-KR" altLang="ko-KR" sz="1200" b="0" i="0" u="none" strike="noStrike" cap="none" normalizeH="0" baseline="0">
                <a:ln>
                  <a:noFill/>
                </a:ln>
                <a:effectLst/>
                <a:ea typeface="JetBrains Mono"/>
              </a:rPr>
              <a:t>http://localhost:8080</a:t>
            </a:r>
            <a:r>
              <a:rPr lang="en-US" altLang="ko-KR" sz="1200">
                <a:ea typeface="JetBrains Mono"/>
              </a:rPr>
              <a:t>/url</a:t>
            </a:r>
            <a:r>
              <a:rPr kumimoji="0" lang="en-US" altLang="ko-KR" sz="1200" b="0" i="0" u="none" strike="noStrike" cap="none" normalizeH="0" baseline="0">
                <a:ln>
                  <a:noFill/>
                </a:ln>
                <a:effectLst/>
                <a:ea typeface="JetBrains Mono"/>
              </a:rPr>
              <a:t>=http://www.springmvc.com</a:t>
            </a:r>
            <a:endParaRPr lang="ko-KR" altLang="en-US" sz="1200"/>
          </a:p>
        </p:txBody>
      </p:sp>
      <p:sp>
        <p:nvSpPr>
          <p:cNvPr id="19" name="TextBox 18">
            <a:extLst>
              <a:ext uri="{FF2B5EF4-FFF2-40B4-BE49-F238E27FC236}">
                <a16:creationId xmlns:a16="http://schemas.microsoft.com/office/drawing/2014/main" id="{EC46FE3F-C5AF-52AF-A04D-6EDC7B360170}"/>
              </a:ext>
            </a:extLst>
          </p:cNvPr>
          <p:cNvSpPr txBox="1"/>
          <p:nvPr/>
        </p:nvSpPr>
        <p:spPr>
          <a:xfrm>
            <a:off x="677621" y="5770003"/>
            <a:ext cx="3852432" cy="276999"/>
          </a:xfrm>
          <a:prstGeom prst="rect">
            <a:avLst/>
          </a:prstGeom>
          <a:solidFill>
            <a:schemeClr val="bg2"/>
          </a:solidFill>
        </p:spPr>
        <p:txBody>
          <a:bodyPr wrap="square">
            <a:spAutoFit/>
          </a:bodyPr>
          <a:lstStyle/>
          <a:p>
            <a:r>
              <a:rPr kumimoji="0" lang="en-US" altLang="ko-KR" sz="1200" b="0" i="0" u="none" strike="noStrike" cap="none" normalizeH="0" baseline="0">
                <a:ln>
                  <a:noFill/>
                </a:ln>
                <a:effectLst/>
                <a:ea typeface="JetBrains Mono"/>
              </a:rPr>
              <a:t>String someMethod(@RequestParam(“url") Url url)</a:t>
            </a:r>
            <a:endParaRPr lang="ko-KR" altLang="en-US" sz="1200"/>
          </a:p>
        </p:txBody>
      </p:sp>
      <p:sp>
        <p:nvSpPr>
          <p:cNvPr id="4" name="직사각형 3">
            <a:extLst>
              <a:ext uri="{FF2B5EF4-FFF2-40B4-BE49-F238E27FC236}">
                <a16:creationId xmlns:a16="http://schemas.microsoft.com/office/drawing/2014/main" id="{66A02AA9-8409-AD80-47D5-FC3B2966BED7}"/>
              </a:ext>
            </a:extLst>
          </p:cNvPr>
          <p:cNvSpPr/>
          <p:nvPr/>
        </p:nvSpPr>
        <p:spPr>
          <a:xfrm>
            <a:off x="2532150" y="5009641"/>
            <a:ext cx="1997903" cy="27699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EB95332F-AABA-5A7D-D7BF-E1335324E43C}"/>
              </a:ext>
            </a:extLst>
          </p:cNvPr>
          <p:cNvCxnSpPr>
            <a:cxnSpLocks/>
            <a:stCxn id="4" idx="3"/>
          </p:cNvCxnSpPr>
          <p:nvPr/>
        </p:nvCxnSpPr>
        <p:spPr>
          <a:xfrm flipV="1">
            <a:off x="4530053" y="4090736"/>
            <a:ext cx="2327949" cy="10574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60AA1A3B-4F03-AA04-6CBC-22BAFDC17BF4}"/>
              </a:ext>
            </a:extLst>
          </p:cNvPr>
          <p:cNvCxnSpPr>
            <a:cxnSpLocks/>
            <a:endCxn id="14" idx="3"/>
          </p:cNvCxnSpPr>
          <p:nvPr/>
        </p:nvCxnSpPr>
        <p:spPr>
          <a:xfrm flipH="1" flipV="1">
            <a:off x="4268222" y="5904604"/>
            <a:ext cx="1145991" cy="2769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2F9825E1-C5F8-89D1-2246-0DFB2327D936}"/>
              </a:ext>
            </a:extLst>
          </p:cNvPr>
          <p:cNvSpPr/>
          <p:nvPr/>
        </p:nvSpPr>
        <p:spPr>
          <a:xfrm>
            <a:off x="3712874" y="5766104"/>
            <a:ext cx="555348" cy="27699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368684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7548E-5EB7-A968-68C1-A01EDCF1BA6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4280F9-38E0-5D42-041C-9ECA5E36A251}"/>
              </a:ext>
            </a:extLst>
          </p:cNvPr>
          <p:cNvSpPr>
            <a:spLocks noChangeArrowheads="1"/>
          </p:cNvSpPr>
          <p:nvPr/>
        </p:nvSpPr>
        <p:spPr bwMode="auto">
          <a:xfrm>
            <a:off x="235557" y="200938"/>
            <a:ext cx="5889457"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@Slf4j</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UrlController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StringToUrlConverter </a:t>
            </a:r>
            <a:r>
              <a:rPr kumimoji="0" lang="ko-KR" altLang="ko-KR" sz="1100" b="0" i="0" u="none" strike="noStrike" cap="none" normalizeH="0" baseline="0">
                <a:ln>
                  <a:noFill/>
                </a:ln>
                <a:solidFill>
                  <a:srgbClr val="C77DBB"/>
                </a:solidFill>
                <a:effectLst/>
                <a:ea typeface="JetBrains Mono"/>
              </a:rPr>
              <a:t>stringToUrlConverter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UrlToStringConverter </a:t>
            </a:r>
            <a:r>
              <a:rPr kumimoji="0" lang="ko-KR" altLang="ko-KR" sz="1100" b="0" i="0" u="none" strike="noStrike" cap="none" normalizeH="0" baseline="0">
                <a:ln>
                  <a:noFill/>
                </a:ln>
                <a:solidFill>
                  <a:srgbClr val="C77DBB"/>
                </a:solidFill>
                <a:effectLst/>
                <a:ea typeface="JetBrains Mono"/>
              </a:rPr>
              <a:t>urlToStringConverter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Url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stringToUrlConverter</a:t>
            </a:r>
            <a:r>
              <a:rPr kumimoji="0" lang="ko-KR" altLang="ko-KR" sz="1100" b="0" i="0" u="none" strike="noStrike" cap="none" normalizeH="0" baseline="0">
                <a:ln>
                  <a:noFill/>
                </a:ln>
                <a:solidFill>
                  <a:srgbClr val="BCBEC4"/>
                </a:solidFill>
                <a:effectLst/>
                <a:ea typeface="JetBrains Mono"/>
              </a:rPr>
              <a:t>.convert(</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log.info(</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urlToStringConverter</a:t>
            </a:r>
            <a:r>
              <a:rPr kumimoji="0" lang="ko-KR" altLang="ko-KR" sz="1100" b="0" i="0" u="none" strike="noStrike" cap="none" normalizeH="0" baseline="0">
                <a:ln>
                  <a:noFill/>
                </a:ln>
                <a:solidFill>
                  <a:srgbClr val="BCBEC4"/>
                </a:solidFill>
                <a:effectLst/>
                <a:ea typeface="JetBrains Mono"/>
              </a:rPr>
              <a:t>.convert(url);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log.info(</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a:t>
            </a: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3" name="직사각형 22">
            <a:extLst>
              <a:ext uri="{FF2B5EF4-FFF2-40B4-BE49-F238E27FC236}">
                <a16:creationId xmlns:a16="http://schemas.microsoft.com/office/drawing/2014/main" id="{CF1D398F-37A7-D292-0EFA-C315CFA18B65}"/>
              </a:ext>
            </a:extLst>
          </p:cNvPr>
          <p:cNvSpPr/>
          <p:nvPr/>
        </p:nvSpPr>
        <p:spPr>
          <a:xfrm>
            <a:off x="6125014" y="1879828"/>
            <a:ext cx="466794" cy="261610"/>
          </a:xfrm>
          <a:prstGeom prst="rect">
            <a:avLst/>
          </a:prstGeom>
        </p:spPr>
        <p:txBody>
          <a:bodyPr wrap="none">
            <a:spAutoFit/>
          </a:bodyPr>
          <a:lstStyle/>
          <a:p>
            <a:r>
              <a:rPr lang="ko-KR" altLang="en-US" sz="1100">
                <a:latin typeface="+mn-ea"/>
              </a:rPr>
              <a:t>요청</a:t>
            </a:r>
          </a:p>
        </p:txBody>
      </p:sp>
      <p:sp>
        <p:nvSpPr>
          <p:cNvPr id="24" name="직사각형 23">
            <a:extLst>
              <a:ext uri="{FF2B5EF4-FFF2-40B4-BE49-F238E27FC236}">
                <a16:creationId xmlns:a16="http://schemas.microsoft.com/office/drawing/2014/main" id="{5695F966-99F8-81D8-3001-19675ED4474F}"/>
              </a:ext>
            </a:extLst>
          </p:cNvPr>
          <p:cNvSpPr/>
          <p:nvPr/>
        </p:nvSpPr>
        <p:spPr>
          <a:xfrm>
            <a:off x="6117545" y="4096973"/>
            <a:ext cx="466794" cy="261610"/>
          </a:xfrm>
          <a:prstGeom prst="rect">
            <a:avLst/>
          </a:prstGeom>
        </p:spPr>
        <p:txBody>
          <a:bodyPr wrap="none">
            <a:spAutoFit/>
          </a:bodyPr>
          <a:lstStyle/>
          <a:p>
            <a:r>
              <a:rPr lang="ko-KR" altLang="en-US" sz="1100">
                <a:latin typeface="+mn-ea"/>
              </a:rPr>
              <a:t>요청</a:t>
            </a:r>
          </a:p>
        </p:txBody>
      </p:sp>
      <p:sp>
        <p:nvSpPr>
          <p:cNvPr id="25" name="직사각형 24">
            <a:extLst>
              <a:ext uri="{FF2B5EF4-FFF2-40B4-BE49-F238E27FC236}">
                <a16:creationId xmlns:a16="http://schemas.microsoft.com/office/drawing/2014/main" id="{EA818971-CF12-C680-6338-53903858BD1F}"/>
              </a:ext>
            </a:extLst>
          </p:cNvPr>
          <p:cNvSpPr/>
          <p:nvPr/>
        </p:nvSpPr>
        <p:spPr>
          <a:xfrm>
            <a:off x="6117546" y="4895331"/>
            <a:ext cx="466794" cy="261610"/>
          </a:xfrm>
          <a:prstGeom prst="rect">
            <a:avLst/>
          </a:prstGeom>
        </p:spPr>
        <p:txBody>
          <a:bodyPr wrap="none">
            <a:spAutoFit/>
          </a:bodyPr>
          <a:lstStyle/>
          <a:p>
            <a:r>
              <a:rPr lang="ko-KR" altLang="en-US" sz="1100">
                <a:latin typeface="+mn-ea"/>
              </a:rPr>
              <a:t>응답</a:t>
            </a:r>
          </a:p>
        </p:txBody>
      </p:sp>
      <p:sp>
        <p:nvSpPr>
          <p:cNvPr id="26" name="직사각형 25">
            <a:extLst>
              <a:ext uri="{FF2B5EF4-FFF2-40B4-BE49-F238E27FC236}">
                <a16:creationId xmlns:a16="http://schemas.microsoft.com/office/drawing/2014/main" id="{18CBFD14-0AD6-E59C-9F56-D7C873FB3367}"/>
              </a:ext>
            </a:extLst>
          </p:cNvPr>
          <p:cNvSpPr/>
          <p:nvPr/>
        </p:nvSpPr>
        <p:spPr>
          <a:xfrm>
            <a:off x="6117546" y="2896869"/>
            <a:ext cx="466794" cy="261610"/>
          </a:xfrm>
          <a:prstGeom prst="rect">
            <a:avLst/>
          </a:prstGeom>
        </p:spPr>
        <p:txBody>
          <a:bodyPr wrap="none">
            <a:spAutoFit/>
          </a:bodyPr>
          <a:lstStyle/>
          <a:p>
            <a:r>
              <a:rPr lang="ko-KR" altLang="en-US" sz="1100">
                <a:latin typeface="+mn-ea"/>
              </a:rPr>
              <a:t>응답</a:t>
            </a:r>
          </a:p>
        </p:txBody>
      </p:sp>
      <p:sp>
        <p:nvSpPr>
          <p:cNvPr id="28" name="직사각형 27">
            <a:extLst>
              <a:ext uri="{FF2B5EF4-FFF2-40B4-BE49-F238E27FC236}">
                <a16:creationId xmlns:a16="http://schemas.microsoft.com/office/drawing/2014/main" id="{273FB93F-FA87-88D3-828B-EEA70FE186C5}"/>
              </a:ext>
            </a:extLst>
          </p:cNvPr>
          <p:cNvSpPr/>
          <p:nvPr/>
        </p:nvSpPr>
        <p:spPr>
          <a:xfrm>
            <a:off x="881888" y="5963830"/>
            <a:ext cx="8679843" cy="567463"/>
          </a:xfrm>
          <a:prstGeom prst="rect">
            <a:avLst/>
          </a:prstGeom>
          <a:solidFill>
            <a:schemeClr val="accent5">
              <a:lumMod val="20000"/>
              <a:lumOff val="80000"/>
            </a:schemeClr>
          </a:solidFill>
        </p:spPr>
        <p:txBody>
          <a:bodyPr wrap="square">
            <a:spAutoFit/>
          </a:bodyPr>
          <a:lstStyle/>
          <a:p>
            <a:pPr marL="228600" indent="-228600">
              <a:lnSpc>
                <a:spcPct val="150000"/>
              </a:lnSpc>
              <a:buFont typeface="+mj-lt"/>
              <a:buAutoNum type="arabicPeriod"/>
            </a:pPr>
            <a:r>
              <a:rPr lang="en-US" altLang="ko-KR" sz="1100">
                <a:latin typeface="+mn-ea"/>
              </a:rPr>
              <a:t>Converter </a:t>
            </a:r>
            <a:r>
              <a:rPr lang="ko-KR" altLang="en-US" sz="1100">
                <a:latin typeface="+mn-ea"/>
              </a:rPr>
              <a:t>를 직접 실행하는 것이 아닌 자동적으로 타입 변환이 이루어져야 한다</a:t>
            </a:r>
            <a:endParaRPr lang="en-US" altLang="ko-KR" sz="1100">
              <a:latin typeface="+mn-ea"/>
            </a:endParaRPr>
          </a:p>
          <a:p>
            <a:pPr marL="228600" indent="-228600">
              <a:lnSpc>
                <a:spcPct val="150000"/>
              </a:lnSpc>
              <a:buFont typeface="+mj-lt"/>
              <a:buAutoNum type="arabicPeriod"/>
            </a:pPr>
            <a:r>
              <a:rPr lang="en-US" altLang="ko-KR" sz="1100">
                <a:latin typeface="+mn-ea"/>
              </a:rPr>
              <a:t>Converter </a:t>
            </a:r>
            <a:r>
              <a:rPr lang="ko-KR" altLang="en-US" sz="1100">
                <a:latin typeface="+mn-ea"/>
              </a:rPr>
              <a:t>가 내부에 숨겨진 상태에서 </a:t>
            </a:r>
            <a:r>
              <a:rPr kumimoji="0" lang="ko-KR" altLang="en-US" sz="1100" b="0" i="0" u="none" strike="noStrike" cap="none" normalizeH="0" baseline="0">
                <a:ln>
                  <a:noFill/>
                </a:ln>
                <a:effectLst/>
                <a:ea typeface="JetBrains Mono"/>
              </a:rPr>
              <a:t>타입변환이</a:t>
            </a:r>
            <a:r>
              <a:rPr lang="ko-KR" altLang="en-US" sz="1100">
                <a:ea typeface="JetBrains Mono"/>
              </a:rPr>
              <a:t> 이루어져야 하고 사용자는 </a:t>
            </a:r>
            <a:r>
              <a:rPr lang="en-US" altLang="ko-KR" sz="1100">
                <a:ea typeface="JetBrains Mono"/>
              </a:rPr>
              <a:t>Converter </a:t>
            </a:r>
            <a:r>
              <a:rPr lang="ko-KR" altLang="en-US" sz="1100">
                <a:ea typeface="JetBrains Mono"/>
              </a:rPr>
              <a:t>를 알 필요가 없어야 한다 </a:t>
            </a:r>
            <a:endParaRPr lang="en-US" altLang="ko-KR" sz="1100">
              <a:latin typeface="+mn-ea"/>
            </a:endParaRPr>
          </a:p>
        </p:txBody>
      </p:sp>
      <p:sp>
        <p:nvSpPr>
          <p:cNvPr id="36" name="직사각형 35">
            <a:extLst>
              <a:ext uri="{FF2B5EF4-FFF2-40B4-BE49-F238E27FC236}">
                <a16:creationId xmlns:a16="http://schemas.microsoft.com/office/drawing/2014/main" id="{C6EB1334-6B80-9958-8200-D89281D53329}"/>
              </a:ext>
            </a:extLst>
          </p:cNvPr>
          <p:cNvSpPr/>
          <p:nvPr/>
        </p:nvSpPr>
        <p:spPr>
          <a:xfrm>
            <a:off x="235557" y="6149584"/>
            <a:ext cx="646331" cy="276999"/>
          </a:xfrm>
          <a:prstGeom prst="rect">
            <a:avLst/>
          </a:prstGeom>
        </p:spPr>
        <p:txBody>
          <a:bodyPr wrap="none">
            <a:spAutoFit/>
          </a:bodyPr>
          <a:lstStyle/>
          <a:p>
            <a:r>
              <a:rPr lang="ko-KR" altLang="en-US" sz="1200" b="1">
                <a:latin typeface="+mn-ea"/>
              </a:rPr>
              <a:t>문제점</a:t>
            </a:r>
          </a:p>
        </p:txBody>
      </p:sp>
      <p:sp>
        <p:nvSpPr>
          <p:cNvPr id="3" name="Rectangle 1">
            <a:extLst>
              <a:ext uri="{FF2B5EF4-FFF2-40B4-BE49-F238E27FC236}">
                <a16:creationId xmlns:a16="http://schemas.microsoft.com/office/drawing/2014/main" id="{003D689A-A9C6-ACFD-E5FC-104A26001768}"/>
              </a:ext>
            </a:extLst>
          </p:cNvPr>
          <p:cNvSpPr>
            <a:spLocks noChangeArrowheads="1"/>
          </p:cNvSpPr>
          <p:nvPr/>
        </p:nvSpPr>
        <p:spPr bwMode="auto">
          <a:xfrm>
            <a:off x="6617457" y="4060624"/>
            <a:ext cx="4377954"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http://localhost:8080/url?url=http://www.springmvc.com:8080</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0B5ED750-B7CA-8F67-672B-31DE98A2629B}"/>
              </a:ext>
            </a:extLst>
          </p:cNvPr>
          <p:cNvSpPr>
            <a:spLocks noChangeArrowheads="1"/>
          </p:cNvSpPr>
          <p:nvPr/>
        </p:nvSpPr>
        <p:spPr bwMode="auto">
          <a:xfrm>
            <a:off x="6617456" y="1583398"/>
            <a:ext cx="4377953"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protocol=http&amp;domain=www.springmvc.com&amp;port=8080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D82CFE98-01BE-FBA5-1FED-52E1F546C99C}"/>
              </a:ext>
            </a:extLst>
          </p:cNvPr>
          <p:cNvSpPr>
            <a:spLocks noChangeArrowheads="1"/>
          </p:cNvSpPr>
          <p:nvPr/>
        </p:nvSpPr>
        <p:spPr bwMode="auto">
          <a:xfrm>
            <a:off x="6617456" y="4377028"/>
            <a:ext cx="4377953" cy="12167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ea typeface="JetBrains Mono"/>
              </a:rPr>
              <a:t>HTTP/</a:t>
            </a:r>
            <a:r>
              <a:rPr kumimoji="0" lang="ko-KR" altLang="ko-KR" sz="1000" b="0" i="0" u="none" strike="noStrike" cap="none" normalizeH="0" baseline="0">
                <a:ln>
                  <a:noFill/>
                </a:ln>
                <a:solidFill>
                  <a:srgbClr val="2AACB8"/>
                </a:solidFill>
                <a:effectLst/>
                <a:ea typeface="JetBrains Mono"/>
              </a:rPr>
              <a:t>1.1 200</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Content-Type: text/plain;charset=UTF-</a:t>
            </a:r>
            <a:r>
              <a:rPr kumimoji="0" lang="ko-KR" altLang="ko-KR" sz="1000" b="0" i="0" u="none" strike="noStrike" cap="none" normalizeH="0" baseline="0">
                <a:ln>
                  <a:noFill/>
                </a:ln>
                <a:solidFill>
                  <a:srgbClr val="2AACB8"/>
                </a:solidFill>
                <a:effectLst/>
                <a:ea typeface="JetBrains Mono"/>
              </a:rPr>
              <a:t>8</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Content-Length: </a:t>
            </a:r>
            <a:r>
              <a:rPr kumimoji="0" lang="ko-KR" altLang="ko-KR" sz="1000" b="0" i="0" u="none" strike="noStrike" cap="none" normalizeH="0" baseline="0">
                <a:ln>
                  <a:noFill/>
                </a:ln>
                <a:solidFill>
                  <a:srgbClr val="2AACB8"/>
                </a:solidFill>
                <a:effectLst/>
                <a:ea typeface="JetBrains Mono"/>
              </a:rPr>
              <a:t>63</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Url : </a:t>
            </a:r>
            <a:r>
              <a:rPr kumimoji="0" lang="ko-KR" altLang="ko-KR" sz="1000" b="0" i="0" u="none" strike="noStrike" cap="none" normalizeH="0" baseline="0">
                <a:ln>
                  <a:noFill/>
                </a:ln>
                <a:solidFill>
                  <a:srgbClr val="56A8F5"/>
                </a:solidFill>
                <a:effectLst/>
                <a:ea typeface="JetBrains Mono"/>
              </a:rPr>
              <a:t>Url</a:t>
            </a:r>
            <a:r>
              <a:rPr kumimoji="0" lang="ko-KR" altLang="ko-KR" sz="1000" b="0" i="0" u="none" strike="noStrike" cap="none" normalizeH="0" baseline="0">
                <a:ln>
                  <a:noFill/>
                </a:ln>
                <a:solidFill>
                  <a:srgbClr val="BCBEC4"/>
                </a:solidFill>
                <a:effectLst/>
                <a:ea typeface="JetBrains Mono"/>
              </a:rPr>
              <a:t>(protocol=http, domain=www.springmvc.com, port=</a:t>
            </a:r>
            <a:r>
              <a:rPr kumimoji="0" lang="ko-KR" altLang="ko-KR" sz="1000" b="0" i="0" u="none" strike="noStrike" cap="none" normalizeH="0" baseline="0">
                <a:ln>
                  <a:noFill/>
                </a:ln>
                <a:solidFill>
                  <a:srgbClr val="2AACB8"/>
                </a:solidFill>
                <a:effectLst/>
                <a:ea typeface="JetBrains Mono"/>
              </a:rPr>
              <a:t>8080</a:t>
            </a: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
        <p:nvSpPr>
          <p:cNvPr id="14" name="Rectangle 4">
            <a:extLst>
              <a:ext uri="{FF2B5EF4-FFF2-40B4-BE49-F238E27FC236}">
                <a16:creationId xmlns:a16="http://schemas.microsoft.com/office/drawing/2014/main" id="{9DF11A76-425C-E391-FC76-CC1D7A7A05B6}"/>
              </a:ext>
            </a:extLst>
          </p:cNvPr>
          <p:cNvSpPr>
            <a:spLocks noChangeArrowheads="1"/>
          </p:cNvSpPr>
          <p:nvPr/>
        </p:nvSpPr>
        <p:spPr bwMode="auto">
          <a:xfrm>
            <a:off x="6617456" y="2460583"/>
            <a:ext cx="4377953" cy="12167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ea typeface="JetBrains Mono"/>
              </a:rPr>
              <a:t>HTTP/</a:t>
            </a:r>
            <a:r>
              <a:rPr kumimoji="0" lang="ko-KR" altLang="ko-KR" sz="1000" b="0" i="0" u="none" strike="noStrike" cap="none" normalizeH="0" baseline="0">
                <a:ln>
                  <a:noFill/>
                </a:ln>
                <a:solidFill>
                  <a:srgbClr val="2AACB8"/>
                </a:solidFill>
                <a:effectLst/>
                <a:ea typeface="JetBrains Mono"/>
              </a:rPr>
              <a:t>1.1 200</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Content-Type: text/plain;charset=UTF-</a:t>
            </a:r>
            <a:r>
              <a:rPr kumimoji="0" lang="ko-KR" altLang="ko-KR" sz="1000" b="0" i="0" u="none" strike="noStrike" cap="none" normalizeH="0" baseline="0">
                <a:ln>
                  <a:noFill/>
                </a:ln>
                <a:solidFill>
                  <a:srgbClr val="2AACB8"/>
                </a:solidFill>
                <a:effectLst/>
                <a:ea typeface="JetBrains Mono"/>
              </a:rPr>
              <a:t>8</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Content-Length: </a:t>
            </a:r>
            <a:r>
              <a:rPr kumimoji="0" lang="ko-KR" altLang="ko-KR" sz="1000" b="0" i="0" u="none" strike="noStrike" cap="none" normalizeH="0" baseline="0">
                <a:ln>
                  <a:noFill/>
                </a:ln>
                <a:solidFill>
                  <a:srgbClr val="2AACB8"/>
                </a:solidFill>
                <a:effectLst/>
                <a:ea typeface="JetBrains Mono"/>
              </a:rPr>
              <a:t>63</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Url1 : </a:t>
            </a:r>
            <a:r>
              <a:rPr kumimoji="0" lang="ko-KR" altLang="ko-KR" sz="1000" b="0" i="0" u="none" strike="noStrike" cap="none" normalizeH="0" baseline="0">
                <a:ln>
                  <a:noFill/>
                </a:ln>
                <a:solidFill>
                  <a:srgbClr val="56A8F5"/>
                </a:solidFill>
                <a:effectLst/>
                <a:ea typeface="JetBrains Mono"/>
              </a:rPr>
              <a:t>Url1</a:t>
            </a:r>
            <a:r>
              <a:rPr kumimoji="0" lang="ko-KR" altLang="ko-KR" sz="1000" b="0" i="0" u="none" strike="noStrike" cap="none" normalizeH="0" baseline="0">
                <a:ln>
                  <a:noFill/>
                </a:ln>
                <a:solidFill>
                  <a:srgbClr val="BCBEC4"/>
                </a:solidFill>
                <a:effectLst/>
                <a:ea typeface="JetBrains Mono"/>
              </a:rPr>
              <a:t>(protocol=http, domain=www.springmvc.com, port=</a:t>
            </a:r>
            <a:r>
              <a:rPr kumimoji="0" lang="ko-KR" altLang="ko-KR" sz="1000" b="0" i="0" u="none" strike="noStrike" cap="none" normalizeH="0" baseline="0">
                <a:ln>
                  <a:noFill/>
                </a:ln>
                <a:solidFill>
                  <a:srgbClr val="2AACB8"/>
                </a:solidFill>
                <a:effectLst/>
                <a:ea typeface="JetBrains Mono"/>
              </a:rPr>
              <a:t>8080</a:t>
            </a: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86675781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60194-65A7-E147-336C-59C33299685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684B5B-A28A-F22F-8588-903FF6BDD633}"/>
              </a:ext>
            </a:extLst>
          </p:cNvPr>
          <p:cNvSpPr txBox="1"/>
          <p:nvPr/>
        </p:nvSpPr>
        <p:spPr>
          <a:xfrm>
            <a:off x="2295159" y="2459504"/>
            <a:ext cx="7601696" cy="1938992"/>
          </a:xfrm>
          <a:prstGeom prst="rect">
            <a:avLst/>
          </a:prstGeom>
          <a:noFill/>
        </p:spPr>
        <p:txBody>
          <a:bodyPr wrap="none" rtlCol="0">
            <a:spAutoFit/>
          </a:bodyPr>
          <a:lstStyle/>
          <a:p>
            <a:pPr algn="ctr"/>
            <a:r>
              <a:rPr lang="en-US" altLang="ko-KR" sz="6000">
                <a:solidFill>
                  <a:schemeClr val="accent1">
                    <a:lumMod val="75000"/>
                  </a:schemeClr>
                </a:solidFill>
                <a:latin typeface="+mj-lt"/>
              </a:rPr>
              <a:t>ConverterFactory &amp; </a:t>
            </a:r>
          </a:p>
          <a:p>
            <a:pPr algn="ctr"/>
            <a:r>
              <a:rPr lang="en-US" altLang="ko-KR" sz="6000">
                <a:solidFill>
                  <a:schemeClr val="accent1">
                    <a:lumMod val="75000"/>
                  </a:schemeClr>
                </a:solidFill>
                <a:latin typeface="+mj-lt"/>
              </a:rPr>
              <a:t>ConditionalConverter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7A1B075C-E102-29B6-7111-72BDA252E16C}"/>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801605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8B902-799B-8FA5-607A-FD467ED25AD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B8C091F-F0D3-0FD2-AF54-D64B86C365C0}"/>
              </a:ext>
            </a:extLst>
          </p:cNvPr>
          <p:cNvSpPr/>
          <p:nvPr/>
        </p:nvSpPr>
        <p:spPr>
          <a:xfrm>
            <a:off x="382238" y="553837"/>
            <a:ext cx="117155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ConverterFactory </a:t>
            </a:r>
            <a:r>
              <a:rPr lang="ko-KR" altLang="en-US" sz="1200">
                <a:latin typeface="+mn-ea"/>
              </a:rPr>
              <a:t>는 클래스 계층 전체를 처리하기 위한 클래스로서 </a:t>
            </a:r>
            <a:r>
              <a:rPr lang="ko-KR" altLang="en-US" sz="1200"/>
              <a:t>변환 로직을 따로따로 작성하지 않고 하나의 공통 로직으로 처리할 수 있도록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a:t>
            </a:r>
            <a:r>
              <a:rPr lang="en-US" altLang="ko-KR" sz="1200">
                <a:latin typeface="+mn-ea"/>
              </a:rPr>
              <a:t> </a:t>
            </a:r>
            <a:r>
              <a:rPr lang="ko-KR" altLang="en-US" sz="1200">
                <a:latin typeface="+mn-ea"/>
              </a:rPr>
              <a:t>문자열</a:t>
            </a:r>
            <a:r>
              <a:rPr lang="en-US" altLang="ko-KR" sz="1200">
                <a:latin typeface="+mn-ea"/>
              </a:rPr>
              <a:t>(String) </a:t>
            </a:r>
            <a:r>
              <a:rPr lang="ko-KR" altLang="en-US" sz="1200">
                <a:latin typeface="+mn-ea"/>
              </a:rPr>
              <a:t>데이터를 다양한 열거형</a:t>
            </a:r>
            <a:r>
              <a:rPr lang="en-US" altLang="ko-KR" sz="1200">
                <a:latin typeface="+mn-ea"/>
              </a:rPr>
              <a:t>(Enum) </a:t>
            </a:r>
            <a:r>
              <a:rPr lang="ko-KR" altLang="en-US" sz="1200">
                <a:latin typeface="+mn-ea"/>
              </a:rPr>
              <a:t>타입으로 변환해야 할 때</a:t>
            </a:r>
            <a:r>
              <a:rPr lang="en-US" altLang="ko-KR" sz="1200">
                <a:latin typeface="+mn-ea"/>
              </a:rPr>
              <a:t> </a:t>
            </a:r>
            <a:r>
              <a:rPr lang="ko-KR" altLang="en-US" sz="1200">
                <a:latin typeface="+mn-ea"/>
              </a:rPr>
              <a:t>각 열거형마다 변환기를 만들 필요 없이 변환 로직을 일관되게 관리할 수 있다</a:t>
            </a:r>
            <a:endParaRPr lang="en-US" altLang="ko-KR" sz="1200">
              <a:latin typeface="+mn-ea"/>
            </a:endParaRPr>
          </a:p>
        </p:txBody>
      </p:sp>
      <p:sp>
        <p:nvSpPr>
          <p:cNvPr id="74" name="직사각형 73">
            <a:extLst>
              <a:ext uri="{FF2B5EF4-FFF2-40B4-BE49-F238E27FC236}">
                <a16:creationId xmlns:a16="http://schemas.microsoft.com/office/drawing/2014/main" id="{FA830F4A-ED7B-86A2-DDB4-F8DD7D7456FB}"/>
              </a:ext>
            </a:extLst>
          </p:cNvPr>
          <p:cNvSpPr/>
          <p:nvPr/>
        </p:nvSpPr>
        <p:spPr>
          <a:xfrm>
            <a:off x="198756" y="202792"/>
            <a:ext cx="23615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ConverterFactory</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65C78B10-842D-774C-76A3-E01936BC3F37}"/>
              </a:ext>
            </a:extLst>
          </p:cNvPr>
          <p:cNvSpPr>
            <a:spLocks noChangeArrowheads="1"/>
          </p:cNvSpPr>
          <p:nvPr/>
        </p:nvSpPr>
        <p:spPr bwMode="auto">
          <a:xfrm>
            <a:off x="634315" y="1272265"/>
            <a:ext cx="8894695"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interface </a:t>
            </a:r>
            <a:r>
              <a:rPr kumimoji="0" lang="ko-KR" altLang="ko-KR" sz="1100" b="0" i="0" u="none" strike="noStrike" cap="none" normalizeH="0" baseline="0">
                <a:ln>
                  <a:noFill/>
                </a:ln>
                <a:solidFill>
                  <a:srgbClr val="BCBEC4"/>
                </a:solidFill>
                <a:effectLst/>
                <a:ea typeface="JetBrains Mono"/>
              </a:rPr>
              <a:t>ConverterFactory&lt;</a:t>
            </a:r>
            <a:r>
              <a:rPr kumimoji="0" lang="ko-KR" altLang="ko-KR" sz="1100" b="0" i="0" u="none" strike="noStrike" cap="none" normalizeH="0" baseline="0">
                <a:ln>
                  <a:noFill/>
                </a:ln>
                <a:solidFill>
                  <a:srgbClr val="16BAAC"/>
                </a:solidFill>
                <a:effectLst/>
                <a:ea typeface="JetBrains Mono"/>
              </a:rPr>
              <a:t>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16BAAC"/>
                </a:solidFill>
                <a:effectLst/>
                <a:ea typeface="JetBrains Mono"/>
              </a:rPr>
              <a:t>R</a:t>
            </a:r>
            <a:r>
              <a:rPr kumimoji="0" lang="ko-KR" altLang="ko-KR" sz="1100" b="0" i="0" u="none" strike="noStrike" cap="none" normalizeH="0" baseline="0">
                <a:ln>
                  <a:noFill/>
                </a:ln>
                <a:solidFill>
                  <a:srgbClr val="BCBEC4"/>
                </a:solidFill>
                <a:effectLst/>
                <a:ea typeface="JetBrains Mono"/>
              </a:rPr>
              <a:t>&gt; {    </a:t>
            </a:r>
            <a:br>
              <a:rPr kumimoji="0" lang="ko-KR" altLang="ko-KR" sz="1100" b="0" i="1" u="none" strike="noStrike" cap="none" normalizeH="0" baseline="0">
                <a:ln>
                  <a:noFill/>
                </a:ln>
                <a:solidFill>
                  <a:srgbClr val="5F826B"/>
                </a:solidFill>
                <a:effectLst/>
                <a:ea typeface="JetBrains Mono"/>
              </a:rPr>
            </a:br>
            <a:r>
              <a:rPr kumimoji="0" lang="ko-KR" altLang="ko-KR" sz="1100" b="0" i="1" u="none" strike="noStrike" cap="none" normalizeH="0" baseline="0">
                <a:ln>
                  <a:noFill/>
                </a:ln>
                <a:solidFill>
                  <a:srgbClr val="5F826B"/>
                </a:solidFill>
                <a:effectLst/>
                <a:ea typeface="JetBrains Mono"/>
              </a:rPr>
              <a:t>    </a:t>
            </a: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16BAAC"/>
                </a:solidFill>
                <a:effectLst/>
                <a:ea typeface="JetBrains Mono"/>
              </a:rPr>
              <a:t>R</a:t>
            </a:r>
            <a:r>
              <a:rPr kumimoji="0" lang="ko-KR" altLang="ko-KR" sz="1100" b="0" i="0" u="none" strike="noStrike" cap="none" normalizeH="0" baseline="0">
                <a:ln>
                  <a:noFill/>
                </a:ln>
                <a:solidFill>
                  <a:srgbClr val="BCBEC4"/>
                </a:solidFill>
                <a:effectLst/>
                <a:ea typeface="JetBrains Mono"/>
              </a:rPr>
              <a:t>&gt; Converter&lt;</a:t>
            </a:r>
            <a:r>
              <a:rPr kumimoji="0" lang="ko-KR" altLang="ko-KR" sz="1100" b="0" i="0" u="none" strike="noStrike" cap="none" normalizeH="0" baseline="0">
                <a:ln>
                  <a:noFill/>
                </a:ln>
                <a:solidFill>
                  <a:srgbClr val="16BAAC"/>
                </a:solidFill>
                <a:effectLst/>
                <a:ea typeface="JetBrains Mono"/>
              </a:rPr>
              <a:t>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56A8F5"/>
                </a:solidFill>
                <a:effectLst/>
                <a:ea typeface="JetBrains Mono"/>
              </a:rPr>
              <a:t>getConverter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targetType);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accent4">
                    <a:lumMod val="75000"/>
                  </a:schemeClr>
                </a:solidFill>
                <a:effectLst/>
                <a:ea typeface="JetBrains Mono"/>
              </a:rPr>
              <a:t>// S</a:t>
            </a:r>
            <a:r>
              <a:rPr kumimoji="0" lang="ko-KR" altLang="en-US" sz="1100" b="0" i="0" u="none" strike="noStrike" cap="none" normalizeH="0" baseline="0">
                <a:ln>
                  <a:noFill/>
                </a:ln>
                <a:solidFill>
                  <a:schemeClr val="accent4">
                    <a:lumMod val="75000"/>
                  </a:schemeClr>
                </a:solidFill>
                <a:effectLst/>
                <a:ea typeface="JetBrains Mono"/>
              </a:rPr>
              <a:t>를 </a:t>
            </a:r>
            <a:r>
              <a:rPr kumimoji="0" lang="en-US" altLang="ko-KR" sz="1100" b="0" i="0" u="none" strike="noStrike" cap="none" normalizeH="0" baseline="0">
                <a:ln>
                  <a:noFill/>
                </a:ln>
                <a:solidFill>
                  <a:schemeClr val="accent4">
                    <a:lumMod val="75000"/>
                  </a:schemeClr>
                </a:solidFill>
                <a:effectLst/>
                <a:ea typeface="JetBrains Mono"/>
              </a:rPr>
              <a:t>R</a:t>
            </a:r>
            <a:r>
              <a:rPr kumimoji="0" lang="ko-KR" altLang="en-US" sz="1100" b="0" i="0" u="none" strike="noStrike" cap="none" normalizeH="0" baseline="0">
                <a:ln>
                  <a:noFill/>
                </a:ln>
                <a:solidFill>
                  <a:schemeClr val="accent4">
                    <a:lumMod val="75000"/>
                  </a:schemeClr>
                </a:solidFill>
                <a:effectLst/>
                <a:ea typeface="JetBrains Mono"/>
              </a:rPr>
              <a:t>의 하위 타입인 </a:t>
            </a:r>
            <a:r>
              <a:rPr kumimoji="0" lang="en-US" altLang="ko-KR" sz="1100" b="0" i="0" u="none" strike="noStrike" cap="none" normalizeH="0" baseline="0">
                <a:ln>
                  <a:noFill/>
                </a:ln>
                <a:solidFill>
                  <a:schemeClr val="accent4">
                    <a:lumMod val="75000"/>
                  </a:schemeClr>
                </a:solidFill>
                <a:effectLst/>
                <a:ea typeface="JetBrains Mono"/>
              </a:rPr>
              <a:t>T</a:t>
            </a:r>
            <a:r>
              <a:rPr kumimoji="0" lang="ko-KR" altLang="en-US" sz="1100" b="0" i="0" u="none" strike="noStrike" cap="none" normalizeH="0" baseline="0">
                <a:ln>
                  <a:noFill/>
                </a:ln>
                <a:solidFill>
                  <a:schemeClr val="accent4">
                    <a:lumMod val="75000"/>
                  </a:schemeClr>
                </a:solidFill>
                <a:effectLst/>
                <a:ea typeface="JetBrains Mono"/>
              </a:rPr>
              <a:t>로 변환할 수 있는 변환기를 가져온다</a:t>
            </a:r>
            <a:r>
              <a:rPr kumimoji="0" lang="en-US" altLang="ko-KR" sz="1100" b="0" i="0" u="none" strike="noStrike" cap="none" normalizeH="0" baseline="0">
                <a:ln>
                  <a:noFill/>
                </a:ln>
                <a:solidFill>
                  <a:schemeClr val="accent4">
                    <a:lumMod val="75000"/>
                  </a:schemeClr>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CEF2747E-96A1-4837-09B8-4480A2A9BFA1}"/>
              </a:ext>
            </a:extLst>
          </p:cNvPr>
          <p:cNvSpPr>
            <a:spLocks noChangeArrowheads="1"/>
          </p:cNvSpPr>
          <p:nvPr/>
        </p:nvSpPr>
        <p:spPr bwMode="auto">
          <a:xfrm>
            <a:off x="7468180" y="2771948"/>
            <a:ext cx="2701371" cy="13884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enum </a:t>
            </a:r>
            <a:r>
              <a:rPr kumimoji="0" lang="ko-KR" altLang="ko-KR" sz="1100" b="0" i="0" u="none" strike="noStrike" cap="none" normalizeH="0" baseline="0">
                <a:ln>
                  <a:noFill/>
                </a:ln>
                <a:solidFill>
                  <a:srgbClr val="BCBEC4"/>
                </a:solidFill>
                <a:effectLst/>
                <a:ea typeface="JetBrains Mono"/>
              </a:rPr>
              <a:t>Color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RED</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GREEN</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BLUE</a:t>
            </a:r>
            <a:br>
              <a:rPr kumimoji="0" lang="ko-KR" altLang="ko-KR" sz="1100" b="0" i="1" u="none" strike="noStrike" cap="none" normalizeH="0" baseline="0">
                <a:ln>
                  <a:noFill/>
                </a:ln>
                <a:solidFill>
                  <a:srgbClr val="C77DBB"/>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enum </a:t>
            </a:r>
            <a:r>
              <a:rPr kumimoji="0" lang="ko-KR" altLang="ko-KR" sz="1100" b="0" i="0" u="none" strike="noStrike" cap="none" normalizeH="0" baseline="0">
                <a:ln>
                  <a:noFill/>
                </a:ln>
                <a:solidFill>
                  <a:srgbClr val="BCBEC4"/>
                </a:solidFill>
                <a:effectLst/>
                <a:ea typeface="JetBrains Mono"/>
              </a:rPr>
              <a:t>Status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ACTIVE</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INACTIVE</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SUSPENDED</a:t>
            </a:r>
            <a:br>
              <a:rPr kumimoji="0" lang="ko-KR" altLang="ko-KR" sz="1100" b="0" i="1" u="none" strike="noStrike" cap="none" normalizeH="0" baseline="0">
                <a:ln>
                  <a:noFill/>
                </a:ln>
                <a:solidFill>
                  <a:srgbClr val="C77DBB"/>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Rectangle 3">
            <a:extLst>
              <a:ext uri="{FF2B5EF4-FFF2-40B4-BE49-F238E27FC236}">
                <a16:creationId xmlns:a16="http://schemas.microsoft.com/office/drawing/2014/main" id="{E5066C09-E526-EEA5-01BB-96D9B404836D}"/>
              </a:ext>
            </a:extLst>
          </p:cNvPr>
          <p:cNvSpPr>
            <a:spLocks noChangeArrowheads="1"/>
          </p:cNvSpPr>
          <p:nvPr/>
        </p:nvSpPr>
        <p:spPr bwMode="auto">
          <a:xfrm>
            <a:off x="586190" y="2771948"/>
            <a:ext cx="6605264" cy="393184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StringToEnumConverterFactory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ConverterFactory&lt;String, Enum&gt;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Enum&gt; Converter&lt;String,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56A8F5"/>
                </a:solidFill>
                <a:effectLst/>
                <a:ea typeface="JetBrains Mono"/>
              </a:rPr>
              <a:t>getConverter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StringToEnumConverter&lt;&gt;(targetType);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static class </a:t>
            </a:r>
            <a:r>
              <a:rPr kumimoji="0" lang="ko-KR" altLang="ko-KR" sz="1100" b="0" i="0" u="none" strike="noStrike" cap="none" normalizeH="0" baseline="0">
                <a:ln>
                  <a:noFill/>
                </a:ln>
                <a:solidFill>
                  <a:srgbClr val="BCBEC4"/>
                </a:solidFill>
                <a:effectLst/>
                <a:ea typeface="JetBrains Mono"/>
              </a:rPr>
              <a:t>StringToEnumConverter&lt;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Enum&gt;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C77DBB"/>
                </a:solidFill>
                <a:effectLst/>
                <a:ea typeface="JetBrains Mono"/>
              </a:rPr>
              <a:t>enumType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StringToEnumConverter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enumType)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enumType </a:t>
            </a:r>
            <a:r>
              <a:rPr kumimoji="0" lang="ko-KR" altLang="ko-KR" sz="1100" b="0" i="0" u="none" strike="noStrike" cap="none" normalizeH="0" baseline="0">
                <a:ln>
                  <a:noFill/>
                </a:ln>
                <a:solidFill>
                  <a:srgbClr val="BCBEC4"/>
                </a:solidFill>
                <a:effectLst/>
                <a:ea typeface="JetBrains Mono"/>
              </a:rPr>
              <a:t>= enumType;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source.trim().isEmpty())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 Enum.</a:t>
            </a:r>
            <a:r>
              <a:rPr kumimoji="0" lang="ko-KR" altLang="ko-KR" sz="1100" b="0" i="1" u="none" strike="noStrike" cap="none" normalizeH="0" baseline="0">
                <a:ln>
                  <a:noFill/>
                </a:ln>
                <a:solidFill>
                  <a:srgbClr val="BCBEC4"/>
                </a:solidFill>
                <a:effectLst/>
                <a:ea typeface="JetBrains Mono"/>
              </a:rPr>
              <a:t>valueOf</a:t>
            </a:r>
            <a:r>
              <a:rPr kumimoji="0" lang="en-US" altLang="ko-KR" sz="1100" b="0" i="1"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enumType</a:t>
            </a:r>
            <a:r>
              <a:rPr kumimoji="0" lang="ko-KR" altLang="ko-KR" sz="1100" b="0" i="0" u="none" strike="noStrike" cap="none" normalizeH="0" baseline="0">
                <a:ln>
                  <a:noFill/>
                </a:ln>
                <a:solidFill>
                  <a:srgbClr val="BCBEC4"/>
                </a:solidFill>
                <a:effectLst/>
                <a:ea typeface="JetBrains Mono"/>
              </a:rPr>
              <a:t>, source.trim().toUpperCase());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직사각형 7">
            <a:extLst>
              <a:ext uri="{FF2B5EF4-FFF2-40B4-BE49-F238E27FC236}">
                <a16:creationId xmlns:a16="http://schemas.microsoft.com/office/drawing/2014/main" id="{9F281BEF-FD1C-5736-2DF2-15D0B0CCE68A}"/>
              </a:ext>
            </a:extLst>
          </p:cNvPr>
          <p:cNvSpPr/>
          <p:nvPr/>
        </p:nvSpPr>
        <p:spPr>
          <a:xfrm>
            <a:off x="198756" y="23735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9" name="Rectangle 5">
            <a:extLst>
              <a:ext uri="{FF2B5EF4-FFF2-40B4-BE49-F238E27FC236}">
                <a16:creationId xmlns:a16="http://schemas.microsoft.com/office/drawing/2014/main" id="{4818ABFA-5E5F-7841-9B64-688DDCA1A9BA}"/>
              </a:ext>
            </a:extLst>
          </p:cNvPr>
          <p:cNvSpPr>
            <a:spLocks noChangeArrowheads="1"/>
          </p:cNvSpPr>
          <p:nvPr/>
        </p:nvSpPr>
        <p:spPr bwMode="auto">
          <a:xfrm>
            <a:off x="6292516" y="4608544"/>
            <a:ext cx="5522495" cy="1954381"/>
          </a:xfrm>
          <a:prstGeom prst="rect">
            <a:avLst/>
          </a:prstGeom>
          <a:solidFill>
            <a:schemeClr val="tx1">
              <a:lumMod val="95000"/>
              <a:lumOff val="5000"/>
            </a:schemeClr>
          </a:solidFill>
          <a:ln w="12700">
            <a:solidFill>
              <a:schemeClr val="tx1">
                <a:lumMod val="50000"/>
                <a:lumOff val="50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StringToEnumConverterFactory </a:t>
            </a:r>
            <a:r>
              <a:rPr kumimoji="0" lang="ko-KR" altLang="ko-KR" sz="1100" b="0" i="0" u="none" strike="noStrike" cap="none" normalizeH="0" baseline="0">
                <a:ln>
                  <a:noFill/>
                </a:ln>
                <a:solidFill>
                  <a:srgbClr val="C77DBB"/>
                </a:solidFill>
                <a:effectLst/>
                <a:ea typeface="JetBrains Mono"/>
              </a:rPr>
              <a:t>factory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StringToEnumConverterFactory();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Color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열거형 변환기 가져오기</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Converter&lt;String, Color&gt; </a:t>
            </a:r>
            <a:r>
              <a:rPr kumimoji="0" lang="ko-KR" altLang="ko-KR" sz="1100" b="0" i="0" u="none" strike="noStrike" cap="none" normalizeH="0" baseline="0">
                <a:ln>
                  <a:noFill/>
                </a:ln>
                <a:solidFill>
                  <a:srgbClr val="C77DBB"/>
                </a:solidFill>
                <a:effectLst/>
                <a:ea typeface="JetBrains Mono"/>
              </a:rPr>
              <a:t>colorConverter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factory</a:t>
            </a:r>
            <a:r>
              <a:rPr kumimoji="0" lang="ko-KR" altLang="ko-KR" sz="1100" b="0" i="0" u="none" strike="noStrike" cap="none" normalizeH="0" baseline="0">
                <a:ln>
                  <a:noFill/>
                </a:ln>
                <a:solidFill>
                  <a:srgbClr val="BCBEC4"/>
                </a:solidFill>
                <a:effectLst/>
                <a:ea typeface="JetBrains Mono"/>
              </a:rPr>
              <a:t>.getConverter(Color.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Color </a:t>
            </a:r>
            <a:r>
              <a:rPr kumimoji="0" lang="ko-KR" altLang="ko-KR" sz="1100" b="0" i="0" u="none" strike="noStrike" cap="none" normalizeH="0" baseline="0">
                <a:ln>
                  <a:noFill/>
                </a:ln>
                <a:solidFill>
                  <a:srgbClr val="C77DBB"/>
                </a:solidFill>
                <a:effectLst/>
                <a:ea typeface="JetBrains Mono"/>
              </a:rPr>
              <a:t>color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colorConverter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"Converted Color: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color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Converted Color: RED</a:t>
            </a:r>
            <a:br>
              <a:rPr kumimoji="0" lang="ko-KR" altLang="ko-KR" sz="1100" b="0" i="0" u="none" strike="noStrike" cap="none" normalizeH="0" baseline="0">
                <a:ln>
                  <a:noFill/>
                </a:ln>
                <a:solidFill>
                  <a:srgbClr val="7A7E85"/>
                </a:solidFill>
                <a:effectLst/>
                <a:ea typeface="JetBrains Mono"/>
              </a:rPr>
            </a:b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Status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열거형 변환기 가져오기</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Converter&lt;String, Status&gt; </a:t>
            </a:r>
            <a:r>
              <a:rPr kumimoji="0" lang="ko-KR" altLang="ko-KR" sz="1100" b="0" i="0" u="none" strike="noStrike" cap="none" normalizeH="0" baseline="0">
                <a:ln>
                  <a:noFill/>
                </a:ln>
                <a:solidFill>
                  <a:srgbClr val="C77DBB"/>
                </a:solidFill>
                <a:effectLst/>
                <a:ea typeface="JetBrains Mono"/>
              </a:rPr>
              <a:t>statusConverter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factory</a:t>
            </a:r>
            <a:r>
              <a:rPr kumimoji="0" lang="ko-KR" altLang="ko-KR" sz="1100" b="0" i="0" u="none" strike="noStrike" cap="none" normalizeH="0" baseline="0">
                <a:ln>
                  <a:noFill/>
                </a:ln>
                <a:solidFill>
                  <a:srgbClr val="BCBEC4"/>
                </a:solidFill>
                <a:effectLst/>
                <a:ea typeface="JetBrains Mono"/>
              </a:rPr>
              <a:t>.getConverter(Status.</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Status </a:t>
            </a:r>
            <a:r>
              <a:rPr kumimoji="0" lang="ko-KR" altLang="ko-KR" sz="1100" b="0" i="0" u="none" strike="noStrike" cap="none" normalizeH="0" baseline="0">
                <a:ln>
                  <a:noFill/>
                </a:ln>
                <a:solidFill>
                  <a:srgbClr val="C77DBB"/>
                </a:solidFill>
                <a:effectLst/>
                <a:ea typeface="JetBrains Mono"/>
              </a:rPr>
              <a:t>status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statusConverter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"active"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"Converted Status: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Converted Status: ACTIVE</a:t>
            </a:r>
            <a:endParaRPr kumimoji="0" lang="ko-KR" altLang="ko-KR" sz="1100" b="0" i="0" u="none" strike="noStrike" cap="none" normalizeH="0" baseline="0">
              <a:ln>
                <a:noFill/>
              </a:ln>
              <a:solidFill>
                <a:schemeClr val="tx1"/>
              </a:solidFill>
              <a:effectLst/>
            </a:endParaRPr>
          </a:p>
        </p:txBody>
      </p:sp>
      <p:sp>
        <p:nvSpPr>
          <p:cNvPr id="10" name="직사각형 9">
            <a:extLst>
              <a:ext uri="{FF2B5EF4-FFF2-40B4-BE49-F238E27FC236}">
                <a16:creationId xmlns:a16="http://schemas.microsoft.com/office/drawing/2014/main" id="{6E9E8210-FDCD-85FF-22A9-376EDD9CA1DE}"/>
              </a:ext>
            </a:extLst>
          </p:cNvPr>
          <p:cNvSpPr/>
          <p:nvPr/>
        </p:nvSpPr>
        <p:spPr>
          <a:xfrm>
            <a:off x="8290093" y="4274927"/>
            <a:ext cx="944143" cy="333617"/>
          </a:xfrm>
          <a:prstGeom prst="rect">
            <a:avLst/>
          </a:prstGeom>
        </p:spPr>
        <p:txBody>
          <a:bodyPr wrap="square">
            <a:spAutoFit/>
          </a:bodyPr>
          <a:lstStyle/>
          <a:p>
            <a:pPr>
              <a:lnSpc>
                <a:spcPct val="150000"/>
              </a:lnSpc>
            </a:pPr>
            <a:r>
              <a:rPr lang="en-US" altLang="ko-KR" sz="1200" b="1">
                <a:latin typeface="+mn-ea"/>
              </a:rPr>
              <a:t>Main.class</a:t>
            </a:r>
          </a:p>
        </p:txBody>
      </p:sp>
    </p:spTree>
    <p:extLst>
      <p:ext uri="{BB962C8B-B14F-4D97-AF65-F5344CB8AC3E}">
        <p14:creationId xmlns:p14="http://schemas.microsoft.com/office/powerpoint/2010/main" val="116046256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6E6BD-1408-E15E-9A40-D4753E2D45E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B9006A9-BF6B-9D26-6E0D-8FE71D584760}"/>
              </a:ext>
            </a:extLst>
          </p:cNvPr>
          <p:cNvSpPr/>
          <p:nvPr/>
        </p:nvSpPr>
        <p:spPr>
          <a:xfrm>
            <a:off x="382238" y="553837"/>
            <a:ext cx="117155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ConditionalConverter </a:t>
            </a:r>
            <a:r>
              <a:rPr lang="ko-KR" altLang="en-US" sz="1200">
                <a:latin typeface="+mn-ea"/>
              </a:rPr>
              <a:t>는 특정 조건이 참일 때만 </a:t>
            </a:r>
            <a:r>
              <a:rPr lang="en-US" altLang="ko-KR" sz="1200">
                <a:latin typeface="+mn-ea"/>
              </a:rPr>
              <a:t>Converter </a:t>
            </a:r>
            <a:r>
              <a:rPr lang="ko-KR" altLang="en-US" sz="1200">
                <a:latin typeface="+mn-ea"/>
              </a:rPr>
              <a:t>를 실행하고 싶은 경우</a:t>
            </a:r>
            <a:r>
              <a:rPr lang="en-US" altLang="ko-KR" sz="1200">
                <a:latin typeface="+mn-ea"/>
              </a:rPr>
              <a:t> </a:t>
            </a:r>
            <a:r>
              <a:rPr lang="ko-KR" altLang="en-US" sz="1200">
                <a:latin typeface="+mn-ea"/>
              </a:rPr>
              <a:t>를 사용할</a:t>
            </a:r>
            <a:r>
              <a:rPr lang="en-US" altLang="ko-KR" sz="1200">
                <a:latin typeface="+mn-ea"/>
              </a:rPr>
              <a:t> </a:t>
            </a:r>
            <a:r>
              <a:rPr lang="ko-KR" altLang="en-US" sz="1200">
                <a:latin typeface="+mn-ea"/>
              </a:rPr>
              <a:t>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a:t>
            </a:r>
            <a:r>
              <a:rPr lang="en-US" altLang="ko-KR" sz="1200">
                <a:latin typeface="+mn-ea"/>
              </a:rPr>
              <a:t> </a:t>
            </a:r>
            <a:r>
              <a:rPr lang="ko-KR" altLang="en-US" sz="1200">
                <a:latin typeface="+mn-ea"/>
              </a:rPr>
              <a:t>타겟 필드에 특정 주석이 있을 경우 </a:t>
            </a:r>
            <a:r>
              <a:rPr lang="en-US" altLang="ko-KR" sz="1200">
                <a:latin typeface="+mn-ea"/>
              </a:rPr>
              <a:t>Converter </a:t>
            </a:r>
            <a:r>
              <a:rPr lang="ko-KR" altLang="en-US" sz="1200">
                <a:latin typeface="+mn-ea"/>
              </a:rPr>
              <a:t>를 실행하거나</a:t>
            </a:r>
            <a:r>
              <a:rPr lang="en-US" altLang="ko-KR" sz="1200">
                <a:latin typeface="+mn-ea"/>
              </a:rPr>
              <a:t> </a:t>
            </a:r>
            <a:r>
              <a:rPr lang="ko-KR" altLang="en-US" sz="1200">
                <a:latin typeface="+mn-ea"/>
              </a:rPr>
              <a:t>타겟 클래스에 특정 메서드가 정의된 경우 변환기를 실행하고 싶을 때 사용할 수 있다</a:t>
            </a:r>
            <a:endParaRPr lang="en-US" altLang="ko-KR" sz="1200">
              <a:latin typeface="+mn-ea"/>
            </a:endParaRPr>
          </a:p>
        </p:txBody>
      </p:sp>
      <p:sp>
        <p:nvSpPr>
          <p:cNvPr id="74" name="직사각형 73">
            <a:extLst>
              <a:ext uri="{FF2B5EF4-FFF2-40B4-BE49-F238E27FC236}">
                <a16:creationId xmlns:a16="http://schemas.microsoft.com/office/drawing/2014/main" id="{5A221068-841F-B9A5-E9FD-35B18AB4FE9C}"/>
              </a:ext>
            </a:extLst>
          </p:cNvPr>
          <p:cNvSpPr/>
          <p:nvPr/>
        </p:nvSpPr>
        <p:spPr>
          <a:xfrm>
            <a:off x="198756" y="202792"/>
            <a:ext cx="28203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ConditionalConverter</a:t>
            </a:r>
            <a:endParaRPr lang="ko-KR" altLang="en-US"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8360362B-6EB3-A245-C488-F7DD7C0C823F}"/>
              </a:ext>
            </a:extLst>
          </p:cNvPr>
          <p:cNvSpPr/>
          <p:nvPr/>
        </p:nvSpPr>
        <p:spPr>
          <a:xfrm>
            <a:off x="198756" y="2114696"/>
            <a:ext cx="21302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TypeDescriptor</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E7DFB835-2DE9-3535-7F48-5D258957A762}"/>
              </a:ext>
            </a:extLst>
          </p:cNvPr>
          <p:cNvSpPr>
            <a:spLocks noChangeArrowheads="1"/>
          </p:cNvSpPr>
          <p:nvPr/>
        </p:nvSpPr>
        <p:spPr bwMode="auto">
          <a:xfrm>
            <a:off x="616853" y="1231766"/>
            <a:ext cx="11246283"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interface </a:t>
            </a:r>
            <a:r>
              <a:rPr kumimoji="0" lang="ko-KR" altLang="ko-KR" sz="1100" b="0" i="0" u="none" strike="noStrike" cap="none" normalizeH="0" baseline="0">
                <a:ln>
                  <a:noFill/>
                </a:ln>
                <a:solidFill>
                  <a:srgbClr val="BCBEC4"/>
                </a:solidFill>
                <a:effectLst/>
                <a:ea typeface="JetBrains Mono"/>
              </a:rPr>
              <a:t>ConditionalConverter {</a:t>
            </a:r>
            <a:br>
              <a:rPr kumimoji="0" lang="ko-KR" altLang="ko-KR" sz="1100" b="0" i="1" u="none" strike="noStrike" cap="none" normalizeH="0" baseline="0">
                <a:ln>
                  <a:noFill/>
                </a:ln>
                <a:solidFill>
                  <a:srgbClr val="5F826B"/>
                </a:solidFill>
                <a:effectLst/>
                <a:ea typeface="JetBrains Mono"/>
              </a:rPr>
            </a:br>
            <a:r>
              <a:rPr kumimoji="0" lang="ko-KR" altLang="ko-KR" sz="1100" b="0" i="1" u="none" strike="noStrike" cap="none" normalizeH="0" baseline="0">
                <a:ln>
                  <a:noFill/>
                </a:ln>
                <a:solidFill>
                  <a:srgbClr val="5F826B"/>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accent4">
                    <a:lumMod val="75000"/>
                  </a:schemeClr>
                </a:solidFill>
                <a:effectLst/>
                <a:ea typeface="JetBrains Mono"/>
              </a:rPr>
              <a:t>//</a:t>
            </a:r>
            <a:r>
              <a:rPr kumimoji="0" lang="ko-KR" altLang="en-US" sz="1100" b="0" i="0" u="none" strike="noStrike" cap="none" normalizeH="0" baseline="0">
                <a:ln>
                  <a:noFill/>
                </a:ln>
                <a:solidFill>
                  <a:schemeClr val="accent4">
                    <a:lumMod val="75000"/>
                  </a:schemeClr>
                </a:solidFill>
                <a:effectLst/>
                <a:ea typeface="JetBrains Mono"/>
              </a:rPr>
              <a:t>소스 타입</a:t>
            </a:r>
            <a:r>
              <a:rPr kumimoji="0" lang="en-US" altLang="ko-KR" sz="1100" b="0" i="0" u="none" strike="noStrike" cap="none" normalizeH="0" baseline="0">
                <a:ln>
                  <a:noFill/>
                </a:ln>
                <a:solidFill>
                  <a:schemeClr val="accent4">
                    <a:lumMod val="75000"/>
                  </a:schemeClr>
                </a:solidFill>
                <a:effectLst/>
                <a:ea typeface="JetBrains Mono"/>
              </a:rPr>
              <a:t>(sourceType)</a:t>
            </a:r>
            <a:r>
              <a:rPr kumimoji="0" lang="ko-KR" altLang="en-US" sz="1100" b="0" i="0" u="none" strike="noStrike" cap="none" normalizeH="0" baseline="0">
                <a:ln>
                  <a:noFill/>
                </a:ln>
                <a:solidFill>
                  <a:schemeClr val="accent4">
                    <a:lumMod val="75000"/>
                  </a:schemeClr>
                </a:solidFill>
                <a:effectLst/>
                <a:ea typeface="JetBrains Mono"/>
              </a:rPr>
              <a:t>에서 타겟 타입</a:t>
            </a:r>
            <a:r>
              <a:rPr kumimoji="0" lang="en-US" altLang="ko-KR" sz="1100" b="0" i="0" u="none" strike="noStrike" cap="none" normalizeH="0" baseline="0">
                <a:ln>
                  <a:noFill/>
                </a:ln>
                <a:solidFill>
                  <a:schemeClr val="accent4">
                    <a:lumMod val="75000"/>
                  </a:schemeClr>
                </a:solidFill>
                <a:effectLst/>
                <a:ea typeface="JetBrains Mono"/>
              </a:rPr>
              <a:t>(targetType)</a:t>
            </a:r>
            <a:r>
              <a:rPr kumimoji="0" lang="ko-KR" altLang="en-US" sz="1100" b="0" i="0" u="none" strike="noStrike" cap="none" normalizeH="0" baseline="0">
                <a:ln>
                  <a:noFill/>
                </a:ln>
                <a:solidFill>
                  <a:schemeClr val="accent4">
                    <a:lumMod val="75000"/>
                  </a:schemeClr>
                </a:solidFill>
                <a:effectLst/>
                <a:ea typeface="JetBrains Mono"/>
              </a:rPr>
              <a:t>으로의 변환이 실행될 수 있는지 여부를 판단</a:t>
            </a: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7" name="직사각형 6">
            <a:extLst>
              <a:ext uri="{FF2B5EF4-FFF2-40B4-BE49-F238E27FC236}">
                <a16:creationId xmlns:a16="http://schemas.microsoft.com/office/drawing/2014/main" id="{EE7374E0-BEF4-3223-3F7B-9E80F0BC1B24}"/>
              </a:ext>
            </a:extLst>
          </p:cNvPr>
          <p:cNvSpPr/>
          <p:nvPr/>
        </p:nvSpPr>
        <p:spPr>
          <a:xfrm>
            <a:off x="382238" y="2539050"/>
            <a:ext cx="1075298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객체의 타입과 관련된 부가적인 정보를 표현하기 위해 사용된다 </a:t>
            </a:r>
            <a:r>
              <a:rPr lang="en-US" altLang="ko-KR" sz="1200">
                <a:latin typeface="+mn-ea"/>
              </a:rPr>
              <a:t>(</a:t>
            </a:r>
            <a:r>
              <a:rPr lang="ko-KR" altLang="en-US" sz="1200">
                <a:latin typeface="+mn-ea"/>
              </a:rPr>
              <a:t>클래스 타입 정보</a:t>
            </a:r>
            <a:r>
              <a:rPr lang="en-US" altLang="ko-KR" sz="1200">
                <a:latin typeface="+mn-ea"/>
              </a:rPr>
              <a:t>, </a:t>
            </a:r>
            <a:r>
              <a:rPr lang="ko-KR" altLang="en-US" sz="1200">
                <a:latin typeface="+mn-ea"/>
              </a:rPr>
              <a:t>제네릭 정보</a:t>
            </a:r>
            <a:r>
              <a:rPr lang="en-US" altLang="ko-KR" sz="1200">
                <a:latin typeface="+mn-ea"/>
              </a:rPr>
              <a:t>, </a:t>
            </a:r>
            <a:r>
              <a:rPr lang="ko-KR" altLang="en-US" sz="1200">
                <a:latin typeface="+mn-ea"/>
              </a:rPr>
              <a:t>주석</a:t>
            </a:r>
            <a:r>
              <a:rPr lang="en-US" altLang="ko-KR" sz="1200">
                <a:latin typeface="+mn-ea"/>
              </a:rPr>
              <a:t>(Annotation), </a:t>
            </a:r>
            <a:r>
              <a:rPr lang="ko-KR" altLang="en-US" sz="1200">
                <a:latin typeface="+mn-ea"/>
              </a:rPr>
              <a:t>배열</a:t>
            </a:r>
            <a:r>
              <a:rPr lang="en-US" altLang="ko-KR" sz="1200">
                <a:latin typeface="+mn-ea"/>
              </a:rPr>
              <a:t>&amp;</a:t>
            </a:r>
            <a:r>
              <a:rPr lang="ko-KR" altLang="en-US" sz="1200">
                <a:latin typeface="+mn-ea"/>
              </a:rPr>
              <a:t>컬렉션 요소 타입</a:t>
            </a:r>
            <a:r>
              <a:rPr lang="en-US" altLang="ko-KR" sz="1200">
                <a:latin typeface="+mn-ea"/>
              </a:rPr>
              <a:t>)</a:t>
            </a:r>
          </a:p>
        </p:txBody>
      </p:sp>
      <p:sp>
        <p:nvSpPr>
          <p:cNvPr id="12" name="Rectangle 3">
            <a:extLst>
              <a:ext uri="{FF2B5EF4-FFF2-40B4-BE49-F238E27FC236}">
                <a16:creationId xmlns:a16="http://schemas.microsoft.com/office/drawing/2014/main" id="{1E903BAD-67C0-CE57-B8E1-755B339AD6EA}"/>
              </a:ext>
            </a:extLst>
          </p:cNvPr>
          <p:cNvSpPr>
            <a:spLocks noChangeArrowheads="1"/>
          </p:cNvSpPr>
          <p:nvPr/>
        </p:nvSpPr>
        <p:spPr bwMode="auto">
          <a:xfrm>
            <a:off x="634117" y="4126911"/>
            <a:ext cx="3618264"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Example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@Deprecated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List&lt;String&gt; </a:t>
            </a:r>
            <a:r>
              <a:rPr kumimoji="0" lang="ko-KR" altLang="ko-KR" sz="1100" b="0" i="0" u="none" strike="noStrike" cap="none" normalizeH="0" baseline="0">
                <a:ln>
                  <a:noFill/>
                </a:ln>
                <a:solidFill>
                  <a:srgbClr val="C77DBB"/>
                </a:solidFill>
                <a:effectLst/>
                <a:ea typeface="JetBrains Mono"/>
              </a:rPr>
              <a:t>names</a:t>
            </a:r>
            <a:r>
              <a:rPr kumimoji="0" lang="en-US" altLang="ko-KR" sz="1100" b="0" i="0" u="none" strike="noStrike" cap="none" normalizeH="0" baseline="0">
                <a:ln>
                  <a:noFill/>
                </a:ln>
                <a:solidFill>
                  <a:srgbClr val="C77DBB"/>
                </a:solidFill>
                <a:effectLst/>
                <a:ea typeface="JetBrains Mono"/>
              </a:rPr>
              <a:t> = new ArrayList&lt;&gt;();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3" name="직사각형 12">
            <a:extLst>
              <a:ext uri="{FF2B5EF4-FFF2-40B4-BE49-F238E27FC236}">
                <a16:creationId xmlns:a16="http://schemas.microsoft.com/office/drawing/2014/main" id="{6D089364-423A-B561-40AE-33E8D409CDE0}"/>
              </a:ext>
            </a:extLst>
          </p:cNvPr>
          <p:cNvSpPr/>
          <p:nvPr/>
        </p:nvSpPr>
        <p:spPr>
          <a:xfrm>
            <a:off x="5351409" y="2935767"/>
            <a:ext cx="1489182" cy="333617"/>
          </a:xfrm>
          <a:prstGeom prst="rect">
            <a:avLst/>
          </a:prstGeom>
        </p:spPr>
        <p:txBody>
          <a:bodyPr wrap="square">
            <a:spAutoFit/>
          </a:bodyPr>
          <a:lstStyle/>
          <a:p>
            <a:pPr>
              <a:lnSpc>
                <a:spcPct val="150000"/>
              </a:lnSpc>
            </a:pPr>
            <a:r>
              <a:rPr lang="ko-KR" altLang="en-US" sz="1200"/>
              <a:t>클래스 타입 정보</a:t>
            </a:r>
            <a:endParaRPr lang="en-US" altLang="ko-KR" sz="1200">
              <a:latin typeface="+mn-ea"/>
            </a:endParaRPr>
          </a:p>
        </p:txBody>
      </p:sp>
      <p:sp>
        <p:nvSpPr>
          <p:cNvPr id="14" name="Rectangle 4">
            <a:extLst>
              <a:ext uri="{FF2B5EF4-FFF2-40B4-BE49-F238E27FC236}">
                <a16:creationId xmlns:a16="http://schemas.microsoft.com/office/drawing/2014/main" id="{0AB50EB0-0AB8-79D9-BB58-1D0CD4AEDC3B}"/>
              </a:ext>
            </a:extLst>
          </p:cNvPr>
          <p:cNvSpPr>
            <a:spLocks noChangeArrowheads="1"/>
          </p:cNvSpPr>
          <p:nvPr/>
        </p:nvSpPr>
        <p:spPr bwMode="auto">
          <a:xfrm>
            <a:off x="5435500" y="4380281"/>
            <a:ext cx="6427636" cy="5685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descriptor </a:t>
            </a:r>
            <a:r>
              <a:rPr kumimoji="0" lang="ko-KR" altLang="ko-KR" sz="1100" b="0" i="0" u="none" strike="noStrike" cap="none" normalizeH="0" baseline="0">
                <a:ln>
                  <a:noFill/>
                </a:ln>
                <a:solidFill>
                  <a:srgbClr val="BCBEC4"/>
                </a:solidFill>
                <a:effectLst/>
                <a:ea typeface="JetBrains Mono"/>
              </a:rPr>
              <a:t>= TypeDescriptor.</a:t>
            </a:r>
            <a:r>
              <a:rPr kumimoji="0" lang="ko-KR" altLang="ko-KR" sz="1100" b="0" i="1" u="none" strike="noStrike" cap="none" normalizeH="0" baseline="0">
                <a:ln>
                  <a:noFill/>
                </a:ln>
                <a:solidFill>
                  <a:srgbClr val="BCBEC4"/>
                </a:solidFill>
                <a:effectLst/>
                <a:ea typeface="JetBrains Mono"/>
              </a:rPr>
              <a:t>nested</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descriptor</a:t>
            </a:r>
            <a:r>
              <a:rPr kumimoji="0" lang="ko-KR" altLang="ko-KR" sz="1100" b="0" i="0" u="none" strike="noStrike" cap="none" normalizeH="0" baseline="0">
                <a:ln>
                  <a:noFill/>
                </a:ln>
                <a:solidFill>
                  <a:srgbClr val="BCBEC4"/>
                </a:solidFill>
                <a:effectLst/>
                <a:ea typeface="JetBrains Mono"/>
              </a:rPr>
              <a:t>.getElementTypeDescriptor().</a:t>
            </a:r>
            <a:r>
              <a:rPr kumimoji="0" lang="ko-KR" altLang="ko-KR" sz="1100" b="0" i="0" u="none" strike="noStrike" cap="none" normalizeH="0" baseline="0">
                <a:ln>
                  <a:noFill/>
                </a:ln>
                <a:solidFill>
                  <a:srgbClr val="56A8F5"/>
                </a:solidFill>
                <a:effectLst/>
                <a:ea typeface="JetBrains Mono"/>
              </a:rPr>
              <a:t>getType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class java.lang.String</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9B5614AD-2601-FA31-A2BF-334EED714AEB}"/>
              </a:ext>
            </a:extLst>
          </p:cNvPr>
          <p:cNvSpPr/>
          <p:nvPr/>
        </p:nvSpPr>
        <p:spPr>
          <a:xfrm>
            <a:off x="5369326" y="4046664"/>
            <a:ext cx="1308200" cy="333617"/>
          </a:xfrm>
          <a:prstGeom prst="rect">
            <a:avLst/>
          </a:prstGeom>
        </p:spPr>
        <p:txBody>
          <a:bodyPr wrap="square">
            <a:spAutoFit/>
          </a:bodyPr>
          <a:lstStyle/>
          <a:p>
            <a:pPr>
              <a:lnSpc>
                <a:spcPct val="150000"/>
              </a:lnSpc>
            </a:pPr>
            <a:r>
              <a:rPr lang="ko-KR" altLang="en-US" sz="1200"/>
              <a:t>제네릭 정보</a:t>
            </a:r>
            <a:endParaRPr lang="en-US" altLang="ko-KR" sz="1200">
              <a:latin typeface="+mn-ea"/>
            </a:endParaRPr>
          </a:p>
        </p:txBody>
      </p:sp>
      <p:sp>
        <p:nvSpPr>
          <p:cNvPr id="17" name="Rectangle 6">
            <a:extLst>
              <a:ext uri="{FF2B5EF4-FFF2-40B4-BE49-F238E27FC236}">
                <a16:creationId xmlns:a16="http://schemas.microsoft.com/office/drawing/2014/main" id="{1FED80F2-D3A7-A4ED-2C5F-95F5306FC554}"/>
              </a:ext>
            </a:extLst>
          </p:cNvPr>
          <p:cNvSpPr>
            <a:spLocks noChangeArrowheads="1"/>
          </p:cNvSpPr>
          <p:nvPr/>
        </p:nvSpPr>
        <p:spPr bwMode="auto">
          <a:xfrm>
            <a:off x="5435500" y="3361865"/>
            <a:ext cx="6427636"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typeDescriptor = TypeDescriptor.</a:t>
            </a:r>
            <a:r>
              <a:rPr kumimoji="0" lang="ko-KR" altLang="ko-KR" sz="1100" b="0" i="1" u="none" strike="noStrike" cap="none" normalizeH="0" baseline="0">
                <a:ln>
                  <a:noFill/>
                </a:ln>
                <a:solidFill>
                  <a:srgbClr val="BCBEC4"/>
                </a:solidFill>
                <a:effectLst/>
                <a:ea typeface="JetBrains Mono"/>
              </a:rPr>
              <a:t>forObject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77DBB"/>
                </a:solidFill>
                <a:effectLst/>
                <a:ea typeface="JetBrains Mono"/>
              </a:rPr>
              <a:t>names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(typeDescriptor.getType()</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출력</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List.class</a:t>
            </a:r>
            <a:endParaRPr kumimoji="0" lang="ko-KR" altLang="ko-KR" sz="1100" b="0" i="0" u="none" strike="noStrike" cap="none" normalizeH="0" baseline="0">
              <a:ln>
                <a:noFill/>
              </a:ln>
              <a:solidFill>
                <a:schemeClr val="tx1"/>
              </a:solidFill>
              <a:effectLst/>
            </a:endParaRPr>
          </a:p>
        </p:txBody>
      </p:sp>
      <p:sp>
        <p:nvSpPr>
          <p:cNvPr id="18" name="Rectangle 4">
            <a:extLst>
              <a:ext uri="{FF2B5EF4-FFF2-40B4-BE49-F238E27FC236}">
                <a16:creationId xmlns:a16="http://schemas.microsoft.com/office/drawing/2014/main" id="{E60A8A8A-4E9C-8F29-580F-4159113D301B}"/>
              </a:ext>
            </a:extLst>
          </p:cNvPr>
          <p:cNvSpPr>
            <a:spLocks noChangeArrowheads="1"/>
          </p:cNvSpPr>
          <p:nvPr/>
        </p:nvSpPr>
        <p:spPr bwMode="auto">
          <a:xfrm>
            <a:off x="5435500" y="5512711"/>
            <a:ext cx="6427636"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descriptor </a:t>
            </a:r>
            <a:r>
              <a:rPr kumimoji="0" lang="ko-KR" altLang="ko-KR" sz="1100" b="0" i="0" u="none" strike="noStrike" cap="none" normalizeH="0" baseline="0">
                <a:ln>
                  <a:noFill/>
                </a:ln>
                <a:solidFill>
                  <a:srgbClr val="BCBEC4"/>
                </a:solidFill>
                <a:effectLst/>
                <a:ea typeface="JetBrains Mono"/>
              </a:rPr>
              <a:t>= TypeDescriptor.</a:t>
            </a:r>
            <a:r>
              <a:rPr kumimoji="0" lang="ko-KR" altLang="ko-KR" sz="1100" b="0" i="1" u="none" strike="noStrike" cap="none" normalizeH="0" baseline="0">
                <a:ln>
                  <a:noFill/>
                </a:ln>
                <a:solidFill>
                  <a:srgbClr val="BCBEC4"/>
                </a:solidFill>
                <a:effectLst/>
                <a:ea typeface="JetBrains Mono"/>
              </a:rPr>
              <a:t>nested</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descriptor.</a:t>
            </a:r>
            <a:r>
              <a:rPr kumimoji="0" lang="en-US" altLang="ko-KR" sz="1100" b="0" i="0" u="none" strike="noStrike" cap="none" normalizeH="0" baseline="0">
                <a:ln>
                  <a:noFill/>
                </a:ln>
                <a:solidFill>
                  <a:schemeClr val="bg1">
                    <a:lumMod val="75000"/>
                  </a:schemeClr>
                </a:solidFill>
                <a:effectLst/>
                <a:ea typeface="JetBrains Mono"/>
              </a:rPr>
              <a:t>getAnnotation(Deprecated.class)</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출력</a:t>
            </a:r>
            <a:r>
              <a:rPr kumimoji="0" lang="en-US" altLang="ko-KR" sz="1100" b="0" i="0" u="none" strike="noStrike" cap="none" normalizeH="0" baseline="0">
                <a:ln>
                  <a:noFill/>
                </a:ln>
                <a:solidFill>
                  <a:schemeClr val="bg1">
                    <a:lumMod val="50000"/>
                  </a:schemeClr>
                </a:solidFill>
                <a:effectLst/>
                <a:ea typeface="JetBrains Mono"/>
              </a:rPr>
              <a:t>: </a:t>
            </a:r>
            <a:r>
              <a:rPr kumimoji="0" lang="en-US" altLang="ko-KR" sz="1100" b="0" i="0" u="none" strike="noStrike" cap="none" normalizeH="0" baseline="0">
                <a:ln>
                  <a:noFill/>
                </a:ln>
                <a:solidFill>
                  <a:srgbClr val="7A7E85"/>
                </a:solidFill>
                <a:effectLst/>
                <a:ea typeface="JetBrains Mono"/>
              </a:rPr>
              <a:t>@java.lang.Deprecated(forRemoval=false, since="")</a:t>
            </a:r>
            <a:endParaRPr kumimoji="0" lang="ko-KR" altLang="ko-KR" sz="1100" b="0" i="0" u="none" strike="noStrike" cap="none" normalizeH="0" baseline="0">
              <a:ln>
                <a:noFill/>
              </a:ln>
              <a:solidFill>
                <a:schemeClr val="tx1"/>
              </a:solidFill>
              <a:effectLst/>
            </a:endParaRPr>
          </a:p>
        </p:txBody>
      </p:sp>
      <p:sp>
        <p:nvSpPr>
          <p:cNvPr id="19" name="직사각형 18">
            <a:extLst>
              <a:ext uri="{FF2B5EF4-FFF2-40B4-BE49-F238E27FC236}">
                <a16:creationId xmlns:a16="http://schemas.microsoft.com/office/drawing/2014/main" id="{2A2505E2-A661-7441-ABE0-FD4C49B72DA8}"/>
              </a:ext>
            </a:extLst>
          </p:cNvPr>
          <p:cNvSpPr/>
          <p:nvPr/>
        </p:nvSpPr>
        <p:spPr>
          <a:xfrm>
            <a:off x="5435500" y="5158347"/>
            <a:ext cx="1308200" cy="333617"/>
          </a:xfrm>
          <a:prstGeom prst="rect">
            <a:avLst/>
          </a:prstGeom>
        </p:spPr>
        <p:txBody>
          <a:bodyPr wrap="square">
            <a:spAutoFit/>
          </a:bodyPr>
          <a:lstStyle/>
          <a:p>
            <a:pPr>
              <a:lnSpc>
                <a:spcPct val="150000"/>
              </a:lnSpc>
            </a:pPr>
            <a:r>
              <a:rPr lang="ko-KR" altLang="en-US" sz="1200"/>
              <a:t>주석 정보</a:t>
            </a:r>
            <a:endParaRPr lang="en-US" altLang="ko-KR" sz="1200">
              <a:latin typeface="+mn-ea"/>
            </a:endParaRPr>
          </a:p>
        </p:txBody>
      </p:sp>
    </p:spTree>
    <p:extLst>
      <p:ext uri="{BB962C8B-B14F-4D97-AF65-F5344CB8AC3E}">
        <p14:creationId xmlns:p14="http://schemas.microsoft.com/office/powerpoint/2010/main" val="308983436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A6193-DB05-B85F-08D5-6EBBE6FE2F6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BD39C3E-6894-5849-643B-7864256F46DD}"/>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AEA56FAB-EA9B-16A4-0451-81A1F737F5A7}"/>
              </a:ext>
            </a:extLst>
          </p:cNvPr>
          <p:cNvSpPr>
            <a:spLocks noChangeArrowheads="1"/>
          </p:cNvSpPr>
          <p:nvPr/>
        </p:nvSpPr>
        <p:spPr bwMode="auto">
          <a:xfrm>
            <a:off x="493295" y="657617"/>
            <a:ext cx="6358689"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CustomConditionalConverter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ConditionalConverter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필드에</a:t>
            </a:r>
            <a:r>
              <a:rPr kumimoji="0" lang="ko-KR" altLang="ko-KR" sz="1100" b="0" i="0" u="none" strike="noStrike" cap="none" normalizeH="0" baseline="0">
                <a:ln>
                  <a:noFill/>
                </a:ln>
                <a:solidFill>
                  <a:srgbClr val="7A7E85"/>
                </a:solidFill>
                <a:effectLst/>
                <a:ea typeface="JetBrains Mono"/>
              </a:rPr>
              <a:t> @CustomAnnotation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주석이 있는지 확인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targetType.getAnnotation</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CustomAnnotation</a:t>
            </a:r>
            <a:r>
              <a:rPr kumimoji="0" lang="en-US" altLang="ko-KR" sz="1100" b="0" i="0" u="none" strike="noStrike" cap="none" normalizeH="0" baseline="0">
                <a:ln>
                  <a:noFill/>
                </a:ln>
                <a:solidFill>
                  <a:srgbClr val="BCBEC4"/>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3">
            <a:extLst>
              <a:ext uri="{FF2B5EF4-FFF2-40B4-BE49-F238E27FC236}">
                <a16:creationId xmlns:a16="http://schemas.microsoft.com/office/drawing/2014/main" id="{C722212B-59A8-299B-FC04-DD42B4D98B19}"/>
              </a:ext>
            </a:extLst>
          </p:cNvPr>
          <p:cNvSpPr>
            <a:spLocks noChangeArrowheads="1"/>
          </p:cNvSpPr>
          <p:nvPr/>
        </p:nvSpPr>
        <p:spPr bwMode="auto">
          <a:xfrm>
            <a:off x="7120454" y="2073584"/>
            <a:ext cx="2719255"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(ElementType.FIELD)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(RetentionPolicy.RUNTIME)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CustomAnnotation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0" name="Rectangle 4">
            <a:extLst>
              <a:ext uri="{FF2B5EF4-FFF2-40B4-BE49-F238E27FC236}">
                <a16:creationId xmlns:a16="http://schemas.microsoft.com/office/drawing/2014/main" id="{1DF11CFE-09AC-9390-0A7F-3C5427868B67}"/>
              </a:ext>
            </a:extLst>
          </p:cNvPr>
          <p:cNvSpPr>
            <a:spLocks noChangeArrowheads="1"/>
          </p:cNvSpPr>
          <p:nvPr/>
        </p:nvSpPr>
        <p:spPr bwMode="auto">
          <a:xfrm>
            <a:off x="7120454" y="657617"/>
            <a:ext cx="2703329"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@CustomAnnotation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5">
            <a:extLst>
              <a:ext uri="{FF2B5EF4-FFF2-40B4-BE49-F238E27FC236}">
                <a16:creationId xmlns:a16="http://schemas.microsoft.com/office/drawing/2014/main" id="{450B0D3F-F529-E74F-5AD5-1DC689ACE733}"/>
              </a:ext>
            </a:extLst>
          </p:cNvPr>
          <p:cNvSpPr>
            <a:spLocks noChangeArrowheads="1"/>
          </p:cNvSpPr>
          <p:nvPr/>
        </p:nvSpPr>
        <p:spPr bwMode="auto">
          <a:xfrm>
            <a:off x="493295" y="2675204"/>
            <a:ext cx="6358689" cy="35890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a:t>
            </a:r>
            <a:r>
              <a:rPr kumimoji="0" lang="en-US" altLang="ko-KR" sz="1100" b="0" i="0" u="none" strike="noStrike" cap="none" normalizeH="0" baseline="0">
                <a:ln>
                  <a:noFill/>
                </a:ln>
                <a:solidFill>
                  <a:srgbClr val="BCBEC4"/>
                </a:solidFill>
                <a:effectLst/>
                <a:ea typeface="JetBrains Mono"/>
              </a:rPr>
              <a:t>UserConditional</a:t>
            </a:r>
            <a:r>
              <a:rPr kumimoji="0" lang="ko-KR" altLang="ko-KR" sz="1100" b="0" i="0" u="none" strike="noStrike" cap="none" normalizeH="0" baseline="0">
                <a:ln>
                  <a:noFill/>
                </a:ln>
                <a:solidFill>
                  <a:srgbClr val="BCBEC4"/>
                </a:solidFill>
                <a:effectLst/>
                <a:ea typeface="JetBrains Mono"/>
              </a:rPr>
              <a:t>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&gt;, ConditionalConverter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필드에</a:t>
            </a:r>
            <a:r>
              <a:rPr kumimoji="0" lang="ko-KR" altLang="ko-KR" sz="1100" b="0" i="0" u="none" strike="noStrike" cap="none" normalizeH="0" baseline="0">
                <a:ln>
                  <a:noFill/>
                </a:ln>
                <a:solidFill>
                  <a:srgbClr val="7A7E85"/>
                </a:solidFill>
                <a:effectLst/>
                <a:ea typeface="JetBrains Mono"/>
              </a:rPr>
              <a:t> @CustomAnnotation</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이 있는지 확인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targetType.getAnnotations().stream()</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.anyMatch(ann -&gt; ann </a:t>
            </a:r>
            <a:r>
              <a:rPr kumimoji="0" lang="ko-KR" altLang="ko-KR" sz="1100" b="0" i="0" u="none" strike="noStrike" cap="none" normalizeH="0" baseline="0">
                <a:ln>
                  <a:noFill/>
                </a:ln>
                <a:solidFill>
                  <a:srgbClr val="CF8E6D"/>
                </a:solidFill>
                <a:effectLst/>
                <a:ea typeface="JetBrains Mono"/>
              </a:rPr>
              <a:t>instanceof </a:t>
            </a:r>
            <a:r>
              <a:rPr kumimoji="0" lang="ko-KR" altLang="ko-KR" sz="1100" b="0" i="0" u="none" strike="noStrike" cap="none" normalizeH="0" baseline="0">
                <a:ln>
                  <a:noFill/>
                </a:ln>
                <a:solidFill>
                  <a:srgbClr val="BCBEC4"/>
                </a:solidFill>
                <a:effectLst/>
                <a:ea typeface="JetBrains Mono"/>
              </a:rPr>
              <a:t>CustomAnnotation);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target =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target.setName(source);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Rectangle 7">
            <a:extLst>
              <a:ext uri="{FF2B5EF4-FFF2-40B4-BE49-F238E27FC236}">
                <a16:creationId xmlns:a16="http://schemas.microsoft.com/office/drawing/2014/main" id="{6FE6F13C-9B5A-E115-2BDD-DE27564F1970}"/>
              </a:ext>
            </a:extLst>
          </p:cNvPr>
          <p:cNvSpPr>
            <a:spLocks noChangeArrowheads="1"/>
          </p:cNvSpPr>
          <p:nvPr/>
        </p:nvSpPr>
        <p:spPr bwMode="auto">
          <a:xfrm>
            <a:off x="6184231" y="3709123"/>
            <a:ext cx="5793205" cy="2928879"/>
          </a:xfrm>
          <a:prstGeom prst="rect">
            <a:avLst/>
          </a:prstGeom>
          <a:solidFill>
            <a:schemeClr val="tx1">
              <a:lumMod val="95000"/>
              <a:lumOff val="5000"/>
            </a:schemeClr>
          </a:solidFill>
          <a:ln>
            <a:solidFill>
              <a:schemeClr val="tx1">
                <a:lumMod val="50000"/>
                <a:lumOff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필드의</a:t>
            </a:r>
            <a:r>
              <a:rPr kumimoji="0" lang="ko-KR" altLang="ko-KR" sz="1100" b="0" i="0" u="none" strike="noStrike" cap="none" normalizeH="0" baseline="0">
                <a:ln>
                  <a:noFill/>
                </a:ln>
                <a:solidFill>
                  <a:srgbClr val="7A7E85"/>
                </a:solidFill>
                <a:effectLst/>
                <a:ea typeface="JetBrains Mono"/>
              </a:rPr>
              <a:t> TypeDescriptor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생성</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Field </a:t>
            </a:r>
            <a:r>
              <a:rPr kumimoji="0" lang="ko-KR" altLang="ko-KR" sz="1100" b="0" i="0" u="none" strike="noStrike" cap="none" normalizeH="0" baseline="0">
                <a:ln>
                  <a:noFill/>
                </a:ln>
                <a:solidFill>
                  <a:srgbClr val="C77DBB"/>
                </a:solidFill>
                <a:effectLst/>
                <a:ea typeface="JetBrains Mono"/>
              </a:rPr>
              <a:t>field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sourceType </a:t>
            </a:r>
            <a:r>
              <a:rPr kumimoji="0" lang="ko-KR" altLang="ko-KR" sz="1100" b="0" i="0" u="none" strike="noStrike" cap="none" normalizeH="0" baseline="0">
                <a:ln>
                  <a:noFill/>
                </a:ln>
                <a:solidFill>
                  <a:srgbClr val="BCBEC4"/>
                </a:solidFill>
                <a:effectLst/>
                <a:ea typeface="JetBrains Mono"/>
              </a:rPr>
              <a:t>= TypeDescriptor.valueOf(String.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소스 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targetType </a:t>
            </a:r>
            <a:r>
              <a:rPr kumimoji="0" lang="ko-KR" altLang="ko-KR" sz="1100" b="0" i="0" u="none" strike="noStrike" cap="none" normalizeH="0" baseline="0">
                <a:ln>
                  <a:noFill/>
                </a:ln>
                <a:solidFill>
                  <a:srgbClr val="BCBEC4"/>
                </a:solidFill>
                <a:effectLst/>
                <a:ea typeface="JetBrains Mono"/>
              </a:rPr>
              <a:t>= TypeDescriptor.nested(</a:t>
            </a:r>
            <a:r>
              <a:rPr kumimoji="0" lang="ko-KR" altLang="ko-KR" sz="1100" b="0" i="0" u="none" strike="noStrike" cap="none" normalizeH="0" baseline="0">
                <a:ln>
                  <a:noFill/>
                </a:ln>
                <a:solidFill>
                  <a:srgbClr val="C77DBB"/>
                </a:solidFill>
                <a:effectLst/>
                <a:ea typeface="JetBrains Mono"/>
              </a:rPr>
              <a:t>field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StringTo</a:t>
            </a:r>
            <a:r>
              <a:rPr kumimoji="0" lang="en-US" altLang="ko-KR" sz="1100" b="0" i="0" u="none" strike="noStrike" cap="none" normalizeH="0" baseline="0">
                <a:ln>
                  <a:noFill/>
                </a:ln>
                <a:solidFill>
                  <a:srgbClr val="BCBEC4"/>
                </a:solidFill>
                <a:effectLst/>
                <a:ea typeface="JetBrains Mono"/>
              </a:rPr>
              <a:t>UserConditional</a:t>
            </a:r>
            <a:r>
              <a:rPr kumimoji="0" lang="ko-KR" altLang="ko-KR" sz="1100" b="0" i="0" u="none" strike="noStrike" cap="none" normalizeH="0" baseline="0">
                <a:ln>
                  <a:noFill/>
                </a:ln>
                <a:solidFill>
                  <a:srgbClr val="BCBEC4"/>
                </a:solidFill>
                <a:effectLst/>
                <a:ea typeface="JetBrains Mono"/>
              </a:rPr>
              <a:t>Converter </a:t>
            </a:r>
            <a:r>
              <a:rPr kumimoji="0" lang="ko-KR" altLang="ko-KR" sz="1100" b="0" i="0" u="none" strike="noStrike" cap="none" normalizeH="0" baseline="0">
                <a:ln>
                  <a:noFill/>
                </a:ln>
                <a:solidFill>
                  <a:srgbClr val="C77DBB"/>
                </a:solidFill>
                <a:effectLst/>
                <a:ea typeface="JetBrains Mono"/>
              </a:rPr>
              <a:t>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BCBEC4"/>
                </a:solidFill>
                <a:effectLst/>
                <a:ea typeface="JetBrains Mono"/>
              </a:rPr>
              <a:t>StringTo</a:t>
            </a:r>
            <a:r>
              <a:rPr lang="en-US" altLang="ko-KR" sz="1100">
                <a:solidFill>
                  <a:srgbClr val="BCBEC4"/>
                </a:solidFill>
                <a:ea typeface="JetBrains Mono"/>
              </a:rPr>
              <a:t>User</a:t>
            </a:r>
            <a:r>
              <a:rPr kumimoji="0" lang="en-US" altLang="ko-KR" sz="1100" b="0" i="0" u="none" strike="noStrike" cap="none" normalizeH="0" baseline="0">
                <a:ln>
                  <a:noFill/>
                </a:ln>
                <a:solidFill>
                  <a:srgbClr val="BCBEC4"/>
                </a:solidFill>
                <a:effectLst/>
                <a:ea typeface="JetBrains Mono"/>
              </a:rPr>
              <a:t>Conditional</a:t>
            </a:r>
            <a:r>
              <a:rPr kumimoji="0" lang="ko-KR" altLang="ko-KR" sz="1100" b="0" i="0" u="none" strike="noStrike" cap="none" normalizeH="0" baseline="0">
                <a:ln>
                  <a:noFill/>
                </a:ln>
                <a:solidFill>
                  <a:srgbClr val="BCBEC4"/>
                </a:solidFill>
                <a:effectLst/>
                <a:ea typeface="JetBrains Mono"/>
              </a:rPr>
              <a:t>Converter();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(converter.</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sourceType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targetType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test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t>
            </a:r>
            <a:r>
              <a:rPr kumimoji="0" lang="ko-KR" altLang="ko-KR" sz="1100" b="0" i="0" u="none" strike="noStrike" cap="none" normalizeH="0" baseline="0">
                <a:ln>
                  <a:noFill/>
                </a:ln>
                <a:solidFill>
                  <a:srgbClr val="6AAB73"/>
                </a:solidFill>
                <a:effectLst/>
                <a:ea typeface="JetBrains Mono"/>
              </a:rPr>
              <a:t>ame: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a:t>
            </a:r>
            <a:r>
              <a:rPr kumimoji="0" lang="ko-KR" altLang="ko-KR" sz="1100" b="0" i="0" u="none" strike="noStrike" cap="none" normalizeH="0" baseline="0">
                <a:ln>
                  <a:noFill/>
                </a:ln>
                <a:solidFill>
                  <a:srgbClr val="BCBEC4"/>
                </a:solidFill>
                <a:effectLst/>
                <a:ea typeface="JetBrains Mono"/>
              </a:rPr>
              <a:t>.getName());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name</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test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"Conversion not possible."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1" name="직사각형 20">
            <a:extLst>
              <a:ext uri="{FF2B5EF4-FFF2-40B4-BE49-F238E27FC236}">
                <a16:creationId xmlns:a16="http://schemas.microsoft.com/office/drawing/2014/main" id="{B5F41704-5E38-AB54-3566-102D86CE899C}"/>
              </a:ext>
            </a:extLst>
          </p:cNvPr>
          <p:cNvSpPr/>
          <p:nvPr/>
        </p:nvSpPr>
        <p:spPr>
          <a:xfrm>
            <a:off x="8296108" y="3375506"/>
            <a:ext cx="944143" cy="333617"/>
          </a:xfrm>
          <a:prstGeom prst="rect">
            <a:avLst/>
          </a:prstGeom>
        </p:spPr>
        <p:txBody>
          <a:bodyPr wrap="square">
            <a:spAutoFit/>
          </a:bodyPr>
          <a:lstStyle/>
          <a:p>
            <a:pPr>
              <a:lnSpc>
                <a:spcPct val="150000"/>
              </a:lnSpc>
            </a:pPr>
            <a:r>
              <a:rPr lang="en-US" altLang="ko-KR" sz="1200" b="1">
                <a:latin typeface="+mn-ea"/>
              </a:rPr>
              <a:t>Main.class</a:t>
            </a:r>
          </a:p>
        </p:txBody>
      </p:sp>
    </p:spTree>
    <p:extLst>
      <p:ext uri="{BB962C8B-B14F-4D97-AF65-F5344CB8AC3E}">
        <p14:creationId xmlns:p14="http://schemas.microsoft.com/office/powerpoint/2010/main" val="31676312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B6F1D-B4AB-318F-DB8E-1062A3446D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F5F0204-28CC-8A8C-C7FE-729DFAC50736}"/>
              </a:ext>
            </a:extLst>
          </p:cNvPr>
          <p:cNvSpPr txBox="1"/>
          <p:nvPr/>
        </p:nvSpPr>
        <p:spPr>
          <a:xfrm>
            <a:off x="2822258" y="2921169"/>
            <a:ext cx="654749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ConversionService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7ABDB193-9435-768E-2BEC-DCB3355FD46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676780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21926-25B2-716D-370A-CBAD33EAD323}"/>
            </a:ext>
          </a:extLst>
        </p:cNvPr>
        <p:cNvGrpSpPr/>
        <p:nvPr/>
      </p:nvGrpSpPr>
      <p:grpSpPr>
        <a:xfrm>
          <a:off x="0" y="0"/>
          <a:ext cx="0" cy="0"/>
          <a:chOff x="0" y="0"/>
          <a:chExt cx="0" cy="0"/>
        </a:xfrm>
      </p:grpSpPr>
      <p:sp>
        <p:nvSpPr>
          <p:cNvPr id="46" name="사각형: 둥근 모서리 45">
            <a:extLst>
              <a:ext uri="{FF2B5EF4-FFF2-40B4-BE49-F238E27FC236}">
                <a16:creationId xmlns:a16="http://schemas.microsoft.com/office/drawing/2014/main" id="{A3AB288A-D392-A3E1-9371-6A5F62108553}"/>
              </a:ext>
            </a:extLst>
          </p:cNvPr>
          <p:cNvSpPr/>
          <p:nvPr/>
        </p:nvSpPr>
        <p:spPr>
          <a:xfrm>
            <a:off x="4734425" y="1705242"/>
            <a:ext cx="4723194" cy="1775321"/>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45" name="사각형: 둥근 모서리 44">
            <a:extLst>
              <a:ext uri="{FF2B5EF4-FFF2-40B4-BE49-F238E27FC236}">
                <a16:creationId xmlns:a16="http://schemas.microsoft.com/office/drawing/2014/main" id="{BCDCB4CD-DBD1-94AD-8F9C-48C28895A600}"/>
              </a:ext>
            </a:extLst>
          </p:cNvPr>
          <p:cNvSpPr/>
          <p:nvPr/>
        </p:nvSpPr>
        <p:spPr>
          <a:xfrm>
            <a:off x="906870" y="2173427"/>
            <a:ext cx="2639926" cy="684587"/>
          </a:xfrm>
          <a:prstGeom prst="roundRect">
            <a:avLst>
              <a:gd name="adj" fmla="val 13152"/>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65F5F507-BEC7-1DE6-5FD9-FAEEAE3E53A2}"/>
              </a:ext>
            </a:extLst>
          </p:cNvPr>
          <p:cNvSpPr/>
          <p:nvPr/>
        </p:nvSpPr>
        <p:spPr>
          <a:xfrm>
            <a:off x="370206" y="555513"/>
            <a:ext cx="1086127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Converter </a:t>
            </a:r>
            <a:r>
              <a:rPr lang="ko-KR" altLang="en-US" sz="1200"/>
              <a:t>가 단일 변환 로직을 위한 것이라면 </a:t>
            </a:r>
            <a:r>
              <a:rPr lang="en-US" altLang="ko-KR" sz="1200">
                <a:latin typeface="+mn-ea"/>
              </a:rPr>
              <a:t>ConversionService </a:t>
            </a:r>
            <a:r>
              <a:rPr lang="ko-KR" altLang="en-US" sz="1200">
                <a:latin typeface="+mn-ea"/>
              </a:rPr>
              <a:t>는 어</a:t>
            </a:r>
            <a:r>
              <a:rPr lang="ko-KR" altLang="en-US" sz="1200"/>
              <a:t>플리케이션 전반에서 통합된 타입 변환 서비스를 제공한다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ConversionService </a:t>
            </a:r>
            <a:r>
              <a:rPr lang="ko-KR" altLang="en-US" sz="1200">
                <a:latin typeface="+mn-ea"/>
              </a:rPr>
              <a:t>는 타입 변환과 </a:t>
            </a:r>
            <a:r>
              <a:rPr lang="en-US" altLang="ko-KR" sz="1200">
                <a:latin typeface="+mn-ea"/>
              </a:rPr>
              <a:t>Converter </a:t>
            </a:r>
            <a:r>
              <a:rPr lang="ko-KR" altLang="en-US" sz="1200">
                <a:latin typeface="+mn-ea"/>
              </a:rPr>
              <a:t>들을 등록하고 관리하는 기능을 제공하며 데이터 바인딩</a:t>
            </a:r>
            <a:r>
              <a:rPr lang="en-US" altLang="ko-KR" sz="1200">
                <a:latin typeface="+mn-ea"/>
              </a:rPr>
              <a:t>, </a:t>
            </a:r>
            <a:r>
              <a:rPr lang="ko-KR" altLang="en-US" sz="1200">
                <a:latin typeface="+mn-ea"/>
              </a:rPr>
              <a:t>유효성 검사 등에서 통합적으로 사용하고 있다</a:t>
            </a:r>
            <a:endParaRPr lang="en-US" altLang="ko-KR" sz="1200">
              <a:latin typeface="+mn-ea"/>
            </a:endParaRPr>
          </a:p>
        </p:txBody>
      </p:sp>
      <p:sp>
        <p:nvSpPr>
          <p:cNvPr id="74" name="직사각형 73">
            <a:extLst>
              <a:ext uri="{FF2B5EF4-FFF2-40B4-BE49-F238E27FC236}">
                <a16:creationId xmlns:a16="http://schemas.microsoft.com/office/drawing/2014/main" id="{72B894BF-E897-2D35-A273-AA87E5AE8B20}"/>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FD7DD521-5DE0-EC35-721E-28DF46B2947D}"/>
              </a:ext>
            </a:extLst>
          </p:cNvPr>
          <p:cNvSpPr/>
          <p:nvPr/>
        </p:nvSpPr>
        <p:spPr>
          <a:xfrm>
            <a:off x="198756" y="3860055"/>
            <a:ext cx="27959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 시스템 구조</a:t>
            </a:r>
          </a:p>
        </p:txBody>
      </p:sp>
      <p:sp>
        <p:nvSpPr>
          <p:cNvPr id="7" name="Rectangle 2">
            <a:extLst>
              <a:ext uri="{FF2B5EF4-FFF2-40B4-BE49-F238E27FC236}">
                <a16:creationId xmlns:a16="http://schemas.microsoft.com/office/drawing/2014/main" id="{808AA25C-3FB4-E80E-FC79-A6A99B95A0B3}"/>
              </a:ext>
            </a:extLst>
          </p:cNvPr>
          <p:cNvSpPr>
            <a:spLocks noChangeArrowheads="1"/>
          </p:cNvSpPr>
          <p:nvPr/>
        </p:nvSpPr>
        <p:spPr bwMode="auto">
          <a:xfrm>
            <a:off x="2085745" y="4439335"/>
            <a:ext cx="9554808" cy="88883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ConversionService {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canConvert</a:t>
            </a:r>
            <a:r>
              <a:rPr kumimoji="0" lang="ko-KR" altLang="ko-KR" sz="1200" b="0" i="0" u="none" strike="noStrike" cap="none" normalizeH="0" baseline="0">
                <a:ln>
                  <a:noFill/>
                </a:ln>
                <a:solidFill>
                  <a:srgbClr val="BCBEC4"/>
                </a:solidFill>
                <a:effectLst/>
                <a:latin typeface="Arial Unicode MS"/>
                <a:ea typeface="JetBrains Mono"/>
              </a:rPr>
              <a:t>(Class&lt;?&gt; sourceType, Class&lt;?&gt; targetType);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sourceType </a:t>
            </a:r>
            <a:r>
              <a:rPr lang="ko-KR" altLang="en-US" sz="1200">
                <a:solidFill>
                  <a:schemeClr val="accent4">
                    <a:lumMod val="75000"/>
                  </a:schemeClr>
                </a:solidFill>
                <a:latin typeface="Arial Unicode MS"/>
                <a:ea typeface="JetBrains Mono"/>
              </a:rPr>
              <a:t>을</a:t>
            </a:r>
            <a:r>
              <a:rPr kumimoji="0" lang="ko-KR" altLang="en-US" sz="1200" b="0" i="0" u="none" strike="noStrike" cap="none" normalizeH="0" baseline="0">
                <a:ln>
                  <a:noFill/>
                </a:ln>
                <a:solidFill>
                  <a:schemeClr val="accent4">
                    <a:lumMod val="75000"/>
                  </a:schemeClr>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targetType </a:t>
            </a:r>
            <a:r>
              <a:rPr kumimoji="0" lang="ko-KR" altLang="en-US" sz="1200" b="0" i="0" u="none" strike="noStrike" cap="none" normalizeH="0" baseline="0">
                <a:ln>
                  <a:noFill/>
                </a:ln>
                <a:solidFill>
                  <a:schemeClr val="accent4">
                    <a:lumMod val="75000"/>
                  </a:schemeClr>
                </a:solidFill>
                <a:effectLst/>
                <a:latin typeface="Arial Unicode MS"/>
                <a:ea typeface="JetBrains Mono"/>
              </a:rPr>
              <a:t>으로 변환할 수 있는 지 여부를 반환</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T</a:t>
            </a:r>
            <a:r>
              <a:rPr kumimoji="0" lang="ko-KR" altLang="ko-KR" sz="1200" b="0" i="0" u="none" strike="noStrike" cap="none" normalizeH="0" baseline="0">
                <a:ln>
                  <a:noFill/>
                </a:ln>
                <a:solidFill>
                  <a:srgbClr val="BCBEC4"/>
                </a:solidFill>
                <a:effectLst/>
                <a:latin typeface="Arial Unicode MS"/>
                <a:ea typeface="JetBrains Mono"/>
              </a:rPr>
              <a:t>&gt; </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56A8F5"/>
                </a:solidFill>
                <a:effectLst/>
                <a:latin typeface="Arial Unicode MS"/>
                <a:ea typeface="JetBrains Mono"/>
              </a:rPr>
              <a:t>convert</a:t>
            </a:r>
            <a:r>
              <a:rPr kumimoji="0" lang="ko-KR" altLang="ko-KR" sz="1200" b="0" i="0" u="none" strike="noStrike" cap="none" normalizeH="0" baseline="0">
                <a:ln>
                  <a:noFill/>
                </a:ln>
                <a:solidFill>
                  <a:srgbClr val="BCBEC4"/>
                </a:solidFill>
                <a:effectLst/>
                <a:latin typeface="Arial Unicode MS"/>
                <a:ea typeface="JetBrains Mono"/>
              </a:rPr>
              <a:t>(Object source, Class&lt;</a:t>
            </a:r>
            <a:r>
              <a:rPr kumimoji="0" lang="ko-KR" altLang="ko-KR" sz="1200" b="0" i="0" u="none" strike="noStrike" cap="none" normalizeH="0" baseline="0">
                <a:ln>
                  <a:noFill/>
                </a:ln>
                <a:solidFill>
                  <a:srgbClr val="16BAAC"/>
                </a:solidFill>
                <a:effectLst/>
                <a:latin typeface="Arial Unicode MS"/>
                <a:ea typeface="JetBrains Mono"/>
              </a:rPr>
              <a:t>T</a:t>
            </a:r>
            <a:r>
              <a:rPr kumimoji="0" lang="ko-KR" altLang="ko-KR" sz="1200" b="0" i="0" u="none" strike="noStrike" cap="none" normalizeH="0" baseline="0">
                <a:ln>
                  <a:noFill/>
                </a:ln>
                <a:solidFill>
                  <a:srgbClr val="BCBEC4"/>
                </a:solidFill>
                <a:effectLst/>
                <a:latin typeface="Arial Unicode MS"/>
                <a:ea typeface="JetBrains Mono"/>
              </a:rPr>
              <a:t>&gt; targetType);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a:t>
            </a:r>
            <a:r>
              <a:rPr kumimoji="0" lang="ko-KR" altLang="en-US" sz="1200" b="0" i="0" u="none" strike="noStrike" cap="none" normalizeH="0" baseline="0">
                <a:ln>
                  <a:noFill/>
                </a:ln>
                <a:solidFill>
                  <a:schemeClr val="accent4">
                    <a:lumMod val="75000"/>
                  </a:schemeClr>
                </a:solidFill>
                <a:effectLst/>
                <a:latin typeface="Arial Unicode MS"/>
                <a:ea typeface="JetBrains Mono"/>
              </a:rPr>
              <a:t>주어진 소스</a:t>
            </a:r>
            <a:r>
              <a:rPr kumimoji="0" lang="en-US" altLang="ko-KR" sz="1200" b="0" i="0" u="none" strike="noStrike" cap="none" normalizeH="0" baseline="0">
                <a:ln>
                  <a:noFill/>
                </a:ln>
                <a:solidFill>
                  <a:schemeClr val="accent4">
                    <a:lumMod val="75000"/>
                  </a:schemeClr>
                </a:solidFill>
                <a:effectLst/>
                <a:latin typeface="Arial Unicode MS"/>
                <a:ea typeface="JetBrains Mono"/>
              </a:rPr>
              <a:t>(source)</a:t>
            </a:r>
            <a:r>
              <a:rPr kumimoji="0" lang="ko-KR" altLang="en-US" sz="1200" b="0" i="0" u="none" strike="noStrike" cap="none" normalizeH="0" baseline="0">
                <a:ln>
                  <a:noFill/>
                </a:ln>
                <a:solidFill>
                  <a:schemeClr val="accent4">
                    <a:lumMod val="75000"/>
                  </a:schemeClr>
                </a:solidFill>
                <a:effectLst/>
                <a:latin typeface="Arial Unicode MS"/>
                <a:ea typeface="JetBrains Mono"/>
              </a:rPr>
              <a:t>를 지정된 대상 타입</a:t>
            </a:r>
            <a:r>
              <a:rPr kumimoji="0" lang="en-US" altLang="ko-KR" sz="1200" b="0" i="0" u="none" strike="noStrike" cap="none" normalizeH="0" baseline="0">
                <a:ln>
                  <a:noFill/>
                </a:ln>
                <a:solidFill>
                  <a:schemeClr val="accent4">
                    <a:lumMod val="75000"/>
                  </a:schemeClr>
                </a:solidFill>
                <a:effectLst/>
                <a:latin typeface="Arial Unicode MS"/>
                <a:ea typeface="JetBrains Mono"/>
              </a:rPr>
              <a:t>(targetType)</a:t>
            </a:r>
            <a:r>
              <a:rPr kumimoji="0" lang="ko-KR" altLang="en-US" sz="1200" b="0" i="0" u="none" strike="noStrike" cap="none" normalizeH="0" baseline="0">
                <a:ln>
                  <a:noFill/>
                </a:ln>
                <a:solidFill>
                  <a:schemeClr val="accent4">
                    <a:lumMod val="75000"/>
                  </a:schemeClr>
                </a:solidFill>
                <a:effectLst/>
                <a:latin typeface="Arial Unicode MS"/>
                <a:ea typeface="JetBrains Mono"/>
              </a:rPr>
              <a:t>으로 변환한다</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5" name="Rectangle 1">
            <a:extLst>
              <a:ext uri="{FF2B5EF4-FFF2-40B4-BE49-F238E27FC236}">
                <a16:creationId xmlns:a16="http://schemas.microsoft.com/office/drawing/2014/main" id="{BB3D714E-097F-FC2E-98BD-6761ABA04D4C}"/>
              </a:ext>
            </a:extLst>
          </p:cNvPr>
          <p:cNvSpPr>
            <a:spLocks noChangeArrowheads="1"/>
          </p:cNvSpPr>
          <p:nvPr/>
        </p:nvSpPr>
        <p:spPr bwMode="auto">
          <a:xfrm>
            <a:off x="2085745" y="5648724"/>
            <a:ext cx="9554808" cy="8891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ConverterRegistry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addConverter</a:t>
            </a:r>
            <a:r>
              <a:rPr kumimoji="0" lang="ko-KR" altLang="ko-KR" sz="1200" b="0" i="0" u="none" strike="noStrike" cap="none" normalizeH="0" baseline="0">
                <a:ln>
                  <a:noFill/>
                </a:ln>
                <a:solidFill>
                  <a:srgbClr val="BCBEC4"/>
                </a:solidFill>
                <a:effectLst/>
                <a:latin typeface="Arial Unicode MS"/>
                <a:ea typeface="JetBrains Mono"/>
              </a:rPr>
              <a:t>(Converter&lt;?, ?&gt; converter);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a:t>
            </a:r>
            <a:r>
              <a:rPr lang="en-US" altLang="ko-KR" sz="1200">
                <a:solidFill>
                  <a:schemeClr val="accent4">
                    <a:lumMod val="75000"/>
                  </a:schemeClr>
                </a:solidFill>
                <a:latin typeface="Arial Unicode MS"/>
                <a:ea typeface="JetBrains Mono"/>
              </a:rPr>
              <a:t>Converter </a:t>
            </a:r>
            <a:r>
              <a:rPr lang="ko-KR" altLang="en-US" sz="1200">
                <a:solidFill>
                  <a:schemeClr val="accent4">
                    <a:lumMod val="75000"/>
                  </a:schemeClr>
                </a:solidFill>
                <a:latin typeface="Arial Unicode MS"/>
                <a:ea typeface="JetBrains Mono"/>
              </a:rPr>
              <a:t>를 변환 시스템에 등록한다</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7" name="TextBox 26">
            <a:extLst>
              <a:ext uri="{FF2B5EF4-FFF2-40B4-BE49-F238E27FC236}">
                <a16:creationId xmlns:a16="http://schemas.microsoft.com/office/drawing/2014/main" id="{EFC85D25-A737-9359-3656-2BC3FC13AADA}"/>
              </a:ext>
            </a:extLst>
          </p:cNvPr>
          <p:cNvSpPr txBox="1"/>
          <p:nvPr/>
        </p:nvSpPr>
        <p:spPr>
          <a:xfrm>
            <a:off x="198756" y="4706523"/>
            <a:ext cx="1830808" cy="621645"/>
          </a:xfrm>
          <a:prstGeom prst="rect">
            <a:avLst/>
          </a:prstGeom>
          <a:noFill/>
        </p:spPr>
        <p:txBody>
          <a:bodyPr wrap="square">
            <a:spAutoFit/>
          </a:bodyPr>
          <a:lstStyle/>
          <a:p>
            <a:pPr algn="ctr">
              <a:lnSpc>
                <a:spcPct val="130000"/>
              </a:lnSpc>
            </a:pPr>
            <a:r>
              <a:rPr lang="en-US" altLang="ko-KR" sz="1400" b="1">
                <a:latin typeface="+mj-lt"/>
              </a:rPr>
              <a:t>ConversionService</a:t>
            </a:r>
          </a:p>
          <a:p>
            <a:pPr algn="ctr">
              <a:lnSpc>
                <a:spcPct val="130000"/>
              </a:lnSpc>
            </a:pPr>
            <a:r>
              <a:rPr lang="en-US" altLang="ko-KR" sz="1400" b="1">
                <a:latin typeface="+mj-lt"/>
              </a:rPr>
              <a:t>(</a:t>
            </a:r>
            <a:r>
              <a:rPr lang="ko-KR" altLang="en-US" sz="1400" b="1">
                <a:latin typeface="+mj-lt"/>
              </a:rPr>
              <a:t>변환</a:t>
            </a:r>
            <a:r>
              <a:rPr lang="en-US" altLang="ko-KR" sz="1400" b="1">
                <a:latin typeface="+mj-lt"/>
              </a:rPr>
              <a:t>)</a:t>
            </a:r>
            <a:r>
              <a:rPr lang="ko-KR" altLang="en-US" sz="1400"/>
              <a:t> </a:t>
            </a:r>
            <a:r>
              <a:rPr lang="en-US" altLang="ko-KR" sz="1400" b="1">
                <a:latin typeface="+mj-lt"/>
              </a:rPr>
              <a:t>  </a:t>
            </a:r>
            <a:endParaRPr lang="ko-KR" altLang="en-US" sz="1400" b="1"/>
          </a:p>
        </p:txBody>
      </p:sp>
      <p:sp>
        <p:nvSpPr>
          <p:cNvPr id="28" name="TextBox 27">
            <a:extLst>
              <a:ext uri="{FF2B5EF4-FFF2-40B4-BE49-F238E27FC236}">
                <a16:creationId xmlns:a16="http://schemas.microsoft.com/office/drawing/2014/main" id="{70AAE6C6-5C53-CA15-1576-EC45F05D9320}"/>
              </a:ext>
            </a:extLst>
          </p:cNvPr>
          <p:cNvSpPr txBox="1"/>
          <p:nvPr/>
        </p:nvSpPr>
        <p:spPr>
          <a:xfrm>
            <a:off x="221631" y="5844251"/>
            <a:ext cx="1740570" cy="621645"/>
          </a:xfrm>
          <a:prstGeom prst="rect">
            <a:avLst/>
          </a:prstGeom>
          <a:noFill/>
        </p:spPr>
        <p:txBody>
          <a:bodyPr wrap="square">
            <a:spAutoFit/>
          </a:bodyPr>
          <a:lstStyle/>
          <a:p>
            <a:pPr algn="ctr">
              <a:lnSpc>
                <a:spcPct val="130000"/>
              </a:lnSpc>
            </a:pPr>
            <a:r>
              <a:rPr lang="en-US" altLang="ko-KR" sz="1400" b="1">
                <a:latin typeface="+mj-lt"/>
              </a:rPr>
              <a:t>ConverterRegistry</a:t>
            </a:r>
          </a:p>
          <a:p>
            <a:pPr algn="ctr">
              <a:lnSpc>
                <a:spcPct val="130000"/>
              </a:lnSpc>
            </a:pPr>
            <a:r>
              <a:rPr lang="en-US" altLang="ko-KR" sz="1400" b="1">
                <a:latin typeface="+mj-lt"/>
              </a:rPr>
              <a:t>(</a:t>
            </a:r>
            <a:r>
              <a:rPr lang="ko-KR" altLang="en-US" sz="1400" b="1">
                <a:latin typeface="+mj-lt"/>
              </a:rPr>
              <a:t>등록</a:t>
            </a:r>
            <a:r>
              <a:rPr lang="en-US" altLang="ko-KR" sz="1400" b="1">
                <a:latin typeface="+mj-lt"/>
              </a:rPr>
              <a:t>)</a:t>
            </a:r>
            <a:endParaRPr lang="ko-KR" altLang="en-US" sz="1200" b="1"/>
          </a:p>
        </p:txBody>
      </p:sp>
      <p:sp>
        <p:nvSpPr>
          <p:cNvPr id="3" name="모서리가 둥근 직사각형 38">
            <a:extLst>
              <a:ext uri="{FF2B5EF4-FFF2-40B4-BE49-F238E27FC236}">
                <a16:creationId xmlns:a16="http://schemas.microsoft.com/office/drawing/2014/main" id="{F31658D9-CA65-65C4-E3F6-E3609C44B791}"/>
              </a:ext>
            </a:extLst>
          </p:cNvPr>
          <p:cNvSpPr/>
          <p:nvPr/>
        </p:nvSpPr>
        <p:spPr>
          <a:xfrm>
            <a:off x="5406386" y="2354323"/>
            <a:ext cx="179531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AEE1C248-4768-9916-1218-1461E63E1A3E}"/>
              </a:ext>
            </a:extLst>
          </p:cNvPr>
          <p:cNvSpPr/>
          <p:nvPr/>
        </p:nvSpPr>
        <p:spPr>
          <a:xfrm>
            <a:off x="1638434" y="2277973"/>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5" name="직사각형 4">
            <a:extLst>
              <a:ext uri="{FF2B5EF4-FFF2-40B4-BE49-F238E27FC236}">
                <a16:creationId xmlns:a16="http://schemas.microsoft.com/office/drawing/2014/main" id="{B4925A94-E3EC-F733-B143-D06B5DB92C42}"/>
              </a:ext>
            </a:extLst>
          </p:cNvPr>
          <p:cNvSpPr/>
          <p:nvPr/>
        </p:nvSpPr>
        <p:spPr>
          <a:xfrm>
            <a:off x="1003304" y="2321757"/>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8" name="직선 화살표 연결선 7">
            <a:extLst>
              <a:ext uri="{FF2B5EF4-FFF2-40B4-BE49-F238E27FC236}">
                <a16:creationId xmlns:a16="http://schemas.microsoft.com/office/drawing/2014/main" id="{0CF18A16-8B91-D406-FBFA-BB8A765B5F92}"/>
              </a:ext>
            </a:extLst>
          </p:cNvPr>
          <p:cNvCxnSpPr>
            <a:stCxn id="5" idx="3"/>
            <a:endCxn id="4" idx="1"/>
          </p:cNvCxnSpPr>
          <p:nvPr/>
        </p:nvCxnSpPr>
        <p:spPr>
          <a:xfrm>
            <a:off x="1349874" y="2506423"/>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AADB8ADF-9B99-B5AC-D0A8-3FFCFBA09C61}"/>
              </a:ext>
            </a:extLst>
          </p:cNvPr>
          <p:cNvSpPr/>
          <p:nvPr/>
        </p:nvSpPr>
        <p:spPr>
          <a:xfrm>
            <a:off x="3015752" y="2321757"/>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12" name="직선 화살표 연결선 11">
            <a:extLst>
              <a:ext uri="{FF2B5EF4-FFF2-40B4-BE49-F238E27FC236}">
                <a16:creationId xmlns:a16="http://schemas.microsoft.com/office/drawing/2014/main" id="{F8916B7A-1D07-48B7-DB0C-8E191720144A}"/>
              </a:ext>
            </a:extLst>
          </p:cNvPr>
          <p:cNvCxnSpPr>
            <a:cxnSpLocks/>
            <a:stCxn id="4" idx="3"/>
            <a:endCxn id="11" idx="1"/>
          </p:cNvCxnSpPr>
          <p:nvPr/>
        </p:nvCxnSpPr>
        <p:spPr>
          <a:xfrm flipV="1">
            <a:off x="2747945" y="2506423"/>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55099336-31A8-3A24-D56A-672DF58C70F0}"/>
              </a:ext>
            </a:extLst>
          </p:cNvPr>
          <p:cNvSpPr/>
          <p:nvPr/>
        </p:nvSpPr>
        <p:spPr>
          <a:xfrm>
            <a:off x="1679458" y="1827519"/>
            <a:ext cx="1027461" cy="307777"/>
          </a:xfrm>
          <a:prstGeom prst="rect">
            <a:avLst/>
          </a:prstGeom>
        </p:spPr>
        <p:txBody>
          <a:bodyPr wrap="none">
            <a:spAutoFit/>
          </a:bodyPr>
          <a:lstStyle/>
          <a:p>
            <a:r>
              <a:rPr lang="en-US" altLang="ko-KR" sz="1400" b="1">
                <a:latin typeface="+mn-ea"/>
              </a:rPr>
              <a:t>Converter</a:t>
            </a:r>
            <a:endParaRPr lang="ko-KR" altLang="en-US" sz="1400" b="1">
              <a:latin typeface="+mn-ea"/>
            </a:endParaRPr>
          </a:p>
        </p:txBody>
      </p:sp>
      <p:sp>
        <p:nvSpPr>
          <p:cNvPr id="18" name="직사각형 17">
            <a:extLst>
              <a:ext uri="{FF2B5EF4-FFF2-40B4-BE49-F238E27FC236}">
                <a16:creationId xmlns:a16="http://schemas.microsoft.com/office/drawing/2014/main" id="{889215C0-AABB-822C-8C3F-C5EFA168790F}"/>
              </a:ext>
            </a:extLst>
          </p:cNvPr>
          <p:cNvSpPr/>
          <p:nvPr/>
        </p:nvSpPr>
        <p:spPr>
          <a:xfrm>
            <a:off x="6326907" y="1377207"/>
            <a:ext cx="1749582" cy="307777"/>
          </a:xfrm>
          <a:prstGeom prst="rect">
            <a:avLst/>
          </a:prstGeom>
        </p:spPr>
        <p:txBody>
          <a:bodyPr wrap="none">
            <a:spAutoFit/>
          </a:bodyPr>
          <a:lstStyle/>
          <a:p>
            <a:r>
              <a:rPr lang="en-US" altLang="ko-KR" sz="1400" b="1">
                <a:latin typeface="+mn-ea"/>
              </a:rPr>
              <a:t>ConversionService</a:t>
            </a:r>
            <a:endParaRPr lang="ko-KR" altLang="en-US" sz="1400" b="1">
              <a:latin typeface="+mn-ea"/>
            </a:endParaRPr>
          </a:p>
        </p:txBody>
      </p:sp>
      <p:sp>
        <p:nvSpPr>
          <p:cNvPr id="20" name="모서리가 둥근 직사각형 38">
            <a:extLst>
              <a:ext uri="{FF2B5EF4-FFF2-40B4-BE49-F238E27FC236}">
                <a16:creationId xmlns:a16="http://schemas.microsoft.com/office/drawing/2014/main" id="{9F1958B1-071C-8561-3B24-D5358C23D8B9}"/>
              </a:ext>
            </a:extLst>
          </p:cNvPr>
          <p:cNvSpPr/>
          <p:nvPr/>
        </p:nvSpPr>
        <p:spPr>
          <a:xfrm>
            <a:off x="7559034" y="1805302"/>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21" name="직사각형 20">
            <a:extLst>
              <a:ext uri="{FF2B5EF4-FFF2-40B4-BE49-F238E27FC236}">
                <a16:creationId xmlns:a16="http://schemas.microsoft.com/office/drawing/2014/main" id="{49FE0109-B9C3-68D0-D6D4-9B6943A839E9}"/>
              </a:ext>
            </a:extLst>
          </p:cNvPr>
          <p:cNvSpPr/>
          <p:nvPr/>
        </p:nvSpPr>
        <p:spPr>
          <a:xfrm>
            <a:off x="8936352" y="1849086"/>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22" name="직선 화살표 연결선 21">
            <a:extLst>
              <a:ext uri="{FF2B5EF4-FFF2-40B4-BE49-F238E27FC236}">
                <a16:creationId xmlns:a16="http://schemas.microsoft.com/office/drawing/2014/main" id="{50CDFA1D-CE17-2812-29B2-F1215E49DCA3}"/>
              </a:ext>
            </a:extLst>
          </p:cNvPr>
          <p:cNvCxnSpPr>
            <a:cxnSpLocks/>
            <a:stCxn id="20" idx="3"/>
            <a:endCxn id="21" idx="1"/>
          </p:cNvCxnSpPr>
          <p:nvPr/>
        </p:nvCxnSpPr>
        <p:spPr>
          <a:xfrm flipV="1">
            <a:off x="8668545" y="2033752"/>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7A84D37-3DAC-66BA-64C4-59847EAF28BC}"/>
              </a:ext>
            </a:extLst>
          </p:cNvPr>
          <p:cNvSpPr/>
          <p:nvPr/>
        </p:nvSpPr>
        <p:spPr>
          <a:xfrm>
            <a:off x="4781633" y="2398107"/>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30" name="직선 화살표 연결선 29">
            <a:extLst>
              <a:ext uri="{FF2B5EF4-FFF2-40B4-BE49-F238E27FC236}">
                <a16:creationId xmlns:a16="http://schemas.microsoft.com/office/drawing/2014/main" id="{071E1549-BBF3-5652-96CA-D653C35CBDFD}"/>
              </a:ext>
            </a:extLst>
          </p:cNvPr>
          <p:cNvCxnSpPr>
            <a:stCxn id="29" idx="3"/>
          </p:cNvCxnSpPr>
          <p:nvPr/>
        </p:nvCxnSpPr>
        <p:spPr>
          <a:xfrm>
            <a:off x="5128203" y="2582773"/>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CC566279-D46D-553B-B0C2-5056EBB269C1}"/>
              </a:ext>
            </a:extLst>
          </p:cNvPr>
          <p:cNvCxnSpPr>
            <a:stCxn id="3" idx="3"/>
            <a:endCxn id="20" idx="1"/>
          </p:cNvCxnSpPr>
          <p:nvPr/>
        </p:nvCxnSpPr>
        <p:spPr>
          <a:xfrm flipV="1">
            <a:off x="7201698" y="2033753"/>
            <a:ext cx="357336" cy="54902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B1B6CE25-2767-76CB-5C05-ECEB3997C18A}"/>
              </a:ext>
            </a:extLst>
          </p:cNvPr>
          <p:cNvSpPr/>
          <p:nvPr/>
        </p:nvSpPr>
        <p:spPr>
          <a:xfrm>
            <a:off x="7559034" y="2354698"/>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6" name="직사각형 35">
            <a:extLst>
              <a:ext uri="{FF2B5EF4-FFF2-40B4-BE49-F238E27FC236}">
                <a16:creationId xmlns:a16="http://schemas.microsoft.com/office/drawing/2014/main" id="{36025E8B-9996-C672-0BE3-4EA31D494C06}"/>
              </a:ext>
            </a:extLst>
          </p:cNvPr>
          <p:cNvSpPr/>
          <p:nvPr/>
        </p:nvSpPr>
        <p:spPr>
          <a:xfrm>
            <a:off x="8936352" y="2398482"/>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37" name="직선 화살표 연결선 36">
            <a:extLst>
              <a:ext uri="{FF2B5EF4-FFF2-40B4-BE49-F238E27FC236}">
                <a16:creationId xmlns:a16="http://schemas.microsoft.com/office/drawing/2014/main" id="{FA4D46F0-6D04-814E-1F2A-E3F9FBA9B41F}"/>
              </a:ext>
            </a:extLst>
          </p:cNvPr>
          <p:cNvCxnSpPr>
            <a:cxnSpLocks/>
            <a:stCxn id="35" idx="3"/>
            <a:endCxn id="36" idx="1"/>
          </p:cNvCxnSpPr>
          <p:nvPr/>
        </p:nvCxnSpPr>
        <p:spPr>
          <a:xfrm flipV="1">
            <a:off x="8668545" y="2583148"/>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모서리가 둥근 직사각형 38">
            <a:extLst>
              <a:ext uri="{FF2B5EF4-FFF2-40B4-BE49-F238E27FC236}">
                <a16:creationId xmlns:a16="http://schemas.microsoft.com/office/drawing/2014/main" id="{BA4139C0-9A33-382F-9B09-2F33B509D049}"/>
              </a:ext>
            </a:extLst>
          </p:cNvPr>
          <p:cNvSpPr/>
          <p:nvPr/>
        </p:nvSpPr>
        <p:spPr>
          <a:xfrm>
            <a:off x="7559034" y="2915648"/>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9" name="직사각형 38">
            <a:extLst>
              <a:ext uri="{FF2B5EF4-FFF2-40B4-BE49-F238E27FC236}">
                <a16:creationId xmlns:a16="http://schemas.microsoft.com/office/drawing/2014/main" id="{86DE93E9-F671-E111-F39D-BD94DA892F1E}"/>
              </a:ext>
            </a:extLst>
          </p:cNvPr>
          <p:cNvSpPr/>
          <p:nvPr/>
        </p:nvSpPr>
        <p:spPr>
          <a:xfrm>
            <a:off x="8936352" y="2959432"/>
            <a:ext cx="356188" cy="369332"/>
          </a:xfrm>
          <a:prstGeom prst="rect">
            <a:avLst/>
          </a:prstGeom>
        </p:spPr>
        <p:txBody>
          <a:bodyPr wrap="none">
            <a:spAutoFit/>
          </a:bodyPr>
          <a:lstStyle/>
          <a:p>
            <a:r>
              <a:rPr lang="en-US" altLang="ko-KR" b="1">
                <a:solidFill>
                  <a:schemeClr val="accent2"/>
                </a:solidFill>
                <a:latin typeface="+mn-ea"/>
              </a:rPr>
              <a:t>D</a:t>
            </a:r>
            <a:endParaRPr lang="ko-KR" altLang="en-US" b="1">
              <a:solidFill>
                <a:schemeClr val="accent2"/>
              </a:solidFill>
              <a:latin typeface="+mn-ea"/>
            </a:endParaRPr>
          </a:p>
        </p:txBody>
      </p:sp>
      <p:cxnSp>
        <p:nvCxnSpPr>
          <p:cNvPr id="40" name="직선 화살표 연결선 39">
            <a:extLst>
              <a:ext uri="{FF2B5EF4-FFF2-40B4-BE49-F238E27FC236}">
                <a16:creationId xmlns:a16="http://schemas.microsoft.com/office/drawing/2014/main" id="{22F228EE-C15E-A28B-0670-2EFC22D90EAF}"/>
              </a:ext>
            </a:extLst>
          </p:cNvPr>
          <p:cNvCxnSpPr>
            <a:cxnSpLocks/>
            <a:stCxn id="38" idx="3"/>
            <a:endCxn id="39" idx="1"/>
          </p:cNvCxnSpPr>
          <p:nvPr/>
        </p:nvCxnSpPr>
        <p:spPr>
          <a:xfrm flipV="1">
            <a:off x="8668545" y="3144098"/>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DC9B1E9A-0914-7BC0-243A-813BD15BA549}"/>
              </a:ext>
            </a:extLst>
          </p:cNvPr>
          <p:cNvCxnSpPr>
            <a:stCxn id="3" idx="3"/>
            <a:endCxn id="35" idx="1"/>
          </p:cNvCxnSpPr>
          <p:nvPr/>
        </p:nvCxnSpPr>
        <p:spPr>
          <a:xfrm>
            <a:off x="7201698" y="2582774"/>
            <a:ext cx="357336" cy="37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꺾임 43">
            <a:extLst>
              <a:ext uri="{FF2B5EF4-FFF2-40B4-BE49-F238E27FC236}">
                <a16:creationId xmlns:a16="http://schemas.microsoft.com/office/drawing/2014/main" id="{4B0958E9-9D82-E207-E453-9C4AC6516812}"/>
              </a:ext>
            </a:extLst>
          </p:cNvPr>
          <p:cNvCxnSpPr>
            <a:stCxn id="3" idx="3"/>
            <a:endCxn id="38" idx="1"/>
          </p:cNvCxnSpPr>
          <p:nvPr/>
        </p:nvCxnSpPr>
        <p:spPr>
          <a:xfrm>
            <a:off x="7201698" y="2582774"/>
            <a:ext cx="357336" cy="56132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1856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52579-921E-D5F8-296C-38E691C9897C}"/>
            </a:ext>
          </a:extLst>
        </p:cNvPr>
        <p:cNvGrpSpPr/>
        <p:nvPr/>
      </p:nvGrpSpPr>
      <p:grpSpPr>
        <a:xfrm>
          <a:off x="0" y="0"/>
          <a:ext cx="0" cy="0"/>
          <a:chOff x="0" y="0"/>
          <a:chExt cx="0" cy="0"/>
        </a:xfrm>
      </p:grpSpPr>
      <p:sp>
        <p:nvSpPr>
          <p:cNvPr id="12" name="직사각형 11">
            <a:extLst>
              <a:ext uri="{FF2B5EF4-FFF2-40B4-BE49-F238E27FC236}">
                <a16:creationId xmlns:a16="http://schemas.microsoft.com/office/drawing/2014/main" id="{9D62FF8B-FC8B-7588-D2C1-5B31BB1E9015}"/>
              </a:ext>
            </a:extLst>
          </p:cNvPr>
          <p:cNvSpPr/>
          <p:nvPr/>
        </p:nvSpPr>
        <p:spPr>
          <a:xfrm>
            <a:off x="295008" y="357383"/>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sp>
        <p:nvSpPr>
          <p:cNvPr id="14" name="모서리가 둥근 직사각형 38">
            <a:extLst>
              <a:ext uri="{FF2B5EF4-FFF2-40B4-BE49-F238E27FC236}">
                <a16:creationId xmlns:a16="http://schemas.microsoft.com/office/drawing/2014/main" id="{DC8CE994-2447-18B3-AAF4-1E608C492656}"/>
              </a:ext>
            </a:extLst>
          </p:cNvPr>
          <p:cNvSpPr/>
          <p:nvPr/>
        </p:nvSpPr>
        <p:spPr>
          <a:xfrm>
            <a:off x="2699759" y="3616804"/>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GenericConversionService</a:t>
            </a:r>
            <a:endParaRPr lang="ko-KR" altLang="en-US" sz="1400">
              <a:solidFill>
                <a:schemeClr val="bg1"/>
              </a:solidFill>
              <a:latin typeface="+mj-lt"/>
              <a:ea typeface="나눔바른고딕" panose="020B0603020101020101"/>
            </a:endParaRPr>
          </a:p>
        </p:txBody>
      </p:sp>
      <p:sp>
        <p:nvSpPr>
          <p:cNvPr id="20" name="TextBox 19">
            <a:extLst>
              <a:ext uri="{FF2B5EF4-FFF2-40B4-BE49-F238E27FC236}">
                <a16:creationId xmlns:a16="http://schemas.microsoft.com/office/drawing/2014/main" id="{4CABD380-2308-A773-FA50-792DF34FDA9B}"/>
              </a:ext>
            </a:extLst>
          </p:cNvPr>
          <p:cNvSpPr txBox="1"/>
          <p:nvPr/>
        </p:nvSpPr>
        <p:spPr>
          <a:xfrm>
            <a:off x="2640633" y="5082685"/>
            <a:ext cx="3741267" cy="567463"/>
          </a:xfrm>
          <a:prstGeom prst="rect">
            <a:avLst/>
          </a:prstGeom>
          <a:noFill/>
        </p:spPr>
        <p:txBody>
          <a:bodyPr wrap="square">
            <a:spAutoFit/>
          </a:bodyPr>
          <a:lstStyle/>
          <a:p>
            <a:pPr>
              <a:lnSpc>
                <a:spcPct val="150000"/>
              </a:lnSpc>
            </a:pPr>
            <a:r>
              <a:rPr lang="ko-KR" altLang="en-US" sz="1100"/>
              <a:t>스프링이 제공하는 기본 </a:t>
            </a:r>
            <a:r>
              <a:rPr lang="en-US" altLang="ko-KR" sz="1100"/>
              <a:t>Converter </a:t>
            </a:r>
            <a:r>
              <a:rPr lang="ko-KR" altLang="en-US" sz="1100"/>
              <a:t>들을 미리 등록하여 바로 사용 가능하도록 구현 되어 있다</a:t>
            </a:r>
          </a:p>
        </p:txBody>
      </p:sp>
      <p:sp>
        <p:nvSpPr>
          <p:cNvPr id="23" name="TextBox 22">
            <a:extLst>
              <a:ext uri="{FF2B5EF4-FFF2-40B4-BE49-F238E27FC236}">
                <a16:creationId xmlns:a16="http://schemas.microsoft.com/office/drawing/2014/main" id="{2F66E497-306B-9EC8-FC20-93E6BAC30833}"/>
              </a:ext>
            </a:extLst>
          </p:cNvPr>
          <p:cNvSpPr txBox="1"/>
          <p:nvPr/>
        </p:nvSpPr>
        <p:spPr>
          <a:xfrm>
            <a:off x="5089761" y="3518078"/>
            <a:ext cx="2962375" cy="567463"/>
          </a:xfrm>
          <a:prstGeom prst="rect">
            <a:avLst/>
          </a:prstGeom>
          <a:noFill/>
        </p:spPr>
        <p:txBody>
          <a:bodyPr wrap="square">
            <a:spAutoFit/>
          </a:bodyPr>
          <a:lstStyle/>
          <a:p>
            <a:pPr>
              <a:lnSpc>
                <a:spcPct val="150000"/>
              </a:lnSpc>
            </a:pPr>
            <a:r>
              <a:rPr lang="en-US" altLang="ko-KR" sz="1100"/>
              <a:t>ConversionService </a:t>
            </a:r>
            <a:r>
              <a:rPr lang="ko-KR" altLang="en-US" sz="1100"/>
              <a:t>와 </a:t>
            </a:r>
            <a:r>
              <a:rPr lang="en-US" altLang="ko-KR" sz="1100"/>
              <a:t>ConverterRegistry </a:t>
            </a:r>
            <a:r>
              <a:rPr lang="ko-KR" altLang="en-US" sz="1100"/>
              <a:t>의 실제적인 </a:t>
            </a:r>
            <a:r>
              <a:rPr lang="en-US" altLang="ko-KR" sz="1100"/>
              <a:t>API </a:t>
            </a:r>
            <a:r>
              <a:rPr lang="ko-KR" altLang="en-US" sz="1100"/>
              <a:t>가 모두 구현되어 있다</a:t>
            </a:r>
          </a:p>
        </p:txBody>
      </p:sp>
      <p:sp>
        <p:nvSpPr>
          <p:cNvPr id="11" name="모서리가 둥근 직사각형 38">
            <a:extLst>
              <a:ext uri="{FF2B5EF4-FFF2-40B4-BE49-F238E27FC236}">
                <a16:creationId xmlns:a16="http://schemas.microsoft.com/office/drawing/2014/main" id="{A607BCE4-C291-9D3F-0D91-0AAF97120E0D}"/>
              </a:ext>
            </a:extLst>
          </p:cNvPr>
          <p:cNvSpPr/>
          <p:nvPr/>
        </p:nvSpPr>
        <p:spPr>
          <a:xfrm>
            <a:off x="777844" y="138995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BE490386-F732-1F3A-0C20-E3D1CCDF98BB}"/>
              </a:ext>
            </a:extLst>
          </p:cNvPr>
          <p:cNvSpPr/>
          <p:nvPr/>
        </p:nvSpPr>
        <p:spPr>
          <a:xfrm>
            <a:off x="4511267" y="138995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ConverterRegistry</a:t>
            </a:r>
            <a:endParaRPr lang="ko-KR" altLang="en-US" sz="1400" i="1">
              <a:solidFill>
                <a:schemeClr val="tx1"/>
              </a:solidFill>
              <a:latin typeface="+mj-lt"/>
              <a:ea typeface="나눔바른고딕" panose="020B0603020101020101"/>
            </a:endParaRPr>
          </a:p>
        </p:txBody>
      </p:sp>
      <p:cxnSp>
        <p:nvCxnSpPr>
          <p:cNvPr id="18" name="연결선: 꺾임 17">
            <a:extLst>
              <a:ext uri="{FF2B5EF4-FFF2-40B4-BE49-F238E27FC236}">
                <a16:creationId xmlns:a16="http://schemas.microsoft.com/office/drawing/2014/main" id="{54A3EA99-262D-82B4-CD0D-7A4F0EDF9F38}"/>
              </a:ext>
            </a:extLst>
          </p:cNvPr>
          <p:cNvCxnSpPr>
            <a:cxnSpLocks/>
            <a:stCxn id="26" idx="0"/>
            <a:endCxn id="11" idx="2"/>
          </p:cNvCxnSpPr>
          <p:nvPr/>
        </p:nvCxnSpPr>
        <p:spPr>
          <a:xfrm rot="16200000" flipV="1">
            <a:off x="2512253" y="1307444"/>
            <a:ext cx="843100" cy="1921915"/>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142EFB95-46E0-52A5-7C89-22B133D95AA3}"/>
              </a:ext>
            </a:extLst>
          </p:cNvPr>
          <p:cNvCxnSpPr>
            <a:cxnSpLocks/>
            <a:stCxn id="26" idx="0"/>
            <a:endCxn id="15" idx="2"/>
          </p:cNvCxnSpPr>
          <p:nvPr/>
        </p:nvCxnSpPr>
        <p:spPr>
          <a:xfrm rot="5400000" flipH="1" flipV="1">
            <a:off x="4378964" y="1362648"/>
            <a:ext cx="843100" cy="1811508"/>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40278B60-9D19-7895-E714-395B2E9669A7}"/>
              </a:ext>
            </a:extLst>
          </p:cNvPr>
          <p:cNvSpPr/>
          <p:nvPr/>
        </p:nvSpPr>
        <p:spPr>
          <a:xfrm>
            <a:off x="2487201" y="2689952"/>
            <a:ext cx="2815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ConfigurableConversionService</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E9753A7B-0595-4560-5790-06473000C7C1}"/>
              </a:ext>
            </a:extLst>
          </p:cNvPr>
          <p:cNvCxnSpPr>
            <a:stCxn id="14" idx="0"/>
            <a:endCxn id="26" idx="2"/>
          </p:cNvCxnSpPr>
          <p:nvPr/>
        </p:nvCxnSpPr>
        <p:spPr>
          <a:xfrm flipV="1">
            <a:off x="3894760" y="3146853"/>
            <a:ext cx="0" cy="469951"/>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27D667AF-7835-7936-814B-CD6EFE723C43}"/>
              </a:ext>
            </a:extLst>
          </p:cNvPr>
          <p:cNvPicPr>
            <a:picLocks noChangeAspect="1"/>
          </p:cNvPicPr>
          <p:nvPr/>
        </p:nvPicPr>
        <p:blipFill>
          <a:blip r:embed="rId3"/>
          <a:stretch>
            <a:fillRect/>
          </a:stretch>
        </p:blipFill>
        <p:spPr>
          <a:xfrm>
            <a:off x="8244690" y="1204170"/>
            <a:ext cx="3781801" cy="5113421"/>
          </a:xfrm>
          <a:prstGeom prst="rect">
            <a:avLst/>
          </a:prstGeom>
        </p:spPr>
      </p:pic>
      <p:cxnSp>
        <p:nvCxnSpPr>
          <p:cNvPr id="5" name="직선 화살표 연결선 4">
            <a:extLst>
              <a:ext uri="{FF2B5EF4-FFF2-40B4-BE49-F238E27FC236}">
                <a16:creationId xmlns:a16="http://schemas.microsoft.com/office/drawing/2014/main" id="{C107AE01-580D-3B08-E2B3-1AF20CB433E0}"/>
              </a:ext>
            </a:extLst>
          </p:cNvPr>
          <p:cNvCxnSpPr>
            <a:cxnSpLocks/>
            <a:stCxn id="13" idx="3"/>
          </p:cNvCxnSpPr>
          <p:nvPr/>
        </p:nvCxnSpPr>
        <p:spPr>
          <a:xfrm>
            <a:off x="5089761" y="4773558"/>
            <a:ext cx="3154929"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A4A57E16-C49B-A06A-2D17-E6B80448BBB9}"/>
              </a:ext>
            </a:extLst>
          </p:cNvPr>
          <p:cNvSpPr/>
          <p:nvPr/>
        </p:nvSpPr>
        <p:spPr>
          <a:xfrm>
            <a:off x="2699759" y="4545107"/>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DefaultConversionService</a:t>
            </a:r>
            <a:endParaRPr lang="ko-KR" altLang="en-US" sz="1400">
              <a:solidFill>
                <a:schemeClr val="bg1"/>
              </a:solidFill>
              <a:latin typeface="+mj-lt"/>
              <a:ea typeface="나눔바른고딕" panose="020B0603020101020101"/>
            </a:endParaRPr>
          </a:p>
        </p:txBody>
      </p:sp>
      <p:cxnSp>
        <p:nvCxnSpPr>
          <p:cNvPr id="7" name="직선 화살표 연결선 6">
            <a:extLst>
              <a:ext uri="{FF2B5EF4-FFF2-40B4-BE49-F238E27FC236}">
                <a16:creationId xmlns:a16="http://schemas.microsoft.com/office/drawing/2014/main" id="{7527B46A-F425-157A-C8D8-061414A2AD16}"/>
              </a:ext>
            </a:extLst>
          </p:cNvPr>
          <p:cNvCxnSpPr>
            <a:stCxn id="13" idx="0"/>
            <a:endCxn id="14" idx="2"/>
          </p:cNvCxnSpPr>
          <p:nvPr/>
        </p:nvCxnSpPr>
        <p:spPr>
          <a:xfrm flipV="1">
            <a:off x="3894760" y="4073705"/>
            <a:ext cx="0" cy="471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458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502710" y="2921169"/>
            <a:ext cx="7186583" cy="769441"/>
          </a:xfrm>
          <a:prstGeom prst="rect">
            <a:avLst/>
          </a:prstGeom>
          <a:noFill/>
        </p:spPr>
        <p:txBody>
          <a:bodyPr wrap="none" rtlCol="0">
            <a:spAutoFit/>
          </a:bodyPr>
          <a:lstStyle/>
          <a:p>
            <a:pPr algn="ctr"/>
            <a:r>
              <a:rPr lang="ko-KR" altLang="en-US" sz="4400">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r>
              <a:rPr lang="en-US" altLang="ko-KR" sz="4400">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sz="4400">
                <a:solidFill>
                  <a:schemeClr val="accent1">
                    <a:lumMod val="75000"/>
                  </a:schemeClr>
                </a:solidFill>
                <a:latin typeface="나눔바른고딕" panose="020B0603020101020101" pitchFamily="50" charset="-127"/>
                <a:ea typeface="나눔바른고딕" panose="020B0603020101020101" pitchFamily="50" charset="-127"/>
              </a:rPr>
              <a:t>이해</a:t>
            </a:r>
            <a:endParaRPr lang="ko-KR" altLang="en-US" sz="4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servlet/tree/frontcontroller</a:t>
            </a:r>
            <a:endParaRPr lang="ko-KR" altLang="en-US" sz="1400">
              <a:solidFill>
                <a:schemeClr val="accent1">
                  <a:lumMod val="75000"/>
                </a:schemeClr>
              </a:solidFill>
            </a:endParaRPr>
          </a:p>
        </p:txBody>
      </p:sp>
    </p:spTree>
    <p:extLst>
      <p:ext uri="{BB962C8B-B14F-4D97-AF65-F5344CB8AC3E}">
        <p14:creationId xmlns:p14="http://schemas.microsoft.com/office/powerpoint/2010/main" val="291357120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9FBAE-4F1D-C991-6C19-0D2EC8D61D8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A931DAB-D0A6-6A26-7373-88374AC5270B}"/>
              </a:ext>
            </a:extLst>
          </p:cNvPr>
          <p:cNvSpPr/>
          <p:nvPr/>
        </p:nvSpPr>
        <p:spPr>
          <a:xfrm>
            <a:off x="198756" y="202792"/>
            <a:ext cx="357097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ConversionService </a:t>
            </a:r>
            <a:r>
              <a:rPr lang="ko-KR" altLang="en-US" b="1">
                <a:solidFill>
                  <a:schemeClr val="accent1">
                    <a:lumMod val="75000"/>
                  </a:schemeClr>
                </a:solidFill>
                <a:latin typeface="+mn-ea"/>
              </a:rPr>
              <a:t>사용 하기</a:t>
            </a:r>
          </a:p>
        </p:txBody>
      </p:sp>
      <p:sp>
        <p:nvSpPr>
          <p:cNvPr id="5" name="Rectangle 1">
            <a:extLst>
              <a:ext uri="{FF2B5EF4-FFF2-40B4-BE49-F238E27FC236}">
                <a16:creationId xmlns:a16="http://schemas.microsoft.com/office/drawing/2014/main" id="{9D0FCA51-03ED-648C-E34E-2FAA19787EA7}"/>
              </a:ext>
            </a:extLst>
          </p:cNvPr>
          <p:cNvSpPr>
            <a:spLocks noChangeArrowheads="1"/>
          </p:cNvSpPr>
          <p:nvPr/>
        </p:nvSpPr>
        <p:spPr bwMode="auto">
          <a:xfrm>
            <a:off x="511342" y="616837"/>
            <a:ext cx="8133347" cy="22686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ConversionServiceConfig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@Bean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DefaultConversionService </a:t>
            </a:r>
            <a:r>
              <a:rPr kumimoji="0" lang="ko-KR" altLang="ko-KR" sz="1100" b="0" i="0" u="none" strike="noStrike" cap="none" normalizeH="0" baseline="0">
                <a:ln>
                  <a:noFill/>
                </a:ln>
                <a:solidFill>
                  <a:srgbClr val="56A8F5"/>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DefaultConversionService conversionService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DefaultConversionService();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conversionService.addConverter(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a:t>
            </a:r>
            <a:r>
              <a:rPr kumimoji="0" lang="ko-KR" altLang="ko-KR" sz="1100" b="0" i="0" u="none" strike="noStrike" cap="none" normalizeH="0" baseline="0">
                <a:ln>
                  <a:noFill/>
                </a:ln>
                <a:solidFill>
                  <a:schemeClr val="bg1">
                    <a:lumMod val="50000"/>
                  </a:schemeClr>
                </a:solidFill>
                <a:effectLst/>
                <a:ea typeface="JetBrains Mono"/>
              </a:rPr>
              <a:t>ConversionService</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에</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사용할 </a:t>
            </a:r>
            <a:r>
              <a:rPr lang="en-US" altLang="ko-KR" sz="1100">
                <a:solidFill>
                  <a:schemeClr val="bg1">
                    <a:lumMod val="50000"/>
                  </a:schemeClr>
                </a:solidFill>
                <a:ea typeface="JetBrains Mono"/>
              </a:rPr>
              <a:t>Converter </a:t>
            </a:r>
            <a:r>
              <a:rPr lang="ko-KR" altLang="en-US" sz="1100">
                <a:solidFill>
                  <a:schemeClr val="bg1">
                    <a:lumMod val="50000"/>
                  </a:schemeClr>
                </a:solidFill>
                <a:ea typeface="JetBrains Mono"/>
              </a:rPr>
              <a:t>를 등록한다</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conversionService.addConverter(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r>
              <a:rPr kumimoji="0" lang="en-US" altLang="ko-KR" sz="1100" b="0" i="0" u="none" strike="noStrike" cap="none" normalizeH="0" baseline="0">
                <a:ln>
                  <a:noFill/>
                </a:ln>
                <a:solidFill>
                  <a:schemeClr val="bg1">
                    <a:lumMod val="50000"/>
                  </a:schemeClr>
                </a:solidFill>
                <a:effectLst/>
                <a:ea typeface="JetBrains Mono"/>
              </a:rPr>
              <a:t>  //</a:t>
            </a:r>
            <a:r>
              <a:rPr kumimoji="0" lang="ko-KR" altLang="ko-KR" sz="1100" b="0" i="0" u="none" strike="noStrike" cap="none" normalizeH="0" baseline="0">
                <a:ln>
                  <a:noFill/>
                </a:ln>
                <a:solidFill>
                  <a:schemeClr val="bg1">
                    <a:lumMod val="50000"/>
                  </a:schemeClr>
                </a:solidFill>
                <a:effectLst/>
                <a:ea typeface="JetBrains Mono"/>
              </a:rPr>
              <a:t>ConversionService</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에</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사용할 </a:t>
            </a:r>
            <a:r>
              <a:rPr lang="en-US" altLang="ko-KR" sz="1100">
                <a:solidFill>
                  <a:schemeClr val="bg1">
                    <a:lumMod val="50000"/>
                  </a:schemeClr>
                </a:solidFill>
                <a:ea typeface="JetBrains Mono"/>
              </a:rPr>
              <a:t>Converter </a:t>
            </a:r>
            <a:r>
              <a:rPr lang="ko-KR" altLang="en-US" sz="1100">
                <a:solidFill>
                  <a:schemeClr val="bg1">
                    <a:lumMod val="50000"/>
                  </a:schemeClr>
                </a:solidFill>
                <a:ea typeface="JetBrains Mono"/>
              </a:rPr>
              <a:t>를 등록한다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conversionService;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2">
            <a:extLst>
              <a:ext uri="{FF2B5EF4-FFF2-40B4-BE49-F238E27FC236}">
                <a16:creationId xmlns:a16="http://schemas.microsoft.com/office/drawing/2014/main" id="{B045689F-80EC-24BE-00DC-008E90B6D0B2}"/>
              </a:ext>
            </a:extLst>
          </p:cNvPr>
          <p:cNvSpPr>
            <a:spLocks noChangeArrowheads="1"/>
          </p:cNvSpPr>
          <p:nvPr/>
        </p:nvSpPr>
        <p:spPr bwMode="auto">
          <a:xfrm>
            <a:off x="511342" y="3066149"/>
            <a:ext cx="4493795" cy="35890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DefaultConversionService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 String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Url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.convert(</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 Url.</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.convert(url,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직사각형 8">
            <a:extLst>
              <a:ext uri="{FF2B5EF4-FFF2-40B4-BE49-F238E27FC236}">
                <a16:creationId xmlns:a16="http://schemas.microsoft.com/office/drawing/2014/main" id="{8D7D01CE-8EBE-D8D1-61CA-AB49CDD88B26}"/>
              </a:ext>
            </a:extLst>
          </p:cNvPr>
          <p:cNvSpPr/>
          <p:nvPr/>
        </p:nvSpPr>
        <p:spPr>
          <a:xfrm>
            <a:off x="5133121" y="5957431"/>
            <a:ext cx="6889497" cy="567463"/>
          </a:xfrm>
          <a:prstGeom prst="rect">
            <a:avLst/>
          </a:prstGeom>
          <a:solidFill>
            <a:schemeClr val="accent5">
              <a:lumMod val="20000"/>
              <a:lumOff val="80000"/>
            </a:schemeClr>
          </a:solidFill>
        </p:spPr>
        <p:txBody>
          <a:bodyPr wrap="square">
            <a:spAutoFit/>
          </a:bodyPr>
          <a:lstStyle/>
          <a:p>
            <a:pPr marL="228600" indent="-228600">
              <a:lnSpc>
                <a:spcPct val="150000"/>
              </a:lnSpc>
              <a:buFont typeface="+mj-lt"/>
              <a:buAutoNum type="arabicPeriod"/>
            </a:pPr>
            <a:r>
              <a:rPr lang="en-US" altLang="ko-KR" sz="1100">
                <a:latin typeface="+mn-ea"/>
              </a:rPr>
              <a:t>Converter </a:t>
            </a:r>
            <a:r>
              <a:rPr lang="ko-KR" altLang="en-US" sz="1100">
                <a:latin typeface="+mn-ea"/>
              </a:rPr>
              <a:t>예제처럼 여전히 </a:t>
            </a:r>
            <a:r>
              <a:rPr lang="en-US" altLang="ko-KR" sz="1100">
                <a:latin typeface="+mn-ea"/>
              </a:rPr>
              <a:t>ConversionService.convert() </a:t>
            </a:r>
            <a:r>
              <a:rPr lang="ko-KR" altLang="en-US" sz="1100">
                <a:latin typeface="+mn-ea"/>
              </a:rPr>
              <a:t>메서드를 직접 실행하고 있다</a:t>
            </a:r>
            <a:endParaRPr lang="en-US" altLang="ko-KR" sz="1100">
              <a:latin typeface="+mn-ea"/>
            </a:endParaRPr>
          </a:p>
          <a:p>
            <a:pPr marL="228600" indent="-228600">
              <a:lnSpc>
                <a:spcPct val="150000"/>
              </a:lnSpc>
              <a:buFont typeface="+mj-lt"/>
              <a:buAutoNum type="arabicPeriod"/>
            </a:pPr>
            <a:r>
              <a:rPr lang="en-US" altLang="ko-KR" sz="1100">
                <a:latin typeface="+mn-ea"/>
              </a:rPr>
              <a:t>ConversionService </a:t>
            </a:r>
            <a:r>
              <a:rPr lang="ko-KR" altLang="en-US" sz="1100">
                <a:latin typeface="+mn-ea"/>
              </a:rPr>
              <a:t>를 내부에 숨기고 자동적으로 변환이 이루어질 수 있는 </a:t>
            </a:r>
            <a:r>
              <a:rPr lang="en-US" altLang="ko-KR" sz="1100">
                <a:latin typeface="+mn-ea"/>
              </a:rPr>
              <a:t>API </a:t>
            </a:r>
            <a:r>
              <a:rPr lang="ko-KR" altLang="en-US" sz="1100">
                <a:latin typeface="+mn-ea"/>
              </a:rPr>
              <a:t>가 필요하다</a:t>
            </a:r>
            <a:r>
              <a:rPr lang="ko-KR" altLang="en-US" sz="1100">
                <a:ea typeface="JetBrains Mono"/>
              </a:rPr>
              <a:t> </a:t>
            </a:r>
            <a:endParaRPr lang="en-US" altLang="ko-KR" sz="1100">
              <a:latin typeface="+mn-ea"/>
            </a:endParaRPr>
          </a:p>
        </p:txBody>
      </p:sp>
      <p:sp>
        <p:nvSpPr>
          <p:cNvPr id="10" name="직사각형 9">
            <a:extLst>
              <a:ext uri="{FF2B5EF4-FFF2-40B4-BE49-F238E27FC236}">
                <a16:creationId xmlns:a16="http://schemas.microsoft.com/office/drawing/2014/main" id="{450AA753-348E-9F13-B362-B81A6CA3083E}"/>
              </a:ext>
            </a:extLst>
          </p:cNvPr>
          <p:cNvSpPr/>
          <p:nvPr/>
        </p:nvSpPr>
        <p:spPr>
          <a:xfrm>
            <a:off x="5064003" y="5676030"/>
            <a:ext cx="646331" cy="276999"/>
          </a:xfrm>
          <a:prstGeom prst="rect">
            <a:avLst/>
          </a:prstGeom>
        </p:spPr>
        <p:txBody>
          <a:bodyPr wrap="none">
            <a:spAutoFit/>
          </a:bodyPr>
          <a:lstStyle/>
          <a:p>
            <a:r>
              <a:rPr lang="ko-KR" altLang="en-US" sz="1200" b="1">
                <a:latin typeface="+mn-ea"/>
              </a:rPr>
              <a:t>문제점</a:t>
            </a:r>
          </a:p>
        </p:txBody>
      </p:sp>
      <p:sp>
        <p:nvSpPr>
          <p:cNvPr id="11" name="TextBox 10">
            <a:extLst>
              <a:ext uri="{FF2B5EF4-FFF2-40B4-BE49-F238E27FC236}">
                <a16:creationId xmlns:a16="http://schemas.microsoft.com/office/drawing/2014/main" id="{203450E0-AB7E-FD58-D553-5696B6E6A769}"/>
              </a:ext>
            </a:extLst>
          </p:cNvPr>
          <p:cNvSpPr txBox="1"/>
          <p:nvPr/>
        </p:nvSpPr>
        <p:spPr>
          <a:xfrm>
            <a:off x="5133121" y="4176908"/>
            <a:ext cx="5013401" cy="346249"/>
          </a:xfrm>
          <a:prstGeom prst="rect">
            <a:avLst/>
          </a:prstGeom>
          <a:noFill/>
        </p:spPr>
        <p:txBody>
          <a:bodyPr wrap="square">
            <a:spAutoFit/>
          </a:bodyPr>
          <a:lstStyle/>
          <a:p>
            <a:pPr fontAlgn="ctr">
              <a:lnSpc>
                <a:spcPct val="150000"/>
              </a:lnSpc>
            </a:pPr>
            <a:r>
              <a:rPr lang="ko-KR" altLang="en-US" sz="1100" i="1" u="none" strike="noStrike">
                <a:solidFill>
                  <a:srgbClr val="FF0000"/>
                </a:solidFill>
                <a:effectLst/>
              </a:rPr>
              <a:t>테스트해 보면 </a:t>
            </a:r>
            <a:r>
              <a:rPr lang="en-US" altLang="ko-KR" sz="1100" i="1">
                <a:solidFill>
                  <a:srgbClr val="FF0000"/>
                </a:solidFill>
              </a:rPr>
              <a:t>Converter </a:t>
            </a:r>
            <a:r>
              <a:rPr lang="ko-KR" altLang="en-US" sz="1100" i="1">
                <a:solidFill>
                  <a:srgbClr val="FF0000"/>
                </a:solidFill>
              </a:rPr>
              <a:t>를 직접 실행한 예제와 동일한 결과를 볼 수 있다</a:t>
            </a:r>
            <a:endParaRPr lang="ko-KR" altLang="en-US" sz="1100" i="1" u="none" strike="noStrike">
              <a:solidFill>
                <a:srgbClr val="FF0000"/>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53209266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BC5F9-50EA-34B7-9D21-033DDCE12C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BD06D7F-2F68-43DC-4FDA-C517A38FAA1A}"/>
              </a:ext>
            </a:extLst>
          </p:cNvPr>
          <p:cNvSpPr txBox="1"/>
          <p:nvPr/>
        </p:nvSpPr>
        <p:spPr>
          <a:xfrm>
            <a:off x="2100394" y="2921169"/>
            <a:ext cx="7991227"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Converter </a:t>
            </a:r>
            <a:r>
              <a:rPr lang="ko-KR" altLang="en-US" sz="6000">
                <a:solidFill>
                  <a:schemeClr val="accent1">
                    <a:lumMod val="75000"/>
                  </a:schemeClr>
                </a:solidFill>
                <a:latin typeface="+mj-lt"/>
              </a:rPr>
              <a:t>스프링 적용</a:t>
            </a:r>
          </a:p>
        </p:txBody>
      </p:sp>
      <p:sp>
        <p:nvSpPr>
          <p:cNvPr id="3" name="TextBox 2">
            <a:extLst>
              <a:ext uri="{FF2B5EF4-FFF2-40B4-BE49-F238E27FC236}">
                <a16:creationId xmlns:a16="http://schemas.microsoft.com/office/drawing/2014/main" id="{CDBE1C72-E31D-F0C2-4548-AED09D80ACD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214947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D4CDD-E08F-7C83-4F21-785F121E0B4E}"/>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B2E44DDD-BC8D-BD77-7BCE-65EE392FA9DE}"/>
              </a:ext>
            </a:extLst>
          </p:cNvPr>
          <p:cNvSpPr/>
          <p:nvPr/>
        </p:nvSpPr>
        <p:spPr>
          <a:xfrm>
            <a:off x="156645" y="186181"/>
            <a:ext cx="508414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에 </a:t>
            </a: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등록하기</a:t>
            </a:r>
          </a:p>
        </p:txBody>
      </p:sp>
      <p:sp>
        <p:nvSpPr>
          <p:cNvPr id="6" name="Rectangle 2">
            <a:extLst>
              <a:ext uri="{FF2B5EF4-FFF2-40B4-BE49-F238E27FC236}">
                <a16:creationId xmlns:a16="http://schemas.microsoft.com/office/drawing/2014/main" id="{FA42ABE2-C848-EEB2-803A-255690F60DB6}"/>
              </a:ext>
            </a:extLst>
          </p:cNvPr>
          <p:cNvSpPr>
            <a:spLocks noChangeArrowheads="1"/>
          </p:cNvSpPr>
          <p:nvPr/>
        </p:nvSpPr>
        <p:spPr bwMode="auto">
          <a:xfrm>
            <a:off x="603688" y="1385105"/>
            <a:ext cx="9587058" cy="34240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addFormatters</a:t>
            </a:r>
            <a:r>
              <a:rPr kumimoji="0" lang="ko-KR" altLang="ko-KR" sz="1100" b="0" i="0" u="none" strike="noStrike" cap="none" normalizeH="0" baseline="0">
                <a:ln>
                  <a:noFill/>
                </a:ln>
                <a:solidFill>
                  <a:srgbClr val="BCBEC4"/>
                </a:solidFill>
                <a:effectLst/>
                <a:ea typeface="JetBrains Mono"/>
              </a:rPr>
              <a:t>(FormatterRegistry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br>
              <a:rPr kumimoji="0" lang="en-US"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StringToUserConditionalConverter());        </a:t>
            </a:r>
          </a:p>
          <a:p>
            <a:pPr marL="0" marR="0" lvl="0" indent="0" algn="l" defTabSz="914400" rtl="0" eaLnBrk="0" fontAlgn="base" latinLnBrk="0" hangingPunct="0">
              <a:lnSpc>
                <a:spcPct val="20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registry.addConverterFactory(</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StringToEnumConverterFactory());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200000"/>
              </a:lnSpc>
              <a:spcBef>
                <a:spcPct val="0"/>
              </a:spcBef>
              <a:spcAft>
                <a:spcPct val="0"/>
              </a:spcAft>
              <a:buClrTx/>
              <a:buSzTx/>
              <a:buFontTx/>
              <a:buNone/>
              <a:tabLst/>
            </a:pPr>
            <a:r>
              <a:rPr lang="en-US" altLang="ko-KR" sz="1100">
                <a:solidFill>
                  <a:srgbClr val="BCBEC4"/>
                </a:solidFill>
              </a:rPr>
              <a:t>}</a:t>
            </a:r>
            <a:endParaRPr kumimoji="0" lang="ko-KR" altLang="ko-KR" sz="1100" b="0" i="0" u="none" strike="noStrike" cap="none" normalizeH="0" baseline="0">
              <a:ln>
                <a:noFill/>
              </a:ln>
              <a:solidFill>
                <a:schemeClr val="tx1"/>
              </a:solidFill>
              <a:effectLst/>
            </a:endParaRPr>
          </a:p>
        </p:txBody>
      </p:sp>
      <p:sp>
        <p:nvSpPr>
          <p:cNvPr id="24" name="직사각형 23">
            <a:extLst>
              <a:ext uri="{FF2B5EF4-FFF2-40B4-BE49-F238E27FC236}">
                <a16:creationId xmlns:a16="http://schemas.microsoft.com/office/drawing/2014/main" id="{D473F01B-C8CD-4F2C-43A6-CEE27478FA8B}"/>
              </a:ext>
            </a:extLst>
          </p:cNvPr>
          <p:cNvSpPr/>
          <p:nvPr/>
        </p:nvSpPr>
        <p:spPr>
          <a:xfrm>
            <a:off x="423907" y="618294"/>
            <a:ext cx="963377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앞에서 수동으로 변환했던 작업을 스프링에 의한 자동 변환 방식으로 적용되도록 </a:t>
            </a:r>
            <a:r>
              <a:rPr lang="en-US" altLang="ko-KR" sz="1200"/>
              <a:t>WebMvcConfigurer </a:t>
            </a:r>
            <a:r>
              <a:rPr lang="ko-KR" altLang="en-US" sz="1200"/>
              <a:t>를 사용해 </a:t>
            </a:r>
            <a:r>
              <a:rPr lang="en-US" altLang="ko-KR" sz="1200"/>
              <a:t>Converter </a:t>
            </a:r>
            <a:r>
              <a:rPr lang="ko-KR" altLang="en-US" sz="1200"/>
              <a:t>를 등록한다</a:t>
            </a:r>
            <a:endParaRPr lang="en-US" altLang="ko-KR" sz="1200"/>
          </a:p>
          <a:p>
            <a:pPr marL="171450" indent="-171450">
              <a:lnSpc>
                <a:spcPct val="150000"/>
              </a:lnSpc>
              <a:buFont typeface="Arial" panose="020B0604020202020204" pitchFamily="34" charset="0"/>
              <a:buChar char="•"/>
            </a:pPr>
            <a:r>
              <a:rPr lang="en-US" altLang="ko-KR" sz="1200"/>
              <a:t>FormatterRegistry </a:t>
            </a:r>
            <a:r>
              <a:rPr lang="ko-KR" altLang="en-US" sz="1200"/>
              <a:t>는</a:t>
            </a:r>
            <a:r>
              <a:rPr lang="en-US" altLang="ko-KR" sz="1200"/>
              <a:t> </a:t>
            </a:r>
            <a:r>
              <a:rPr lang="ko-KR" altLang="en-US" sz="1200"/>
              <a:t>웹에서 전반적으로 사용되는 </a:t>
            </a:r>
            <a:r>
              <a:rPr lang="en-US" altLang="ko-KR" sz="1200"/>
              <a:t>WebConversionService </a:t>
            </a:r>
            <a:r>
              <a:rPr lang="ko-KR" altLang="en-US" sz="1200"/>
              <a:t>구현체가 전달된다</a:t>
            </a:r>
            <a:endParaRPr lang="en-US" altLang="ko-KR" sz="1200">
              <a:latin typeface="+mn-ea"/>
            </a:endParaRPr>
          </a:p>
        </p:txBody>
      </p:sp>
      <p:sp>
        <p:nvSpPr>
          <p:cNvPr id="34" name="직사각형 33">
            <a:extLst>
              <a:ext uri="{FF2B5EF4-FFF2-40B4-BE49-F238E27FC236}">
                <a16:creationId xmlns:a16="http://schemas.microsoft.com/office/drawing/2014/main" id="{AD82637E-599D-7653-F9B6-25D799F1443F}"/>
              </a:ext>
            </a:extLst>
          </p:cNvPr>
          <p:cNvSpPr/>
          <p:nvPr/>
        </p:nvSpPr>
        <p:spPr>
          <a:xfrm>
            <a:off x="531844" y="5019456"/>
            <a:ext cx="973074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사용자가 명시적으로 </a:t>
            </a:r>
            <a:r>
              <a:rPr lang="en-US" altLang="ko-KR" sz="1200">
                <a:latin typeface="+mn-ea"/>
              </a:rPr>
              <a:t>Converter </a:t>
            </a:r>
            <a:r>
              <a:rPr lang="ko-KR" altLang="en-US" sz="1200">
                <a:latin typeface="+mn-ea"/>
              </a:rPr>
              <a:t>를 등록하면</a:t>
            </a:r>
            <a:r>
              <a:rPr lang="en-US" altLang="ko-KR" sz="1200">
                <a:latin typeface="+mn-ea"/>
              </a:rPr>
              <a:t> </a:t>
            </a:r>
            <a:r>
              <a:rPr lang="ko-KR" altLang="en-US" sz="1200">
                <a:latin typeface="+mn-ea"/>
              </a:rPr>
              <a:t>소스와 타겟 타입이 동일하게 지정된 스프링의 기본 </a:t>
            </a:r>
            <a:r>
              <a:rPr lang="en-US" altLang="ko-KR" sz="1200">
                <a:latin typeface="+mn-ea"/>
              </a:rPr>
              <a:t>Converter </a:t>
            </a:r>
            <a:r>
              <a:rPr lang="ko-KR" altLang="en-US" sz="1200">
                <a:latin typeface="+mn-ea"/>
              </a:rPr>
              <a:t>보다 우선적으로 적용된다</a:t>
            </a:r>
            <a:endParaRPr lang="en-US" altLang="ko-KR" sz="1200">
              <a:latin typeface="+mn-ea"/>
            </a:endParaRPr>
          </a:p>
        </p:txBody>
      </p:sp>
    </p:spTree>
    <p:extLst>
      <p:ext uri="{BB962C8B-B14F-4D97-AF65-F5344CB8AC3E}">
        <p14:creationId xmlns:p14="http://schemas.microsoft.com/office/powerpoint/2010/main" val="141633609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C723B-1449-CE5F-63BB-570E813EC16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5C25FC50-3657-9CE8-1F13-18A8370A4125}"/>
              </a:ext>
            </a:extLst>
          </p:cNvPr>
          <p:cNvSpPr/>
          <p:nvPr/>
        </p:nvSpPr>
        <p:spPr>
          <a:xfrm>
            <a:off x="156645" y="18618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11" name="Rectangle 2">
            <a:extLst>
              <a:ext uri="{FF2B5EF4-FFF2-40B4-BE49-F238E27FC236}">
                <a16:creationId xmlns:a16="http://schemas.microsoft.com/office/drawing/2014/main" id="{764A0388-3599-95C0-E61F-0589BB5AEE2E}"/>
              </a:ext>
            </a:extLst>
          </p:cNvPr>
          <p:cNvSpPr>
            <a:spLocks noChangeArrowheads="1"/>
          </p:cNvSpPr>
          <p:nvPr/>
        </p:nvSpPr>
        <p:spPr bwMode="auto">
          <a:xfrm>
            <a:off x="478100" y="701167"/>
            <a:ext cx="5859482" cy="56457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ConversionController {</a:t>
            </a:r>
            <a:endParaRPr lang="en-US" altLang="ko-KR" sz="1100">
              <a:solidFill>
                <a:srgbClr val="BCBEC4"/>
              </a:solidFill>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user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user: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color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 </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 color)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color: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2" name="직사각형 11">
            <a:extLst>
              <a:ext uri="{FF2B5EF4-FFF2-40B4-BE49-F238E27FC236}">
                <a16:creationId xmlns:a16="http://schemas.microsoft.com/office/drawing/2014/main" id="{86177D82-BD60-13C1-E1B9-8ED3CA68767B}"/>
              </a:ext>
            </a:extLst>
          </p:cNvPr>
          <p:cNvSpPr/>
          <p:nvPr/>
        </p:nvSpPr>
        <p:spPr>
          <a:xfrm>
            <a:off x="9000683" y="3180842"/>
            <a:ext cx="2873424" cy="610616"/>
          </a:xfrm>
          <a:prstGeom prst="rect">
            <a:avLst/>
          </a:prstGeom>
        </p:spPr>
        <p:txBody>
          <a:bodyPr wrap="square">
            <a:spAutoFit/>
          </a:bodyPr>
          <a:lstStyle/>
          <a:p>
            <a:pPr>
              <a:lnSpc>
                <a:spcPct val="150000"/>
              </a:lnSpc>
            </a:pPr>
            <a:r>
              <a:rPr lang="ko-KR" altLang="en-US" sz="1200" i="1">
                <a:solidFill>
                  <a:srgbClr val="FF0000"/>
                </a:solidFill>
                <a:latin typeface="+mn-ea"/>
              </a:rPr>
              <a:t>컨버터를 통해 내부적으로 자동 변환이 이루어지고 있다</a:t>
            </a:r>
            <a:endParaRPr lang="en-US" altLang="ko-KR" sz="1200" i="1">
              <a:solidFill>
                <a:srgbClr val="FF0000"/>
              </a:solidFill>
              <a:latin typeface="+mn-ea"/>
            </a:endParaRPr>
          </a:p>
        </p:txBody>
      </p:sp>
      <p:sp>
        <p:nvSpPr>
          <p:cNvPr id="13" name="Rectangle 1">
            <a:extLst>
              <a:ext uri="{FF2B5EF4-FFF2-40B4-BE49-F238E27FC236}">
                <a16:creationId xmlns:a16="http://schemas.microsoft.com/office/drawing/2014/main" id="{C444E90B-B01D-0335-C96C-F77D065208B5}"/>
              </a:ext>
            </a:extLst>
          </p:cNvPr>
          <p:cNvSpPr>
            <a:spLocks noChangeArrowheads="1"/>
          </p:cNvSpPr>
          <p:nvPr/>
        </p:nvSpPr>
        <p:spPr bwMode="auto">
          <a:xfrm>
            <a:off x="4251579" y="2680949"/>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http://localhost:8080/url?url=http://www.springmvc.com:8080</a:t>
            </a:r>
            <a:endParaRPr kumimoji="0" lang="ko-KR" altLang="ko-KR" sz="1100" b="0" i="0" u="none" strike="noStrike" cap="none" normalizeH="0" baseline="0">
              <a:ln>
                <a:noFill/>
              </a:ln>
              <a:solidFill>
                <a:schemeClr val="tx1"/>
              </a:solidFill>
              <a:effectLst/>
            </a:endParaRPr>
          </a:p>
        </p:txBody>
      </p:sp>
      <p:sp>
        <p:nvSpPr>
          <p:cNvPr id="14" name="Rectangle 2">
            <a:extLst>
              <a:ext uri="{FF2B5EF4-FFF2-40B4-BE49-F238E27FC236}">
                <a16:creationId xmlns:a16="http://schemas.microsoft.com/office/drawing/2014/main" id="{6065871C-8C70-FED2-F085-75D6EE8FEBCB}"/>
              </a:ext>
            </a:extLst>
          </p:cNvPr>
          <p:cNvSpPr>
            <a:spLocks noChangeArrowheads="1"/>
          </p:cNvSpPr>
          <p:nvPr/>
        </p:nvSpPr>
        <p:spPr bwMode="auto">
          <a:xfrm>
            <a:off x="4251581" y="1203360"/>
            <a:ext cx="4377953" cy="822726"/>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protocol=http&amp;domain=www.springmvc.com&amp;port=8080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64A95239-08E1-AA71-F2D0-9CA3ABF9D35B}"/>
              </a:ext>
            </a:extLst>
          </p:cNvPr>
          <p:cNvSpPr>
            <a:spLocks noChangeArrowheads="1"/>
          </p:cNvSpPr>
          <p:nvPr/>
        </p:nvSpPr>
        <p:spPr bwMode="auto">
          <a:xfrm>
            <a:off x="4251579" y="3951466"/>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a:t>
            </a:r>
            <a:r>
              <a:rPr lang="en-US" altLang="ko-KR" sz="1100">
                <a:solidFill>
                  <a:srgbClr val="BCBEC4"/>
                </a:solidFill>
                <a:ea typeface="JetBrains Mono"/>
              </a:rPr>
              <a:t>user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leaven</a:t>
            </a:r>
            <a:endParaRPr kumimoji="0" lang="ko-KR" altLang="ko-KR" sz="1100" b="0" i="0" u="none" strike="noStrike" cap="none" normalizeH="0" baseline="0">
              <a:ln>
                <a:noFill/>
              </a:ln>
              <a:solidFill>
                <a:schemeClr val="tx1"/>
              </a:solidFill>
              <a:effectLst/>
            </a:endParaRPr>
          </a:p>
        </p:txBody>
      </p:sp>
      <p:sp>
        <p:nvSpPr>
          <p:cNvPr id="16" name="Rectangle 1">
            <a:extLst>
              <a:ext uri="{FF2B5EF4-FFF2-40B4-BE49-F238E27FC236}">
                <a16:creationId xmlns:a16="http://schemas.microsoft.com/office/drawing/2014/main" id="{6B657E98-8D3D-26B1-4D73-C72A6BEE33F6}"/>
              </a:ext>
            </a:extLst>
          </p:cNvPr>
          <p:cNvSpPr>
            <a:spLocks noChangeArrowheads="1"/>
          </p:cNvSpPr>
          <p:nvPr/>
        </p:nvSpPr>
        <p:spPr bwMode="auto">
          <a:xfrm>
            <a:off x="4251579" y="5191845"/>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red</a:t>
            </a:r>
            <a:endParaRPr kumimoji="0" lang="ko-KR" altLang="ko-KR" sz="1100" b="0" i="0" u="none" strike="noStrike" cap="none" normalizeH="0" baseline="0">
              <a:ln>
                <a:noFill/>
              </a:ln>
              <a:solidFill>
                <a:schemeClr val="tx1"/>
              </a:solidFill>
              <a:effectLst/>
            </a:endParaRPr>
          </a:p>
        </p:txBody>
      </p:sp>
      <p:sp>
        <p:nvSpPr>
          <p:cNvPr id="18" name="TextBox 17">
            <a:extLst>
              <a:ext uri="{FF2B5EF4-FFF2-40B4-BE49-F238E27FC236}">
                <a16:creationId xmlns:a16="http://schemas.microsoft.com/office/drawing/2014/main" id="{A44CD668-7661-6F5A-6C54-20B73DCBB009}"/>
              </a:ext>
            </a:extLst>
          </p:cNvPr>
          <p:cNvSpPr txBox="1"/>
          <p:nvPr/>
        </p:nvSpPr>
        <p:spPr>
          <a:xfrm>
            <a:off x="4251579" y="4254552"/>
            <a:ext cx="4377954"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StringToUserConditionalConverter()</a:t>
            </a:r>
            <a:endParaRPr lang="ko-KR" altLang="en-US" sz="1100"/>
          </a:p>
        </p:txBody>
      </p:sp>
      <p:sp>
        <p:nvSpPr>
          <p:cNvPr id="20" name="TextBox 19">
            <a:extLst>
              <a:ext uri="{FF2B5EF4-FFF2-40B4-BE49-F238E27FC236}">
                <a16:creationId xmlns:a16="http://schemas.microsoft.com/office/drawing/2014/main" id="{D5DF4182-EE8D-8EE4-5920-27F20C0CCDCA}"/>
              </a:ext>
            </a:extLst>
          </p:cNvPr>
          <p:cNvSpPr txBox="1"/>
          <p:nvPr/>
        </p:nvSpPr>
        <p:spPr>
          <a:xfrm>
            <a:off x="4251579" y="5494931"/>
            <a:ext cx="4377954"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StringToEnumConverterFactory()</a:t>
            </a:r>
            <a:endParaRPr lang="ko-KR" altLang="en-US" sz="1100"/>
          </a:p>
        </p:txBody>
      </p:sp>
      <p:sp>
        <p:nvSpPr>
          <p:cNvPr id="22" name="TextBox 21">
            <a:extLst>
              <a:ext uri="{FF2B5EF4-FFF2-40B4-BE49-F238E27FC236}">
                <a16:creationId xmlns:a16="http://schemas.microsoft.com/office/drawing/2014/main" id="{9D59CA04-4D1B-0552-E8A3-BB0FB31A7B83}"/>
              </a:ext>
            </a:extLst>
          </p:cNvPr>
          <p:cNvSpPr txBox="1"/>
          <p:nvPr/>
        </p:nvSpPr>
        <p:spPr>
          <a:xfrm>
            <a:off x="4251580" y="2067562"/>
            <a:ext cx="4377953"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endParaRPr lang="ko-KR" altLang="en-US" sz="1100"/>
          </a:p>
        </p:txBody>
      </p:sp>
      <p:sp>
        <p:nvSpPr>
          <p:cNvPr id="25" name="TextBox 24">
            <a:extLst>
              <a:ext uri="{FF2B5EF4-FFF2-40B4-BE49-F238E27FC236}">
                <a16:creationId xmlns:a16="http://schemas.microsoft.com/office/drawing/2014/main" id="{84838AA2-D699-8E69-A9D0-88F74C4AE9A4}"/>
              </a:ext>
            </a:extLst>
          </p:cNvPr>
          <p:cNvSpPr txBox="1"/>
          <p:nvPr/>
        </p:nvSpPr>
        <p:spPr>
          <a:xfrm>
            <a:off x="4251579" y="2988467"/>
            <a:ext cx="4377953"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endParaRPr lang="ko-KR" altLang="en-US" sz="1100"/>
          </a:p>
        </p:txBody>
      </p:sp>
      <p:sp>
        <p:nvSpPr>
          <p:cNvPr id="26" name="오른쪽 중괄호 25">
            <a:extLst>
              <a:ext uri="{FF2B5EF4-FFF2-40B4-BE49-F238E27FC236}">
                <a16:creationId xmlns:a16="http://schemas.microsoft.com/office/drawing/2014/main" id="{2349398E-7A9F-4349-9D63-A4F25994B35B}"/>
              </a:ext>
            </a:extLst>
          </p:cNvPr>
          <p:cNvSpPr/>
          <p:nvPr/>
        </p:nvSpPr>
        <p:spPr>
          <a:xfrm>
            <a:off x="8754036" y="1401679"/>
            <a:ext cx="246647" cy="4168942"/>
          </a:xfrm>
          <a:prstGeom prst="rightBrace">
            <a:avLst>
              <a:gd name="adj1" fmla="val 37601"/>
              <a:gd name="adj2" fmla="val 50000"/>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38771184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8B265-15C4-F2E4-ED53-EBECB73EAB81}"/>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66C783C4-0010-1F58-F93C-2E8A01F87BE7}"/>
              </a:ext>
            </a:extLst>
          </p:cNvPr>
          <p:cNvSpPr/>
          <p:nvPr/>
        </p:nvSpPr>
        <p:spPr>
          <a:xfrm>
            <a:off x="108284" y="205930"/>
            <a:ext cx="43850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@RequestParam</a:t>
            </a:r>
            <a:endParaRPr lang="ko-KR" altLang="en-US"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7A276578-640C-D062-39BA-454E9C8EB13C}"/>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CBE495A9-BEDF-FD14-CC43-B1E5A0FCD22C}"/>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CB0C5B5-0B29-70E2-8FD5-E79C94087016}"/>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DE9DD06B-8D05-EFA2-08C2-8F1AA070B9AF}"/>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6D98D329-4CBC-29E6-147F-7A11FDB8FE14}"/>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D7B7B987-982B-4BBF-AC3A-9A09AA9F77F4}"/>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BBA72866-FE3B-8C14-D8D5-8A1E2B12F5A1}"/>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07E7FBAD-73BD-C361-FB95-B2F2820EFF7D}"/>
              </a:ext>
            </a:extLst>
          </p:cNvPr>
          <p:cNvCxnSpPr>
            <a:cxnSpLocks/>
            <a:stCxn id="10" idx="2"/>
            <a:endCxn id="14" idx="0"/>
          </p:cNvCxnSpPr>
          <p:nvPr/>
        </p:nvCxnSpPr>
        <p:spPr>
          <a:xfrm>
            <a:off x="5721379" y="1408265"/>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8CDA325A-5A2F-9E8B-A39B-151A83374E87}"/>
              </a:ext>
            </a:extLst>
          </p:cNvPr>
          <p:cNvSpPr/>
          <p:nvPr/>
        </p:nvSpPr>
        <p:spPr>
          <a:xfrm>
            <a:off x="3917962" y="1692823"/>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22" name="TextBox 21">
            <a:extLst>
              <a:ext uri="{FF2B5EF4-FFF2-40B4-BE49-F238E27FC236}">
                <a16:creationId xmlns:a16="http://schemas.microsoft.com/office/drawing/2014/main" id="{94DEF07B-436B-906A-C383-6B2EC7EE6A90}"/>
              </a:ext>
            </a:extLst>
          </p:cNvPr>
          <p:cNvSpPr txBox="1"/>
          <p:nvPr/>
        </p:nvSpPr>
        <p:spPr>
          <a:xfrm>
            <a:off x="108284" y="1461609"/>
            <a:ext cx="1493420" cy="261610"/>
          </a:xfrm>
          <a:prstGeom prst="rect">
            <a:avLst/>
          </a:prstGeom>
          <a:noFill/>
        </p:spPr>
        <p:txBody>
          <a:bodyPr wrap="square">
            <a:spAutoFit/>
          </a:bodyPr>
          <a:lstStyle/>
          <a:p>
            <a:r>
              <a:rPr kumimoji="0" lang="ko-KR" altLang="ko-KR" sz="1100" b="0" i="0" u="none" strike="noStrike" cap="none" normalizeH="0" baseline="0">
                <a:ln>
                  <a:noFill/>
                </a:ln>
                <a:effectLst/>
                <a:ea typeface="JetBrains Mono"/>
              </a:rPr>
              <a:t>/</a:t>
            </a:r>
            <a:r>
              <a:rPr lang="en-US" altLang="ko-KR" sz="1100">
                <a:ea typeface="JetBrains Mono"/>
              </a:rPr>
              <a:t>user</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name</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leaven</a:t>
            </a:r>
            <a:endParaRPr lang="ko-KR" altLang="en-US" sz="1100"/>
          </a:p>
        </p:txBody>
      </p:sp>
      <p:sp>
        <p:nvSpPr>
          <p:cNvPr id="26" name="모서리가 둥근 직사각형 38">
            <a:extLst>
              <a:ext uri="{FF2B5EF4-FFF2-40B4-BE49-F238E27FC236}">
                <a16:creationId xmlns:a16="http://schemas.microsoft.com/office/drawing/2014/main" id="{259790EC-92F3-6FBE-9619-0C4DC8DFBF91}"/>
              </a:ext>
            </a:extLst>
          </p:cNvPr>
          <p:cNvSpPr/>
          <p:nvPr/>
        </p:nvSpPr>
        <p:spPr>
          <a:xfrm>
            <a:off x="8355930" y="1692823"/>
            <a:ext cx="107081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arg</a:t>
            </a:r>
          </a:p>
          <a:p>
            <a:pPr algn="ctr">
              <a:spcBef>
                <a:spcPts val="400"/>
              </a:spcBef>
            </a:pPr>
            <a:endParaRPr lang="en-US" altLang="ko-KR" sz="1400"/>
          </a:p>
        </p:txBody>
      </p:sp>
      <p:cxnSp>
        <p:nvCxnSpPr>
          <p:cNvPr id="29" name="직선 화살표 연결선 28">
            <a:extLst>
              <a:ext uri="{FF2B5EF4-FFF2-40B4-BE49-F238E27FC236}">
                <a16:creationId xmlns:a16="http://schemas.microsoft.com/office/drawing/2014/main" id="{03969D88-2741-4F17-C41B-5F7B3742017A}"/>
              </a:ext>
            </a:extLst>
          </p:cNvPr>
          <p:cNvCxnSpPr>
            <a:cxnSpLocks/>
            <a:stCxn id="14" idx="3"/>
            <a:endCxn id="26" idx="1"/>
          </p:cNvCxnSpPr>
          <p:nvPr/>
        </p:nvCxnSpPr>
        <p:spPr>
          <a:xfrm>
            <a:off x="7524795" y="1939711"/>
            <a:ext cx="83113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B7A09F41-FCAA-279B-D5D9-D561515BE14F}"/>
              </a:ext>
            </a:extLst>
          </p:cNvPr>
          <p:cNvSpPr/>
          <p:nvPr/>
        </p:nvSpPr>
        <p:spPr>
          <a:xfrm>
            <a:off x="8531288" y="1931842"/>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leaven</a:t>
            </a:r>
          </a:p>
        </p:txBody>
      </p:sp>
      <p:sp>
        <p:nvSpPr>
          <p:cNvPr id="40" name="TextBox 39">
            <a:extLst>
              <a:ext uri="{FF2B5EF4-FFF2-40B4-BE49-F238E27FC236}">
                <a16:creationId xmlns:a16="http://schemas.microsoft.com/office/drawing/2014/main" id="{82F826CD-AADA-417D-B2C6-91CA40CB28B7}"/>
              </a:ext>
            </a:extLst>
          </p:cNvPr>
          <p:cNvSpPr txBox="1"/>
          <p:nvPr/>
        </p:nvSpPr>
        <p:spPr>
          <a:xfrm>
            <a:off x="7619477" y="1400827"/>
            <a:ext cx="2602964" cy="261610"/>
          </a:xfrm>
          <a:prstGeom prst="rect">
            <a:avLst/>
          </a:prstGeom>
          <a:noFill/>
        </p:spPr>
        <p:txBody>
          <a:bodyPr wrap="square">
            <a:spAutoFit/>
          </a:bodyPr>
          <a:lstStyle/>
          <a:p>
            <a:r>
              <a:rPr kumimoji="0" lang="en-US" altLang="ko-KR" sz="1100" b="0" i="0" u="none" strike="noStrike" cap="none" normalizeH="0" baseline="0">
                <a:ln>
                  <a:noFill/>
                </a:ln>
                <a:effectLst/>
                <a:ea typeface="JetBrains Mono"/>
              </a:rPr>
              <a:t>?name</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leaven </a:t>
            </a:r>
            <a:r>
              <a:rPr kumimoji="0" lang="ko-KR" altLang="en-US" sz="1100" b="0" i="0" u="none" strike="noStrike" cap="none" normalizeH="0" baseline="0">
                <a:ln>
                  <a:noFill/>
                </a:ln>
                <a:effectLst/>
                <a:ea typeface="JetBrains Mono"/>
              </a:rPr>
              <a:t>에서 값을</a:t>
            </a:r>
            <a:r>
              <a:rPr lang="ko-KR" altLang="en-US" sz="1100"/>
              <a:t> </a:t>
            </a:r>
            <a:r>
              <a:rPr lang="en-US" altLang="ko-KR" sz="1100"/>
              <a:t>arg </a:t>
            </a:r>
            <a:r>
              <a:rPr lang="ko-KR" altLang="en-US" sz="1100"/>
              <a:t>에 저장</a:t>
            </a:r>
          </a:p>
        </p:txBody>
      </p:sp>
      <p:sp>
        <p:nvSpPr>
          <p:cNvPr id="44" name="다이아몬드 43">
            <a:extLst>
              <a:ext uri="{FF2B5EF4-FFF2-40B4-BE49-F238E27FC236}">
                <a16:creationId xmlns:a16="http://schemas.microsoft.com/office/drawing/2014/main" id="{5E2914D4-4E71-15B8-541B-F184F5FB31A3}"/>
              </a:ext>
            </a:extLst>
          </p:cNvPr>
          <p:cNvSpPr/>
          <p:nvPr/>
        </p:nvSpPr>
        <p:spPr>
          <a:xfrm>
            <a:off x="5531881" y="2360712"/>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C9E47739-4ADC-E42A-EF62-86362051C483}"/>
              </a:ext>
            </a:extLst>
          </p:cNvPr>
          <p:cNvCxnSpPr>
            <a:cxnSpLocks/>
            <a:stCxn id="14" idx="2"/>
            <a:endCxn id="44" idx="0"/>
          </p:cNvCxnSpPr>
          <p:nvPr/>
        </p:nvCxnSpPr>
        <p:spPr>
          <a:xfrm>
            <a:off x="5721379" y="2186599"/>
            <a:ext cx="0" cy="174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3ABFE3-8AFA-2EFF-83CC-2565CC475C1D}"/>
              </a:ext>
            </a:extLst>
          </p:cNvPr>
          <p:cNvSpPr txBox="1"/>
          <p:nvPr/>
        </p:nvSpPr>
        <p:spPr>
          <a:xfrm>
            <a:off x="5910876" y="2467531"/>
            <a:ext cx="1282713" cy="261610"/>
          </a:xfrm>
          <a:prstGeom prst="rect">
            <a:avLst/>
          </a:prstGeom>
          <a:noFill/>
        </p:spPr>
        <p:txBody>
          <a:bodyPr wrap="square">
            <a:spAutoFit/>
          </a:bodyPr>
          <a:lstStyle/>
          <a:p>
            <a:r>
              <a:rPr lang="en-US" altLang="ko-KR" sz="1100"/>
              <a:t>arg </a:t>
            </a:r>
            <a:r>
              <a:rPr lang="ko-KR" altLang="en-US" sz="1100"/>
              <a:t>가</a:t>
            </a:r>
            <a:r>
              <a:rPr lang="en-US" altLang="ko-KR" sz="1100"/>
              <a:t> null </a:t>
            </a:r>
            <a:r>
              <a:rPr lang="ko-KR" altLang="en-US" sz="1100"/>
              <a:t>인가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6A780200-DBF8-228F-B540-5269508FA672}"/>
              </a:ext>
            </a:extLst>
          </p:cNvPr>
          <p:cNvSpPr/>
          <p:nvPr/>
        </p:nvSpPr>
        <p:spPr>
          <a:xfrm>
            <a:off x="5080021" y="2917411"/>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6B6288A6-1CAD-36EB-ACE7-574FFBD9C7F0}"/>
              </a:ext>
            </a:extLst>
          </p:cNvPr>
          <p:cNvCxnSpPr>
            <a:cxnSpLocks/>
            <a:stCxn id="44" idx="2"/>
            <a:endCxn id="54" idx="0"/>
          </p:cNvCxnSpPr>
          <p:nvPr/>
        </p:nvCxnSpPr>
        <p:spPr>
          <a:xfrm flipH="1">
            <a:off x="5721378" y="2763769"/>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6768237C-249A-1010-905D-DE53ECA1E7A6}"/>
              </a:ext>
            </a:extLst>
          </p:cNvPr>
          <p:cNvSpPr/>
          <p:nvPr/>
        </p:nvSpPr>
        <p:spPr>
          <a:xfrm>
            <a:off x="4659590" y="3727258"/>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0F0E5846-7193-5C0C-127F-2F15184B3EE3}"/>
              </a:ext>
            </a:extLst>
          </p:cNvPr>
          <p:cNvCxnSpPr>
            <a:cxnSpLocks/>
            <a:stCxn id="54" idx="2"/>
            <a:endCxn id="60" idx="0"/>
          </p:cNvCxnSpPr>
          <p:nvPr/>
        </p:nvCxnSpPr>
        <p:spPr>
          <a:xfrm flipH="1">
            <a:off x="5721377" y="3411187"/>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7D9216A1-6F97-E6E6-A847-140AF4FB1329}"/>
              </a:ext>
            </a:extLst>
          </p:cNvPr>
          <p:cNvSpPr/>
          <p:nvPr/>
        </p:nvSpPr>
        <p:spPr>
          <a:xfrm>
            <a:off x="5121121" y="5184638"/>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D02AFE5F-F5C6-DF11-25F9-7482B6472840}"/>
              </a:ext>
            </a:extLst>
          </p:cNvPr>
          <p:cNvSpPr/>
          <p:nvPr/>
        </p:nvSpPr>
        <p:spPr>
          <a:xfrm>
            <a:off x="8071869" y="3727258"/>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6B134527-2B78-DF1A-9294-EAE336A9E3F6}"/>
              </a:ext>
            </a:extLst>
          </p:cNvPr>
          <p:cNvPicPr>
            <a:picLocks noChangeAspect="1"/>
          </p:cNvPicPr>
          <p:nvPr/>
        </p:nvPicPr>
        <p:blipFill>
          <a:blip r:embed="rId3"/>
          <a:srcRect l="46660"/>
          <a:stretch/>
        </p:blipFill>
        <p:spPr>
          <a:xfrm>
            <a:off x="9651466" y="2967224"/>
            <a:ext cx="2123573" cy="2013843"/>
          </a:xfrm>
          <a:prstGeom prst="rect">
            <a:avLst/>
          </a:prstGeom>
        </p:spPr>
      </p:pic>
      <p:cxnSp>
        <p:nvCxnSpPr>
          <p:cNvPr id="82" name="직선 연결선 81">
            <a:extLst>
              <a:ext uri="{FF2B5EF4-FFF2-40B4-BE49-F238E27FC236}">
                <a16:creationId xmlns:a16="http://schemas.microsoft.com/office/drawing/2014/main" id="{474DB88C-C013-700E-E722-2423899BE879}"/>
              </a:ext>
            </a:extLst>
          </p:cNvPr>
          <p:cNvCxnSpPr>
            <a:stCxn id="77" idx="3"/>
            <a:endCxn id="79" idx="1"/>
          </p:cNvCxnSpPr>
          <p:nvPr/>
        </p:nvCxnSpPr>
        <p:spPr>
          <a:xfrm>
            <a:off x="9242300" y="3974146"/>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6DA1EF37-5CE7-4770-63BD-73D1EA813F15}"/>
              </a:ext>
            </a:extLst>
          </p:cNvPr>
          <p:cNvCxnSpPr>
            <a:stCxn id="60" idx="3"/>
            <a:endCxn id="77" idx="1"/>
          </p:cNvCxnSpPr>
          <p:nvPr/>
        </p:nvCxnSpPr>
        <p:spPr>
          <a:xfrm>
            <a:off x="6783163" y="3974146"/>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80C501C-5599-A7FC-12D5-614C8D3FE951}"/>
              </a:ext>
            </a:extLst>
          </p:cNvPr>
          <p:cNvSpPr txBox="1"/>
          <p:nvPr/>
        </p:nvSpPr>
        <p:spPr>
          <a:xfrm>
            <a:off x="6228845" y="342664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2692CE69-97C0-0D01-F243-9B8F0F79309C}"/>
              </a:ext>
            </a:extLst>
          </p:cNvPr>
          <p:cNvCxnSpPr>
            <a:cxnSpLocks/>
            <a:stCxn id="121" idx="2"/>
            <a:endCxn id="72" idx="0"/>
          </p:cNvCxnSpPr>
          <p:nvPr/>
        </p:nvCxnSpPr>
        <p:spPr>
          <a:xfrm>
            <a:off x="5721375" y="4839995"/>
            <a:ext cx="1" cy="3446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E28D885D-0863-9816-671A-61F6FDF9FBEF}"/>
              </a:ext>
            </a:extLst>
          </p:cNvPr>
          <p:cNvSpPr/>
          <p:nvPr/>
        </p:nvSpPr>
        <p:spPr>
          <a:xfrm>
            <a:off x="5121121" y="6118137"/>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Object</a:t>
            </a:r>
          </a:p>
        </p:txBody>
      </p:sp>
      <p:cxnSp>
        <p:nvCxnSpPr>
          <p:cNvPr id="92" name="직선 화살표 연결선 91">
            <a:extLst>
              <a:ext uri="{FF2B5EF4-FFF2-40B4-BE49-F238E27FC236}">
                <a16:creationId xmlns:a16="http://schemas.microsoft.com/office/drawing/2014/main" id="{F182EA5E-8CFE-0939-4F19-4CA5F0763E84}"/>
              </a:ext>
            </a:extLst>
          </p:cNvPr>
          <p:cNvCxnSpPr>
            <a:cxnSpLocks/>
            <a:stCxn id="72" idx="2"/>
            <a:endCxn id="91" idx="0"/>
          </p:cNvCxnSpPr>
          <p:nvPr/>
        </p:nvCxnSpPr>
        <p:spPr>
          <a:xfrm>
            <a:off x="5721376" y="5678414"/>
            <a:ext cx="0" cy="439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702FA4C1-9BD8-4A2A-2F84-BD6C61A06E68}"/>
              </a:ext>
            </a:extLst>
          </p:cNvPr>
          <p:cNvSpPr txBox="1"/>
          <p:nvPr/>
        </p:nvSpPr>
        <p:spPr>
          <a:xfrm>
            <a:off x="5910872" y="4507661"/>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05CD8F85-57B1-2485-2010-1BEB4811F8B7}"/>
              </a:ext>
            </a:extLst>
          </p:cNvPr>
          <p:cNvSpPr/>
          <p:nvPr/>
        </p:nvSpPr>
        <p:spPr>
          <a:xfrm>
            <a:off x="7202232" y="6118137"/>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103" name="TextBox 102">
            <a:extLst>
              <a:ext uri="{FF2B5EF4-FFF2-40B4-BE49-F238E27FC236}">
                <a16:creationId xmlns:a16="http://schemas.microsoft.com/office/drawing/2014/main" id="{92E86765-F1B1-47D8-C0DF-4A7591D542D4}"/>
              </a:ext>
            </a:extLst>
          </p:cNvPr>
          <p:cNvSpPr txBox="1"/>
          <p:nvPr/>
        </p:nvSpPr>
        <p:spPr>
          <a:xfrm>
            <a:off x="4423363" y="5767470"/>
            <a:ext cx="1367667" cy="261610"/>
          </a:xfrm>
          <a:prstGeom prst="rect">
            <a:avLst/>
          </a:prstGeom>
          <a:noFill/>
        </p:spPr>
        <p:txBody>
          <a:bodyPr wrap="square">
            <a:spAutoFit/>
          </a:bodyPr>
          <a:lstStyle/>
          <a:p>
            <a:r>
              <a:rPr lang="ko-KR" altLang="en-US" sz="1100"/>
              <a:t>타입변환 결과반환</a:t>
            </a:r>
          </a:p>
        </p:txBody>
      </p:sp>
      <p:cxnSp>
        <p:nvCxnSpPr>
          <p:cNvPr id="105" name="직선 화살표 연결선 104">
            <a:extLst>
              <a:ext uri="{FF2B5EF4-FFF2-40B4-BE49-F238E27FC236}">
                <a16:creationId xmlns:a16="http://schemas.microsoft.com/office/drawing/2014/main" id="{70AA161D-325C-0711-2510-461D7EC58367}"/>
              </a:ext>
            </a:extLst>
          </p:cNvPr>
          <p:cNvCxnSpPr>
            <a:cxnSpLocks/>
            <a:stCxn id="91" idx="3"/>
            <a:endCxn id="102" idx="1"/>
          </p:cNvCxnSpPr>
          <p:nvPr/>
        </p:nvCxnSpPr>
        <p:spPr>
          <a:xfrm>
            <a:off x="6321630" y="6365025"/>
            <a:ext cx="8806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480536EB-4E58-7597-D094-22347E110E28}"/>
              </a:ext>
            </a:extLst>
          </p:cNvPr>
          <p:cNvSpPr/>
          <p:nvPr/>
        </p:nvSpPr>
        <p:spPr>
          <a:xfrm>
            <a:off x="10519066" y="6118137"/>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a:p>
            <a:pPr algn="ctr">
              <a:spcBef>
                <a:spcPts val="400"/>
              </a:spcBef>
            </a:pPr>
            <a:r>
              <a:rPr lang="en-US" altLang="ko-KR" sz="1200"/>
              <a:t>(args,bean)</a:t>
            </a:r>
          </a:p>
        </p:txBody>
      </p:sp>
      <p:cxnSp>
        <p:nvCxnSpPr>
          <p:cNvPr id="116" name="직선 화살표 연결선 115">
            <a:extLst>
              <a:ext uri="{FF2B5EF4-FFF2-40B4-BE49-F238E27FC236}">
                <a16:creationId xmlns:a16="http://schemas.microsoft.com/office/drawing/2014/main" id="{426F565B-9C5B-260F-9771-BDFC6AD59EE1}"/>
              </a:ext>
            </a:extLst>
          </p:cNvPr>
          <p:cNvCxnSpPr>
            <a:cxnSpLocks/>
            <a:stCxn id="102" idx="3"/>
            <a:endCxn id="113" idx="1"/>
          </p:cNvCxnSpPr>
          <p:nvPr/>
        </p:nvCxnSpPr>
        <p:spPr>
          <a:xfrm>
            <a:off x="10076451" y="6365025"/>
            <a:ext cx="4426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EF0FF081-5376-D9DD-BA08-CB3B7234DFDE}"/>
              </a:ext>
            </a:extLst>
          </p:cNvPr>
          <p:cNvSpPr/>
          <p:nvPr/>
        </p:nvSpPr>
        <p:spPr>
          <a:xfrm>
            <a:off x="5531877" y="4436938"/>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DA6C27D3-33D5-97DB-EED2-5A5BFCE233B0}"/>
              </a:ext>
            </a:extLst>
          </p:cNvPr>
          <p:cNvCxnSpPr>
            <a:cxnSpLocks/>
            <a:stCxn id="60" idx="2"/>
            <a:endCxn id="121" idx="0"/>
          </p:cNvCxnSpPr>
          <p:nvPr/>
        </p:nvCxnSpPr>
        <p:spPr>
          <a:xfrm flipH="1">
            <a:off x="5721375" y="4221034"/>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ECDD4D85-58FB-E06B-0AA1-9436D1899529}"/>
              </a:ext>
            </a:extLst>
          </p:cNvPr>
          <p:cNvSpPr/>
          <p:nvPr/>
        </p:nvSpPr>
        <p:spPr>
          <a:xfrm>
            <a:off x="2207795" y="4391578"/>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cxnSp>
        <p:nvCxnSpPr>
          <p:cNvPr id="133" name="직선 화살표 연결선 132">
            <a:extLst>
              <a:ext uri="{FF2B5EF4-FFF2-40B4-BE49-F238E27FC236}">
                <a16:creationId xmlns:a16="http://schemas.microsoft.com/office/drawing/2014/main" id="{E13381E5-1301-981F-DEE9-6BDE8580AC0A}"/>
              </a:ext>
            </a:extLst>
          </p:cNvPr>
          <p:cNvCxnSpPr>
            <a:stCxn id="121" idx="1"/>
            <a:endCxn id="131" idx="3"/>
          </p:cNvCxnSpPr>
          <p:nvPr/>
        </p:nvCxnSpPr>
        <p:spPr>
          <a:xfrm flipH="1" flipV="1">
            <a:off x="4164208" y="4638466"/>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FD477CED-A8D4-8D5D-5F92-74E78C507417}"/>
              </a:ext>
            </a:extLst>
          </p:cNvPr>
          <p:cNvSpPr txBox="1"/>
          <p:nvPr/>
        </p:nvSpPr>
        <p:spPr>
          <a:xfrm>
            <a:off x="793399" y="4964188"/>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sp>
        <p:nvSpPr>
          <p:cNvPr id="141" name="모서리가 둥근 직사각형 38">
            <a:extLst>
              <a:ext uri="{FF2B5EF4-FFF2-40B4-BE49-F238E27FC236}">
                <a16:creationId xmlns:a16="http://schemas.microsoft.com/office/drawing/2014/main" id="{91BE22E4-DC2C-8A63-73A3-21DC2295656E}"/>
              </a:ext>
            </a:extLst>
          </p:cNvPr>
          <p:cNvSpPr/>
          <p:nvPr/>
        </p:nvSpPr>
        <p:spPr>
          <a:xfrm>
            <a:off x="5791030" y="4869076"/>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leaven</a:t>
            </a:r>
          </a:p>
        </p:txBody>
      </p:sp>
      <p:sp>
        <p:nvSpPr>
          <p:cNvPr id="142" name="TextBox 141">
            <a:extLst>
              <a:ext uri="{FF2B5EF4-FFF2-40B4-BE49-F238E27FC236}">
                <a16:creationId xmlns:a16="http://schemas.microsoft.com/office/drawing/2014/main" id="{98616121-F682-20F0-11B8-4B78E120F187}"/>
              </a:ext>
            </a:extLst>
          </p:cNvPr>
          <p:cNvSpPr txBox="1"/>
          <p:nvPr/>
        </p:nvSpPr>
        <p:spPr>
          <a:xfrm>
            <a:off x="6501083" y="6096055"/>
            <a:ext cx="518862" cy="261610"/>
          </a:xfrm>
          <a:prstGeom prst="rect">
            <a:avLst/>
          </a:prstGeom>
          <a:noFill/>
        </p:spPr>
        <p:txBody>
          <a:bodyPr wrap="square">
            <a:spAutoFit/>
          </a:bodyPr>
          <a:lstStyle/>
          <a:p>
            <a:r>
              <a:rPr lang="en-US" altLang="ko-KR" sz="1100"/>
              <a:t>args</a:t>
            </a:r>
            <a:endParaRPr lang="ko-KR" altLang="en-US" sz="1100"/>
          </a:p>
        </p:txBody>
      </p:sp>
    </p:spTree>
    <p:extLst>
      <p:ext uri="{BB962C8B-B14F-4D97-AF65-F5344CB8AC3E}">
        <p14:creationId xmlns:p14="http://schemas.microsoft.com/office/powerpoint/2010/main" val="131931891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D7B2F-6C07-1744-F3FF-AD0D0E8232C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0B897F5-8F2E-AE53-8996-9B3404F8A8D5}"/>
              </a:ext>
            </a:extLst>
          </p:cNvPr>
          <p:cNvSpPr txBox="1"/>
          <p:nvPr/>
        </p:nvSpPr>
        <p:spPr>
          <a:xfrm>
            <a:off x="1885564" y="2921169"/>
            <a:ext cx="8420896"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바인딩과 타입변환 관계</a:t>
            </a:r>
          </a:p>
        </p:txBody>
      </p:sp>
      <p:sp>
        <p:nvSpPr>
          <p:cNvPr id="3" name="TextBox 2">
            <a:extLst>
              <a:ext uri="{FF2B5EF4-FFF2-40B4-BE49-F238E27FC236}">
                <a16:creationId xmlns:a16="http://schemas.microsoft.com/office/drawing/2014/main" id="{E605CEB0-0049-6A06-097A-3924B3E3DB1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306526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5A9A8-99A7-AD54-15DA-40D0B3EE2743}"/>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3A53BF08-08AC-9115-334E-8C2F896DF6DF}"/>
              </a:ext>
            </a:extLst>
          </p:cNvPr>
          <p:cNvSpPr/>
          <p:nvPr/>
        </p:nvSpPr>
        <p:spPr>
          <a:xfrm>
            <a:off x="725522" y="1065458"/>
            <a:ext cx="10578148" cy="610616"/>
          </a:xfrm>
          <a:prstGeom prst="rect">
            <a:avLst/>
          </a:prstGeom>
        </p:spPr>
        <p:txBody>
          <a:bodyPr wrap="square">
            <a:spAutoFit/>
          </a:bodyPr>
          <a:lstStyle/>
          <a:p>
            <a:pPr>
              <a:lnSpc>
                <a:spcPct val="150000"/>
              </a:lnSpc>
            </a:pPr>
            <a:r>
              <a:rPr lang="en-US" altLang="ko-KR" sz="1200"/>
              <a:t>- DataBinder </a:t>
            </a:r>
            <a:r>
              <a:rPr lang="ko-KR" altLang="en-US" sz="1200"/>
              <a:t>는 요청 데이터를 객체로 바인딩하는 클래스로서 </a:t>
            </a:r>
            <a:r>
              <a:rPr lang="en-US" altLang="ko-KR" sz="1200"/>
              <a:t>HTTP </a:t>
            </a:r>
            <a:r>
              <a:rPr lang="ko-KR" altLang="en-US" sz="1200"/>
              <a:t>요청 파라미터</a:t>
            </a:r>
            <a:r>
              <a:rPr lang="en-US" altLang="ko-KR" sz="1200"/>
              <a:t>(</a:t>
            </a:r>
            <a:r>
              <a:rPr lang="ko-KR" altLang="en-US" sz="1200"/>
              <a:t>쿼리 파라미터</a:t>
            </a:r>
            <a:r>
              <a:rPr lang="en-US" altLang="ko-KR" sz="1200"/>
              <a:t>, </a:t>
            </a:r>
            <a:r>
              <a:rPr lang="ko-KR" altLang="en-US" sz="1200"/>
              <a:t>폼 데이터 등</a:t>
            </a:r>
            <a:r>
              <a:rPr lang="en-US" altLang="ko-KR" sz="1200"/>
              <a:t>) </a:t>
            </a:r>
            <a:r>
              <a:rPr lang="ko-KR" altLang="en-US" sz="1200"/>
              <a:t>를 자바 객체의 속성에 매핑한다</a:t>
            </a:r>
            <a:endParaRPr lang="en-US" altLang="ko-KR" sz="1200"/>
          </a:p>
          <a:p>
            <a:pPr>
              <a:lnSpc>
                <a:spcPct val="150000"/>
              </a:lnSpc>
            </a:pPr>
            <a:r>
              <a:rPr lang="en-US" altLang="ko-KR" sz="1200"/>
              <a:t>- </a:t>
            </a:r>
            <a:r>
              <a:rPr lang="ko-KR" altLang="en-US" sz="1200"/>
              <a:t>바인딩 과정에서 타입 변환이 필요한 경우 </a:t>
            </a:r>
            <a:r>
              <a:rPr lang="en-US" altLang="ko-KR" sz="1200"/>
              <a:t>ConversionService</a:t>
            </a:r>
            <a:r>
              <a:rPr lang="ko-KR" altLang="en-US" sz="1200"/>
              <a:t> 사용한다</a:t>
            </a:r>
            <a:endParaRPr lang="en-US" altLang="ko-KR" sz="1200">
              <a:latin typeface="+mn-ea"/>
            </a:endParaRPr>
          </a:p>
        </p:txBody>
      </p:sp>
      <p:sp>
        <p:nvSpPr>
          <p:cNvPr id="4" name="직사각형 3">
            <a:extLst>
              <a:ext uri="{FF2B5EF4-FFF2-40B4-BE49-F238E27FC236}">
                <a16:creationId xmlns:a16="http://schemas.microsoft.com/office/drawing/2014/main" id="{8A3F14B4-EE4C-F27A-DEC1-EB02B274DAE4}"/>
              </a:ext>
            </a:extLst>
          </p:cNvPr>
          <p:cNvSpPr/>
          <p:nvPr/>
        </p:nvSpPr>
        <p:spPr>
          <a:xfrm>
            <a:off x="481498" y="757681"/>
            <a:ext cx="2090637"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DataBinder </a:t>
            </a:r>
            <a:r>
              <a:rPr lang="ko-KR" altLang="en-US" sz="1400" b="1">
                <a:latin typeface="+mn-ea"/>
              </a:rPr>
              <a:t>의 역할</a:t>
            </a:r>
          </a:p>
        </p:txBody>
      </p:sp>
      <p:sp>
        <p:nvSpPr>
          <p:cNvPr id="5" name="직사각형 4">
            <a:extLst>
              <a:ext uri="{FF2B5EF4-FFF2-40B4-BE49-F238E27FC236}">
                <a16:creationId xmlns:a16="http://schemas.microsoft.com/office/drawing/2014/main" id="{05B3ADCE-2785-AB24-8B2C-C412E02E5288}"/>
              </a:ext>
            </a:extLst>
          </p:cNvPr>
          <p:cNvSpPr/>
          <p:nvPr/>
        </p:nvSpPr>
        <p:spPr>
          <a:xfrm>
            <a:off x="725522" y="2162337"/>
            <a:ext cx="10578148" cy="333617"/>
          </a:xfrm>
          <a:prstGeom prst="rect">
            <a:avLst/>
          </a:prstGeom>
        </p:spPr>
        <p:txBody>
          <a:bodyPr wrap="square">
            <a:spAutoFit/>
          </a:bodyPr>
          <a:lstStyle/>
          <a:p>
            <a:pPr>
              <a:lnSpc>
                <a:spcPct val="150000"/>
              </a:lnSpc>
            </a:pPr>
            <a:r>
              <a:rPr lang="en-US" altLang="ko-KR" sz="1200"/>
              <a:t>- ConversionService </a:t>
            </a:r>
            <a:r>
              <a:rPr lang="ko-KR" altLang="en-US" sz="1200"/>
              <a:t>는 타입 변환에 특화된 서비스로서 바인딩 중 필요한 경우</a:t>
            </a:r>
            <a:r>
              <a:rPr lang="en-US" altLang="ko-KR" sz="1200"/>
              <a:t> Converter </a:t>
            </a:r>
            <a:r>
              <a:rPr lang="ko-KR" altLang="en-US" sz="1200"/>
              <a:t>를 호출해 특정 필드 값을 변환한다</a:t>
            </a:r>
            <a:endParaRPr lang="en-US" altLang="ko-KR" sz="1200">
              <a:latin typeface="+mn-ea"/>
            </a:endParaRPr>
          </a:p>
        </p:txBody>
      </p:sp>
      <p:sp>
        <p:nvSpPr>
          <p:cNvPr id="6" name="직사각형 5">
            <a:extLst>
              <a:ext uri="{FF2B5EF4-FFF2-40B4-BE49-F238E27FC236}">
                <a16:creationId xmlns:a16="http://schemas.microsoft.com/office/drawing/2014/main" id="{979EBAA1-4C72-980B-0A7D-32B8E95D2E16}"/>
              </a:ext>
            </a:extLst>
          </p:cNvPr>
          <p:cNvSpPr/>
          <p:nvPr/>
        </p:nvSpPr>
        <p:spPr>
          <a:xfrm>
            <a:off x="481498" y="1854560"/>
            <a:ext cx="2701765"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ConversionService </a:t>
            </a:r>
            <a:r>
              <a:rPr lang="ko-KR" altLang="en-US" sz="1400" b="1">
                <a:latin typeface="+mn-ea"/>
              </a:rPr>
              <a:t>의 역할</a:t>
            </a:r>
          </a:p>
        </p:txBody>
      </p:sp>
      <p:sp>
        <p:nvSpPr>
          <p:cNvPr id="9" name="모서리가 둥근 직사각형 38">
            <a:extLst>
              <a:ext uri="{FF2B5EF4-FFF2-40B4-BE49-F238E27FC236}">
                <a16:creationId xmlns:a16="http://schemas.microsoft.com/office/drawing/2014/main" id="{0EA7150A-2B0A-BEAA-C262-74FFE2DAF0E1}"/>
              </a:ext>
            </a:extLst>
          </p:cNvPr>
          <p:cNvSpPr/>
          <p:nvPr/>
        </p:nvSpPr>
        <p:spPr>
          <a:xfrm>
            <a:off x="4418227" y="4169787"/>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DataBinder</a:t>
            </a:r>
            <a:endParaRPr lang="ko-KR" altLang="en-US" sz="1400">
              <a:solidFill>
                <a:schemeClr val="tx1"/>
              </a:solidFill>
              <a:latin typeface="+mj-lt"/>
              <a:ea typeface="나눔바른고딕" panose="020B0603020101020101"/>
            </a:endParaRPr>
          </a:p>
        </p:txBody>
      </p:sp>
      <p:sp>
        <p:nvSpPr>
          <p:cNvPr id="10" name="모서리가 둥근 직사각형 38">
            <a:extLst>
              <a:ext uri="{FF2B5EF4-FFF2-40B4-BE49-F238E27FC236}">
                <a16:creationId xmlns:a16="http://schemas.microsoft.com/office/drawing/2014/main" id="{9AA7F4A4-D25E-1460-70E4-BD0B339A9141}"/>
              </a:ext>
            </a:extLst>
          </p:cNvPr>
          <p:cNvSpPr/>
          <p:nvPr/>
        </p:nvSpPr>
        <p:spPr>
          <a:xfrm>
            <a:off x="4418227" y="5073312"/>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ConversionService</a:t>
            </a:r>
            <a:endParaRPr lang="ko-KR" altLang="en-US" sz="1400">
              <a:solidFill>
                <a:schemeClr val="tx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5A51BB7E-0BD2-689B-D8B4-FF5EC13FA478}"/>
              </a:ext>
            </a:extLst>
          </p:cNvPr>
          <p:cNvSpPr/>
          <p:nvPr/>
        </p:nvSpPr>
        <p:spPr>
          <a:xfrm>
            <a:off x="2860922" y="4507676"/>
            <a:ext cx="1011411" cy="25993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paramters</a:t>
            </a:r>
            <a:endParaRPr lang="ko-KR" altLang="en-US" sz="12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204E361D-9483-D758-4194-2E5572BF69C3}"/>
              </a:ext>
            </a:extLst>
          </p:cNvPr>
          <p:cNvCxnSpPr>
            <a:cxnSpLocks/>
            <a:stCxn id="28" idx="3"/>
            <a:endCxn id="9" idx="1"/>
          </p:cNvCxnSpPr>
          <p:nvPr/>
        </p:nvCxnSpPr>
        <p:spPr>
          <a:xfrm>
            <a:off x="2389958" y="4394715"/>
            <a:ext cx="2028269" cy="3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모서리가 둥근 직사각형 38">
            <a:extLst>
              <a:ext uri="{FF2B5EF4-FFF2-40B4-BE49-F238E27FC236}">
                <a16:creationId xmlns:a16="http://schemas.microsoft.com/office/drawing/2014/main" id="{DA392F07-CF8C-B13D-CFF7-CEAD497E6A42}"/>
              </a:ext>
            </a:extLst>
          </p:cNvPr>
          <p:cNvSpPr/>
          <p:nvPr/>
        </p:nvSpPr>
        <p:spPr>
          <a:xfrm>
            <a:off x="7293146" y="4169786"/>
            <a:ext cx="101466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Object</a:t>
            </a:r>
            <a:endParaRPr lang="ko-KR" altLang="en-US" sz="1400">
              <a:solidFill>
                <a:schemeClr val="tx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A74EC969-79DE-C7FE-3B28-C5BF1F9487EB}"/>
              </a:ext>
            </a:extLst>
          </p:cNvPr>
          <p:cNvCxnSpPr>
            <a:cxnSpLocks/>
            <a:stCxn id="9" idx="3"/>
            <a:endCxn id="15" idx="1"/>
          </p:cNvCxnSpPr>
          <p:nvPr/>
        </p:nvCxnSpPr>
        <p:spPr>
          <a:xfrm flipV="1">
            <a:off x="6349051" y="4398237"/>
            <a:ext cx="9440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F438A455-30CD-AE4E-CC78-604E204AE22C}"/>
              </a:ext>
            </a:extLst>
          </p:cNvPr>
          <p:cNvCxnSpPr>
            <a:cxnSpLocks/>
            <a:stCxn id="9" idx="2"/>
            <a:endCxn id="10" idx="0"/>
          </p:cNvCxnSpPr>
          <p:nvPr/>
        </p:nvCxnSpPr>
        <p:spPr>
          <a:xfrm>
            <a:off x="5383639" y="4626688"/>
            <a:ext cx="0" cy="446624"/>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A58195D7-2072-4310-15E6-C910777A191D}"/>
              </a:ext>
            </a:extLst>
          </p:cNvPr>
          <p:cNvSpPr/>
          <p:nvPr/>
        </p:nvSpPr>
        <p:spPr>
          <a:xfrm>
            <a:off x="479393" y="2735768"/>
            <a:ext cx="4381712"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DataBinder </a:t>
            </a:r>
            <a:r>
              <a:rPr lang="ko-KR" altLang="en-US" sz="1400" b="1">
                <a:latin typeface="+mn-ea"/>
              </a:rPr>
              <a:t>와 </a:t>
            </a:r>
            <a:r>
              <a:rPr lang="en-US" altLang="ko-KR" sz="1400" b="1">
                <a:latin typeface="+mn-ea"/>
              </a:rPr>
              <a:t>ConversionService </a:t>
            </a:r>
            <a:r>
              <a:rPr lang="ko-KR" altLang="en-US" sz="1400" b="1">
                <a:latin typeface="+mn-ea"/>
              </a:rPr>
              <a:t>의 상호 작용</a:t>
            </a:r>
          </a:p>
        </p:txBody>
      </p:sp>
      <p:sp>
        <p:nvSpPr>
          <p:cNvPr id="24" name="직사각형 23">
            <a:extLst>
              <a:ext uri="{FF2B5EF4-FFF2-40B4-BE49-F238E27FC236}">
                <a16:creationId xmlns:a16="http://schemas.microsoft.com/office/drawing/2014/main" id="{9177A2C0-58E2-02A7-E1B4-8B1F6E090675}"/>
              </a:ext>
            </a:extLst>
          </p:cNvPr>
          <p:cNvSpPr/>
          <p:nvPr/>
        </p:nvSpPr>
        <p:spPr>
          <a:xfrm>
            <a:off x="725521" y="3069385"/>
            <a:ext cx="11354183" cy="610616"/>
          </a:xfrm>
          <a:prstGeom prst="rect">
            <a:avLst/>
          </a:prstGeom>
        </p:spPr>
        <p:txBody>
          <a:bodyPr wrap="square">
            <a:spAutoFit/>
          </a:bodyPr>
          <a:lstStyle/>
          <a:p>
            <a:pPr marL="171450" indent="-171450">
              <a:lnSpc>
                <a:spcPct val="150000"/>
              </a:lnSpc>
              <a:buFontTx/>
              <a:buChar char="-"/>
            </a:pPr>
            <a:r>
              <a:rPr lang="en-US" altLang="ko-KR" sz="1200"/>
              <a:t>DataBinder </a:t>
            </a:r>
            <a:r>
              <a:rPr lang="ko-KR" altLang="en-US" sz="1200"/>
              <a:t>는 필요할 경우 </a:t>
            </a:r>
            <a:r>
              <a:rPr lang="en-US" altLang="ko-KR" sz="1200"/>
              <a:t>ConversionService </a:t>
            </a:r>
            <a:r>
              <a:rPr lang="ko-KR" altLang="en-US" sz="1200"/>
              <a:t>를 통해 요청 데이터를 변환하고</a:t>
            </a:r>
            <a:r>
              <a:rPr lang="en-US" altLang="ko-KR" sz="1200"/>
              <a:t> </a:t>
            </a:r>
            <a:r>
              <a:rPr lang="ko-KR" altLang="en-US" sz="1200"/>
              <a:t>변환된 데이터를 객체 필드에 할당한다</a:t>
            </a:r>
            <a:endParaRPr lang="en-US" altLang="ko-KR" sz="1200"/>
          </a:p>
          <a:p>
            <a:pPr marL="171450" indent="-171450">
              <a:lnSpc>
                <a:spcPct val="150000"/>
              </a:lnSpc>
              <a:buFontTx/>
              <a:buChar char="-"/>
            </a:pPr>
            <a:r>
              <a:rPr lang="ko-KR" altLang="en-US" sz="1200">
                <a:latin typeface="+mn-ea"/>
              </a:rPr>
              <a:t>바인딩 중에</a:t>
            </a:r>
            <a:r>
              <a:rPr lang="en-US" altLang="ko-KR" sz="1200">
                <a:latin typeface="+mn-ea"/>
              </a:rPr>
              <a:t> </a:t>
            </a:r>
            <a:r>
              <a:rPr lang="ko-KR" altLang="en-US" sz="1200">
                <a:latin typeface="+mn-ea"/>
              </a:rPr>
              <a:t>타입변환이 실패하게 되면 예외가 발생해 바인딩을 더 이상 진행하지 않거나 </a:t>
            </a:r>
            <a:r>
              <a:rPr lang="en-US" altLang="ko-KR" sz="1200">
                <a:latin typeface="+mn-ea"/>
              </a:rPr>
              <a:t>BindingResult </a:t>
            </a:r>
            <a:r>
              <a:rPr lang="ko-KR" altLang="en-US" sz="1200">
                <a:latin typeface="+mn-ea"/>
              </a:rPr>
              <a:t>를 사용해 오류를 남기고 계속 바인딩을 진행할 수 있다</a:t>
            </a:r>
            <a:endParaRPr lang="en-US" altLang="ko-KR" sz="1200">
              <a:latin typeface="+mn-ea"/>
            </a:endParaRPr>
          </a:p>
        </p:txBody>
      </p:sp>
      <p:sp>
        <p:nvSpPr>
          <p:cNvPr id="28" name="모서리가 둥근 직사각형 38">
            <a:extLst>
              <a:ext uri="{FF2B5EF4-FFF2-40B4-BE49-F238E27FC236}">
                <a16:creationId xmlns:a16="http://schemas.microsoft.com/office/drawing/2014/main" id="{3F70E1DF-ECCD-D5BA-6BBE-66A54B2990DA}"/>
              </a:ext>
            </a:extLst>
          </p:cNvPr>
          <p:cNvSpPr/>
          <p:nvPr/>
        </p:nvSpPr>
        <p:spPr>
          <a:xfrm>
            <a:off x="976493" y="4166264"/>
            <a:ext cx="141346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37" name="모서리가 둥근 직사각형 38">
            <a:extLst>
              <a:ext uri="{FF2B5EF4-FFF2-40B4-BE49-F238E27FC236}">
                <a16:creationId xmlns:a16="http://schemas.microsoft.com/office/drawing/2014/main" id="{3A7E15A8-6BE1-64E9-19E8-77E4783E0F70}"/>
              </a:ext>
            </a:extLst>
          </p:cNvPr>
          <p:cNvSpPr/>
          <p:nvPr/>
        </p:nvSpPr>
        <p:spPr>
          <a:xfrm>
            <a:off x="4418227" y="5984714"/>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Converter</a:t>
            </a:r>
            <a:endParaRPr lang="ko-KR" altLang="en-US" sz="1400">
              <a:solidFill>
                <a:schemeClr val="tx1"/>
              </a:solidFill>
              <a:latin typeface="+mj-lt"/>
              <a:ea typeface="나눔바른고딕" panose="020B0603020101020101"/>
            </a:endParaRPr>
          </a:p>
        </p:txBody>
      </p:sp>
      <p:cxnSp>
        <p:nvCxnSpPr>
          <p:cNvPr id="38" name="직선 화살표 연결선 37">
            <a:extLst>
              <a:ext uri="{FF2B5EF4-FFF2-40B4-BE49-F238E27FC236}">
                <a16:creationId xmlns:a16="http://schemas.microsoft.com/office/drawing/2014/main" id="{D53DD0B5-0676-C70A-C814-746F24527F8A}"/>
              </a:ext>
            </a:extLst>
          </p:cNvPr>
          <p:cNvCxnSpPr>
            <a:cxnSpLocks/>
            <a:stCxn id="10" idx="2"/>
            <a:endCxn id="37" idx="0"/>
          </p:cNvCxnSpPr>
          <p:nvPr/>
        </p:nvCxnSpPr>
        <p:spPr>
          <a:xfrm>
            <a:off x="5383639" y="5530213"/>
            <a:ext cx="0" cy="454501"/>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875DB557-502E-6F5B-35FC-C80C24874EBC}"/>
              </a:ext>
            </a:extLst>
          </p:cNvPr>
          <p:cNvSpPr/>
          <p:nvPr/>
        </p:nvSpPr>
        <p:spPr>
          <a:xfrm>
            <a:off x="258085" y="224745"/>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a:t>
            </a:r>
            <a:r>
              <a:rPr lang="en-US" altLang="ko-KR" b="1">
                <a:solidFill>
                  <a:schemeClr val="accent1">
                    <a:lumMod val="75000"/>
                  </a:schemeClr>
                </a:solidFill>
                <a:latin typeface="+mn-ea"/>
              </a:rPr>
              <a:t>vs </a:t>
            </a:r>
            <a:r>
              <a:rPr lang="ko-KR" altLang="en-US" b="1">
                <a:solidFill>
                  <a:schemeClr val="accent1">
                    <a:lumMod val="75000"/>
                  </a:schemeClr>
                </a:solidFill>
                <a:latin typeface="+mn-ea"/>
              </a:rPr>
              <a:t>타입 변환 관계</a:t>
            </a:r>
          </a:p>
        </p:txBody>
      </p:sp>
      <p:sp>
        <p:nvSpPr>
          <p:cNvPr id="7" name="TextBox 6">
            <a:extLst>
              <a:ext uri="{FF2B5EF4-FFF2-40B4-BE49-F238E27FC236}">
                <a16:creationId xmlns:a16="http://schemas.microsoft.com/office/drawing/2014/main" id="{2F9E19F0-703C-7E50-01B5-EC0E95D62E18}"/>
              </a:ext>
            </a:extLst>
          </p:cNvPr>
          <p:cNvSpPr txBox="1"/>
          <p:nvPr/>
        </p:nvSpPr>
        <p:spPr>
          <a:xfrm>
            <a:off x="6506821" y="4474165"/>
            <a:ext cx="603081" cy="261610"/>
          </a:xfrm>
          <a:prstGeom prst="rect">
            <a:avLst/>
          </a:prstGeom>
          <a:noFill/>
        </p:spPr>
        <p:txBody>
          <a:bodyPr wrap="square">
            <a:spAutoFit/>
          </a:bodyPr>
          <a:lstStyle/>
          <a:p>
            <a:pPr algn="ctr"/>
            <a:r>
              <a:rPr lang="ko-KR" altLang="en-US" sz="1100">
                <a:latin typeface="+mj-lt"/>
                <a:ea typeface="나눔바른고딕" panose="020B0603020101020101"/>
              </a:rPr>
              <a:t>바인딩</a:t>
            </a:r>
            <a:endParaRPr lang="ko-KR" altLang="en-US" sz="1100"/>
          </a:p>
        </p:txBody>
      </p:sp>
      <p:sp>
        <p:nvSpPr>
          <p:cNvPr id="8" name="TextBox 7">
            <a:extLst>
              <a:ext uri="{FF2B5EF4-FFF2-40B4-BE49-F238E27FC236}">
                <a16:creationId xmlns:a16="http://schemas.microsoft.com/office/drawing/2014/main" id="{82C4092B-0F4C-2FE3-68B0-370E1F04FD38}"/>
              </a:ext>
            </a:extLst>
          </p:cNvPr>
          <p:cNvSpPr txBox="1"/>
          <p:nvPr/>
        </p:nvSpPr>
        <p:spPr>
          <a:xfrm>
            <a:off x="5383640" y="5661737"/>
            <a:ext cx="469724" cy="261610"/>
          </a:xfrm>
          <a:prstGeom prst="rect">
            <a:avLst/>
          </a:prstGeom>
          <a:noFill/>
        </p:spPr>
        <p:txBody>
          <a:bodyPr wrap="square">
            <a:spAutoFit/>
          </a:bodyPr>
          <a:lstStyle/>
          <a:p>
            <a:pPr algn="ctr"/>
            <a:r>
              <a:rPr lang="ko-KR" altLang="en-US" sz="1100">
                <a:latin typeface="+mj-lt"/>
                <a:ea typeface="나눔바른고딕" panose="020B0603020101020101"/>
              </a:rPr>
              <a:t>변환</a:t>
            </a:r>
            <a:endParaRPr lang="ko-KR" altLang="en-US" sz="1100"/>
          </a:p>
        </p:txBody>
      </p:sp>
    </p:spTree>
    <p:extLst>
      <p:ext uri="{BB962C8B-B14F-4D97-AF65-F5344CB8AC3E}">
        <p14:creationId xmlns:p14="http://schemas.microsoft.com/office/powerpoint/2010/main" val="15881104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299D4-CEEA-62E3-EEA9-5235167DBB78}"/>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8717D724-3539-3A50-97D4-8DAB3D03F920}"/>
              </a:ext>
            </a:extLst>
          </p:cNvPr>
          <p:cNvSpPr/>
          <p:nvPr/>
        </p:nvSpPr>
        <p:spPr>
          <a:xfrm>
            <a:off x="492794" y="737022"/>
            <a:ext cx="11206412" cy="887615"/>
          </a:xfrm>
          <a:prstGeom prst="rect">
            <a:avLst/>
          </a:prstGeom>
        </p:spPr>
        <p:txBody>
          <a:bodyPr wrap="square">
            <a:spAutoFit/>
          </a:bodyPr>
          <a:lstStyle/>
          <a:p>
            <a:pPr marL="228600" indent="-228600">
              <a:lnSpc>
                <a:spcPct val="150000"/>
              </a:lnSpc>
              <a:buFont typeface="+mj-lt"/>
              <a:buAutoNum type="arabicParenR"/>
            </a:pPr>
            <a:r>
              <a:rPr lang="ko-KR" altLang="en-US" sz="1200"/>
              <a:t>클라이언트가 보낸 요청 파라미터를 문자열 형태로 가져온다 </a:t>
            </a:r>
            <a:r>
              <a:rPr lang="en-US" altLang="ko-KR" sz="1200"/>
              <a:t>(</a:t>
            </a:r>
            <a:r>
              <a:rPr lang="ko-KR" altLang="en-US" sz="1200"/>
              <a:t>기본적으로 모든 요청 파라미터는 </a:t>
            </a:r>
            <a:r>
              <a:rPr lang="en-US" altLang="ko-KR" sz="1200"/>
              <a:t>String </a:t>
            </a:r>
            <a:r>
              <a:rPr lang="ko-KR" altLang="en-US" sz="1200"/>
              <a:t>형태로 전달된다</a:t>
            </a:r>
            <a:r>
              <a:rPr lang="en-US" altLang="ko-KR" sz="1200"/>
              <a:t>)</a:t>
            </a:r>
          </a:p>
          <a:p>
            <a:pPr marL="228600" indent="-228600">
              <a:lnSpc>
                <a:spcPct val="150000"/>
              </a:lnSpc>
              <a:buFont typeface="+mj-lt"/>
              <a:buAutoNum type="arabicParenR"/>
            </a:pPr>
            <a:r>
              <a:rPr lang="ko-KR" altLang="en-US" sz="1200"/>
              <a:t>가져온 문자열을 </a:t>
            </a:r>
            <a:r>
              <a:rPr lang="en-US" altLang="ko-KR" sz="1200">
                <a:latin typeface="+mn-ea"/>
              </a:rPr>
              <a:t>@RequestParam </a:t>
            </a:r>
            <a:r>
              <a:rPr lang="ko-KR" altLang="en-US" sz="1200">
                <a:latin typeface="+mn-ea"/>
              </a:rPr>
              <a:t>에 지정한 매개변수에 저장하기 위해</a:t>
            </a:r>
            <a:r>
              <a:rPr lang="ko-KR" altLang="en-US" sz="1200"/>
              <a:t> </a:t>
            </a:r>
            <a:r>
              <a:rPr lang="en-US" altLang="ko-KR" sz="1200"/>
              <a:t>ConversionService </a:t>
            </a:r>
            <a:r>
              <a:rPr lang="ko-KR" altLang="en-US" sz="1200"/>
              <a:t>를 사용하여 타입 변환을 수행한 후 저장한다 </a:t>
            </a:r>
            <a:endParaRPr lang="en-US" altLang="ko-KR" sz="1200"/>
          </a:p>
          <a:p>
            <a:pPr marL="228600" indent="-228600">
              <a:lnSpc>
                <a:spcPct val="150000"/>
              </a:lnSpc>
              <a:buFont typeface="+mj-lt"/>
              <a:buAutoNum type="arabicParenR"/>
            </a:pPr>
            <a:r>
              <a:rPr lang="ko-KR" altLang="en-US" sz="1200"/>
              <a:t>타입 변환이 실패하면</a:t>
            </a:r>
            <a:r>
              <a:rPr lang="en-US" altLang="ko-KR" sz="1200"/>
              <a:t> </a:t>
            </a:r>
            <a:r>
              <a:rPr lang="ko-KR" altLang="en-US" sz="1200"/>
              <a:t>스프링은 즉시 </a:t>
            </a:r>
            <a:r>
              <a:rPr lang="en-US" altLang="ko-KR" sz="1200"/>
              <a:t>TypeMismatchException </a:t>
            </a:r>
            <a:r>
              <a:rPr lang="ko-KR" altLang="en-US" sz="1200"/>
              <a:t>을 발생시키며 오류 응답을 반환하거나</a:t>
            </a:r>
            <a:r>
              <a:rPr lang="en-US" altLang="ko-KR" sz="1200"/>
              <a:t> </a:t>
            </a:r>
            <a:r>
              <a:rPr lang="ko-KR" altLang="en-US" sz="1200"/>
              <a:t>별도로 설정된 예외 처리 로직이 실행된다</a:t>
            </a:r>
            <a:endParaRPr lang="en-US" altLang="ko-KR" sz="1200"/>
          </a:p>
        </p:txBody>
      </p:sp>
      <p:sp>
        <p:nvSpPr>
          <p:cNvPr id="7" name="직사각형 6">
            <a:extLst>
              <a:ext uri="{FF2B5EF4-FFF2-40B4-BE49-F238E27FC236}">
                <a16:creationId xmlns:a16="http://schemas.microsoft.com/office/drawing/2014/main" id="{1DADD5F5-7243-BB55-FC37-763DCED1D1C8}"/>
              </a:ext>
            </a:extLst>
          </p:cNvPr>
          <p:cNvSpPr/>
          <p:nvPr/>
        </p:nvSpPr>
        <p:spPr>
          <a:xfrm>
            <a:off x="126566" y="221158"/>
            <a:ext cx="335553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@RequestParam </a:t>
            </a:r>
            <a:r>
              <a:rPr lang="ko-KR" altLang="en-US" b="1">
                <a:solidFill>
                  <a:schemeClr val="accent1">
                    <a:lumMod val="75000"/>
                  </a:schemeClr>
                </a:solidFill>
                <a:latin typeface="+mn-ea"/>
              </a:rPr>
              <a:t>동작 방식</a:t>
            </a:r>
          </a:p>
        </p:txBody>
      </p:sp>
      <p:sp>
        <p:nvSpPr>
          <p:cNvPr id="20" name="Rectangle 1">
            <a:extLst>
              <a:ext uri="{FF2B5EF4-FFF2-40B4-BE49-F238E27FC236}">
                <a16:creationId xmlns:a16="http://schemas.microsoft.com/office/drawing/2014/main" id="{770195DF-EA21-ACFD-BD50-02D9236D68FD}"/>
              </a:ext>
            </a:extLst>
          </p:cNvPr>
          <p:cNvSpPr>
            <a:spLocks noChangeArrowheads="1"/>
          </p:cNvSpPr>
          <p:nvPr/>
        </p:nvSpPr>
        <p:spPr bwMode="auto">
          <a:xfrm>
            <a:off x="562813" y="4102367"/>
            <a:ext cx="344122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"url"</a:t>
            </a:r>
            <a:r>
              <a:rPr kumimoji="0" lang="ko-KR" altLang="ko-KR" sz="1100" b="0" i="0" u="none" strike="noStrike" cap="none" normalizeH="0" baseline="0">
                <a:ln>
                  <a:noFill/>
                </a:ln>
                <a:solidFill>
                  <a:srgbClr val="BCBEC4"/>
                </a:solidFill>
                <a:effectLst/>
                <a:latin typeface="Arial Unicode MS"/>
                <a:ea typeface="JetBrains Mono"/>
              </a:rPr>
              <a:t>) 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1" name="Rectangle 1">
            <a:extLst>
              <a:ext uri="{FF2B5EF4-FFF2-40B4-BE49-F238E27FC236}">
                <a16:creationId xmlns:a16="http://schemas.microsoft.com/office/drawing/2014/main" id="{62B44ACC-D826-EBB3-31A3-B387C5941F87}"/>
              </a:ext>
            </a:extLst>
          </p:cNvPr>
          <p:cNvSpPr>
            <a:spLocks noChangeArrowheads="1"/>
          </p:cNvSpPr>
          <p:nvPr/>
        </p:nvSpPr>
        <p:spPr bwMode="auto">
          <a:xfrm>
            <a:off x="562814" y="2341531"/>
            <a:ext cx="344122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"url"</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int</a:t>
            </a:r>
            <a:r>
              <a:rPr kumimoji="0" lang="ko-KR" altLang="ko-KR" sz="1100" b="0" i="0" u="none" strike="noStrike" cap="none" normalizeH="0" baseline="0">
                <a:ln>
                  <a:noFill/>
                </a:ln>
                <a:solidFill>
                  <a:srgbClr val="BCBEC4"/>
                </a:solidFill>
                <a:effectLst/>
                <a:latin typeface="Arial Unicode MS"/>
                <a:ea typeface="JetBrains Mono"/>
              </a:rPr>
              <a:t>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3E3FDB2C-D59F-FDC9-D58E-DB975F1BDF26}"/>
              </a:ext>
            </a:extLst>
          </p:cNvPr>
          <p:cNvSpPr txBox="1"/>
          <p:nvPr/>
        </p:nvSpPr>
        <p:spPr>
          <a:xfrm>
            <a:off x="901080" y="3172537"/>
            <a:ext cx="2764686" cy="261610"/>
          </a:xfrm>
          <a:prstGeom prst="rect">
            <a:avLst/>
          </a:prstGeom>
          <a:ln w="3175">
            <a:solidFill>
              <a:schemeClr val="accent1"/>
            </a:solidFill>
          </a:ln>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ko-KR" sz="1100"/>
              <a:t>GET /url?url=http://www.springmvc.com</a:t>
            </a:r>
            <a:endParaRPr lang="ko-KR" altLang="en-US" sz="1100"/>
          </a:p>
        </p:txBody>
      </p:sp>
      <p:sp>
        <p:nvSpPr>
          <p:cNvPr id="26" name="직사각형 25">
            <a:extLst>
              <a:ext uri="{FF2B5EF4-FFF2-40B4-BE49-F238E27FC236}">
                <a16:creationId xmlns:a16="http://schemas.microsoft.com/office/drawing/2014/main" id="{03CAE2F5-13A5-B884-7955-FB403BB75E3B}"/>
              </a:ext>
            </a:extLst>
          </p:cNvPr>
          <p:cNvSpPr/>
          <p:nvPr/>
        </p:nvSpPr>
        <p:spPr>
          <a:xfrm>
            <a:off x="7115920" y="2173631"/>
            <a:ext cx="3709670" cy="567463"/>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100">
                <a:latin typeface="+mn-ea"/>
              </a:rPr>
              <a:t>문자열을 숫자 타입으로 변환하는 컨버터</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스프링에 이미 등록된 컨버터가 존재하므로 정상작동</a:t>
            </a:r>
          </a:p>
        </p:txBody>
      </p:sp>
      <p:sp>
        <p:nvSpPr>
          <p:cNvPr id="27" name="직사각형 26">
            <a:extLst>
              <a:ext uri="{FF2B5EF4-FFF2-40B4-BE49-F238E27FC236}">
                <a16:creationId xmlns:a16="http://schemas.microsoft.com/office/drawing/2014/main" id="{B2BF40F8-6D1D-E288-304E-175B152181D0}"/>
              </a:ext>
            </a:extLst>
          </p:cNvPr>
          <p:cNvSpPr/>
          <p:nvPr/>
        </p:nvSpPr>
        <p:spPr>
          <a:xfrm>
            <a:off x="4495564" y="3807722"/>
            <a:ext cx="5938292" cy="276999"/>
          </a:xfrm>
          <a:prstGeom prst="rect">
            <a:avLst/>
          </a:prstGeom>
        </p:spPr>
        <p:txBody>
          <a:bodyPr wrap="none">
            <a:spAutoFit/>
          </a:bodyPr>
          <a:lstStyle/>
          <a:p>
            <a:r>
              <a:rPr lang="ko-KR" altLang="en-US" sz="1200">
                <a:solidFill>
                  <a:srgbClr val="FF0000"/>
                </a:solidFill>
                <a:latin typeface="+mn-ea"/>
              </a:rPr>
              <a:t>기본적으로 </a:t>
            </a:r>
            <a:r>
              <a:rPr lang="en-US" altLang="ko-KR" sz="1200">
                <a:solidFill>
                  <a:srgbClr val="FF0000"/>
                </a:solidFill>
                <a:latin typeface="+mn-ea"/>
              </a:rPr>
              <a:t>String -&gt; Url </a:t>
            </a:r>
            <a:r>
              <a:rPr lang="ko-KR" altLang="en-US" sz="1200">
                <a:solidFill>
                  <a:srgbClr val="FF0000"/>
                </a:solidFill>
                <a:latin typeface="+mn-ea"/>
              </a:rPr>
              <a:t>로 변환하는 </a:t>
            </a:r>
            <a:r>
              <a:rPr lang="en-US" altLang="ko-KR" sz="1200">
                <a:solidFill>
                  <a:srgbClr val="FF0000"/>
                </a:solidFill>
                <a:latin typeface="+mn-ea"/>
              </a:rPr>
              <a:t>Converter </a:t>
            </a:r>
            <a:r>
              <a:rPr lang="ko-KR" altLang="en-US" sz="1200">
                <a:solidFill>
                  <a:srgbClr val="FF0000"/>
                </a:solidFill>
                <a:latin typeface="+mn-ea"/>
              </a:rPr>
              <a:t>가 존재하지 않기 때문에 오류발생</a:t>
            </a:r>
          </a:p>
        </p:txBody>
      </p:sp>
      <p:cxnSp>
        <p:nvCxnSpPr>
          <p:cNvPr id="31" name="직선 화살표 연결선 30">
            <a:extLst>
              <a:ext uri="{FF2B5EF4-FFF2-40B4-BE49-F238E27FC236}">
                <a16:creationId xmlns:a16="http://schemas.microsoft.com/office/drawing/2014/main" id="{B0ABB8E0-2B6A-07E0-E436-BCA1C2636204}"/>
              </a:ext>
            </a:extLst>
          </p:cNvPr>
          <p:cNvCxnSpPr>
            <a:cxnSpLocks/>
            <a:stCxn id="21" idx="3"/>
            <a:endCxn id="33" idx="1"/>
          </p:cNvCxnSpPr>
          <p:nvPr/>
        </p:nvCxnSpPr>
        <p:spPr>
          <a:xfrm flipV="1">
            <a:off x="4004035" y="2471852"/>
            <a:ext cx="423720" cy="4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C4CFAFBA-3AFA-F07B-F451-15548676E231}"/>
              </a:ext>
            </a:extLst>
          </p:cNvPr>
          <p:cNvSpPr/>
          <p:nvPr/>
        </p:nvSpPr>
        <p:spPr>
          <a:xfrm>
            <a:off x="4427755" y="2261479"/>
            <a:ext cx="2620246" cy="4207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StringToNumberConverterFactory</a:t>
            </a:r>
            <a:endParaRPr lang="ko-KR" altLang="en-US" sz="1200">
              <a:solidFill>
                <a:schemeClr val="tx1"/>
              </a:solidFill>
              <a:latin typeface="+mj-lt"/>
              <a:ea typeface="나눔바른고딕" panose="020B0603020101020101"/>
            </a:endParaRPr>
          </a:p>
        </p:txBody>
      </p:sp>
      <p:cxnSp>
        <p:nvCxnSpPr>
          <p:cNvPr id="39" name="직선 화살표 연결선 38">
            <a:extLst>
              <a:ext uri="{FF2B5EF4-FFF2-40B4-BE49-F238E27FC236}">
                <a16:creationId xmlns:a16="http://schemas.microsoft.com/office/drawing/2014/main" id="{2923D438-4A0D-34C4-0D0D-9DD0AEF5052E}"/>
              </a:ext>
            </a:extLst>
          </p:cNvPr>
          <p:cNvCxnSpPr>
            <a:stCxn id="25" idx="0"/>
            <a:endCxn id="21" idx="2"/>
          </p:cNvCxnSpPr>
          <p:nvPr/>
        </p:nvCxnSpPr>
        <p:spPr>
          <a:xfrm flipV="1">
            <a:off x="2283423" y="2603141"/>
            <a:ext cx="2" cy="569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97F6BF1-89D8-EB5C-366C-77409395E7B6}"/>
              </a:ext>
            </a:extLst>
          </p:cNvPr>
          <p:cNvCxnSpPr>
            <a:cxnSpLocks/>
            <a:stCxn id="25" idx="2"/>
            <a:endCxn id="20" idx="0"/>
          </p:cNvCxnSpPr>
          <p:nvPr/>
        </p:nvCxnSpPr>
        <p:spPr>
          <a:xfrm>
            <a:off x="2283423" y="3434147"/>
            <a:ext cx="1" cy="6682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1854525C-0DC4-ACCF-E1DD-93312F2AC28E}"/>
              </a:ext>
            </a:extLst>
          </p:cNvPr>
          <p:cNvSpPr/>
          <p:nvPr/>
        </p:nvSpPr>
        <p:spPr>
          <a:xfrm>
            <a:off x="4427755" y="4352243"/>
            <a:ext cx="1687112" cy="4207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StringToUrlConverter</a:t>
            </a:r>
            <a:endParaRPr lang="ko-KR" altLang="en-US" sz="1200">
              <a:solidFill>
                <a:schemeClr val="tx1"/>
              </a:solidFill>
              <a:latin typeface="+mj-lt"/>
              <a:ea typeface="나눔바른고딕" panose="020B0603020101020101"/>
            </a:endParaRPr>
          </a:p>
        </p:txBody>
      </p:sp>
      <p:cxnSp>
        <p:nvCxnSpPr>
          <p:cNvPr id="49" name="연결선: 꺾임 48">
            <a:extLst>
              <a:ext uri="{FF2B5EF4-FFF2-40B4-BE49-F238E27FC236}">
                <a16:creationId xmlns:a16="http://schemas.microsoft.com/office/drawing/2014/main" id="{486C2A49-F8ED-276F-BAD4-6E81BCF89DC3}"/>
              </a:ext>
            </a:extLst>
          </p:cNvPr>
          <p:cNvCxnSpPr>
            <a:stCxn id="20" idx="3"/>
            <a:endCxn id="47" idx="1"/>
          </p:cNvCxnSpPr>
          <p:nvPr/>
        </p:nvCxnSpPr>
        <p:spPr>
          <a:xfrm>
            <a:off x="4004034" y="4233172"/>
            <a:ext cx="423721" cy="32944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0043427B-BDAE-CEF5-9607-675977D9FD2D}"/>
              </a:ext>
            </a:extLst>
          </p:cNvPr>
          <p:cNvSpPr/>
          <p:nvPr/>
        </p:nvSpPr>
        <p:spPr>
          <a:xfrm>
            <a:off x="6157545" y="4424115"/>
            <a:ext cx="4598182" cy="276999"/>
          </a:xfrm>
          <a:prstGeom prst="rect">
            <a:avLst/>
          </a:prstGeom>
        </p:spPr>
        <p:txBody>
          <a:bodyPr wrap="none">
            <a:spAutoFit/>
          </a:bodyPr>
          <a:lstStyle/>
          <a:p>
            <a:r>
              <a:rPr lang="en-US" altLang="ko-KR" sz="1200">
                <a:latin typeface="+mn-ea"/>
              </a:rPr>
              <a:t>String -&gt; Url </a:t>
            </a:r>
            <a:r>
              <a:rPr lang="ko-KR" altLang="en-US" sz="1200">
                <a:latin typeface="+mn-ea"/>
              </a:rPr>
              <a:t>로 변환하는 </a:t>
            </a:r>
            <a:r>
              <a:rPr lang="en-US" altLang="ko-KR" sz="1200">
                <a:latin typeface="+mn-ea"/>
              </a:rPr>
              <a:t>Converter </a:t>
            </a:r>
            <a:r>
              <a:rPr lang="ko-KR" altLang="en-US" sz="1200">
                <a:latin typeface="+mn-ea"/>
              </a:rPr>
              <a:t>를 직접 생성하면 정상작동</a:t>
            </a:r>
          </a:p>
        </p:txBody>
      </p:sp>
      <p:cxnSp>
        <p:nvCxnSpPr>
          <p:cNvPr id="3" name="연결선: 꺾임 2">
            <a:extLst>
              <a:ext uri="{FF2B5EF4-FFF2-40B4-BE49-F238E27FC236}">
                <a16:creationId xmlns:a16="http://schemas.microsoft.com/office/drawing/2014/main" id="{2D5924B2-5A87-D167-B406-45FCD450ED9F}"/>
              </a:ext>
            </a:extLst>
          </p:cNvPr>
          <p:cNvCxnSpPr>
            <a:stCxn id="20" idx="3"/>
          </p:cNvCxnSpPr>
          <p:nvPr/>
        </p:nvCxnSpPr>
        <p:spPr>
          <a:xfrm flipV="1">
            <a:off x="4004034" y="3966005"/>
            <a:ext cx="491530" cy="267167"/>
          </a:xfrm>
          <a:prstGeom prst="bentConnector3">
            <a:avLst>
              <a:gd name="adj1" fmla="val 4265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B928C6E1-AED2-41D6-5CD8-62A7CB0CB435}"/>
              </a:ext>
            </a:extLst>
          </p:cNvPr>
          <p:cNvSpPr/>
          <p:nvPr/>
        </p:nvSpPr>
        <p:spPr>
          <a:xfrm>
            <a:off x="492794" y="5400956"/>
            <a:ext cx="8483413" cy="567463"/>
          </a:xfrm>
          <a:prstGeom prst="rect">
            <a:avLst/>
          </a:prstGeom>
        </p:spPr>
        <p:txBody>
          <a:bodyPr wrap="none">
            <a:spAutoFit/>
          </a:bodyPr>
          <a:lstStyle/>
          <a:p>
            <a:pPr marL="171450" indent="-171450">
              <a:lnSpc>
                <a:spcPct val="150000"/>
              </a:lnSpc>
              <a:buFont typeface="Arial" panose="020B0604020202020204" pitchFamily="34" charset="0"/>
              <a:buChar char="•"/>
            </a:pPr>
            <a:r>
              <a:rPr lang="en-US" altLang="ko-KR" sz="1100">
                <a:latin typeface="+mn-ea"/>
              </a:rPr>
              <a:t>@RequestParam </a:t>
            </a:r>
            <a:r>
              <a:rPr lang="ko-KR" altLang="en-US" sz="1100">
                <a:latin typeface="+mn-ea"/>
              </a:rPr>
              <a:t>에</a:t>
            </a:r>
            <a:r>
              <a:rPr lang="en-US" altLang="ko-KR" sz="1100">
                <a:latin typeface="+mn-ea"/>
              </a:rPr>
              <a:t> </a:t>
            </a:r>
            <a:r>
              <a:rPr lang="ko-KR" altLang="en-US" sz="1100">
                <a:latin typeface="+mn-ea"/>
              </a:rPr>
              <a:t>지정된 매개변수가 객체인 경우 보통 컨버터가 등록 안되어 있기 때문에 오류가 발생한다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객체를 지정해서 사용할 경우는 </a:t>
            </a:r>
            <a:r>
              <a:rPr lang="en-US" altLang="ko-KR" sz="1100">
                <a:latin typeface="+mn-ea"/>
              </a:rPr>
              <a:t>@ModelAttributes </a:t>
            </a:r>
            <a:r>
              <a:rPr lang="ko-KR" altLang="en-US" sz="1100">
                <a:latin typeface="+mn-ea"/>
              </a:rPr>
              <a:t>를 사용하든지 아니면 객체타입으로 변환할 수 있는 컨버터를 만들어야 한다 </a:t>
            </a:r>
          </a:p>
        </p:txBody>
      </p:sp>
    </p:spTree>
    <p:extLst>
      <p:ext uri="{BB962C8B-B14F-4D97-AF65-F5344CB8AC3E}">
        <p14:creationId xmlns:p14="http://schemas.microsoft.com/office/powerpoint/2010/main" val="76714418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DFFC7-A71A-BEF0-EEE4-82596549BE3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8DFDA086-41FA-4959-2D51-12C6755D75B2}"/>
              </a:ext>
            </a:extLst>
          </p:cNvPr>
          <p:cNvSpPr/>
          <p:nvPr/>
        </p:nvSpPr>
        <p:spPr>
          <a:xfrm>
            <a:off x="114535" y="230922"/>
            <a:ext cx="34755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@ModelAttribute </a:t>
            </a:r>
            <a:r>
              <a:rPr lang="ko-KR" altLang="en-US" b="1">
                <a:solidFill>
                  <a:schemeClr val="accent1">
                    <a:lumMod val="75000"/>
                  </a:schemeClr>
                </a:solidFill>
                <a:latin typeface="+mn-ea"/>
              </a:rPr>
              <a:t>동작 방식</a:t>
            </a:r>
          </a:p>
        </p:txBody>
      </p:sp>
      <p:sp>
        <p:nvSpPr>
          <p:cNvPr id="2" name="직사각형 1">
            <a:extLst>
              <a:ext uri="{FF2B5EF4-FFF2-40B4-BE49-F238E27FC236}">
                <a16:creationId xmlns:a16="http://schemas.microsoft.com/office/drawing/2014/main" id="{DD9640F2-2EAC-4CE7-01A0-CE9DB968810A}"/>
              </a:ext>
            </a:extLst>
          </p:cNvPr>
          <p:cNvSpPr/>
          <p:nvPr/>
        </p:nvSpPr>
        <p:spPr>
          <a:xfrm>
            <a:off x="508836" y="1063995"/>
            <a:ext cx="1779654" cy="307777"/>
          </a:xfrm>
          <a:prstGeom prst="rect">
            <a:avLst/>
          </a:prstGeom>
        </p:spPr>
        <p:txBody>
          <a:bodyPr wrap="none">
            <a:spAutoFit/>
          </a:bodyPr>
          <a:lstStyle/>
          <a:p>
            <a:r>
              <a:rPr lang="en-US" altLang="ko-KR" sz="1400" b="1">
                <a:latin typeface="+mn-ea"/>
              </a:rPr>
              <a:t>1. </a:t>
            </a:r>
            <a:r>
              <a:rPr lang="ko-KR" altLang="en-US" sz="1400" b="1">
                <a:latin typeface="+mn-ea"/>
              </a:rPr>
              <a:t>객체 바인딩 방식</a:t>
            </a:r>
          </a:p>
        </p:txBody>
      </p:sp>
      <p:sp>
        <p:nvSpPr>
          <p:cNvPr id="4" name="Rectangle 1">
            <a:extLst>
              <a:ext uri="{FF2B5EF4-FFF2-40B4-BE49-F238E27FC236}">
                <a16:creationId xmlns:a16="http://schemas.microsoft.com/office/drawing/2014/main" id="{0F8F5054-1072-7584-1FEF-5A3CB6896F98}"/>
              </a:ext>
            </a:extLst>
          </p:cNvPr>
          <p:cNvSpPr>
            <a:spLocks noChangeArrowheads="1"/>
          </p:cNvSpPr>
          <p:nvPr/>
        </p:nvSpPr>
        <p:spPr bwMode="auto">
          <a:xfrm>
            <a:off x="628693" y="1412168"/>
            <a:ext cx="38831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2">
            <a:extLst>
              <a:ext uri="{FF2B5EF4-FFF2-40B4-BE49-F238E27FC236}">
                <a16:creationId xmlns:a16="http://schemas.microsoft.com/office/drawing/2014/main" id="{1F7C1806-FCFA-189B-4233-5342C9EED3EF}"/>
              </a:ext>
            </a:extLst>
          </p:cNvPr>
          <p:cNvSpPr>
            <a:spLocks noChangeArrowheads="1"/>
          </p:cNvSpPr>
          <p:nvPr/>
        </p:nvSpPr>
        <p:spPr bwMode="auto">
          <a:xfrm>
            <a:off x="4578014" y="1398849"/>
            <a:ext cx="1894975"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@NoArgsConstructor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2" name="Rectangle 3">
            <a:extLst>
              <a:ext uri="{FF2B5EF4-FFF2-40B4-BE49-F238E27FC236}">
                <a16:creationId xmlns:a16="http://schemas.microsoft.com/office/drawing/2014/main" id="{F607A681-7BF5-325C-8F43-A29E6A9436DC}"/>
              </a:ext>
            </a:extLst>
          </p:cNvPr>
          <p:cNvSpPr>
            <a:spLocks noChangeArrowheads="1"/>
          </p:cNvSpPr>
          <p:nvPr/>
        </p:nvSpPr>
        <p:spPr bwMode="auto">
          <a:xfrm>
            <a:off x="628693" y="2683093"/>
            <a:ext cx="3883149"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POST </a:t>
            </a:r>
            <a:r>
              <a:rPr kumimoji="0" lang="ko-KR" altLang="ko-KR" sz="1100" b="0" i="0" u="none" strike="noStrike" cap="none" normalizeH="0" baseline="0">
                <a:ln>
                  <a:noFill/>
                </a:ln>
                <a:solidFill>
                  <a:srgbClr val="BCBEC4"/>
                </a:solidFill>
                <a:effectLst/>
                <a:ea typeface="JetBrains Mono"/>
              </a:rPr>
              <a:t>http://localhost:8080/url</a:t>
            </a:r>
            <a:br>
              <a:rPr kumimoji="0" lang="ko-KR" altLang="ko-KR" sz="1100" b="0" i="0" u="none" strike="noStrike" cap="none" normalizeH="0" baseline="0">
                <a:ln>
                  <a:noFill/>
                </a:ln>
                <a:solidFill>
                  <a:srgbClr val="BCBEC4"/>
                </a:solidFill>
                <a:effectLst/>
                <a:ea typeface="JetBrains Mono"/>
              </a:rPr>
            </a:br>
            <a:r>
              <a:rPr kumimoji="0" lang="ko-KR" altLang="ko-KR" sz="1100" b="0" i="1" u="none" strike="noStrike" cap="none" normalizeH="0" baseline="0">
                <a:ln>
                  <a:noFill/>
                </a:ln>
                <a:solidFill>
                  <a:srgbClr val="C77DBB"/>
                </a:solidFill>
                <a:effectLst/>
                <a:ea typeface="JetBrains Mono"/>
              </a:rPr>
              <a:t>Content-Type</a:t>
            </a:r>
            <a:r>
              <a:rPr kumimoji="0" lang="ko-KR" altLang="ko-KR" sz="1100" b="0" i="0" u="none" strike="noStrike" cap="none" normalizeH="0" baseline="0">
                <a:ln>
                  <a:noFill/>
                </a:ln>
                <a:solidFill>
                  <a:srgbClr val="BCBEC4"/>
                </a:solidFill>
                <a:effectLst/>
                <a:ea typeface="JetBrains Mono"/>
              </a:rPr>
              <a:t>: application/x-www-form-urlencoded</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protocol=http&amp;domain=www.springmvc.com&amp;port=8080</a:t>
            </a:r>
            <a:endParaRPr kumimoji="0" lang="ko-KR" altLang="ko-KR" sz="1100" b="0" i="0" u="none" strike="noStrike" cap="none" normalizeH="0" baseline="0">
              <a:ln>
                <a:noFill/>
              </a:ln>
              <a:solidFill>
                <a:schemeClr val="tx1"/>
              </a:solidFill>
              <a:effectLst/>
            </a:endParaRPr>
          </a:p>
        </p:txBody>
      </p:sp>
      <p:sp>
        <p:nvSpPr>
          <p:cNvPr id="13" name="직사각형 12">
            <a:extLst>
              <a:ext uri="{FF2B5EF4-FFF2-40B4-BE49-F238E27FC236}">
                <a16:creationId xmlns:a16="http://schemas.microsoft.com/office/drawing/2014/main" id="{14DCE21C-5D7D-9076-0D7C-13AA983B9321}"/>
              </a:ext>
            </a:extLst>
          </p:cNvPr>
          <p:cNvSpPr/>
          <p:nvPr/>
        </p:nvSpPr>
        <p:spPr>
          <a:xfrm>
            <a:off x="508836" y="530588"/>
            <a:ext cx="920611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 </a:t>
            </a:r>
            <a:r>
              <a:rPr lang="ko-KR" altLang="en-US" sz="1200"/>
              <a:t>는 클라이언트의 요청 유형에 따라 객체 바인딩 방식과 타입변환 방식으로 객체가 생성되어 메서드에 전달된다</a:t>
            </a:r>
            <a:endParaRPr lang="en-US" altLang="ko-KR" sz="1200"/>
          </a:p>
        </p:txBody>
      </p:sp>
      <p:sp>
        <p:nvSpPr>
          <p:cNvPr id="16" name="직사각형 15">
            <a:extLst>
              <a:ext uri="{FF2B5EF4-FFF2-40B4-BE49-F238E27FC236}">
                <a16:creationId xmlns:a16="http://schemas.microsoft.com/office/drawing/2014/main" id="{239DE935-2874-62EE-6997-53DB68E1C2E6}"/>
              </a:ext>
            </a:extLst>
          </p:cNvPr>
          <p:cNvSpPr/>
          <p:nvPr/>
        </p:nvSpPr>
        <p:spPr>
          <a:xfrm>
            <a:off x="6472990" y="1326061"/>
            <a:ext cx="5558590"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클라이언트의 요청 파라미터가 </a:t>
            </a:r>
            <a:r>
              <a:rPr lang="en-US" altLang="ko-KR" sz="1200"/>
              <a:t>@ModelAttribute </a:t>
            </a:r>
            <a:r>
              <a:rPr lang="ko-KR" altLang="en-US" sz="1200"/>
              <a:t>에 지정된 매개변수명과 다른 경우 객체 바인딩 방식으로 객체가 생성된다</a:t>
            </a:r>
            <a:endParaRPr lang="en-US" altLang="ko-KR" sz="1200"/>
          </a:p>
        </p:txBody>
      </p:sp>
      <p:sp>
        <p:nvSpPr>
          <p:cNvPr id="17" name="직사각형 16">
            <a:extLst>
              <a:ext uri="{FF2B5EF4-FFF2-40B4-BE49-F238E27FC236}">
                <a16:creationId xmlns:a16="http://schemas.microsoft.com/office/drawing/2014/main" id="{6DFC7160-3CC9-4186-2B8A-A7CF2B9F13D6}"/>
              </a:ext>
            </a:extLst>
          </p:cNvPr>
          <p:cNvSpPr/>
          <p:nvPr/>
        </p:nvSpPr>
        <p:spPr>
          <a:xfrm>
            <a:off x="508836" y="4039116"/>
            <a:ext cx="1600118" cy="307777"/>
          </a:xfrm>
          <a:prstGeom prst="rect">
            <a:avLst/>
          </a:prstGeom>
        </p:spPr>
        <p:txBody>
          <a:bodyPr wrap="none">
            <a:spAutoFit/>
          </a:bodyPr>
          <a:lstStyle/>
          <a:p>
            <a:r>
              <a:rPr lang="en-US" altLang="ko-KR" sz="1400" b="1">
                <a:latin typeface="+mn-ea"/>
              </a:rPr>
              <a:t>2. </a:t>
            </a:r>
            <a:r>
              <a:rPr lang="ko-KR" altLang="en-US" sz="1400" b="1">
                <a:latin typeface="+mn-ea"/>
              </a:rPr>
              <a:t>타입 변환 방식</a:t>
            </a:r>
          </a:p>
        </p:txBody>
      </p:sp>
      <p:sp>
        <p:nvSpPr>
          <p:cNvPr id="19" name="Rectangle 1">
            <a:extLst>
              <a:ext uri="{FF2B5EF4-FFF2-40B4-BE49-F238E27FC236}">
                <a16:creationId xmlns:a16="http://schemas.microsoft.com/office/drawing/2014/main" id="{0C9A8739-9F7F-2719-F080-0677D8D4529E}"/>
              </a:ext>
            </a:extLst>
          </p:cNvPr>
          <p:cNvSpPr>
            <a:spLocks noChangeArrowheads="1"/>
          </p:cNvSpPr>
          <p:nvPr/>
        </p:nvSpPr>
        <p:spPr bwMode="auto">
          <a:xfrm>
            <a:off x="628693" y="4387289"/>
            <a:ext cx="38831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2" name="Rectangle 2">
            <a:extLst>
              <a:ext uri="{FF2B5EF4-FFF2-40B4-BE49-F238E27FC236}">
                <a16:creationId xmlns:a16="http://schemas.microsoft.com/office/drawing/2014/main" id="{06F23C23-67CF-3B79-7A1A-40420CEB2A44}"/>
              </a:ext>
            </a:extLst>
          </p:cNvPr>
          <p:cNvSpPr>
            <a:spLocks noChangeArrowheads="1"/>
          </p:cNvSpPr>
          <p:nvPr/>
        </p:nvSpPr>
        <p:spPr bwMode="auto">
          <a:xfrm>
            <a:off x="4578014" y="4373970"/>
            <a:ext cx="1894975"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@NoArgsConstructor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3" name="Rectangle 3">
            <a:extLst>
              <a:ext uri="{FF2B5EF4-FFF2-40B4-BE49-F238E27FC236}">
                <a16:creationId xmlns:a16="http://schemas.microsoft.com/office/drawing/2014/main" id="{E5FD8364-89EF-A89C-46DC-7CD8D2E59A22}"/>
              </a:ext>
            </a:extLst>
          </p:cNvPr>
          <p:cNvSpPr>
            <a:spLocks noChangeArrowheads="1"/>
          </p:cNvSpPr>
          <p:nvPr/>
        </p:nvSpPr>
        <p:spPr bwMode="auto">
          <a:xfrm>
            <a:off x="628693" y="5658214"/>
            <a:ext cx="3883149"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POST </a:t>
            </a:r>
            <a:r>
              <a:rPr kumimoji="0" lang="ko-KR" altLang="ko-KR" sz="1100" b="0" i="0" u="none" strike="noStrike" cap="none" normalizeH="0" baseline="0">
                <a:ln>
                  <a:noFill/>
                </a:ln>
                <a:solidFill>
                  <a:srgbClr val="BCBEC4"/>
                </a:solidFill>
                <a:effectLst/>
                <a:ea typeface="JetBrains Mono"/>
              </a:rPr>
              <a:t>http://localhost:8080/url</a:t>
            </a:r>
            <a:br>
              <a:rPr kumimoji="0" lang="ko-KR" altLang="ko-KR" sz="1100" b="0" i="0" u="none" strike="noStrike" cap="none" normalizeH="0" baseline="0">
                <a:ln>
                  <a:noFill/>
                </a:ln>
                <a:solidFill>
                  <a:srgbClr val="BCBEC4"/>
                </a:solidFill>
                <a:effectLst/>
                <a:ea typeface="JetBrains Mono"/>
              </a:rPr>
            </a:br>
            <a:r>
              <a:rPr kumimoji="0" lang="ko-KR" altLang="ko-KR" sz="1100" b="0" i="1" u="none" strike="noStrike" cap="none" normalizeH="0" baseline="0">
                <a:ln>
                  <a:noFill/>
                </a:ln>
                <a:solidFill>
                  <a:srgbClr val="C77DBB"/>
                </a:solidFill>
                <a:effectLst/>
                <a:ea typeface="JetBrains Mono"/>
              </a:rPr>
              <a:t>Content-Type</a:t>
            </a:r>
            <a:r>
              <a:rPr kumimoji="0" lang="ko-KR" altLang="ko-KR" sz="1100" b="0" i="0" u="none" strike="noStrike" cap="none" normalizeH="0" baseline="0">
                <a:ln>
                  <a:noFill/>
                </a:ln>
                <a:solidFill>
                  <a:srgbClr val="BCBEC4"/>
                </a:solidFill>
                <a:effectLst/>
                <a:ea typeface="JetBrains Mono"/>
              </a:rPr>
              <a:t>: application/x-www-form-urlencoded</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url=http://www.springmvc.com:8080</a:t>
            </a:r>
            <a:endParaRPr kumimoji="0" lang="ko-KR" altLang="ko-KR" sz="1100" b="0" i="0" u="none" strike="noStrike" cap="none" normalizeH="0" baseline="0">
              <a:ln>
                <a:noFill/>
              </a:ln>
              <a:solidFill>
                <a:schemeClr val="tx1"/>
              </a:solidFill>
              <a:effectLst/>
            </a:endParaRPr>
          </a:p>
        </p:txBody>
      </p:sp>
      <p:sp>
        <p:nvSpPr>
          <p:cNvPr id="34" name="직사각형 33">
            <a:extLst>
              <a:ext uri="{FF2B5EF4-FFF2-40B4-BE49-F238E27FC236}">
                <a16:creationId xmlns:a16="http://schemas.microsoft.com/office/drawing/2014/main" id="{1D7E7DE2-8F2F-2E49-FFB5-A6E154B5D5C3}"/>
              </a:ext>
            </a:extLst>
          </p:cNvPr>
          <p:cNvSpPr/>
          <p:nvPr/>
        </p:nvSpPr>
        <p:spPr>
          <a:xfrm>
            <a:off x="6472989" y="4301182"/>
            <a:ext cx="5510465"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클라이언트의 요청 파라미터가 </a:t>
            </a:r>
            <a:r>
              <a:rPr lang="en-US" altLang="ko-KR" sz="1200"/>
              <a:t>@ModelAttribute </a:t>
            </a:r>
            <a:r>
              <a:rPr lang="ko-KR" altLang="en-US" sz="1200"/>
              <a:t>에 지정된 매개변수명과 같은 경우 타입변환 방식으로 객체가 생성된다</a:t>
            </a:r>
            <a:endParaRPr lang="en-US" altLang="ko-KR" sz="1200"/>
          </a:p>
        </p:txBody>
      </p:sp>
      <p:sp>
        <p:nvSpPr>
          <p:cNvPr id="36" name="직사각형 35">
            <a:extLst>
              <a:ext uri="{FF2B5EF4-FFF2-40B4-BE49-F238E27FC236}">
                <a16:creationId xmlns:a16="http://schemas.microsoft.com/office/drawing/2014/main" id="{3112B4F3-1A8B-7C5B-2923-1114ADDE2AE1}"/>
              </a:ext>
            </a:extLst>
          </p:cNvPr>
          <p:cNvSpPr/>
          <p:nvPr/>
        </p:nvSpPr>
        <p:spPr>
          <a:xfrm>
            <a:off x="6804383" y="1998047"/>
            <a:ext cx="5338631" cy="1164614"/>
          </a:xfrm>
          <a:prstGeom prst="rect">
            <a:avLst/>
          </a:prstGeom>
        </p:spPr>
        <p:txBody>
          <a:bodyPr wrap="square">
            <a:spAutoFit/>
          </a:bodyPr>
          <a:lstStyle/>
          <a:p>
            <a:pPr marL="228600" indent="-228600">
              <a:lnSpc>
                <a:spcPct val="150000"/>
              </a:lnSpc>
              <a:buFont typeface="+mj-lt"/>
              <a:buAutoNum type="arabicParenR"/>
            </a:pPr>
            <a:r>
              <a:rPr lang="ko-KR" altLang="en-US" sz="1200"/>
              <a:t>요청 파라미터 명 </a:t>
            </a:r>
            <a:r>
              <a:rPr lang="en-US" altLang="ko-KR" sz="1200"/>
              <a:t>: protocol, domain, port</a:t>
            </a:r>
          </a:p>
          <a:p>
            <a:pPr marL="228600" indent="-228600">
              <a:lnSpc>
                <a:spcPct val="150000"/>
              </a:lnSpc>
              <a:buFont typeface="+mj-lt"/>
              <a:buAutoNum type="arabicParenR"/>
            </a:pPr>
            <a:r>
              <a:rPr lang="en-US" altLang="ko-KR" sz="1200"/>
              <a:t>@ModelAttribute </a:t>
            </a:r>
            <a:r>
              <a:rPr lang="ko-KR" altLang="en-US" sz="1200"/>
              <a:t>매개변수명 </a:t>
            </a:r>
            <a:r>
              <a:rPr lang="en-US" altLang="ko-KR" sz="1200"/>
              <a:t>: url</a:t>
            </a:r>
          </a:p>
          <a:p>
            <a:pPr marL="228600" indent="-228600">
              <a:lnSpc>
                <a:spcPct val="150000"/>
              </a:lnSpc>
              <a:buFont typeface="+mj-lt"/>
              <a:buAutoNum type="arabicParenR"/>
            </a:pPr>
            <a:r>
              <a:rPr lang="ko-KR" altLang="en-US" sz="1200"/>
              <a:t>객체를 만들고 객체의 필드명과 동일한 요청 파라미터의 값을 설정함</a:t>
            </a:r>
            <a:endParaRPr lang="en-US" altLang="ko-KR" sz="1200"/>
          </a:p>
          <a:p>
            <a:pPr marL="228600" indent="-228600">
              <a:lnSpc>
                <a:spcPct val="150000"/>
              </a:lnSpc>
              <a:buFont typeface="+mj-lt"/>
              <a:buAutoNum type="arabicParenR"/>
            </a:pPr>
            <a:r>
              <a:rPr lang="ko-KR" altLang="en-US" sz="1200"/>
              <a:t>필드타입과 요청파라미터 타입이 다를 경우 타입변환을 거쳐 설정함</a:t>
            </a:r>
            <a:endParaRPr lang="en-US" altLang="ko-KR" sz="1200"/>
          </a:p>
        </p:txBody>
      </p:sp>
      <p:sp>
        <p:nvSpPr>
          <p:cNvPr id="37" name="직사각형 36">
            <a:extLst>
              <a:ext uri="{FF2B5EF4-FFF2-40B4-BE49-F238E27FC236}">
                <a16:creationId xmlns:a16="http://schemas.microsoft.com/office/drawing/2014/main" id="{DCF0C8A5-7C59-F71A-1B4A-2FFA0077717D}"/>
              </a:ext>
            </a:extLst>
          </p:cNvPr>
          <p:cNvSpPr/>
          <p:nvPr/>
        </p:nvSpPr>
        <p:spPr>
          <a:xfrm>
            <a:off x="6804383" y="4973168"/>
            <a:ext cx="5338631" cy="1164614"/>
          </a:xfrm>
          <a:prstGeom prst="rect">
            <a:avLst/>
          </a:prstGeom>
        </p:spPr>
        <p:txBody>
          <a:bodyPr wrap="square">
            <a:spAutoFit/>
          </a:bodyPr>
          <a:lstStyle/>
          <a:p>
            <a:pPr marL="228600" indent="-228600">
              <a:lnSpc>
                <a:spcPct val="150000"/>
              </a:lnSpc>
              <a:buFont typeface="+mj-lt"/>
              <a:buAutoNum type="arabicParenR"/>
            </a:pPr>
            <a:r>
              <a:rPr lang="ko-KR" altLang="en-US" sz="1200"/>
              <a:t>요청 파라미터 명 </a:t>
            </a:r>
            <a:r>
              <a:rPr lang="en-US" altLang="ko-KR" sz="1200"/>
              <a:t>: url</a:t>
            </a:r>
          </a:p>
          <a:p>
            <a:pPr marL="228600" indent="-228600">
              <a:lnSpc>
                <a:spcPct val="150000"/>
              </a:lnSpc>
              <a:buFont typeface="+mj-lt"/>
              <a:buAutoNum type="arabicParenR"/>
            </a:pPr>
            <a:r>
              <a:rPr lang="en-US" altLang="ko-KR" sz="1200"/>
              <a:t>@ModelAttribute </a:t>
            </a:r>
            <a:r>
              <a:rPr lang="ko-KR" altLang="en-US" sz="1200"/>
              <a:t>매개변수명 </a:t>
            </a:r>
            <a:r>
              <a:rPr lang="en-US" altLang="ko-KR" sz="1200"/>
              <a:t>: url</a:t>
            </a:r>
          </a:p>
          <a:p>
            <a:pPr marL="228600" indent="-228600">
              <a:lnSpc>
                <a:spcPct val="150000"/>
              </a:lnSpc>
              <a:buFont typeface="+mj-lt"/>
              <a:buAutoNum type="arabicParenR"/>
            </a:pPr>
            <a:r>
              <a:rPr lang="en-US" altLang="ko-KR" sz="1200"/>
              <a:t>StringToUrlConverter </a:t>
            </a:r>
            <a:r>
              <a:rPr lang="ko-KR" altLang="en-US" sz="1200"/>
              <a:t>를 통해 </a:t>
            </a:r>
            <a:r>
              <a:rPr lang="en-US" altLang="ko-KR" sz="1200"/>
              <a:t>Url </a:t>
            </a:r>
            <a:r>
              <a:rPr lang="ko-KR" altLang="en-US" sz="1200"/>
              <a:t>객체 생성 후 메서드에 전달</a:t>
            </a:r>
            <a:endParaRPr lang="en-US" altLang="ko-KR" sz="1200"/>
          </a:p>
          <a:p>
            <a:pPr marL="228600" indent="-228600">
              <a:lnSpc>
                <a:spcPct val="150000"/>
              </a:lnSpc>
              <a:buFont typeface="+mj-lt"/>
              <a:buAutoNum type="arabicParenR"/>
            </a:pPr>
            <a:r>
              <a:rPr lang="en-US" altLang="ko-KR" sz="1200"/>
              <a:t>Converter </a:t>
            </a:r>
            <a:r>
              <a:rPr lang="ko-KR" altLang="en-US" sz="1200"/>
              <a:t>가 존재하지 않으면 빈 객체 생성 후 메서드에 전달</a:t>
            </a:r>
            <a:endParaRPr lang="en-US" altLang="ko-KR" sz="1200"/>
          </a:p>
        </p:txBody>
      </p:sp>
    </p:spTree>
    <p:extLst>
      <p:ext uri="{BB962C8B-B14F-4D97-AF65-F5344CB8AC3E}">
        <p14:creationId xmlns:p14="http://schemas.microsoft.com/office/powerpoint/2010/main" val="17190855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6894E-2C76-292A-3C66-A13DD367A035}"/>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5D2A8839-BEA3-3A1E-0C35-22CAFC969E98}"/>
              </a:ext>
            </a:extLst>
          </p:cNvPr>
          <p:cNvSpPr/>
          <p:nvPr/>
        </p:nvSpPr>
        <p:spPr>
          <a:xfrm>
            <a:off x="108284" y="205930"/>
            <a:ext cx="56560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@ModelAttribute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객체 바인딩</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0AD242F2-F837-F819-4F07-4F60CD342FC0}"/>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BF22D480-7D88-8E60-E958-CC33A1E8C1F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E9A2F0B-C482-6D72-5787-CBC5262423D8}"/>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CC829888-5E31-42F5-B449-BE1963BB14F0}"/>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89285127-C662-B9D8-DEE4-24D65051C792}"/>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35DF3B69-DE58-8151-9817-03C3129ADC63}"/>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9325B7CF-7552-32B5-48E6-47B28E4E21DE}"/>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16F26902-AFFD-34EA-B662-CFEEBE8D4CB6}"/>
              </a:ext>
            </a:extLst>
          </p:cNvPr>
          <p:cNvCxnSpPr>
            <a:cxnSpLocks/>
            <a:stCxn id="10" idx="2"/>
            <a:endCxn id="14" idx="0"/>
          </p:cNvCxnSpPr>
          <p:nvPr/>
        </p:nvCxnSpPr>
        <p:spPr>
          <a:xfrm>
            <a:off x="5721379" y="1408265"/>
            <a:ext cx="0" cy="4169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90A985E-89B2-6142-31CD-D27CFF16EF88}"/>
              </a:ext>
            </a:extLst>
          </p:cNvPr>
          <p:cNvSpPr/>
          <p:nvPr/>
        </p:nvSpPr>
        <p:spPr>
          <a:xfrm>
            <a:off x="3917962" y="1825172"/>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sp>
        <p:nvSpPr>
          <p:cNvPr id="22" name="TextBox 21">
            <a:extLst>
              <a:ext uri="{FF2B5EF4-FFF2-40B4-BE49-F238E27FC236}">
                <a16:creationId xmlns:a16="http://schemas.microsoft.com/office/drawing/2014/main" id="{CD996B13-C7E2-1E5D-692A-1595182A5A7D}"/>
              </a:ext>
            </a:extLst>
          </p:cNvPr>
          <p:cNvSpPr txBox="1"/>
          <p:nvPr/>
        </p:nvSpPr>
        <p:spPr>
          <a:xfrm>
            <a:off x="110630" y="1451227"/>
            <a:ext cx="4288301" cy="313547"/>
          </a:xfrm>
          <a:prstGeom prst="rect">
            <a:avLst/>
          </a:prstGeom>
          <a:noFill/>
        </p:spPr>
        <p:txBody>
          <a:bodyPr wrap="square">
            <a:spAutoFit/>
          </a:bodyPr>
          <a:lstStyle/>
          <a:p>
            <a:pPr>
              <a:lnSpc>
                <a:spcPct val="150000"/>
              </a:lnSpc>
            </a:pP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protocol=http&amp;domain=www.springmvc.com&amp;port=8080</a:t>
            </a:r>
            <a:endParaRPr lang="ko-KR" altLang="en-US" sz="1100"/>
          </a:p>
        </p:txBody>
      </p:sp>
      <p:cxnSp>
        <p:nvCxnSpPr>
          <p:cNvPr id="29" name="직선 화살표 연결선 28">
            <a:extLst>
              <a:ext uri="{FF2B5EF4-FFF2-40B4-BE49-F238E27FC236}">
                <a16:creationId xmlns:a16="http://schemas.microsoft.com/office/drawing/2014/main" id="{CF60E314-3899-528A-8871-95E8F62E0D70}"/>
              </a:ext>
            </a:extLst>
          </p:cNvPr>
          <p:cNvCxnSpPr>
            <a:cxnSpLocks/>
            <a:stCxn id="14" idx="3"/>
            <a:endCxn id="18" idx="1"/>
          </p:cNvCxnSpPr>
          <p:nvPr/>
        </p:nvCxnSpPr>
        <p:spPr>
          <a:xfrm>
            <a:off x="7524795" y="2072060"/>
            <a:ext cx="81910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941D5C4-82CF-C531-1EED-5B5F00D14E80}"/>
              </a:ext>
            </a:extLst>
          </p:cNvPr>
          <p:cNvSpPr txBox="1"/>
          <p:nvPr/>
        </p:nvSpPr>
        <p:spPr>
          <a:xfrm>
            <a:off x="7702754" y="421349"/>
            <a:ext cx="3701396" cy="567463"/>
          </a:xfrm>
          <a:prstGeom prst="rect">
            <a:avLst/>
          </a:prstGeom>
          <a:noFill/>
        </p:spPr>
        <p:txBody>
          <a:bodyPr wrap="square">
            <a:spAutoFit/>
          </a:bodyPr>
          <a:lstStyle/>
          <a:p>
            <a:pPr>
              <a:lnSpc>
                <a:spcPct val="150000"/>
              </a:lnSpc>
            </a:pPr>
            <a:r>
              <a:rPr kumimoji="0" lang="ko-KR" altLang="en-US" sz="1100" b="0" i="0" u="none" strike="noStrike" cap="none" normalizeH="0" baseline="0">
                <a:ln>
                  <a:noFill/>
                </a:ln>
                <a:effectLst/>
                <a:ea typeface="JetBrains Mono"/>
              </a:rPr>
              <a:t>현재 요청파라미터가 </a:t>
            </a:r>
            <a:r>
              <a:rPr kumimoji="0" lang="en-US" altLang="ko-KR" sz="1100" b="0" i="0" u="none" strike="noStrike" cap="none" normalizeH="0" baseline="0">
                <a:ln>
                  <a:noFill/>
                </a:ln>
                <a:effectLst/>
                <a:ea typeface="JetBrains Mono"/>
              </a:rPr>
              <a:t>@ModelAttribute </a:t>
            </a:r>
            <a:r>
              <a:rPr kumimoji="0" lang="ko-KR" altLang="en-US" sz="1100" b="0" i="0" u="none" strike="noStrike" cap="none" normalizeH="0" baseline="0">
                <a:ln>
                  <a:noFill/>
                </a:ln>
                <a:effectLst/>
                <a:ea typeface="JetBrains Mono"/>
              </a:rPr>
              <a:t>에 선언된 매개변수명</a:t>
            </a:r>
            <a:r>
              <a:rPr kumimoji="0" lang="en-US" altLang="ko-KR" sz="1100" b="0" i="0" u="none" strike="noStrike" cap="none" normalizeH="0" baseline="0">
                <a:ln>
                  <a:noFill/>
                </a:ln>
                <a:effectLst/>
                <a:ea typeface="JetBrains Mono"/>
              </a:rPr>
              <a:t>(url) </a:t>
            </a:r>
            <a:r>
              <a:rPr kumimoji="0" lang="ko-KR" altLang="en-US" sz="1100" b="0" i="0" u="none" strike="noStrike" cap="none" normalizeH="0" baseline="0">
                <a:ln>
                  <a:noFill/>
                </a:ln>
                <a:effectLst/>
                <a:ea typeface="JetBrains Mono"/>
              </a:rPr>
              <a:t>으로 요청하고 있는가</a:t>
            </a:r>
            <a:r>
              <a:rPr kumimoji="0" lang="en-US" altLang="ko-KR" sz="1100" b="0" i="0" u="none" strike="noStrike" cap="none" normalizeH="0" baseline="0">
                <a:ln>
                  <a:noFill/>
                </a:ln>
                <a:effectLst/>
                <a:ea typeface="JetBrains Mono"/>
              </a:rPr>
              <a:t>?</a:t>
            </a:r>
            <a:endParaRPr lang="ko-KR" altLang="en-US" sz="1100"/>
          </a:p>
        </p:txBody>
      </p:sp>
      <p:sp>
        <p:nvSpPr>
          <p:cNvPr id="50" name="TextBox 49">
            <a:extLst>
              <a:ext uri="{FF2B5EF4-FFF2-40B4-BE49-F238E27FC236}">
                <a16:creationId xmlns:a16="http://schemas.microsoft.com/office/drawing/2014/main" id="{5DD3942B-2105-DE6A-68D4-734D2E7945ED}"/>
              </a:ext>
            </a:extLst>
          </p:cNvPr>
          <p:cNvSpPr txBox="1"/>
          <p:nvPr/>
        </p:nvSpPr>
        <p:spPr>
          <a:xfrm>
            <a:off x="9403040" y="1440118"/>
            <a:ext cx="1910966" cy="261610"/>
          </a:xfrm>
          <a:prstGeom prst="rect">
            <a:avLst/>
          </a:prstGeom>
          <a:noFill/>
        </p:spPr>
        <p:txBody>
          <a:bodyPr wrap="square">
            <a:spAutoFit/>
          </a:bodyPr>
          <a:lstStyle/>
          <a:p>
            <a:r>
              <a:rPr lang="en-US" altLang="ko-KR" sz="1100"/>
              <a:t>request.getParameter(“url”)</a:t>
            </a:r>
            <a:endParaRPr lang="ko-KR" altLang="en-US" sz="1100"/>
          </a:p>
        </p:txBody>
      </p:sp>
      <p:sp>
        <p:nvSpPr>
          <p:cNvPr id="54" name="모서리가 둥근 직사각형 38">
            <a:extLst>
              <a:ext uri="{FF2B5EF4-FFF2-40B4-BE49-F238E27FC236}">
                <a16:creationId xmlns:a16="http://schemas.microsoft.com/office/drawing/2014/main" id="{669930F7-4431-FCBA-7D40-8C21A90BF81D}"/>
              </a:ext>
            </a:extLst>
          </p:cNvPr>
          <p:cNvSpPr/>
          <p:nvPr/>
        </p:nvSpPr>
        <p:spPr>
          <a:xfrm>
            <a:off x="5080021" y="2622633"/>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sp>
        <p:nvSpPr>
          <p:cNvPr id="60" name="모서리가 둥근 직사각형 38">
            <a:extLst>
              <a:ext uri="{FF2B5EF4-FFF2-40B4-BE49-F238E27FC236}">
                <a16:creationId xmlns:a16="http://schemas.microsoft.com/office/drawing/2014/main" id="{D6EFFA1F-FD19-549C-29C5-C7446106A2D1}"/>
              </a:ext>
            </a:extLst>
          </p:cNvPr>
          <p:cNvSpPr/>
          <p:nvPr/>
        </p:nvSpPr>
        <p:spPr>
          <a:xfrm>
            <a:off x="4659590" y="3612955"/>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sp>
        <p:nvSpPr>
          <p:cNvPr id="72" name="모서리가 둥근 직사각형 38">
            <a:extLst>
              <a:ext uri="{FF2B5EF4-FFF2-40B4-BE49-F238E27FC236}">
                <a16:creationId xmlns:a16="http://schemas.microsoft.com/office/drawing/2014/main" id="{FD133071-96FB-ADBF-D197-208426035F91}"/>
              </a:ext>
            </a:extLst>
          </p:cNvPr>
          <p:cNvSpPr/>
          <p:nvPr/>
        </p:nvSpPr>
        <p:spPr>
          <a:xfrm>
            <a:off x="5121121" y="5112444"/>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53C478CB-4E55-3A0E-125F-040669140F8E}"/>
              </a:ext>
            </a:extLst>
          </p:cNvPr>
          <p:cNvSpPr/>
          <p:nvPr/>
        </p:nvSpPr>
        <p:spPr>
          <a:xfrm>
            <a:off x="8071869" y="3612955"/>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065D080B-C24F-7461-92CF-BD46628C7A6D}"/>
              </a:ext>
            </a:extLst>
          </p:cNvPr>
          <p:cNvPicPr>
            <a:picLocks noChangeAspect="1"/>
          </p:cNvPicPr>
          <p:nvPr/>
        </p:nvPicPr>
        <p:blipFill>
          <a:blip r:embed="rId3"/>
          <a:srcRect l="46660"/>
          <a:stretch/>
        </p:blipFill>
        <p:spPr>
          <a:xfrm>
            <a:off x="9651466" y="2852921"/>
            <a:ext cx="2123573" cy="2013843"/>
          </a:xfrm>
          <a:prstGeom prst="rect">
            <a:avLst/>
          </a:prstGeom>
        </p:spPr>
      </p:pic>
      <p:cxnSp>
        <p:nvCxnSpPr>
          <p:cNvPr id="82" name="직선 연결선 81">
            <a:extLst>
              <a:ext uri="{FF2B5EF4-FFF2-40B4-BE49-F238E27FC236}">
                <a16:creationId xmlns:a16="http://schemas.microsoft.com/office/drawing/2014/main" id="{16C9D14E-95AC-C20C-BFA8-7B3303076BAD}"/>
              </a:ext>
            </a:extLst>
          </p:cNvPr>
          <p:cNvCxnSpPr>
            <a:cxnSpLocks/>
            <a:stCxn id="77" idx="3"/>
            <a:endCxn id="79" idx="1"/>
          </p:cNvCxnSpPr>
          <p:nvPr/>
        </p:nvCxnSpPr>
        <p:spPr>
          <a:xfrm>
            <a:off x="9242300" y="3859843"/>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BC90B75F-75B0-A9BA-9F7C-E93A458BE7B9}"/>
              </a:ext>
            </a:extLst>
          </p:cNvPr>
          <p:cNvCxnSpPr>
            <a:stCxn id="60" idx="3"/>
            <a:endCxn id="77" idx="1"/>
          </p:cNvCxnSpPr>
          <p:nvPr/>
        </p:nvCxnSpPr>
        <p:spPr>
          <a:xfrm>
            <a:off x="6783163" y="3859843"/>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C708908-4D5F-71EE-1E2E-1D0B4E66AB1F}"/>
              </a:ext>
            </a:extLst>
          </p:cNvPr>
          <p:cNvSpPr txBox="1"/>
          <p:nvPr/>
        </p:nvSpPr>
        <p:spPr>
          <a:xfrm>
            <a:off x="6228845" y="314991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B2CE1AD0-97D4-9C55-5192-7DD50930648C}"/>
              </a:ext>
            </a:extLst>
          </p:cNvPr>
          <p:cNvCxnSpPr>
            <a:cxnSpLocks/>
            <a:stCxn id="121" idx="2"/>
            <a:endCxn id="72" idx="0"/>
          </p:cNvCxnSpPr>
          <p:nvPr/>
        </p:nvCxnSpPr>
        <p:spPr>
          <a:xfrm>
            <a:off x="5721375" y="4725692"/>
            <a:ext cx="1" cy="3867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937CCE00-3DA4-6FED-2A1B-07DAD8D6AFFA}"/>
              </a:ext>
            </a:extLst>
          </p:cNvPr>
          <p:cNvSpPr/>
          <p:nvPr/>
        </p:nvSpPr>
        <p:spPr>
          <a:xfrm>
            <a:off x="5121121" y="6027898"/>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value</a:t>
            </a:r>
          </a:p>
        </p:txBody>
      </p:sp>
      <p:cxnSp>
        <p:nvCxnSpPr>
          <p:cNvPr id="92" name="직선 화살표 연결선 91">
            <a:extLst>
              <a:ext uri="{FF2B5EF4-FFF2-40B4-BE49-F238E27FC236}">
                <a16:creationId xmlns:a16="http://schemas.microsoft.com/office/drawing/2014/main" id="{B9046775-BF5F-7DD6-A8FC-77D959D6A006}"/>
              </a:ext>
            </a:extLst>
          </p:cNvPr>
          <p:cNvCxnSpPr>
            <a:cxnSpLocks/>
            <a:stCxn id="72" idx="2"/>
            <a:endCxn id="91" idx="0"/>
          </p:cNvCxnSpPr>
          <p:nvPr/>
        </p:nvCxnSpPr>
        <p:spPr>
          <a:xfrm>
            <a:off x="5721376" y="5606220"/>
            <a:ext cx="0" cy="4216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A966A1F-8EB3-4826-977C-42B546B712F6}"/>
              </a:ext>
            </a:extLst>
          </p:cNvPr>
          <p:cNvSpPr txBox="1"/>
          <p:nvPr/>
        </p:nvSpPr>
        <p:spPr>
          <a:xfrm>
            <a:off x="5910872" y="4393358"/>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3" name="TextBox 102">
            <a:extLst>
              <a:ext uri="{FF2B5EF4-FFF2-40B4-BE49-F238E27FC236}">
                <a16:creationId xmlns:a16="http://schemas.microsoft.com/office/drawing/2014/main" id="{4A6C11CC-BCF2-1946-AF57-C53F39DF9319}"/>
              </a:ext>
            </a:extLst>
          </p:cNvPr>
          <p:cNvSpPr txBox="1"/>
          <p:nvPr/>
        </p:nvSpPr>
        <p:spPr>
          <a:xfrm>
            <a:off x="3812406" y="5670529"/>
            <a:ext cx="1896074" cy="261610"/>
          </a:xfrm>
          <a:prstGeom prst="rect">
            <a:avLst/>
          </a:prstGeom>
          <a:noFill/>
        </p:spPr>
        <p:txBody>
          <a:bodyPr wrap="square">
            <a:spAutoFit/>
          </a:bodyPr>
          <a:lstStyle/>
          <a:p>
            <a:r>
              <a:rPr lang="en-US" altLang="ko-KR" sz="1100"/>
              <a:t> </a:t>
            </a:r>
            <a:r>
              <a:rPr lang="ko-KR" altLang="en-US" sz="1100"/>
              <a:t>타입변환 결과를 반환한다</a:t>
            </a:r>
          </a:p>
        </p:txBody>
      </p:sp>
      <p:cxnSp>
        <p:nvCxnSpPr>
          <p:cNvPr id="105" name="직선 화살표 연결선 104">
            <a:extLst>
              <a:ext uri="{FF2B5EF4-FFF2-40B4-BE49-F238E27FC236}">
                <a16:creationId xmlns:a16="http://schemas.microsoft.com/office/drawing/2014/main" id="{A13CB629-281E-73B8-1580-730DF9A65D2E}"/>
              </a:ext>
            </a:extLst>
          </p:cNvPr>
          <p:cNvCxnSpPr>
            <a:cxnSpLocks/>
            <a:stCxn id="91" idx="3"/>
            <a:endCxn id="113" idx="1"/>
          </p:cNvCxnSpPr>
          <p:nvPr/>
        </p:nvCxnSpPr>
        <p:spPr>
          <a:xfrm flipV="1">
            <a:off x="6321630" y="6274785"/>
            <a:ext cx="179248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C4EE4D74-B760-D93E-934A-2D5F022E6C9E}"/>
              </a:ext>
            </a:extLst>
          </p:cNvPr>
          <p:cNvSpPr/>
          <p:nvPr/>
        </p:nvSpPr>
        <p:spPr>
          <a:xfrm>
            <a:off x="8114114" y="6027897"/>
            <a:ext cx="9389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p:txBody>
      </p:sp>
      <p:sp>
        <p:nvSpPr>
          <p:cNvPr id="121" name="다이아몬드 120">
            <a:extLst>
              <a:ext uri="{FF2B5EF4-FFF2-40B4-BE49-F238E27FC236}">
                <a16:creationId xmlns:a16="http://schemas.microsoft.com/office/drawing/2014/main" id="{11FE78BA-E5D4-F12D-8BEE-F452157914E9}"/>
              </a:ext>
            </a:extLst>
          </p:cNvPr>
          <p:cNvSpPr/>
          <p:nvPr/>
        </p:nvSpPr>
        <p:spPr>
          <a:xfrm>
            <a:off x="5531877" y="4322635"/>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362DACC5-5AC5-C351-6C23-50D28C37D39B}"/>
              </a:ext>
            </a:extLst>
          </p:cNvPr>
          <p:cNvCxnSpPr>
            <a:cxnSpLocks/>
            <a:stCxn id="60" idx="2"/>
            <a:endCxn id="121" idx="0"/>
          </p:cNvCxnSpPr>
          <p:nvPr/>
        </p:nvCxnSpPr>
        <p:spPr>
          <a:xfrm flipH="1">
            <a:off x="5721375" y="4106731"/>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6CC83BB9-05F6-DA12-28D0-393D3E2AE3AF}"/>
              </a:ext>
            </a:extLst>
          </p:cNvPr>
          <p:cNvCxnSpPr>
            <a:cxnSpLocks/>
            <a:stCxn id="121" idx="1"/>
            <a:endCxn id="57" idx="3"/>
          </p:cNvCxnSpPr>
          <p:nvPr/>
        </p:nvCxnSpPr>
        <p:spPr>
          <a:xfrm flipH="1">
            <a:off x="4164207" y="4524164"/>
            <a:ext cx="1367670" cy="7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9A800102-D2CE-EFE5-5DF3-8CEE69B0C2CF}"/>
              </a:ext>
            </a:extLst>
          </p:cNvPr>
          <p:cNvSpPr>
            <a:spLocks noChangeArrowheads="1"/>
          </p:cNvSpPr>
          <p:nvPr/>
        </p:nvSpPr>
        <p:spPr bwMode="auto">
          <a:xfrm>
            <a:off x="7837191" y="1018229"/>
            <a:ext cx="313169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모서리가 둥근 직사각형 38">
            <a:extLst>
              <a:ext uri="{FF2B5EF4-FFF2-40B4-BE49-F238E27FC236}">
                <a16:creationId xmlns:a16="http://schemas.microsoft.com/office/drawing/2014/main" id="{6CBF5BB0-38F8-315E-803E-0C131A34743A}"/>
              </a:ext>
            </a:extLst>
          </p:cNvPr>
          <p:cNvSpPr/>
          <p:nvPr/>
        </p:nvSpPr>
        <p:spPr>
          <a:xfrm>
            <a:off x="5816514" y="4798614"/>
            <a:ext cx="514395"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a:t>
            </a:r>
          </a:p>
        </p:txBody>
      </p:sp>
      <p:sp>
        <p:nvSpPr>
          <p:cNvPr id="18" name="모서리가 둥근 직사각형 38">
            <a:extLst>
              <a:ext uri="{FF2B5EF4-FFF2-40B4-BE49-F238E27FC236}">
                <a16:creationId xmlns:a16="http://schemas.microsoft.com/office/drawing/2014/main" id="{C53065FF-F5C3-736E-F881-58F8479D3516}"/>
              </a:ext>
            </a:extLst>
          </p:cNvPr>
          <p:cNvSpPr/>
          <p:nvPr/>
        </p:nvSpPr>
        <p:spPr>
          <a:xfrm>
            <a:off x="8343900" y="1825172"/>
            <a:ext cx="2123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name</a:t>
            </a:r>
          </a:p>
          <a:p>
            <a:pPr algn="ctr">
              <a:spcBef>
                <a:spcPts val="400"/>
              </a:spcBef>
            </a:pPr>
            <a:endParaRPr lang="en-US" altLang="ko-KR" sz="1400"/>
          </a:p>
        </p:txBody>
      </p:sp>
      <p:sp>
        <p:nvSpPr>
          <p:cNvPr id="19" name="모서리가 둥근 직사각형 38">
            <a:extLst>
              <a:ext uri="{FF2B5EF4-FFF2-40B4-BE49-F238E27FC236}">
                <a16:creationId xmlns:a16="http://schemas.microsoft.com/office/drawing/2014/main" id="{51BE77B9-0705-A96A-B7AD-2BAAFF99D5E6}"/>
              </a:ext>
            </a:extLst>
          </p:cNvPr>
          <p:cNvSpPr/>
          <p:nvPr/>
        </p:nvSpPr>
        <p:spPr>
          <a:xfrm>
            <a:off x="8424105" y="2032472"/>
            <a:ext cx="1957872"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100"/>
          </a:p>
        </p:txBody>
      </p:sp>
      <p:cxnSp>
        <p:nvCxnSpPr>
          <p:cNvPr id="25" name="직선 화살표 연결선 24">
            <a:extLst>
              <a:ext uri="{FF2B5EF4-FFF2-40B4-BE49-F238E27FC236}">
                <a16:creationId xmlns:a16="http://schemas.microsoft.com/office/drawing/2014/main" id="{70FE7B41-E2E0-6BE6-1A3E-6B31B9A2AF83}"/>
              </a:ext>
            </a:extLst>
          </p:cNvPr>
          <p:cNvCxnSpPr>
            <a:cxnSpLocks/>
            <a:stCxn id="18" idx="0"/>
            <a:endCxn id="3" idx="2"/>
          </p:cNvCxnSpPr>
          <p:nvPr/>
        </p:nvCxnSpPr>
        <p:spPr>
          <a:xfrm flipH="1" flipV="1">
            <a:off x="9403041" y="1279839"/>
            <a:ext cx="2646" cy="5453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5A22E1FF-A4DA-D5F5-FD25-EBD4D66FA240}"/>
              </a:ext>
            </a:extLst>
          </p:cNvPr>
          <p:cNvCxnSpPr>
            <a:cxnSpLocks/>
          </p:cNvCxnSpPr>
          <p:nvPr/>
        </p:nvCxnSpPr>
        <p:spPr>
          <a:xfrm>
            <a:off x="10888579" y="1215189"/>
            <a:ext cx="299524" cy="193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6E35B6AE-4285-A0B1-1D0C-D767D4C99E31}"/>
              </a:ext>
            </a:extLst>
          </p:cNvPr>
          <p:cNvCxnSpPr>
            <a:cxnSpLocks/>
            <a:stCxn id="14" idx="2"/>
            <a:endCxn id="54" idx="0"/>
          </p:cNvCxnSpPr>
          <p:nvPr/>
        </p:nvCxnSpPr>
        <p:spPr>
          <a:xfrm flipH="1">
            <a:off x="5721378" y="2318948"/>
            <a:ext cx="1" cy="303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7CD8515-306F-07C7-D230-23ABA2DCFC8F}"/>
              </a:ext>
            </a:extLst>
          </p:cNvPr>
          <p:cNvSpPr txBox="1"/>
          <p:nvPr/>
        </p:nvSpPr>
        <p:spPr>
          <a:xfrm>
            <a:off x="4733913" y="4267933"/>
            <a:ext cx="346108" cy="261610"/>
          </a:xfrm>
          <a:prstGeom prst="rect">
            <a:avLst/>
          </a:prstGeom>
          <a:noFill/>
        </p:spPr>
        <p:txBody>
          <a:bodyPr wrap="square">
            <a:spAutoFit/>
          </a:bodyPr>
          <a:lstStyle/>
          <a:p>
            <a:pPr algn="ctr"/>
            <a:r>
              <a:rPr lang="en-US" altLang="ko-KR" sz="1100" b="1">
                <a:solidFill>
                  <a:srgbClr val="FF0000"/>
                </a:solidFill>
              </a:rPr>
              <a:t>N</a:t>
            </a:r>
            <a:endParaRPr lang="ko-KR" altLang="en-US" sz="1100" b="1">
              <a:solidFill>
                <a:srgbClr val="FF0000"/>
              </a:solidFill>
            </a:endParaRPr>
          </a:p>
        </p:txBody>
      </p:sp>
      <p:sp>
        <p:nvSpPr>
          <p:cNvPr id="7" name="TextBox 6">
            <a:extLst>
              <a:ext uri="{FF2B5EF4-FFF2-40B4-BE49-F238E27FC236}">
                <a16:creationId xmlns:a16="http://schemas.microsoft.com/office/drawing/2014/main" id="{BF1977BE-53C4-1E02-1A37-1F912A53D816}"/>
              </a:ext>
            </a:extLst>
          </p:cNvPr>
          <p:cNvSpPr txBox="1"/>
          <p:nvPr/>
        </p:nvSpPr>
        <p:spPr>
          <a:xfrm>
            <a:off x="5375266" y="4758849"/>
            <a:ext cx="346108" cy="261610"/>
          </a:xfrm>
          <a:prstGeom prst="rect">
            <a:avLst/>
          </a:prstGeom>
          <a:noFill/>
        </p:spPr>
        <p:txBody>
          <a:bodyPr wrap="square">
            <a:spAutoFit/>
          </a:bodyPr>
          <a:lstStyle/>
          <a:p>
            <a:pPr algn="ctr"/>
            <a:r>
              <a:rPr lang="en-US" altLang="ko-KR" sz="1100" b="1">
                <a:solidFill>
                  <a:srgbClr val="FF0000"/>
                </a:solidFill>
              </a:rPr>
              <a:t>Y</a:t>
            </a:r>
            <a:endParaRPr lang="ko-KR" altLang="en-US" sz="1100" b="1">
              <a:solidFill>
                <a:srgbClr val="FF0000"/>
              </a:solidFill>
            </a:endParaRPr>
          </a:p>
        </p:txBody>
      </p:sp>
      <p:sp>
        <p:nvSpPr>
          <p:cNvPr id="28" name="모서리가 둥근 직사각형 38">
            <a:extLst>
              <a:ext uri="{FF2B5EF4-FFF2-40B4-BE49-F238E27FC236}">
                <a16:creationId xmlns:a16="http://schemas.microsoft.com/office/drawing/2014/main" id="{B7BEC4E7-5777-2213-EA28-A02AB9D6509E}"/>
              </a:ext>
            </a:extLst>
          </p:cNvPr>
          <p:cNvSpPr/>
          <p:nvPr/>
        </p:nvSpPr>
        <p:spPr>
          <a:xfrm>
            <a:off x="3166898" y="2622633"/>
            <a:ext cx="58088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Url</a:t>
            </a:r>
          </a:p>
        </p:txBody>
      </p:sp>
      <p:sp>
        <p:nvSpPr>
          <p:cNvPr id="33" name="TextBox 32">
            <a:extLst>
              <a:ext uri="{FF2B5EF4-FFF2-40B4-BE49-F238E27FC236}">
                <a16:creationId xmlns:a16="http://schemas.microsoft.com/office/drawing/2014/main" id="{C78DA5FD-E794-DC9B-C736-75A92C0A1FA1}"/>
              </a:ext>
            </a:extLst>
          </p:cNvPr>
          <p:cNvSpPr txBox="1"/>
          <p:nvPr/>
        </p:nvSpPr>
        <p:spPr>
          <a:xfrm>
            <a:off x="3443625" y="3259360"/>
            <a:ext cx="2372889" cy="261610"/>
          </a:xfrm>
          <a:prstGeom prst="rect">
            <a:avLst/>
          </a:prstGeom>
          <a:noFill/>
        </p:spPr>
        <p:txBody>
          <a:bodyPr wrap="square">
            <a:spAutoFit/>
          </a:bodyPr>
          <a:lstStyle/>
          <a:p>
            <a:r>
              <a:rPr lang="ko-KR" altLang="en-US" sz="1100"/>
              <a:t>객체 필드 수 만큼 타입변환 시도</a:t>
            </a:r>
          </a:p>
        </p:txBody>
      </p:sp>
      <p:cxnSp>
        <p:nvCxnSpPr>
          <p:cNvPr id="35" name="직선 화살표 연결선 34">
            <a:extLst>
              <a:ext uri="{FF2B5EF4-FFF2-40B4-BE49-F238E27FC236}">
                <a16:creationId xmlns:a16="http://schemas.microsoft.com/office/drawing/2014/main" id="{3814521B-DE41-13E5-7CFF-29C11394E64A}"/>
              </a:ext>
            </a:extLst>
          </p:cNvPr>
          <p:cNvCxnSpPr>
            <a:cxnSpLocks/>
            <a:stCxn id="54" idx="1"/>
            <a:endCxn id="28" idx="3"/>
          </p:cNvCxnSpPr>
          <p:nvPr/>
        </p:nvCxnSpPr>
        <p:spPr>
          <a:xfrm flipH="1">
            <a:off x="3747778" y="2869521"/>
            <a:ext cx="13322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00AD718-4CB5-D4ED-9727-5D58A3B032B5}"/>
              </a:ext>
            </a:extLst>
          </p:cNvPr>
          <p:cNvSpPr txBox="1"/>
          <p:nvPr/>
        </p:nvSpPr>
        <p:spPr>
          <a:xfrm>
            <a:off x="3986898" y="2582894"/>
            <a:ext cx="1072140" cy="261610"/>
          </a:xfrm>
          <a:prstGeom prst="rect">
            <a:avLst/>
          </a:prstGeom>
          <a:noFill/>
        </p:spPr>
        <p:txBody>
          <a:bodyPr wrap="square">
            <a:spAutoFit/>
          </a:bodyPr>
          <a:lstStyle/>
          <a:p>
            <a:r>
              <a:rPr lang="ko-KR" altLang="en-US" sz="1100"/>
              <a:t>빈</a:t>
            </a:r>
            <a:r>
              <a:rPr lang="en-US" altLang="ko-KR" sz="1100"/>
              <a:t> </a:t>
            </a:r>
            <a:r>
              <a:rPr lang="ko-KR" altLang="en-US" sz="1100"/>
              <a:t>객체생성</a:t>
            </a:r>
          </a:p>
        </p:txBody>
      </p:sp>
      <p:sp>
        <p:nvSpPr>
          <p:cNvPr id="53" name="TextBox 52">
            <a:extLst>
              <a:ext uri="{FF2B5EF4-FFF2-40B4-BE49-F238E27FC236}">
                <a16:creationId xmlns:a16="http://schemas.microsoft.com/office/drawing/2014/main" id="{BA40CD3A-FD66-1460-E853-8ED3D59ED493}"/>
              </a:ext>
            </a:extLst>
          </p:cNvPr>
          <p:cNvSpPr txBox="1"/>
          <p:nvPr/>
        </p:nvSpPr>
        <p:spPr>
          <a:xfrm>
            <a:off x="6435485" y="5960310"/>
            <a:ext cx="1668290" cy="261610"/>
          </a:xfrm>
          <a:prstGeom prst="rect">
            <a:avLst/>
          </a:prstGeom>
          <a:noFill/>
        </p:spPr>
        <p:txBody>
          <a:bodyPr wrap="square">
            <a:spAutoFit/>
          </a:bodyPr>
          <a:lstStyle/>
          <a:p>
            <a:r>
              <a:rPr lang="ko-KR" altLang="en-US" sz="1100"/>
              <a:t>필드에 변환 된 값 설정</a:t>
            </a:r>
          </a:p>
        </p:txBody>
      </p:sp>
      <p:sp>
        <p:nvSpPr>
          <p:cNvPr id="55" name="TextBox 54">
            <a:extLst>
              <a:ext uri="{FF2B5EF4-FFF2-40B4-BE49-F238E27FC236}">
                <a16:creationId xmlns:a16="http://schemas.microsoft.com/office/drawing/2014/main" id="{16140C76-67A6-402B-ADFE-C014F88B6D92}"/>
              </a:ext>
            </a:extLst>
          </p:cNvPr>
          <p:cNvSpPr txBox="1"/>
          <p:nvPr/>
        </p:nvSpPr>
        <p:spPr>
          <a:xfrm>
            <a:off x="6685265" y="6274312"/>
            <a:ext cx="1249082" cy="261610"/>
          </a:xfrm>
          <a:prstGeom prst="rect">
            <a:avLst/>
          </a:prstGeom>
          <a:noFill/>
        </p:spPr>
        <p:txBody>
          <a:bodyPr wrap="square">
            <a:spAutoFit/>
          </a:bodyPr>
          <a:lstStyle/>
          <a:p>
            <a:r>
              <a:rPr lang="en-US" altLang="ko-KR" sz="1100"/>
              <a:t>Invoke(args,</a:t>
            </a:r>
            <a:r>
              <a:rPr lang="ko-KR" altLang="en-US" sz="1100"/>
              <a:t> </a:t>
            </a:r>
            <a:r>
              <a:rPr lang="en-US" altLang="ko-KR" sz="1100"/>
              <a:t>url)</a:t>
            </a:r>
            <a:endParaRPr lang="ko-KR" altLang="en-US" sz="1100"/>
          </a:p>
        </p:txBody>
      </p:sp>
      <p:sp>
        <p:nvSpPr>
          <p:cNvPr id="57" name="모서리가 둥근 직사각형 38">
            <a:extLst>
              <a:ext uri="{FF2B5EF4-FFF2-40B4-BE49-F238E27FC236}">
                <a16:creationId xmlns:a16="http://schemas.microsoft.com/office/drawing/2014/main" id="{690650A8-7680-0332-A6B5-C14E058D2F83}"/>
              </a:ext>
            </a:extLst>
          </p:cNvPr>
          <p:cNvSpPr/>
          <p:nvPr/>
        </p:nvSpPr>
        <p:spPr>
          <a:xfrm>
            <a:off x="2207794" y="4278034"/>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sp>
        <p:nvSpPr>
          <p:cNvPr id="58" name="TextBox 57">
            <a:extLst>
              <a:ext uri="{FF2B5EF4-FFF2-40B4-BE49-F238E27FC236}">
                <a16:creationId xmlns:a16="http://schemas.microsoft.com/office/drawing/2014/main" id="{9F6E16BA-6835-DDA9-B921-0A314FA06B2D}"/>
              </a:ext>
            </a:extLst>
          </p:cNvPr>
          <p:cNvSpPr txBox="1"/>
          <p:nvPr/>
        </p:nvSpPr>
        <p:spPr>
          <a:xfrm>
            <a:off x="821110" y="4850834"/>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cxnSp>
        <p:nvCxnSpPr>
          <p:cNvPr id="64" name="직선 화살표 연결선 63">
            <a:extLst>
              <a:ext uri="{FF2B5EF4-FFF2-40B4-BE49-F238E27FC236}">
                <a16:creationId xmlns:a16="http://schemas.microsoft.com/office/drawing/2014/main" id="{F5947395-806D-48D1-6D64-A2208ABF272E}"/>
              </a:ext>
            </a:extLst>
          </p:cNvPr>
          <p:cNvCxnSpPr>
            <a:stCxn id="54" idx="2"/>
            <a:endCxn id="60" idx="0"/>
          </p:cNvCxnSpPr>
          <p:nvPr/>
        </p:nvCxnSpPr>
        <p:spPr>
          <a:xfrm flipH="1">
            <a:off x="5721377" y="3116409"/>
            <a:ext cx="1" cy="496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46276FED-DC9C-C09F-A4CB-D28D058F789D}"/>
              </a:ext>
            </a:extLst>
          </p:cNvPr>
          <p:cNvSpPr/>
          <p:nvPr/>
        </p:nvSpPr>
        <p:spPr>
          <a:xfrm>
            <a:off x="6426047" y="4793977"/>
            <a:ext cx="1582590"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www.springmvc.com</a:t>
            </a:r>
          </a:p>
        </p:txBody>
      </p:sp>
      <p:sp>
        <p:nvSpPr>
          <p:cNvPr id="83" name="모서리가 둥근 직사각형 38">
            <a:extLst>
              <a:ext uri="{FF2B5EF4-FFF2-40B4-BE49-F238E27FC236}">
                <a16:creationId xmlns:a16="http://schemas.microsoft.com/office/drawing/2014/main" id="{32A3898B-5711-79E5-E823-1FDDD5BF58EC}"/>
              </a:ext>
            </a:extLst>
          </p:cNvPr>
          <p:cNvSpPr/>
          <p:nvPr/>
        </p:nvSpPr>
        <p:spPr>
          <a:xfrm>
            <a:off x="8103775" y="4793977"/>
            <a:ext cx="555083"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8080</a:t>
            </a:r>
          </a:p>
        </p:txBody>
      </p:sp>
      <p:sp>
        <p:nvSpPr>
          <p:cNvPr id="87" name="모서리가 둥근 직사각형 38">
            <a:extLst>
              <a:ext uri="{FF2B5EF4-FFF2-40B4-BE49-F238E27FC236}">
                <a16:creationId xmlns:a16="http://schemas.microsoft.com/office/drawing/2014/main" id="{C88425D9-E584-B610-3214-A68A8ACFA5A8}"/>
              </a:ext>
            </a:extLst>
          </p:cNvPr>
          <p:cNvSpPr/>
          <p:nvPr/>
        </p:nvSpPr>
        <p:spPr>
          <a:xfrm>
            <a:off x="9954724" y="6027898"/>
            <a:ext cx="58088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Url</a:t>
            </a:r>
          </a:p>
        </p:txBody>
      </p:sp>
      <p:cxnSp>
        <p:nvCxnSpPr>
          <p:cNvPr id="89" name="직선 화살표 연결선 88">
            <a:extLst>
              <a:ext uri="{FF2B5EF4-FFF2-40B4-BE49-F238E27FC236}">
                <a16:creationId xmlns:a16="http://schemas.microsoft.com/office/drawing/2014/main" id="{F579AE0F-253B-B753-52CD-CB6DB6F5D73A}"/>
              </a:ext>
            </a:extLst>
          </p:cNvPr>
          <p:cNvCxnSpPr>
            <a:cxnSpLocks/>
            <a:stCxn id="113" idx="3"/>
            <a:endCxn id="87" idx="1"/>
          </p:cNvCxnSpPr>
          <p:nvPr/>
        </p:nvCxnSpPr>
        <p:spPr>
          <a:xfrm>
            <a:off x="9053081" y="6274785"/>
            <a:ext cx="90164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650BA2A-BC69-491E-2630-2A0D89F6334A}"/>
              </a:ext>
            </a:extLst>
          </p:cNvPr>
          <p:cNvSpPr txBox="1"/>
          <p:nvPr/>
        </p:nvSpPr>
        <p:spPr>
          <a:xfrm>
            <a:off x="9148929" y="5670529"/>
            <a:ext cx="2466095" cy="313547"/>
          </a:xfrm>
          <a:prstGeom prst="rect">
            <a:avLst/>
          </a:prstGeom>
          <a:noFill/>
        </p:spPr>
        <p:txBody>
          <a:bodyPr wrap="square">
            <a:spAutoFit/>
          </a:bodyPr>
          <a:lstStyle/>
          <a:p>
            <a:pPr>
              <a:lnSpc>
                <a:spcPct val="150000"/>
              </a:lnSpc>
            </a:pPr>
            <a:r>
              <a:rPr lang="ko-KR" altLang="en-US" sz="1100"/>
              <a:t>필드에 값이 모두 채워진 객체 반환</a:t>
            </a:r>
          </a:p>
        </p:txBody>
      </p:sp>
    </p:spTree>
    <p:extLst>
      <p:ext uri="{BB962C8B-B14F-4D97-AF65-F5344CB8AC3E}">
        <p14:creationId xmlns:p14="http://schemas.microsoft.com/office/powerpoint/2010/main" val="1122247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사각형: 둥근 모서리 85">
            <a:extLst>
              <a:ext uri="{FF2B5EF4-FFF2-40B4-BE49-F238E27FC236}">
                <a16:creationId xmlns:a16="http://schemas.microsoft.com/office/drawing/2014/main" id="{FB513BC4-7F28-4E6A-EBA6-BF31A347751E}"/>
              </a:ext>
            </a:extLst>
          </p:cNvPr>
          <p:cNvSpPr/>
          <p:nvPr/>
        </p:nvSpPr>
        <p:spPr>
          <a:xfrm>
            <a:off x="2773279" y="4114424"/>
            <a:ext cx="5660858" cy="1612607"/>
          </a:xfrm>
          <a:prstGeom prst="roundRect">
            <a:avLst>
              <a:gd name="adj" fmla="val 699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CF30695B-4D6A-05FC-2DB7-BD658EE74B77}"/>
              </a:ext>
            </a:extLst>
          </p:cNvPr>
          <p:cNvSpPr/>
          <p:nvPr/>
        </p:nvSpPr>
        <p:spPr>
          <a:xfrm>
            <a:off x="698728" y="1389062"/>
            <a:ext cx="9793706" cy="22258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D10AE262-3224-4491-9AF5-1A7677C571EF}"/>
              </a:ext>
            </a:extLst>
          </p:cNvPr>
          <p:cNvSpPr/>
          <p:nvPr/>
        </p:nvSpPr>
        <p:spPr>
          <a:xfrm>
            <a:off x="446964" y="627839"/>
            <a:ext cx="1029723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웹 애플리케이션이 점점 복잡해지고</a:t>
            </a:r>
            <a:r>
              <a:rPr lang="en-US" altLang="ko-KR" sz="1200">
                <a:latin typeface="+mj-lt"/>
              </a:rPr>
              <a:t> </a:t>
            </a:r>
            <a:r>
              <a:rPr lang="ko-KR" altLang="en-US" sz="1200">
                <a:latin typeface="+mj-lt"/>
              </a:rPr>
              <a:t>유지보수와 확장성을 필요로 하게 되면서 모델 </a:t>
            </a:r>
            <a:r>
              <a:rPr lang="en-US" altLang="ko-KR" sz="1200">
                <a:latin typeface="+mj-lt"/>
              </a:rPr>
              <a:t>2 </a:t>
            </a:r>
            <a:r>
              <a:rPr lang="ko-KR" altLang="en-US" sz="1200">
                <a:latin typeface="+mj-lt"/>
              </a:rPr>
              <a:t>방식을 개선한 프론트 컨트롤러 패턴이 등장하게 되었다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프론트 컨트롤러 패턴은 모델 </a:t>
            </a:r>
            <a:r>
              <a:rPr lang="en-US" altLang="ko-KR" sz="1200">
                <a:latin typeface="+mj-lt"/>
              </a:rPr>
              <a:t>2 </a:t>
            </a:r>
            <a:r>
              <a:rPr lang="ko-KR" altLang="en-US" sz="1200">
                <a:latin typeface="+mj-lt"/>
              </a:rPr>
              <a:t>방식의 단점을 보완하고 서블릿의 요청과 응답을 좀 더 구조적이고 체계적으로 관리하기 위해 탄생한 패턴이다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86803" y="21936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63" name="직사각형 62">
            <a:extLst>
              <a:ext uri="{FF2B5EF4-FFF2-40B4-BE49-F238E27FC236}">
                <a16:creationId xmlns:a16="http://schemas.microsoft.com/office/drawing/2014/main" id="{E36960A4-1DD2-6CC8-32DA-C8BC0E124555}"/>
              </a:ext>
            </a:extLst>
          </p:cNvPr>
          <p:cNvSpPr/>
          <p:nvPr/>
        </p:nvSpPr>
        <p:spPr>
          <a:xfrm>
            <a:off x="1699566" y="1513834"/>
            <a:ext cx="7851829" cy="1908536"/>
          </a:xfrm>
          <a:prstGeom prst="rect">
            <a:avLst/>
          </a:prstGeom>
        </p:spPr>
        <p:txBody>
          <a:bodyPr wrap="none">
            <a:spAutoFit/>
          </a:bodyPr>
          <a:lstStyle/>
          <a:p>
            <a:pPr marL="342900" indent="-342900">
              <a:lnSpc>
                <a:spcPct val="170000"/>
              </a:lnSpc>
              <a:buFont typeface="+mj-lt"/>
              <a:buAutoNum type="arabicPeriod"/>
            </a:pPr>
            <a:r>
              <a:rPr lang="ko-KR" altLang="en-US" b="1" i="1">
                <a:solidFill>
                  <a:schemeClr val="bg1">
                    <a:lumMod val="50000"/>
                  </a:schemeClr>
                </a:solidFill>
                <a:latin typeface="+mn-ea"/>
              </a:rPr>
              <a:t>서블릿 객체들이 요청마다 </a:t>
            </a:r>
            <a:r>
              <a:rPr lang="ko-KR" altLang="en-US" b="1" i="1">
                <a:solidFill>
                  <a:schemeClr val="bg1"/>
                </a:solidFill>
                <a:latin typeface="+mn-ea"/>
              </a:rPr>
              <a:t>동일한 기능을 똑 같이 </a:t>
            </a:r>
            <a:r>
              <a:rPr lang="ko-KR" altLang="en-US" b="1" i="1">
                <a:solidFill>
                  <a:schemeClr val="bg1">
                    <a:lumMod val="50000"/>
                  </a:schemeClr>
                </a:solidFill>
                <a:latin typeface="+mn-ea"/>
              </a:rPr>
              <a:t>처리해야 하는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서블릿 객체들이 비슷한 기능의 </a:t>
            </a:r>
            <a:r>
              <a:rPr lang="ko-KR" altLang="en-US" b="1" i="1">
                <a:solidFill>
                  <a:schemeClr val="bg1"/>
                </a:solidFill>
                <a:latin typeface="+mn-ea"/>
              </a:rPr>
              <a:t>유사 코드를 중복</a:t>
            </a:r>
            <a:r>
              <a:rPr lang="ko-KR" altLang="en-US" b="1" i="1">
                <a:solidFill>
                  <a:schemeClr val="bg1">
                    <a:lumMod val="50000"/>
                  </a:schemeClr>
                </a:solidFill>
                <a:latin typeface="+mn-ea"/>
              </a:rPr>
              <a:t>해서 실행하는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서블릿 객체들이 </a:t>
            </a:r>
            <a:r>
              <a:rPr lang="ko-KR" altLang="en-US" b="1" i="1">
                <a:solidFill>
                  <a:schemeClr val="bg1"/>
                </a:solidFill>
                <a:latin typeface="+mn-ea"/>
              </a:rPr>
              <a:t>재 사용해야 하는 객체</a:t>
            </a:r>
            <a:r>
              <a:rPr lang="ko-KR" altLang="en-US" b="1" i="1">
                <a:solidFill>
                  <a:schemeClr val="bg1">
                    <a:lumMod val="50000"/>
                  </a:schemeClr>
                </a:solidFill>
                <a:latin typeface="+mn-ea"/>
              </a:rPr>
              <a:t>들의 관리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기타 </a:t>
            </a:r>
            <a:r>
              <a:rPr lang="ko-KR" altLang="en-US" b="1" i="1">
                <a:solidFill>
                  <a:schemeClr val="bg1"/>
                </a:solidFill>
                <a:latin typeface="+mn-ea"/>
              </a:rPr>
              <a:t>유지 보수</a:t>
            </a:r>
            <a:r>
              <a:rPr lang="ko-KR" altLang="en-US" b="1" i="1">
                <a:solidFill>
                  <a:schemeClr val="bg1">
                    <a:lumMod val="50000"/>
                  </a:schemeClr>
                </a:solidFill>
                <a:latin typeface="+mn-ea"/>
              </a:rPr>
              <a:t>를 어렵게 만드는 요소들</a:t>
            </a:r>
            <a:r>
              <a:rPr lang="en-US" altLang="ko-KR" b="1" i="1">
                <a:solidFill>
                  <a:schemeClr val="bg1">
                    <a:lumMod val="50000"/>
                  </a:schemeClr>
                </a:solidFill>
                <a:latin typeface="+mn-ea"/>
              </a:rPr>
              <a:t>…</a:t>
            </a:r>
            <a:endParaRPr lang="ko-KR" altLang="en-US" b="1" i="1">
              <a:solidFill>
                <a:schemeClr val="bg1">
                  <a:lumMod val="50000"/>
                </a:schemeClr>
              </a:solidFill>
              <a:latin typeface="+mn-ea"/>
            </a:endParaRPr>
          </a:p>
        </p:txBody>
      </p:sp>
      <p:sp>
        <p:nvSpPr>
          <p:cNvPr id="65" name="모서리가 둥근 직사각형 38">
            <a:extLst>
              <a:ext uri="{FF2B5EF4-FFF2-40B4-BE49-F238E27FC236}">
                <a16:creationId xmlns:a16="http://schemas.microsoft.com/office/drawing/2014/main" id="{57657556-9F96-C042-DED3-4564B383A045}"/>
              </a:ext>
            </a:extLst>
          </p:cNvPr>
          <p:cNvSpPr/>
          <p:nvPr/>
        </p:nvSpPr>
        <p:spPr>
          <a:xfrm>
            <a:off x="4619652" y="4265031"/>
            <a:ext cx="1951859" cy="614706"/>
          </a:xfrm>
          <a:prstGeom prst="roundRect">
            <a:avLst/>
          </a:prstGeom>
          <a:solidFill>
            <a:schemeClr val="accent1">
              <a:lumMod val="50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FrontController</a:t>
            </a:r>
            <a:endParaRPr lang="ko-KR" altLang="en-US" sz="1400">
              <a:solidFill>
                <a:schemeClr val="bg1"/>
              </a:solidFill>
              <a:latin typeface="+mj-lt"/>
              <a:ea typeface="나눔바른고딕" panose="020B0603020101020101"/>
            </a:endParaRPr>
          </a:p>
        </p:txBody>
      </p:sp>
      <p:sp>
        <p:nvSpPr>
          <p:cNvPr id="72" name="화살표: 아래쪽 71">
            <a:extLst>
              <a:ext uri="{FF2B5EF4-FFF2-40B4-BE49-F238E27FC236}">
                <a16:creationId xmlns:a16="http://schemas.microsoft.com/office/drawing/2014/main" id="{51F74904-7642-077F-5D26-0BF02CE927A4}"/>
              </a:ext>
            </a:extLst>
          </p:cNvPr>
          <p:cNvSpPr/>
          <p:nvPr/>
        </p:nvSpPr>
        <p:spPr>
          <a:xfrm>
            <a:off x="5463233" y="3718803"/>
            <a:ext cx="264695" cy="274993"/>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9B4F5F97-21B3-D49A-C16B-D94ED6CBDD0F}"/>
              </a:ext>
            </a:extLst>
          </p:cNvPr>
          <p:cNvSpPr/>
          <p:nvPr/>
        </p:nvSpPr>
        <p:spPr>
          <a:xfrm>
            <a:off x="2947737" y="43618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공통기능처리</a:t>
            </a:r>
            <a:endParaRPr lang="ko-KR" altLang="en-US" sz="1200"/>
          </a:p>
        </p:txBody>
      </p:sp>
      <p:sp>
        <p:nvSpPr>
          <p:cNvPr id="76" name="직사각형 75">
            <a:extLst>
              <a:ext uri="{FF2B5EF4-FFF2-40B4-BE49-F238E27FC236}">
                <a16:creationId xmlns:a16="http://schemas.microsoft.com/office/drawing/2014/main" id="{E4CE836B-850D-9F5C-314D-90FC7074B1A1}"/>
              </a:ext>
            </a:extLst>
          </p:cNvPr>
          <p:cNvSpPr/>
          <p:nvPr/>
        </p:nvSpPr>
        <p:spPr>
          <a:xfrm>
            <a:off x="6946797" y="43618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중복코드제거</a:t>
            </a:r>
            <a:endParaRPr lang="ko-KR" altLang="en-US" sz="1200"/>
          </a:p>
        </p:txBody>
      </p:sp>
      <p:sp>
        <p:nvSpPr>
          <p:cNvPr id="77" name="직사각형 76">
            <a:extLst>
              <a:ext uri="{FF2B5EF4-FFF2-40B4-BE49-F238E27FC236}">
                <a16:creationId xmlns:a16="http://schemas.microsoft.com/office/drawing/2014/main" id="{223BF68D-7276-4265-6E3F-C4858150CB81}"/>
              </a:ext>
            </a:extLst>
          </p:cNvPr>
          <p:cNvSpPr/>
          <p:nvPr/>
        </p:nvSpPr>
        <p:spPr>
          <a:xfrm>
            <a:off x="4947266" y="51619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재 사용 관리</a:t>
            </a:r>
            <a:endParaRPr lang="ko-KR" altLang="en-US" sz="1200"/>
          </a:p>
        </p:txBody>
      </p:sp>
      <p:cxnSp>
        <p:nvCxnSpPr>
          <p:cNvPr id="79" name="직선 화살표 연결선 78">
            <a:extLst>
              <a:ext uri="{FF2B5EF4-FFF2-40B4-BE49-F238E27FC236}">
                <a16:creationId xmlns:a16="http://schemas.microsoft.com/office/drawing/2014/main" id="{D2D5FC7E-96E9-C714-20DC-6A83119D75BA}"/>
              </a:ext>
            </a:extLst>
          </p:cNvPr>
          <p:cNvCxnSpPr>
            <a:stCxn id="65" idx="1"/>
            <a:endCxn id="75" idx="3"/>
          </p:cNvCxnSpPr>
          <p:nvPr/>
        </p:nvCxnSpPr>
        <p:spPr>
          <a:xfrm flipH="1">
            <a:off x="4244366" y="4572384"/>
            <a:ext cx="375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C6A6D742-BF0D-55C0-1843-AD641C007757}"/>
              </a:ext>
            </a:extLst>
          </p:cNvPr>
          <p:cNvCxnSpPr>
            <a:stCxn id="65" idx="3"/>
            <a:endCxn id="76" idx="1"/>
          </p:cNvCxnSpPr>
          <p:nvPr/>
        </p:nvCxnSpPr>
        <p:spPr>
          <a:xfrm>
            <a:off x="6571511" y="4572384"/>
            <a:ext cx="375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FEA2750F-E5DD-9DDE-E353-573AC01479E8}"/>
              </a:ext>
            </a:extLst>
          </p:cNvPr>
          <p:cNvCxnSpPr>
            <a:stCxn id="65" idx="2"/>
            <a:endCxn id="77" idx="0"/>
          </p:cNvCxnSpPr>
          <p:nvPr/>
        </p:nvCxnSpPr>
        <p:spPr>
          <a:xfrm flipH="1">
            <a:off x="5595581" y="4879737"/>
            <a:ext cx="1" cy="282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9CE685A6-E846-1A4B-7DDB-F2D2A77E329E}"/>
              </a:ext>
            </a:extLst>
          </p:cNvPr>
          <p:cNvSpPr/>
          <p:nvPr/>
        </p:nvSpPr>
        <p:spPr>
          <a:xfrm>
            <a:off x="3310090" y="6134136"/>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1" name="모서리가 둥근 직사각형 38">
            <a:extLst>
              <a:ext uri="{FF2B5EF4-FFF2-40B4-BE49-F238E27FC236}">
                <a16:creationId xmlns:a16="http://schemas.microsoft.com/office/drawing/2014/main" id="{0F6C0090-FFEE-EE8E-D42A-E41B949E012C}"/>
              </a:ext>
            </a:extLst>
          </p:cNvPr>
          <p:cNvSpPr/>
          <p:nvPr/>
        </p:nvSpPr>
        <p:spPr>
          <a:xfrm>
            <a:off x="4481288" y="6125546"/>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2" name="모서리가 둥근 직사각형 38">
            <a:extLst>
              <a:ext uri="{FF2B5EF4-FFF2-40B4-BE49-F238E27FC236}">
                <a16:creationId xmlns:a16="http://schemas.microsoft.com/office/drawing/2014/main" id="{28388538-988D-E10B-4D02-D73C4E1B9916}"/>
              </a:ext>
            </a:extLst>
          </p:cNvPr>
          <p:cNvSpPr/>
          <p:nvPr/>
        </p:nvSpPr>
        <p:spPr>
          <a:xfrm>
            <a:off x="5652486" y="6118783"/>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3" name="모서리가 둥근 직사각형 38">
            <a:extLst>
              <a:ext uri="{FF2B5EF4-FFF2-40B4-BE49-F238E27FC236}">
                <a16:creationId xmlns:a16="http://schemas.microsoft.com/office/drawing/2014/main" id="{55FE5C26-4EED-041F-0F56-9EC71CC54495}"/>
              </a:ext>
            </a:extLst>
          </p:cNvPr>
          <p:cNvSpPr/>
          <p:nvPr/>
        </p:nvSpPr>
        <p:spPr>
          <a:xfrm>
            <a:off x="6823684" y="6118524"/>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95" name="연결선: 꺾임 94">
            <a:extLst>
              <a:ext uri="{FF2B5EF4-FFF2-40B4-BE49-F238E27FC236}">
                <a16:creationId xmlns:a16="http://schemas.microsoft.com/office/drawing/2014/main" id="{685E1DF3-5FDE-CD10-0E92-53B298450DA6}"/>
              </a:ext>
            </a:extLst>
          </p:cNvPr>
          <p:cNvCxnSpPr>
            <a:stCxn id="86" idx="2"/>
            <a:endCxn id="90" idx="0"/>
          </p:cNvCxnSpPr>
          <p:nvPr/>
        </p:nvCxnSpPr>
        <p:spPr>
          <a:xfrm rot="5400000">
            <a:off x="4518504" y="5048931"/>
            <a:ext cx="407105" cy="176330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연결선: 꺾임 96">
            <a:extLst>
              <a:ext uri="{FF2B5EF4-FFF2-40B4-BE49-F238E27FC236}">
                <a16:creationId xmlns:a16="http://schemas.microsoft.com/office/drawing/2014/main" id="{98D7F9B6-A16E-DD3C-2BDF-1BC539710CEE}"/>
              </a:ext>
            </a:extLst>
          </p:cNvPr>
          <p:cNvCxnSpPr>
            <a:stCxn id="86" idx="2"/>
            <a:endCxn id="91" idx="0"/>
          </p:cNvCxnSpPr>
          <p:nvPr/>
        </p:nvCxnSpPr>
        <p:spPr>
          <a:xfrm rot="5400000">
            <a:off x="5108398" y="5630235"/>
            <a:ext cx="398515" cy="5921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연결선: 꺾임 98">
            <a:extLst>
              <a:ext uri="{FF2B5EF4-FFF2-40B4-BE49-F238E27FC236}">
                <a16:creationId xmlns:a16="http://schemas.microsoft.com/office/drawing/2014/main" id="{D09DA37A-8AC2-C923-4CC9-FF2EFF8FC299}"/>
              </a:ext>
            </a:extLst>
          </p:cNvPr>
          <p:cNvCxnSpPr>
            <a:stCxn id="86" idx="2"/>
            <a:endCxn id="92" idx="0"/>
          </p:cNvCxnSpPr>
          <p:nvPr/>
        </p:nvCxnSpPr>
        <p:spPr>
          <a:xfrm rot="16200000" flipH="1">
            <a:off x="5697378" y="5633361"/>
            <a:ext cx="391752" cy="57909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연결선: 꺾임 100">
            <a:extLst>
              <a:ext uri="{FF2B5EF4-FFF2-40B4-BE49-F238E27FC236}">
                <a16:creationId xmlns:a16="http://schemas.microsoft.com/office/drawing/2014/main" id="{A4EF1FEA-1C1D-8280-695E-C25F0D307DD2}"/>
              </a:ext>
            </a:extLst>
          </p:cNvPr>
          <p:cNvCxnSpPr>
            <a:stCxn id="86" idx="2"/>
            <a:endCxn id="93" idx="0"/>
          </p:cNvCxnSpPr>
          <p:nvPr/>
        </p:nvCxnSpPr>
        <p:spPr>
          <a:xfrm rot="16200000" flipH="1">
            <a:off x="6283107" y="5047632"/>
            <a:ext cx="391493" cy="175029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2377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F4C0F-3069-D11C-A8FE-9C030709088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49E41EEB-7330-864B-B51F-CED7BB951254}"/>
              </a:ext>
            </a:extLst>
          </p:cNvPr>
          <p:cNvSpPr/>
          <p:nvPr/>
        </p:nvSpPr>
        <p:spPr>
          <a:xfrm>
            <a:off x="108284" y="205930"/>
            <a:ext cx="55390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@ModelAttribute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타입 변환</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E6E78B9A-8D1E-C055-150E-80D3C5BFE67B}"/>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E385BD61-7316-02C3-5308-4113E09F95B7}"/>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D7538CD-5E48-009B-83AB-14BA708E5132}"/>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D990F28C-E0D3-4E26-F08D-498A472FB93E}"/>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DC91DE79-6236-8E5F-60D9-43DAC0ED67EB}"/>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8F27F3E1-BF21-8E7C-F65B-15E234D5C6D0}"/>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416AF1F7-38CA-5A12-16E3-049050F22D59}"/>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84342D8E-A9BB-8041-10EC-1B77CCB5ED22}"/>
              </a:ext>
            </a:extLst>
          </p:cNvPr>
          <p:cNvCxnSpPr>
            <a:cxnSpLocks/>
            <a:stCxn id="10" idx="2"/>
            <a:endCxn id="14" idx="0"/>
          </p:cNvCxnSpPr>
          <p:nvPr/>
        </p:nvCxnSpPr>
        <p:spPr>
          <a:xfrm>
            <a:off x="5721379" y="1408265"/>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D2240A8-94FD-88CA-D26A-A42160D29F2E}"/>
              </a:ext>
            </a:extLst>
          </p:cNvPr>
          <p:cNvSpPr/>
          <p:nvPr/>
        </p:nvSpPr>
        <p:spPr>
          <a:xfrm>
            <a:off x="3917962" y="1692823"/>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sp>
        <p:nvSpPr>
          <p:cNvPr id="22" name="TextBox 21">
            <a:extLst>
              <a:ext uri="{FF2B5EF4-FFF2-40B4-BE49-F238E27FC236}">
                <a16:creationId xmlns:a16="http://schemas.microsoft.com/office/drawing/2014/main" id="{806F7997-27F1-C668-1962-06764F2613EC}"/>
              </a:ext>
            </a:extLst>
          </p:cNvPr>
          <p:cNvSpPr txBox="1"/>
          <p:nvPr/>
        </p:nvSpPr>
        <p:spPr>
          <a:xfrm>
            <a:off x="29984" y="1503435"/>
            <a:ext cx="2569745" cy="313547"/>
          </a:xfrm>
          <a:prstGeom prst="rect">
            <a:avLst/>
          </a:prstGeom>
          <a:noFill/>
        </p:spPr>
        <p:txBody>
          <a:bodyPr wrap="square">
            <a:spAutoFit/>
          </a:bodyPr>
          <a:lstStyle/>
          <a:p>
            <a:pPr>
              <a:lnSpc>
                <a:spcPct val="150000"/>
              </a:lnSpc>
            </a:pP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http://www.springmvc.com</a:t>
            </a:r>
            <a:endParaRPr lang="ko-KR" altLang="en-US" sz="1100"/>
          </a:p>
        </p:txBody>
      </p:sp>
      <p:cxnSp>
        <p:nvCxnSpPr>
          <p:cNvPr id="29" name="직선 화살표 연결선 28">
            <a:extLst>
              <a:ext uri="{FF2B5EF4-FFF2-40B4-BE49-F238E27FC236}">
                <a16:creationId xmlns:a16="http://schemas.microsoft.com/office/drawing/2014/main" id="{59F59DC1-1592-8473-84C5-FC6B12815A07}"/>
              </a:ext>
            </a:extLst>
          </p:cNvPr>
          <p:cNvCxnSpPr>
            <a:cxnSpLocks/>
            <a:stCxn id="14" idx="3"/>
            <a:endCxn id="18" idx="1"/>
          </p:cNvCxnSpPr>
          <p:nvPr/>
        </p:nvCxnSpPr>
        <p:spPr>
          <a:xfrm>
            <a:off x="7524795" y="1939711"/>
            <a:ext cx="81910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F5AF824-A903-6367-EB1B-BAA83E1A2E42}"/>
              </a:ext>
            </a:extLst>
          </p:cNvPr>
          <p:cNvSpPr txBox="1"/>
          <p:nvPr/>
        </p:nvSpPr>
        <p:spPr>
          <a:xfrm>
            <a:off x="7702754" y="421349"/>
            <a:ext cx="3701396" cy="567463"/>
          </a:xfrm>
          <a:prstGeom prst="rect">
            <a:avLst/>
          </a:prstGeom>
          <a:noFill/>
        </p:spPr>
        <p:txBody>
          <a:bodyPr wrap="square">
            <a:spAutoFit/>
          </a:bodyPr>
          <a:lstStyle/>
          <a:p>
            <a:pPr>
              <a:lnSpc>
                <a:spcPct val="150000"/>
              </a:lnSpc>
            </a:pPr>
            <a:r>
              <a:rPr kumimoji="0" lang="ko-KR" altLang="en-US" sz="1100" b="0" i="0" u="none" strike="noStrike" cap="none" normalizeH="0" baseline="0">
                <a:ln>
                  <a:noFill/>
                </a:ln>
                <a:effectLst/>
                <a:ea typeface="JetBrains Mono"/>
              </a:rPr>
              <a:t>현재 요청파라미터가 </a:t>
            </a:r>
            <a:r>
              <a:rPr kumimoji="0" lang="en-US" altLang="ko-KR" sz="1100" b="0" i="0" u="none" strike="noStrike" cap="none" normalizeH="0" baseline="0">
                <a:ln>
                  <a:noFill/>
                </a:ln>
                <a:effectLst/>
                <a:ea typeface="JetBrains Mono"/>
              </a:rPr>
              <a:t>@ModelAttribute </a:t>
            </a:r>
            <a:r>
              <a:rPr kumimoji="0" lang="ko-KR" altLang="en-US" sz="1100" b="0" i="0" u="none" strike="noStrike" cap="none" normalizeH="0" baseline="0">
                <a:ln>
                  <a:noFill/>
                </a:ln>
                <a:effectLst/>
                <a:ea typeface="JetBrains Mono"/>
              </a:rPr>
              <a:t>에 선언된 매개변수명</a:t>
            </a:r>
            <a:r>
              <a:rPr kumimoji="0" lang="en-US" altLang="ko-KR" sz="1100" b="0" i="0" u="none" strike="noStrike" cap="none" normalizeH="0" baseline="0">
                <a:ln>
                  <a:noFill/>
                </a:ln>
                <a:effectLst/>
                <a:ea typeface="JetBrains Mono"/>
              </a:rPr>
              <a:t>(url) </a:t>
            </a:r>
            <a:r>
              <a:rPr kumimoji="0" lang="ko-KR" altLang="en-US" sz="1100" b="0" i="0" u="none" strike="noStrike" cap="none" normalizeH="0" baseline="0">
                <a:ln>
                  <a:noFill/>
                </a:ln>
                <a:effectLst/>
                <a:ea typeface="JetBrains Mono"/>
              </a:rPr>
              <a:t>으로 요청하고 있는가</a:t>
            </a:r>
            <a:r>
              <a:rPr kumimoji="0" lang="en-US" altLang="ko-KR" sz="1100" b="0" i="0" u="none" strike="noStrike" cap="none" normalizeH="0" baseline="0">
                <a:ln>
                  <a:noFill/>
                </a:ln>
                <a:effectLst/>
                <a:ea typeface="JetBrains Mono"/>
              </a:rPr>
              <a:t>?</a:t>
            </a:r>
            <a:endParaRPr lang="ko-KR" altLang="en-US" sz="1100"/>
          </a:p>
        </p:txBody>
      </p:sp>
      <p:sp>
        <p:nvSpPr>
          <p:cNvPr id="50" name="TextBox 49">
            <a:extLst>
              <a:ext uri="{FF2B5EF4-FFF2-40B4-BE49-F238E27FC236}">
                <a16:creationId xmlns:a16="http://schemas.microsoft.com/office/drawing/2014/main" id="{A9609C1E-8EEA-6F45-A31F-14FA480D324C}"/>
              </a:ext>
            </a:extLst>
          </p:cNvPr>
          <p:cNvSpPr txBox="1"/>
          <p:nvPr/>
        </p:nvSpPr>
        <p:spPr>
          <a:xfrm>
            <a:off x="9403040" y="1358041"/>
            <a:ext cx="1910966" cy="261610"/>
          </a:xfrm>
          <a:prstGeom prst="rect">
            <a:avLst/>
          </a:prstGeom>
          <a:noFill/>
        </p:spPr>
        <p:txBody>
          <a:bodyPr wrap="square">
            <a:spAutoFit/>
          </a:bodyPr>
          <a:lstStyle/>
          <a:p>
            <a:r>
              <a:rPr lang="en-US" altLang="ko-KR" sz="1100"/>
              <a:t>request.getParameter(“url”)</a:t>
            </a:r>
            <a:endParaRPr lang="ko-KR" altLang="en-US" sz="1100"/>
          </a:p>
        </p:txBody>
      </p:sp>
      <p:sp>
        <p:nvSpPr>
          <p:cNvPr id="54" name="모서리가 둥근 직사각형 38">
            <a:extLst>
              <a:ext uri="{FF2B5EF4-FFF2-40B4-BE49-F238E27FC236}">
                <a16:creationId xmlns:a16="http://schemas.microsoft.com/office/drawing/2014/main" id="{3FEF5928-EA0E-B512-21FA-8A45ED128814}"/>
              </a:ext>
            </a:extLst>
          </p:cNvPr>
          <p:cNvSpPr/>
          <p:nvPr/>
        </p:nvSpPr>
        <p:spPr>
          <a:xfrm>
            <a:off x="5080021" y="2508332"/>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sp>
        <p:nvSpPr>
          <p:cNvPr id="60" name="모서리가 둥근 직사각형 38">
            <a:extLst>
              <a:ext uri="{FF2B5EF4-FFF2-40B4-BE49-F238E27FC236}">
                <a16:creationId xmlns:a16="http://schemas.microsoft.com/office/drawing/2014/main" id="{FB9E59ED-F304-8E6C-BAE5-24B8CCF5554A}"/>
              </a:ext>
            </a:extLst>
          </p:cNvPr>
          <p:cNvSpPr/>
          <p:nvPr/>
        </p:nvSpPr>
        <p:spPr>
          <a:xfrm>
            <a:off x="4659590" y="3318179"/>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EB9ADA1A-0A12-BBCD-4234-F5B4BE7B2FB0}"/>
              </a:ext>
            </a:extLst>
          </p:cNvPr>
          <p:cNvCxnSpPr>
            <a:cxnSpLocks/>
            <a:stCxn id="54" idx="2"/>
            <a:endCxn id="60" idx="0"/>
          </p:cNvCxnSpPr>
          <p:nvPr/>
        </p:nvCxnSpPr>
        <p:spPr>
          <a:xfrm flipH="1">
            <a:off x="5721377" y="3002108"/>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90E9B25D-0C26-207A-1767-CF8906C9FBA4}"/>
              </a:ext>
            </a:extLst>
          </p:cNvPr>
          <p:cNvSpPr/>
          <p:nvPr/>
        </p:nvSpPr>
        <p:spPr>
          <a:xfrm>
            <a:off x="5121121" y="4817668"/>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31C6036D-240C-AFEA-2EAB-40D7DFA06112}"/>
              </a:ext>
            </a:extLst>
          </p:cNvPr>
          <p:cNvSpPr/>
          <p:nvPr/>
        </p:nvSpPr>
        <p:spPr>
          <a:xfrm>
            <a:off x="8071869" y="3318179"/>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2AF3F0D8-F809-0F3A-6E0E-658884F378E2}"/>
              </a:ext>
            </a:extLst>
          </p:cNvPr>
          <p:cNvPicPr>
            <a:picLocks noChangeAspect="1"/>
          </p:cNvPicPr>
          <p:nvPr/>
        </p:nvPicPr>
        <p:blipFill>
          <a:blip r:embed="rId3"/>
          <a:srcRect l="46660"/>
          <a:stretch/>
        </p:blipFill>
        <p:spPr>
          <a:xfrm>
            <a:off x="9651466" y="2558145"/>
            <a:ext cx="2123573" cy="2013843"/>
          </a:xfrm>
          <a:prstGeom prst="rect">
            <a:avLst/>
          </a:prstGeom>
        </p:spPr>
      </p:pic>
      <p:cxnSp>
        <p:nvCxnSpPr>
          <p:cNvPr id="82" name="직선 연결선 81">
            <a:extLst>
              <a:ext uri="{FF2B5EF4-FFF2-40B4-BE49-F238E27FC236}">
                <a16:creationId xmlns:a16="http://schemas.microsoft.com/office/drawing/2014/main" id="{7FB1172E-D6C5-D590-3BB4-E4C184770818}"/>
              </a:ext>
            </a:extLst>
          </p:cNvPr>
          <p:cNvCxnSpPr>
            <a:stCxn id="77" idx="3"/>
            <a:endCxn id="79" idx="1"/>
          </p:cNvCxnSpPr>
          <p:nvPr/>
        </p:nvCxnSpPr>
        <p:spPr>
          <a:xfrm>
            <a:off x="9242300" y="3565067"/>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70312D1-BA17-95CE-8574-3B6F1A548753}"/>
              </a:ext>
            </a:extLst>
          </p:cNvPr>
          <p:cNvCxnSpPr>
            <a:stCxn id="60" idx="3"/>
            <a:endCxn id="77" idx="1"/>
          </p:cNvCxnSpPr>
          <p:nvPr/>
        </p:nvCxnSpPr>
        <p:spPr>
          <a:xfrm>
            <a:off x="6783163" y="3565067"/>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AC57C6D-7894-E5FE-BD8D-E890D9F92138}"/>
              </a:ext>
            </a:extLst>
          </p:cNvPr>
          <p:cNvSpPr txBox="1"/>
          <p:nvPr/>
        </p:nvSpPr>
        <p:spPr>
          <a:xfrm>
            <a:off x="6228845" y="3017568"/>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81FDC7EB-695D-AE83-30CF-332B0C2489EA}"/>
              </a:ext>
            </a:extLst>
          </p:cNvPr>
          <p:cNvCxnSpPr>
            <a:cxnSpLocks/>
            <a:stCxn id="121" idx="2"/>
            <a:endCxn id="72" idx="0"/>
          </p:cNvCxnSpPr>
          <p:nvPr/>
        </p:nvCxnSpPr>
        <p:spPr>
          <a:xfrm>
            <a:off x="5721375" y="4430916"/>
            <a:ext cx="1" cy="3867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3CFE390A-9BC5-1205-7C62-394FDB063C83}"/>
              </a:ext>
            </a:extLst>
          </p:cNvPr>
          <p:cNvSpPr/>
          <p:nvPr/>
        </p:nvSpPr>
        <p:spPr>
          <a:xfrm>
            <a:off x="5121121" y="5733122"/>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Object</a:t>
            </a:r>
          </a:p>
        </p:txBody>
      </p:sp>
      <p:cxnSp>
        <p:nvCxnSpPr>
          <p:cNvPr id="92" name="직선 화살표 연결선 91">
            <a:extLst>
              <a:ext uri="{FF2B5EF4-FFF2-40B4-BE49-F238E27FC236}">
                <a16:creationId xmlns:a16="http://schemas.microsoft.com/office/drawing/2014/main" id="{78F771B0-BF79-6ADE-7DE3-AC013DB5DD80}"/>
              </a:ext>
            </a:extLst>
          </p:cNvPr>
          <p:cNvCxnSpPr>
            <a:cxnSpLocks/>
            <a:stCxn id="72" idx="2"/>
            <a:endCxn id="91" idx="0"/>
          </p:cNvCxnSpPr>
          <p:nvPr/>
        </p:nvCxnSpPr>
        <p:spPr>
          <a:xfrm>
            <a:off x="5721376" y="5311444"/>
            <a:ext cx="0" cy="4216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B165AAF8-A1AE-CEFE-B0C8-202071A4BD0F}"/>
              </a:ext>
            </a:extLst>
          </p:cNvPr>
          <p:cNvSpPr txBox="1"/>
          <p:nvPr/>
        </p:nvSpPr>
        <p:spPr>
          <a:xfrm>
            <a:off x="5910872" y="4098582"/>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87168647-87AC-F2FA-D24F-30347EFCC60E}"/>
              </a:ext>
            </a:extLst>
          </p:cNvPr>
          <p:cNvSpPr/>
          <p:nvPr/>
        </p:nvSpPr>
        <p:spPr>
          <a:xfrm>
            <a:off x="7003709" y="5733122"/>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103" name="TextBox 102">
            <a:extLst>
              <a:ext uri="{FF2B5EF4-FFF2-40B4-BE49-F238E27FC236}">
                <a16:creationId xmlns:a16="http://schemas.microsoft.com/office/drawing/2014/main" id="{B8E3561F-9B35-23EF-5F76-24427FCB7C1E}"/>
              </a:ext>
            </a:extLst>
          </p:cNvPr>
          <p:cNvSpPr txBox="1"/>
          <p:nvPr/>
        </p:nvSpPr>
        <p:spPr>
          <a:xfrm>
            <a:off x="3812406" y="5375753"/>
            <a:ext cx="1896074" cy="261610"/>
          </a:xfrm>
          <a:prstGeom prst="rect">
            <a:avLst/>
          </a:prstGeom>
          <a:noFill/>
        </p:spPr>
        <p:txBody>
          <a:bodyPr wrap="square">
            <a:spAutoFit/>
          </a:bodyPr>
          <a:lstStyle/>
          <a:p>
            <a:r>
              <a:rPr lang="en-US" altLang="ko-KR" sz="1100"/>
              <a:t> </a:t>
            </a:r>
            <a:r>
              <a:rPr lang="ko-KR" altLang="en-US" sz="1100"/>
              <a:t>타입변환 결과를 반환한다</a:t>
            </a:r>
          </a:p>
        </p:txBody>
      </p:sp>
      <p:cxnSp>
        <p:nvCxnSpPr>
          <p:cNvPr id="105" name="직선 화살표 연결선 104">
            <a:extLst>
              <a:ext uri="{FF2B5EF4-FFF2-40B4-BE49-F238E27FC236}">
                <a16:creationId xmlns:a16="http://schemas.microsoft.com/office/drawing/2014/main" id="{CADF507C-7C70-673A-6995-BDD47C795C98}"/>
              </a:ext>
            </a:extLst>
          </p:cNvPr>
          <p:cNvCxnSpPr>
            <a:cxnSpLocks/>
            <a:stCxn id="91" idx="3"/>
            <a:endCxn id="102" idx="1"/>
          </p:cNvCxnSpPr>
          <p:nvPr/>
        </p:nvCxnSpPr>
        <p:spPr>
          <a:xfrm>
            <a:off x="6321630" y="5980010"/>
            <a:ext cx="6820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51E531E7-BFAE-A891-A4A1-DC056C1CC75D}"/>
              </a:ext>
            </a:extLst>
          </p:cNvPr>
          <p:cNvSpPr/>
          <p:nvPr/>
        </p:nvSpPr>
        <p:spPr>
          <a:xfrm>
            <a:off x="10633365" y="573312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p:txBody>
      </p:sp>
      <p:cxnSp>
        <p:nvCxnSpPr>
          <p:cNvPr id="116" name="직선 화살표 연결선 115">
            <a:extLst>
              <a:ext uri="{FF2B5EF4-FFF2-40B4-BE49-F238E27FC236}">
                <a16:creationId xmlns:a16="http://schemas.microsoft.com/office/drawing/2014/main" id="{C503374B-EE73-367A-775A-E2A68F4328C1}"/>
              </a:ext>
            </a:extLst>
          </p:cNvPr>
          <p:cNvCxnSpPr>
            <a:cxnSpLocks/>
            <a:stCxn id="102" idx="3"/>
            <a:endCxn id="113" idx="1"/>
          </p:cNvCxnSpPr>
          <p:nvPr/>
        </p:nvCxnSpPr>
        <p:spPr>
          <a:xfrm>
            <a:off x="9877928" y="5980010"/>
            <a:ext cx="7554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C8382146-8D4F-D269-8C23-CC709EF7369D}"/>
              </a:ext>
            </a:extLst>
          </p:cNvPr>
          <p:cNvSpPr/>
          <p:nvPr/>
        </p:nvSpPr>
        <p:spPr>
          <a:xfrm>
            <a:off x="5531877" y="4027859"/>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C4D5CD68-799C-A014-348C-3761341A93CB}"/>
              </a:ext>
            </a:extLst>
          </p:cNvPr>
          <p:cNvCxnSpPr>
            <a:cxnSpLocks/>
            <a:stCxn id="60" idx="2"/>
            <a:endCxn id="121" idx="0"/>
          </p:cNvCxnSpPr>
          <p:nvPr/>
        </p:nvCxnSpPr>
        <p:spPr>
          <a:xfrm flipH="1">
            <a:off x="5721375" y="3811955"/>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24F3E259-F5B0-B69A-AA2F-1E7FC3C6E701}"/>
              </a:ext>
            </a:extLst>
          </p:cNvPr>
          <p:cNvSpPr/>
          <p:nvPr/>
        </p:nvSpPr>
        <p:spPr>
          <a:xfrm>
            <a:off x="3074068" y="3982499"/>
            <a:ext cx="10901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t>빈 </a:t>
            </a:r>
            <a:r>
              <a:rPr lang="en-US" altLang="ko-KR" sz="1400"/>
              <a:t>Object</a:t>
            </a:r>
            <a:endParaRPr lang="en-US" altLang="ko-KR" sz="1400">
              <a:solidFill>
                <a:schemeClr val="tx1"/>
              </a:solidFill>
            </a:endParaRPr>
          </a:p>
        </p:txBody>
      </p:sp>
      <p:cxnSp>
        <p:nvCxnSpPr>
          <p:cNvPr id="133" name="직선 화살표 연결선 132">
            <a:extLst>
              <a:ext uri="{FF2B5EF4-FFF2-40B4-BE49-F238E27FC236}">
                <a16:creationId xmlns:a16="http://schemas.microsoft.com/office/drawing/2014/main" id="{5315F1A3-7945-56F7-FBBA-719E3BC5F16C}"/>
              </a:ext>
            </a:extLst>
          </p:cNvPr>
          <p:cNvCxnSpPr>
            <a:cxnSpLocks/>
            <a:stCxn id="121" idx="1"/>
            <a:endCxn id="131" idx="3"/>
          </p:cNvCxnSpPr>
          <p:nvPr/>
        </p:nvCxnSpPr>
        <p:spPr>
          <a:xfrm flipH="1" flipV="1">
            <a:off x="4164208" y="4229387"/>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C3B00503-B37F-E608-D29D-EC4A8F9A599B}"/>
              </a:ext>
            </a:extLst>
          </p:cNvPr>
          <p:cNvSpPr>
            <a:spLocks noChangeArrowheads="1"/>
          </p:cNvSpPr>
          <p:nvPr/>
        </p:nvSpPr>
        <p:spPr bwMode="auto">
          <a:xfrm>
            <a:off x="7837191" y="1018229"/>
            <a:ext cx="313169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모서리가 둥근 직사각형 38">
            <a:extLst>
              <a:ext uri="{FF2B5EF4-FFF2-40B4-BE49-F238E27FC236}">
                <a16:creationId xmlns:a16="http://schemas.microsoft.com/office/drawing/2014/main" id="{A43A242E-C561-1873-8495-F0567AAC9346}"/>
              </a:ext>
            </a:extLst>
          </p:cNvPr>
          <p:cNvSpPr/>
          <p:nvPr/>
        </p:nvSpPr>
        <p:spPr>
          <a:xfrm>
            <a:off x="5808868" y="4477034"/>
            <a:ext cx="1991900"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http://www.springmvc.com</a:t>
            </a:r>
          </a:p>
        </p:txBody>
      </p:sp>
      <p:sp>
        <p:nvSpPr>
          <p:cNvPr id="16" name="TextBox 15">
            <a:extLst>
              <a:ext uri="{FF2B5EF4-FFF2-40B4-BE49-F238E27FC236}">
                <a16:creationId xmlns:a16="http://schemas.microsoft.com/office/drawing/2014/main" id="{E9B9F20D-32C1-5296-8C68-FFB00967CF7A}"/>
              </a:ext>
            </a:extLst>
          </p:cNvPr>
          <p:cNvSpPr txBox="1"/>
          <p:nvPr/>
        </p:nvSpPr>
        <p:spPr>
          <a:xfrm>
            <a:off x="6410843" y="5699008"/>
            <a:ext cx="518862" cy="261610"/>
          </a:xfrm>
          <a:prstGeom prst="rect">
            <a:avLst/>
          </a:prstGeom>
          <a:noFill/>
        </p:spPr>
        <p:txBody>
          <a:bodyPr wrap="square">
            <a:spAutoFit/>
          </a:bodyPr>
          <a:lstStyle/>
          <a:p>
            <a:r>
              <a:rPr lang="en-US" altLang="ko-KR" sz="1100"/>
              <a:t>args</a:t>
            </a:r>
            <a:endParaRPr lang="ko-KR" altLang="en-US" sz="1100"/>
          </a:p>
        </p:txBody>
      </p:sp>
      <p:sp>
        <p:nvSpPr>
          <p:cNvPr id="18" name="모서리가 둥근 직사각형 38">
            <a:extLst>
              <a:ext uri="{FF2B5EF4-FFF2-40B4-BE49-F238E27FC236}">
                <a16:creationId xmlns:a16="http://schemas.microsoft.com/office/drawing/2014/main" id="{BA4D05C8-D4F3-9A4C-4D70-30C8404BAF3B}"/>
              </a:ext>
            </a:extLst>
          </p:cNvPr>
          <p:cNvSpPr/>
          <p:nvPr/>
        </p:nvSpPr>
        <p:spPr>
          <a:xfrm>
            <a:off x="8343900" y="1692823"/>
            <a:ext cx="2123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name</a:t>
            </a:r>
          </a:p>
          <a:p>
            <a:pPr algn="ctr">
              <a:spcBef>
                <a:spcPts val="400"/>
              </a:spcBef>
            </a:pPr>
            <a:endParaRPr lang="en-US" altLang="ko-KR" sz="1400"/>
          </a:p>
        </p:txBody>
      </p:sp>
      <p:sp>
        <p:nvSpPr>
          <p:cNvPr id="19" name="모서리가 둥근 직사각형 38">
            <a:extLst>
              <a:ext uri="{FF2B5EF4-FFF2-40B4-BE49-F238E27FC236}">
                <a16:creationId xmlns:a16="http://schemas.microsoft.com/office/drawing/2014/main" id="{0B41676C-60E6-B9F2-B0FE-564E04E8E830}"/>
              </a:ext>
            </a:extLst>
          </p:cNvPr>
          <p:cNvSpPr/>
          <p:nvPr/>
        </p:nvSpPr>
        <p:spPr>
          <a:xfrm>
            <a:off x="8424105" y="1900123"/>
            <a:ext cx="1957872"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http://www.springmvc.com</a:t>
            </a:r>
          </a:p>
        </p:txBody>
      </p:sp>
      <p:cxnSp>
        <p:nvCxnSpPr>
          <p:cNvPr id="25" name="직선 화살표 연결선 24">
            <a:extLst>
              <a:ext uri="{FF2B5EF4-FFF2-40B4-BE49-F238E27FC236}">
                <a16:creationId xmlns:a16="http://schemas.microsoft.com/office/drawing/2014/main" id="{D0E30498-271B-71D6-A397-7BB20D5C3F4A}"/>
              </a:ext>
            </a:extLst>
          </p:cNvPr>
          <p:cNvCxnSpPr>
            <a:cxnSpLocks/>
            <a:stCxn id="18" idx="0"/>
            <a:endCxn id="3" idx="2"/>
          </p:cNvCxnSpPr>
          <p:nvPr/>
        </p:nvCxnSpPr>
        <p:spPr>
          <a:xfrm flipH="1" flipV="1">
            <a:off x="9403041" y="1279839"/>
            <a:ext cx="2646" cy="412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08ABD320-6495-77C6-993C-439815794B69}"/>
              </a:ext>
            </a:extLst>
          </p:cNvPr>
          <p:cNvCxnSpPr>
            <a:cxnSpLocks/>
          </p:cNvCxnSpPr>
          <p:nvPr/>
        </p:nvCxnSpPr>
        <p:spPr>
          <a:xfrm>
            <a:off x="10888579" y="1215189"/>
            <a:ext cx="299524" cy="193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A0A4B43A-7163-CBD0-1530-21699B9D5EAC}"/>
              </a:ext>
            </a:extLst>
          </p:cNvPr>
          <p:cNvCxnSpPr>
            <a:cxnSpLocks/>
            <a:stCxn id="14" idx="2"/>
            <a:endCxn id="54" idx="0"/>
          </p:cNvCxnSpPr>
          <p:nvPr/>
        </p:nvCxnSpPr>
        <p:spPr>
          <a:xfrm flipH="1">
            <a:off x="5721378" y="2186599"/>
            <a:ext cx="1" cy="321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E6382ECD-A69F-F21D-1303-E04884E00058}"/>
              </a:ext>
            </a:extLst>
          </p:cNvPr>
          <p:cNvCxnSpPr>
            <a:cxnSpLocks/>
            <a:stCxn id="131" idx="2"/>
            <a:endCxn id="102" idx="2"/>
          </p:cNvCxnSpPr>
          <p:nvPr/>
        </p:nvCxnSpPr>
        <p:spPr>
          <a:xfrm rot="16200000" flipH="1">
            <a:off x="5154667" y="2940745"/>
            <a:ext cx="1750623" cy="4821681"/>
          </a:xfrm>
          <a:prstGeom prst="bentConnector3">
            <a:avLst>
              <a:gd name="adj1" fmla="val 11305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60A1CC4-1DB3-00E4-3120-9519FD277C5B}"/>
              </a:ext>
            </a:extLst>
          </p:cNvPr>
          <p:cNvSpPr txBox="1"/>
          <p:nvPr/>
        </p:nvSpPr>
        <p:spPr>
          <a:xfrm>
            <a:off x="4733913" y="3973157"/>
            <a:ext cx="346108" cy="261610"/>
          </a:xfrm>
          <a:prstGeom prst="rect">
            <a:avLst/>
          </a:prstGeom>
          <a:noFill/>
        </p:spPr>
        <p:txBody>
          <a:bodyPr wrap="square">
            <a:spAutoFit/>
          </a:bodyPr>
          <a:lstStyle/>
          <a:p>
            <a:pPr algn="ctr"/>
            <a:r>
              <a:rPr lang="en-US" altLang="ko-KR" sz="1100" b="1">
                <a:solidFill>
                  <a:srgbClr val="FF0000"/>
                </a:solidFill>
              </a:rPr>
              <a:t>N</a:t>
            </a:r>
            <a:endParaRPr lang="ko-KR" altLang="en-US" sz="1100" b="1">
              <a:solidFill>
                <a:srgbClr val="FF0000"/>
              </a:solidFill>
            </a:endParaRPr>
          </a:p>
        </p:txBody>
      </p:sp>
      <p:sp>
        <p:nvSpPr>
          <p:cNvPr id="51" name="TextBox 50">
            <a:extLst>
              <a:ext uri="{FF2B5EF4-FFF2-40B4-BE49-F238E27FC236}">
                <a16:creationId xmlns:a16="http://schemas.microsoft.com/office/drawing/2014/main" id="{DD5FFAAF-8DC4-27B3-4ED9-87898B278FB9}"/>
              </a:ext>
            </a:extLst>
          </p:cNvPr>
          <p:cNvSpPr txBox="1"/>
          <p:nvPr/>
        </p:nvSpPr>
        <p:spPr>
          <a:xfrm>
            <a:off x="5375266" y="4464073"/>
            <a:ext cx="346108" cy="261610"/>
          </a:xfrm>
          <a:prstGeom prst="rect">
            <a:avLst/>
          </a:prstGeom>
          <a:noFill/>
        </p:spPr>
        <p:txBody>
          <a:bodyPr wrap="square">
            <a:spAutoFit/>
          </a:bodyPr>
          <a:lstStyle/>
          <a:p>
            <a:pPr algn="ctr"/>
            <a:r>
              <a:rPr lang="en-US" altLang="ko-KR" sz="1100" b="1">
                <a:solidFill>
                  <a:srgbClr val="FF0000"/>
                </a:solidFill>
              </a:rPr>
              <a:t>Y</a:t>
            </a:r>
            <a:endParaRPr lang="ko-KR" altLang="en-US" sz="1100" b="1">
              <a:solidFill>
                <a:srgbClr val="FF0000"/>
              </a:solidFill>
            </a:endParaRPr>
          </a:p>
        </p:txBody>
      </p:sp>
      <p:sp>
        <p:nvSpPr>
          <p:cNvPr id="62" name="TextBox 61">
            <a:extLst>
              <a:ext uri="{FF2B5EF4-FFF2-40B4-BE49-F238E27FC236}">
                <a16:creationId xmlns:a16="http://schemas.microsoft.com/office/drawing/2014/main" id="{6DB32141-0A5B-7238-5D80-A4E1B369A088}"/>
              </a:ext>
            </a:extLst>
          </p:cNvPr>
          <p:cNvSpPr txBox="1"/>
          <p:nvPr/>
        </p:nvSpPr>
        <p:spPr>
          <a:xfrm>
            <a:off x="9581218" y="5391478"/>
            <a:ext cx="1348855" cy="261610"/>
          </a:xfrm>
          <a:prstGeom prst="rect">
            <a:avLst/>
          </a:prstGeom>
          <a:noFill/>
        </p:spPr>
        <p:txBody>
          <a:bodyPr wrap="square">
            <a:spAutoFit/>
          </a:bodyPr>
          <a:lstStyle/>
          <a:p>
            <a:r>
              <a:rPr lang="en-US" altLang="ko-KR" sz="1100"/>
              <a:t>Invoke(args,</a:t>
            </a:r>
            <a:r>
              <a:rPr lang="ko-KR" altLang="en-US" sz="1100"/>
              <a:t> </a:t>
            </a:r>
            <a:r>
              <a:rPr lang="en-US" altLang="ko-KR" sz="1100"/>
              <a:t>bean)</a:t>
            </a:r>
            <a:endParaRPr lang="ko-KR" altLang="en-US" sz="1100"/>
          </a:p>
        </p:txBody>
      </p:sp>
    </p:spTree>
    <p:extLst>
      <p:ext uri="{BB962C8B-B14F-4D97-AF65-F5344CB8AC3E}">
        <p14:creationId xmlns:p14="http://schemas.microsoft.com/office/powerpoint/2010/main" val="30450582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41E22-16A0-C630-D426-CE2891BA35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C918DCC-58A0-94CF-0204-C08BFA6DAC8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95F4F119-5A4C-912F-1076-DA759AB8923D}"/>
              </a:ext>
            </a:extLst>
          </p:cNvPr>
          <p:cNvSpPr txBox="1"/>
          <p:nvPr/>
        </p:nvSpPr>
        <p:spPr>
          <a:xfrm>
            <a:off x="4303627" y="2921169"/>
            <a:ext cx="3584764"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Formatter</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126419571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34F31-758D-C2AD-A459-CC812CF78F06}"/>
            </a:ext>
          </a:extLst>
        </p:cNvPr>
        <p:cNvGrpSpPr/>
        <p:nvPr/>
      </p:nvGrpSpPr>
      <p:grpSpPr>
        <a:xfrm>
          <a:off x="0" y="0"/>
          <a:ext cx="0" cy="0"/>
          <a:chOff x="0" y="0"/>
          <a:chExt cx="0" cy="0"/>
        </a:xfrm>
      </p:grpSpPr>
      <p:sp>
        <p:nvSpPr>
          <p:cNvPr id="48" name="사각형: 둥근 모서리 47">
            <a:extLst>
              <a:ext uri="{FF2B5EF4-FFF2-40B4-BE49-F238E27FC236}">
                <a16:creationId xmlns:a16="http://schemas.microsoft.com/office/drawing/2014/main" id="{9FB5FAAA-86BC-CD07-96B2-7B85675A7432}"/>
              </a:ext>
            </a:extLst>
          </p:cNvPr>
          <p:cNvSpPr/>
          <p:nvPr/>
        </p:nvSpPr>
        <p:spPr>
          <a:xfrm>
            <a:off x="4635734" y="2438400"/>
            <a:ext cx="5579076" cy="2440454"/>
          </a:xfrm>
          <a:prstGeom prst="roundRect">
            <a:avLst>
              <a:gd name="adj" fmla="val 7718"/>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33" name="사각형: 둥근 모서리 32">
            <a:extLst>
              <a:ext uri="{FF2B5EF4-FFF2-40B4-BE49-F238E27FC236}">
                <a16:creationId xmlns:a16="http://schemas.microsoft.com/office/drawing/2014/main" id="{5B792C47-8DBD-7260-9C47-96C52BC436E4}"/>
              </a:ext>
            </a:extLst>
          </p:cNvPr>
          <p:cNvSpPr/>
          <p:nvPr/>
        </p:nvSpPr>
        <p:spPr>
          <a:xfrm>
            <a:off x="577515" y="2442410"/>
            <a:ext cx="3524493" cy="2440455"/>
          </a:xfrm>
          <a:prstGeom prst="roundRect">
            <a:avLst>
              <a:gd name="adj" fmla="val 7718"/>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A2E4AFCC-0E28-D3FB-E585-6683D5937164}"/>
              </a:ext>
            </a:extLst>
          </p:cNvPr>
          <p:cNvSpPr/>
          <p:nvPr/>
        </p:nvSpPr>
        <p:spPr>
          <a:xfrm>
            <a:off x="340125" y="636063"/>
            <a:ext cx="11246283"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앞에서 학습한 </a:t>
            </a:r>
            <a:r>
              <a:rPr lang="en-US" altLang="ko-KR" sz="1200"/>
              <a:t>Converter </a:t>
            </a:r>
            <a:r>
              <a:rPr lang="ko-KR" altLang="en-US" sz="1200"/>
              <a:t>는 범용 타입 변환 시스템이다</a:t>
            </a:r>
            <a:r>
              <a:rPr lang="en-US" altLang="ko-KR" sz="1200"/>
              <a:t>. </a:t>
            </a:r>
            <a:r>
              <a:rPr lang="ko-KR" altLang="en-US" sz="1200"/>
              <a:t>즉 타입에 제한 없이 데이터 타입 간 일반적인 변환을 다루는데 목적이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Formatter</a:t>
            </a:r>
            <a:r>
              <a:rPr lang="ko-KR" altLang="en-US" sz="1200">
                <a:latin typeface="+mn-ea"/>
              </a:rPr>
              <a:t> 는 특정한 환경</a:t>
            </a:r>
            <a:r>
              <a:rPr lang="en-US" altLang="ko-KR" sz="1200">
                <a:latin typeface="+mn-ea"/>
              </a:rPr>
              <a:t>(</a:t>
            </a:r>
            <a:r>
              <a:rPr lang="ko-KR" altLang="en-US" sz="1200">
                <a:latin typeface="+mn-ea"/>
              </a:rPr>
              <a:t>예</a:t>
            </a:r>
            <a:r>
              <a:rPr lang="en-US" altLang="ko-KR" sz="1200">
                <a:latin typeface="+mn-ea"/>
              </a:rPr>
              <a:t>:</a:t>
            </a:r>
            <a:r>
              <a:rPr lang="ko-KR" altLang="en-US" sz="1200">
                <a:latin typeface="+mn-ea"/>
              </a:rPr>
              <a:t> </a:t>
            </a:r>
            <a:r>
              <a:rPr lang="ko-KR" altLang="en-US" sz="1200"/>
              <a:t>웹 애플리케이션</a:t>
            </a:r>
            <a:r>
              <a:rPr lang="en-US" altLang="ko-KR" sz="1200">
                <a:latin typeface="+mn-ea"/>
              </a:rPr>
              <a:t>) </a:t>
            </a:r>
            <a:r>
              <a:rPr lang="ko-KR" altLang="en-US" sz="1200">
                <a:latin typeface="+mn-ea"/>
              </a:rPr>
              <a:t>에서 </a:t>
            </a:r>
            <a:r>
              <a:rPr lang="ko-KR" altLang="en-US" sz="1200"/>
              <a:t>데이터를 </a:t>
            </a:r>
            <a:r>
              <a:rPr lang="ko-KR" altLang="en-US" sz="1200" b="1"/>
              <a:t>특정</a:t>
            </a:r>
            <a:r>
              <a:rPr lang="ko-KR" altLang="en-US" sz="1200"/>
              <a:t> </a:t>
            </a:r>
            <a:r>
              <a:rPr lang="ko-KR" altLang="en-US" sz="1200" b="1"/>
              <a:t>형식</a:t>
            </a:r>
            <a:r>
              <a:rPr lang="ko-KR" altLang="en-US" sz="1200"/>
              <a:t>에 맞게 변환하거나</a:t>
            </a:r>
            <a:r>
              <a:rPr lang="en-US" altLang="ko-KR" sz="1200"/>
              <a:t> </a:t>
            </a:r>
            <a:r>
              <a:rPr lang="ko-KR" altLang="en-US" sz="1200" b="1"/>
              <a:t>특정 형식</a:t>
            </a:r>
            <a:r>
              <a:rPr lang="ko-KR" altLang="en-US" sz="1200"/>
              <a:t>에서 객체로 변환하는 것에 목적이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Converter </a:t>
            </a:r>
            <a:r>
              <a:rPr lang="ko-KR" altLang="en-US" sz="1200">
                <a:latin typeface="+mn-ea"/>
              </a:rPr>
              <a:t>는 </a:t>
            </a:r>
            <a:r>
              <a:rPr lang="ko-KR" altLang="en-US" sz="1200"/>
              <a:t>로컬화</a:t>
            </a:r>
            <a:r>
              <a:rPr lang="en-US" altLang="ko-KR" sz="1200"/>
              <a:t>(Localization) </a:t>
            </a:r>
            <a:r>
              <a:rPr lang="ko-KR" altLang="en-US" sz="1200"/>
              <a:t>를 고려하지 않지만 </a:t>
            </a:r>
            <a:r>
              <a:rPr lang="en-US" altLang="ko-KR" sz="1200"/>
              <a:t>Formatter </a:t>
            </a:r>
            <a:r>
              <a:rPr lang="ko-KR" altLang="en-US" sz="1200"/>
              <a:t>는 지역</a:t>
            </a:r>
            <a:r>
              <a:rPr lang="en-US" altLang="ko-KR" sz="1200"/>
              <a:t>(Locale) </a:t>
            </a:r>
            <a:r>
              <a:rPr lang="ko-KR" altLang="en-US" sz="1200">
                <a:latin typeface="+mn-ea"/>
              </a:rPr>
              <a:t>에 따라 데이터 표현방식을 다르게 처리할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Converter </a:t>
            </a:r>
            <a:r>
              <a:rPr lang="ko-KR" altLang="en-US" sz="1200">
                <a:latin typeface="+mn-ea"/>
              </a:rPr>
              <a:t>가 주로 </a:t>
            </a:r>
            <a:r>
              <a:rPr lang="ko-KR" altLang="en-US" sz="1200"/>
              <a:t>서버 내부 데이터 변환에 사용된다면 </a:t>
            </a:r>
            <a:r>
              <a:rPr lang="en-US" altLang="ko-KR" sz="1200">
                <a:latin typeface="+mn-ea"/>
              </a:rPr>
              <a:t>Formatter </a:t>
            </a:r>
            <a:r>
              <a:rPr lang="ko-KR" altLang="en-US" sz="1200">
                <a:latin typeface="+mn-ea"/>
              </a:rPr>
              <a:t>는 </a:t>
            </a:r>
            <a:r>
              <a:rPr lang="ko-KR" altLang="en-US" sz="1200"/>
              <a:t>뷰</a:t>
            </a:r>
            <a:r>
              <a:rPr lang="en-US" altLang="ko-KR" sz="1200"/>
              <a:t>(View) </a:t>
            </a:r>
            <a:r>
              <a:rPr lang="ko-KR" altLang="en-US" sz="1200"/>
              <a:t>와 클라이언트 간 데이터 변환에 사용된다고 볼 수 있다</a:t>
            </a:r>
            <a:endParaRPr lang="en-US" altLang="ko-KR" sz="1200">
              <a:latin typeface="+mn-ea"/>
            </a:endParaRPr>
          </a:p>
        </p:txBody>
      </p:sp>
      <p:sp>
        <p:nvSpPr>
          <p:cNvPr id="74" name="직사각형 73">
            <a:extLst>
              <a:ext uri="{FF2B5EF4-FFF2-40B4-BE49-F238E27FC236}">
                <a16:creationId xmlns:a16="http://schemas.microsoft.com/office/drawing/2014/main" id="{D375C8D1-0037-2399-49BA-B19811244D34}"/>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C61C6997-306B-2CE0-6147-191D4642BF53}"/>
              </a:ext>
            </a:extLst>
          </p:cNvPr>
          <p:cNvSpPr/>
          <p:nvPr/>
        </p:nvSpPr>
        <p:spPr>
          <a:xfrm>
            <a:off x="1283699" y="5311568"/>
            <a:ext cx="2247731" cy="338554"/>
          </a:xfrm>
          <a:prstGeom prst="rect">
            <a:avLst/>
          </a:prstGeom>
          <a:solidFill>
            <a:schemeClr val="tx1"/>
          </a:solidFill>
        </p:spPr>
        <p:txBody>
          <a:bodyPr wrap="none">
            <a:spAutoFit/>
          </a:bodyPr>
          <a:lstStyle/>
          <a:p>
            <a:r>
              <a:rPr lang="ko-KR" altLang="en-US" sz="1600">
                <a:solidFill>
                  <a:srgbClr val="FFC000"/>
                </a:solidFill>
                <a:latin typeface="+mn-ea"/>
              </a:rPr>
              <a:t>범용 타입 변환에 적합</a:t>
            </a:r>
          </a:p>
        </p:txBody>
      </p:sp>
      <p:sp>
        <p:nvSpPr>
          <p:cNvPr id="5" name="모서리가 둥근 직사각형 38">
            <a:extLst>
              <a:ext uri="{FF2B5EF4-FFF2-40B4-BE49-F238E27FC236}">
                <a16:creationId xmlns:a16="http://schemas.microsoft.com/office/drawing/2014/main" id="{82E6E955-BBBB-0495-C0BB-AEC2AF8C0191}"/>
              </a:ext>
            </a:extLst>
          </p:cNvPr>
          <p:cNvSpPr/>
          <p:nvPr/>
        </p:nvSpPr>
        <p:spPr>
          <a:xfrm>
            <a:off x="1572259" y="267600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6" name="직사각형 5">
            <a:extLst>
              <a:ext uri="{FF2B5EF4-FFF2-40B4-BE49-F238E27FC236}">
                <a16:creationId xmlns:a16="http://schemas.microsoft.com/office/drawing/2014/main" id="{6E9EABF0-65CB-E106-57F2-D2BFAE344A98}"/>
              </a:ext>
            </a:extLst>
          </p:cNvPr>
          <p:cNvSpPr/>
          <p:nvPr/>
        </p:nvSpPr>
        <p:spPr>
          <a:xfrm>
            <a:off x="937129" y="2719791"/>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7" name="직선 화살표 연결선 6">
            <a:extLst>
              <a:ext uri="{FF2B5EF4-FFF2-40B4-BE49-F238E27FC236}">
                <a16:creationId xmlns:a16="http://schemas.microsoft.com/office/drawing/2014/main" id="{7B743CAB-B52F-3088-1E63-E0FCA48F776A}"/>
              </a:ext>
            </a:extLst>
          </p:cNvPr>
          <p:cNvCxnSpPr>
            <a:stCxn id="6" idx="3"/>
            <a:endCxn id="5" idx="1"/>
          </p:cNvCxnSpPr>
          <p:nvPr/>
        </p:nvCxnSpPr>
        <p:spPr>
          <a:xfrm>
            <a:off x="1283699" y="2904457"/>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89412328-8CBC-150F-1EC1-74A06B05BB5D}"/>
              </a:ext>
            </a:extLst>
          </p:cNvPr>
          <p:cNvSpPr/>
          <p:nvPr/>
        </p:nvSpPr>
        <p:spPr>
          <a:xfrm>
            <a:off x="2949577" y="2719791"/>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9" name="직선 화살표 연결선 8">
            <a:extLst>
              <a:ext uri="{FF2B5EF4-FFF2-40B4-BE49-F238E27FC236}">
                <a16:creationId xmlns:a16="http://schemas.microsoft.com/office/drawing/2014/main" id="{C889D605-8EA8-BEEB-1E69-3147984CE787}"/>
              </a:ext>
            </a:extLst>
          </p:cNvPr>
          <p:cNvCxnSpPr>
            <a:cxnSpLocks/>
            <a:stCxn id="5" idx="3"/>
            <a:endCxn id="8" idx="1"/>
          </p:cNvCxnSpPr>
          <p:nvPr/>
        </p:nvCxnSpPr>
        <p:spPr>
          <a:xfrm flipV="1">
            <a:off x="2681770" y="290445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DDE4B005-72CA-8AD7-A157-1AE7CCC3AD32}"/>
              </a:ext>
            </a:extLst>
          </p:cNvPr>
          <p:cNvSpPr/>
          <p:nvPr/>
        </p:nvSpPr>
        <p:spPr>
          <a:xfrm>
            <a:off x="1572259" y="3273789"/>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12" name="직사각형 11">
            <a:extLst>
              <a:ext uri="{FF2B5EF4-FFF2-40B4-BE49-F238E27FC236}">
                <a16:creationId xmlns:a16="http://schemas.microsoft.com/office/drawing/2014/main" id="{E3BDC3A0-B64D-09E7-9FD0-FA6C6C0D6D95}"/>
              </a:ext>
            </a:extLst>
          </p:cNvPr>
          <p:cNvSpPr/>
          <p:nvPr/>
        </p:nvSpPr>
        <p:spPr>
          <a:xfrm>
            <a:off x="937129" y="3317573"/>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FF0000"/>
              </a:solidFill>
              <a:latin typeface="+mn-ea"/>
            </a:endParaRPr>
          </a:p>
        </p:txBody>
      </p:sp>
      <p:cxnSp>
        <p:nvCxnSpPr>
          <p:cNvPr id="13" name="직선 화살표 연결선 12">
            <a:extLst>
              <a:ext uri="{FF2B5EF4-FFF2-40B4-BE49-F238E27FC236}">
                <a16:creationId xmlns:a16="http://schemas.microsoft.com/office/drawing/2014/main" id="{9B6BB29D-A554-2EC4-3422-C05561B7AE54}"/>
              </a:ext>
            </a:extLst>
          </p:cNvPr>
          <p:cNvCxnSpPr>
            <a:stCxn id="12" idx="3"/>
            <a:endCxn id="11" idx="1"/>
          </p:cNvCxnSpPr>
          <p:nvPr/>
        </p:nvCxnSpPr>
        <p:spPr>
          <a:xfrm>
            <a:off x="1269271" y="3502239"/>
            <a:ext cx="30298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A9F9FF82-32DA-2263-CD87-B5F0031F18D0}"/>
              </a:ext>
            </a:extLst>
          </p:cNvPr>
          <p:cNvSpPr/>
          <p:nvPr/>
        </p:nvSpPr>
        <p:spPr>
          <a:xfrm>
            <a:off x="2949577" y="3317573"/>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0070C0"/>
              </a:solidFill>
              <a:latin typeface="+mn-ea"/>
            </a:endParaRPr>
          </a:p>
        </p:txBody>
      </p:sp>
      <p:cxnSp>
        <p:nvCxnSpPr>
          <p:cNvPr id="15" name="직선 화살표 연결선 14">
            <a:extLst>
              <a:ext uri="{FF2B5EF4-FFF2-40B4-BE49-F238E27FC236}">
                <a16:creationId xmlns:a16="http://schemas.microsoft.com/office/drawing/2014/main" id="{F3A020F0-4346-9688-9EEE-21FCBE8C2D60}"/>
              </a:ext>
            </a:extLst>
          </p:cNvPr>
          <p:cNvCxnSpPr>
            <a:cxnSpLocks/>
            <a:stCxn id="11" idx="3"/>
            <a:endCxn id="14" idx="1"/>
          </p:cNvCxnSpPr>
          <p:nvPr/>
        </p:nvCxnSpPr>
        <p:spPr>
          <a:xfrm flipV="1">
            <a:off x="2681770" y="3502239"/>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61BBC55F-C36C-28DC-C9B4-C8BD88869EB2}"/>
              </a:ext>
            </a:extLst>
          </p:cNvPr>
          <p:cNvSpPr/>
          <p:nvPr/>
        </p:nvSpPr>
        <p:spPr>
          <a:xfrm>
            <a:off x="5957251" y="2709062"/>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17" name="직사각형 16">
            <a:extLst>
              <a:ext uri="{FF2B5EF4-FFF2-40B4-BE49-F238E27FC236}">
                <a16:creationId xmlns:a16="http://schemas.microsoft.com/office/drawing/2014/main" id="{F6081BF3-E50A-BB58-2FA6-7921C9EF1407}"/>
              </a:ext>
            </a:extLst>
          </p:cNvPr>
          <p:cNvSpPr/>
          <p:nvPr/>
        </p:nvSpPr>
        <p:spPr>
          <a:xfrm>
            <a:off x="4836782" y="2750656"/>
            <a:ext cx="837858" cy="369332"/>
          </a:xfrm>
          <a:prstGeom prst="rect">
            <a:avLst/>
          </a:prstGeom>
        </p:spPr>
        <p:txBody>
          <a:bodyPr wrap="none">
            <a:spAutoFit/>
          </a:bodyPr>
          <a:lstStyle/>
          <a:p>
            <a:r>
              <a:rPr lang="en-US" altLang="ko-KR" b="1">
                <a:solidFill>
                  <a:srgbClr val="FF0000"/>
                </a:solidFill>
                <a:latin typeface="+mn-ea"/>
              </a:rPr>
              <a:t>String</a:t>
            </a:r>
            <a:endParaRPr lang="ko-KR" altLang="en-US" b="1">
              <a:solidFill>
                <a:srgbClr val="FF0000"/>
              </a:solidFill>
              <a:latin typeface="+mn-ea"/>
            </a:endParaRPr>
          </a:p>
        </p:txBody>
      </p:sp>
      <p:cxnSp>
        <p:nvCxnSpPr>
          <p:cNvPr id="18" name="직선 화살표 연결선 17">
            <a:extLst>
              <a:ext uri="{FF2B5EF4-FFF2-40B4-BE49-F238E27FC236}">
                <a16:creationId xmlns:a16="http://schemas.microsoft.com/office/drawing/2014/main" id="{25F104A3-A270-3EBF-EB42-A9DBB2F4704A}"/>
              </a:ext>
            </a:extLst>
          </p:cNvPr>
          <p:cNvCxnSpPr>
            <a:stCxn id="17" idx="3"/>
            <a:endCxn id="16" idx="1"/>
          </p:cNvCxnSpPr>
          <p:nvPr/>
        </p:nvCxnSpPr>
        <p:spPr>
          <a:xfrm>
            <a:off x="5674640" y="2935322"/>
            <a:ext cx="282611" cy="21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9C02A9D3-B4B7-2144-0D70-31342A417A19}"/>
              </a:ext>
            </a:extLst>
          </p:cNvPr>
          <p:cNvSpPr/>
          <p:nvPr/>
        </p:nvSpPr>
        <p:spPr>
          <a:xfrm>
            <a:off x="7334569" y="2752846"/>
            <a:ext cx="319318" cy="369332"/>
          </a:xfrm>
          <a:prstGeom prst="rect">
            <a:avLst/>
          </a:prstGeom>
        </p:spPr>
        <p:txBody>
          <a:bodyPr wrap="none">
            <a:spAutoFit/>
          </a:bodyPr>
          <a:lstStyle/>
          <a:p>
            <a:r>
              <a:rPr lang="en-US" altLang="ko-KR" b="1">
                <a:solidFill>
                  <a:srgbClr val="0070C0"/>
                </a:solidFill>
                <a:latin typeface="+mn-ea"/>
              </a:rPr>
              <a:t>T</a:t>
            </a:r>
            <a:endParaRPr lang="ko-KR" altLang="en-US" b="1">
              <a:solidFill>
                <a:srgbClr val="0070C0"/>
              </a:solidFill>
              <a:latin typeface="+mn-ea"/>
            </a:endParaRPr>
          </a:p>
        </p:txBody>
      </p:sp>
      <p:cxnSp>
        <p:nvCxnSpPr>
          <p:cNvPr id="20" name="직선 화살표 연결선 19">
            <a:extLst>
              <a:ext uri="{FF2B5EF4-FFF2-40B4-BE49-F238E27FC236}">
                <a16:creationId xmlns:a16="http://schemas.microsoft.com/office/drawing/2014/main" id="{2F0005A2-125D-B6C0-5077-F2A94B24DB33}"/>
              </a:ext>
            </a:extLst>
          </p:cNvPr>
          <p:cNvCxnSpPr>
            <a:cxnSpLocks/>
            <a:stCxn id="16" idx="3"/>
            <a:endCxn id="19" idx="1"/>
          </p:cNvCxnSpPr>
          <p:nvPr/>
        </p:nvCxnSpPr>
        <p:spPr>
          <a:xfrm flipV="1">
            <a:off x="7066762" y="2937512"/>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1165F193-1F18-9E99-6016-636CE89B93A1}"/>
              </a:ext>
            </a:extLst>
          </p:cNvPr>
          <p:cNvSpPr/>
          <p:nvPr/>
        </p:nvSpPr>
        <p:spPr>
          <a:xfrm>
            <a:off x="5957251" y="3306844"/>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22" name="직사각형 21">
            <a:extLst>
              <a:ext uri="{FF2B5EF4-FFF2-40B4-BE49-F238E27FC236}">
                <a16:creationId xmlns:a16="http://schemas.microsoft.com/office/drawing/2014/main" id="{4B2D2CF5-3628-3D4A-E225-B676C8B1899D}"/>
              </a:ext>
            </a:extLst>
          </p:cNvPr>
          <p:cNvSpPr/>
          <p:nvPr/>
        </p:nvSpPr>
        <p:spPr>
          <a:xfrm>
            <a:off x="5322121" y="3350628"/>
            <a:ext cx="319318" cy="369332"/>
          </a:xfrm>
          <a:prstGeom prst="rect">
            <a:avLst/>
          </a:prstGeom>
        </p:spPr>
        <p:txBody>
          <a:bodyPr wrap="none">
            <a:spAutoFit/>
          </a:bodyPr>
          <a:lstStyle/>
          <a:p>
            <a:r>
              <a:rPr lang="en-US" altLang="ko-KR" b="1">
                <a:solidFill>
                  <a:srgbClr val="0070C0"/>
                </a:solidFill>
                <a:latin typeface="+mn-ea"/>
              </a:rPr>
              <a:t>T</a:t>
            </a:r>
            <a:endParaRPr lang="ko-KR" altLang="en-US" b="1">
              <a:solidFill>
                <a:srgbClr val="FF0000"/>
              </a:solidFill>
              <a:latin typeface="+mn-ea"/>
            </a:endParaRPr>
          </a:p>
        </p:txBody>
      </p:sp>
      <p:cxnSp>
        <p:nvCxnSpPr>
          <p:cNvPr id="23" name="직선 화살표 연결선 22">
            <a:extLst>
              <a:ext uri="{FF2B5EF4-FFF2-40B4-BE49-F238E27FC236}">
                <a16:creationId xmlns:a16="http://schemas.microsoft.com/office/drawing/2014/main" id="{D7B7138D-20EB-023F-3EBB-4A2612B71CF8}"/>
              </a:ext>
            </a:extLst>
          </p:cNvPr>
          <p:cNvCxnSpPr>
            <a:stCxn id="22" idx="3"/>
            <a:endCxn id="21" idx="1"/>
          </p:cNvCxnSpPr>
          <p:nvPr/>
        </p:nvCxnSpPr>
        <p:spPr>
          <a:xfrm>
            <a:off x="5641439" y="3535294"/>
            <a:ext cx="31581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D9C1938A-0030-4A4A-A2A0-86719AB032BF}"/>
              </a:ext>
            </a:extLst>
          </p:cNvPr>
          <p:cNvSpPr/>
          <p:nvPr/>
        </p:nvSpPr>
        <p:spPr>
          <a:xfrm>
            <a:off x="7334569" y="3350628"/>
            <a:ext cx="837858" cy="369332"/>
          </a:xfrm>
          <a:prstGeom prst="rect">
            <a:avLst/>
          </a:prstGeom>
        </p:spPr>
        <p:txBody>
          <a:bodyPr wrap="none">
            <a:spAutoFit/>
          </a:bodyPr>
          <a:lstStyle/>
          <a:p>
            <a:r>
              <a:rPr lang="en-US" altLang="ko-KR" b="1">
                <a:solidFill>
                  <a:srgbClr val="FF0000"/>
                </a:solidFill>
                <a:latin typeface="+mn-ea"/>
              </a:rPr>
              <a:t>String</a:t>
            </a:r>
            <a:endParaRPr lang="ko-KR" altLang="en-US" b="1">
              <a:solidFill>
                <a:srgbClr val="0070C0"/>
              </a:solidFill>
              <a:latin typeface="+mn-ea"/>
            </a:endParaRPr>
          </a:p>
        </p:txBody>
      </p:sp>
      <p:cxnSp>
        <p:nvCxnSpPr>
          <p:cNvPr id="25" name="직선 화살표 연결선 24">
            <a:extLst>
              <a:ext uri="{FF2B5EF4-FFF2-40B4-BE49-F238E27FC236}">
                <a16:creationId xmlns:a16="http://schemas.microsoft.com/office/drawing/2014/main" id="{6333C2C2-8301-9D45-E560-41B4D5EB88E9}"/>
              </a:ext>
            </a:extLst>
          </p:cNvPr>
          <p:cNvCxnSpPr>
            <a:cxnSpLocks/>
            <a:stCxn id="21" idx="3"/>
            <a:endCxn id="24" idx="1"/>
          </p:cNvCxnSpPr>
          <p:nvPr/>
        </p:nvCxnSpPr>
        <p:spPr>
          <a:xfrm flipV="1">
            <a:off x="7066762" y="3535294"/>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ACD08C64-3620-2412-8B21-08AB59B10035}"/>
              </a:ext>
            </a:extLst>
          </p:cNvPr>
          <p:cNvSpPr/>
          <p:nvPr/>
        </p:nvSpPr>
        <p:spPr>
          <a:xfrm>
            <a:off x="8975846" y="2937512"/>
            <a:ext cx="83785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Locale</a:t>
            </a:r>
            <a:endParaRPr lang="ko-KR" altLang="en-US" sz="1400" i="1">
              <a:solidFill>
                <a:schemeClr val="tx1"/>
              </a:solidFill>
              <a:latin typeface="+mj-lt"/>
              <a:ea typeface="나눔바른고딕" panose="020B0603020101020101"/>
            </a:endParaRPr>
          </a:p>
        </p:txBody>
      </p:sp>
      <p:sp>
        <p:nvSpPr>
          <p:cNvPr id="30" name="더하기 기호 29">
            <a:extLst>
              <a:ext uri="{FF2B5EF4-FFF2-40B4-BE49-F238E27FC236}">
                <a16:creationId xmlns:a16="http://schemas.microsoft.com/office/drawing/2014/main" id="{12729494-58EA-14C7-E259-576C0A234D0D}"/>
              </a:ext>
            </a:extLst>
          </p:cNvPr>
          <p:cNvSpPr/>
          <p:nvPr/>
        </p:nvSpPr>
        <p:spPr>
          <a:xfrm>
            <a:off x="8286872" y="3026216"/>
            <a:ext cx="306723" cy="336276"/>
          </a:xfrm>
          <a:prstGeom prst="mathPlus">
            <a:avLst>
              <a:gd name="adj1" fmla="val 1567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A0FCD36B-7AC8-927B-6A2A-3CD91604928B}"/>
              </a:ext>
            </a:extLst>
          </p:cNvPr>
          <p:cNvSpPr txBox="1"/>
          <p:nvPr/>
        </p:nvSpPr>
        <p:spPr>
          <a:xfrm>
            <a:off x="1131278" y="4064256"/>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36" name="직선 화살표 연결선 35">
            <a:extLst>
              <a:ext uri="{FF2B5EF4-FFF2-40B4-BE49-F238E27FC236}">
                <a16:creationId xmlns:a16="http://schemas.microsoft.com/office/drawing/2014/main" id="{D3D44404-5FC4-927A-46A2-261307BA4973}"/>
              </a:ext>
            </a:extLst>
          </p:cNvPr>
          <p:cNvCxnSpPr>
            <a:cxnSpLocks/>
          </p:cNvCxnSpPr>
          <p:nvPr/>
        </p:nvCxnSpPr>
        <p:spPr>
          <a:xfrm flipV="1">
            <a:off x="1855480" y="4218143"/>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4D9D43E-F73B-5D23-55E2-EB7D36F4FE7B}"/>
              </a:ext>
            </a:extLst>
          </p:cNvPr>
          <p:cNvSpPr txBox="1"/>
          <p:nvPr/>
        </p:nvSpPr>
        <p:spPr>
          <a:xfrm>
            <a:off x="2208099" y="4063086"/>
            <a:ext cx="779898" cy="307777"/>
          </a:xfrm>
          <a:prstGeom prst="rect">
            <a:avLst/>
          </a:prstGeom>
          <a:noFill/>
        </p:spPr>
        <p:txBody>
          <a:bodyPr wrap="square">
            <a:spAutoFit/>
          </a:bodyPr>
          <a:lstStyle/>
          <a:p>
            <a:pPr algn="ctr"/>
            <a:r>
              <a:rPr lang="en-US" altLang="ko-KR" sz="1400"/>
              <a:t>1000</a:t>
            </a:r>
            <a:endParaRPr lang="ko-KR" altLang="en-US" sz="1400"/>
          </a:p>
        </p:txBody>
      </p:sp>
      <p:sp>
        <p:nvSpPr>
          <p:cNvPr id="38" name="TextBox 37">
            <a:extLst>
              <a:ext uri="{FF2B5EF4-FFF2-40B4-BE49-F238E27FC236}">
                <a16:creationId xmlns:a16="http://schemas.microsoft.com/office/drawing/2014/main" id="{032D8BFD-FE74-F952-8567-1AB2C860717D}"/>
              </a:ext>
            </a:extLst>
          </p:cNvPr>
          <p:cNvSpPr txBox="1"/>
          <p:nvPr/>
        </p:nvSpPr>
        <p:spPr>
          <a:xfrm>
            <a:off x="1131278" y="4341252"/>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39" name="직선 화살표 연결선 38">
            <a:extLst>
              <a:ext uri="{FF2B5EF4-FFF2-40B4-BE49-F238E27FC236}">
                <a16:creationId xmlns:a16="http://schemas.microsoft.com/office/drawing/2014/main" id="{34EA4528-72DF-34A0-661B-A36AEC3017BF}"/>
              </a:ext>
            </a:extLst>
          </p:cNvPr>
          <p:cNvCxnSpPr>
            <a:cxnSpLocks/>
          </p:cNvCxnSpPr>
          <p:nvPr/>
        </p:nvCxnSpPr>
        <p:spPr>
          <a:xfrm flipV="1">
            <a:off x="1855480" y="4495139"/>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9CC4756-8EC7-BCB5-7FEA-29F522DA4F4C}"/>
              </a:ext>
            </a:extLst>
          </p:cNvPr>
          <p:cNvSpPr txBox="1"/>
          <p:nvPr/>
        </p:nvSpPr>
        <p:spPr>
          <a:xfrm>
            <a:off x="2208099" y="4340082"/>
            <a:ext cx="779898" cy="307777"/>
          </a:xfrm>
          <a:prstGeom prst="rect">
            <a:avLst/>
          </a:prstGeom>
          <a:noFill/>
        </p:spPr>
        <p:txBody>
          <a:bodyPr wrap="square">
            <a:spAutoFit/>
          </a:bodyPr>
          <a:lstStyle/>
          <a:p>
            <a:pPr algn="ctr"/>
            <a:r>
              <a:rPr lang="en-US" altLang="ko-KR" sz="1400"/>
              <a:t>“1000”</a:t>
            </a:r>
            <a:endParaRPr lang="ko-KR" altLang="en-US" sz="1400"/>
          </a:p>
        </p:txBody>
      </p:sp>
      <p:sp>
        <p:nvSpPr>
          <p:cNvPr id="41" name="TextBox 40">
            <a:extLst>
              <a:ext uri="{FF2B5EF4-FFF2-40B4-BE49-F238E27FC236}">
                <a16:creationId xmlns:a16="http://schemas.microsoft.com/office/drawing/2014/main" id="{577A3A5A-E82F-8681-AED3-1147DCD45B7A}"/>
              </a:ext>
            </a:extLst>
          </p:cNvPr>
          <p:cNvSpPr txBox="1"/>
          <p:nvPr/>
        </p:nvSpPr>
        <p:spPr>
          <a:xfrm>
            <a:off x="5387881" y="4068873"/>
            <a:ext cx="992009" cy="307777"/>
          </a:xfrm>
          <a:prstGeom prst="rect">
            <a:avLst/>
          </a:prstGeom>
          <a:noFill/>
        </p:spPr>
        <p:txBody>
          <a:bodyPr wrap="square">
            <a:spAutoFit/>
          </a:bodyPr>
          <a:lstStyle/>
          <a:p>
            <a:pPr algn="ctr"/>
            <a:r>
              <a:rPr lang="en-US" altLang="ko-KR" sz="1400"/>
              <a:t>“₩1,000” </a:t>
            </a:r>
            <a:endParaRPr lang="ko-KR" altLang="en-US" sz="1400"/>
          </a:p>
        </p:txBody>
      </p:sp>
      <p:cxnSp>
        <p:nvCxnSpPr>
          <p:cNvPr id="42" name="직선 화살표 연결선 41">
            <a:extLst>
              <a:ext uri="{FF2B5EF4-FFF2-40B4-BE49-F238E27FC236}">
                <a16:creationId xmlns:a16="http://schemas.microsoft.com/office/drawing/2014/main" id="{69038D42-786E-BB00-E12D-D3EEEE30BF54}"/>
              </a:ext>
            </a:extLst>
          </p:cNvPr>
          <p:cNvCxnSpPr>
            <a:cxnSpLocks/>
          </p:cNvCxnSpPr>
          <p:nvPr/>
        </p:nvCxnSpPr>
        <p:spPr>
          <a:xfrm flipV="1">
            <a:off x="6379890" y="421931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16F26A1-B8F3-4E2D-6A94-899C2530DA37}"/>
              </a:ext>
            </a:extLst>
          </p:cNvPr>
          <p:cNvSpPr txBox="1"/>
          <p:nvPr/>
        </p:nvSpPr>
        <p:spPr>
          <a:xfrm>
            <a:off x="6732509" y="4064254"/>
            <a:ext cx="779898" cy="307777"/>
          </a:xfrm>
          <a:prstGeom prst="rect">
            <a:avLst/>
          </a:prstGeom>
          <a:noFill/>
        </p:spPr>
        <p:txBody>
          <a:bodyPr wrap="square">
            <a:spAutoFit/>
          </a:bodyPr>
          <a:lstStyle/>
          <a:p>
            <a:pPr algn="ctr"/>
            <a:r>
              <a:rPr lang="en-US" altLang="ko-KR" sz="1400"/>
              <a:t>1000</a:t>
            </a:r>
            <a:endParaRPr lang="ko-KR" altLang="en-US" sz="1400"/>
          </a:p>
        </p:txBody>
      </p:sp>
      <p:sp>
        <p:nvSpPr>
          <p:cNvPr id="44" name="TextBox 43">
            <a:extLst>
              <a:ext uri="{FF2B5EF4-FFF2-40B4-BE49-F238E27FC236}">
                <a16:creationId xmlns:a16="http://schemas.microsoft.com/office/drawing/2014/main" id="{852697AC-5083-9383-4449-12B0C566151E}"/>
              </a:ext>
            </a:extLst>
          </p:cNvPr>
          <p:cNvSpPr txBox="1"/>
          <p:nvPr/>
        </p:nvSpPr>
        <p:spPr>
          <a:xfrm>
            <a:off x="5587666" y="4336018"/>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45" name="직선 화살표 연결선 44">
            <a:extLst>
              <a:ext uri="{FF2B5EF4-FFF2-40B4-BE49-F238E27FC236}">
                <a16:creationId xmlns:a16="http://schemas.microsoft.com/office/drawing/2014/main" id="{E01D8301-3B29-B884-97A2-20640ADB7F1B}"/>
              </a:ext>
            </a:extLst>
          </p:cNvPr>
          <p:cNvCxnSpPr>
            <a:cxnSpLocks/>
          </p:cNvCxnSpPr>
          <p:nvPr/>
        </p:nvCxnSpPr>
        <p:spPr>
          <a:xfrm flipV="1">
            <a:off x="6379890" y="449630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B94A07B-CABE-FD27-7975-0039496AA1A1}"/>
              </a:ext>
            </a:extLst>
          </p:cNvPr>
          <p:cNvSpPr txBox="1"/>
          <p:nvPr/>
        </p:nvSpPr>
        <p:spPr>
          <a:xfrm>
            <a:off x="6788205" y="4340082"/>
            <a:ext cx="992008" cy="307777"/>
          </a:xfrm>
          <a:prstGeom prst="rect">
            <a:avLst/>
          </a:prstGeom>
          <a:noFill/>
        </p:spPr>
        <p:txBody>
          <a:bodyPr wrap="square">
            <a:spAutoFit/>
          </a:bodyPr>
          <a:lstStyle/>
          <a:p>
            <a:pPr algn="ctr"/>
            <a:r>
              <a:rPr lang="en-US" altLang="ko-KR" sz="1400"/>
              <a:t>“₩1,000”</a:t>
            </a:r>
            <a:endParaRPr lang="ko-KR" altLang="en-US" sz="1400"/>
          </a:p>
        </p:txBody>
      </p:sp>
      <p:sp>
        <p:nvSpPr>
          <p:cNvPr id="47" name="직사각형 46">
            <a:extLst>
              <a:ext uri="{FF2B5EF4-FFF2-40B4-BE49-F238E27FC236}">
                <a16:creationId xmlns:a16="http://schemas.microsoft.com/office/drawing/2014/main" id="{CB0DECED-CD74-DA8C-FFC7-8AD44A94B554}"/>
              </a:ext>
            </a:extLst>
          </p:cNvPr>
          <p:cNvSpPr/>
          <p:nvPr/>
        </p:nvSpPr>
        <p:spPr>
          <a:xfrm>
            <a:off x="5602310" y="5311568"/>
            <a:ext cx="3828292" cy="338554"/>
          </a:xfrm>
          <a:prstGeom prst="rect">
            <a:avLst/>
          </a:prstGeom>
          <a:solidFill>
            <a:schemeClr val="tx1"/>
          </a:solidFill>
        </p:spPr>
        <p:txBody>
          <a:bodyPr wrap="none">
            <a:spAutoFit/>
          </a:bodyPr>
          <a:lstStyle/>
          <a:p>
            <a:r>
              <a:rPr lang="ko-KR" altLang="en-US" sz="1600">
                <a:solidFill>
                  <a:srgbClr val="FFC000"/>
                </a:solidFill>
                <a:latin typeface="+mn-ea"/>
              </a:rPr>
              <a:t>로컬화를 고려한 특정 타입 변환에 적합</a:t>
            </a:r>
          </a:p>
        </p:txBody>
      </p:sp>
      <p:sp>
        <p:nvSpPr>
          <p:cNvPr id="50" name="TextBox 49">
            <a:extLst>
              <a:ext uri="{FF2B5EF4-FFF2-40B4-BE49-F238E27FC236}">
                <a16:creationId xmlns:a16="http://schemas.microsoft.com/office/drawing/2014/main" id="{B289EC2E-00CB-3FDE-9366-787524EA1B3F}"/>
              </a:ext>
            </a:extLst>
          </p:cNvPr>
          <p:cNvSpPr txBox="1"/>
          <p:nvPr/>
        </p:nvSpPr>
        <p:spPr>
          <a:xfrm>
            <a:off x="1482807" y="1996173"/>
            <a:ext cx="1412046" cy="369332"/>
          </a:xfrm>
          <a:prstGeom prst="rect">
            <a:avLst/>
          </a:prstGeom>
          <a:noFill/>
        </p:spPr>
        <p:txBody>
          <a:bodyPr wrap="square">
            <a:spAutoFit/>
          </a:bodyPr>
          <a:lstStyle/>
          <a:p>
            <a:pPr algn="ctr"/>
            <a:r>
              <a:rPr lang="en-US" altLang="ko-KR" sz="1800" b="1" i="1">
                <a:solidFill>
                  <a:schemeClr val="tx1"/>
                </a:solidFill>
                <a:latin typeface="+mj-lt"/>
                <a:ea typeface="나눔바른고딕" panose="020B0603020101020101"/>
              </a:rPr>
              <a:t>Converter</a:t>
            </a:r>
            <a:endParaRPr lang="ko-KR" altLang="en-US" b="1"/>
          </a:p>
        </p:txBody>
      </p:sp>
      <p:sp>
        <p:nvSpPr>
          <p:cNvPr id="51" name="TextBox 50">
            <a:extLst>
              <a:ext uri="{FF2B5EF4-FFF2-40B4-BE49-F238E27FC236}">
                <a16:creationId xmlns:a16="http://schemas.microsoft.com/office/drawing/2014/main" id="{787E898B-E424-3035-FC0B-987D06EE8C0C}"/>
              </a:ext>
            </a:extLst>
          </p:cNvPr>
          <p:cNvSpPr txBox="1"/>
          <p:nvPr/>
        </p:nvSpPr>
        <p:spPr>
          <a:xfrm>
            <a:off x="6788205" y="2000589"/>
            <a:ext cx="1412046" cy="369332"/>
          </a:xfrm>
          <a:prstGeom prst="rect">
            <a:avLst/>
          </a:prstGeom>
          <a:noFill/>
        </p:spPr>
        <p:txBody>
          <a:bodyPr wrap="square">
            <a:spAutoFit/>
          </a:bodyPr>
          <a:lstStyle/>
          <a:p>
            <a:pPr algn="ctr"/>
            <a:r>
              <a:rPr lang="en-US" altLang="ko-KR" sz="1800" b="1" i="1">
                <a:solidFill>
                  <a:schemeClr val="tx1"/>
                </a:solidFill>
                <a:latin typeface="+mj-lt"/>
                <a:ea typeface="나눔바른고딕" panose="020B0603020101020101"/>
              </a:rPr>
              <a:t>Formatter</a:t>
            </a:r>
            <a:endParaRPr lang="ko-KR" altLang="en-US" b="1"/>
          </a:p>
        </p:txBody>
      </p:sp>
      <p:sp>
        <p:nvSpPr>
          <p:cNvPr id="53" name="TextBox 52">
            <a:extLst>
              <a:ext uri="{FF2B5EF4-FFF2-40B4-BE49-F238E27FC236}">
                <a16:creationId xmlns:a16="http://schemas.microsoft.com/office/drawing/2014/main" id="{09E8BB2F-80D6-D7C6-A84C-F06F5BB18C6C}"/>
              </a:ext>
            </a:extLst>
          </p:cNvPr>
          <p:cNvSpPr txBox="1"/>
          <p:nvPr/>
        </p:nvSpPr>
        <p:spPr>
          <a:xfrm>
            <a:off x="8680737" y="4182129"/>
            <a:ext cx="1428076" cy="307777"/>
          </a:xfrm>
          <a:prstGeom prst="rect">
            <a:avLst/>
          </a:prstGeom>
          <a:noFill/>
        </p:spPr>
        <p:txBody>
          <a:bodyPr wrap="square">
            <a:spAutoFit/>
          </a:bodyPr>
          <a:lstStyle/>
          <a:p>
            <a:pPr algn="ctr"/>
            <a:r>
              <a:rPr lang="en-US" altLang="ko-KR" sz="1400" b="1" i="1">
                <a:solidFill>
                  <a:schemeClr val="tx1"/>
                </a:solidFill>
                <a:latin typeface="+mj-lt"/>
                <a:ea typeface="나눔바른고딕" panose="020B0603020101020101"/>
              </a:rPr>
              <a:t>Locale.KOREA</a:t>
            </a:r>
            <a:endParaRPr lang="ko-KR" altLang="en-US" sz="1400" b="1"/>
          </a:p>
        </p:txBody>
      </p:sp>
      <p:sp>
        <p:nvSpPr>
          <p:cNvPr id="55" name="TextBox 54">
            <a:extLst>
              <a:ext uri="{FF2B5EF4-FFF2-40B4-BE49-F238E27FC236}">
                <a16:creationId xmlns:a16="http://schemas.microsoft.com/office/drawing/2014/main" id="{D846ABAE-B814-AE86-7AFD-6B1633881730}"/>
              </a:ext>
            </a:extLst>
          </p:cNvPr>
          <p:cNvSpPr txBox="1"/>
          <p:nvPr/>
        </p:nvSpPr>
        <p:spPr>
          <a:xfrm>
            <a:off x="392422" y="6114592"/>
            <a:ext cx="10178716" cy="369332"/>
          </a:xfrm>
          <a:prstGeom prst="rect">
            <a:avLst/>
          </a:prstGeom>
          <a:noFill/>
        </p:spPr>
        <p:txBody>
          <a:bodyPr wrap="square">
            <a:spAutoFit/>
          </a:bodyPr>
          <a:lstStyle/>
          <a:p>
            <a:pPr algn="ctr"/>
            <a:r>
              <a:rPr lang="ko-KR" altLang="en-US" sz="1800" b="1" i="1">
                <a:solidFill>
                  <a:schemeClr val="accent1">
                    <a:lumMod val="75000"/>
                  </a:schemeClr>
                </a:solidFill>
                <a:latin typeface="+mj-lt"/>
                <a:ea typeface="나눔바른고딕" panose="020B0603020101020101"/>
              </a:rPr>
              <a:t>스프링의 </a:t>
            </a:r>
            <a:r>
              <a:rPr lang="en-US" altLang="ko-KR" sz="1800" b="1" i="1">
                <a:solidFill>
                  <a:srgbClr val="FF0000"/>
                </a:solidFill>
                <a:latin typeface="+mj-lt"/>
                <a:ea typeface="나눔바른고딕" panose="020B0603020101020101"/>
              </a:rPr>
              <a:t>ConversionService</a:t>
            </a:r>
            <a:r>
              <a:rPr lang="en-US" altLang="ko-KR" sz="1800" b="1" i="1">
                <a:solidFill>
                  <a:schemeClr val="accent1">
                    <a:lumMod val="75000"/>
                  </a:schemeClr>
                </a:solidFill>
                <a:latin typeface="+mj-lt"/>
                <a:ea typeface="나눔바른고딕" panose="020B0603020101020101"/>
              </a:rPr>
              <a:t> </a:t>
            </a:r>
            <a:r>
              <a:rPr lang="ko-KR" altLang="en-US" sz="1800" b="1" i="1">
                <a:solidFill>
                  <a:schemeClr val="accent1">
                    <a:lumMod val="75000"/>
                  </a:schemeClr>
                </a:solidFill>
                <a:latin typeface="+mj-lt"/>
                <a:ea typeface="나눔바른고딕" panose="020B0603020101020101"/>
              </a:rPr>
              <a:t>는 이 두 </a:t>
            </a:r>
            <a:r>
              <a:rPr lang="en-US" altLang="ko-KR" sz="1800" b="1" i="1">
                <a:solidFill>
                  <a:schemeClr val="accent1">
                    <a:lumMod val="75000"/>
                  </a:schemeClr>
                </a:solidFill>
                <a:latin typeface="+mj-lt"/>
                <a:ea typeface="나눔바른고딕" panose="020B0603020101020101"/>
              </a:rPr>
              <a:t>SPI </a:t>
            </a:r>
            <a:r>
              <a:rPr lang="ko-KR" altLang="en-US" sz="1800" b="1" i="1">
                <a:solidFill>
                  <a:schemeClr val="accent1">
                    <a:lumMod val="75000"/>
                  </a:schemeClr>
                </a:solidFill>
                <a:latin typeface="+mj-lt"/>
                <a:ea typeface="나눔바른고딕" panose="020B0603020101020101"/>
              </a:rPr>
              <a:t>를 모두 지원하는 통합된 타입 변환 </a:t>
            </a:r>
            <a:r>
              <a:rPr lang="en-US" altLang="ko-KR" sz="1800" b="1" i="1">
                <a:solidFill>
                  <a:schemeClr val="accent1">
                    <a:lumMod val="75000"/>
                  </a:schemeClr>
                </a:solidFill>
                <a:latin typeface="+mj-lt"/>
                <a:ea typeface="나눔바른고딕" panose="020B0603020101020101"/>
              </a:rPr>
              <a:t>API </a:t>
            </a:r>
            <a:r>
              <a:rPr lang="ko-KR" altLang="en-US" sz="1800" b="1" i="1">
                <a:solidFill>
                  <a:schemeClr val="accent1">
                    <a:lumMod val="75000"/>
                  </a:schemeClr>
                </a:solidFill>
                <a:latin typeface="+mj-lt"/>
                <a:ea typeface="나눔바른고딕" panose="020B0603020101020101"/>
              </a:rPr>
              <a:t>를 제공한다</a:t>
            </a:r>
            <a:endParaRPr lang="ko-KR" altLang="en-US" b="1">
              <a:solidFill>
                <a:schemeClr val="accent1">
                  <a:lumMod val="75000"/>
                </a:schemeClr>
              </a:solidFill>
            </a:endParaRPr>
          </a:p>
        </p:txBody>
      </p:sp>
    </p:spTree>
    <p:extLst>
      <p:ext uri="{BB962C8B-B14F-4D97-AF65-F5344CB8AC3E}">
        <p14:creationId xmlns:p14="http://schemas.microsoft.com/office/powerpoint/2010/main" val="39661668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82B1E-EB6E-E6E7-F595-F543083E508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C309104-AED0-B8E9-A9FE-01964FE3EC07}"/>
              </a:ext>
            </a:extLst>
          </p:cNvPr>
          <p:cNvSpPr/>
          <p:nvPr/>
        </p:nvSpPr>
        <p:spPr>
          <a:xfrm>
            <a:off x="198756" y="10769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3" name="Rectangle 4">
            <a:extLst>
              <a:ext uri="{FF2B5EF4-FFF2-40B4-BE49-F238E27FC236}">
                <a16:creationId xmlns:a16="http://schemas.microsoft.com/office/drawing/2014/main" id="{2ED5E6D4-5B9F-45C3-8286-DA4B1784CB04}"/>
              </a:ext>
            </a:extLst>
          </p:cNvPr>
          <p:cNvSpPr>
            <a:spLocks noChangeArrowheads="1"/>
          </p:cNvSpPr>
          <p:nvPr/>
        </p:nvSpPr>
        <p:spPr bwMode="auto">
          <a:xfrm>
            <a:off x="1133627" y="739024"/>
            <a:ext cx="3013911"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Printer&lt;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   </a:t>
            </a:r>
            <a:br>
              <a:rPr kumimoji="0" lang="ko-KR" altLang="ko-KR" sz="1200" b="0" i="1" u="none" strike="noStrike" cap="none" normalizeH="0" baseline="0">
                <a:ln>
                  <a:noFill/>
                </a:ln>
                <a:solidFill>
                  <a:srgbClr val="5F826B"/>
                </a:solidFill>
                <a:effectLst/>
                <a:ea typeface="JetBrains Mono"/>
              </a:rPr>
            </a:br>
            <a:r>
              <a:rPr kumimoji="0" lang="ko-KR" altLang="ko-KR" sz="1200" b="0" i="1" u="none" strike="noStrike" cap="none" normalizeH="0" baseline="0">
                <a:ln>
                  <a:noFill/>
                </a:ln>
                <a:solidFill>
                  <a:srgbClr val="5F826B"/>
                </a:solidFill>
                <a:effectLst/>
                <a:ea typeface="JetBrains Mono"/>
              </a:rPr>
              <a:t>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print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16BAAC"/>
                </a:solidFill>
                <a:effectLst/>
                <a:ea typeface="JetBrains Mono"/>
              </a:rPr>
              <a:t>T </a:t>
            </a:r>
            <a:r>
              <a:rPr kumimoji="0" lang="ko-KR" altLang="ko-KR" sz="1200" b="0" i="0" u="none" strike="noStrike" cap="none" normalizeH="0" baseline="0">
                <a:ln>
                  <a:noFill/>
                </a:ln>
                <a:solidFill>
                  <a:srgbClr val="BCBEC4"/>
                </a:solidFill>
                <a:effectLst/>
                <a:ea typeface="JetBrains Mono"/>
              </a:rPr>
              <a:t>object, Locale locale);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4" name="Rectangle 5">
            <a:extLst>
              <a:ext uri="{FF2B5EF4-FFF2-40B4-BE49-F238E27FC236}">
                <a16:creationId xmlns:a16="http://schemas.microsoft.com/office/drawing/2014/main" id="{E2C1506D-1A0B-49FB-D854-6B452E7B235D}"/>
              </a:ext>
            </a:extLst>
          </p:cNvPr>
          <p:cNvSpPr>
            <a:spLocks noChangeArrowheads="1"/>
          </p:cNvSpPr>
          <p:nvPr/>
        </p:nvSpPr>
        <p:spPr bwMode="auto">
          <a:xfrm>
            <a:off x="6493697" y="738255"/>
            <a:ext cx="4225743"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P</a:t>
            </a:r>
            <a:r>
              <a:rPr kumimoji="0" lang="en-US" altLang="ko-KR" sz="1200" b="0" i="0" u="none" strike="noStrike" cap="none" normalizeH="0" baseline="0">
                <a:ln>
                  <a:noFill/>
                </a:ln>
                <a:solidFill>
                  <a:srgbClr val="BCBEC4"/>
                </a:solidFill>
                <a:effectLst/>
                <a:ea typeface="JetBrains Mono"/>
              </a:rPr>
              <a:t>arser</a:t>
            </a:r>
            <a:r>
              <a:rPr kumimoji="0" lang="ko-KR" altLang="ko-KR" sz="1200" b="0" i="0" u="none" strike="noStrike" cap="none" normalizeH="0" baseline="0">
                <a:ln>
                  <a:noFill/>
                </a:ln>
                <a:solidFill>
                  <a:srgbClr val="BCBEC4"/>
                </a:solidFill>
                <a:effectLst/>
                <a:ea typeface="JetBrains Mono"/>
              </a:rPr>
              <a:t>&lt;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rgbClr val="56A8F5"/>
                </a:solidFill>
                <a:effectLst/>
                <a:ea typeface="JetBrains Mono"/>
              </a:rPr>
              <a:t>parse</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chemeClr val="bg1">
                    <a:lumMod val="75000"/>
                  </a:schemeClr>
                </a:solidFill>
                <a:effectLst/>
                <a:ea typeface="JetBrains Mono"/>
              </a:rPr>
              <a:t>String text, Locale locale</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accent2">
                    <a:lumMod val="60000"/>
                    <a:lumOff val="40000"/>
                  </a:schemeClr>
                </a:solidFill>
                <a:effectLst/>
                <a:ea typeface="JetBrains Mono"/>
              </a:rPr>
              <a:t>throws</a:t>
            </a:r>
            <a:r>
              <a:rPr kumimoji="0" lang="en-US" altLang="ko-KR" sz="1200" b="0" i="0" u="none" strike="noStrike" cap="none" normalizeH="0" baseline="0">
                <a:ln>
                  <a:noFill/>
                </a:ln>
                <a:solidFill>
                  <a:srgbClr val="BCBEC4"/>
                </a:solidFill>
                <a:effectLst/>
                <a:ea typeface="JetBrains Mono"/>
              </a:rPr>
              <a:t> ParseException</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6" name="Rectangle 6">
            <a:extLst>
              <a:ext uri="{FF2B5EF4-FFF2-40B4-BE49-F238E27FC236}">
                <a16:creationId xmlns:a16="http://schemas.microsoft.com/office/drawing/2014/main" id="{09299FC9-129B-FE19-8309-F1D2582BA37E}"/>
              </a:ext>
            </a:extLst>
          </p:cNvPr>
          <p:cNvSpPr>
            <a:spLocks noChangeArrowheads="1"/>
          </p:cNvSpPr>
          <p:nvPr/>
        </p:nvSpPr>
        <p:spPr bwMode="auto">
          <a:xfrm>
            <a:off x="3024918" y="1895921"/>
            <a:ext cx="4695673" cy="5459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Formatter&lt;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r>
              <a:rPr kumimoji="0" lang="ko-KR" altLang="ko-KR" sz="1200" b="0" i="0" u="none" strike="noStrike" cap="none" normalizeH="0" baseline="0">
                <a:ln>
                  <a:noFill/>
                </a:ln>
                <a:solidFill>
                  <a:srgbClr val="CF8E6D"/>
                </a:solidFill>
                <a:effectLst/>
                <a:ea typeface="JetBrains Mono"/>
              </a:rPr>
              <a:t>extends </a:t>
            </a:r>
            <a:r>
              <a:rPr kumimoji="0" lang="ko-KR" altLang="ko-KR" sz="1200" b="0" i="0" u="none" strike="noStrike" cap="none" normalizeH="0" baseline="0">
                <a:ln>
                  <a:noFill/>
                </a:ln>
                <a:solidFill>
                  <a:srgbClr val="BCBEC4"/>
                </a:solidFill>
                <a:effectLst/>
                <a:ea typeface="JetBrains Mono"/>
              </a:rPr>
              <a:t>Printer&lt;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Parser&lt;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cxnSp>
        <p:nvCxnSpPr>
          <p:cNvPr id="28" name="연결선: 꺾임 27">
            <a:extLst>
              <a:ext uri="{FF2B5EF4-FFF2-40B4-BE49-F238E27FC236}">
                <a16:creationId xmlns:a16="http://schemas.microsoft.com/office/drawing/2014/main" id="{CC2F8C12-639B-5F8E-CE9D-8B9F3AD7CEAC}"/>
              </a:ext>
            </a:extLst>
          </p:cNvPr>
          <p:cNvCxnSpPr>
            <a:stCxn id="26" idx="0"/>
            <a:endCxn id="23" idx="2"/>
          </p:cNvCxnSpPr>
          <p:nvPr/>
        </p:nvCxnSpPr>
        <p:spPr>
          <a:xfrm rot="16200000" flipV="1">
            <a:off x="3821245" y="344411"/>
            <a:ext cx="370848" cy="273217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D4854FC7-268E-74EC-B67C-F3F5077846AF}"/>
              </a:ext>
            </a:extLst>
          </p:cNvPr>
          <p:cNvCxnSpPr>
            <a:stCxn id="26" idx="0"/>
            <a:endCxn id="24" idx="2"/>
          </p:cNvCxnSpPr>
          <p:nvPr/>
        </p:nvCxnSpPr>
        <p:spPr>
          <a:xfrm rot="5400000" flipH="1" flipV="1">
            <a:off x="6803854" y="93206"/>
            <a:ext cx="371617" cy="323381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839B57E-B95E-BAE0-CBF9-CA65FA2E613E}"/>
              </a:ext>
            </a:extLst>
          </p:cNvPr>
          <p:cNvSpPr txBox="1"/>
          <p:nvPr/>
        </p:nvSpPr>
        <p:spPr>
          <a:xfrm>
            <a:off x="1061439" y="477031"/>
            <a:ext cx="2699761" cy="261610"/>
          </a:xfrm>
          <a:prstGeom prst="rect">
            <a:avLst/>
          </a:prstGeom>
          <a:noFill/>
        </p:spPr>
        <p:txBody>
          <a:bodyPr wrap="square">
            <a:spAutoFit/>
          </a:bodyPr>
          <a:lstStyle/>
          <a:p>
            <a:r>
              <a:rPr lang="en-US" altLang="ko-KR" sz="1100"/>
              <a:t>T </a:t>
            </a:r>
            <a:r>
              <a:rPr lang="ko-KR" altLang="en-US" sz="1100"/>
              <a:t>타입의 객체를 문자열 형식으로 변환</a:t>
            </a:r>
          </a:p>
        </p:txBody>
      </p:sp>
      <p:sp>
        <p:nvSpPr>
          <p:cNvPr id="37" name="TextBox 36">
            <a:extLst>
              <a:ext uri="{FF2B5EF4-FFF2-40B4-BE49-F238E27FC236}">
                <a16:creationId xmlns:a16="http://schemas.microsoft.com/office/drawing/2014/main" id="{A34A006C-56E7-D6BA-E517-862940F6DABB}"/>
              </a:ext>
            </a:extLst>
          </p:cNvPr>
          <p:cNvSpPr txBox="1"/>
          <p:nvPr/>
        </p:nvSpPr>
        <p:spPr>
          <a:xfrm>
            <a:off x="6376649" y="490328"/>
            <a:ext cx="3055786" cy="261610"/>
          </a:xfrm>
          <a:prstGeom prst="rect">
            <a:avLst/>
          </a:prstGeom>
          <a:noFill/>
        </p:spPr>
        <p:txBody>
          <a:bodyPr wrap="square">
            <a:spAutoFit/>
          </a:bodyPr>
          <a:lstStyle/>
          <a:p>
            <a:r>
              <a:rPr lang="ko-KR" altLang="en-US" sz="1100"/>
              <a:t>문자열을 파싱하여 </a:t>
            </a:r>
            <a:r>
              <a:rPr lang="en-US" altLang="ko-KR" sz="1100"/>
              <a:t>T </a:t>
            </a:r>
            <a:r>
              <a:rPr lang="ko-KR" altLang="en-US" sz="1100"/>
              <a:t>타입의 객체를 생성</a:t>
            </a:r>
          </a:p>
        </p:txBody>
      </p:sp>
      <p:sp>
        <p:nvSpPr>
          <p:cNvPr id="40" name="직사각형 39">
            <a:extLst>
              <a:ext uri="{FF2B5EF4-FFF2-40B4-BE49-F238E27FC236}">
                <a16:creationId xmlns:a16="http://schemas.microsoft.com/office/drawing/2014/main" id="{B9BDCBB1-CCDD-0974-7F09-840C535FA98A}"/>
              </a:ext>
            </a:extLst>
          </p:cNvPr>
          <p:cNvSpPr/>
          <p:nvPr/>
        </p:nvSpPr>
        <p:spPr>
          <a:xfrm>
            <a:off x="198756" y="256693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41" name="Rectangle 7">
            <a:extLst>
              <a:ext uri="{FF2B5EF4-FFF2-40B4-BE49-F238E27FC236}">
                <a16:creationId xmlns:a16="http://schemas.microsoft.com/office/drawing/2014/main" id="{9819AC30-7620-4DF0-981E-EDB72A1E0557}"/>
              </a:ext>
            </a:extLst>
          </p:cNvPr>
          <p:cNvSpPr>
            <a:spLocks noChangeArrowheads="1"/>
          </p:cNvSpPr>
          <p:nvPr/>
        </p:nvSpPr>
        <p:spPr bwMode="auto">
          <a:xfrm>
            <a:off x="417769" y="2936266"/>
            <a:ext cx="5008474" cy="27488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CustomNumber</a:t>
            </a:r>
            <a:r>
              <a:rPr kumimoji="0" lang="ko-KR" altLang="ko-KR" sz="1100" b="0" i="0" u="none" strike="noStrike" cap="none" normalizeH="0" baseline="0">
                <a:ln>
                  <a:noFill/>
                </a:ln>
                <a:solidFill>
                  <a:srgbClr val="BCBEC4"/>
                </a:solidFill>
                <a:effectLst/>
                <a:ea typeface="JetBrains Mono"/>
              </a:rPr>
              <a:t>Formatter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Formatter&lt;Number&gt;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print</a:t>
            </a:r>
            <a:r>
              <a:rPr kumimoji="0" lang="ko-KR" altLang="ko-KR" sz="1100" b="0" i="0" u="none" strike="noStrike" cap="none" normalizeH="0" baseline="0">
                <a:ln>
                  <a:noFill/>
                </a:ln>
                <a:solidFill>
                  <a:srgbClr val="BCBEC4"/>
                </a:solidFill>
                <a:effectLst/>
                <a:ea typeface="JetBrains Mono"/>
              </a:rPr>
              <a:t>(Number number, Locale locale) {        </a:t>
            </a:r>
            <a:br>
              <a:rPr kumimoji="0" lang="ko-KR" altLang="ko-KR" sz="10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NumberFormat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 = NumberFormat.getInstance(locale);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ormat.format(number);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Number </a:t>
            </a:r>
            <a:r>
              <a:rPr kumimoji="0" lang="ko-KR" altLang="ko-KR" sz="1200" b="0" i="0" u="none" strike="noStrike" cap="none" normalizeH="0" baseline="0">
                <a:ln>
                  <a:noFill/>
                </a:ln>
                <a:solidFill>
                  <a:srgbClr val="56A8F5"/>
                </a:solidFill>
                <a:effectLst/>
                <a:ea typeface="JetBrains Mono"/>
              </a:rPr>
              <a:t>parse</a:t>
            </a:r>
            <a:r>
              <a:rPr kumimoji="0" lang="ko-KR" altLang="ko-KR" sz="1100" b="0" i="0" u="none" strike="noStrike" cap="none" normalizeH="0" baseline="0">
                <a:ln>
                  <a:noFill/>
                </a:ln>
                <a:solidFill>
                  <a:srgbClr val="BCBEC4"/>
                </a:solidFill>
                <a:effectLst/>
                <a:ea typeface="JetBrains Mono"/>
              </a:rPr>
              <a:t>(String text, Locale locale)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ParseException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 = NumberFormat.getInstance(locale);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ormat.parse(text);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Rectangle 1">
            <a:extLst>
              <a:ext uri="{FF2B5EF4-FFF2-40B4-BE49-F238E27FC236}">
                <a16:creationId xmlns:a16="http://schemas.microsoft.com/office/drawing/2014/main" id="{F3CFAC45-C9C8-6058-69D0-814656C37725}"/>
              </a:ext>
            </a:extLst>
          </p:cNvPr>
          <p:cNvSpPr>
            <a:spLocks noChangeArrowheads="1"/>
          </p:cNvSpPr>
          <p:nvPr/>
        </p:nvSpPr>
        <p:spPr bwMode="auto">
          <a:xfrm>
            <a:off x="5823286" y="2936266"/>
            <a:ext cx="4695673"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CustomNumberFormatter formatter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CustomNumberFormatter();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rPr>
              <a:t>// 1,000 -&gt; 1000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변환</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 currencyText = </a:t>
            </a:r>
            <a:r>
              <a:rPr kumimoji="0" lang="ko-KR" altLang="ko-KR" sz="1100" b="0" i="0" u="none" strike="noStrike" cap="none" normalizeH="0" baseline="0">
                <a:ln>
                  <a:noFill/>
                </a:ln>
                <a:solidFill>
                  <a:srgbClr val="6AAB73"/>
                </a:solidFill>
                <a:effectLst/>
                <a:ea typeface="JetBrains Mono"/>
              </a:rPr>
              <a:t>"1,000"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Number number = formatter.parse(currencyText, Locale.</a:t>
            </a:r>
            <a:r>
              <a:rPr kumimoji="0" lang="ko-KR" altLang="ko-KR" sz="1100" b="0" i="1" u="none" strike="noStrike" cap="none" normalizeH="0" baseline="0">
                <a:ln>
                  <a:noFill/>
                </a:ln>
                <a:solidFill>
                  <a:srgbClr val="C77DBB"/>
                </a:solidFill>
                <a:effectLst/>
                <a:ea typeface="JetBrains Mono"/>
              </a:rPr>
              <a:t>KOREA</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"Parsed number: " </a:t>
            </a:r>
            <a:r>
              <a:rPr kumimoji="0" lang="ko-KR" altLang="ko-KR" sz="1100" b="0" i="0" u="none" strike="noStrike" cap="none" normalizeH="0" baseline="0">
                <a:ln>
                  <a:noFill/>
                </a:ln>
                <a:solidFill>
                  <a:srgbClr val="BCBEC4"/>
                </a:solidFill>
                <a:effectLst/>
                <a:ea typeface="JetBrains Mono"/>
              </a:rPr>
              <a:t>+ number);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1000</a:t>
            </a:r>
            <a:endParaRPr kumimoji="0" lang="en-US" altLang="ko-KR" sz="1100" b="0" i="0" u="none" strike="noStrike" cap="none" normalizeH="0" baseline="0">
              <a:ln>
                <a:noFill/>
              </a:ln>
              <a:solidFill>
                <a:srgbClr val="7A7E85"/>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1000 -&gt; 1,000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변환</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String formattedText = formatter.print(</a:t>
            </a:r>
            <a:r>
              <a:rPr kumimoji="0" lang="ko-KR" altLang="ko-KR" sz="1100" b="0" i="0" u="none" strike="noStrike" cap="none" normalizeH="0" baseline="0">
                <a:ln>
                  <a:noFill/>
                </a:ln>
                <a:solidFill>
                  <a:srgbClr val="2AACB8"/>
                </a:solidFill>
                <a:effectLst/>
                <a:ea typeface="JetBrains Mono"/>
              </a:rPr>
              <a:t>1000</a:t>
            </a:r>
            <a:r>
              <a:rPr kumimoji="0" lang="ko-KR" altLang="ko-KR" sz="1100" b="0" i="0" u="none" strike="noStrike" cap="none" normalizeH="0" baseline="0">
                <a:ln>
                  <a:noFill/>
                </a:ln>
                <a:solidFill>
                  <a:srgbClr val="BCBEC4"/>
                </a:solidFill>
                <a:effectLst/>
                <a:ea typeface="JetBrains Mono"/>
              </a:rPr>
              <a:t>, Locale.</a:t>
            </a:r>
            <a:r>
              <a:rPr kumimoji="0" lang="ko-KR" altLang="ko-KR" sz="1100" b="0" i="1" u="none" strike="noStrike" cap="none" normalizeH="0" baseline="0">
                <a:ln>
                  <a:noFill/>
                </a:ln>
                <a:solidFill>
                  <a:srgbClr val="C77DBB"/>
                </a:solidFill>
                <a:effectLst/>
                <a:ea typeface="JetBrains Mono"/>
              </a:rPr>
              <a:t>KOREA</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"Formatted text: " </a:t>
            </a:r>
            <a:r>
              <a:rPr kumimoji="0" lang="ko-KR" altLang="ko-KR" sz="1100" b="0" i="0" u="none" strike="noStrike" cap="none" normalizeH="0" baseline="0">
                <a:ln>
                  <a:noFill/>
                </a:ln>
                <a:solidFill>
                  <a:srgbClr val="BCBEC4"/>
                </a:solidFill>
                <a:effectLst/>
                <a:ea typeface="JetBrains Mono"/>
              </a:rPr>
              <a:t>+ formattedText);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1,000</a:t>
            </a:r>
            <a:endParaRPr kumimoji="0" lang="ko-KR" altLang="ko-KR" sz="1100" b="0" i="0" u="none" strike="noStrike" cap="none" normalizeH="0" baseline="0">
              <a:ln>
                <a:noFill/>
              </a:ln>
              <a:solidFill>
                <a:schemeClr val="tx1"/>
              </a:solidFill>
              <a:effectLst/>
            </a:endParaRPr>
          </a:p>
        </p:txBody>
      </p:sp>
      <p:sp>
        <p:nvSpPr>
          <p:cNvPr id="21" name="TextBox 20">
            <a:extLst>
              <a:ext uri="{FF2B5EF4-FFF2-40B4-BE49-F238E27FC236}">
                <a16:creationId xmlns:a16="http://schemas.microsoft.com/office/drawing/2014/main" id="{526F0322-805D-8A7B-E3B7-41E3177F5C18}"/>
              </a:ext>
            </a:extLst>
          </p:cNvPr>
          <p:cNvSpPr txBox="1"/>
          <p:nvPr/>
        </p:nvSpPr>
        <p:spPr>
          <a:xfrm>
            <a:off x="413407" y="5829438"/>
            <a:ext cx="7695878" cy="844462"/>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b="1"/>
              <a:t>스프링은 다양한 </a:t>
            </a:r>
            <a:r>
              <a:rPr lang="en-US" altLang="ko-KR" sz="1200" b="1"/>
              <a:t>Formatter </a:t>
            </a:r>
            <a:r>
              <a:rPr lang="ko-KR" altLang="en-US" sz="1200" b="1"/>
              <a:t>구현체를 제공하고</a:t>
            </a:r>
            <a:r>
              <a:rPr lang="en-US" altLang="ko-KR" sz="1200" b="1"/>
              <a:t> </a:t>
            </a:r>
            <a:r>
              <a:rPr lang="ko-KR" altLang="en-US" sz="1200" b="1"/>
              <a:t>있다</a:t>
            </a:r>
            <a:endParaRPr lang="en-US" altLang="ko-KR" sz="1200" b="1"/>
          </a:p>
          <a:p>
            <a:pPr marL="628650" lvl="1" indent="-171450">
              <a:lnSpc>
                <a:spcPct val="150000"/>
              </a:lnSpc>
              <a:buFont typeface="Arial" panose="020B0604020202020204" pitchFamily="34" charset="0"/>
              <a:buChar char="•"/>
            </a:pPr>
            <a:r>
              <a:rPr lang="ko-KR" altLang="en-US" sz="1100"/>
              <a:t>숫자 포맷터 </a:t>
            </a:r>
            <a:r>
              <a:rPr lang="en-US" altLang="ko-KR" sz="1100"/>
              <a:t>(NumberStyleFormatter, CurrencyStyleFormatter, PercentStyleFormatter): </a:t>
            </a:r>
            <a:r>
              <a:rPr lang="ko-KR" altLang="en-US" sz="1100"/>
              <a:t>숫자 데이터를 포맷</a:t>
            </a:r>
            <a:endParaRPr lang="en-US" altLang="ko-KR" sz="1100"/>
          </a:p>
          <a:p>
            <a:pPr marL="628650" lvl="1" indent="-171450">
              <a:lnSpc>
                <a:spcPct val="150000"/>
              </a:lnSpc>
              <a:buFont typeface="Arial" panose="020B0604020202020204" pitchFamily="34" charset="0"/>
              <a:buChar char="•"/>
            </a:pPr>
            <a:r>
              <a:rPr lang="ko-KR" altLang="en-US" sz="1100"/>
              <a:t>날짜 포맷터 </a:t>
            </a:r>
            <a:r>
              <a:rPr lang="en-US" altLang="ko-KR" sz="1100"/>
              <a:t>(DateFormatter, DurationFormatter): </a:t>
            </a:r>
            <a:r>
              <a:rPr lang="ko-KR" altLang="en-US" sz="1100"/>
              <a:t>날짜와 시간 데이터를 포맷</a:t>
            </a:r>
          </a:p>
        </p:txBody>
      </p:sp>
    </p:spTree>
    <p:extLst>
      <p:ext uri="{BB962C8B-B14F-4D97-AF65-F5344CB8AC3E}">
        <p14:creationId xmlns:p14="http://schemas.microsoft.com/office/powerpoint/2010/main" val="266530708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631AC-CF43-1A70-3863-B78F113F1C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48B81E-7B8E-EE0F-F482-FF94689182B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2E73DDA4-AC0C-6972-9312-795E097B5205}"/>
              </a:ext>
            </a:extLst>
          </p:cNvPr>
          <p:cNvSpPr txBox="1"/>
          <p:nvPr/>
        </p:nvSpPr>
        <p:spPr>
          <a:xfrm>
            <a:off x="912218" y="2921169"/>
            <a:ext cx="1036758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FormattingConversionService</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99479817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5E22F-8723-2438-1C9F-966A93F10D49}"/>
            </a:ext>
          </a:extLst>
        </p:cNvPr>
        <p:cNvGrpSpPr/>
        <p:nvPr/>
      </p:nvGrpSpPr>
      <p:grpSpPr>
        <a:xfrm>
          <a:off x="0" y="0"/>
          <a:ext cx="0" cy="0"/>
          <a:chOff x="0" y="0"/>
          <a:chExt cx="0" cy="0"/>
        </a:xfrm>
      </p:grpSpPr>
      <p:sp>
        <p:nvSpPr>
          <p:cNvPr id="46" name="사각형: 둥근 모서리 45">
            <a:extLst>
              <a:ext uri="{FF2B5EF4-FFF2-40B4-BE49-F238E27FC236}">
                <a16:creationId xmlns:a16="http://schemas.microsoft.com/office/drawing/2014/main" id="{2333E642-2311-5E43-3C8A-1A20952A4834}"/>
              </a:ext>
            </a:extLst>
          </p:cNvPr>
          <p:cNvSpPr/>
          <p:nvPr/>
        </p:nvSpPr>
        <p:spPr>
          <a:xfrm>
            <a:off x="633117" y="1518941"/>
            <a:ext cx="4723194" cy="1251285"/>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AC8E2B7F-AA1E-40E5-BA8F-99139FFAA91F}"/>
              </a:ext>
            </a:extLst>
          </p:cNvPr>
          <p:cNvSpPr/>
          <p:nvPr/>
        </p:nvSpPr>
        <p:spPr>
          <a:xfrm>
            <a:off x="370206" y="555513"/>
            <a:ext cx="1137261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FormattingConversionService </a:t>
            </a:r>
            <a:r>
              <a:rPr lang="ko-KR" altLang="en-US" sz="1200"/>
              <a:t>는 </a:t>
            </a:r>
            <a:r>
              <a:rPr lang="en-US" altLang="ko-KR" sz="1200"/>
              <a:t>Converter </a:t>
            </a:r>
            <a:r>
              <a:rPr lang="ko-KR" altLang="en-US" sz="1200"/>
              <a:t>와 </a:t>
            </a:r>
            <a:r>
              <a:rPr lang="en-US" altLang="ko-KR" sz="1200"/>
              <a:t>Formatter </a:t>
            </a:r>
            <a:r>
              <a:rPr lang="ko-KR" altLang="en-US" sz="1200"/>
              <a:t>를 통합적으로 등록할 수 있는 구현체로서 타입 변환과 로컬화된 데이터 포맷팅을 함께 처리할 수 있다</a:t>
            </a:r>
            <a:endParaRPr lang="en-US" altLang="ko-KR" sz="1200">
              <a:latin typeface="+mn-ea"/>
            </a:endParaRPr>
          </a:p>
        </p:txBody>
      </p:sp>
      <p:sp>
        <p:nvSpPr>
          <p:cNvPr id="74" name="직사각형 73">
            <a:extLst>
              <a:ext uri="{FF2B5EF4-FFF2-40B4-BE49-F238E27FC236}">
                <a16:creationId xmlns:a16="http://schemas.microsoft.com/office/drawing/2014/main" id="{906D86D0-62BA-DC4D-436E-3BE6F156514D}"/>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332713BC-B141-9335-D3B0-4EA2B95551E3}"/>
              </a:ext>
            </a:extLst>
          </p:cNvPr>
          <p:cNvSpPr/>
          <p:nvPr/>
        </p:nvSpPr>
        <p:spPr>
          <a:xfrm>
            <a:off x="212889" y="310053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3" name="모서리가 둥근 직사각형 38">
            <a:extLst>
              <a:ext uri="{FF2B5EF4-FFF2-40B4-BE49-F238E27FC236}">
                <a16:creationId xmlns:a16="http://schemas.microsoft.com/office/drawing/2014/main" id="{A534F818-2217-0EE0-C806-C37EABA1E7A1}"/>
              </a:ext>
            </a:extLst>
          </p:cNvPr>
          <p:cNvSpPr/>
          <p:nvPr/>
        </p:nvSpPr>
        <p:spPr>
          <a:xfrm>
            <a:off x="1305078" y="1920712"/>
            <a:ext cx="179531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8" name="직사각형 17">
            <a:extLst>
              <a:ext uri="{FF2B5EF4-FFF2-40B4-BE49-F238E27FC236}">
                <a16:creationId xmlns:a16="http://schemas.microsoft.com/office/drawing/2014/main" id="{01FC6E1B-FB50-D606-9011-98CEAA5C5430}"/>
              </a:ext>
            </a:extLst>
          </p:cNvPr>
          <p:cNvSpPr/>
          <p:nvPr/>
        </p:nvSpPr>
        <p:spPr>
          <a:xfrm>
            <a:off x="2119923" y="1149434"/>
            <a:ext cx="1749582" cy="307777"/>
          </a:xfrm>
          <a:prstGeom prst="rect">
            <a:avLst/>
          </a:prstGeom>
        </p:spPr>
        <p:txBody>
          <a:bodyPr wrap="none">
            <a:spAutoFit/>
          </a:bodyPr>
          <a:lstStyle/>
          <a:p>
            <a:r>
              <a:rPr lang="en-US" altLang="ko-KR" sz="1400" b="1">
                <a:latin typeface="+mn-ea"/>
              </a:rPr>
              <a:t>ConversionService</a:t>
            </a:r>
            <a:endParaRPr lang="ko-KR" altLang="en-US" sz="1400" b="1">
              <a:latin typeface="+mn-ea"/>
            </a:endParaRPr>
          </a:p>
        </p:txBody>
      </p:sp>
      <p:sp>
        <p:nvSpPr>
          <p:cNvPr id="20" name="모서리가 둥근 직사각형 38">
            <a:extLst>
              <a:ext uri="{FF2B5EF4-FFF2-40B4-BE49-F238E27FC236}">
                <a16:creationId xmlns:a16="http://schemas.microsoft.com/office/drawing/2014/main" id="{286E437A-8CA9-8AF9-8EFD-3F5DA2BE74F8}"/>
              </a:ext>
            </a:extLst>
          </p:cNvPr>
          <p:cNvSpPr/>
          <p:nvPr/>
        </p:nvSpPr>
        <p:spPr>
          <a:xfrm>
            <a:off x="3457726" y="1642401"/>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21" name="직사각형 20">
            <a:extLst>
              <a:ext uri="{FF2B5EF4-FFF2-40B4-BE49-F238E27FC236}">
                <a16:creationId xmlns:a16="http://schemas.microsoft.com/office/drawing/2014/main" id="{4880EAC1-0B3D-4E17-6312-E87D36A3DA85}"/>
              </a:ext>
            </a:extLst>
          </p:cNvPr>
          <p:cNvSpPr/>
          <p:nvPr/>
        </p:nvSpPr>
        <p:spPr>
          <a:xfrm>
            <a:off x="4835044" y="1686185"/>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22" name="직선 화살표 연결선 21">
            <a:extLst>
              <a:ext uri="{FF2B5EF4-FFF2-40B4-BE49-F238E27FC236}">
                <a16:creationId xmlns:a16="http://schemas.microsoft.com/office/drawing/2014/main" id="{166EA768-D001-77B5-32E6-73E17816734F}"/>
              </a:ext>
            </a:extLst>
          </p:cNvPr>
          <p:cNvCxnSpPr>
            <a:cxnSpLocks/>
            <a:stCxn id="20" idx="3"/>
            <a:endCxn id="21" idx="1"/>
          </p:cNvCxnSpPr>
          <p:nvPr/>
        </p:nvCxnSpPr>
        <p:spPr>
          <a:xfrm flipV="1">
            <a:off x="4567237" y="187085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AAC116D-3ABA-0906-023F-F5FE15CF7A6F}"/>
              </a:ext>
            </a:extLst>
          </p:cNvPr>
          <p:cNvSpPr/>
          <p:nvPr/>
        </p:nvSpPr>
        <p:spPr>
          <a:xfrm>
            <a:off x="680325" y="1964496"/>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30" name="직선 화살표 연결선 29">
            <a:extLst>
              <a:ext uri="{FF2B5EF4-FFF2-40B4-BE49-F238E27FC236}">
                <a16:creationId xmlns:a16="http://schemas.microsoft.com/office/drawing/2014/main" id="{74462A34-8634-8F1D-D67E-0B920973A9B2}"/>
              </a:ext>
            </a:extLst>
          </p:cNvPr>
          <p:cNvCxnSpPr>
            <a:stCxn id="29" idx="3"/>
          </p:cNvCxnSpPr>
          <p:nvPr/>
        </p:nvCxnSpPr>
        <p:spPr>
          <a:xfrm>
            <a:off x="1026895" y="2149162"/>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7F6EAE29-4878-C75D-AF42-962B085F4F05}"/>
              </a:ext>
            </a:extLst>
          </p:cNvPr>
          <p:cNvCxnSpPr>
            <a:stCxn id="3" idx="3"/>
            <a:endCxn id="20" idx="1"/>
          </p:cNvCxnSpPr>
          <p:nvPr/>
        </p:nvCxnSpPr>
        <p:spPr>
          <a:xfrm flipV="1">
            <a:off x="3100390" y="1870852"/>
            <a:ext cx="357336" cy="27831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BD411C95-EDAE-A375-1317-8DD48FA72190}"/>
              </a:ext>
            </a:extLst>
          </p:cNvPr>
          <p:cNvSpPr/>
          <p:nvPr/>
        </p:nvSpPr>
        <p:spPr>
          <a:xfrm>
            <a:off x="3457726" y="219179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6" name="직사각형 35">
            <a:extLst>
              <a:ext uri="{FF2B5EF4-FFF2-40B4-BE49-F238E27FC236}">
                <a16:creationId xmlns:a16="http://schemas.microsoft.com/office/drawing/2014/main" id="{FD4C8A2B-03CE-EB95-A489-4AE9443C1FC0}"/>
              </a:ext>
            </a:extLst>
          </p:cNvPr>
          <p:cNvSpPr/>
          <p:nvPr/>
        </p:nvSpPr>
        <p:spPr>
          <a:xfrm>
            <a:off x="4835044" y="2235581"/>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42" name="연결선: 꺾임 41">
            <a:extLst>
              <a:ext uri="{FF2B5EF4-FFF2-40B4-BE49-F238E27FC236}">
                <a16:creationId xmlns:a16="http://schemas.microsoft.com/office/drawing/2014/main" id="{C96FA42D-66F1-80EE-8186-694ED89A98B2}"/>
              </a:ext>
            </a:extLst>
          </p:cNvPr>
          <p:cNvCxnSpPr>
            <a:stCxn id="3" idx="3"/>
            <a:endCxn id="35" idx="1"/>
          </p:cNvCxnSpPr>
          <p:nvPr/>
        </p:nvCxnSpPr>
        <p:spPr>
          <a:xfrm>
            <a:off x="3100390" y="2149163"/>
            <a:ext cx="357336" cy="27108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사각형: 둥근 모서리 8">
            <a:extLst>
              <a:ext uri="{FF2B5EF4-FFF2-40B4-BE49-F238E27FC236}">
                <a16:creationId xmlns:a16="http://schemas.microsoft.com/office/drawing/2014/main" id="{F279A501-86FD-E566-7DCD-5ED7D745CF7F}"/>
              </a:ext>
            </a:extLst>
          </p:cNvPr>
          <p:cNvSpPr/>
          <p:nvPr/>
        </p:nvSpPr>
        <p:spPr>
          <a:xfrm>
            <a:off x="5736357" y="1518941"/>
            <a:ext cx="5621454" cy="1251285"/>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0" name="모서리가 둥근 직사각형 38">
            <a:extLst>
              <a:ext uri="{FF2B5EF4-FFF2-40B4-BE49-F238E27FC236}">
                <a16:creationId xmlns:a16="http://schemas.microsoft.com/office/drawing/2014/main" id="{687E94CA-EC46-C3AC-0551-224FFDA7D665}"/>
              </a:ext>
            </a:extLst>
          </p:cNvPr>
          <p:cNvSpPr/>
          <p:nvPr/>
        </p:nvSpPr>
        <p:spPr>
          <a:xfrm>
            <a:off x="6408317" y="1920712"/>
            <a:ext cx="267823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FormattingConversionService</a:t>
            </a:r>
            <a:endParaRPr lang="ko-KR" altLang="en-US" sz="1400" i="1">
              <a:solidFill>
                <a:schemeClr val="tx1"/>
              </a:solidFill>
              <a:latin typeface="+mj-lt"/>
              <a:ea typeface="나눔바른고딕" panose="020B0603020101020101"/>
            </a:endParaRPr>
          </a:p>
        </p:txBody>
      </p:sp>
      <p:sp>
        <p:nvSpPr>
          <p:cNvPr id="13" name="직사각형 12">
            <a:extLst>
              <a:ext uri="{FF2B5EF4-FFF2-40B4-BE49-F238E27FC236}">
                <a16:creationId xmlns:a16="http://schemas.microsoft.com/office/drawing/2014/main" id="{7217DD0D-F287-8DC6-6ECF-CCE7C8ED002F}"/>
              </a:ext>
            </a:extLst>
          </p:cNvPr>
          <p:cNvSpPr/>
          <p:nvPr/>
        </p:nvSpPr>
        <p:spPr>
          <a:xfrm>
            <a:off x="7198381" y="1149434"/>
            <a:ext cx="2697405" cy="307777"/>
          </a:xfrm>
          <a:prstGeom prst="rect">
            <a:avLst/>
          </a:prstGeom>
        </p:spPr>
        <p:txBody>
          <a:bodyPr wrap="none">
            <a:spAutoFit/>
          </a:bodyPr>
          <a:lstStyle/>
          <a:p>
            <a:r>
              <a:rPr lang="en-US" altLang="ko-KR" sz="1400" b="1">
                <a:latin typeface="+mn-ea"/>
              </a:rPr>
              <a:t>FormattingConversionService</a:t>
            </a:r>
            <a:endParaRPr lang="ko-KR" altLang="en-US" sz="1400" b="1">
              <a:latin typeface="+mn-ea"/>
            </a:endParaRPr>
          </a:p>
        </p:txBody>
      </p:sp>
      <p:sp>
        <p:nvSpPr>
          <p:cNvPr id="14" name="모서리가 둥근 직사각형 38">
            <a:extLst>
              <a:ext uri="{FF2B5EF4-FFF2-40B4-BE49-F238E27FC236}">
                <a16:creationId xmlns:a16="http://schemas.microsoft.com/office/drawing/2014/main" id="{F5D70D7D-B177-05AE-D35F-9A575BBEE95B}"/>
              </a:ext>
            </a:extLst>
          </p:cNvPr>
          <p:cNvSpPr/>
          <p:nvPr/>
        </p:nvSpPr>
        <p:spPr>
          <a:xfrm>
            <a:off x="9511458" y="1642401"/>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15" name="직사각형 14">
            <a:extLst>
              <a:ext uri="{FF2B5EF4-FFF2-40B4-BE49-F238E27FC236}">
                <a16:creationId xmlns:a16="http://schemas.microsoft.com/office/drawing/2014/main" id="{F8776239-13B9-3BD2-F4E4-1222BA66381F}"/>
              </a:ext>
            </a:extLst>
          </p:cNvPr>
          <p:cNvSpPr/>
          <p:nvPr/>
        </p:nvSpPr>
        <p:spPr>
          <a:xfrm>
            <a:off x="10888776" y="1686185"/>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16" name="직선 화살표 연결선 15">
            <a:extLst>
              <a:ext uri="{FF2B5EF4-FFF2-40B4-BE49-F238E27FC236}">
                <a16:creationId xmlns:a16="http://schemas.microsoft.com/office/drawing/2014/main" id="{4422FD7B-613A-C995-D05E-D4DD64EECFF5}"/>
              </a:ext>
            </a:extLst>
          </p:cNvPr>
          <p:cNvCxnSpPr>
            <a:cxnSpLocks/>
            <a:stCxn id="14" idx="3"/>
            <a:endCxn id="15" idx="1"/>
          </p:cNvCxnSpPr>
          <p:nvPr/>
        </p:nvCxnSpPr>
        <p:spPr>
          <a:xfrm flipV="1">
            <a:off x="10620969" y="187085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CA6D914A-0C35-6A7F-578A-C4DE75EB8F79}"/>
              </a:ext>
            </a:extLst>
          </p:cNvPr>
          <p:cNvSpPr/>
          <p:nvPr/>
        </p:nvSpPr>
        <p:spPr>
          <a:xfrm>
            <a:off x="5783565" y="1964496"/>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23" name="직선 화살표 연결선 22">
            <a:extLst>
              <a:ext uri="{FF2B5EF4-FFF2-40B4-BE49-F238E27FC236}">
                <a16:creationId xmlns:a16="http://schemas.microsoft.com/office/drawing/2014/main" id="{74958705-101D-007C-0D9D-6E2B9BB9E7DF}"/>
              </a:ext>
            </a:extLst>
          </p:cNvPr>
          <p:cNvCxnSpPr>
            <a:stCxn id="19" idx="3"/>
          </p:cNvCxnSpPr>
          <p:nvPr/>
        </p:nvCxnSpPr>
        <p:spPr>
          <a:xfrm>
            <a:off x="6130135" y="2149162"/>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3F7BBDE7-4810-7EA3-EBAD-7048B4999E7A}"/>
              </a:ext>
            </a:extLst>
          </p:cNvPr>
          <p:cNvCxnSpPr>
            <a:cxnSpLocks/>
            <a:stCxn id="10" idx="3"/>
            <a:endCxn id="14" idx="1"/>
          </p:cNvCxnSpPr>
          <p:nvPr/>
        </p:nvCxnSpPr>
        <p:spPr>
          <a:xfrm flipV="1">
            <a:off x="9086554" y="1870852"/>
            <a:ext cx="424904" cy="27831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ACDD0273-F067-4A7E-A9E5-E97E8450D4FB}"/>
              </a:ext>
            </a:extLst>
          </p:cNvPr>
          <p:cNvSpPr/>
          <p:nvPr/>
        </p:nvSpPr>
        <p:spPr>
          <a:xfrm>
            <a:off x="9511458" y="219179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31" name="직사각형 30">
            <a:extLst>
              <a:ext uri="{FF2B5EF4-FFF2-40B4-BE49-F238E27FC236}">
                <a16:creationId xmlns:a16="http://schemas.microsoft.com/office/drawing/2014/main" id="{7E276723-A471-EFA6-DEFD-4561A14C8466}"/>
              </a:ext>
            </a:extLst>
          </p:cNvPr>
          <p:cNvSpPr/>
          <p:nvPr/>
        </p:nvSpPr>
        <p:spPr>
          <a:xfrm>
            <a:off x="10888776" y="2235581"/>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32" name="직선 화살표 연결선 31">
            <a:extLst>
              <a:ext uri="{FF2B5EF4-FFF2-40B4-BE49-F238E27FC236}">
                <a16:creationId xmlns:a16="http://schemas.microsoft.com/office/drawing/2014/main" id="{9F4F8117-2794-AC05-FF62-4E4D836A3340}"/>
              </a:ext>
            </a:extLst>
          </p:cNvPr>
          <p:cNvCxnSpPr>
            <a:cxnSpLocks/>
            <a:stCxn id="26" idx="3"/>
            <a:endCxn id="31" idx="1"/>
          </p:cNvCxnSpPr>
          <p:nvPr/>
        </p:nvCxnSpPr>
        <p:spPr>
          <a:xfrm flipV="1">
            <a:off x="10620969" y="242024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7D6E71F6-D7E2-EA7D-8BFF-F0E0B4D40235}"/>
              </a:ext>
            </a:extLst>
          </p:cNvPr>
          <p:cNvCxnSpPr>
            <a:cxnSpLocks/>
            <a:stCxn id="10" idx="3"/>
            <a:endCxn id="26" idx="1"/>
          </p:cNvCxnSpPr>
          <p:nvPr/>
        </p:nvCxnSpPr>
        <p:spPr>
          <a:xfrm>
            <a:off x="9086554" y="2149163"/>
            <a:ext cx="424904" cy="27108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1">
            <a:extLst>
              <a:ext uri="{FF2B5EF4-FFF2-40B4-BE49-F238E27FC236}">
                <a16:creationId xmlns:a16="http://schemas.microsoft.com/office/drawing/2014/main" id="{596E4EF8-42CA-70B2-A235-0B494F770F60}"/>
              </a:ext>
            </a:extLst>
          </p:cNvPr>
          <p:cNvSpPr>
            <a:spLocks noChangeArrowheads="1"/>
          </p:cNvSpPr>
          <p:nvPr/>
        </p:nvSpPr>
        <p:spPr bwMode="auto">
          <a:xfrm>
            <a:off x="1618710" y="3590815"/>
            <a:ext cx="10322634" cy="19971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public interface </a:t>
            </a:r>
            <a:r>
              <a:rPr kumimoji="0" lang="en-US" altLang="ko-KR" sz="1200" b="0" i="0" u="none" strike="noStrike" cap="none" normalizeH="0" baseline="0">
                <a:ln>
                  <a:noFill/>
                </a:ln>
                <a:solidFill>
                  <a:schemeClr val="bg1">
                    <a:lumMod val="75000"/>
                  </a:schemeClr>
                </a:solidFill>
                <a:effectLst/>
                <a:latin typeface="Arial Unicode MS"/>
                <a:ea typeface="JetBrains Mono"/>
              </a:rPr>
              <a:t>FormatterRegistry</a:t>
            </a:r>
            <a:r>
              <a:rPr kumimoji="0" lang="en-US" altLang="ko-KR" sz="1200" b="0" i="0" u="none" strike="noStrike" cap="none" normalizeH="0" baseline="0">
                <a:ln>
                  <a:noFill/>
                </a:ln>
                <a:solidFill>
                  <a:srgbClr val="CF8E6D"/>
                </a:solidFill>
                <a:effectLst/>
                <a:latin typeface="Arial Unicode MS"/>
                <a:ea typeface="JetBrains Mono"/>
              </a:rPr>
              <a:t> extends </a:t>
            </a:r>
            <a:r>
              <a:rPr kumimoji="0" lang="en-US" altLang="ko-KR" sz="1200" b="0" i="0" u="none" strike="noStrike" cap="none" normalizeH="0" baseline="0">
                <a:ln>
                  <a:noFill/>
                </a:ln>
                <a:solidFill>
                  <a:schemeClr val="bg1">
                    <a:lumMod val="75000"/>
                  </a:schemeClr>
                </a:solidFill>
                <a:effectLst/>
                <a:latin typeface="Arial Unicode MS"/>
                <a:ea typeface="JetBrains Mono"/>
              </a:rPr>
              <a:t>ConverterRegistry </a:t>
            </a:r>
            <a:r>
              <a:rPr kumimoji="0" lang="en-US" altLang="ko-KR" sz="1100" b="0" i="0" u="none" strike="noStrike" cap="none" normalizeH="0" baseline="0">
                <a:ln>
                  <a:noFill/>
                </a:ln>
                <a:solidFill>
                  <a:schemeClr val="bg1">
                    <a:lumMod val="50000"/>
                  </a:schemeClr>
                </a:solidFill>
                <a:effectLst/>
                <a:latin typeface="Arial Unicode MS"/>
                <a:ea typeface="JetBrains Mono"/>
              </a:rPr>
              <a:t>// Converter</a:t>
            </a:r>
            <a:r>
              <a:rPr kumimoji="0" lang="ko-KR" altLang="en-US" sz="1100" b="0" i="0" u="none" strike="noStrike" cap="none" normalizeH="0" baseline="0">
                <a:ln>
                  <a:noFill/>
                </a:ln>
                <a:solidFill>
                  <a:schemeClr val="bg1">
                    <a:lumMod val="50000"/>
                  </a:schemeClr>
                </a:solidFill>
                <a:effectLst/>
                <a:latin typeface="Arial Unicode MS"/>
                <a:ea typeface="JetBrains Mono"/>
              </a:rPr>
              <a:t>와 </a:t>
            </a:r>
            <a:r>
              <a:rPr kumimoji="0" lang="en-US" altLang="ko-KR" sz="1100" b="0" i="0" u="none" strike="noStrike" cap="none" normalizeH="0" baseline="0">
                <a:ln>
                  <a:noFill/>
                </a:ln>
                <a:solidFill>
                  <a:schemeClr val="bg1">
                    <a:lumMod val="50000"/>
                  </a:schemeClr>
                </a:solidFill>
                <a:effectLst/>
                <a:latin typeface="Arial Unicode MS"/>
                <a:ea typeface="JetBrains Mono"/>
              </a:rPr>
              <a:t>Formatter </a:t>
            </a:r>
            <a:r>
              <a:rPr kumimoji="0" lang="ko-KR" altLang="en-US" sz="1100" b="0" i="0" u="none" strike="noStrike" cap="none" normalizeH="0" baseline="0">
                <a:ln>
                  <a:noFill/>
                </a:ln>
                <a:solidFill>
                  <a:schemeClr val="bg1">
                    <a:lumMod val="50000"/>
                  </a:schemeClr>
                </a:solidFill>
                <a:effectLst/>
                <a:latin typeface="Arial Unicode MS"/>
                <a:ea typeface="JetBrains Mono"/>
              </a:rPr>
              <a:t>를 </a:t>
            </a:r>
            <a:r>
              <a:rPr lang="ko-KR" altLang="en-US" sz="1100">
                <a:solidFill>
                  <a:schemeClr val="bg1">
                    <a:lumMod val="50000"/>
                  </a:schemeClr>
                </a:solidFill>
                <a:latin typeface="Arial Unicode MS"/>
                <a:ea typeface="JetBrains Mono"/>
              </a:rPr>
              <a:t>모두 등록한다</a:t>
            </a:r>
            <a:endParaRPr kumimoji="0" lang="en-US" altLang="ko-KR" sz="1200" b="0" i="0" u="none" strike="noStrike" cap="none" normalizeH="0" baseline="0">
              <a:ln>
                <a:noFill/>
              </a:ln>
              <a:solidFill>
                <a:schemeClr val="bg1">
                  <a:lumMod val="75000"/>
                </a:schemeClr>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addPrinter</a:t>
            </a:r>
            <a:r>
              <a:rPr kumimoji="0" lang="ko-KR" altLang="ko-KR" sz="1200" b="0" i="0" u="none" strike="noStrike" cap="none" normalizeH="0" baseline="0">
                <a:ln>
                  <a:noFill/>
                </a:ln>
                <a:solidFill>
                  <a:srgbClr val="BCBEC4"/>
                </a:solidFill>
                <a:effectLst/>
                <a:latin typeface="Arial Unicode MS"/>
                <a:ea typeface="JetBrains Mono"/>
              </a:rPr>
              <a:t>(Printer&lt;?&gt; printer);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출력할 </a:t>
            </a:r>
            <a:r>
              <a:rPr kumimoji="0" lang="en-US" altLang="ko-KR" sz="1000" b="0" i="0" u="none" strike="noStrike" cap="none" normalizeH="0" baseline="0">
                <a:ln>
                  <a:noFill/>
                </a:ln>
                <a:solidFill>
                  <a:schemeClr val="bg1">
                    <a:lumMod val="50000"/>
                  </a:schemeClr>
                </a:solidFill>
                <a:effectLst/>
                <a:latin typeface="Arial Unicode MS"/>
                <a:ea typeface="JetBrains Mono"/>
              </a:rPr>
              <a:t>Printer </a:t>
            </a:r>
            <a:r>
              <a:rPr kumimoji="0" lang="ko-KR" altLang="en-US" sz="1000" b="0" i="0" u="none" strike="noStrike" cap="none" normalizeH="0" baseline="0">
                <a:ln>
                  <a:noFill/>
                </a:ln>
                <a:solidFill>
                  <a:schemeClr val="bg1">
                    <a:lumMod val="50000"/>
                  </a:schemeClr>
                </a:solidFill>
                <a:effectLst/>
                <a:latin typeface="Arial Unicode MS"/>
                <a:ea typeface="JetBrains Mono"/>
              </a:rPr>
              <a:t>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addParser</a:t>
            </a:r>
            <a:r>
              <a:rPr kumimoji="0" lang="ko-KR" altLang="ko-KR" sz="1200" b="0" i="0" u="none" strike="noStrike" cap="none" normalizeH="0" baseline="0">
                <a:ln>
                  <a:noFill/>
                </a:ln>
                <a:solidFill>
                  <a:srgbClr val="BCBEC4"/>
                </a:solidFill>
                <a:effectLst/>
                <a:latin typeface="Arial Unicode MS"/>
                <a:ea typeface="JetBrains Mono"/>
              </a:rPr>
              <a:t>(Parser&lt;?&gt; parser);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Parser</a:t>
            </a:r>
            <a:r>
              <a:rPr lang="ko-KR" altLang="en-US" sz="1000">
                <a:solidFill>
                  <a:schemeClr val="bg1">
                    <a:lumMod val="50000"/>
                  </a:schemeClr>
                </a:solidFill>
                <a:latin typeface="Arial Unicode MS"/>
                <a:ea typeface="JetBrains Mono"/>
              </a:rPr>
              <a:t>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a:t>
            </a:r>
            <a:r>
              <a:rPr kumimoji="0" lang="ko-KR" altLang="ko-KR" sz="1200" b="0" i="0" u="none" strike="noStrike" cap="none" normalizeH="0" baseline="0">
                <a:ln>
                  <a:noFill/>
                </a:ln>
                <a:solidFill>
                  <a:srgbClr val="BCBEC4"/>
                </a:solidFill>
                <a:effectLst/>
                <a:latin typeface="Arial Unicode MS"/>
                <a:ea typeface="JetBrains Mono"/>
              </a:rPr>
              <a:t>(Formatter&lt;?&gt; formatter);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출력하고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Formatter</a:t>
            </a:r>
            <a:r>
              <a:rPr kumimoji="0" lang="ko-KR" altLang="en-US" sz="1000" b="0" i="0" u="none" strike="noStrike" cap="none" normalizeH="0" baseline="0">
                <a:ln>
                  <a:noFill/>
                </a:ln>
                <a:solidFill>
                  <a:schemeClr val="bg1">
                    <a:lumMod val="50000"/>
                  </a:schemeClr>
                </a:solidFill>
                <a:effectLst/>
                <a:latin typeface="Arial Unicode MS"/>
                <a:ea typeface="JetBrains Mono"/>
              </a:rPr>
              <a:t>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addFormatterForFieldType</a:t>
            </a:r>
            <a:r>
              <a:rPr kumimoji="0" lang="ko-KR" altLang="ko-KR" sz="1200" b="0" i="0" u="none" strike="noStrike" cap="none" normalizeH="0" baseline="0">
                <a:ln>
                  <a:noFill/>
                </a:ln>
                <a:solidFill>
                  <a:srgbClr val="BCBEC4"/>
                </a:solidFill>
                <a:effectLst/>
                <a:latin typeface="Arial Unicode MS"/>
                <a:ea typeface="JetBrains Mono"/>
              </a:rPr>
              <a:t>(Class&lt;?&gt; fieldType, Formatter&lt;?&gt; formatter);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특정 타입의 필드를 지정해서 출력하고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Formatter </a:t>
            </a:r>
            <a:r>
              <a:rPr kumimoji="0" lang="ko-KR" altLang="en-US" sz="1000" b="0" i="0" u="none" strike="noStrike" cap="none" normalizeH="0" baseline="0">
                <a:ln>
                  <a:noFill/>
                </a:ln>
                <a:solidFill>
                  <a:schemeClr val="bg1">
                    <a:lumMod val="50000"/>
                  </a:schemeClr>
                </a:solidFill>
                <a:effectLst/>
                <a:latin typeface="Arial Unicode MS"/>
                <a:ea typeface="JetBrains Mono"/>
              </a:rPr>
              <a:t>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addFormatterForFieldType</a:t>
            </a:r>
            <a:r>
              <a:rPr kumimoji="0" lang="ko-KR" altLang="ko-KR" sz="1200" b="0" i="0" u="none" strike="noStrike" cap="none" normalizeH="0" baseline="0">
                <a:ln>
                  <a:noFill/>
                </a:ln>
                <a:solidFill>
                  <a:srgbClr val="BCBEC4"/>
                </a:solidFill>
                <a:effectLst/>
                <a:latin typeface="Arial Unicode MS"/>
                <a:ea typeface="JetBrains Mono"/>
              </a:rPr>
              <a:t>(Class&lt;?&gt; fieldType, Printer&lt;?&gt; printer, Parser&lt;?&gt; parser);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특정 타입의 필드를 지정해서 출력할 </a:t>
            </a:r>
            <a:r>
              <a:rPr kumimoji="0" lang="en-US" altLang="ko-KR" sz="1000" b="0" i="0" u="none" strike="noStrike" cap="none" normalizeH="0" baseline="0">
                <a:ln>
                  <a:noFill/>
                </a:ln>
                <a:solidFill>
                  <a:schemeClr val="bg1">
                    <a:lumMod val="50000"/>
                  </a:schemeClr>
                </a:solidFill>
                <a:effectLst/>
                <a:latin typeface="Arial Unicode MS"/>
                <a:ea typeface="JetBrains Mono"/>
              </a:rPr>
              <a:t>Printer </a:t>
            </a:r>
            <a:r>
              <a:rPr kumimoji="0" lang="ko-KR" altLang="en-US" sz="1000" b="0" i="0" u="none" strike="noStrike" cap="none" normalizeH="0" baseline="0">
                <a:ln>
                  <a:noFill/>
                </a:ln>
                <a:solidFill>
                  <a:schemeClr val="bg1">
                    <a:lumMod val="50000"/>
                  </a:schemeClr>
                </a:solidFill>
                <a:effectLst/>
                <a:latin typeface="Arial Unicode MS"/>
                <a:ea typeface="JetBrains Mono"/>
              </a:rPr>
              <a:t>와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Parser </a:t>
            </a:r>
            <a:r>
              <a:rPr kumimoji="0" lang="ko-KR" altLang="en-US" sz="1000" b="0" i="0" u="none" strike="noStrike" cap="none" normalizeH="0" baseline="0">
                <a:ln>
                  <a:noFill/>
                </a:ln>
                <a:solidFill>
                  <a:schemeClr val="bg1">
                    <a:lumMod val="50000"/>
                  </a:schemeClr>
                </a:solidFill>
                <a:effectLst/>
                <a:latin typeface="Arial Unicode MS"/>
                <a:ea typeface="JetBrains Mono"/>
              </a:rPr>
              <a:t>를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addFormatterForFieldAnnotation</a:t>
            </a:r>
            <a:r>
              <a:rPr kumimoji="0" lang="ko-KR" altLang="ko-KR" sz="1200" b="0" i="0" u="none" strike="noStrike" cap="none" normalizeH="0" baseline="0">
                <a:ln>
                  <a:noFill/>
                </a:ln>
                <a:solidFill>
                  <a:srgbClr val="BCBEC4"/>
                </a:solidFill>
                <a:effectLst/>
                <a:latin typeface="Arial Unicode MS"/>
                <a:ea typeface="JetBrains Mono"/>
              </a:rPr>
              <a:t>(AnnotationFormatterFactory&lt;? </a:t>
            </a:r>
            <a:r>
              <a:rPr kumimoji="0" lang="ko-KR" altLang="ko-KR" sz="1200" b="0" i="0" u="none" strike="noStrike" cap="none" normalizeH="0" baseline="0">
                <a:ln>
                  <a:noFill/>
                </a:ln>
                <a:solidFill>
                  <a:srgbClr val="CF8E6D"/>
                </a:solidFill>
                <a:effectLst/>
                <a:latin typeface="Arial Unicode MS"/>
                <a:ea typeface="JetBrains Mono"/>
              </a:rPr>
              <a:t>extends </a:t>
            </a:r>
            <a:r>
              <a:rPr kumimoji="0" lang="ko-KR" altLang="ko-KR" sz="1200" b="0" i="0" u="none" strike="noStrike" cap="none" normalizeH="0" baseline="0">
                <a:ln>
                  <a:noFill/>
                </a:ln>
                <a:solidFill>
                  <a:srgbClr val="BCBEC4"/>
                </a:solidFill>
                <a:effectLst/>
                <a:latin typeface="Arial Unicode MS"/>
                <a:ea typeface="JetBrains Mono"/>
              </a:rPr>
              <a:t>Annotation&gt; annotationFormatterFactory);</a:t>
            </a:r>
            <a:r>
              <a:rPr lang="ko-KR" altLang="en-US" sz="1200">
                <a:solidFill>
                  <a:srgbClr val="BCBEC4"/>
                </a:solidFill>
                <a:latin typeface="Arial Unicode MS"/>
                <a:ea typeface="JetBrains Mono"/>
              </a:rPr>
              <a:t>  </a:t>
            </a:r>
            <a:r>
              <a:rPr lang="en-US" altLang="ko-KR" sz="1000">
                <a:solidFill>
                  <a:schemeClr val="bg1">
                    <a:lumMod val="50000"/>
                  </a:schemeClr>
                </a:solidFill>
                <a:latin typeface="Arial Unicode MS"/>
                <a:ea typeface="JetBrains Mono"/>
              </a:rPr>
              <a:t>//</a:t>
            </a:r>
            <a:r>
              <a:rPr lang="ko-KR" altLang="en-US" sz="1000">
                <a:solidFill>
                  <a:schemeClr val="bg1">
                    <a:lumMod val="50000"/>
                  </a:schemeClr>
                </a:solidFill>
                <a:latin typeface="Arial Unicode MS"/>
                <a:ea typeface="JetBrains Mono"/>
              </a:rPr>
              <a:t> 어노테이션 방식으로 포맷</a:t>
            </a:r>
            <a:endParaRPr kumimoji="0" lang="en-US" altLang="ko-KR" sz="1000" b="0" i="0" u="none" strike="noStrike" cap="none" normalizeH="0" baseline="0">
              <a:ln>
                <a:noFill/>
              </a:ln>
              <a:solidFill>
                <a:schemeClr val="bg1">
                  <a:lumMod val="50000"/>
                </a:schemeClr>
              </a:solidFill>
              <a:effectLst/>
              <a:latin typeface="Arial Unicode MS"/>
              <a:ea typeface="JetBrains Mono"/>
            </a:endParaRPr>
          </a:p>
        </p:txBody>
      </p:sp>
      <p:sp>
        <p:nvSpPr>
          <p:cNvPr id="53" name="Rectangle 1">
            <a:extLst>
              <a:ext uri="{FF2B5EF4-FFF2-40B4-BE49-F238E27FC236}">
                <a16:creationId xmlns:a16="http://schemas.microsoft.com/office/drawing/2014/main" id="{145A083B-704B-9A1B-D238-7C17DE6C592A}"/>
              </a:ext>
            </a:extLst>
          </p:cNvPr>
          <p:cNvSpPr>
            <a:spLocks noChangeArrowheads="1"/>
          </p:cNvSpPr>
          <p:nvPr/>
        </p:nvSpPr>
        <p:spPr bwMode="auto">
          <a:xfrm>
            <a:off x="1618710" y="5874036"/>
            <a:ext cx="10322634"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public interface </a:t>
            </a:r>
            <a:r>
              <a:rPr kumimoji="0" lang="en-US" altLang="ko-KR" sz="1200" b="0" i="0" u="none" strike="noStrike" cap="none" normalizeH="0" baseline="0">
                <a:ln>
                  <a:noFill/>
                </a:ln>
                <a:solidFill>
                  <a:schemeClr val="bg1">
                    <a:lumMod val="75000"/>
                  </a:schemeClr>
                </a:solidFill>
                <a:effectLst/>
                <a:latin typeface="Arial Unicode MS"/>
                <a:ea typeface="JetBrains Mono"/>
              </a:rPr>
              <a:t>FormatterRegistrar  </a:t>
            </a:r>
            <a:r>
              <a:rPr kumimoji="0" lang="en-US" altLang="ko-KR" sz="1100" b="0" i="0" u="none" strike="noStrike" cap="none" normalizeH="0" baseline="0">
                <a:ln>
                  <a:noFill/>
                </a:ln>
                <a:solidFill>
                  <a:schemeClr val="bg1">
                    <a:lumMod val="50000"/>
                  </a:schemeClr>
                </a:solidFill>
                <a:effectLst/>
                <a:latin typeface="Arial Unicode MS"/>
                <a:ea typeface="JetBrains Mono"/>
              </a:rPr>
              <a:t>// FormatterRegistry </a:t>
            </a:r>
            <a:r>
              <a:rPr kumimoji="0" lang="ko-KR" altLang="en-US" sz="1100" b="0" i="0" u="none" strike="noStrike" cap="none" normalizeH="0" baseline="0">
                <a:ln>
                  <a:noFill/>
                </a:ln>
                <a:solidFill>
                  <a:schemeClr val="bg1">
                    <a:lumMod val="50000"/>
                  </a:schemeClr>
                </a:solidFill>
                <a:effectLst/>
                <a:latin typeface="Arial Unicode MS"/>
                <a:ea typeface="JetBrains Mono"/>
              </a:rPr>
              <a:t>를 사용해 </a:t>
            </a:r>
            <a:r>
              <a:rPr kumimoji="0" lang="en-US" altLang="ko-KR" sz="1100" b="0" i="0" u="none" strike="noStrike" cap="none" normalizeH="0" baseline="0">
                <a:ln>
                  <a:noFill/>
                </a:ln>
                <a:solidFill>
                  <a:schemeClr val="bg1">
                    <a:lumMod val="50000"/>
                  </a:schemeClr>
                </a:solidFill>
                <a:effectLst/>
                <a:latin typeface="Arial Unicode MS"/>
                <a:ea typeface="JetBrains Mono"/>
              </a:rPr>
              <a:t>Converter</a:t>
            </a:r>
            <a:r>
              <a:rPr kumimoji="0" lang="ko-KR" altLang="en-US" sz="1100" b="0" i="0" u="none" strike="noStrike" cap="none" normalizeH="0" baseline="0">
                <a:ln>
                  <a:noFill/>
                </a:ln>
                <a:solidFill>
                  <a:schemeClr val="bg1">
                    <a:lumMod val="50000"/>
                  </a:schemeClr>
                </a:solidFill>
                <a:effectLst/>
                <a:latin typeface="Arial Unicode MS"/>
                <a:ea typeface="JetBrains Mono"/>
              </a:rPr>
              <a:t>와 </a:t>
            </a:r>
            <a:r>
              <a:rPr kumimoji="0" lang="en-US" altLang="ko-KR" sz="1100" b="0" i="0" u="none" strike="noStrike" cap="none" normalizeH="0" baseline="0">
                <a:ln>
                  <a:noFill/>
                </a:ln>
                <a:solidFill>
                  <a:schemeClr val="bg1">
                    <a:lumMod val="50000"/>
                  </a:schemeClr>
                </a:solidFill>
                <a:effectLst/>
                <a:latin typeface="Arial Unicode MS"/>
                <a:ea typeface="JetBrains Mono"/>
              </a:rPr>
              <a:t>Formatter </a:t>
            </a:r>
            <a:r>
              <a:rPr kumimoji="0" lang="ko-KR" altLang="en-US" sz="1100" b="0" i="0" u="none" strike="noStrike" cap="none" normalizeH="0" baseline="0">
                <a:ln>
                  <a:noFill/>
                </a:ln>
                <a:solidFill>
                  <a:schemeClr val="bg1">
                    <a:lumMod val="50000"/>
                  </a:schemeClr>
                </a:solidFill>
                <a:effectLst/>
                <a:latin typeface="Arial Unicode MS"/>
                <a:ea typeface="JetBrains Mono"/>
              </a:rPr>
              <a:t>를 한 번에 </a:t>
            </a:r>
            <a:r>
              <a:rPr kumimoji="0" lang="en-US" altLang="ko-KR" sz="1100" b="0" i="0" u="none" strike="noStrike" cap="none" normalizeH="0" baseline="0">
                <a:ln>
                  <a:noFill/>
                </a:ln>
                <a:solidFill>
                  <a:schemeClr val="bg1">
                    <a:lumMod val="50000"/>
                  </a:schemeClr>
                </a:solidFill>
                <a:effectLst/>
                <a:latin typeface="Arial Unicode MS"/>
                <a:ea typeface="JetBrains Mono"/>
              </a:rPr>
              <a:t>FormattingConversionService </a:t>
            </a:r>
            <a:r>
              <a:rPr kumimoji="0" lang="ko-KR" altLang="en-US" sz="1100" b="0" i="0" u="none" strike="noStrike" cap="none" normalizeH="0" baseline="0">
                <a:ln>
                  <a:noFill/>
                </a:ln>
                <a:solidFill>
                  <a:schemeClr val="bg1">
                    <a:lumMod val="50000"/>
                  </a:schemeClr>
                </a:solidFill>
                <a:effectLst/>
                <a:latin typeface="Arial Unicode MS"/>
                <a:ea typeface="JetBrains Mono"/>
              </a:rPr>
              <a:t>에</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등록</a:t>
            </a:r>
            <a:endParaRPr kumimoji="0" lang="en-US" altLang="ko-KR" sz="11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void </a:t>
            </a:r>
            <a:r>
              <a:rPr kumimoji="0" lang="en-US" altLang="ko-KR" sz="1200" b="0" i="0" u="none" strike="noStrike" cap="none" normalizeH="0" baseline="0">
                <a:ln>
                  <a:noFill/>
                </a:ln>
                <a:solidFill>
                  <a:srgbClr val="56A8F5"/>
                </a:solidFill>
                <a:effectLst/>
                <a:latin typeface="Arial Unicode MS"/>
                <a:ea typeface="JetBrains Mono"/>
              </a:rPr>
              <a:t>registerFormatters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FormatterRegistry registry</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endParaRPr kumimoji="0" lang="ko-KR" altLang="ko-KR" sz="1000" b="0" i="0" u="none" strike="noStrike" cap="none" normalizeH="0" baseline="0">
              <a:ln>
                <a:noFill/>
              </a:ln>
              <a:solidFill>
                <a:schemeClr val="bg1">
                  <a:lumMod val="50000"/>
                </a:schemeClr>
              </a:solidFill>
              <a:effectLst/>
              <a:latin typeface="Arial" panose="020B0604020202020204" pitchFamily="34" charset="0"/>
            </a:endParaRPr>
          </a:p>
        </p:txBody>
      </p:sp>
      <p:sp>
        <p:nvSpPr>
          <p:cNvPr id="55" name="TextBox 54">
            <a:extLst>
              <a:ext uri="{FF2B5EF4-FFF2-40B4-BE49-F238E27FC236}">
                <a16:creationId xmlns:a16="http://schemas.microsoft.com/office/drawing/2014/main" id="{6B4612E5-161B-4EF7-F40D-E5342292C687}"/>
              </a:ext>
            </a:extLst>
          </p:cNvPr>
          <p:cNvSpPr txBox="1"/>
          <p:nvPr/>
        </p:nvSpPr>
        <p:spPr>
          <a:xfrm>
            <a:off x="46113" y="4450516"/>
            <a:ext cx="1518736" cy="276999"/>
          </a:xfrm>
          <a:prstGeom prst="rect">
            <a:avLst/>
          </a:prstGeom>
          <a:noFill/>
        </p:spPr>
        <p:txBody>
          <a:bodyPr wrap="square">
            <a:spAutoFit/>
          </a:bodyPr>
          <a:lstStyle/>
          <a:p>
            <a:r>
              <a:rPr kumimoji="0" lang="en-US" altLang="ko-KR" sz="1200" b="1" i="0" u="none" strike="noStrike" cap="none" normalizeH="0" baseline="0">
                <a:ln>
                  <a:noFill/>
                </a:ln>
                <a:effectLst/>
                <a:latin typeface="Arial Unicode MS"/>
                <a:ea typeface="JetBrains Mono"/>
              </a:rPr>
              <a:t>FormatterRegistry</a:t>
            </a:r>
            <a:endParaRPr lang="ko-KR" altLang="en-US" sz="1200" b="1"/>
          </a:p>
        </p:txBody>
      </p:sp>
      <p:sp>
        <p:nvSpPr>
          <p:cNvPr id="56" name="TextBox 55">
            <a:extLst>
              <a:ext uri="{FF2B5EF4-FFF2-40B4-BE49-F238E27FC236}">
                <a16:creationId xmlns:a16="http://schemas.microsoft.com/office/drawing/2014/main" id="{1E013F9C-293C-F641-FD6A-B1320557EA8F}"/>
              </a:ext>
            </a:extLst>
          </p:cNvPr>
          <p:cNvSpPr txBox="1"/>
          <p:nvPr/>
        </p:nvSpPr>
        <p:spPr>
          <a:xfrm>
            <a:off x="46113" y="6004773"/>
            <a:ext cx="1596195" cy="276999"/>
          </a:xfrm>
          <a:prstGeom prst="rect">
            <a:avLst/>
          </a:prstGeom>
          <a:noFill/>
        </p:spPr>
        <p:txBody>
          <a:bodyPr wrap="square">
            <a:spAutoFit/>
          </a:bodyPr>
          <a:lstStyle/>
          <a:p>
            <a:r>
              <a:rPr kumimoji="0" lang="en-US" altLang="ko-KR" sz="1200" b="1" i="0" u="none" strike="noStrike" cap="none" normalizeH="0" baseline="0">
                <a:ln>
                  <a:noFill/>
                </a:ln>
                <a:effectLst/>
                <a:latin typeface="Arial Unicode MS"/>
                <a:ea typeface="JetBrains Mono"/>
              </a:rPr>
              <a:t>FormatterRegistrar</a:t>
            </a:r>
            <a:endParaRPr lang="ko-KR" altLang="en-US" sz="1200" b="1"/>
          </a:p>
        </p:txBody>
      </p:sp>
    </p:spTree>
    <p:extLst>
      <p:ext uri="{BB962C8B-B14F-4D97-AF65-F5344CB8AC3E}">
        <p14:creationId xmlns:p14="http://schemas.microsoft.com/office/powerpoint/2010/main" val="65534571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EAF26-11A0-5CB6-86C3-C49D16856E14}"/>
            </a:ext>
          </a:extLst>
        </p:cNvPr>
        <p:cNvGrpSpPr/>
        <p:nvPr/>
      </p:nvGrpSpPr>
      <p:grpSpPr>
        <a:xfrm>
          <a:off x="0" y="0"/>
          <a:ext cx="0" cy="0"/>
          <a:chOff x="0" y="0"/>
          <a:chExt cx="0" cy="0"/>
        </a:xfrm>
      </p:grpSpPr>
      <p:sp>
        <p:nvSpPr>
          <p:cNvPr id="14" name="모서리가 둥근 직사각형 38">
            <a:extLst>
              <a:ext uri="{FF2B5EF4-FFF2-40B4-BE49-F238E27FC236}">
                <a16:creationId xmlns:a16="http://schemas.microsoft.com/office/drawing/2014/main" id="{DD61DB8C-80C1-BEE1-B89F-3DAEBDB46299}"/>
              </a:ext>
            </a:extLst>
          </p:cNvPr>
          <p:cNvSpPr/>
          <p:nvPr/>
        </p:nvSpPr>
        <p:spPr>
          <a:xfrm>
            <a:off x="4480433" y="3400233"/>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GenericConversionService</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FFC9B475-7539-6E96-CB1A-D6273E5F74CB}"/>
              </a:ext>
            </a:extLst>
          </p:cNvPr>
          <p:cNvSpPr/>
          <p:nvPr/>
        </p:nvSpPr>
        <p:spPr>
          <a:xfrm>
            <a:off x="2134430" y="121420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9409DC75-A952-89FE-A4A7-2B2E9E409DE2}"/>
              </a:ext>
            </a:extLst>
          </p:cNvPr>
          <p:cNvSpPr/>
          <p:nvPr/>
        </p:nvSpPr>
        <p:spPr>
          <a:xfrm>
            <a:off x="6683847" y="1214200"/>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ConverterRegistry</a:t>
            </a:r>
            <a:endParaRPr lang="ko-KR" altLang="en-US" sz="1400" i="1">
              <a:solidFill>
                <a:schemeClr val="tx1"/>
              </a:solidFill>
              <a:latin typeface="+mj-lt"/>
              <a:ea typeface="나눔바른고딕" panose="020B0603020101020101"/>
            </a:endParaRPr>
          </a:p>
        </p:txBody>
      </p:sp>
      <p:cxnSp>
        <p:nvCxnSpPr>
          <p:cNvPr id="18" name="연결선: 꺾임 17">
            <a:extLst>
              <a:ext uri="{FF2B5EF4-FFF2-40B4-BE49-F238E27FC236}">
                <a16:creationId xmlns:a16="http://schemas.microsoft.com/office/drawing/2014/main" id="{0D6C9EEA-6AF9-82B6-FDFF-159172B0C102}"/>
              </a:ext>
            </a:extLst>
          </p:cNvPr>
          <p:cNvCxnSpPr>
            <a:cxnSpLocks/>
            <a:stCxn id="26" idx="0"/>
            <a:endCxn id="11" idx="2"/>
          </p:cNvCxnSpPr>
          <p:nvPr/>
        </p:nvCxnSpPr>
        <p:spPr>
          <a:xfrm rot="16200000" flipV="1">
            <a:off x="4068206" y="932328"/>
            <a:ext cx="868455" cy="2346003"/>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27051751-E82C-86EC-B368-CBA5CD97B1B6}"/>
              </a:ext>
            </a:extLst>
          </p:cNvPr>
          <p:cNvCxnSpPr>
            <a:cxnSpLocks/>
            <a:stCxn id="26" idx="0"/>
            <a:endCxn id="15" idx="2"/>
          </p:cNvCxnSpPr>
          <p:nvPr/>
        </p:nvCxnSpPr>
        <p:spPr>
          <a:xfrm rot="5400000" flipH="1" flipV="1">
            <a:off x="6342913" y="1003622"/>
            <a:ext cx="868456" cy="2203414"/>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1A7A31AD-D907-C548-42BD-3704358612E1}"/>
              </a:ext>
            </a:extLst>
          </p:cNvPr>
          <p:cNvSpPr/>
          <p:nvPr/>
        </p:nvSpPr>
        <p:spPr>
          <a:xfrm>
            <a:off x="4267875" y="2539557"/>
            <a:ext cx="2815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ConfigurableConversionService</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21A2FF44-914A-743A-F32F-2921E1C62399}"/>
              </a:ext>
            </a:extLst>
          </p:cNvPr>
          <p:cNvCxnSpPr>
            <a:stCxn id="14" idx="0"/>
            <a:endCxn id="26" idx="2"/>
          </p:cNvCxnSpPr>
          <p:nvPr/>
        </p:nvCxnSpPr>
        <p:spPr>
          <a:xfrm flipV="1">
            <a:off x="5675434" y="2996458"/>
            <a:ext cx="0" cy="40377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3A0B5154-26FA-861C-F236-11C51D09E7A5}"/>
              </a:ext>
            </a:extLst>
          </p:cNvPr>
          <p:cNvSpPr/>
          <p:nvPr/>
        </p:nvSpPr>
        <p:spPr>
          <a:xfrm>
            <a:off x="4480433" y="5868353"/>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WebConversionService</a:t>
            </a:r>
            <a:endParaRPr lang="ko-KR" altLang="en-US" sz="1400">
              <a:solidFill>
                <a:schemeClr val="bg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86D391DC-47E8-B94A-B0BE-1D0EBDAF58C0}"/>
              </a:ext>
            </a:extLst>
          </p:cNvPr>
          <p:cNvSpPr/>
          <p:nvPr/>
        </p:nvSpPr>
        <p:spPr>
          <a:xfrm>
            <a:off x="4081468" y="5009355"/>
            <a:ext cx="3187929"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DefaultFormattingConversionService</a:t>
            </a:r>
            <a:endParaRPr lang="ko-KR" altLang="en-US" sz="1400">
              <a:solidFill>
                <a:schemeClr val="bg1"/>
              </a:solidFill>
              <a:latin typeface="+mj-lt"/>
              <a:ea typeface="나눔바른고딕" panose="020B0603020101020101"/>
            </a:endParaRPr>
          </a:p>
        </p:txBody>
      </p:sp>
      <p:sp>
        <p:nvSpPr>
          <p:cNvPr id="2" name="직사각형 1">
            <a:extLst>
              <a:ext uri="{FF2B5EF4-FFF2-40B4-BE49-F238E27FC236}">
                <a16:creationId xmlns:a16="http://schemas.microsoft.com/office/drawing/2014/main" id="{B2813724-44AC-2307-F475-3F66B21E23EF}"/>
              </a:ext>
            </a:extLst>
          </p:cNvPr>
          <p:cNvSpPr/>
          <p:nvPr/>
        </p:nvSpPr>
        <p:spPr>
          <a:xfrm>
            <a:off x="295008" y="357383"/>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sp>
        <p:nvSpPr>
          <p:cNvPr id="4" name="모서리가 둥근 직사각형 38">
            <a:extLst>
              <a:ext uri="{FF2B5EF4-FFF2-40B4-BE49-F238E27FC236}">
                <a16:creationId xmlns:a16="http://schemas.microsoft.com/office/drawing/2014/main" id="{2ED441E9-9F99-078B-8AB3-2CF2C572A673}"/>
              </a:ext>
            </a:extLst>
          </p:cNvPr>
          <p:cNvSpPr/>
          <p:nvPr/>
        </p:nvSpPr>
        <p:spPr>
          <a:xfrm>
            <a:off x="4355871" y="4204794"/>
            <a:ext cx="2639124"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FormattingConversionService</a:t>
            </a:r>
            <a:endParaRPr lang="ko-KR" altLang="en-US" sz="1400">
              <a:solidFill>
                <a:schemeClr val="bg1"/>
              </a:solidFill>
              <a:latin typeface="+mj-lt"/>
              <a:ea typeface="나눔바른고딕" panose="020B0603020101020101"/>
            </a:endParaRPr>
          </a:p>
        </p:txBody>
      </p:sp>
      <p:cxnSp>
        <p:nvCxnSpPr>
          <p:cNvPr id="7" name="직선 화살표 연결선 6">
            <a:extLst>
              <a:ext uri="{FF2B5EF4-FFF2-40B4-BE49-F238E27FC236}">
                <a16:creationId xmlns:a16="http://schemas.microsoft.com/office/drawing/2014/main" id="{FF3D20D5-ADC4-85FA-537C-07F30708BA98}"/>
              </a:ext>
            </a:extLst>
          </p:cNvPr>
          <p:cNvCxnSpPr>
            <a:stCxn id="4" idx="0"/>
            <a:endCxn id="14" idx="2"/>
          </p:cNvCxnSpPr>
          <p:nvPr/>
        </p:nvCxnSpPr>
        <p:spPr>
          <a:xfrm flipV="1">
            <a:off x="5675433" y="3857134"/>
            <a:ext cx="1" cy="3476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36E04092-DABC-A8CE-92FB-7834CAE2469C}"/>
              </a:ext>
            </a:extLst>
          </p:cNvPr>
          <p:cNvCxnSpPr>
            <a:cxnSpLocks/>
            <a:stCxn id="13" idx="0"/>
            <a:endCxn id="4" idx="2"/>
          </p:cNvCxnSpPr>
          <p:nvPr/>
        </p:nvCxnSpPr>
        <p:spPr>
          <a:xfrm flipV="1">
            <a:off x="5675433" y="4661695"/>
            <a:ext cx="0" cy="3476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D4D9ACD-80C3-C9CA-2334-BB463DA7F365}"/>
              </a:ext>
            </a:extLst>
          </p:cNvPr>
          <p:cNvCxnSpPr>
            <a:cxnSpLocks/>
            <a:stCxn id="33" idx="0"/>
            <a:endCxn id="13" idx="2"/>
          </p:cNvCxnSpPr>
          <p:nvPr/>
        </p:nvCxnSpPr>
        <p:spPr>
          <a:xfrm flipH="1" flipV="1">
            <a:off x="5675433" y="5466256"/>
            <a:ext cx="1" cy="402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BAE2802-52C9-6A4F-8F3D-1FFA1EBB7598}"/>
              </a:ext>
            </a:extLst>
          </p:cNvPr>
          <p:cNvSpPr txBox="1"/>
          <p:nvPr/>
        </p:nvSpPr>
        <p:spPr>
          <a:xfrm>
            <a:off x="6870434" y="5813071"/>
            <a:ext cx="3843685" cy="567463"/>
          </a:xfrm>
          <a:prstGeom prst="rect">
            <a:avLst/>
          </a:prstGeom>
          <a:noFill/>
        </p:spPr>
        <p:txBody>
          <a:bodyPr wrap="square">
            <a:spAutoFit/>
          </a:bodyPr>
          <a:lstStyle/>
          <a:p>
            <a:pPr>
              <a:lnSpc>
                <a:spcPct val="150000"/>
              </a:lnSpc>
            </a:pPr>
            <a:r>
              <a:rPr lang="ko-KR" altLang="en-US" sz="1100"/>
              <a:t>웹에서 파라미터 및 폼 데이터 변환과 포맷팅을 처리하기 위한 구현체 </a:t>
            </a:r>
            <a:r>
              <a:rPr lang="en-US" altLang="ko-KR" sz="1100"/>
              <a:t>(@RequestParam, @ModelAttribute </a:t>
            </a:r>
            <a:r>
              <a:rPr lang="ko-KR" altLang="en-US" sz="1100"/>
              <a:t>등</a:t>
            </a:r>
            <a:r>
              <a:rPr lang="en-US" altLang="ko-KR" sz="1100"/>
              <a:t>)</a:t>
            </a:r>
          </a:p>
        </p:txBody>
      </p:sp>
      <p:sp>
        <p:nvSpPr>
          <p:cNvPr id="25" name="TextBox 24">
            <a:extLst>
              <a:ext uri="{FF2B5EF4-FFF2-40B4-BE49-F238E27FC236}">
                <a16:creationId xmlns:a16="http://schemas.microsoft.com/office/drawing/2014/main" id="{AD811ACF-9548-1FA8-2D9D-F500D8742F3A}"/>
              </a:ext>
            </a:extLst>
          </p:cNvPr>
          <p:cNvSpPr txBox="1"/>
          <p:nvPr/>
        </p:nvSpPr>
        <p:spPr>
          <a:xfrm>
            <a:off x="937534" y="4149512"/>
            <a:ext cx="3330341" cy="567463"/>
          </a:xfrm>
          <a:prstGeom prst="rect">
            <a:avLst/>
          </a:prstGeom>
          <a:noFill/>
        </p:spPr>
        <p:txBody>
          <a:bodyPr wrap="square">
            <a:spAutoFit/>
          </a:bodyPr>
          <a:lstStyle/>
          <a:p>
            <a:pPr>
              <a:lnSpc>
                <a:spcPct val="150000"/>
              </a:lnSpc>
            </a:pPr>
            <a:r>
              <a:rPr lang="en-US" altLang="ko-KR" sz="1100"/>
              <a:t>Formatter </a:t>
            </a:r>
            <a:r>
              <a:rPr lang="ko-KR" altLang="en-US" sz="1100"/>
              <a:t>와 </a:t>
            </a:r>
            <a:r>
              <a:rPr lang="en-US" altLang="ko-KR" sz="1100"/>
              <a:t>Converter </a:t>
            </a:r>
            <a:r>
              <a:rPr lang="ko-KR" altLang="en-US" sz="1100"/>
              <a:t>를 통합적으로 관리하여 데이터의 변환 및 포맷팅을 처리하는 기본 구현체</a:t>
            </a:r>
            <a:endParaRPr lang="en-US" altLang="ko-KR" sz="1100"/>
          </a:p>
        </p:txBody>
      </p:sp>
      <p:sp>
        <p:nvSpPr>
          <p:cNvPr id="27" name="TextBox 26">
            <a:extLst>
              <a:ext uri="{FF2B5EF4-FFF2-40B4-BE49-F238E27FC236}">
                <a16:creationId xmlns:a16="http://schemas.microsoft.com/office/drawing/2014/main" id="{7F84680C-C987-6461-6BA6-ADF39CD9FE25}"/>
              </a:ext>
            </a:extLst>
          </p:cNvPr>
          <p:cNvSpPr txBox="1"/>
          <p:nvPr/>
        </p:nvSpPr>
        <p:spPr>
          <a:xfrm>
            <a:off x="7323623" y="5081031"/>
            <a:ext cx="4353025" cy="313547"/>
          </a:xfrm>
          <a:prstGeom prst="rect">
            <a:avLst/>
          </a:prstGeom>
          <a:noFill/>
        </p:spPr>
        <p:txBody>
          <a:bodyPr wrap="square">
            <a:spAutoFit/>
          </a:bodyPr>
          <a:lstStyle/>
          <a:p>
            <a:pPr>
              <a:lnSpc>
                <a:spcPct val="150000"/>
              </a:lnSpc>
            </a:pPr>
            <a:r>
              <a:rPr lang="ko-KR" altLang="en-US" sz="1100"/>
              <a:t>날짜</a:t>
            </a:r>
            <a:r>
              <a:rPr lang="en-US" altLang="ko-KR" sz="1100"/>
              <a:t>, </a:t>
            </a:r>
            <a:r>
              <a:rPr lang="ko-KR" altLang="en-US" sz="1100"/>
              <a:t>숫자 등 기본 </a:t>
            </a:r>
            <a:r>
              <a:rPr lang="en-US" altLang="ko-KR" sz="1100"/>
              <a:t>Formatter </a:t>
            </a:r>
            <a:r>
              <a:rPr lang="ko-KR" altLang="en-US" sz="1100"/>
              <a:t>가 자동으로 등록되어 있는 구현체</a:t>
            </a:r>
            <a:endParaRPr lang="en-US" altLang="ko-KR" sz="1100"/>
          </a:p>
        </p:txBody>
      </p:sp>
      <p:sp>
        <p:nvSpPr>
          <p:cNvPr id="29" name="모서리가 둥근 직사각형 38">
            <a:extLst>
              <a:ext uri="{FF2B5EF4-FFF2-40B4-BE49-F238E27FC236}">
                <a16:creationId xmlns:a16="http://schemas.microsoft.com/office/drawing/2014/main" id="{6AB3BA02-3827-325D-A513-8F6116D91946}"/>
              </a:ext>
            </a:extLst>
          </p:cNvPr>
          <p:cNvSpPr/>
          <p:nvPr/>
        </p:nvSpPr>
        <p:spPr>
          <a:xfrm>
            <a:off x="7552370" y="2539556"/>
            <a:ext cx="187636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FormatterRegistry</a:t>
            </a:r>
            <a:endParaRPr lang="ko-KR" altLang="en-US" sz="1400" i="1">
              <a:solidFill>
                <a:schemeClr val="tx1"/>
              </a:solidFill>
              <a:latin typeface="+mj-lt"/>
              <a:ea typeface="나눔바른고딕" panose="020B0603020101020101"/>
            </a:endParaRPr>
          </a:p>
        </p:txBody>
      </p:sp>
      <p:cxnSp>
        <p:nvCxnSpPr>
          <p:cNvPr id="30" name="연결선: 꺾임 29">
            <a:extLst>
              <a:ext uri="{FF2B5EF4-FFF2-40B4-BE49-F238E27FC236}">
                <a16:creationId xmlns:a16="http://schemas.microsoft.com/office/drawing/2014/main" id="{9CA0D43E-4A22-02DD-303E-4FA2C43C1A13}"/>
              </a:ext>
            </a:extLst>
          </p:cNvPr>
          <p:cNvCxnSpPr>
            <a:cxnSpLocks/>
            <a:stCxn id="4" idx="3"/>
            <a:endCxn id="29" idx="2"/>
          </p:cNvCxnSpPr>
          <p:nvPr/>
        </p:nvCxnSpPr>
        <p:spPr>
          <a:xfrm flipV="1">
            <a:off x="6994995" y="2996457"/>
            <a:ext cx="1495556" cy="1436788"/>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5146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4B445-7774-08FD-B992-64BEE324CD8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244A2B2-DBFF-73CD-23EB-94BECC7A7B36}"/>
              </a:ext>
            </a:extLst>
          </p:cNvPr>
          <p:cNvSpPr>
            <a:spLocks noChangeArrowheads="1"/>
          </p:cNvSpPr>
          <p:nvPr/>
        </p:nvSpPr>
        <p:spPr bwMode="auto">
          <a:xfrm>
            <a:off x="457199" y="547188"/>
            <a:ext cx="8933447" cy="31066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KoreanCurrencyFormatter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Formatter&lt;Number&gt;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print</a:t>
            </a:r>
            <a:r>
              <a:rPr kumimoji="0" lang="ko-KR" altLang="ko-KR" sz="1100" b="0" i="0" u="none" strike="noStrike" cap="none" normalizeH="0" baseline="0">
                <a:ln>
                  <a:noFill/>
                </a:ln>
                <a:solidFill>
                  <a:srgbClr val="BCBEC4"/>
                </a:solidFill>
                <a:effectLst/>
                <a:ea typeface="JetBrains Mono"/>
              </a:rPr>
              <a:t>(Number number, Locale locale)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currencyFormat = NumberFormat.getCurrencyInstance(locale);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currencyFormat.format(number);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Number </a:t>
            </a:r>
            <a:r>
              <a:rPr kumimoji="0" lang="ko-KR" altLang="ko-KR" sz="1100" b="0" i="0" u="none" strike="noStrike" cap="none" normalizeH="0" baseline="0">
                <a:ln>
                  <a:noFill/>
                </a:ln>
                <a:solidFill>
                  <a:srgbClr val="56A8F5"/>
                </a:solidFill>
                <a:effectLst/>
                <a:ea typeface="JetBrains Mono"/>
              </a:rPr>
              <a:t>parse</a:t>
            </a:r>
            <a:r>
              <a:rPr kumimoji="0" lang="ko-KR" altLang="ko-KR" sz="1100" b="0" i="0" u="none" strike="noStrike" cap="none" normalizeH="0" baseline="0">
                <a:ln>
                  <a:noFill/>
                </a:ln>
                <a:solidFill>
                  <a:srgbClr val="BCBEC4"/>
                </a:solidFill>
                <a:effectLst/>
                <a:ea typeface="JetBrains Mono"/>
              </a:rPr>
              <a:t>(String text, Locale locale)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ParseException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currencyFormat = NumberFormat.getCurrencyInstance(locale);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currencyFormat.parse(text);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TextBox 3">
            <a:extLst>
              <a:ext uri="{FF2B5EF4-FFF2-40B4-BE49-F238E27FC236}">
                <a16:creationId xmlns:a16="http://schemas.microsoft.com/office/drawing/2014/main" id="{13C691D9-29CD-A627-9E2B-DBF640ADAB54}"/>
              </a:ext>
            </a:extLst>
          </p:cNvPr>
          <p:cNvSpPr txBox="1"/>
          <p:nvPr/>
        </p:nvSpPr>
        <p:spPr>
          <a:xfrm>
            <a:off x="6442909" y="1379691"/>
            <a:ext cx="2947737" cy="144757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000">
                <a:solidFill>
                  <a:srgbClr val="FFC000"/>
                </a:solidFill>
              </a:rPr>
              <a:t>숫자를 전달하면 원화로 출력한다 </a:t>
            </a:r>
            <a:endParaRPr lang="en-US" altLang="ko-KR" sz="1000">
              <a:solidFill>
                <a:srgbClr val="FFC000"/>
              </a:solidFill>
            </a:endParaRPr>
          </a:p>
          <a:p>
            <a:pPr marL="628650" lvl="1" indent="-171450">
              <a:lnSpc>
                <a:spcPct val="150000"/>
              </a:lnSpc>
              <a:buFont typeface="Wingdings" panose="05000000000000000000" pitchFamily="2" charset="2"/>
              <a:buChar char="§"/>
            </a:pPr>
            <a:r>
              <a:rPr lang="en-US" altLang="ko-KR" sz="1000">
                <a:solidFill>
                  <a:srgbClr val="FFC000"/>
                </a:solidFill>
              </a:rPr>
              <a:t>3000 -&gt;\3,000</a:t>
            </a:r>
          </a:p>
          <a:p>
            <a:pPr marL="628650" lvl="1" indent="-171450">
              <a:lnSpc>
                <a:spcPct val="150000"/>
              </a:lnSpc>
              <a:buFont typeface="Arial" panose="020B0604020202020204" pitchFamily="34" charset="0"/>
              <a:buChar char="•"/>
            </a:pPr>
            <a:endParaRPr lang="en-US" altLang="ko-KR" sz="1000">
              <a:solidFill>
                <a:srgbClr val="FFC000"/>
              </a:solidFill>
            </a:endParaRPr>
          </a:p>
          <a:p>
            <a:pPr marL="628650" lvl="1" indent="-171450">
              <a:lnSpc>
                <a:spcPct val="150000"/>
              </a:lnSpc>
              <a:buFont typeface="Arial" panose="020B0604020202020204" pitchFamily="34" charset="0"/>
              <a:buChar char="•"/>
            </a:pPr>
            <a:endParaRPr lang="en-US" altLang="ko-KR" sz="1000">
              <a:solidFill>
                <a:srgbClr val="FFC000"/>
              </a:solidFill>
            </a:endParaRPr>
          </a:p>
          <a:p>
            <a:pPr marL="171450" indent="-171450">
              <a:lnSpc>
                <a:spcPct val="150000"/>
              </a:lnSpc>
              <a:buFont typeface="Arial" panose="020B0604020202020204" pitchFamily="34" charset="0"/>
              <a:buChar char="•"/>
            </a:pPr>
            <a:r>
              <a:rPr lang="ko-KR" altLang="en-US" sz="1000">
                <a:solidFill>
                  <a:srgbClr val="FFC000"/>
                </a:solidFill>
              </a:rPr>
              <a:t>원화를 전달하면 숫자를 반환한다 </a:t>
            </a:r>
            <a:endParaRPr lang="en-US" altLang="ko-KR" sz="1000">
              <a:solidFill>
                <a:srgbClr val="FFC000"/>
              </a:solidFill>
            </a:endParaRPr>
          </a:p>
          <a:p>
            <a:pPr marL="628650" lvl="1" indent="-171450">
              <a:lnSpc>
                <a:spcPct val="150000"/>
              </a:lnSpc>
              <a:buFont typeface="Wingdings" panose="05000000000000000000" pitchFamily="2" charset="2"/>
              <a:buChar char="§"/>
            </a:pPr>
            <a:r>
              <a:rPr lang="en-US" altLang="ko-KR" sz="1000">
                <a:solidFill>
                  <a:srgbClr val="FFC000"/>
                </a:solidFill>
              </a:rPr>
              <a:t>\3,000 -&gt;3000</a:t>
            </a:r>
          </a:p>
        </p:txBody>
      </p:sp>
      <p:sp>
        <p:nvSpPr>
          <p:cNvPr id="7" name="Rectangle 2">
            <a:extLst>
              <a:ext uri="{FF2B5EF4-FFF2-40B4-BE49-F238E27FC236}">
                <a16:creationId xmlns:a16="http://schemas.microsoft.com/office/drawing/2014/main" id="{A78DDEEC-C49E-0C91-1A69-2DF1592BF881}"/>
              </a:ext>
            </a:extLst>
          </p:cNvPr>
          <p:cNvSpPr>
            <a:spLocks noChangeArrowheads="1"/>
          </p:cNvSpPr>
          <p:nvPr/>
        </p:nvSpPr>
        <p:spPr bwMode="auto">
          <a:xfrm>
            <a:off x="457200" y="3744396"/>
            <a:ext cx="8933446" cy="290906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testCurrencyFormatting</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4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Defult</a:t>
            </a:r>
            <a:r>
              <a:rPr kumimoji="0" lang="ko-KR" altLang="ko-KR" sz="1100" b="0" i="0" u="none" strike="noStrike" cap="none" normalizeH="0" baseline="0">
                <a:ln>
                  <a:noFill/>
                </a:ln>
                <a:solidFill>
                  <a:srgbClr val="BCBEC4"/>
                </a:solidFill>
                <a:effectLst/>
                <a:latin typeface="Arial Unicode MS"/>
                <a:ea typeface="JetBrains Mono"/>
              </a:rPr>
              <a:t>FormattingConversionService conversionService = </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Defult</a:t>
            </a:r>
            <a:r>
              <a:rPr kumimoji="0" lang="ko-KR" altLang="ko-KR" sz="1100" b="0" i="0" u="none" strike="noStrike" cap="none" normalizeH="0" baseline="0">
                <a:ln>
                  <a:noFill/>
                </a:ln>
                <a:solidFill>
                  <a:srgbClr val="BCBEC4"/>
                </a:solidFill>
                <a:effectLst/>
                <a:latin typeface="Arial Unicode MS"/>
                <a:ea typeface="JetBrains Mono"/>
              </a:rPr>
              <a:t>FormattingConversionService();</a:t>
            </a:r>
            <a:r>
              <a:rPr kumimoji="0" lang="en-US" altLang="ko-KR" sz="1100" b="0" i="0" u="none" strike="noStrike" cap="none" normalizeH="0" baseline="0">
                <a:ln>
                  <a:noFill/>
                </a:ln>
                <a:solidFill>
                  <a:srgbClr val="BCBEC4"/>
                </a:solidFill>
                <a:effectLst/>
                <a:latin typeface="Arial Unicode MS"/>
                <a:ea typeface="JetBrains Mono"/>
              </a:rPr>
              <a:t>    </a:t>
            </a:r>
          </a:p>
          <a:p>
            <a:pPr eaLnBrk="0" fontAlgn="base" latinLnBrk="0" hangingPunct="0">
              <a:lnSpc>
                <a:spcPct val="14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conversionService</a:t>
            </a:r>
            <a:r>
              <a:rPr kumimoji="0" lang="en-US" altLang="ko-KR" sz="1100" b="0" i="0" u="none" strike="noStrike" cap="none" normalizeH="0" baseline="0">
                <a:ln>
                  <a:noFill/>
                </a:ln>
                <a:solidFill>
                  <a:srgbClr val="BCBEC4"/>
                </a:solidFill>
                <a:effectLst/>
                <a:latin typeface="Arial Unicode MS"/>
                <a:ea typeface="JetBrains Mono"/>
              </a:rPr>
              <a:t>.addFormatter(</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p>
          <a:p>
            <a:pPr eaLnBrk="0" fontAlgn="base" latinLnBrk="0" hangingPunct="0">
              <a:lnSpc>
                <a:spcPct val="140000"/>
              </a:lnSpc>
              <a:spcBef>
                <a:spcPct val="0"/>
              </a:spcBef>
              <a:spcAft>
                <a:spcPct val="0"/>
              </a:spcAf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currency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parsedCurrency</a:t>
            </a:r>
            <a:r>
              <a:rPr kumimoji="0" lang="ko-KR" altLang="ko-KR" sz="1100" b="0" i="0" u="none" strike="noStrike" cap="none" normalizeH="0" baseline="0">
                <a:ln>
                  <a:noFill/>
                </a:ln>
                <a:solidFill>
                  <a:srgbClr val="BCBEC4"/>
                </a:solidFill>
                <a:effectLst/>
                <a:latin typeface="Arial Unicode MS"/>
                <a:ea typeface="JetBrains Mono"/>
              </a:rPr>
              <a:t> = conversionService.convert(currencyString, Number.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a:t>
            </a:r>
            <a:r>
              <a:rPr kumimoji="0" lang="ko-KR" altLang="ko-KR" sz="1100" b="0" i="0" u="none" strike="noStrike" cap="none" normalizeH="0" baseline="0">
                <a:ln>
                  <a:noFill/>
                </a:ln>
                <a:solidFill>
                  <a:srgbClr val="7A7E85"/>
                </a:solidFill>
                <a:effectLst/>
                <a:latin typeface="Arial Unicode MS"/>
                <a:ea typeface="JetBrains Mono"/>
              </a:rPr>
              <a:t> -&gt; Number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변환 테스트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a:t>
            </a:r>
            <a:r>
              <a:rPr kumimoji="0" lang="en-US" altLang="ko-KR" sz="1100" b="0" i="0" u="none" strike="noStrike" cap="none" normalizeH="0" baseline="0">
                <a:ln>
                  <a:noFill/>
                </a:ln>
                <a:solidFill>
                  <a:srgbClr val="BCBEC4"/>
                </a:solidFill>
                <a:effectLst/>
                <a:latin typeface="Arial Unicode MS"/>
                <a:ea typeface="JetBrains Mono"/>
              </a:rPr>
              <a:t>parsedCurrency</a:t>
            </a:r>
            <a:r>
              <a:rPr kumimoji="0" lang="ko-KR" altLang="ko-KR" sz="1100" b="0" i="0" u="none" strike="noStrike" cap="none" normalizeH="0" baseline="0">
                <a:ln>
                  <a:noFill/>
                </a:ln>
                <a:solidFill>
                  <a:srgbClr val="BCBEC4"/>
                </a:solidFill>
                <a:effectLst/>
                <a:latin typeface="Arial Unicode MS"/>
                <a:ea typeface="JetBrains Mono"/>
              </a:rPr>
              <a:t>).isEqualTo(</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BCBEC4"/>
                </a:solidFill>
                <a:latin typeface="Arial Unicode MS"/>
                <a:ea typeface="JetBrains Mono"/>
              </a:rPr>
              <a:t>printedCurrency</a:t>
            </a:r>
            <a:r>
              <a:rPr kumimoji="0" lang="ko-KR" altLang="ko-KR" sz="1100" b="0" i="0" u="none" strike="noStrike" cap="none" normalizeH="0" baseline="0">
                <a:ln>
                  <a:noFill/>
                </a:ln>
                <a:solidFill>
                  <a:srgbClr val="BCBEC4"/>
                </a:solidFill>
                <a:effectLst/>
                <a:latin typeface="Arial Unicode MS"/>
                <a:ea typeface="JetBrains Mono"/>
              </a:rPr>
              <a:t> = conversionService.convert(</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Number -&gt;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 변환 테스트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a:t>
            </a:r>
            <a:r>
              <a:rPr lang="en-US" altLang="ko-KR" sz="1100">
                <a:solidFill>
                  <a:srgbClr val="BCBEC4"/>
                </a:solidFill>
                <a:latin typeface="Arial Unicode MS"/>
                <a:ea typeface="JetBrains Mono"/>
              </a:rPr>
              <a:t>printedCurrency</a:t>
            </a:r>
            <a:r>
              <a:rPr kumimoji="0" lang="ko-KR" altLang="ko-KR" sz="1100" b="0" i="0" u="none" strike="noStrike" cap="none" normalizeH="0" baseline="0">
                <a:ln>
                  <a:noFill/>
                </a:ln>
                <a:solidFill>
                  <a:srgbClr val="BCBEC4"/>
                </a:solidFill>
                <a:effectLst/>
                <a:latin typeface="Arial Unicode MS"/>
                <a:ea typeface="JetBrains Mono"/>
              </a:rPr>
              <a:t>).isEqualTo(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E7DFD80B-15E1-9DF8-7E44-A215E2802820}"/>
              </a:ext>
            </a:extLst>
          </p:cNvPr>
          <p:cNvSpPr/>
          <p:nvPr/>
        </p:nvSpPr>
        <p:spPr>
          <a:xfrm>
            <a:off x="168678" y="135794"/>
            <a:ext cx="47914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FormattingConversionService </a:t>
            </a:r>
            <a:r>
              <a:rPr lang="ko-KR" altLang="en-US" b="1">
                <a:solidFill>
                  <a:schemeClr val="accent1">
                    <a:lumMod val="75000"/>
                  </a:schemeClr>
                </a:solidFill>
                <a:latin typeface="+mn-ea"/>
              </a:rPr>
              <a:t>사용하기</a:t>
            </a:r>
          </a:p>
        </p:txBody>
      </p:sp>
    </p:spTree>
    <p:extLst>
      <p:ext uri="{BB962C8B-B14F-4D97-AF65-F5344CB8AC3E}">
        <p14:creationId xmlns:p14="http://schemas.microsoft.com/office/powerpoint/2010/main" val="195755837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2C742-034B-A8A1-EDA6-270B5B1B17D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DBD89FC-2703-0918-3BB0-52DE33A23335}"/>
              </a:ext>
            </a:extLst>
          </p:cNvPr>
          <p:cNvSpPr/>
          <p:nvPr/>
        </p:nvSpPr>
        <p:spPr>
          <a:xfrm>
            <a:off x="198756" y="202792"/>
            <a:ext cx="45515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CustomFormatterRegistrar </a:t>
            </a:r>
            <a:r>
              <a:rPr lang="ko-KR" altLang="en-US" b="1">
                <a:solidFill>
                  <a:schemeClr val="accent1">
                    <a:lumMod val="75000"/>
                  </a:schemeClr>
                </a:solidFill>
                <a:latin typeface="+mn-ea"/>
              </a:rPr>
              <a:t>사용하기</a:t>
            </a:r>
          </a:p>
        </p:txBody>
      </p:sp>
      <p:sp>
        <p:nvSpPr>
          <p:cNvPr id="4" name="TextBox 3">
            <a:extLst>
              <a:ext uri="{FF2B5EF4-FFF2-40B4-BE49-F238E27FC236}">
                <a16:creationId xmlns:a16="http://schemas.microsoft.com/office/drawing/2014/main" id="{766C82B0-F04D-BFF0-7610-E6534D147FAC}"/>
              </a:ext>
            </a:extLst>
          </p:cNvPr>
          <p:cNvSpPr txBox="1"/>
          <p:nvPr/>
        </p:nvSpPr>
        <p:spPr>
          <a:xfrm>
            <a:off x="1839327" y="2887437"/>
            <a:ext cx="332373" cy="261610"/>
          </a:xfrm>
          <a:prstGeom prst="rect">
            <a:avLst/>
          </a:prstGeom>
          <a:noFill/>
        </p:spPr>
        <p:txBody>
          <a:bodyPr wrap="square">
            <a:spAutoFit/>
          </a:bodyPr>
          <a:lstStyle/>
          <a:p>
            <a:r>
              <a:rPr lang="en-US" altLang="ko-KR" sz="1100">
                <a:solidFill>
                  <a:schemeClr val="accent6"/>
                </a:solidFill>
              </a:rPr>
              <a:t>\</a:t>
            </a:r>
            <a:endParaRPr lang="ko-KR" altLang="en-US" sz="1100">
              <a:solidFill>
                <a:schemeClr val="accent6"/>
              </a:solidFill>
            </a:endParaRPr>
          </a:p>
        </p:txBody>
      </p:sp>
      <p:sp>
        <p:nvSpPr>
          <p:cNvPr id="6" name="Rectangle 2">
            <a:extLst>
              <a:ext uri="{FF2B5EF4-FFF2-40B4-BE49-F238E27FC236}">
                <a16:creationId xmlns:a16="http://schemas.microsoft.com/office/drawing/2014/main" id="{0F7BFFEF-E8BA-D3F6-204A-1E8C4BD237AD}"/>
              </a:ext>
            </a:extLst>
          </p:cNvPr>
          <p:cNvSpPr>
            <a:spLocks noChangeArrowheads="1"/>
          </p:cNvSpPr>
          <p:nvPr/>
        </p:nvSpPr>
        <p:spPr bwMode="auto">
          <a:xfrm>
            <a:off x="409072" y="2670578"/>
            <a:ext cx="9402679"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testCurrencyFormatting</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Defult</a:t>
            </a:r>
            <a:r>
              <a:rPr kumimoji="0" lang="ko-KR" altLang="ko-KR" sz="1100" b="0" i="0" u="none" strike="noStrike" cap="none" normalizeH="0" baseline="0">
                <a:ln>
                  <a:noFill/>
                </a:ln>
                <a:solidFill>
                  <a:srgbClr val="BCBEC4"/>
                </a:solidFill>
                <a:effectLst/>
                <a:latin typeface="Arial Unicode MS"/>
                <a:ea typeface="JetBrains Mono"/>
              </a:rPr>
              <a:t>FormattingConversionService conversionService = </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Defult</a:t>
            </a:r>
            <a:r>
              <a:rPr kumimoji="0" lang="ko-KR" altLang="ko-KR" sz="1100" b="0" i="0" u="none" strike="noStrike" cap="none" normalizeH="0" baseline="0">
                <a:ln>
                  <a:noFill/>
                </a:ln>
                <a:solidFill>
                  <a:srgbClr val="BCBEC4"/>
                </a:solidFill>
                <a:effectLst/>
                <a:latin typeface="Arial Unicode MS"/>
                <a:ea typeface="JetBrains Mono"/>
              </a:rPr>
              <a:t>FormattingConversionService();</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CustomFormatterRegistrar registrar = </a:t>
            </a:r>
            <a:r>
              <a:rPr kumimoji="0" lang="ko-KR" altLang="ko-KR" sz="1100" b="0" i="0" u="none" strike="noStrike" cap="none" normalizeH="0" baseline="0">
                <a:ln>
                  <a:noFill/>
                </a:ln>
                <a:solidFill>
                  <a:srgbClr val="CF8E6D"/>
                </a:solidFill>
                <a:effectLst/>
                <a:latin typeface="Arial Unicode MS"/>
                <a:ea typeface="JetBrains Mono"/>
              </a:rPr>
              <a:t>new</a:t>
            </a:r>
            <a:r>
              <a:rPr kumimoji="0" lang="en-US" altLang="ko-KR" sz="1100" b="0" i="0" u="none" strike="noStrike" cap="none" normalizeH="0" baseline="0">
                <a:ln>
                  <a:noFill/>
                </a:ln>
                <a:solidFill>
                  <a:srgbClr val="BCBEC4"/>
                </a:solidFill>
                <a:effectLst/>
                <a:latin typeface="Arial Unicode MS"/>
                <a:ea typeface="JetBrains Mono"/>
              </a:rPr>
              <a:t> CustomFormatterRegistrar();        </a:t>
            </a:r>
          </a:p>
          <a:p>
            <a:pPr eaLnBrk="0" fontAlgn="base" latinLnBrk="0" hangingPunct="0">
              <a:lnSpc>
                <a:spcPct val="150000"/>
              </a:lnSpc>
              <a:spcBef>
                <a:spcPct val="0"/>
              </a:spcBef>
              <a:spcAft>
                <a:spcPct val="0"/>
              </a:spcAft>
            </a:pPr>
            <a:r>
              <a:rPr lang="en-US" altLang="ko-KR" sz="1100">
                <a:solidFill>
                  <a:srgbClr val="BCBEC4"/>
                </a:solidFill>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registrar.registerFormatters(conversionService);</a:t>
            </a: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currencyString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a:t>
            </a:r>
            <a:r>
              <a:rPr kumimoji="0" lang="ko-KR" altLang="ko-KR" sz="1100" b="0" i="0" u="none" strike="noStrike" cap="none" normalizeH="0" baseline="0">
                <a:ln>
                  <a:noFill/>
                </a:ln>
                <a:solidFill>
                  <a:srgbClr val="7A7E85"/>
                </a:solidFill>
                <a:effectLst/>
                <a:latin typeface="Arial Unicode MS"/>
                <a:ea typeface="JetBrains Mono"/>
              </a:rPr>
              <a:t> -&gt; Number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변환 테스트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Number parsedCurrency = conversionService.convert(currencyString, Number.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assertThat(parsedCurrency).isEqualTo(</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Number -&gt;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 변환 테스트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formattedCurrency = conversionService.convert(</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assertThat(formattedCurrency).isEqualTo(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A52267E1-AB96-CF6A-3B70-3E3313CEA35F}"/>
              </a:ext>
            </a:extLst>
          </p:cNvPr>
          <p:cNvSpPr>
            <a:spLocks noChangeArrowheads="1"/>
          </p:cNvSpPr>
          <p:nvPr/>
        </p:nvSpPr>
        <p:spPr bwMode="auto">
          <a:xfrm>
            <a:off x="409072" y="702157"/>
            <a:ext cx="9402679"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CustomFormatterRegistrar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FormatterRegistrar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registerFormatters</a:t>
            </a:r>
            <a:r>
              <a:rPr kumimoji="0" lang="ko-KR" altLang="ko-KR" sz="1100" b="0" i="0" u="none" strike="noStrike" cap="none" normalizeH="0" baseline="0">
                <a:ln>
                  <a:noFill/>
                </a:ln>
                <a:solidFill>
                  <a:srgbClr val="BCBEC4"/>
                </a:solidFill>
                <a:effectLst/>
                <a:latin typeface="Arial Unicode MS"/>
                <a:ea typeface="JetBrains Mono"/>
              </a:rPr>
              <a:t>(FormatterRegistry registry)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registry.addFormatter(</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registry.addConverter(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StringToUrlConverter());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25E2190F-19DC-02A6-4179-E02CB2240116}"/>
              </a:ext>
            </a:extLst>
          </p:cNvPr>
          <p:cNvSpPr txBox="1"/>
          <p:nvPr/>
        </p:nvSpPr>
        <p:spPr>
          <a:xfrm>
            <a:off x="4336381" y="1216531"/>
            <a:ext cx="3519237" cy="293414"/>
          </a:xfrm>
          <a:prstGeom prst="rect">
            <a:avLst/>
          </a:prstGeom>
          <a:noFill/>
        </p:spPr>
        <p:txBody>
          <a:bodyPr wrap="square">
            <a:spAutoFit/>
          </a:bodyPr>
          <a:lstStyle/>
          <a:p>
            <a:pPr>
              <a:lnSpc>
                <a:spcPct val="150000"/>
              </a:lnSpc>
            </a:pPr>
            <a:r>
              <a:rPr lang="en-US" altLang="ko-KR" sz="1000">
                <a:solidFill>
                  <a:srgbClr val="FFC000"/>
                </a:solidFill>
              </a:rPr>
              <a:t>// </a:t>
            </a:r>
            <a:r>
              <a:rPr lang="ko-KR" altLang="en-US" sz="1000">
                <a:solidFill>
                  <a:srgbClr val="FFC000"/>
                </a:solidFill>
              </a:rPr>
              <a:t>컨버터와 포맷터를 통합해서 등록할 수 있다</a:t>
            </a:r>
            <a:endParaRPr lang="en-US" altLang="ko-KR" sz="1000">
              <a:solidFill>
                <a:srgbClr val="FFC000"/>
              </a:solidFill>
            </a:endParaRPr>
          </a:p>
        </p:txBody>
      </p:sp>
    </p:spTree>
    <p:extLst>
      <p:ext uri="{BB962C8B-B14F-4D97-AF65-F5344CB8AC3E}">
        <p14:creationId xmlns:p14="http://schemas.microsoft.com/office/powerpoint/2010/main" val="302532156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460A2-D92C-BCE2-19CD-55605725C9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4DDCD06-DCEA-911A-990E-99136B0C40C4}"/>
              </a:ext>
            </a:extLst>
          </p:cNvPr>
          <p:cNvSpPr txBox="1"/>
          <p:nvPr/>
        </p:nvSpPr>
        <p:spPr>
          <a:xfrm>
            <a:off x="2109117" y="2921169"/>
            <a:ext cx="7973786"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Formatter </a:t>
            </a:r>
            <a:r>
              <a:rPr lang="ko-KR" altLang="en-US" sz="6000">
                <a:solidFill>
                  <a:schemeClr val="accent1">
                    <a:lumMod val="75000"/>
                  </a:schemeClr>
                </a:solidFill>
                <a:latin typeface="+mj-lt"/>
              </a:rPr>
              <a:t>스프링 적용</a:t>
            </a:r>
          </a:p>
        </p:txBody>
      </p:sp>
      <p:sp>
        <p:nvSpPr>
          <p:cNvPr id="3" name="TextBox 2">
            <a:extLst>
              <a:ext uri="{FF2B5EF4-FFF2-40B4-BE49-F238E27FC236}">
                <a16:creationId xmlns:a16="http://schemas.microsoft.com/office/drawing/2014/main" id="{35F2BAAD-B105-E35B-AFD9-9AD2DD2CAE9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612084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5F85C8B-A313-4FD0-80AC-2AE0B3F7E87B}"/>
              </a:ext>
            </a:extLst>
          </p:cNvPr>
          <p:cNvSpPr/>
          <p:nvPr/>
        </p:nvSpPr>
        <p:spPr>
          <a:xfrm>
            <a:off x="5659608" y="1337777"/>
            <a:ext cx="3966082" cy="481706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052785" y="1903862"/>
            <a:ext cx="1619346" cy="3901715"/>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2100255"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 </a:t>
            </a:r>
            <a:r>
              <a:rPr lang="en-US" altLang="ko-KR" sz="2400" b="1">
                <a:solidFill>
                  <a:schemeClr val="accent1">
                    <a:lumMod val="75000"/>
                  </a:schemeClr>
                </a:solidFill>
                <a:latin typeface="+mj-lt"/>
              </a:rPr>
              <a:t>2 </a:t>
            </a:r>
            <a:r>
              <a:rPr lang="ko-KR" altLang="en-US" sz="2400" b="1">
                <a:solidFill>
                  <a:schemeClr val="accent1">
                    <a:lumMod val="75000"/>
                  </a:schemeClr>
                </a:solidFill>
                <a:latin typeface="+mj-lt"/>
              </a:rPr>
              <a:t>구조</a:t>
            </a: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1024150" y="2027013"/>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5702947" y="1574596"/>
            <a:ext cx="2218528"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 Container</a:t>
            </a:r>
            <a:endParaRPr lang="ko-KR" altLang="en-US" sz="1400"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254941" y="2056637"/>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254941" y="3062082"/>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189632" y="2552689"/>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p:cNvCxnSpPr>
          <p:nvPr/>
        </p:nvCxnSpPr>
        <p:spPr>
          <a:xfrm>
            <a:off x="7444062" y="2278282"/>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6849502" y="2499926"/>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502390" y="2064169"/>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37" name="TextBox 36">
            <a:extLst>
              <a:ext uri="{FF2B5EF4-FFF2-40B4-BE49-F238E27FC236}">
                <a16:creationId xmlns:a16="http://schemas.microsoft.com/office/drawing/2014/main" id="{22C27D56-94B3-4C89-98A4-9B58E83E9B72}"/>
              </a:ext>
            </a:extLst>
          </p:cNvPr>
          <p:cNvSpPr txBox="1"/>
          <p:nvPr/>
        </p:nvSpPr>
        <p:spPr>
          <a:xfrm>
            <a:off x="7549818" y="3143454"/>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812211" y="2624841"/>
            <a:ext cx="745567" cy="246221"/>
          </a:xfrm>
          <a:prstGeom prst="rect">
            <a:avLst/>
          </a:prstGeom>
          <a:noFill/>
        </p:spPr>
        <p:txBody>
          <a:bodyPr wrap="square">
            <a:spAutoFit/>
          </a:bodyPr>
          <a:lstStyle/>
          <a:p>
            <a:pPr algn="ctr"/>
            <a:r>
              <a:rPr lang="en-US" altLang="ko-KR" sz="1000">
                <a:latin typeface="+mj-lt"/>
              </a:rPr>
              <a:t>Jsp</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254941" y="4139992"/>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254941" y="5145437"/>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189632" y="4636044"/>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p:cNvCxnSpPr>
          <p:nvPr/>
        </p:nvCxnSpPr>
        <p:spPr>
          <a:xfrm>
            <a:off x="7444062" y="4361637"/>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6849502" y="4583281"/>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502390" y="4147524"/>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51" name="TextBox 50">
            <a:extLst>
              <a:ext uri="{FF2B5EF4-FFF2-40B4-BE49-F238E27FC236}">
                <a16:creationId xmlns:a16="http://schemas.microsoft.com/office/drawing/2014/main" id="{0F7B99B1-8CF8-44F6-A691-24EFD0D654A2}"/>
              </a:ext>
            </a:extLst>
          </p:cNvPr>
          <p:cNvSpPr txBox="1"/>
          <p:nvPr/>
        </p:nvSpPr>
        <p:spPr>
          <a:xfrm>
            <a:off x="7549818" y="5226809"/>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52" name="TextBox 51">
            <a:extLst>
              <a:ext uri="{FF2B5EF4-FFF2-40B4-BE49-F238E27FC236}">
                <a16:creationId xmlns:a16="http://schemas.microsoft.com/office/drawing/2014/main" id="{5518532B-B9A8-4E08-A5AA-50928C1B317B}"/>
              </a:ext>
            </a:extLst>
          </p:cNvPr>
          <p:cNvSpPr txBox="1"/>
          <p:nvPr/>
        </p:nvSpPr>
        <p:spPr>
          <a:xfrm>
            <a:off x="6812211" y="4708196"/>
            <a:ext cx="745567" cy="246221"/>
          </a:xfrm>
          <a:prstGeom prst="rect">
            <a:avLst/>
          </a:prstGeom>
          <a:noFill/>
        </p:spPr>
        <p:txBody>
          <a:bodyPr wrap="square">
            <a:spAutoFit/>
          </a:bodyPr>
          <a:lstStyle/>
          <a:p>
            <a:pPr algn="ctr"/>
            <a:r>
              <a:rPr lang="en-US" altLang="ko-KR" sz="1000">
                <a:latin typeface="+mj-lt"/>
              </a:rPr>
              <a:t>Jsp</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2641330" y="1960354"/>
            <a:ext cx="1802223" cy="313547"/>
          </a:xfrm>
          <a:prstGeom prst="rect">
            <a:avLst/>
          </a:prstGeom>
          <a:noFill/>
        </p:spPr>
        <p:txBody>
          <a:bodyPr wrap="square">
            <a:spAutoFit/>
          </a:bodyPr>
          <a:lstStyle/>
          <a:p>
            <a:pPr>
              <a:lnSpc>
                <a:spcPct val="150000"/>
              </a:lnSpc>
            </a:pPr>
            <a:r>
              <a:rPr lang="en-US" altLang="ko-KR" sz="1100">
                <a:latin typeface="+mj-lt"/>
              </a:rPr>
              <a:t>localhost:8080/hello</a:t>
            </a:r>
            <a:endParaRPr lang="ko-KR" altLang="en-US" sz="11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2562528" y="4065601"/>
            <a:ext cx="1802223" cy="313547"/>
          </a:xfrm>
          <a:prstGeom prst="rect">
            <a:avLst/>
          </a:prstGeom>
          <a:noFill/>
        </p:spPr>
        <p:txBody>
          <a:bodyPr wrap="square">
            <a:spAutoFit/>
          </a:bodyPr>
          <a:lstStyle/>
          <a:p>
            <a:pPr>
              <a:lnSpc>
                <a:spcPct val="150000"/>
              </a:lnSpc>
            </a:pPr>
            <a:r>
              <a:rPr lang="en-US" altLang="ko-KR" sz="1100">
                <a:latin typeface="+mj-lt"/>
              </a:rPr>
              <a:t>localhost:8080/members</a:t>
            </a:r>
            <a:endParaRPr lang="ko-KR" altLang="en-US" sz="11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1033253" y="3449471"/>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9149864" y="2774334"/>
            <a:ext cx="1883389" cy="106819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9149864" y="3842533"/>
            <a:ext cx="1883389" cy="101515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3" name="그룹 52">
            <a:extLst>
              <a:ext uri="{FF2B5EF4-FFF2-40B4-BE49-F238E27FC236}">
                <a16:creationId xmlns:a16="http://schemas.microsoft.com/office/drawing/2014/main" id="{57AE64DB-D5FE-4D7D-BF1E-EFFD1C98796C}"/>
              </a:ext>
            </a:extLst>
          </p:cNvPr>
          <p:cNvGrpSpPr/>
          <p:nvPr/>
        </p:nvGrpSpPr>
        <p:grpSpPr>
          <a:xfrm>
            <a:off x="1021676" y="4132260"/>
            <a:ext cx="580620" cy="493776"/>
            <a:chOff x="2291816" y="950395"/>
            <a:chExt cx="580620" cy="493776"/>
          </a:xfrm>
        </p:grpSpPr>
        <p:sp>
          <p:nvSpPr>
            <p:cNvPr id="54" name="타원 53">
              <a:extLst>
                <a:ext uri="{FF2B5EF4-FFF2-40B4-BE49-F238E27FC236}">
                  <a16:creationId xmlns:a16="http://schemas.microsoft.com/office/drawing/2014/main" id="{A29B1695-05E2-4D63-8266-BCDF48F176A1}"/>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5" name="TextBox 54">
              <a:extLst>
                <a:ext uri="{FF2B5EF4-FFF2-40B4-BE49-F238E27FC236}">
                  <a16:creationId xmlns:a16="http://schemas.microsoft.com/office/drawing/2014/main" id="{0B34351E-CBC0-4207-BA90-DD7254FF8031}"/>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3" name="TextBox 2">
            <a:extLst>
              <a:ext uri="{FF2B5EF4-FFF2-40B4-BE49-F238E27FC236}">
                <a16:creationId xmlns:a16="http://schemas.microsoft.com/office/drawing/2014/main" id="{C9732C34-CE56-5228-435F-57E8FA194D31}"/>
              </a:ext>
            </a:extLst>
          </p:cNvPr>
          <p:cNvSpPr txBox="1"/>
          <p:nvPr/>
        </p:nvSpPr>
        <p:spPr>
          <a:xfrm>
            <a:off x="7115487" y="925088"/>
            <a:ext cx="1054323"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3" idx="3"/>
            <a:endCxn id="10" idx="1"/>
          </p:cNvCxnSpPr>
          <p:nvPr/>
        </p:nvCxnSpPr>
        <p:spPr>
          <a:xfrm flipV="1">
            <a:off x="1604770" y="2273901"/>
            <a:ext cx="354905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0919F08-840A-4DDF-BF85-6B1FA935AB39}"/>
              </a:ext>
            </a:extLst>
          </p:cNvPr>
          <p:cNvCxnSpPr>
            <a:cxnSpLocks/>
            <a:stCxn id="55" idx="3"/>
            <a:endCxn id="14" idx="1"/>
          </p:cNvCxnSpPr>
          <p:nvPr/>
        </p:nvCxnSpPr>
        <p:spPr>
          <a:xfrm>
            <a:off x="1602296" y="4379149"/>
            <a:ext cx="3551524" cy="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직선 화살표 연결선 4">
            <a:extLst>
              <a:ext uri="{FF2B5EF4-FFF2-40B4-BE49-F238E27FC236}">
                <a16:creationId xmlns:a16="http://schemas.microsoft.com/office/drawing/2014/main" id="{404A01E4-A90D-BE5F-4DC3-2978FA5AFB97}"/>
              </a:ext>
            </a:extLst>
          </p:cNvPr>
          <p:cNvCxnSpPr>
            <a:cxnSpLocks/>
            <a:stCxn id="27" idx="3"/>
          </p:cNvCxnSpPr>
          <p:nvPr/>
        </p:nvCxnSpPr>
        <p:spPr>
          <a:xfrm flipV="1">
            <a:off x="7444062" y="2948848"/>
            <a:ext cx="745570" cy="3348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1BCCA6CA-742E-991D-4F48-BAD317C25581}"/>
              </a:ext>
            </a:extLst>
          </p:cNvPr>
          <p:cNvCxnSpPr>
            <a:cxnSpLocks/>
            <a:stCxn id="45" idx="3"/>
          </p:cNvCxnSpPr>
          <p:nvPr/>
        </p:nvCxnSpPr>
        <p:spPr>
          <a:xfrm flipV="1">
            <a:off x="7444062" y="5029200"/>
            <a:ext cx="745570" cy="3378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FCE16BA5-FFDD-C074-947C-570BBECAB30B}"/>
              </a:ext>
            </a:extLst>
          </p:cNvPr>
          <p:cNvSpPr/>
          <p:nvPr/>
        </p:nvSpPr>
        <p:spPr>
          <a:xfrm>
            <a:off x="5153820" y="2063342"/>
            <a:ext cx="101559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a:t>
            </a:r>
            <a:endParaRPr lang="ko-KR" altLang="en-US" sz="1200"/>
          </a:p>
        </p:txBody>
      </p:sp>
      <p:sp>
        <p:nvSpPr>
          <p:cNvPr id="14" name="직사각형 13">
            <a:extLst>
              <a:ext uri="{FF2B5EF4-FFF2-40B4-BE49-F238E27FC236}">
                <a16:creationId xmlns:a16="http://schemas.microsoft.com/office/drawing/2014/main" id="{E4BC10C8-F27E-5968-A818-8BB719D5A3EF}"/>
              </a:ext>
            </a:extLst>
          </p:cNvPr>
          <p:cNvSpPr/>
          <p:nvPr/>
        </p:nvSpPr>
        <p:spPr>
          <a:xfrm>
            <a:off x="5153820" y="4169132"/>
            <a:ext cx="101559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a:t>
            </a:r>
            <a:endParaRPr lang="ko-KR" altLang="en-US" sz="1200"/>
          </a:p>
        </p:txBody>
      </p:sp>
      <p:sp>
        <p:nvSpPr>
          <p:cNvPr id="26" name="직사각형 25">
            <a:extLst>
              <a:ext uri="{FF2B5EF4-FFF2-40B4-BE49-F238E27FC236}">
                <a16:creationId xmlns:a16="http://schemas.microsoft.com/office/drawing/2014/main" id="{DFAB0CBB-17BA-93A4-A4E7-705DF448208E}"/>
              </a:ext>
            </a:extLst>
          </p:cNvPr>
          <p:cNvSpPr/>
          <p:nvPr/>
        </p:nvSpPr>
        <p:spPr>
          <a:xfrm>
            <a:off x="2617432" y="3143454"/>
            <a:ext cx="1972284" cy="421118"/>
          </a:xfrm>
          <a:prstGeom prst="rect">
            <a:avLst/>
          </a:prstGeom>
          <a:solidFill>
            <a:srgbClr val="FF0000"/>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solidFill>
                  <a:schemeClr val="bg1"/>
                </a:solidFill>
                <a:latin typeface="+mj-lt"/>
              </a:rPr>
              <a:t>중복 코드</a:t>
            </a:r>
            <a:r>
              <a:rPr lang="en-US" altLang="ko-KR" sz="1200">
                <a:solidFill>
                  <a:schemeClr val="bg1"/>
                </a:solidFill>
                <a:latin typeface="+mj-lt"/>
              </a:rPr>
              <a:t>, </a:t>
            </a:r>
            <a:r>
              <a:rPr lang="ko-KR" altLang="en-US" sz="1200">
                <a:solidFill>
                  <a:schemeClr val="bg1"/>
                </a:solidFill>
                <a:latin typeface="+mj-lt"/>
              </a:rPr>
              <a:t>재사용 어려움</a:t>
            </a:r>
            <a:endParaRPr lang="ko-KR" altLang="en-US" sz="1200">
              <a:solidFill>
                <a:schemeClr val="bg1"/>
              </a:solidFill>
            </a:endParaRPr>
          </a:p>
        </p:txBody>
      </p:sp>
      <p:cxnSp>
        <p:nvCxnSpPr>
          <p:cNvPr id="31" name="직선 화살표 연결선 30">
            <a:extLst>
              <a:ext uri="{FF2B5EF4-FFF2-40B4-BE49-F238E27FC236}">
                <a16:creationId xmlns:a16="http://schemas.microsoft.com/office/drawing/2014/main" id="{8478FC7E-DF1E-7441-5C3E-0CE958B1EB20}"/>
              </a:ext>
            </a:extLst>
          </p:cNvPr>
          <p:cNvCxnSpPr/>
          <p:nvPr/>
        </p:nvCxnSpPr>
        <p:spPr>
          <a:xfrm flipH="1">
            <a:off x="4589716" y="2499926"/>
            <a:ext cx="564104" cy="643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EE99BC0-976E-13B2-5578-4331FE9B0D6C}"/>
              </a:ext>
            </a:extLst>
          </p:cNvPr>
          <p:cNvCxnSpPr>
            <a:cxnSpLocks/>
          </p:cNvCxnSpPr>
          <p:nvPr/>
        </p:nvCxnSpPr>
        <p:spPr>
          <a:xfrm flipH="1" flipV="1">
            <a:off x="4589716" y="3564572"/>
            <a:ext cx="564104" cy="604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03751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69E79-DCD2-321F-82E4-09D32C7E8D3B}"/>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A5ABCD37-08D7-DF66-84BC-B0B03C1BEE1F}"/>
              </a:ext>
            </a:extLst>
          </p:cNvPr>
          <p:cNvSpPr/>
          <p:nvPr/>
        </p:nvSpPr>
        <p:spPr>
          <a:xfrm>
            <a:off x="138598" y="292699"/>
            <a:ext cx="508972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에 </a:t>
            </a: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등록하기</a:t>
            </a:r>
          </a:p>
        </p:txBody>
      </p:sp>
      <p:sp>
        <p:nvSpPr>
          <p:cNvPr id="6" name="Rectangle 2">
            <a:extLst>
              <a:ext uri="{FF2B5EF4-FFF2-40B4-BE49-F238E27FC236}">
                <a16:creationId xmlns:a16="http://schemas.microsoft.com/office/drawing/2014/main" id="{445A3A56-375E-F6A1-FB5D-7F082BCBABC5}"/>
              </a:ext>
            </a:extLst>
          </p:cNvPr>
          <p:cNvSpPr>
            <a:spLocks noChangeArrowheads="1"/>
          </p:cNvSpPr>
          <p:nvPr/>
        </p:nvSpPr>
        <p:spPr bwMode="auto">
          <a:xfrm>
            <a:off x="266801" y="792366"/>
            <a:ext cx="5449353"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addFormatters</a:t>
            </a:r>
            <a:r>
              <a:rPr kumimoji="0" lang="ko-KR" altLang="ko-KR" sz="1100" b="0" i="0" u="none" strike="noStrike" cap="none" normalizeH="0" baseline="0">
                <a:ln>
                  <a:noFill/>
                </a:ln>
                <a:solidFill>
                  <a:srgbClr val="BCBEC4"/>
                </a:solidFill>
                <a:effectLst/>
                <a:ea typeface="JetBrains Mono"/>
              </a:rPr>
              <a:t>(FormatterRegistry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t>
            </a:r>
            <a:r>
              <a:rPr kumimoji="0" lang="en-US" altLang="ko-KR" sz="1100" b="0" i="0" u="none" strike="noStrike" cap="none" normalizeH="0" baseline="0">
                <a:ln>
                  <a:noFill/>
                </a:ln>
                <a:solidFill>
                  <a:srgbClr val="BCBEC4"/>
                </a:solidFill>
                <a:effectLst/>
                <a:ea typeface="JetBrains Mono"/>
              </a:rPr>
              <a:t>addFormatter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rPr>
              <a:t>}</a:t>
            </a:r>
            <a:endParaRPr kumimoji="0" lang="ko-KR" altLang="ko-KR" sz="1100" b="0" i="0" u="none" strike="noStrike" cap="none" normalizeH="0" baseline="0">
              <a:ln>
                <a:noFill/>
              </a:ln>
              <a:solidFill>
                <a:schemeClr val="tx1"/>
              </a:solidFill>
              <a:effectLst/>
            </a:endParaRPr>
          </a:p>
        </p:txBody>
      </p:sp>
      <p:sp>
        <p:nvSpPr>
          <p:cNvPr id="54" name="직사각형 53">
            <a:extLst>
              <a:ext uri="{FF2B5EF4-FFF2-40B4-BE49-F238E27FC236}">
                <a16:creationId xmlns:a16="http://schemas.microsoft.com/office/drawing/2014/main" id="{8EECD517-87AE-0B74-7EA9-70F3D9E1899B}"/>
              </a:ext>
            </a:extLst>
          </p:cNvPr>
          <p:cNvSpPr/>
          <p:nvPr/>
        </p:nvSpPr>
        <p:spPr>
          <a:xfrm>
            <a:off x="266801" y="5220295"/>
            <a:ext cx="3770188" cy="82137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b="1">
                <a:latin typeface="+mn-ea"/>
              </a:rPr>
              <a:t>fieldType</a:t>
            </a:r>
            <a:r>
              <a:rPr lang="en-US" altLang="ko-KR" sz="1100">
                <a:latin typeface="+mn-ea"/>
              </a:rPr>
              <a:t> -</a:t>
            </a:r>
            <a:r>
              <a:rPr lang="ko-KR" altLang="en-US" sz="1100">
                <a:latin typeface="+mn-ea"/>
              </a:rPr>
              <a:t> 변환 대상인 </a:t>
            </a:r>
            <a:r>
              <a:rPr lang="en-US" altLang="ko-KR" sz="1100">
                <a:latin typeface="+mn-ea"/>
              </a:rPr>
              <a:t>T </a:t>
            </a:r>
            <a:r>
              <a:rPr lang="ko-KR" altLang="en-US" sz="1100">
                <a:latin typeface="+mn-ea"/>
              </a:rPr>
              <a:t>타입을 의미한다</a:t>
            </a:r>
            <a:endParaRPr lang="en-US" altLang="ko-KR" sz="1100">
              <a:latin typeface="+mn-ea"/>
            </a:endParaRPr>
          </a:p>
          <a:p>
            <a:pPr marL="171450" indent="-171450">
              <a:lnSpc>
                <a:spcPct val="150000"/>
              </a:lnSpc>
              <a:buFont typeface="Arial" panose="020B0604020202020204" pitchFamily="34" charset="0"/>
              <a:buChar char="•"/>
            </a:pPr>
            <a:r>
              <a:rPr lang="en-US" altLang="ko-KR" sz="1100" b="1">
                <a:latin typeface="+mn-ea"/>
              </a:rPr>
              <a:t>formatter</a:t>
            </a:r>
            <a:r>
              <a:rPr lang="en-US" altLang="ko-KR" sz="1100">
                <a:latin typeface="+mn-ea"/>
              </a:rPr>
              <a:t> -</a:t>
            </a:r>
            <a:r>
              <a:rPr lang="ko-KR" altLang="en-US" sz="1100">
                <a:latin typeface="+mn-ea"/>
              </a:rPr>
              <a:t> 실제 포매팅을 적용하는 객체이다</a:t>
            </a:r>
            <a:endParaRPr lang="en-US" altLang="ko-KR" sz="1100">
              <a:latin typeface="+mn-ea"/>
            </a:endParaRPr>
          </a:p>
          <a:p>
            <a:pPr marL="171450" indent="-171450">
              <a:lnSpc>
                <a:spcPct val="150000"/>
              </a:lnSpc>
              <a:buFont typeface="Arial" panose="020B0604020202020204" pitchFamily="34" charset="0"/>
              <a:buChar char="•"/>
            </a:pPr>
            <a:r>
              <a:rPr lang="en-US" altLang="ko-KR" sz="1100" b="1">
                <a:latin typeface="+mn-ea"/>
              </a:rPr>
              <a:t>this</a:t>
            </a:r>
            <a:r>
              <a:rPr lang="en-US" altLang="ko-KR" sz="1100">
                <a:latin typeface="+mn-ea"/>
              </a:rPr>
              <a:t> -</a:t>
            </a:r>
            <a:r>
              <a:rPr lang="ko-KR" altLang="en-US" sz="1100">
                <a:latin typeface="+mn-ea"/>
              </a:rPr>
              <a:t> </a:t>
            </a:r>
            <a:r>
              <a:rPr lang="en-US" altLang="ko-KR" sz="1100">
                <a:latin typeface="+mn-ea"/>
              </a:rPr>
              <a:t>FormattingConversionService </a:t>
            </a:r>
            <a:r>
              <a:rPr lang="ko-KR" altLang="en-US" sz="1100">
                <a:latin typeface="+mn-ea"/>
              </a:rPr>
              <a:t>객체이다</a:t>
            </a:r>
            <a:endParaRPr lang="en-US" altLang="ko-KR" sz="1100">
              <a:latin typeface="+mn-ea"/>
            </a:endParaRPr>
          </a:p>
        </p:txBody>
      </p:sp>
      <p:sp>
        <p:nvSpPr>
          <p:cNvPr id="5" name="Rectangle 1">
            <a:extLst>
              <a:ext uri="{FF2B5EF4-FFF2-40B4-BE49-F238E27FC236}">
                <a16:creationId xmlns:a16="http://schemas.microsoft.com/office/drawing/2014/main" id="{0B3E46A8-CACA-827B-472F-D94EE567807A}"/>
              </a:ext>
            </a:extLst>
          </p:cNvPr>
          <p:cNvSpPr>
            <a:spLocks noChangeArrowheads="1"/>
          </p:cNvSpPr>
          <p:nvPr/>
        </p:nvSpPr>
        <p:spPr bwMode="auto">
          <a:xfrm>
            <a:off x="266801" y="2824150"/>
            <a:ext cx="5449353"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addFormatter</a:t>
            </a:r>
            <a:r>
              <a:rPr kumimoji="0" lang="ko-KR" altLang="ko-KR" sz="1100" b="0" i="0" u="none" strike="noStrike" cap="none" normalizeH="0" baseline="0">
                <a:ln>
                  <a:noFill/>
                </a:ln>
                <a:solidFill>
                  <a:srgbClr val="BCBEC4"/>
                </a:solidFill>
                <a:effectLst/>
                <a:latin typeface="Arial Unicode MS"/>
                <a:ea typeface="JetBrains Mono"/>
              </a:rPr>
              <a:t>(Formatter&lt;?&gt; formatter)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addFormatterForFieldType(</a:t>
            </a:r>
            <a:r>
              <a:rPr kumimoji="0" lang="ko-KR" altLang="ko-KR" sz="1100" b="0" i="1" u="none" strike="noStrike" cap="none" normalizeH="0" baseline="0">
                <a:ln>
                  <a:noFill/>
                </a:ln>
                <a:solidFill>
                  <a:srgbClr val="BCBEC4"/>
                </a:solidFill>
                <a:effectLst/>
                <a:latin typeface="Arial Unicode MS"/>
                <a:ea typeface="JetBrains Mono"/>
              </a:rPr>
              <a:t>getFieldType</a:t>
            </a:r>
            <a:r>
              <a:rPr kumimoji="0" lang="ko-KR" altLang="ko-KR" sz="1100" b="0" i="0" u="none" strike="noStrike" cap="none" normalizeH="0" baseline="0">
                <a:ln>
                  <a:noFill/>
                </a:ln>
                <a:solidFill>
                  <a:srgbClr val="BCBEC4"/>
                </a:solidFill>
                <a:effectLst/>
                <a:latin typeface="Arial Unicode MS"/>
                <a:ea typeface="JetBrains Mono"/>
              </a:rPr>
              <a:t>(formatter), formatter);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addFormatterForFieldType</a:t>
            </a:r>
            <a:r>
              <a:rPr kumimoji="0" lang="ko-KR" altLang="ko-KR" sz="1100" b="0" i="0" u="none" strike="noStrike" cap="none" normalizeH="0" baseline="0">
                <a:ln>
                  <a:noFill/>
                </a:ln>
                <a:solidFill>
                  <a:srgbClr val="BCBEC4"/>
                </a:solidFill>
                <a:effectLst/>
                <a:latin typeface="Arial Unicode MS"/>
                <a:ea typeface="JetBrains Mono"/>
              </a:rPr>
              <a:t>(Class&lt;?&gt; fieldType, Formatter&lt;?&gt; formatter)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PrinterConverter(fieldType, formatter,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ParserConverter(fieldType, formatter,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8" name="직선 화살표 연결선 7">
            <a:extLst>
              <a:ext uri="{FF2B5EF4-FFF2-40B4-BE49-F238E27FC236}">
                <a16:creationId xmlns:a16="http://schemas.microsoft.com/office/drawing/2014/main" id="{51E4E5AC-3751-07FE-3AF7-A27CC3A5DE16}"/>
              </a:ext>
            </a:extLst>
          </p:cNvPr>
          <p:cNvCxnSpPr>
            <a:cxnSpLocks/>
          </p:cNvCxnSpPr>
          <p:nvPr/>
        </p:nvCxnSpPr>
        <p:spPr>
          <a:xfrm flipH="1">
            <a:off x="1645335" y="2094677"/>
            <a:ext cx="184107" cy="115501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E95905A0-C6CE-A49E-3434-33F19024DF09}"/>
              </a:ext>
            </a:extLst>
          </p:cNvPr>
          <p:cNvCxnSpPr>
            <a:cxnSpLocks/>
          </p:cNvCxnSpPr>
          <p:nvPr/>
        </p:nvCxnSpPr>
        <p:spPr>
          <a:xfrm flipH="1">
            <a:off x="1872401" y="3619930"/>
            <a:ext cx="98191" cy="578059"/>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Rectangle 2">
            <a:extLst>
              <a:ext uri="{FF2B5EF4-FFF2-40B4-BE49-F238E27FC236}">
                <a16:creationId xmlns:a16="http://schemas.microsoft.com/office/drawing/2014/main" id="{7B525A30-12BC-64F8-BA94-CF8A5294906B}"/>
              </a:ext>
            </a:extLst>
          </p:cNvPr>
          <p:cNvSpPr>
            <a:spLocks noChangeArrowheads="1"/>
          </p:cNvSpPr>
          <p:nvPr/>
        </p:nvSpPr>
        <p:spPr bwMode="auto">
          <a:xfrm>
            <a:off x="6001089" y="1795751"/>
            <a:ext cx="5756425" cy="107721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Object </a:t>
            </a:r>
            <a:r>
              <a:rPr kumimoji="0" lang="ko-KR" altLang="ko-KR" sz="1100" b="0" i="0" u="none" strike="noStrike" cap="none" normalizeH="0" baseline="0">
                <a:ln>
                  <a:noFill/>
                </a:ln>
                <a:solidFill>
                  <a:srgbClr val="56A8F5"/>
                </a:solidFill>
                <a:effectLst/>
                <a:latin typeface="Arial Unicode MS"/>
                <a:ea typeface="JetBrains Mono"/>
              </a:rPr>
              <a:t>convert</a:t>
            </a:r>
            <a:r>
              <a:rPr lang="en-US" altLang="ko-KR" sz="1100">
                <a:solidFill>
                  <a:srgbClr val="BCBEC4"/>
                </a:solidFill>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Object source, TypeDescriptor source, TypeDescriptor target)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생략 </a:t>
            </a:r>
            <a:r>
              <a:rPr kumimoji="0" lang="en-US" altLang="ko-KR" sz="1000" b="0" i="0" u="none" strike="noStrike" cap="none" normalizeH="0" baseline="0">
                <a:ln>
                  <a:noFill/>
                </a:ln>
                <a:solidFill>
                  <a:schemeClr val="bg1">
                    <a:lumMod val="50000"/>
                  </a:schemeClr>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printer</a:t>
            </a:r>
            <a:r>
              <a:rPr kumimoji="0" lang="ko-KR" altLang="ko-KR" sz="1100" b="0" i="0" u="none" strike="noStrike" cap="none" normalizeH="0" baseline="0">
                <a:ln>
                  <a:noFill/>
                </a:ln>
                <a:solidFill>
                  <a:srgbClr val="BCBEC4"/>
                </a:solidFill>
                <a:effectLst/>
                <a:latin typeface="Arial Unicode MS"/>
                <a:ea typeface="JetBrains Mono"/>
              </a:rPr>
              <a:t>.print(source, LocaleContextHolder.</a:t>
            </a:r>
            <a:r>
              <a:rPr kumimoji="0" lang="ko-KR" altLang="ko-KR" sz="1100" b="0" i="1" u="none" strike="noStrike" cap="none" normalizeH="0" baseline="0">
                <a:ln>
                  <a:noFill/>
                </a:ln>
                <a:solidFill>
                  <a:srgbClr val="BCBEC4"/>
                </a:solidFill>
                <a:effectLst/>
                <a:latin typeface="Arial Unicode MS"/>
                <a:ea typeface="JetBrains Mono"/>
              </a:rPr>
              <a:t>getLocale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3" name="Rectangle 2">
            <a:extLst>
              <a:ext uri="{FF2B5EF4-FFF2-40B4-BE49-F238E27FC236}">
                <a16:creationId xmlns:a16="http://schemas.microsoft.com/office/drawing/2014/main" id="{CADFCAFC-60F1-7710-82F4-758B2A0110D6}"/>
              </a:ext>
            </a:extLst>
          </p:cNvPr>
          <p:cNvSpPr>
            <a:spLocks noChangeArrowheads="1"/>
          </p:cNvSpPr>
          <p:nvPr/>
        </p:nvSpPr>
        <p:spPr bwMode="auto">
          <a:xfrm>
            <a:off x="6001089" y="3249695"/>
            <a:ext cx="5756425" cy="107721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Object </a:t>
            </a:r>
            <a:r>
              <a:rPr kumimoji="0" lang="ko-KR" altLang="ko-KR" sz="1100" b="0" i="0" u="none" strike="noStrike" cap="none" normalizeH="0" baseline="0">
                <a:ln>
                  <a:noFill/>
                </a:ln>
                <a:solidFill>
                  <a:srgbClr val="56A8F5"/>
                </a:solidFill>
                <a:effectLst/>
                <a:latin typeface="Arial Unicode MS"/>
                <a:ea typeface="JetBrains Mono"/>
              </a:rPr>
              <a:t>convert</a:t>
            </a:r>
            <a:r>
              <a:rPr lang="en-US" altLang="ko-KR" sz="1100">
                <a:solidFill>
                  <a:srgbClr val="BCBEC4"/>
                </a:solidFill>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Object source, TypeDescriptor source, TypeDescriptor target)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생략 </a:t>
            </a:r>
            <a:r>
              <a:rPr kumimoji="0" lang="en-US" altLang="ko-KR" sz="1000" b="0" i="0" u="none" strike="noStrike" cap="none" normalizeH="0" baseline="0">
                <a:ln>
                  <a:noFill/>
                </a:ln>
                <a:solidFill>
                  <a:schemeClr val="bg1">
                    <a:lumMod val="50000"/>
                  </a:schemeClr>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parser</a:t>
            </a:r>
            <a:r>
              <a:rPr kumimoji="0" lang="ko-KR" altLang="ko-KR" sz="1100" b="0" i="0" u="none" strike="noStrike" cap="none" normalizeH="0" baseline="0">
                <a:ln>
                  <a:noFill/>
                </a:ln>
                <a:solidFill>
                  <a:srgbClr val="BCBEC4"/>
                </a:solidFill>
                <a:effectLst/>
                <a:latin typeface="Arial Unicode MS"/>
                <a:ea typeface="JetBrains Mono"/>
              </a:rPr>
              <a:t>.parse(text, LocaleContextHolder.</a:t>
            </a:r>
            <a:r>
              <a:rPr kumimoji="0" lang="ko-KR" altLang="ko-KR" sz="1100" b="0" i="1" u="none" strike="noStrike" cap="none" normalizeH="0" baseline="0">
                <a:ln>
                  <a:noFill/>
                </a:ln>
                <a:solidFill>
                  <a:srgbClr val="BCBEC4"/>
                </a:solidFill>
                <a:effectLst/>
                <a:latin typeface="Arial Unicode MS"/>
                <a:ea typeface="JetBrains Mono"/>
              </a:rPr>
              <a:t>getLocale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9" name="TextBox 28">
            <a:extLst>
              <a:ext uri="{FF2B5EF4-FFF2-40B4-BE49-F238E27FC236}">
                <a16:creationId xmlns:a16="http://schemas.microsoft.com/office/drawing/2014/main" id="{2C21C75C-34F5-68F8-A5DE-5DB78E39F293}"/>
              </a:ext>
            </a:extLst>
          </p:cNvPr>
          <p:cNvSpPr txBox="1"/>
          <p:nvPr/>
        </p:nvSpPr>
        <p:spPr>
          <a:xfrm>
            <a:off x="5970403" y="1512483"/>
            <a:ext cx="1768965" cy="276999"/>
          </a:xfrm>
          <a:prstGeom prst="rect">
            <a:avLst/>
          </a:prstGeom>
          <a:noFill/>
        </p:spPr>
        <p:txBody>
          <a:bodyPr wrap="square">
            <a:spAutoFit/>
          </a:bodyPr>
          <a:lstStyle/>
          <a:p>
            <a:r>
              <a:rPr kumimoji="0" lang="ko-KR" altLang="ko-KR" sz="1200" b="1" i="0" u="none" strike="noStrike" cap="none" normalizeH="0" baseline="0">
                <a:ln>
                  <a:noFill/>
                </a:ln>
                <a:effectLst/>
                <a:latin typeface="Arial Unicode MS"/>
                <a:ea typeface="JetBrains Mono"/>
              </a:rPr>
              <a:t>PrinterConverter</a:t>
            </a:r>
            <a:endParaRPr lang="ko-KR" altLang="en-US" sz="1200" b="1"/>
          </a:p>
        </p:txBody>
      </p:sp>
      <p:sp>
        <p:nvSpPr>
          <p:cNvPr id="30" name="TextBox 29">
            <a:extLst>
              <a:ext uri="{FF2B5EF4-FFF2-40B4-BE49-F238E27FC236}">
                <a16:creationId xmlns:a16="http://schemas.microsoft.com/office/drawing/2014/main" id="{46AE4AE6-B8D9-7703-B2DE-8A5939829F17}"/>
              </a:ext>
            </a:extLst>
          </p:cNvPr>
          <p:cNvSpPr txBox="1"/>
          <p:nvPr/>
        </p:nvSpPr>
        <p:spPr>
          <a:xfrm>
            <a:off x="5970403" y="2959231"/>
            <a:ext cx="1768965" cy="276999"/>
          </a:xfrm>
          <a:prstGeom prst="rect">
            <a:avLst/>
          </a:prstGeom>
          <a:noFill/>
        </p:spPr>
        <p:txBody>
          <a:bodyPr wrap="square">
            <a:spAutoFit/>
          </a:bodyPr>
          <a:lstStyle/>
          <a:p>
            <a:r>
              <a:rPr kumimoji="0" lang="ko-KR" altLang="ko-KR" sz="1200" b="1" i="0" u="none" strike="noStrike" cap="none" normalizeH="0" baseline="0">
                <a:ln>
                  <a:noFill/>
                </a:ln>
                <a:effectLst/>
                <a:latin typeface="Arial Unicode MS"/>
                <a:ea typeface="JetBrains Mono"/>
              </a:rPr>
              <a:t>P</a:t>
            </a:r>
            <a:r>
              <a:rPr kumimoji="0" lang="en-US" altLang="ko-KR" sz="1200" b="1" i="0" u="none" strike="noStrike" cap="none" normalizeH="0" baseline="0">
                <a:ln>
                  <a:noFill/>
                </a:ln>
                <a:effectLst/>
                <a:latin typeface="Arial Unicode MS"/>
                <a:ea typeface="JetBrains Mono"/>
              </a:rPr>
              <a:t>arse</a:t>
            </a:r>
            <a:r>
              <a:rPr kumimoji="0" lang="ko-KR" altLang="ko-KR" sz="1200" b="1" i="0" u="none" strike="noStrike" cap="none" normalizeH="0" baseline="0">
                <a:ln>
                  <a:noFill/>
                </a:ln>
                <a:effectLst/>
                <a:latin typeface="Arial Unicode MS"/>
                <a:ea typeface="JetBrains Mono"/>
              </a:rPr>
              <a:t>Converter</a:t>
            </a:r>
            <a:endParaRPr lang="ko-KR" altLang="en-US" sz="1200" b="1"/>
          </a:p>
        </p:txBody>
      </p:sp>
      <p:cxnSp>
        <p:nvCxnSpPr>
          <p:cNvPr id="31" name="직선 화살표 연결선 30">
            <a:extLst>
              <a:ext uri="{FF2B5EF4-FFF2-40B4-BE49-F238E27FC236}">
                <a16:creationId xmlns:a16="http://schemas.microsoft.com/office/drawing/2014/main" id="{FFB6F2CF-5C45-0DA3-1301-96BCD009A16C}"/>
              </a:ext>
            </a:extLst>
          </p:cNvPr>
          <p:cNvCxnSpPr>
            <a:cxnSpLocks/>
          </p:cNvCxnSpPr>
          <p:nvPr/>
        </p:nvCxnSpPr>
        <p:spPr>
          <a:xfrm>
            <a:off x="3836214" y="2094677"/>
            <a:ext cx="3111414" cy="414472"/>
          </a:xfrm>
          <a:prstGeom prst="straightConnector1">
            <a:avLst/>
          </a:prstGeom>
          <a:ln w="1905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EF62F49-491D-4EAC-E510-C4DB9C45B53A}"/>
              </a:ext>
            </a:extLst>
          </p:cNvPr>
          <p:cNvCxnSpPr>
            <a:cxnSpLocks/>
          </p:cNvCxnSpPr>
          <p:nvPr/>
        </p:nvCxnSpPr>
        <p:spPr>
          <a:xfrm>
            <a:off x="3836214" y="2088408"/>
            <a:ext cx="3209605" cy="1887463"/>
          </a:xfrm>
          <a:prstGeom prst="straightConnector1">
            <a:avLst/>
          </a:prstGeom>
          <a:ln w="1905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A335E839-7D28-0A46-A136-A2D11DDC5226}"/>
              </a:ext>
            </a:extLst>
          </p:cNvPr>
          <p:cNvSpPr/>
          <p:nvPr/>
        </p:nvSpPr>
        <p:spPr>
          <a:xfrm>
            <a:off x="5886182" y="4425953"/>
            <a:ext cx="6174870" cy="13292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구조를 보면 </a:t>
            </a:r>
            <a:r>
              <a:rPr lang="en-US" altLang="ko-KR" sz="1100">
                <a:latin typeface="+mn-ea"/>
              </a:rPr>
              <a:t>Formatter </a:t>
            </a:r>
            <a:r>
              <a:rPr lang="ko-KR" altLang="en-US" sz="1100">
                <a:latin typeface="+mn-ea"/>
              </a:rPr>
              <a:t>는 두 개의 </a:t>
            </a:r>
            <a:r>
              <a:rPr lang="en-US" altLang="ko-KR" sz="1100">
                <a:latin typeface="+mn-ea"/>
              </a:rPr>
              <a:t>Converter </a:t>
            </a:r>
            <a:r>
              <a:rPr lang="ko-KR" altLang="en-US" sz="1100">
                <a:latin typeface="+mn-ea"/>
              </a:rPr>
              <a:t>로 나누어지고</a:t>
            </a:r>
            <a:r>
              <a:rPr lang="en-US" altLang="ko-KR" sz="1100">
                <a:latin typeface="+mn-ea"/>
              </a:rPr>
              <a:t> </a:t>
            </a:r>
            <a:r>
              <a:rPr lang="ko-KR" altLang="en-US" sz="1100">
                <a:latin typeface="+mn-ea"/>
              </a:rPr>
              <a:t>등록된다</a:t>
            </a:r>
            <a:r>
              <a:rPr lang="en-US" altLang="ko-KR" sz="1100">
                <a:latin typeface="+mn-ea"/>
              </a:rPr>
              <a:t>. </a:t>
            </a:r>
            <a:r>
              <a:rPr lang="ko-KR" altLang="en-US" sz="1100">
                <a:latin typeface="+mn-ea"/>
              </a:rPr>
              <a:t>즉</a:t>
            </a:r>
            <a:r>
              <a:rPr lang="en-US" altLang="ko-KR" sz="1100">
                <a:latin typeface="+mn-ea"/>
              </a:rPr>
              <a:t>,</a:t>
            </a:r>
            <a:r>
              <a:rPr lang="ko-KR" altLang="en-US" sz="1100">
                <a:latin typeface="+mn-ea"/>
              </a:rPr>
              <a:t> 한 개의 </a:t>
            </a:r>
            <a:r>
              <a:rPr lang="en-US" altLang="ko-KR" sz="1100">
                <a:latin typeface="+mn-ea"/>
              </a:rPr>
              <a:t>Formatter </a:t>
            </a:r>
            <a:r>
              <a:rPr lang="ko-KR" altLang="en-US" sz="1100">
                <a:latin typeface="+mn-ea"/>
              </a:rPr>
              <a:t>는 두 개의 </a:t>
            </a:r>
            <a:r>
              <a:rPr lang="en-US" altLang="ko-KR" sz="1100">
                <a:latin typeface="+mn-ea"/>
              </a:rPr>
              <a:t>Converter </a:t>
            </a:r>
            <a:r>
              <a:rPr lang="ko-KR" altLang="en-US" sz="1100">
                <a:latin typeface="+mn-ea"/>
              </a:rPr>
              <a:t>로 부터 출력</a:t>
            </a:r>
            <a:r>
              <a:rPr lang="en-US" altLang="ko-KR" sz="1100">
                <a:latin typeface="+mn-ea"/>
              </a:rPr>
              <a:t>(print)</a:t>
            </a:r>
            <a:r>
              <a:rPr lang="ko-KR" altLang="en-US" sz="1100">
                <a:latin typeface="+mn-ea"/>
              </a:rPr>
              <a:t> 및 파싱</a:t>
            </a:r>
            <a:r>
              <a:rPr lang="en-US" altLang="ko-KR" sz="1100">
                <a:latin typeface="+mn-ea"/>
              </a:rPr>
              <a:t>(parse)</a:t>
            </a:r>
            <a:r>
              <a:rPr lang="ko-KR" altLang="en-US" sz="1100">
                <a:latin typeface="+mn-ea"/>
              </a:rPr>
              <a:t> 메서드가</a:t>
            </a:r>
            <a:r>
              <a:rPr lang="en-US" altLang="ko-KR" sz="1100">
                <a:latin typeface="+mn-ea"/>
              </a:rPr>
              <a:t> </a:t>
            </a:r>
            <a:r>
              <a:rPr lang="ko-KR" altLang="en-US" sz="1100">
                <a:latin typeface="+mn-ea"/>
              </a:rPr>
              <a:t>호출되어 실행된다</a:t>
            </a:r>
            <a:endParaRPr lang="en-US" altLang="ko-KR" sz="1100">
              <a:latin typeface="+mn-ea"/>
            </a:endParaRPr>
          </a:p>
          <a:p>
            <a:pPr marL="171450" indent="-171450">
              <a:lnSpc>
                <a:spcPct val="150000"/>
              </a:lnSpc>
              <a:buFont typeface="Arial" panose="020B0604020202020204" pitchFamily="34" charset="0"/>
              <a:buChar char="•"/>
            </a:pP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실행 관점에서 보면 타입 변환은 항상 </a:t>
            </a:r>
            <a:r>
              <a:rPr lang="en-US" altLang="ko-KR" sz="1100">
                <a:latin typeface="+mn-ea"/>
              </a:rPr>
              <a:t>Converter </a:t>
            </a:r>
            <a:r>
              <a:rPr lang="ko-KR" altLang="en-US" sz="1100">
                <a:latin typeface="+mn-ea"/>
              </a:rPr>
              <a:t>가 최초 진입점이 되고 </a:t>
            </a:r>
            <a:r>
              <a:rPr lang="en-US" altLang="ko-KR" sz="1100">
                <a:latin typeface="+mn-ea"/>
              </a:rPr>
              <a:t>Formatter </a:t>
            </a:r>
            <a:r>
              <a:rPr lang="ko-KR" altLang="en-US" sz="1100">
                <a:latin typeface="+mn-ea"/>
              </a:rPr>
              <a:t>는 </a:t>
            </a:r>
            <a:r>
              <a:rPr lang="en-US" altLang="ko-KR" sz="1100">
                <a:latin typeface="+mn-ea"/>
              </a:rPr>
              <a:t>Converter  </a:t>
            </a:r>
            <a:r>
              <a:rPr lang="ko-KR" altLang="en-US" sz="1100">
                <a:latin typeface="+mn-ea"/>
              </a:rPr>
              <a:t>내에서 실행되는 어댑터 패턴 구조라 볼 수 있다</a:t>
            </a:r>
            <a:endParaRPr lang="en-US" altLang="ko-KR" sz="1100">
              <a:latin typeface="+mn-ea"/>
            </a:endParaRPr>
          </a:p>
        </p:txBody>
      </p:sp>
    </p:spTree>
    <p:extLst>
      <p:ext uri="{BB962C8B-B14F-4D97-AF65-F5344CB8AC3E}">
        <p14:creationId xmlns:p14="http://schemas.microsoft.com/office/powerpoint/2010/main" val="311718128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F3823-9DEC-26F5-E457-3B34D4A9C89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19056B7-8376-078E-1083-44AF8D3BEB26}"/>
              </a:ext>
            </a:extLst>
          </p:cNvPr>
          <p:cNvSpPr>
            <a:spLocks noChangeArrowheads="1"/>
          </p:cNvSpPr>
          <p:nvPr/>
        </p:nvSpPr>
        <p:spPr bwMode="auto">
          <a:xfrm>
            <a:off x="578892" y="1534350"/>
            <a:ext cx="4871650"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="@{/currency}"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="amount</a:t>
            </a:r>
            <a:r>
              <a:rPr kumimoji="0" lang="en-US" altLang="ko-KR" sz="1100" b="0" i="0" u="none" strike="noStrike" cap="none" normalizeH="0" baseline="0">
                <a:ln>
                  <a:noFill/>
                </a:ln>
                <a:solidFill>
                  <a:srgbClr val="6AAB73"/>
                </a:solidFill>
                <a:effectLst/>
                <a:latin typeface="Arial Unicode MS"/>
                <a:ea typeface="JetBrains Mono"/>
              </a:rPr>
              <a:t>2</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Enter Amount:</a:t>
            </a:r>
            <a:r>
              <a:rPr kumimoji="0" lang="ko-KR" altLang="ko-KR" sz="1100" b="0" i="0" u="none" strike="noStrike" cap="none" normalizeH="0" baseline="0">
                <a:ln>
                  <a:noFill/>
                </a:ln>
                <a:solidFill>
                  <a:srgbClr val="D5B778"/>
                </a:solidFill>
                <a:effectLst/>
                <a:latin typeface="Arial Unicode MS"/>
                <a:ea typeface="JetBrains Mono"/>
              </a:rPr>
              <a:t>&lt;/label&gt;</a:t>
            </a:r>
            <a:endParaRPr kumimoji="0" lang="en-US" altLang="ko-KR" sz="1100" b="0" i="0" u="none" strike="noStrike" cap="none" normalizeH="0" baseline="0">
              <a:ln>
                <a:noFill/>
              </a:ln>
              <a:solidFill>
                <a:srgbClr val="D5B778"/>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5BE4465D-AA9A-687F-D941-173EA197D4E1}"/>
              </a:ext>
            </a:extLst>
          </p:cNvPr>
          <p:cNvSpPr>
            <a:spLocks noChangeArrowheads="1"/>
          </p:cNvSpPr>
          <p:nvPr/>
        </p:nvSpPr>
        <p:spPr bwMode="auto">
          <a:xfrm>
            <a:off x="6096000" y="4952942"/>
            <a:ext cx="499534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&lt;p&gt;</a:t>
            </a:r>
            <a:r>
              <a:rPr kumimoji="0" lang="ko-KR" altLang="ko-KR" sz="1100" b="0" i="0" u="none" strike="noStrike" cap="none" normalizeH="0" baseline="0">
                <a:ln>
                  <a:noFill/>
                </a:ln>
                <a:solidFill>
                  <a:srgbClr val="BCBEC4"/>
                </a:solidFill>
                <a:effectLst/>
                <a:latin typeface="Arial Unicode MS"/>
                <a:ea typeface="JetBrains Mono"/>
              </a:rPr>
              <a:t>Processed Amount: </a:t>
            </a:r>
            <a:r>
              <a:rPr kumimoji="0" lang="ko-KR" altLang="ko-KR" sz="1100" b="0" i="0" u="none" strike="noStrike" cap="none" normalizeH="0" baseline="0">
                <a:ln>
                  <a:noFill/>
                </a:ln>
                <a:solidFill>
                  <a:srgbClr val="D5B778"/>
                </a:solidFill>
                <a:effectLst/>
                <a:latin typeface="Arial Unicode MS"/>
                <a:ea typeface="JetBrains Mono"/>
              </a:rPr>
              <a:t>&lt;span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D5B778"/>
                </a:solidFill>
                <a:effectLst/>
                <a:latin typeface="Arial Unicode MS"/>
                <a:ea typeface="JetBrains Mono"/>
              </a:rPr>
              <a:t>&gt;&lt;/span&gt;&lt;/p&gt;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90046801-DEAE-683E-5001-B98F9B7D2FE5}"/>
              </a:ext>
            </a:extLst>
          </p:cNvPr>
          <p:cNvSpPr txBox="1"/>
          <p:nvPr/>
        </p:nvSpPr>
        <p:spPr>
          <a:xfrm>
            <a:off x="578891" y="1245417"/>
            <a:ext cx="1773639" cy="276999"/>
          </a:xfrm>
          <a:prstGeom prst="rect">
            <a:avLst/>
          </a:prstGeom>
          <a:noFill/>
        </p:spPr>
        <p:txBody>
          <a:bodyPr wrap="square">
            <a:spAutoFit/>
          </a:bodyPr>
          <a:lstStyle/>
          <a:p>
            <a:r>
              <a:rPr lang="en-US" altLang="ko-KR" sz="1200" b="1"/>
              <a:t>currency-form.html</a:t>
            </a:r>
            <a:endParaRPr lang="ko-KR" altLang="en-US" sz="1200" b="1"/>
          </a:p>
        </p:txBody>
      </p:sp>
      <p:sp>
        <p:nvSpPr>
          <p:cNvPr id="7" name="TextBox 6">
            <a:extLst>
              <a:ext uri="{FF2B5EF4-FFF2-40B4-BE49-F238E27FC236}">
                <a16:creationId xmlns:a16="http://schemas.microsoft.com/office/drawing/2014/main" id="{45BAB5FA-15F5-DD1D-FB48-F659006DDCA3}"/>
              </a:ext>
            </a:extLst>
          </p:cNvPr>
          <p:cNvSpPr txBox="1"/>
          <p:nvPr/>
        </p:nvSpPr>
        <p:spPr>
          <a:xfrm>
            <a:off x="6095999" y="4674430"/>
            <a:ext cx="1773639" cy="276999"/>
          </a:xfrm>
          <a:prstGeom prst="rect">
            <a:avLst/>
          </a:prstGeom>
          <a:noFill/>
        </p:spPr>
        <p:txBody>
          <a:bodyPr wrap="square">
            <a:spAutoFit/>
          </a:bodyPr>
          <a:lstStyle/>
          <a:p>
            <a:r>
              <a:rPr lang="en-US" altLang="ko-KR" sz="1200" b="1"/>
              <a:t>currency-result.html</a:t>
            </a:r>
            <a:endParaRPr lang="ko-KR" altLang="en-US" sz="1200" b="1"/>
          </a:p>
        </p:txBody>
      </p:sp>
      <p:graphicFrame>
        <p:nvGraphicFramePr>
          <p:cNvPr id="17" name="표 16">
            <a:extLst>
              <a:ext uri="{FF2B5EF4-FFF2-40B4-BE49-F238E27FC236}">
                <a16:creationId xmlns:a16="http://schemas.microsoft.com/office/drawing/2014/main" id="{DAA66B92-B0F6-CBDE-013A-41CD9C806DAE}"/>
              </a:ext>
            </a:extLst>
          </p:cNvPr>
          <p:cNvGraphicFramePr>
            <a:graphicFrameLocks noGrp="1"/>
          </p:cNvGraphicFramePr>
          <p:nvPr/>
        </p:nvGraphicFramePr>
        <p:xfrm>
          <a:off x="472890" y="2871101"/>
          <a:ext cx="5055345" cy="2322195"/>
        </p:xfrm>
        <a:graphic>
          <a:graphicData uri="http://schemas.openxmlformats.org/drawingml/2006/table">
            <a:tbl>
              <a:tblPr/>
              <a:tblGrid>
                <a:gridCol w="5055345">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/currency </a:t>
                      </a:r>
                      <a:r>
                        <a:rPr lang="ko-KR" altLang="en-US" sz="1100"/>
                        <a:t>요청</a:t>
                      </a:r>
                      <a:endParaRPr lang="en-US" sz="1100"/>
                    </a:p>
                    <a:p>
                      <a:pPr marL="228600" indent="-228600">
                        <a:lnSpc>
                          <a:spcPct val="150000"/>
                        </a:lnSpc>
                        <a:buFont typeface="+mj-ea"/>
                        <a:buAutoNum type="circleNumDbPlain"/>
                      </a:pPr>
                      <a:r>
                        <a:rPr lang="ko-KR" altLang="en-US" sz="1100"/>
                        <a:t>폼 필드 </a:t>
                      </a:r>
                      <a:r>
                        <a:rPr lang="en-US" altLang="ko-KR" sz="1100"/>
                        <a:t>amount </a:t>
                      </a:r>
                      <a:r>
                        <a:rPr lang="ko-KR" altLang="en-US" sz="1100"/>
                        <a:t>에</a:t>
                      </a:r>
                      <a:r>
                        <a:rPr lang="en-US" altLang="ko-KR" sz="1100"/>
                        <a:t> </a:t>
                      </a:r>
                      <a:r>
                        <a:rPr lang="ko-KR" altLang="en-US" sz="1100"/>
                        <a:t>변환된 </a:t>
                      </a:r>
                      <a:r>
                        <a:rPr lang="en-US" altLang="ko-KR" sz="1100"/>
                        <a:t>₩123,456 </a:t>
                      </a:r>
                      <a:r>
                        <a:rPr lang="ko-KR" altLang="en-US" sz="1100"/>
                        <a:t>가 렌더링 됨</a:t>
                      </a: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r>
                        <a:rPr lang="en-US" altLang="ko-KR" sz="1100"/>
                        <a:t>POST /currency </a:t>
                      </a:r>
                      <a:r>
                        <a:rPr lang="ko-KR" altLang="en-US" sz="1100"/>
                        <a:t>요청</a:t>
                      </a:r>
                      <a:endParaRPr lang="en-US" altLang="ko-KR" sz="1100"/>
                    </a:p>
                    <a:p>
                      <a:pPr marL="228600" indent="-228600">
                        <a:lnSpc>
                          <a:spcPct val="150000"/>
                        </a:lnSpc>
                        <a:buFont typeface="+mj-ea"/>
                        <a:buAutoNum type="circleNumDbPlain"/>
                      </a:pPr>
                      <a:r>
                        <a:rPr lang="ko-KR" altLang="en-US" sz="1100"/>
                        <a:t>폼 필드 </a:t>
                      </a:r>
                      <a:r>
                        <a:rPr lang="en-US" altLang="ko-KR" sz="1100"/>
                        <a:t>amount </a:t>
                      </a:r>
                      <a:r>
                        <a:rPr lang="ko-KR" altLang="en-US" sz="1100"/>
                        <a:t>의 값인 </a:t>
                      </a:r>
                      <a:r>
                        <a:rPr lang="en-US" altLang="ko-KR" sz="1100"/>
                        <a:t>₩123,456 </a:t>
                      </a:r>
                      <a:r>
                        <a:rPr lang="ko-KR" altLang="en-US" sz="1100"/>
                        <a:t>가 서버에 전달</a:t>
                      </a:r>
                      <a:endParaRPr lang="en-US" altLang="ko-KR" sz="1100"/>
                    </a:p>
                    <a:p>
                      <a:pPr marL="228600" indent="-228600">
                        <a:lnSpc>
                          <a:spcPct val="150000"/>
                        </a:lnSpc>
                        <a:buFont typeface="+mj-ea"/>
                        <a:buAutoNum type="circleNumDbPlain"/>
                      </a:pPr>
                      <a:r>
                        <a:rPr lang="ko-KR" altLang="en-US" sz="1100"/>
                        <a:t>서버의 </a:t>
                      </a:r>
                      <a:r>
                        <a:rPr lang="en-US" altLang="ko-KR" sz="1100"/>
                        <a:t>KoreanCurrencyFormatter </a:t>
                      </a:r>
                      <a:r>
                        <a:rPr lang="ko-KR" altLang="en-US" sz="1100"/>
                        <a:t>가 </a:t>
                      </a:r>
                      <a:r>
                        <a:rPr lang="en-US" altLang="ko-KR" sz="1100"/>
                        <a:t>₩123,456 </a:t>
                      </a:r>
                      <a:r>
                        <a:rPr lang="ko-KR" altLang="en-US" sz="1100"/>
                        <a:t>을 </a:t>
                      </a:r>
                      <a:r>
                        <a:rPr lang="en-US" altLang="ko-KR" sz="1100"/>
                        <a:t>12345 </a:t>
                      </a:r>
                      <a:r>
                        <a:rPr lang="ko-KR" altLang="en-US" sz="1100"/>
                        <a:t>숫자로 변환하여</a:t>
                      </a:r>
                      <a:r>
                        <a:rPr lang="en-US" altLang="ko-KR" sz="1100"/>
                        <a:t> </a:t>
                      </a:r>
                      <a:r>
                        <a:rPr lang="ko-KR" altLang="en-US" sz="1100"/>
                        <a:t>매개변수인 </a:t>
                      </a:r>
                      <a:r>
                        <a:rPr lang="en-US" altLang="ko-KR" sz="1100"/>
                        <a:t>amount </a:t>
                      </a:r>
                      <a:r>
                        <a:rPr lang="ko-KR" altLang="en-US" sz="1100"/>
                        <a:t>에 바인딩  </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graphicFrame>
        <p:nvGraphicFramePr>
          <p:cNvPr id="24" name="표 23">
            <a:extLst>
              <a:ext uri="{FF2B5EF4-FFF2-40B4-BE49-F238E27FC236}">
                <a16:creationId xmlns:a16="http://schemas.microsoft.com/office/drawing/2014/main" id="{ADCAC192-803D-F247-608B-B3C061D17945}"/>
              </a:ext>
            </a:extLst>
          </p:cNvPr>
          <p:cNvGraphicFramePr>
            <a:graphicFrameLocks noGrp="1"/>
          </p:cNvGraphicFramePr>
          <p:nvPr/>
        </p:nvGraphicFramePr>
        <p:xfrm>
          <a:off x="6095999" y="5274940"/>
          <a:ext cx="4995345" cy="561975"/>
        </p:xfrm>
        <a:graphic>
          <a:graphicData uri="http://schemas.openxmlformats.org/drawingml/2006/table">
            <a:tbl>
              <a:tblPr/>
              <a:tblGrid>
                <a:gridCol w="4995345">
                  <a:extLst>
                    <a:ext uri="{9D8B030D-6E8A-4147-A177-3AD203B41FA5}">
                      <a16:colId xmlns:a16="http://schemas.microsoft.com/office/drawing/2014/main" val="2270832344"/>
                    </a:ext>
                  </a:extLst>
                </a:gridCol>
              </a:tblGrid>
              <a:tr h="0">
                <a:tc>
                  <a:txBody>
                    <a:bodyPr/>
                    <a:lstStyle/>
                    <a:p>
                      <a:pPr marL="171450" indent="-171450">
                        <a:lnSpc>
                          <a:spcPct val="150000"/>
                        </a:lnSpc>
                        <a:buFont typeface="Arial" panose="020B0604020202020204" pitchFamily="34" charset="0"/>
                        <a:buChar char="•"/>
                      </a:pPr>
                      <a:r>
                        <a:rPr lang="ko-KR" altLang="en-US" sz="1100"/>
                        <a:t>결과 페이지 </a:t>
                      </a:r>
                      <a:r>
                        <a:rPr lang="en-US" altLang="ko-KR" sz="1100"/>
                        <a:t>amount </a:t>
                      </a:r>
                      <a:r>
                        <a:rPr lang="ko-KR" altLang="en-US" sz="1100"/>
                        <a:t>에는 변환된 </a:t>
                      </a:r>
                      <a:r>
                        <a:rPr lang="en-US" altLang="ko-KR" sz="1100"/>
                        <a:t>₩123,456 </a:t>
                      </a:r>
                      <a:r>
                        <a:rPr lang="ko-KR" altLang="en-US" sz="1100"/>
                        <a:t>가 렌더링 됨</a:t>
                      </a:r>
                    </a:p>
                    <a:p>
                      <a:pPr marL="171450" indent="-171450">
                        <a:lnSpc>
                          <a:spcPct val="150000"/>
                        </a:lnSpc>
                        <a:buFont typeface="Arial" panose="020B0604020202020204" pitchFamily="34" charset="0"/>
                        <a:buChar char="•"/>
                      </a:pPr>
                      <a:r>
                        <a:rPr lang="en-US" altLang="ko-KR" sz="1100"/>
                        <a:t>${amount} </a:t>
                      </a:r>
                      <a:r>
                        <a:rPr lang="ko-KR" altLang="en-US" sz="1100"/>
                        <a:t>로 하면 객체의 기본 </a:t>
                      </a:r>
                      <a:r>
                        <a:rPr lang="en-US" altLang="ko-KR" sz="1100"/>
                        <a:t>toString() </a:t>
                      </a:r>
                      <a:r>
                        <a:rPr lang="ko-KR" altLang="en-US" sz="1100"/>
                        <a:t>인 숫자 </a:t>
                      </a:r>
                      <a:r>
                        <a:rPr lang="en-US" altLang="ko-KR" sz="1100"/>
                        <a:t>12345 </a:t>
                      </a:r>
                      <a:r>
                        <a:rPr lang="ko-KR" altLang="en-US" sz="1100"/>
                        <a:t>가 출력된다</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
        <p:nvSpPr>
          <p:cNvPr id="5" name="직사각형 4">
            <a:extLst>
              <a:ext uri="{FF2B5EF4-FFF2-40B4-BE49-F238E27FC236}">
                <a16:creationId xmlns:a16="http://schemas.microsoft.com/office/drawing/2014/main" id="{F5B0230C-E3A6-E7EA-435E-E3D8E43AAE20}"/>
              </a:ext>
            </a:extLst>
          </p:cNvPr>
          <p:cNvSpPr/>
          <p:nvPr/>
        </p:nvSpPr>
        <p:spPr>
          <a:xfrm>
            <a:off x="126565" y="161664"/>
            <a:ext cx="271420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뷰 템플릿과 타입변환</a:t>
            </a:r>
          </a:p>
        </p:txBody>
      </p:sp>
      <p:sp>
        <p:nvSpPr>
          <p:cNvPr id="8" name="직사각형 7">
            <a:extLst>
              <a:ext uri="{FF2B5EF4-FFF2-40B4-BE49-F238E27FC236}">
                <a16:creationId xmlns:a16="http://schemas.microsoft.com/office/drawing/2014/main" id="{1BB1B56B-008D-F9BA-7913-B78BFD496B39}"/>
              </a:ext>
            </a:extLst>
          </p:cNvPr>
          <p:cNvSpPr/>
          <p:nvPr/>
        </p:nvSpPr>
        <p:spPr>
          <a:xfrm>
            <a:off x="387697" y="479220"/>
            <a:ext cx="114753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뷰 템플릿인 </a:t>
            </a:r>
            <a:r>
              <a:rPr lang="en-US" altLang="ko-KR" sz="1200">
                <a:latin typeface="+mn-ea"/>
              </a:rPr>
              <a:t>Thymeleaf </a:t>
            </a:r>
            <a:r>
              <a:rPr lang="ko-KR" altLang="en-US" sz="1200">
                <a:latin typeface="+mn-ea"/>
              </a:rPr>
              <a:t>는 모델 데이터에 타입 변환 표현식을 사용하면 뷰 렌더링 시점에 </a:t>
            </a:r>
            <a:r>
              <a:rPr lang="en-US" altLang="ko-KR" sz="1200">
                <a:latin typeface="+mn-ea"/>
              </a:rPr>
              <a:t>ConversionService </a:t>
            </a:r>
            <a:r>
              <a:rPr lang="ko-KR" altLang="en-US" sz="1200">
                <a:latin typeface="+mn-ea"/>
              </a:rPr>
              <a:t>가 자동적으로 타입 변환 시스템을 가동시킨다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타입 변환 표현식은</a:t>
            </a:r>
            <a:r>
              <a:rPr lang="en-US" altLang="ko-KR" sz="1200">
                <a:latin typeface="+mn-ea"/>
              </a:rPr>
              <a:t> </a:t>
            </a:r>
            <a:r>
              <a:rPr lang="en-US" altLang="ko-KR" sz="1200" b="1"/>
              <a:t>${{. . .}}</a:t>
            </a:r>
            <a:r>
              <a:rPr lang="en-US" altLang="ko-KR" sz="1200"/>
              <a:t> </a:t>
            </a:r>
            <a:r>
              <a:rPr lang="ko-KR" altLang="en-US" sz="1200"/>
              <a:t>이며 </a:t>
            </a:r>
            <a:r>
              <a:rPr lang="ko-KR" altLang="en-US" sz="1200">
                <a:latin typeface="+mn-ea"/>
              </a:rPr>
              <a:t>모델 데이터를</a:t>
            </a:r>
            <a:r>
              <a:rPr lang="ko-KR" altLang="en-US" sz="1200"/>
              <a:t> 표현식에 입력하면 된다</a:t>
            </a:r>
            <a:r>
              <a:rPr lang="en-US" altLang="ko-KR" sz="1200"/>
              <a:t>( </a:t>
            </a:r>
            <a:r>
              <a:rPr lang="ko-KR" altLang="en-US" sz="1200"/>
              <a:t>일반 변수 표현식은 </a:t>
            </a:r>
            <a:r>
              <a:rPr lang="en-US" altLang="ko-KR" sz="1200"/>
              <a:t>${. . .} </a:t>
            </a:r>
            <a:r>
              <a:rPr lang="ko-KR" altLang="en-US" sz="1200"/>
              <a:t>인 것과 구분해서 사용</a:t>
            </a:r>
            <a:r>
              <a:rPr lang="en-US" altLang="ko-KR" sz="1200"/>
              <a:t>)</a:t>
            </a:r>
            <a:endParaRPr lang="ko-KR" altLang="en-US" sz="1200"/>
          </a:p>
        </p:txBody>
      </p:sp>
      <p:sp>
        <p:nvSpPr>
          <p:cNvPr id="22" name="Rectangle 1">
            <a:extLst>
              <a:ext uri="{FF2B5EF4-FFF2-40B4-BE49-F238E27FC236}">
                <a16:creationId xmlns:a16="http://schemas.microsoft.com/office/drawing/2014/main" id="{01E4A2C4-9288-3933-B961-65E1F27AC909}"/>
              </a:ext>
            </a:extLst>
          </p:cNvPr>
          <p:cNvSpPr>
            <a:spLocks noChangeArrowheads="1"/>
          </p:cNvSpPr>
          <p:nvPr/>
        </p:nvSpPr>
        <p:spPr bwMode="auto">
          <a:xfrm>
            <a:off x="5791200" y="1267549"/>
            <a:ext cx="6233459"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CurrencyController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"/currency"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showCurrencyForm</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12345</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"currency-form"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"/currency"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handleCurrencyForm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"amount2"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amount2,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BCBEC4"/>
                </a:solidFill>
                <a:effectLst/>
                <a:latin typeface="Arial Unicode MS"/>
                <a:ea typeface="JetBrains Mono"/>
              </a:rPr>
              <a:t>, amount2);</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"currency-result"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26" name="그림 25">
            <a:extLst>
              <a:ext uri="{FF2B5EF4-FFF2-40B4-BE49-F238E27FC236}">
                <a16:creationId xmlns:a16="http://schemas.microsoft.com/office/drawing/2014/main" id="{22BD6BE2-2375-722E-6932-FDF4B6197C66}"/>
              </a:ext>
            </a:extLst>
          </p:cNvPr>
          <p:cNvPicPr>
            <a:picLocks noChangeAspect="1"/>
          </p:cNvPicPr>
          <p:nvPr/>
        </p:nvPicPr>
        <p:blipFill>
          <a:blip r:embed="rId3"/>
          <a:stretch>
            <a:fillRect/>
          </a:stretch>
        </p:blipFill>
        <p:spPr>
          <a:xfrm>
            <a:off x="794148" y="3429000"/>
            <a:ext cx="2336202" cy="608052"/>
          </a:xfrm>
          <a:prstGeom prst="rect">
            <a:avLst/>
          </a:prstGeom>
          <a:ln w="6350">
            <a:solidFill>
              <a:schemeClr val="bg1">
                <a:lumMod val="65000"/>
              </a:schemeClr>
            </a:solidFill>
          </a:ln>
        </p:spPr>
      </p:pic>
      <p:pic>
        <p:nvPicPr>
          <p:cNvPr id="28" name="그림 27">
            <a:extLst>
              <a:ext uri="{FF2B5EF4-FFF2-40B4-BE49-F238E27FC236}">
                <a16:creationId xmlns:a16="http://schemas.microsoft.com/office/drawing/2014/main" id="{F55C19C9-42FE-C1D9-B4FB-7AD139A801B0}"/>
              </a:ext>
            </a:extLst>
          </p:cNvPr>
          <p:cNvPicPr>
            <a:picLocks noChangeAspect="1"/>
          </p:cNvPicPr>
          <p:nvPr/>
        </p:nvPicPr>
        <p:blipFill>
          <a:blip r:embed="rId4"/>
          <a:stretch>
            <a:fillRect/>
          </a:stretch>
        </p:blipFill>
        <p:spPr>
          <a:xfrm>
            <a:off x="6359397" y="5897303"/>
            <a:ext cx="1663785" cy="779320"/>
          </a:xfrm>
          <a:prstGeom prst="rect">
            <a:avLst/>
          </a:prstGeom>
          <a:ln w="6350">
            <a:solidFill>
              <a:schemeClr val="bg1">
                <a:lumMod val="65000"/>
              </a:schemeClr>
            </a:solidFill>
          </a:ln>
        </p:spPr>
      </p:pic>
      <p:pic>
        <p:nvPicPr>
          <p:cNvPr id="30" name="그림 29">
            <a:extLst>
              <a:ext uri="{FF2B5EF4-FFF2-40B4-BE49-F238E27FC236}">
                <a16:creationId xmlns:a16="http://schemas.microsoft.com/office/drawing/2014/main" id="{5C0FDF1C-A52A-9430-DC91-F09CE1F0D6FB}"/>
              </a:ext>
            </a:extLst>
          </p:cNvPr>
          <p:cNvPicPr>
            <a:picLocks noChangeAspect="1"/>
          </p:cNvPicPr>
          <p:nvPr/>
        </p:nvPicPr>
        <p:blipFill>
          <a:blip r:embed="rId5"/>
          <a:stretch>
            <a:fillRect/>
          </a:stretch>
        </p:blipFill>
        <p:spPr>
          <a:xfrm>
            <a:off x="794148" y="5251401"/>
            <a:ext cx="4422112" cy="884422"/>
          </a:xfrm>
          <a:prstGeom prst="rect">
            <a:avLst/>
          </a:prstGeom>
        </p:spPr>
      </p:pic>
      <p:grpSp>
        <p:nvGrpSpPr>
          <p:cNvPr id="31" name="그룹 30">
            <a:extLst>
              <a:ext uri="{FF2B5EF4-FFF2-40B4-BE49-F238E27FC236}">
                <a16:creationId xmlns:a16="http://schemas.microsoft.com/office/drawing/2014/main" id="{2FCD9DFA-8B90-2685-E8F7-7C6597126481}"/>
              </a:ext>
            </a:extLst>
          </p:cNvPr>
          <p:cNvGrpSpPr/>
          <p:nvPr/>
        </p:nvGrpSpPr>
        <p:grpSpPr>
          <a:xfrm>
            <a:off x="224695" y="2057778"/>
            <a:ext cx="283698" cy="283699"/>
            <a:chOff x="1075919" y="1284038"/>
            <a:chExt cx="283698" cy="283699"/>
          </a:xfrm>
        </p:grpSpPr>
        <p:sp>
          <p:nvSpPr>
            <p:cNvPr id="32" name="타원 31">
              <a:extLst>
                <a:ext uri="{FF2B5EF4-FFF2-40B4-BE49-F238E27FC236}">
                  <a16:creationId xmlns:a16="http://schemas.microsoft.com/office/drawing/2014/main" id="{23032152-CA4A-21DB-7792-974499C4120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3" name="TextBox 32">
              <a:extLst>
                <a:ext uri="{FF2B5EF4-FFF2-40B4-BE49-F238E27FC236}">
                  <a16:creationId xmlns:a16="http://schemas.microsoft.com/office/drawing/2014/main" id="{AB9C8BD0-9E61-3354-F311-AD77A9FACBC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34" name="그룹 33">
            <a:extLst>
              <a:ext uri="{FF2B5EF4-FFF2-40B4-BE49-F238E27FC236}">
                <a16:creationId xmlns:a16="http://schemas.microsoft.com/office/drawing/2014/main" id="{C5F7684B-ADFA-0E0C-EE35-FF8445A1D582}"/>
              </a:ext>
            </a:extLst>
          </p:cNvPr>
          <p:cNvGrpSpPr/>
          <p:nvPr/>
        </p:nvGrpSpPr>
        <p:grpSpPr>
          <a:xfrm>
            <a:off x="437042" y="5551762"/>
            <a:ext cx="283698" cy="283699"/>
            <a:chOff x="1075919" y="1284038"/>
            <a:chExt cx="283698" cy="283699"/>
          </a:xfrm>
        </p:grpSpPr>
        <p:sp>
          <p:nvSpPr>
            <p:cNvPr id="35" name="타원 34">
              <a:extLst>
                <a:ext uri="{FF2B5EF4-FFF2-40B4-BE49-F238E27FC236}">
                  <a16:creationId xmlns:a16="http://schemas.microsoft.com/office/drawing/2014/main" id="{1F022122-1B3B-9BA5-F2F0-0C1332A9F04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6" name="TextBox 35">
              <a:extLst>
                <a:ext uri="{FF2B5EF4-FFF2-40B4-BE49-F238E27FC236}">
                  <a16:creationId xmlns:a16="http://schemas.microsoft.com/office/drawing/2014/main" id="{B51638C8-F0C5-E141-74B2-7B202CF2468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37" name="그룹 36">
            <a:extLst>
              <a:ext uri="{FF2B5EF4-FFF2-40B4-BE49-F238E27FC236}">
                <a16:creationId xmlns:a16="http://schemas.microsoft.com/office/drawing/2014/main" id="{DCEE151D-B8FB-8A3B-2BC7-B26F4EC922B6}"/>
              </a:ext>
            </a:extLst>
          </p:cNvPr>
          <p:cNvGrpSpPr/>
          <p:nvPr/>
        </p:nvGrpSpPr>
        <p:grpSpPr>
          <a:xfrm>
            <a:off x="5765328" y="4947873"/>
            <a:ext cx="283698" cy="283699"/>
            <a:chOff x="1075919" y="1284038"/>
            <a:chExt cx="283698" cy="283699"/>
          </a:xfrm>
        </p:grpSpPr>
        <p:sp>
          <p:nvSpPr>
            <p:cNvPr id="38" name="타원 37">
              <a:extLst>
                <a:ext uri="{FF2B5EF4-FFF2-40B4-BE49-F238E27FC236}">
                  <a16:creationId xmlns:a16="http://schemas.microsoft.com/office/drawing/2014/main" id="{3B931002-C75E-4D21-7C9D-A8069A1FEE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9" name="TextBox 38">
              <a:extLst>
                <a:ext uri="{FF2B5EF4-FFF2-40B4-BE49-F238E27FC236}">
                  <a16:creationId xmlns:a16="http://schemas.microsoft.com/office/drawing/2014/main" id="{06506085-E030-1C2F-098B-F75DA9FBDC4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23343107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CBC49-45EA-BC3E-6C4E-D61905DD4C5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84E2D6B1-9379-8DDA-EA88-351271B792BB}"/>
              </a:ext>
            </a:extLst>
          </p:cNvPr>
          <p:cNvSpPr/>
          <p:nvPr/>
        </p:nvSpPr>
        <p:spPr>
          <a:xfrm>
            <a:off x="108284" y="110009"/>
            <a:ext cx="3145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Print</a:t>
            </a:r>
            <a:endParaRPr lang="ko-KR" altLang="en-US"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FC316CDD-8E20-CC4E-7A8A-692A46B4739D}"/>
              </a:ext>
            </a:extLst>
          </p:cNvPr>
          <p:cNvGrpSpPr/>
          <p:nvPr/>
        </p:nvGrpSpPr>
        <p:grpSpPr>
          <a:xfrm>
            <a:off x="438452" y="642201"/>
            <a:ext cx="580620" cy="493776"/>
            <a:chOff x="4940066" y="178594"/>
            <a:chExt cx="580620" cy="493776"/>
          </a:xfrm>
        </p:grpSpPr>
        <p:sp>
          <p:nvSpPr>
            <p:cNvPr id="5" name="타원 4">
              <a:extLst>
                <a:ext uri="{FF2B5EF4-FFF2-40B4-BE49-F238E27FC236}">
                  <a16:creationId xmlns:a16="http://schemas.microsoft.com/office/drawing/2014/main" id="{845BD83D-550B-5306-CAD8-F40B512197A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B65E684-B36F-DD77-8192-3F6709606474}"/>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AFC44C66-0AE4-FDF0-EC73-454EA96F5A44}"/>
              </a:ext>
            </a:extLst>
          </p:cNvPr>
          <p:cNvCxnSpPr>
            <a:cxnSpLocks/>
            <a:stCxn id="8" idx="3"/>
            <a:endCxn id="12" idx="1"/>
          </p:cNvCxnSpPr>
          <p:nvPr/>
        </p:nvCxnSpPr>
        <p:spPr>
          <a:xfrm flipV="1">
            <a:off x="1019072" y="889089"/>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CCEB9EE4-6D29-BC1E-A1CB-B857D7351DA2}"/>
              </a:ext>
            </a:extLst>
          </p:cNvPr>
          <p:cNvSpPr/>
          <p:nvPr/>
        </p:nvSpPr>
        <p:spPr>
          <a:xfrm>
            <a:off x="4196372" y="637761"/>
            <a:ext cx="3050014" cy="4951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AAD8051A-3F8F-C12E-B13A-E8F5392335C9}"/>
              </a:ext>
            </a:extLst>
          </p:cNvPr>
          <p:cNvCxnSpPr>
            <a:cxnSpLocks/>
            <a:stCxn id="12" idx="3"/>
            <a:endCxn id="10" idx="1"/>
          </p:cNvCxnSpPr>
          <p:nvPr/>
        </p:nvCxnSpPr>
        <p:spPr>
          <a:xfrm flipV="1">
            <a:off x="3492907" y="885312"/>
            <a:ext cx="703465" cy="3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672524A8-0433-9060-DBE6-2996F27F06BA}"/>
              </a:ext>
            </a:extLst>
          </p:cNvPr>
          <p:cNvSpPr/>
          <p:nvPr/>
        </p:nvSpPr>
        <p:spPr>
          <a:xfrm>
            <a:off x="1654947" y="642201"/>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5B224835-D581-D5FA-803F-0EE31585F9D9}"/>
              </a:ext>
            </a:extLst>
          </p:cNvPr>
          <p:cNvCxnSpPr>
            <a:cxnSpLocks/>
            <a:stCxn id="10" idx="2"/>
            <a:endCxn id="14" idx="0"/>
          </p:cNvCxnSpPr>
          <p:nvPr/>
        </p:nvCxnSpPr>
        <p:spPr>
          <a:xfrm flipH="1">
            <a:off x="5721374" y="1132862"/>
            <a:ext cx="5" cy="440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6E08D479-A96D-5671-D2F9-7F81DAE24178}"/>
              </a:ext>
            </a:extLst>
          </p:cNvPr>
          <p:cNvSpPr/>
          <p:nvPr/>
        </p:nvSpPr>
        <p:spPr>
          <a:xfrm>
            <a:off x="4915258" y="1573338"/>
            <a:ext cx="16122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ThymeleafView</a:t>
            </a:r>
            <a:endParaRPr lang="en-US" altLang="ko-KR" sz="1400">
              <a:solidFill>
                <a:schemeClr val="tx1"/>
              </a:solidFill>
              <a:effectLst/>
            </a:endParaRPr>
          </a:p>
        </p:txBody>
      </p:sp>
      <p:sp>
        <p:nvSpPr>
          <p:cNvPr id="44" name="다이아몬드 43">
            <a:extLst>
              <a:ext uri="{FF2B5EF4-FFF2-40B4-BE49-F238E27FC236}">
                <a16:creationId xmlns:a16="http://schemas.microsoft.com/office/drawing/2014/main" id="{C0D61798-1CAA-1103-68F0-D6B0038CD3AF}"/>
              </a:ext>
            </a:extLst>
          </p:cNvPr>
          <p:cNvSpPr/>
          <p:nvPr/>
        </p:nvSpPr>
        <p:spPr>
          <a:xfrm>
            <a:off x="5531881" y="2318602"/>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790E3B5C-A1F8-654D-CCCD-784868F2E6C6}"/>
              </a:ext>
            </a:extLst>
          </p:cNvPr>
          <p:cNvCxnSpPr>
            <a:cxnSpLocks/>
            <a:stCxn id="14" idx="2"/>
            <a:endCxn id="44" idx="0"/>
          </p:cNvCxnSpPr>
          <p:nvPr/>
        </p:nvCxnSpPr>
        <p:spPr>
          <a:xfrm>
            <a:off x="5721374" y="2067114"/>
            <a:ext cx="5" cy="251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F9EE882-72B9-207B-846D-80DA19A47705}"/>
              </a:ext>
            </a:extLst>
          </p:cNvPr>
          <p:cNvSpPr txBox="1"/>
          <p:nvPr/>
        </p:nvSpPr>
        <p:spPr>
          <a:xfrm>
            <a:off x="5868228" y="2377456"/>
            <a:ext cx="1837956" cy="261610"/>
          </a:xfrm>
          <a:prstGeom prst="rect">
            <a:avLst/>
          </a:prstGeom>
          <a:noFill/>
        </p:spPr>
        <p:txBody>
          <a:bodyPr wrap="square">
            <a:spAutoFit/>
          </a:bodyPr>
          <a:lstStyle/>
          <a:p>
            <a:r>
              <a:rPr lang="en-US" altLang="ko-KR" sz="1100"/>
              <a:t>${{. . . }} </a:t>
            </a:r>
            <a:r>
              <a:rPr lang="ko-KR" altLang="en-US" sz="1100"/>
              <a:t>표현식이 있는가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9D5C1719-C03F-5458-3D72-96707F7FA0D3}"/>
              </a:ext>
            </a:extLst>
          </p:cNvPr>
          <p:cNvSpPr/>
          <p:nvPr/>
        </p:nvSpPr>
        <p:spPr>
          <a:xfrm>
            <a:off x="5080021" y="2875301"/>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81F14E12-E95F-C078-359F-B983FD02FA6F}"/>
              </a:ext>
            </a:extLst>
          </p:cNvPr>
          <p:cNvCxnSpPr>
            <a:cxnSpLocks/>
            <a:stCxn id="44" idx="2"/>
            <a:endCxn id="54" idx="0"/>
          </p:cNvCxnSpPr>
          <p:nvPr/>
        </p:nvCxnSpPr>
        <p:spPr>
          <a:xfrm flipH="1">
            <a:off x="5721378" y="2721659"/>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5E2AB4F2-23C6-5631-07C8-943D01958000}"/>
              </a:ext>
            </a:extLst>
          </p:cNvPr>
          <p:cNvSpPr/>
          <p:nvPr/>
        </p:nvSpPr>
        <p:spPr>
          <a:xfrm>
            <a:off x="4659590" y="3685148"/>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D66F0B31-607F-24E6-2DD2-97B868BDD39E}"/>
              </a:ext>
            </a:extLst>
          </p:cNvPr>
          <p:cNvCxnSpPr>
            <a:cxnSpLocks/>
            <a:stCxn id="54" idx="2"/>
            <a:endCxn id="60" idx="0"/>
          </p:cNvCxnSpPr>
          <p:nvPr/>
        </p:nvCxnSpPr>
        <p:spPr>
          <a:xfrm flipH="1">
            <a:off x="5721377" y="3369077"/>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11B3BB79-3F01-2018-173C-51AFB7793857}"/>
              </a:ext>
            </a:extLst>
          </p:cNvPr>
          <p:cNvSpPr/>
          <p:nvPr/>
        </p:nvSpPr>
        <p:spPr>
          <a:xfrm>
            <a:off x="4925126" y="5117838"/>
            <a:ext cx="159250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PrinterConverter</a:t>
            </a:r>
          </a:p>
        </p:txBody>
      </p:sp>
      <p:sp>
        <p:nvSpPr>
          <p:cNvPr id="77" name="모서리가 둥근 직사각형 38">
            <a:extLst>
              <a:ext uri="{FF2B5EF4-FFF2-40B4-BE49-F238E27FC236}">
                <a16:creationId xmlns:a16="http://schemas.microsoft.com/office/drawing/2014/main" id="{45F3AFF5-3E5C-8BD1-244B-6477D564A7F1}"/>
              </a:ext>
            </a:extLst>
          </p:cNvPr>
          <p:cNvSpPr/>
          <p:nvPr/>
        </p:nvSpPr>
        <p:spPr>
          <a:xfrm>
            <a:off x="8071869" y="3685148"/>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8523572B-2013-FEAF-9771-697F5A46F42C}"/>
              </a:ext>
            </a:extLst>
          </p:cNvPr>
          <p:cNvPicPr>
            <a:picLocks noChangeAspect="1"/>
          </p:cNvPicPr>
          <p:nvPr/>
        </p:nvPicPr>
        <p:blipFill>
          <a:blip r:embed="rId3"/>
          <a:srcRect l="46660"/>
          <a:stretch/>
        </p:blipFill>
        <p:spPr>
          <a:xfrm>
            <a:off x="9651466" y="2925114"/>
            <a:ext cx="2123573" cy="2013843"/>
          </a:xfrm>
          <a:prstGeom prst="rect">
            <a:avLst/>
          </a:prstGeom>
        </p:spPr>
      </p:pic>
      <p:cxnSp>
        <p:nvCxnSpPr>
          <p:cNvPr id="82" name="직선 연결선 81">
            <a:extLst>
              <a:ext uri="{FF2B5EF4-FFF2-40B4-BE49-F238E27FC236}">
                <a16:creationId xmlns:a16="http://schemas.microsoft.com/office/drawing/2014/main" id="{930B09F8-4D49-3E34-A72A-C1B4107BA074}"/>
              </a:ext>
            </a:extLst>
          </p:cNvPr>
          <p:cNvCxnSpPr>
            <a:stCxn id="77" idx="3"/>
            <a:endCxn id="79" idx="1"/>
          </p:cNvCxnSpPr>
          <p:nvPr/>
        </p:nvCxnSpPr>
        <p:spPr>
          <a:xfrm>
            <a:off x="9242300" y="3932036"/>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A4B30D07-F14E-7DD2-E542-50F3CB65CB2A}"/>
              </a:ext>
            </a:extLst>
          </p:cNvPr>
          <p:cNvCxnSpPr>
            <a:stCxn id="60" idx="3"/>
            <a:endCxn id="77" idx="1"/>
          </p:cNvCxnSpPr>
          <p:nvPr/>
        </p:nvCxnSpPr>
        <p:spPr>
          <a:xfrm>
            <a:off x="6783163" y="3932036"/>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61FC79D-BEA7-242D-3D57-F7BC0DA86553}"/>
              </a:ext>
            </a:extLst>
          </p:cNvPr>
          <p:cNvSpPr txBox="1"/>
          <p:nvPr/>
        </p:nvSpPr>
        <p:spPr>
          <a:xfrm>
            <a:off x="6228845" y="338453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E7B63911-A531-3FB8-9661-3496C4BD7707}"/>
              </a:ext>
            </a:extLst>
          </p:cNvPr>
          <p:cNvCxnSpPr>
            <a:cxnSpLocks/>
            <a:stCxn id="121" idx="2"/>
            <a:endCxn id="72" idx="0"/>
          </p:cNvCxnSpPr>
          <p:nvPr/>
        </p:nvCxnSpPr>
        <p:spPr>
          <a:xfrm>
            <a:off x="5721375" y="4797885"/>
            <a:ext cx="1" cy="319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B1ADA502-15A5-4467-70F2-AC48FE8D79FD}"/>
              </a:ext>
            </a:extLst>
          </p:cNvPr>
          <p:cNvSpPr/>
          <p:nvPr/>
        </p:nvSpPr>
        <p:spPr>
          <a:xfrm>
            <a:off x="5121121" y="6076027"/>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Printer</a:t>
            </a:r>
          </a:p>
        </p:txBody>
      </p:sp>
      <p:cxnSp>
        <p:nvCxnSpPr>
          <p:cNvPr id="92" name="직선 화살표 연결선 91">
            <a:extLst>
              <a:ext uri="{FF2B5EF4-FFF2-40B4-BE49-F238E27FC236}">
                <a16:creationId xmlns:a16="http://schemas.microsoft.com/office/drawing/2014/main" id="{C02393E9-824A-1BC4-89A9-CEFA9B8851FB}"/>
              </a:ext>
            </a:extLst>
          </p:cNvPr>
          <p:cNvCxnSpPr>
            <a:cxnSpLocks/>
            <a:stCxn id="72" idx="2"/>
            <a:endCxn id="91" idx="0"/>
          </p:cNvCxnSpPr>
          <p:nvPr/>
        </p:nvCxnSpPr>
        <p:spPr>
          <a:xfrm>
            <a:off x="5721376" y="5611614"/>
            <a:ext cx="0" cy="4644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D3168AC-D64B-7DA3-F965-EA1B5F382B22}"/>
              </a:ext>
            </a:extLst>
          </p:cNvPr>
          <p:cNvSpPr txBox="1"/>
          <p:nvPr/>
        </p:nvSpPr>
        <p:spPr>
          <a:xfrm>
            <a:off x="5910872" y="4465551"/>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A0BC7EBD-B86A-CE8E-380B-5C046EE2E6DA}"/>
              </a:ext>
            </a:extLst>
          </p:cNvPr>
          <p:cNvSpPr/>
          <p:nvPr/>
        </p:nvSpPr>
        <p:spPr>
          <a:xfrm>
            <a:off x="7706184" y="6076027"/>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05" name="직선 화살표 연결선 104">
            <a:extLst>
              <a:ext uri="{FF2B5EF4-FFF2-40B4-BE49-F238E27FC236}">
                <a16:creationId xmlns:a16="http://schemas.microsoft.com/office/drawing/2014/main" id="{A3063D5D-31B3-F0D2-474A-01EE7D4F3A85}"/>
              </a:ext>
            </a:extLst>
          </p:cNvPr>
          <p:cNvCxnSpPr>
            <a:cxnSpLocks/>
            <a:stCxn id="91" idx="3"/>
            <a:endCxn id="102" idx="1"/>
          </p:cNvCxnSpPr>
          <p:nvPr/>
        </p:nvCxnSpPr>
        <p:spPr>
          <a:xfrm>
            <a:off x="6321630" y="6322915"/>
            <a:ext cx="13845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A373BC8A-6D7E-13C7-4A1F-0B89E999973B}"/>
              </a:ext>
            </a:extLst>
          </p:cNvPr>
          <p:cNvSpPr/>
          <p:nvPr/>
        </p:nvSpPr>
        <p:spPr>
          <a:xfrm>
            <a:off x="8810582" y="6076027"/>
            <a:ext cx="15546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ThymeleafView</a:t>
            </a:r>
            <a:endParaRPr lang="en-US" altLang="ko-KR" sz="1200"/>
          </a:p>
        </p:txBody>
      </p:sp>
      <p:cxnSp>
        <p:nvCxnSpPr>
          <p:cNvPr id="116" name="직선 화살표 연결선 115">
            <a:extLst>
              <a:ext uri="{FF2B5EF4-FFF2-40B4-BE49-F238E27FC236}">
                <a16:creationId xmlns:a16="http://schemas.microsoft.com/office/drawing/2014/main" id="{04C2E34A-0D3D-4CCB-05E8-26EF29C059F4}"/>
              </a:ext>
            </a:extLst>
          </p:cNvPr>
          <p:cNvCxnSpPr>
            <a:cxnSpLocks/>
            <a:stCxn id="102" idx="3"/>
            <a:endCxn id="113" idx="1"/>
          </p:cNvCxnSpPr>
          <p:nvPr/>
        </p:nvCxnSpPr>
        <p:spPr>
          <a:xfrm>
            <a:off x="8437554" y="6322915"/>
            <a:ext cx="3730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9754883E-CC77-2AE5-FA2A-A80902D35656}"/>
              </a:ext>
            </a:extLst>
          </p:cNvPr>
          <p:cNvSpPr/>
          <p:nvPr/>
        </p:nvSpPr>
        <p:spPr>
          <a:xfrm>
            <a:off x="5531877" y="4394828"/>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0E280FD0-F605-9E4B-D1E3-15827B83F1FE}"/>
              </a:ext>
            </a:extLst>
          </p:cNvPr>
          <p:cNvCxnSpPr>
            <a:cxnSpLocks/>
            <a:stCxn id="60" idx="2"/>
            <a:endCxn id="121" idx="0"/>
          </p:cNvCxnSpPr>
          <p:nvPr/>
        </p:nvCxnSpPr>
        <p:spPr>
          <a:xfrm flipH="1">
            <a:off x="5721375" y="4178924"/>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9DD6825E-9FE6-EE2B-FF84-A96AF4EBA971}"/>
              </a:ext>
            </a:extLst>
          </p:cNvPr>
          <p:cNvSpPr/>
          <p:nvPr/>
        </p:nvSpPr>
        <p:spPr>
          <a:xfrm>
            <a:off x="1552077" y="4349468"/>
            <a:ext cx="261213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ConverterNotFoundException</a:t>
            </a:r>
          </a:p>
        </p:txBody>
      </p:sp>
      <p:cxnSp>
        <p:nvCxnSpPr>
          <p:cNvPr id="133" name="직선 화살표 연결선 132">
            <a:extLst>
              <a:ext uri="{FF2B5EF4-FFF2-40B4-BE49-F238E27FC236}">
                <a16:creationId xmlns:a16="http://schemas.microsoft.com/office/drawing/2014/main" id="{A0C7821C-8E59-0865-43FB-4256BEC02697}"/>
              </a:ext>
            </a:extLst>
          </p:cNvPr>
          <p:cNvCxnSpPr>
            <a:cxnSpLocks/>
            <a:stCxn id="121" idx="1"/>
            <a:endCxn id="131" idx="3"/>
          </p:cNvCxnSpPr>
          <p:nvPr/>
        </p:nvCxnSpPr>
        <p:spPr>
          <a:xfrm flipH="1" flipV="1">
            <a:off x="4164209" y="4596356"/>
            <a:ext cx="13676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B6008B4-7554-91D1-DA82-5CE13D35EA89}"/>
              </a:ext>
            </a:extLst>
          </p:cNvPr>
          <p:cNvSpPr txBox="1"/>
          <p:nvPr/>
        </p:nvSpPr>
        <p:spPr>
          <a:xfrm>
            <a:off x="546934" y="4913967"/>
            <a:ext cx="3715045"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converter found capable of converting from type…</a:t>
            </a:r>
            <a:endParaRPr lang="ko-KR" altLang="en-US" sz="1100" i="1">
              <a:solidFill>
                <a:srgbClr val="FF0000"/>
              </a:solidFill>
            </a:endParaRPr>
          </a:p>
        </p:txBody>
      </p:sp>
      <p:sp>
        <p:nvSpPr>
          <p:cNvPr id="142" name="TextBox 141">
            <a:extLst>
              <a:ext uri="{FF2B5EF4-FFF2-40B4-BE49-F238E27FC236}">
                <a16:creationId xmlns:a16="http://schemas.microsoft.com/office/drawing/2014/main" id="{67AD7BA0-C7CC-63D6-F506-8335FC69A9E5}"/>
              </a:ext>
            </a:extLst>
          </p:cNvPr>
          <p:cNvSpPr txBox="1"/>
          <p:nvPr/>
        </p:nvSpPr>
        <p:spPr>
          <a:xfrm>
            <a:off x="6360949" y="6053945"/>
            <a:ext cx="1285608" cy="261610"/>
          </a:xfrm>
          <a:prstGeom prst="rect">
            <a:avLst/>
          </a:prstGeom>
          <a:noFill/>
        </p:spPr>
        <p:txBody>
          <a:bodyPr wrap="square">
            <a:spAutoFit/>
          </a:bodyPr>
          <a:lstStyle/>
          <a:p>
            <a:r>
              <a:rPr lang="en-US" altLang="ko-KR" sz="1100"/>
              <a:t>print(1000, locale)</a:t>
            </a:r>
            <a:endParaRPr lang="ko-KR" altLang="en-US" sz="1100"/>
          </a:p>
        </p:txBody>
      </p:sp>
      <p:sp>
        <p:nvSpPr>
          <p:cNvPr id="21" name="모서리가 둥근 직사각형 38">
            <a:extLst>
              <a:ext uri="{FF2B5EF4-FFF2-40B4-BE49-F238E27FC236}">
                <a16:creationId xmlns:a16="http://schemas.microsoft.com/office/drawing/2014/main" id="{51928040-58C6-686E-CB84-847E776F98B3}"/>
              </a:ext>
            </a:extLst>
          </p:cNvPr>
          <p:cNvSpPr/>
          <p:nvPr/>
        </p:nvSpPr>
        <p:spPr>
          <a:xfrm>
            <a:off x="10783761" y="6076027"/>
            <a:ext cx="101320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Response</a:t>
            </a:r>
            <a:endParaRPr lang="en-US" altLang="ko-KR" sz="1200"/>
          </a:p>
        </p:txBody>
      </p:sp>
      <p:cxnSp>
        <p:nvCxnSpPr>
          <p:cNvPr id="25" name="직선 화살표 연결선 24">
            <a:extLst>
              <a:ext uri="{FF2B5EF4-FFF2-40B4-BE49-F238E27FC236}">
                <a16:creationId xmlns:a16="http://schemas.microsoft.com/office/drawing/2014/main" id="{5A427D64-919B-2AED-BDAE-FB6E3121951B}"/>
              </a:ext>
            </a:extLst>
          </p:cNvPr>
          <p:cNvCxnSpPr>
            <a:cxnSpLocks/>
            <a:stCxn id="113" idx="3"/>
            <a:endCxn id="21" idx="1"/>
          </p:cNvCxnSpPr>
          <p:nvPr/>
        </p:nvCxnSpPr>
        <p:spPr>
          <a:xfrm>
            <a:off x="10365206" y="6322915"/>
            <a:ext cx="4185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1">
            <a:extLst>
              <a:ext uri="{FF2B5EF4-FFF2-40B4-BE49-F238E27FC236}">
                <a16:creationId xmlns:a16="http://schemas.microsoft.com/office/drawing/2014/main" id="{F5203B39-36D3-25EC-6677-DF30E2F921B1}"/>
              </a:ext>
            </a:extLst>
          </p:cNvPr>
          <p:cNvSpPr>
            <a:spLocks noChangeArrowheads="1"/>
          </p:cNvSpPr>
          <p:nvPr/>
        </p:nvSpPr>
        <p:spPr bwMode="auto">
          <a:xfrm>
            <a:off x="5793110" y="1225243"/>
            <a:ext cx="2441594"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solidFill>
                <a:effectLst/>
                <a:latin typeface="Arial Unicode MS"/>
                <a:ea typeface="JetBrains Mono"/>
              </a:rPr>
              <a:t>model.addAttribute("amount", 1000)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
        <p:nvSpPr>
          <p:cNvPr id="31" name="Rectangle 1">
            <a:extLst>
              <a:ext uri="{FF2B5EF4-FFF2-40B4-BE49-F238E27FC236}">
                <a16:creationId xmlns:a16="http://schemas.microsoft.com/office/drawing/2014/main" id="{0129C918-B12D-0BFE-D72E-C98444FE9A54}"/>
              </a:ext>
            </a:extLst>
          </p:cNvPr>
          <p:cNvSpPr>
            <a:spLocks noChangeArrowheads="1"/>
          </p:cNvSpPr>
          <p:nvPr/>
        </p:nvSpPr>
        <p:spPr bwMode="auto">
          <a:xfrm>
            <a:off x="4508446" y="5722039"/>
            <a:ext cx="1061789"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solidFill>
                <a:effectLst/>
                <a:latin typeface="Arial Unicode MS"/>
                <a:ea typeface="JetBrains Mono"/>
              </a:rPr>
              <a:t>source</a:t>
            </a:r>
            <a:r>
              <a:rPr kumimoji="0" lang="ko-KR" altLang="ko-KR" sz="1100" b="0" i="0" u="none" strike="noStrike" cap="none" normalizeH="0" baseline="0">
                <a:ln>
                  <a:noFill/>
                </a:ln>
                <a:solidFill>
                  <a:schemeClr val="bg1"/>
                </a:solidFill>
                <a:effectLst/>
                <a:latin typeface="Arial Unicode MS"/>
                <a:ea typeface="JetBrains Mono"/>
              </a:rPr>
              <a:t>(1000)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7515580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3E656-A684-71D2-D566-D99546A9D5DF}"/>
            </a:ext>
          </a:extLst>
        </p:cNvPr>
        <p:cNvGrpSpPr/>
        <p:nvPr/>
      </p:nvGrpSpPr>
      <p:grpSpPr>
        <a:xfrm>
          <a:off x="0" y="0"/>
          <a:ext cx="0" cy="0"/>
          <a:chOff x="0" y="0"/>
          <a:chExt cx="0" cy="0"/>
        </a:xfrm>
      </p:grpSpPr>
      <p:grpSp>
        <p:nvGrpSpPr>
          <p:cNvPr id="2" name="그룹 1">
            <a:extLst>
              <a:ext uri="{FF2B5EF4-FFF2-40B4-BE49-F238E27FC236}">
                <a16:creationId xmlns:a16="http://schemas.microsoft.com/office/drawing/2014/main" id="{7B34A302-704B-2E67-4C7F-7457A68748B7}"/>
              </a:ext>
            </a:extLst>
          </p:cNvPr>
          <p:cNvGrpSpPr/>
          <p:nvPr/>
        </p:nvGrpSpPr>
        <p:grpSpPr>
          <a:xfrm>
            <a:off x="438452" y="768533"/>
            <a:ext cx="580620" cy="493776"/>
            <a:chOff x="4940066" y="178594"/>
            <a:chExt cx="580620" cy="493776"/>
          </a:xfrm>
        </p:grpSpPr>
        <p:sp>
          <p:nvSpPr>
            <p:cNvPr id="5" name="타원 4">
              <a:extLst>
                <a:ext uri="{FF2B5EF4-FFF2-40B4-BE49-F238E27FC236}">
                  <a16:creationId xmlns:a16="http://schemas.microsoft.com/office/drawing/2014/main" id="{EBFAF1E2-97B6-8B02-05C8-FA402745591A}"/>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58C5D7F-00F4-D9B2-A6A5-BE6792A72F14}"/>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94302393-D854-103B-D635-1EAC8B67B4F8}"/>
              </a:ext>
            </a:extLst>
          </p:cNvPr>
          <p:cNvCxnSpPr>
            <a:cxnSpLocks/>
            <a:stCxn id="8" idx="3"/>
            <a:endCxn id="12" idx="1"/>
          </p:cNvCxnSpPr>
          <p:nvPr/>
        </p:nvCxnSpPr>
        <p:spPr>
          <a:xfrm flipV="1">
            <a:off x="1019072" y="1015421"/>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DAF5A404-D673-93C9-F949-90B42CD10215}"/>
              </a:ext>
            </a:extLst>
          </p:cNvPr>
          <p:cNvSpPr/>
          <p:nvPr/>
        </p:nvSpPr>
        <p:spPr>
          <a:xfrm>
            <a:off x="4196372" y="764094"/>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CDB80620-11FE-CE6C-367B-8309BB6633E8}"/>
              </a:ext>
            </a:extLst>
          </p:cNvPr>
          <p:cNvCxnSpPr>
            <a:cxnSpLocks/>
            <a:stCxn id="12" idx="3"/>
            <a:endCxn id="10" idx="1"/>
          </p:cNvCxnSpPr>
          <p:nvPr/>
        </p:nvCxnSpPr>
        <p:spPr>
          <a:xfrm flipV="1">
            <a:off x="3492907" y="1010982"/>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15239006-B5FF-5A6D-8267-7BB6FA0C075A}"/>
              </a:ext>
            </a:extLst>
          </p:cNvPr>
          <p:cNvSpPr/>
          <p:nvPr/>
        </p:nvSpPr>
        <p:spPr>
          <a:xfrm>
            <a:off x="1654947" y="768533"/>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C6A6FA5B-5B97-65A3-37EE-F16FD82FB696}"/>
              </a:ext>
            </a:extLst>
          </p:cNvPr>
          <p:cNvCxnSpPr>
            <a:cxnSpLocks/>
            <a:stCxn id="10" idx="2"/>
            <a:endCxn id="14" idx="0"/>
          </p:cNvCxnSpPr>
          <p:nvPr/>
        </p:nvCxnSpPr>
        <p:spPr>
          <a:xfrm>
            <a:off x="5721379" y="1257870"/>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215DD883-F803-5F1F-4F6F-F1E89B6474A6}"/>
              </a:ext>
            </a:extLst>
          </p:cNvPr>
          <p:cNvSpPr/>
          <p:nvPr/>
        </p:nvSpPr>
        <p:spPr>
          <a:xfrm>
            <a:off x="3917962" y="1542428"/>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22" name="TextBox 21">
            <a:extLst>
              <a:ext uri="{FF2B5EF4-FFF2-40B4-BE49-F238E27FC236}">
                <a16:creationId xmlns:a16="http://schemas.microsoft.com/office/drawing/2014/main" id="{8249844D-C29A-1820-0DDC-78835862F1C4}"/>
              </a:ext>
            </a:extLst>
          </p:cNvPr>
          <p:cNvSpPr txBox="1"/>
          <p:nvPr/>
        </p:nvSpPr>
        <p:spPr>
          <a:xfrm>
            <a:off x="66173" y="1326420"/>
            <a:ext cx="2099509" cy="261610"/>
          </a:xfrm>
          <a:prstGeom prst="rect">
            <a:avLst/>
          </a:prstGeom>
          <a:noFill/>
        </p:spPr>
        <p:txBody>
          <a:bodyPr wrap="square">
            <a:spAutoFit/>
          </a:bodyPr>
          <a:lstStyle/>
          <a:p>
            <a:r>
              <a:rPr kumimoji="0" lang="ko-KR" altLang="ko-KR" sz="1100" b="0" i="0" u="none" strike="noStrike" cap="none" normalizeH="0" baseline="0">
                <a:ln>
                  <a:noFill/>
                </a:ln>
                <a:effectLst/>
                <a:ea typeface="JetBrains Mono"/>
              </a:rPr>
              <a:t>/</a:t>
            </a:r>
            <a:r>
              <a:rPr lang="en-US" altLang="ko-KR" sz="1100">
                <a:ea typeface="JetBrains Mono"/>
              </a:rPr>
              <a:t>currency</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amount</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\1,000</a:t>
            </a:r>
            <a:endParaRPr lang="ko-KR" altLang="en-US" sz="1100"/>
          </a:p>
        </p:txBody>
      </p:sp>
      <p:sp>
        <p:nvSpPr>
          <p:cNvPr id="26" name="모서리가 둥근 직사각형 38">
            <a:extLst>
              <a:ext uri="{FF2B5EF4-FFF2-40B4-BE49-F238E27FC236}">
                <a16:creationId xmlns:a16="http://schemas.microsoft.com/office/drawing/2014/main" id="{74FA7636-023B-5311-3775-FD2A9E871E33}"/>
              </a:ext>
            </a:extLst>
          </p:cNvPr>
          <p:cNvSpPr/>
          <p:nvPr/>
        </p:nvSpPr>
        <p:spPr>
          <a:xfrm>
            <a:off x="8355930" y="1542428"/>
            <a:ext cx="107081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arg</a:t>
            </a:r>
          </a:p>
          <a:p>
            <a:pPr algn="ctr">
              <a:spcBef>
                <a:spcPts val="400"/>
              </a:spcBef>
            </a:pPr>
            <a:endParaRPr lang="en-US" altLang="ko-KR" sz="1400"/>
          </a:p>
        </p:txBody>
      </p:sp>
      <p:cxnSp>
        <p:nvCxnSpPr>
          <p:cNvPr id="29" name="직선 화살표 연결선 28">
            <a:extLst>
              <a:ext uri="{FF2B5EF4-FFF2-40B4-BE49-F238E27FC236}">
                <a16:creationId xmlns:a16="http://schemas.microsoft.com/office/drawing/2014/main" id="{2665205E-E309-8299-7462-45EF29D79334}"/>
              </a:ext>
            </a:extLst>
          </p:cNvPr>
          <p:cNvCxnSpPr>
            <a:cxnSpLocks/>
            <a:stCxn id="14" idx="3"/>
            <a:endCxn id="26" idx="1"/>
          </p:cNvCxnSpPr>
          <p:nvPr/>
        </p:nvCxnSpPr>
        <p:spPr>
          <a:xfrm>
            <a:off x="7524795" y="1789316"/>
            <a:ext cx="83113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CB88187D-C43B-D8BB-3FA4-3CD8897C43E2}"/>
              </a:ext>
            </a:extLst>
          </p:cNvPr>
          <p:cNvSpPr/>
          <p:nvPr/>
        </p:nvSpPr>
        <p:spPr>
          <a:xfrm>
            <a:off x="8531288" y="1781447"/>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t>\1,000</a:t>
            </a:r>
          </a:p>
        </p:txBody>
      </p:sp>
      <p:sp>
        <p:nvSpPr>
          <p:cNvPr id="40" name="TextBox 39">
            <a:extLst>
              <a:ext uri="{FF2B5EF4-FFF2-40B4-BE49-F238E27FC236}">
                <a16:creationId xmlns:a16="http://schemas.microsoft.com/office/drawing/2014/main" id="{7E241252-50FF-74E8-0D39-00A7C43B5233}"/>
              </a:ext>
            </a:extLst>
          </p:cNvPr>
          <p:cNvSpPr txBox="1"/>
          <p:nvPr/>
        </p:nvSpPr>
        <p:spPr>
          <a:xfrm>
            <a:off x="7619477" y="1221291"/>
            <a:ext cx="2998391" cy="261610"/>
          </a:xfrm>
          <a:prstGeom prst="rect">
            <a:avLst/>
          </a:prstGeom>
          <a:noFill/>
        </p:spPr>
        <p:txBody>
          <a:bodyPr wrap="square">
            <a:spAutoFit/>
          </a:bodyPr>
          <a:lstStyle/>
          <a:p>
            <a:r>
              <a:rPr lang="en-US" altLang="ko-KR" sz="1100">
                <a:ea typeface="JetBrains Mono"/>
              </a:rPr>
              <a:t>?amount=\1,000</a:t>
            </a:r>
            <a:r>
              <a:rPr kumimoji="0" lang="en-US" altLang="ko-KR" sz="1100" b="0" i="0" u="none" strike="noStrike" cap="none" normalizeH="0" baseline="0">
                <a:ln>
                  <a:noFill/>
                </a:ln>
                <a:effectLst/>
                <a:ea typeface="JetBrains Mono"/>
              </a:rPr>
              <a:t> </a:t>
            </a:r>
            <a:r>
              <a:rPr kumimoji="0" lang="ko-KR" altLang="en-US" sz="1100" b="0" i="0" u="none" strike="noStrike" cap="none" normalizeH="0" baseline="0">
                <a:ln>
                  <a:noFill/>
                </a:ln>
                <a:effectLst/>
                <a:ea typeface="JetBrains Mono"/>
              </a:rPr>
              <a:t>에서 값을</a:t>
            </a:r>
            <a:r>
              <a:rPr lang="ko-KR" altLang="en-US" sz="1100"/>
              <a:t> </a:t>
            </a:r>
            <a:r>
              <a:rPr lang="en-US" altLang="ko-KR" sz="1100"/>
              <a:t>arg </a:t>
            </a:r>
            <a:r>
              <a:rPr lang="ko-KR" altLang="en-US" sz="1100"/>
              <a:t>에 저장</a:t>
            </a:r>
          </a:p>
        </p:txBody>
      </p:sp>
      <p:sp>
        <p:nvSpPr>
          <p:cNvPr id="44" name="다이아몬드 43">
            <a:extLst>
              <a:ext uri="{FF2B5EF4-FFF2-40B4-BE49-F238E27FC236}">
                <a16:creationId xmlns:a16="http://schemas.microsoft.com/office/drawing/2014/main" id="{7C9AD9C8-5CF0-3663-FC4D-8B53DBC1ACE7}"/>
              </a:ext>
            </a:extLst>
          </p:cNvPr>
          <p:cNvSpPr/>
          <p:nvPr/>
        </p:nvSpPr>
        <p:spPr>
          <a:xfrm>
            <a:off x="5531881" y="2210317"/>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E6D9D4F2-608D-7477-0709-4366CBEFF6E8}"/>
              </a:ext>
            </a:extLst>
          </p:cNvPr>
          <p:cNvCxnSpPr>
            <a:cxnSpLocks/>
            <a:stCxn id="14" idx="2"/>
            <a:endCxn id="44" idx="0"/>
          </p:cNvCxnSpPr>
          <p:nvPr/>
        </p:nvCxnSpPr>
        <p:spPr>
          <a:xfrm>
            <a:off x="5721379" y="2036204"/>
            <a:ext cx="0" cy="174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8A983A9-2285-867D-BF65-9A7D61CBCE36}"/>
              </a:ext>
            </a:extLst>
          </p:cNvPr>
          <p:cNvSpPr txBox="1"/>
          <p:nvPr/>
        </p:nvSpPr>
        <p:spPr>
          <a:xfrm>
            <a:off x="5910876" y="2317136"/>
            <a:ext cx="1282713" cy="261610"/>
          </a:xfrm>
          <a:prstGeom prst="rect">
            <a:avLst/>
          </a:prstGeom>
          <a:noFill/>
        </p:spPr>
        <p:txBody>
          <a:bodyPr wrap="square">
            <a:spAutoFit/>
          </a:bodyPr>
          <a:lstStyle/>
          <a:p>
            <a:r>
              <a:rPr lang="en-US" altLang="ko-KR" sz="1100"/>
              <a:t>arg </a:t>
            </a:r>
            <a:r>
              <a:rPr lang="ko-KR" altLang="en-US" sz="1100"/>
              <a:t>가</a:t>
            </a:r>
            <a:r>
              <a:rPr lang="en-US" altLang="ko-KR" sz="1100"/>
              <a:t> null </a:t>
            </a:r>
            <a:r>
              <a:rPr lang="ko-KR" altLang="en-US" sz="1100"/>
              <a:t>인가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BB516481-15D5-EFBC-9712-77FE5576AB62}"/>
              </a:ext>
            </a:extLst>
          </p:cNvPr>
          <p:cNvSpPr/>
          <p:nvPr/>
        </p:nvSpPr>
        <p:spPr>
          <a:xfrm>
            <a:off x="5080021" y="2767016"/>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4E293BE7-7FF4-7A25-1F7F-34B9578AB448}"/>
              </a:ext>
            </a:extLst>
          </p:cNvPr>
          <p:cNvCxnSpPr>
            <a:cxnSpLocks/>
            <a:stCxn id="44" idx="2"/>
            <a:endCxn id="54" idx="0"/>
          </p:cNvCxnSpPr>
          <p:nvPr/>
        </p:nvCxnSpPr>
        <p:spPr>
          <a:xfrm flipH="1">
            <a:off x="5721378" y="2613374"/>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C368302E-1F8A-FF50-E996-1603B4E1C84C}"/>
              </a:ext>
            </a:extLst>
          </p:cNvPr>
          <p:cNvSpPr/>
          <p:nvPr/>
        </p:nvSpPr>
        <p:spPr>
          <a:xfrm>
            <a:off x="4659590" y="3576863"/>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B4D7D77E-0593-A2C5-89E8-7A4018B94BEB}"/>
              </a:ext>
            </a:extLst>
          </p:cNvPr>
          <p:cNvCxnSpPr>
            <a:cxnSpLocks/>
            <a:stCxn id="54" idx="2"/>
            <a:endCxn id="60" idx="0"/>
          </p:cNvCxnSpPr>
          <p:nvPr/>
        </p:nvCxnSpPr>
        <p:spPr>
          <a:xfrm flipH="1">
            <a:off x="5721377" y="3260792"/>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15C1AC64-3A45-5021-AECF-5868C5B6C784}"/>
              </a:ext>
            </a:extLst>
          </p:cNvPr>
          <p:cNvSpPr/>
          <p:nvPr/>
        </p:nvSpPr>
        <p:spPr>
          <a:xfrm>
            <a:off x="4990938" y="4934596"/>
            <a:ext cx="146087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ParseConverter</a:t>
            </a:r>
          </a:p>
        </p:txBody>
      </p:sp>
      <p:sp>
        <p:nvSpPr>
          <p:cNvPr id="77" name="모서리가 둥근 직사각형 38">
            <a:extLst>
              <a:ext uri="{FF2B5EF4-FFF2-40B4-BE49-F238E27FC236}">
                <a16:creationId xmlns:a16="http://schemas.microsoft.com/office/drawing/2014/main" id="{8CBD5076-132F-9B5E-ECDA-A03EED18A6B2}"/>
              </a:ext>
            </a:extLst>
          </p:cNvPr>
          <p:cNvSpPr/>
          <p:nvPr/>
        </p:nvSpPr>
        <p:spPr>
          <a:xfrm>
            <a:off x="8071869" y="3576863"/>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CD39877F-E235-6817-0CCF-B99257459CB8}"/>
              </a:ext>
            </a:extLst>
          </p:cNvPr>
          <p:cNvPicPr>
            <a:picLocks noChangeAspect="1"/>
          </p:cNvPicPr>
          <p:nvPr/>
        </p:nvPicPr>
        <p:blipFill>
          <a:blip r:embed="rId3"/>
          <a:srcRect l="46660"/>
          <a:stretch/>
        </p:blipFill>
        <p:spPr>
          <a:xfrm>
            <a:off x="9651466" y="2816829"/>
            <a:ext cx="2123573" cy="2013843"/>
          </a:xfrm>
          <a:prstGeom prst="rect">
            <a:avLst/>
          </a:prstGeom>
        </p:spPr>
      </p:pic>
      <p:cxnSp>
        <p:nvCxnSpPr>
          <p:cNvPr id="82" name="직선 연결선 81">
            <a:extLst>
              <a:ext uri="{FF2B5EF4-FFF2-40B4-BE49-F238E27FC236}">
                <a16:creationId xmlns:a16="http://schemas.microsoft.com/office/drawing/2014/main" id="{B10E6159-1BE6-7BDF-3CF9-CFA21E9CB3F7}"/>
              </a:ext>
            </a:extLst>
          </p:cNvPr>
          <p:cNvCxnSpPr>
            <a:stCxn id="77" idx="3"/>
            <a:endCxn id="79" idx="1"/>
          </p:cNvCxnSpPr>
          <p:nvPr/>
        </p:nvCxnSpPr>
        <p:spPr>
          <a:xfrm>
            <a:off x="9242300" y="3823751"/>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BDDA5A43-ED62-0B2A-86D6-2865F3A45403}"/>
              </a:ext>
            </a:extLst>
          </p:cNvPr>
          <p:cNvCxnSpPr>
            <a:stCxn id="60" idx="3"/>
            <a:endCxn id="77" idx="1"/>
          </p:cNvCxnSpPr>
          <p:nvPr/>
        </p:nvCxnSpPr>
        <p:spPr>
          <a:xfrm>
            <a:off x="6783163" y="3823751"/>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43FFA76-CB6C-4B62-BD35-5BEAAF62C310}"/>
              </a:ext>
            </a:extLst>
          </p:cNvPr>
          <p:cNvSpPr txBox="1"/>
          <p:nvPr/>
        </p:nvSpPr>
        <p:spPr>
          <a:xfrm>
            <a:off x="6228845" y="3276252"/>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8E5D68C3-4232-F111-AC9B-36A98BF15756}"/>
              </a:ext>
            </a:extLst>
          </p:cNvPr>
          <p:cNvCxnSpPr>
            <a:cxnSpLocks/>
            <a:stCxn id="121" idx="2"/>
            <a:endCxn id="72" idx="0"/>
          </p:cNvCxnSpPr>
          <p:nvPr/>
        </p:nvCxnSpPr>
        <p:spPr>
          <a:xfrm flipH="1">
            <a:off x="5721374" y="4689600"/>
            <a:ext cx="1" cy="2449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DDE560F0-FA9F-0ED6-5C1F-72B1E17D7439}"/>
              </a:ext>
            </a:extLst>
          </p:cNvPr>
          <p:cNvSpPr/>
          <p:nvPr/>
        </p:nvSpPr>
        <p:spPr>
          <a:xfrm>
            <a:off x="5121121" y="5967742"/>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Parse</a:t>
            </a:r>
          </a:p>
        </p:txBody>
      </p:sp>
      <p:cxnSp>
        <p:nvCxnSpPr>
          <p:cNvPr id="92" name="직선 화살표 연결선 91">
            <a:extLst>
              <a:ext uri="{FF2B5EF4-FFF2-40B4-BE49-F238E27FC236}">
                <a16:creationId xmlns:a16="http://schemas.microsoft.com/office/drawing/2014/main" id="{C442D5D8-AC80-92D9-6C1D-72AC782D17D7}"/>
              </a:ext>
            </a:extLst>
          </p:cNvPr>
          <p:cNvCxnSpPr>
            <a:cxnSpLocks/>
            <a:stCxn id="72" idx="2"/>
            <a:endCxn id="91" idx="0"/>
          </p:cNvCxnSpPr>
          <p:nvPr/>
        </p:nvCxnSpPr>
        <p:spPr>
          <a:xfrm>
            <a:off x="5721374" y="5428372"/>
            <a:ext cx="2" cy="5393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557A8D1-A37B-6066-AD55-C4C2E3966047}"/>
              </a:ext>
            </a:extLst>
          </p:cNvPr>
          <p:cNvSpPr txBox="1"/>
          <p:nvPr/>
        </p:nvSpPr>
        <p:spPr>
          <a:xfrm>
            <a:off x="5910872" y="4357266"/>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cxnSp>
        <p:nvCxnSpPr>
          <p:cNvPr id="105" name="직선 화살표 연결선 104">
            <a:extLst>
              <a:ext uri="{FF2B5EF4-FFF2-40B4-BE49-F238E27FC236}">
                <a16:creationId xmlns:a16="http://schemas.microsoft.com/office/drawing/2014/main" id="{8F682471-878E-74F3-5448-98D5B6DD9C95}"/>
              </a:ext>
            </a:extLst>
          </p:cNvPr>
          <p:cNvCxnSpPr>
            <a:cxnSpLocks/>
            <a:stCxn id="91" idx="3"/>
            <a:endCxn id="18" idx="1"/>
          </p:cNvCxnSpPr>
          <p:nvPr/>
        </p:nvCxnSpPr>
        <p:spPr>
          <a:xfrm>
            <a:off x="6321630" y="6214630"/>
            <a:ext cx="1613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E27797E6-82C7-4849-7530-E0D04B40120F}"/>
              </a:ext>
            </a:extLst>
          </p:cNvPr>
          <p:cNvSpPr/>
          <p:nvPr/>
        </p:nvSpPr>
        <p:spPr>
          <a:xfrm>
            <a:off x="9987182" y="5172243"/>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a:p>
            <a:pPr algn="ctr">
              <a:spcBef>
                <a:spcPts val="400"/>
              </a:spcBef>
            </a:pPr>
            <a:r>
              <a:rPr lang="en-US" altLang="ko-KR" sz="1200"/>
              <a:t>(args,bean)</a:t>
            </a:r>
          </a:p>
        </p:txBody>
      </p:sp>
      <p:cxnSp>
        <p:nvCxnSpPr>
          <p:cNvPr id="116" name="직선 화살표 연결선 115">
            <a:extLst>
              <a:ext uri="{FF2B5EF4-FFF2-40B4-BE49-F238E27FC236}">
                <a16:creationId xmlns:a16="http://schemas.microsoft.com/office/drawing/2014/main" id="{633D4009-18E1-79CE-7F98-81DCAB439587}"/>
              </a:ext>
            </a:extLst>
          </p:cNvPr>
          <p:cNvCxnSpPr>
            <a:cxnSpLocks/>
            <a:stCxn id="18" idx="3"/>
            <a:endCxn id="21" idx="1"/>
          </p:cNvCxnSpPr>
          <p:nvPr/>
        </p:nvCxnSpPr>
        <p:spPr>
          <a:xfrm>
            <a:off x="8666150" y="6214630"/>
            <a:ext cx="4691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18FD1227-592F-F655-8AC4-004FB34F76EB}"/>
              </a:ext>
            </a:extLst>
          </p:cNvPr>
          <p:cNvSpPr/>
          <p:nvPr/>
        </p:nvSpPr>
        <p:spPr>
          <a:xfrm>
            <a:off x="5531877" y="4286543"/>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CEFE16FC-6814-E7E4-D63C-784E0498A1BB}"/>
              </a:ext>
            </a:extLst>
          </p:cNvPr>
          <p:cNvCxnSpPr>
            <a:cxnSpLocks/>
            <a:stCxn id="60" idx="2"/>
            <a:endCxn id="121" idx="0"/>
          </p:cNvCxnSpPr>
          <p:nvPr/>
        </p:nvCxnSpPr>
        <p:spPr>
          <a:xfrm flipH="1">
            <a:off x="5721375" y="4070639"/>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D6C1813D-169D-A59D-EF59-E761C6926F80}"/>
              </a:ext>
            </a:extLst>
          </p:cNvPr>
          <p:cNvSpPr/>
          <p:nvPr/>
        </p:nvSpPr>
        <p:spPr>
          <a:xfrm>
            <a:off x="2207795" y="4241183"/>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cxnSp>
        <p:nvCxnSpPr>
          <p:cNvPr id="133" name="직선 화살표 연결선 132">
            <a:extLst>
              <a:ext uri="{FF2B5EF4-FFF2-40B4-BE49-F238E27FC236}">
                <a16:creationId xmlns:a16="http://schemas.microsoft.com/office/drawing/2014/main" id="{FC6C3B75-A0DD-1E47-CF0F-DDF5F529257B}"/>
              </a:ext>
            </a:extLst>
          </p:cNvPr>
          <p:cNvCxnSpPr>
            <a:stCxn id="121" idx="1"/>
            <a:endCxn id="131" idx="3"/>
          </p:cNvCxnSpPr>
          <p:nvPr/>
        </p:nvCxnSpPr>
        <p:spPr>
          <a:xfrm flipH="1" flipV="1">
            <a:off x="4164208" y="4488071"/>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CD2D446C-F6C1-061A-4F23-9845C690876F}"/>
              </a:ext>
            </a:extLst>
          </p:cNvPr>
          <p:cNvSpPr txBox="1"/>
          <p:nvPr/>
        </p:nvSpPr>
        <p:spPr>
          <a:xfrm>
            <a:off x="793399" y="4813793"/>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sp>
        <p:nvSpPr>
          <p:cNvPr id="3" name="직사각형 2">
            <a:extLst>
              <a:ext uri="{FF2B5EF4-FFF2-40B4-BE49-F238E27FC236}">
                <a16:creationId xmlns:a16="http://schemas.microsoft.com/office/drawing/2014/main" id="{BF36AF90-AA05-3C07-A6DD-8DEC7C1ABA9F}"/>
              </a:ext>
            </a:extLst>
          </p:cNvPr>
          <p:cNvSpPr/>
          <p:nvPr/>
        </p:nvSpPr>
        <p:spPr>
          <a:xfrm>
            <a:off x="108284" y="110009"/>
            <a:ext cx="318317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Parse</a:t>
            </a:r>
            <a:endParaRPr lang="ko-KR" altLang="en-US" b="1">
              <a:solidFill>
                <a:schemeClr val="accent1">
                  <a:lumMod val="75000"/>
                </a:schemeClr>
              </a:solidFill>
              <a:latin typeface="+mn-ea"/>
            </a:endParaRPr>
          </a:p>
        </p:txBody>
      </p:sp>
      <p:sp>
        <p:nvSpPr>
          <p:cNvPr id="17" name="TextBox 16">
            <a:extLst>
              <a:ext uri="{FF2B5EF4-FFF2-40B4-BE49-F238E27FC236}">
                <a16:creationId xmlns:a16="http://schemas.microsoft.com/office/drawing/2014/main" id="{1A74F22D-1AC4-222B-4F2D-43F724C1E945}"/>
              </a:ext>
            </a:extLst>
          </p:cNvPr>
          <p:cNvSpPr txBox="1"/>
          <p:nvPr/>
        </p:nvSpPr>
        <p:spPr>
          <a:xfrm>
            <a:off x="6348917" y="5945662"/>
            <a:ext cx="1563480" cy="261610"/>
          </a:xfrm>
          <a:prstGeom prst="rect">
            <a:avLst/>
          </a:prstGeom>
          <a:noFill/>
        </p:spPr>
        <p:txBody>
          <a:bodyPr wrap="square">
            <a:spAutoFit/>
          </a:bodyPr>
          <a:lstStyle/>
          <a:p>
            <a:r>
              <a:rPr lang="en-US" altLang="ko-KR" sz="1100"/>
              <a:t>parse(\1,000, locale)</a:t>
            </a:r>
            <a:endParaRPr lang="ko-KR" altLang="en-US" sz="1100"/>
          </a:p>
        </p:txBody>
      </p:sp>
      <p:sp>
        <p:nvSpPr>
          <p:cNvPr id="18" name="모서리가 둥근 직사각형 38">
            <a:extLst>
              <a:ext uri="{FF2B5EF4-FFF2-40B4-BE49-F238E27FC236}">
                <a16:creationId xmlns:a16="http://schemas.microsoft.com/office/drawing/2014/main" id="{64D7E6AE-98F6-F6FF-DA14-A19B0559F174}"/>
              </a:ext>
            </a:extLst>
          </p:cNvPr>
          <p:cNvSpPr/>
          <p:nvPr/>
        </p:nvSpPr>
        <p:spPr>
          <a:xfrm>
            <a:off x="7934780" y="5967742"/>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sp>
        <p:nvSpPr>
          <p:cNvPr id="21" name="모서리가 둥근 직사각형 38">
            <a:extLst>
              <a:ext uri="{FF2B5EF4-FFF2-40B4-BE49-F238E27FC236}">
                <a16:creationId xmlns:a16="http://schemas.microsoft.com/office/drawing/2014/main" id="{1F5D5996-87E1-E964-FF25-0A57F88AACF3}"/>
              </a:ext>
            </a:extLst>
          </p:cNvPr>
          <p:cNvSpPr/>
          <p:nvPr/>
        </p:nvSpPr>
        <p:spPr>
          <a:xfrm>
            <a:off x="9135289" y="5967742"/>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28" name="TextBox 27">
            <a:extLst>
              <a:ext uri="{FF2B5EF4-FFF2-40B4-BE49-F238E27FC236}">
                <a16:creationId xmlns:a16="http://schemas.microsoft.com/office/drawing/2014/main" id="{ADF447C8-E685-181B-45B7-7E7DEE02BC46}"/>
              </a:ext>
            </a:extLst>
          </p:cNvPr>
          <p:cNvSpPr txBox="1"/>
          <p:nvPr/>
        </p:nvSpPr>
        <p:spPr>
          <a:xfrm>
            <a:off x="8666150" y="5945660"/>
            <a:ext cx="469139" cy="261610"/>
          </a:xfrm>
          <a:prstGeom prst="rect">
            <a:avLst/>
          </a:prstGeom>
          <a:noFill/>
        </p:spPr>
        <p:txBody>
          <a:bodyPr wrap="square">
            <a:spAutoFit/>
          </a:bodyPr>
          <a:lstStyle/>
          <a:p>
            <a:r>
              <a:rPr lang="en-US" altLang="ko-KR" sz="1100"/>
              <a:t>args</a:t>
            </a:r>
            <a:endParaRPr lang="ko-KR" altLang="en-US" sz="1100"/>
          </a:p>
        </p:txBody>
      </p:sp>
      <p:cxnSp>
        <p:nvCxnSpPr>
          <p:cNvPr id="30" name="직선 화살표 연결선 29">
            <a:extLst>
              <a:ext uri="{FF2B5EF4-FFF2-40B4-BE49-F238E27FC236}">
                <a16:creationId xmlns:a16="http://schemas.microsoft.com/office/drawing/2014/main" id="{38254212-BF86-8B14-6E30-857D05E4D941}"/>
              </a:ext>
            </a:extLst>
          </p:cNvPr>
          <p:cNvCxnSpPr>
            <a:cxnSpLocks/>
            <a:stCxn id="21" idx="0"/>
            <a:endCxn id="113" idx="2"/>
          </p:cNvCxnSpPr>
          <p:nvPr/>
        </p:nvCxnSpPr>
        <p:spPr>
          <a:xfrm flipH="1" flipV="1">
            <a:off x="10572398" y="5666019"/>
            <a:ext cx="1" cy="301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그룹 36">
            <a:extLst>
              <a:ext uri="{FF2B5EF4-FFF2-40B4-BE49-F238E27FC236}">
                <a16:creationId xmlns:a16="http://schemas.microsoft.com/office/drawing/2014/main" id="{FA995170-870B-5A60-FB18-91E388157A8E}"/>
              </a:ext>
            </a:extLst>
          </p:cNvPr>
          <p:cNvGrpSpPr/>
          <p:nvPr/>
        </p:nvGrpSpPr>
        <p:grpSpPr>
          <a:xfrm>
            <a:off x="4388599" y="5576083"/>
            <a:ext cx="1204677" cy="273152"/>
            <a:chOff x="3786253" y="5761693"/>
            <a:chExt cx="1204677" cy="273152"/>
          </a:xfrm>
        </p:grpSpPr>
        <p:sp>
          <p:nvSpPr>
            <p:cNvPr id="33" name="Rectangle 1">
              <a:extLst>
                <a:ext uri="{FF2B5EF4-FFF2-40B4-BE49-F238E27FC236}">
                  <a16:creationId xmlns:a16="http://schemas.microsoft.com/office/drawing/2014/main" id="{FB9B6142-050F-A9FD-EDBA-A6E21CFB21AC}"/>
                </a:ext>
              </a:extLst>
            </p:cNvPr>
            <p:cNvSpPr>
              <a:spLocks noChangeArrowheads="1"/>
            </p:cNvSpPr>
            <p:nvPr/>
          </p:nvSpPr>
          <p:spPr bwMode="auto">
            <a:xfrm>
              <a:off x="3786253" y="5761693"/>
              <a:ext cx="1204677"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solidFill>
                  <a:effectLst/>
                  <a:latin typeface="Arial Unicode MS"/>
                  <a:ea typeface="JetBrains Mono"/>
                </a:rPr>
                <a:t>source</a:t>
              </a:r>
              <a:r>
                <a:rPr kumimoji="0" lang="ko-KR" altLang="ko-KR" sz="1100" b="0" i="0" u="none" strike="noStrike" cap="none" normalizeH="0" baseline="0">
                  <a:ln>
                    <a:noFill/>
                  </a:ln>
                  <a:solidFill>
                    <a:schemeClr val="bg1"/>
                  </a:solidFill>
                  <a:effectLst/>
                  <a:latin typeface="Arial Unicode MS"/>
                  <a:ea typeface="JetBrains Mono"/>
                </a:rPr>
                <a:t>(</a:t>
              </a:r>
              <a:r>
                <a:rPr kumimoji="0" lang="en-US" altLang="ko-KR" sz="1100" b="0" i="0" u="none" strike="noStrike" cap="none" normalizeH="0" baseline="0">
                  <a:ln>
                    <a:noFill/>
                  </a:ln>
                  <a:solidFill>
                    <a:schemeClr val="bg1"/>
                  </a:solidFill>
                  <a:effectLst/>
                  <a:latin typeface="Arial Unicode MS"/>
                  <a:ea typeface="JetBrains Mono"/>
                </a:rPr>
                <a:t>   </a:t>
              </a:r>
              <a:r>
                <a:rPr kumimoji="0" lang="ko-KR" altLang="ko-KR" sz="1100" b="0" i="0" u="none" strike="noStrike" cap="none" normalizeH="0" baseline="0">
                  <a:ln>
                    <a:noFill/>
                  </a:ln>
                  <a:solidFill>
                    <a:schemeClr val="bg1"/>
                  </a:solidFill>
                  <a:effectLst/>
                  <a:latin typeface="Arial Unicode MS"/>
                  <a:ea typeface="JetBrains Mono"/>
                </a:rPr>
                <a:t>1</a:t>
              </a:r>
              <a:r>
                <a:rPr kumimoji="0" lang="en-US" altLang="ko-KR" sz="1100" b="0" i="0" u="none" strike="noStrike" cap="none" normalizeH="0" baseline="0">
                  <a:ln>
                    <a:noFill/>
                  </a:ln>
                  <a:solidFill>
                    <a:schemeClr val="bg1"/>
                  </a:solidFill>
                  <a:effectLst/>
                  <a:latin typeface="Arial Unicode MS"/>
                  <a:ea typeface="JetBrains Mono"/>
                </a:rPr>
                <a:t>,</a:t>
              </a:r>
              <a:r>
                <a:rPr kumimoji="0" lang="ko-KR" altLang="ko-KR" sz="1100" b="0" i="0" u="none" strike="noStrike" cap="none" normalizeH="0" baseline="0">
                  <a:ln>
                    <a:noFill/>
                  </a:ln>
                  <a:solidFill>
                    <a:schemeClr val="bg1"/>
                  </a:solidFill>
                  <a:effectLst/>
                  <a:latin typeface="Arial Unicode MS"/>
                  <a:ea typeface="JetBrains Mono"/>
                </a:rPr>
                <a:t>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
          <p:nvSpPr>
            <p:cNvPr id="35" name="TextBox 34">
              <a:extLst>
                <a:ext uri="{FF2B5EF4-FFF2-40B4-BE49-F238E27FC236}">
                  <a16:creationId xmlns:a16="http://schemas.microsoft.com/office/drawing/2014/main" id="{5B938916-8BBE-ACBF-0BC3-A4427D11AB4E}"/>
                </a:ext>
              </a:extLst>
            </p:cNvPr>
            <p:cNvSpPr txBox="1"/>
            <p:nvPr/>
          </p:nvSpPr>
          <p:spPr>
            <a:xfrm>
              <a:off x="4241263" y="5773235"/>
              <a:ext cx="242958" cy="261610"/>
            </a:xfrm>
            <a:prstGeom prst="rect">
              <a:avLst/>
            </a:prstGeom>
            <a:noFill/>
          </p:spPr>
          <p:txBody>
            <a:bodyPr wrap="square">
              <a:spAutoFit/>
            </a:bodyPr>
            <a:lstStyle/>
            <a:p>
              <a:r>
                <a:rPr lang="en-US" altLang="ko-KR" sz="1100">
                  <a:solidFill>
                    <a:schemeClr val="bg1"/>
                  </a:solidFill>
                </a:rPr>
                <a:t>\</a:t>
              </a:r>
              <a:endParaRPr lang="ko-KR" altLang="en-US" sz="1100">
                <a:solidFill>
                  <a:schemeClr val="bg1"/>
                </a:solidFill>
              </a:endParaRPr>
            </a:p>
          </p:txBody>
        </p:sp>
      </p:grpSp>
    </p:spTree>
    <p:extLst>
      <p:ext uri="{BB962C8B-B14F-4D97-AF65-F5344CB8AC3E}">
        <p14:creationId xmlns:p14="http://schemas.microsoft.com/office/powerpoint/2010/main" val="428346187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ECFD7-1B26-2139-3608-B6FCBEF0C33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E6A3710-065D-F9BC-9AD8-1243A164A84C}"/>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6A3F70E0-9B1F-BED3-1167-04C3C6387108}"/>
              </a:ext>
            </a:extLst>
          </p:cNvPr>
          <p:cNvSpPr txBox="1"/>
          <p:nvPr/>
        </p:nvSpPr>
        <p:spPr>
          <a:xfrm>
            <a:off x="1750109" y="2921169"/>
            <a:ext cx="8691803"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어노테이션 기반 포매팅</a:t>
            </a:r>
            <a:r>
              <a:rPr lang="en-US" altLang="ko-KR" sz="6000">
                <a:solidFill>
                  <a:schemeClr val="accent1">
                    <a:lumMod val="75000"/>
                  </a:schemeClr>
                </a:solidFill>
                <a:latin typeface="+mj-lt"/>
              </a:rPr>
              <a:t> </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5704726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4C72C-4117-E23D-04CD-49915FA7BADA}"/>
            </a:ext>
          </a:extLst>
        </p:cNvPr>
        <p:cNvGrpSpPr/>
        <p:nvPr/>
      </p:nvGrpSpPr>
      <p:grpSpPr>
        <a:xfrm>
          <a:off x="0" y="0"/>
          <a:ext cx="0" cy="0"/>
          <a:chOff x="0" y="0"/>
          <a:chExt cx="0" cy="0"/>
        </a:xfrm>
      </p:grpSpPr>
      <p:sp>
        <p:nvSpPr>
          <p:cNvPr id="4" name="모서리가 둥근 직사각형 38">
            <a:extLst>
              <a:ext uri="{FF2B5EF4-FFF2-40B4-BE49-F238E27FC236}">
                <a16:creationId xmlns:a16="http://schemas.microsoft.com/office/drawing/2014/main" id="{E1AE4903-E87E-B5A8-2340-0324D9D9BEDE}"/>
              </a:ext>
            </a:extLst>
          </p:cNvPr>
          <p:cNvSpPr/>
          <p:nvPr/>
        </p:nvSpPr>
        <p:spPr>
          <a:xfrm>
            <a:off x="3894924" y="3744340"/>
            <a:ext cx="3262233" cy="1994728"/>
          </a:xfrm>
          <a:prstGeom prst="roundRect">
            <a:avLst>
              <a:gd name="adj" fmla="val 4522"/>
            </a:avLst>
          </a:prstGeom>
          <a:solidFill>
            <a:schemeClr val="tx1">
              <a:lumMod val="85000"/>
              <a:lumOff val="1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p:txBody>
      </p:sp>
      <p:sp>
        <p:nvSpPr>
          <p:cNvPr id="2" name="모서리가 둥근 직사각형 38">
            <a:extLst>
              <a:ext uri="{FF2B5EF4-FFF2-40B4-BE49-F238E27FC236}">
                <a16:creationId xmlns:a16="http://schemas.microsoft.com/office/drawing/2014/main" id="{D71D4A60-12EA-07BD-1CA0-F553CCCC904F}"/>
              </a:ext>
            </a:extLst>
          </p:cNvPr>
          <p:cNvSpPr/>
          <p:nvPr/>
        </p:nvSpPr>
        <p:spPr>
          <a:xfrm>
            <a:off x="4355970" y="1287712"/>
            <a:ext cx="2340142" cy="1270560"/>
          </a:xfrm>
          <a:prstGeom prst="roundRect">
            <a:avLst>
              <a:gd name="adj" fmla="val 7198"/>
            </a:avLst>
          </a:prstGeom>
          <a:solidFill>
            <a:schemeClr val="tx1">
              <a:lumMod val="85000"/>
              <a:lumOff val="1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p:txBody>
      </p:sp>
      <p:sp>
        <p:nvSpPr>
          <p:cNvPr id="73" name="직사각형 72">
            <a:extLst>
              <a:ext uri="{FF2B5EF4-FFF2-40B4-BE49-F238E27FC236}">
                <a16:creationId xmlns:a16="http://schemas.microsoft.com/office/drawing/2014/main" id="{CB480853-225D-AAAF-FBE1-F8C645E2B004}"/>
              </a:ext>
            </a:extLst>
          </p:cNvPr>
          <p:cNvSpPr/>
          <p:nvPr/>
        </p:nvSpPr>
        <p:spPr>
          <a:xfrm>
            <a:off x="340126" y="636063"/>
            <a:ext cx="1090645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기본 포맷터는 전체적으로 동일한 형식으로만 동작하기 때문에</a:t>
            </a:r>
            <a:r>
              <a:rPr lang="en-US" altLang="ko-KR" sz="1200" b="1"/>
              <a:t> </a:t>
            </a:r>
            <a:r>
              <a:rPr lang="ko-KR" altLang="en-US" sz="1200" b="1"/>
              <a:t>각 필드마다 다른 형식을 지정하려는 요구사항을 처리하기 어렵다</a:t>
            </a:r>
            <a:endParaRPr lang="en-US" altLang="ko-KR" sz="1200" b="1"/>
          </a:p>
        </p:txBody>
      </p:sp>
      <p:sp>
        <p:nvSpPr>
          <p:cNvPr id="74" name="직사각형 73">
            <a:extLst>
              <a:ext uri="{FF2B5EF4-FFF2-40B4-BE49-F238E27FC236}">
                <a16:creationId xmlns:a16="http://schemas.microsoft.com/office/drawing/2014/main" id="{3ECCFC01-D03D-6FE2-6FAE-27120531FC6F}"/>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TextBox 2">
            <a:extLst>
              <a:ext uri="{FF2B5EF4-FFF2-40B4-BE49-F238E27FC236}">
                <a16:creationId xmlns:a16="http://schemas.microsoft.com/office/drawing/2014/main" id="{EA48A450-F000-0CBF-2A34-1C1BA0C69BD7}"/>
              </a:ext>
            </a:extLst>
          </p:cNvPr>
          <p:cNvSpPr txBox="1"/>
          <p:nvPr/>
        </p:nvSpPr>
        <p:spPr>
          <a:xfrm>
            <a:off x="608936" y="1725030"/>
            <a:ext cx="3207919" cy="307777"/>
          </a:xfrm>
          <a:prstGeom prst="rect">
            <a:avLst/>
          </a:prstGeom>
          <a:solidFill>
            <a:schemeClr val="bg1"/>
          </a:solidFill>
        </p:spPr>
        <p:txBody>
          <a:bodyPr wrap="square">
            <a:spAutoFit/>
          </a:bodyPr>
          <a:lstStyle/>
          <a:p>
            <a:r>
              <a:rPr lang="en-US" altLang="ko-KR" sz="1400"/>
              <a:t>new </a:t>
            </a:r>
            <a:r>
              <a:rPr lang="en-US" altLang="ko-KR" sz="1400">
                <a:solidFill>
                  <a:schemeClr val="accent2">
                    <a:lumMod val="75000"/>
                  </a:schemeClr>
                </a:solidFill>
              </a:rPr>
              <a:t>DateFormatter</a:t>
            </a:r>
            <a:r>
              <a:rPr lang="en-US" altLang="ko-KR" sz="1400"/>
              <a:t>("</a:t>
            </a:r>
            <a:r>
              <a:rPr lang="en-US" altLang="ko-KR" sz="1400">
                <a:solidFill>
                  <a:schemeClr val="accent6">
                    <a:lumMod val="75000"/>
                  </a:schemeClr>
                </a:solidFill>
              </a:rPr>
              <a:t>yyyy-MM-dd</a:t>
            </a:r>
            <a:r>
              <a:rPr lang="en-US" altLang="ko-KR" sz="1400"/>
              <a:t>")</a:t>
            </a:r>
            <a:endParaRPr lang="ko-KR" altLang="en-US" sz="1400"/>
          </a:p>
        </p:txBody>
      </p:sp>
      <p:sp>
        <p:nvSpPr>
          <p:cNvPr id="5" name="Rectangle 1">
            <a:extLst>
              <a:ext uri="{FF2B5EF4-FFF2-40B4-BE49-F238E27FC236}">
                <a16:creationId xmlns:a16="http://schemas.microsoft.com/office/drawing/2014/main" id="{F604A36C-4577-F8C4-BF9C-D2C30988DC7B}"/>
              </a:ext>
            </a:extLst>
          </p:cNvPr>
          <p:cNvSpPr>
            <a:spLocks noChangeArrowheads="1"/>
          </p:cNvSpPr>
          <p:nvPr/>
        </p:nvSpPr>
        <p:spPr bwMode="auto">
          <a:xfrm>
            <a:off x="4464638" y="1339580"/>
            <a:ext cx="2110774" cy="116461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MyModel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Date </a:t>
            </a:r>
            <a:r>
              <a:rPr kumimoji="0" lang="ko-KR" altLang="ko-KR" sz="1200" b="0" i="0" u="none" strike="noStrike" cap="none" normalizeH="0" baseline="0">
                <a:ln>
                  <a:noFill/>
                </a:ln>
                <a:solidFill>
                  <a:srgbClr val="C77DBB"/>
                </a:solidFill>
                <a:effectLst/>
                <a:ea typeface="JetBrains Mono"/>
              </a:rPr>
              <a:t>startDate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Date </a:t>
            </a:r>
            <a:r>
              <a:rPr kumimoji="0" lang="ko-KR" altLang="ko-KR" sz="1200" b="0" i="0" u="none" strike="noStrike" cap="none" normalizeH="0" baseline="0">
                <a:ln>
                  <a:noFill/>
                </a:ln>
                <a:solidFill>
                  <a:srgbClr val="C77DBB"/>
                </a:solidFill>
                <a:effectLst/>
                <a:ea typeface="JetBrains Mono"/>
              </a:rPr>
              <a:t>endDate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7A7E85"/>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9" name="TextBox 8">
            <a:extLst>
              <a:ext uri="{FF2B5EF4-FFF2-40B4-BE49-F238E27FC236}">
                <a16:creationId xmlns:a16="http://schemas.microsoft.com/office/drawing/2014/main" id="{FFCA966D-179D-034F-94EB-4D3359B91401}"/>
              </a:ext>
            </a:extLst>
          </p:cNvPr>
          <p:cNvSpPr txBox="1"/>
          <p:nvPr/>
        </p:nvSpPr>
        <p:spPr>
          <a:xfrm>
            <a:off x="8148758" y="1581344"/>
            <a:ext cx="2112627" cy="697050"/>
          </a:xfrm>
          <a:prstGeom prst="rect">
            <a:avLst/>
          </a:prstGeom>
          <a:solidFill>
            <a:schemeClr val="bg1"/>
          </a:solidFill>
        </p:spPr>
        <p:txBody>
          <a:bodyPr wrap="square">
            <a:spAutoFit/>
          </a:bodyPr>
          <a:lstStyle/>
          <a:p>
            <a:pPr>
              <a:lnSpc>
                <a:spcPct val="150000"/>
              </a:lnSpc>
            </a:pPr>
            <a:r>
              <a:rPr kumimoji="0" lang="ko-KR" altLang="ko-KR" sz="1400" b="0" i="0" u="none" strike="noStrike" cap="none" normalizeH="0" baseline="0">
                <a:ln>
                  <a:noFill/>
                </a:ln>
                <a:effectLst/>
                <a:ea typeface="JetBrains Mono"/>
              </a:rPr>
              <a:t>startDate</a:t>
            </a:r>
            <a:r>
              <a:rPr kumimoji="0" lang="en-US" altLang="ko-KR" sz="1400" b="0" i="0" u="none" strike="noStrike" cap="none" normalizeH="0" baseline="0">
                <a:ln>
                  <a:noFill/>
                </a:ln>
                <a:effectLst/>
                <a:ea typeface="JetBrains Mono"/>
              </a:rPr>
              <a:t>=2024-01-01</a:t>
            </a:r>
          </a:p>
          <a:p>
            <a:pPr>
              <a:lnSpc>
                <a:spcPct val="150000"/>
              </a:lnSpc>
            </a:pPr>
            <a:r>
              <a:rPr lang="en-US" altLang="ko-KR" sz="1400"/>
              <a:t>endDate=2024/12/31</a:t>
            </a:r>
            <a:endParaRPr lang="ko-KR" altLang="en-US" sz="1400"/>
          </a:p>
        </p:txBody>
      </p:sp>
      <p:sp>
        <p:nvSpPr>
          <p:cNvPr id="14" name="화살표: 오른쪽 13">
            <a:extLst>
              <a:ext uri="{FF2B5EF4-FFF2-40B4-BE49-F238E27FC236}">
                <a16:creationId xmlns:a16="http://schemas.microsoft.com/office/drawing/2014/main" id="{D84B76C3-A353-42E9-4B0E-1FC5E6057F1A}"/>
              </a:ext>
            </a:extLst>
          </p:cNvPr>
          <p:cNvSpPr/>
          <p:nvPr/>
        </p:nvSpPr>
        <p:spPr>
          <a:xfrm>
            <a:off x="3739318" y="1788548"/>
            <a:ext cx="44516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5" name="화살표: 오른쪽 14">
            <a:extLst>
              <a:ext uri="{FF2B5EF4-FFF2-40B4-BE49-F238E27FC236}">
                <a16:creationId xmlns:a16="http://schemas.microsoft.com/office/drawing/2014/main" id="{2C123601-B20C-8DA7-D35C-7ABA3662E84E}"/>
              </a:ext>
            </a:extLst>
          </p:cNvPr>
          <p:cNvSpPr/>
          <p:nvPr/>
        </p:nvSpPr>
        <p:spPr>
          <a:xfrm>
            <a:off x="7399473" y="1822867"/>
            <a:ext cx="45955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6" name="곱하기 기호 15">
            <a:extLst>
              <a:ext uri="{FF2B5EF4-FFF2-40B4-BE49-F238E27FC236}">
                <a16:creationId xmlns:a16="http://schemas.microsoft.com/office/drawing/2014/main" id="{0301DBA1-A430-BA56-D568-B85DB2D0189D}"/>
              </a:ext>
            </a:extLst>
          </p:cNvPr>
          <p:cNvSpPr/>
          <p:nvPr/>
        </p:nvSpPr>
        <p:spPr>
          <a:xfrm>
            <a:off x="9934778" y="1978174"/>
            <a:ext cx="239480" cy="243376"/>
          </a:xfrm>
          <a:prstGeom prst="mathMultiply">
            <a:avLst>
              <a:gd name="adj1" fmla="val 18496"/>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3AC11572-598E-13DD-2C3E-A7D203361C06}"/>
              </a:ext>
            </a:extLst>
          </p:cNvPr>
          <p:cNvSpPr txBox="1"/>
          <p:nvPr/>
        </p:nvSpPr>
        <p:spPr>
          <a:xfrm>
            <a:off x="8148758" y="4529019"/>
            <a:ext cx="2112627" cy="697050"/>
          </a:xfrm>
          <a:prstGeom prst="rect">
            <a:avLst/>
          </a:prstGeom>
          <a:solidFill>
            <a:schemeClr val="bg1"/>
          </a:solidFill>
        </p:spPr>
        <p:txBody>
          <a:bodyPr wrap="square">
            <a:spAutoFit/>
          </a:bodyPr>
          <a:lstStyle/>
          <a:p>
            <a:pPr>
              <a:lnSpc>
                <a:spcPct val="150000"/>
              </a:lnSpc>
            </a:pPr>
            <a:r>
              <a:rPr kumimoji="0" lang="ko-KR" altLang="ko-KR" sz="1400" b="0" i="0" u="none" strike="noStrike" cap="none" normalizeH="0" baseline="0">
                <a:ln>
                  <a:noFill/>
                </a:ln>
                <a:effectLst/>
                <a:ea typeface="JetBrains Mono"/>
              </a:rPr>
              <a:t>startDate</a:t>
            </a:r>
            <a:r>
              <a:rPr kumimoji="0" lang="en-US" altLang="ko-KR" sz="1400" b="0" i="0" u="none" strike="noStrike" cap="none" normalizeH="0" baseline="0">
                <a:ln>
                  <a:noFill/>
                </a:ln>
                <a:effectLst/>
                <a:ea typeface="JetBrains Mono"/>
              </a:rPr>
              <a:t>=2024-01-01</a:t>
            </a:r>
          </a:p>
          <a:p>
            <a:pPr>
              <a:lnSpc>
                <a:spcPct val="150000"/>
              </a:lnSpc>
            </a:pPr>
            <a:r>
              <a:rPr lang="en-US" altLang="ko-KR" sz="1400"/>
              <a:t>endDate=2024/12/31</a:t>
            </a:r>
            <a:endParaRPr lang="ko-KR" altLang="en-US" sz="1400"/>
          </a:p>
        </p:txBody>
      </p:sp>
      <p:sp>
        <p:nvSpPr>
          <p:cNvPr id="24" name="TextBox 23">
            <a:extLst>
              <a:ext uri="{FF2B5EF4-FFF2-40B4-BE49-F238E27FC236}">
                <a16:creationId xmlns:a16="http://schemas.microsoft.com/office/drawing/2014/main" id="{8C225666-F958-33B9-B86A-1CB82130DBBD}"/>
              </a:ext>
            </a:extLst>
          </p:cNvPr>
          <p:cNvSpPr txBox="1"/>
          <p:nvPr/>
        </p:nvSpPr>
        <p:spPr>
          <a:xfrm>
            <a:off x="1098735" y="4723656"/>
            <a:ext cx="1736773" cy="307777"/>
          </a:xfrm>
          <a:prstGeom prst="rect">
            <a:avLst/>
          </a:prstGeom>
          <a:solidFill>
            <a:schemeClr val="bg1"/>
          </a:solidFill>
        </p:spPr>
        <p:txBody>
          <a:bodyPr wrap="square">
            <a:spAutoFit/>
          </a:bodyPr>
          <a:lstStyle/>
          <a:p>
            <a:r>
              <a:rPr lang="en-US" altLang="ko-KR" sz="1400">
                <a:solidFill>
                  <a:schemeClr val="accent2">
                    <a:lumMod val="75000"/>
                  </a:schemeClr>
                </a:solidFill>
              </a:rPr>
              <a:t>@DateTimeFormat</a:t>
            </a:r>
            <a:endParaRPr lang="ko-KR" altLang="en-US" sz="1400">
              <a:solidFill>
                <a:schemeClr val="accent2">
                  <a:lumMod val="75000"/>
                </a:schemeClr>
              </a:solidFill>
            </a:endParaRPr>
          </a:p>
        </p:txBody>
      </p:sp>
      <p:sp>
        <p:nvSpPr>
          <p:cNvPr id="25" name="Rectangle 2">
            <a:extLst>
              <a:ext uri="{FF2B5EF4-FFF2-40B4-BE49-F238E27FC236}">
                <a16:creationId xmlns:a16="http://schemas.microsoft.com/office/drawing/2014/main" id="{85DAC9A2-B00C-5B92-60D1-E4DB24EA8CAA}"/>
              </a:ext>
            </a:extLst>
          </p:cNvPr>
          <p:cNvSpPr>
            <a:spLocks noChangeArrowheads="1"/>
          </p:cNvSpPr>
          <p:nvPr/>
        </p:nvSpPr>
        <p:spPr bwMode="auto">
          <a:xfrm>
            <a:off x="3883482" y="3823184"/>
            <a:ext cx="3285707" cy="183704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a:t>
            </a:r>
            <a:r>
              <a:rPr kumimoji="0" lang="en-US" altLang="ko-KR" sz="1100" b="0" i="0" u="none" strike="noStrike" cap="none" normalizeH="0" baseline="0">
                <a:ln>
                  <a:noFill/>
                </a:ln>
                <a:solidFill>
                  <a:srgbClr val="B3AE60"/>
                </a:solidFill>
                <a:effectLst/>
                <a:ea typeface="JetBrains Mono"/>
              </a:rPr>
              <a:t>Time</a:t>
            </a:r>
            <a:r>
              <a:rPr kumimoji="0" lang="ko-KR" altLang="ko-KR" sz="1100" b="0" i="0" u="none" strike="noStrike" cap="none" normalizeH="0" baseline="0">
                <a:ln>
                  <a:noFill/>
                </a:ln>
                <a:solidFill>
                  <a:srgbClr val="B3AE60"/>
                </a:solidFill>
                <a:effectLst/>
                <a:ea typeface="JetBrains Mono"/>
              </a:rPr>
              <a:t>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startDate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a:t>
            </a:r>
            <a:r>
              <a:rPr kumimoji="0" lang="en-US" altLang="ko-KR" sz="1100" b="0" i="0" u="none" strike="noStrike" cap="none" normalizeH="0" baseline="0">
                <a:ln>
                  <a:noFill/>
                </a:ln>
                <a:solidFill>
                  <a:srgbClr val="B3AE60"/>
                </a:solidFill>
                <a:effectLst/>
                <a:ea typeface="JetBrains Mono"/>
              </a:rPr>
              <a:t>Time</a:t>
            </a:r>
            <a:r>
              <a:rPr kumimoji="0" lang="ko-KR" altLang="ko-KR" sz="1100" b="0" i="0" u="none" strike="noStrike" cap="none" normalizeH="0" baseline="0">
                <a:ln>
                  <a:noFill/>
                </a:ln>
                <a:solidFill>
                  <a:srgbClr val="B3AE60"/>
                </a:solidFill>
                <a:effectLst/>
                <a:ea typeface="JetBrains Mono"/>
              </a:rPr>
              <a:t>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"MM/dd/yyyy"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endDate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6" name="화살표: 오른쪽 25">
            <a:extLst>
              <a:ext uri="{FF2B5EF4-FFF2-40B4-BE49-F238E27FC236}">
                <a16:creationId xmlns:a16="http://schemas.microsoft.com/office/drawing/2014/main" id="{0816053B-329F-2D56-92B3-4EEA1B42AE5D}"/>
              </a:ext>
            </a:extLst>
          </p:cNvPr>
          <p:cNvSpPr/>
          <p:nvPr/>
        </p:nvSpPr>
        <p:spPr>
          <a:xfrm>
            <a:off x="3080282" y="4780123"/>
            <a:ext cx="44516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87B2B0F7-D91F-6689-AACA-0816677800E6}"/>
              </a:ext>
            </a:extLst>
          </p:cNvPr>
          <p:cNvSpPr/>
          <p:nvPr/>
        </p:nvSpPr>
        <p:spPr>
          <a:xfrm>
            <a:off x="7399472" y="4779655"/>
            <a:ext cx="45955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4D09783B-4F91-759E-572E-B02168ABF4CB}"/>
              </a:ext>
            </a:extLst>
          </p:cNvPr>
          <p:cNvSpPr/>
          <p:nvPr/>
        </p:nvSpPr>
        <p:spPr>
          <a:xfrm>
            <a:off x="340126" y="3273184"/>
            <a:ext cx="1090645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어노테이션 기반 포맷터</a:t>
            </a:r>
            <a:r>
              <a:rPr lang="en-US" altLang="ko-KR" sz="1200" b="1"/>
              <a:t>(AnnotationFormatterFactory)</a:t>
            </a:r>
            <a:r>
              <a:rPr lang="ko-KR" altLang="en-US" sz="1200" b="1"/>
              <a:t>를 활용하면</a:t>
            </a:r>
            <a:r>
              <a:rPr lang="en-US" altLang="ko-KR" sz="1200" b="1"/>
              <a:t> </a:t>
            </a:r>
            <a:r>
              <a:rPr lang="ko-KR" altLang="en-US" sz="1200" b="1"/>
              <a:t>필드별로 포맷을 다르게 지정할 수 있다</a:t>
            </a:r>
            <a:endParaRPr lang="en-US" altLang="ko-KR" sz="1200" b="1"/>
          </a:p>
        </p:txBody>
      </p:sp>
    </p:spTree>
    <p:extLst>
      <p:ext uri="{BB962C8B-B14F-4D97-AF65-F5344CB8AC3E}">
        <p14:creationId xmlns:p14="http://schemas.microsoft.com/office/powerpoint/2010/main" val="255053924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CD56C-510D-B696-D364-1134A5DA169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390DA37-6D11-90BA-3655-DB71E8BFBD62}"/>
              </a:ext>
            </a:extLst>
          </p:cNvPr>
          <p:cNvSpPr/>
          <p:nvPr/>
        </p:nvSpPr>
        <p:spPr>
          <a:xfrm>
            <a:off x="198756" y="202792"/>
            <a:ext cx="36030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AnnotationFormatterFactory</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B0FC2110-1F6F-E6FE-01B7-430E2C922BC9}"/>
              </a:ext>
            </a:extLst>
          </p:cNvPr>
          <p:cNvSpPr>
            <a:spLocks noChangeArrowheads="1"/>
          </p:cNvSpPr>
          <p:nvPr/>
        </p:nvSpPr>
        <p:spPr bwMode="auto">
          <a:xfrm>
            <a:off x="705584" y="1601408"/>
            <a:ext cx="10244655" cy="188173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AnnotationFormatterFactory&lt;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CF8E6D"/>
                </a:solidFill>
                <a:effectLst/>
                <a:latin typeface="Arial Unicode MS"/>
                <a:ea typeface="JetBrains Mono"/>
              </a:rPr>
              <a:t>extends </a:t>
            </a:r>
            <a:r>
              <a:rPr kumimoji="0" lang="ko-KR" altLang="ko-KR" sz="1200" b="0" i="0" u="none" strike="noStrike" cap="none" normalizeH="0" baseline="0">
                <a:ln>
                  <a:noFill/>
                </a:ln>
                <a:solidFill>
                  <a:srgbClr val="BCBEC4"/>
                </a:solidFill>
                <a:effectLst/>
                <a:latin typeface="Arial Unicode MS"/>
                <a:ea typeface="JetBrains Mono"/>
              </a:rPr>
              <a:t>Annotation&gt;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Set&lt;Class&lt;?&gt;&gt; </a:t>
            </a:r>
            <a:r>
              <a:rPr kumimoji="0" lang="ko-KR" altLang="ko-KR" sz="1200" b="0" i="0" u="none" strike="noStrike" cap="none" normalizeH="0" baseline="0">
                <a:ln>
                  <a:noFill/>
                </a:ln>
                <a:solidFill>
                  <a:srgbClr val="56A8F5"/>
                </a:solidFill>
                <a:effectLst/>
                <a:latin typeface="Arial Unicode MS"/>
                <a:ea typeface="JetBrains Mono"/>
              </a:rPr>
              <a:t>getFieldTypes</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적용될 수 있는 필드의 타입 목록을 반환한다</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Printer&lt;?&gt; </a:t>
            </a:r>
            <a:r>
              <a:rPr kumimoji="0" lang="ko-KR" altLang="ko-KR" sz="1200" b="0" i="0" u="none" strike="noStrike" cap="none" normalizeH="0" baseline="0">
                <a:ln>
                  <a:noFill/>
                </a:ln>
                <a:solidFill>
                  <a:srgbClr val="56A8F5"/>
                </a:solidFill>
                <a:effectLst/>
                <a:latin typeface="Arial Unicode MS"/>
                <a:ea typeface="JetBrains Mono"/>
              </a:rPr>
              <a:t>getPrinter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BCBEC4"/>
                </a:solidFill>
                <a:effectLst/>
                <a:latin typeface="Arial Unicode MS"/>
                <a:ea typeface="JetBrains Mono"/>
              </a:rPr>
              <a:t>annotation, Class&lt;?&gt; fieldType);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적용된 필드 값을 출력하기 위한 </a:t>
            </a:r>
            <a:r>
              <a:rPr kumimoji="0" lang="en-US" altLang="ko-KR" sz="1100" b="0" i="0" u="none" strike="noStrike" cap="none" normalizeH="0" baseline="0">
                <a:ln>
                  <a:noFill/>
                </a:ln>
                <a:solidFill>
                  <a:schemeClr val="bg1">
                    <a:lumMod val="50000"/>
                  </a:schemeClr>
                </a:solidFill>
                <a:effectLst/>
                <a:latin typeface="Arial Unicode MS"/>
                <a:ea typeface="JetBrains Mono"/>
              </a:rPr>
              <a:t>Printer </a:t>
            </a:r>
            <a:r>
              <a:rPr kumimoji="0" lang="ko-KR" altLang="en-US" sz="1100" b="0" i="0" u="none" strike="noStrike" cap="none" normalizeH="0" baseline="0">
                <a:ln>
                  <a:noFill/>
                </a:ln>
                <a:solidFill>
                  <a:schemeClr val="bg1">
                    <a:lumMod val="50000"/>
                  </a:schemeClr>
                </a:solidFill>
                <a:effectLst/>
                <a:latin typeface="Arial Unicode MS"/>
                <a:ea typeface="JetBrains Mono"/>
              </a:rPr>
              <a:t>객체를 반환한다</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Parser&lt;?&gt; </a:t>
            </a:r>
            <a:r>
              <a:rPr kumimoji="0" lang="ko-KR" altLang="ko-KR" sz="1200" b="0" i="0" u="none" strike="noStrike" cap="none" normalizeH="0" baseline="0">
                <a:ln>
                  <a:noFill/>
                </a:ln>
                <a:solidFill>
                  <a:srgbClr val="56A8F5"/>
                </a:solidFill>
                <a:effectLst/>
                <a:latin typeface="Arial Unicode MS"/>
                <a:ea typeface="JetBrains Mono"/>
              </a:rPr>
              <a:t>getParser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BCBEC4"/>
                </a:solidFill>
                <a:effectLst/>
                <a:latin typeface="Arial Unicode MS"/>
                <a:ea typeface="JetBrains Mono"/>
              </a:rPr>
              <a:t>annotation, Class&lt;?&gt; fieldType);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적용된 필드 값을 파싱하기 위한 </a:t>
            </a:r>
            <a:r>
              <a:rPr kumimoji="0" lang="en-US" altLang="ko-KR" sz="1100" b="0" i="0" u="none" strike="noStrike" cap="none" normalizeH="0" baseline="0">
                <a:ln>
                  <a:noFill/>
                </a:ln>
                <a:solidFill>
                  <a:schemeClr val="bg1">
                    <a:lumMod val="50000"/>
                  </a:schemeClr>
                </a:solidFill>
                <a:effectLst/>
                <a:latin typeface="Arial Unicode MS"/>
                <a:ea typeface="JetBrains Mono"/>
              </a:rPr>
              <a:t>Parser </a:t>
            </a:r>
            <a:r>
              <a:rPr kumimoji="0" lang="ko-KR" altLang="en-US" sz="1100" b="0" i="0" u="none" strike="noStrike" cap="none" normalizeH="0" baseline="0">
                <a:ln>
                  <a:noFill/>
                </a:ln>
                <a:solidFill>
                  <a:schemeClr val="bg1">
                    <a:lumMod val="50000"/>
                  </a:schemeClr>
                </a:solidFill>
                <a:effectLst/>
                <a:latin typeface="Arial Unicode MS"/>
                <a:ea typeface="JetBrains Mono"/>
              </a:rPr>
              <a:t>객체를 반환한</a:t>
            </a:r>
            <a:r>
              <a:rPr lang="ko-KR" altLang="en-US" sz="1100">
                <a:solidFill>
                  <a:schemeClr val="bg1">
                    <a:lumMod val="50000"/>
                  </a:schemeClr>
                </a:solidFill>
                <a:latin typeface="Arial Unicode MS"/>
                <a:ea typeface="JetBrains Mono"/>
              </a:rPr>
              <a:t>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73019EB9-F746-C4A7-98DC-0ED07768201A}"/>
              </a:ext>
            </a:extLst>
          </p:cNvPr>
          <p:cNvSpPr/>
          <p:nvPr/>
        </p:nvSpPr>
        <p:spPr>
          <a:xfrm>
            <a:off x="412313" y="572124"/>
            <a:ext cx="1119816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AnnotationFormatterFactory </a:t>
            </a:r>
            <a:r>
              <a:rPr lang="ko-KR" altLang="en-US" sz="1200"/>
              <a:t>는 특정 어노테이션이 붙은 필드의 값을 지정된 형식으로 변환해 주는 </a:t>
            </a:r>
            <a:r>
              <a:rPr lang="en-US" altLang="ko-KR" sz="1200"/>
              <a:t>Formatter </a:t>
            </a:r>
            <a:r>
              <a:rPr lang="ko-KR" altLang="en-US" sz="1200"/>
              <a:t>를 생성하는 팩토리 클래스이다</a:t>
            </a:r>
            <a:endParaRPr lang="en-US" altLang="ko-KR" sz="1200"/>
          </a:p>
          <a:p>
            <a:pPr marL="171450" indent="-171450">
              <a:lnSpc>
                <a:spcPct val="150000"/>
              </a:lnSpc>
              <a:buFont typeface="Arial" panose="020B0604020202020204" pitchFamily="34" charset="0"/>
              <a:buChar char="•"/>
            </a:pPr>
            <a:r>
              <a:rPr lang="ko-KR" altLang="en-US" sz="1200"/>
              <a:t>예를 들어</a:t>
            </a:r>
            <a:r>
              <a:rPr lang="en-US" altLang="ko-KR" sz="1200"/>
              <a:t> Jsr310DateTimeFormatAnnotationFormatterFactory </a:t>
            </a:r>
            <a:r>
              <a:rPr lang="ko-KR" altLang="en-US" sz="1200"/>
              <a:t>는 </a:t>
            </a:r>
            <a:r>
              <a:rPr lang="en-US" altLang="ko-KR" sz="1200"/>
              <a:t>@DateTimeFormat </a:t>
            </a:r>
            <a:r>
              <a:rPr lang="ko-KR" altLang="en-US" sz="1200"/>
              <a:t>어노테이션이 붙은 필드에서 날짜</a:t>
            </a:r>
            <a:r>
              <a:rPr lang="en-US" altLang="ko-KR" sz="1200"/>
              <a:t>(LocalDateTime) </a:t>
            </a:r>
            <a:r>
              <a:rPr lang="ko-KR" altLang="en-US" sz="1200"/>
              <a:t>값을 지정된 형식으로 변환해주는 </a:t>
            </a:r>
            <a:r>
              <a:rPr lang="en-US" altLang="ko-KR" sz="1200"/>
              <a:t>Formatter </a:t>
            </a:r>
            <a:r>
              <a:rPr lang="ko-KR" altLang="en-US" sz="1200"/>
              <a:t>를 만들어 사용할 수 있다</a:t>
            </a:r>
            <a:endParaRPr lang="en-US" altLang="ko-KR" sz="1200"/>
          </a:p>
        </p:txBody>
      </p:sp>
      <p:sp>
        <p:nvSpPr>
          <p:cNvPr id="6" name="직사각형 5">
            <a:extLst>
              <a:ext uri="{FF2B5EF4-FFF2-40B4-BE49-F238E27FC236}">
                <a16:creationId xmlns:a16="http://schemas.microsoft.com/office/drawing/2014/main" id="{24933C26-5649-D5EA-6A20-AEA8B2BFC5A0}"/>
              </a:ext>
            </a:extLst>
          </p:cNvPr>
          <p:cNvSpPr/>
          <p:nvPr/>
        </p:nvSpPr>
        <p:spPr>
          <a:xfrm>
            <a:off x="198756" y="3896486"/>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구현체</a:t>
            </a:r>
          </a:p>
        </p:txBody>
      </p:sp>
      <p:sp>
        <p:nvSpPr>
          <p:cNvPr id="7" name="직사각형 6">
            <a:extLst>
              <a:ext uri="{FF2B5EF4-FFF2-40B4-BE49-F238E27FC236}">
                <a16:creationId xmlns:a16="http://schemas.microsoft.com/office/drawing/2014/main" id="{C55AD471-7A42-F07A-D27C-43E0900AB90D}"/>
              </a:ext>
            </a:extLst>
          </p:cNvPr>
          <p:cNvSpPr/>
          <p:nvPr/>
        </p:nvSpPr>
        <p:spPr>
          <a:xfrm>
            <a:off x="412313" y="4265818"/>
            <a:ext cx="10620644"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DateTimeFormatAnnotationFormatterFactory</a:t>
            </a:r>
          </a:p>
          <a:p>
            <a:pPr marL="628650" lvl="1" indent="-171450">
              <a:lnSpc>
                <a:spcPct val="150000"/>
              </a:lnSpc>
              <a:buFont typeface="Arial" panose="020B0604020202020204" pitchFamily="34" charset="0"/>
              <a:buChar char="•"/>
            </a:pPr>
            <a:r>
              <a:rPr lang="en-US" altLang="ko-KR" sz="1200"/>
              <a:t>java.util.Date </a:t>
            </a:r>
            <a:r>
              <a:rPr lang="ko-KR" altLang="en-US" sz="1200"/>
              <a:t>와 </a:t>
            </a:r>
            <a:r>
              <a:rPr lang="en-US" altLang="ko-KR" sz="1200"/>
              <a:t>java.util.Calendar </a:t>
            </a:r>
            <a:r>
              <a:rPr lang="ko-KR" altLang="en-US" sz="1200"/>
              <a:t>같은 레거시 날짜</a:t>
            </a:r>
            <a:r>
              <a:rPr lang="en-US" altLang="ko-KR" sz="1200"/>
              <a:t>/</a:t>
            </a:r>
            <a:r>
              <a:rPr lang="ko-KR" altLang="en-US" sz="1200"/>
              <a:t>시간 </a:t>
            </a:r>
            <a:r>
              <a:rPr lang="en-US" altLang="ko-KR" sz="1200"/>
              <a:t>API </a:t>
            </a:r>
            <a:r>
              <a:rPr lang="ko-KR" altLang="en-US" sz="1200"/>
              <a:t>를 사용하여 </a:t>
            </a:r>
            <a:r>
              <a:rPr lang="en-US" altLang="ko-KR" sz="1200"/>
              <a:t>@DateTimeFormat </a:t>
            </a:r>
            <a:r>
              <a:rPr lang="ko-KR" altLang="en-US" sz="1200"/>
              <a:t>어노테이션이 지정된 필드를 포맷한다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b="1"/>
              <a:t>Jsr310DateTimeFormatAnnotationFormatterFactory</a:t>
            </a:r>
          </a:p>
          <a:p>
            <a:pPr marL="628650" lvl="1" indent="-171450">
              <a:lnSpc>
                <a:spcPct val="150000"/>
              </a:lnSpc>
              <a:buFont typeface="Arial" panose="020B0604020202020204" pitchFamily="34" charset="0"/>
              <a:buChar char="•"/>
            </a:pPr>
            <a:r>
              <a:rPr lang="en-US" altLang="ko-KR" sz="1200"/>
              <a:t>JDK 8</a:t>
            </a:r>
            <a:r>
              <a:rPr lang="ko-KR" altLang="en-US" sz="1200"/>
              <a:t>의 </a:t>
            </a:r>
            <a:r>
              <a:rPr lang="en-US" altLang="ko-KR" sz="1200"/>
              <a:t>LocalDateTime </a:t>
            </a:r>
            <a:r>
              <a:rPr lang="ko-KR" altLang="en-US" sz="1200"/>
              <a:t>와</a:t>
            </a:r>
            <a:r>
              <a:rPr lang="en-US" altLang="ko-KR" sz="1200"/>
              <a:t> ZonedDateTime</a:t>
            </a:r>
            <a:r>
              <a:rPr lang="ko-KR" altLang="en-US" sz="1200"/>
              <a:t> 과 같은 날짜</a:t>
            </a:r>
            <a:r>
              <a:rPr lang="en-US" altLang="ko-KR" sz="1200"/>
              <a:t>/</a:t>
            </a:r>
            <a:r>
              <a:rPr lang="ko-KR" altLang="en-US" sz="1200"/>
              <a:t>시간 </a:t>
            </a:r>
            <a:r>
              <a:rPr lang="en-US" altLang="ko-KR" sz="1200"/>
              <a:t>API </a:t>
            </a:r>
            <a:r>
              <a:rPr lang="ko-KR" altLang="en-US" sz="1200"/>
              <a:t>를 사용하여 </a:t>
            </a:r>
            <a:r>
              <a:rPr lang="en-US" altLang="ko-KR" sz="1200"/>
              <a:t>@DateTimeFormat </a:t>
            </a:r>
            <a:r>
              <a:rPr lang="ko-KR" altLang="en-US" sz="1200"/>
              <a:t>어노테이션이 지정된 필드를 포맷한다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b="1"/>
              <a:t>NumberFormatAnnotationFormatterFactory</a:t>
            </a:r>
          </a:p>
          <a:p>
            <a:pPr marL="628650" lvl="1" indent="-171450">
              <a:lnSpc>
                <a:spcPct val="150000"/>
              </a:lnSpc>
              <a:buFont typeface="Arial" panose="020B0604020202020204" pitchFamily="34" charset="0"/>
              <a:buChar char="•"/>
            </a:pPr>
            <a:r>
              <a:rPr lang="en-US" altLang="ko-KR" sz="1200"/>
              <a:t>@NumberFormat </a:t>
            </a:r>
            <a:r>
              <a:rPr lang="ko-KR" altLang="en-US" sz="1200"/>
              <a:t>어노테이션이 붙은 필드에서 숫자 값을 지정된 형식으로 포맷한다</a:t>
            </a:r>
            <a:endParaRPr lang="en-US" altLang="ko-KR" sz="1200"/>
          </a:p>
        </p:txBody>
      </p:sp>
    </p:spTree>
    <p:extLst>
      <p:ext uri="{BB962C8B-B14F-4D97-AF65-F5344CB8AC3E}">
        <p14:creationId xmlns:p14="http://schemas.microsoft.com/office/powerpoint/2010/main" val="108668734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118AA-E47C-FB66-2788-CDBCE81FD5A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69B2466-E0D7-9DC7-78D1-FFF9618E397A}"/>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BF468859-10D3-621D-C10F-9437CCF5E655}"/>
              </a:ext>
            </a:extLst>
          </p:cNvPr>
          <p:cNvSpPr>
            <a:spLocks noChangeArrowheads="1"/>
          </p:cNvSpPr>
          <p:nvPr/>
        </p:nvSpPr>
        <p:spPr bwMode="auto">
          <a:xfrm>
            <a:off x="589548" y="700140"/>
            <a:ext cx="4605322" cy="22700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MyModel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@NumberFormat</a:t>
            </a:r>
            <a:r>
              <a:rPr kumimoji="0" lang="ko-KR" altLang="ko-KR" sz="1100" b="0" i="0" u="none" strike="noStrike" cap="none" normalizeH="0" baseline="0">
                <a:ln>
                  <a:noFill/>
                </a:ln>
                <a:solidFill>
                  <a:srgbClr val="BCBEC4"/>
                </a:solidFill>
                <a:effectLst/>
                <a:ea typeface="JetBrains Mono"/>
              </a:rPr>
              <a:t>(style = </a:t>
            </a:r>
            <a:r>
              <a:rPr kumimoji="0" lang="ko-KR" altLang="ko-KR" sz="1100" b="0" i="0" u="none" strike="noStrike" cap="none" normalizeH="0" baseline="0">
                <a:ln>
                  <a:noFill/>
                </a:ln>
                <a:solidFill>
                  <a:schemeClr val="bg1">
                    <a:lumMod val="75000"/>
                  </a:schemeClr>
                </a:solidFill>
                <a:effectLst/>
                <a:ea typeface="JetBrains Mono"/>
              </a:rPr>
              <a:t>NumberFormat</a:t>
            </a:r>
            <a:r>
              <a:rPr kumimoji="0" lang="ko-KR" altLang="ko-KR" sz="1100" b="0" i="0" u="none" strike="noStrike" cap="none" normalizeH="0" baseline="0">
                <a:ln>
                  <a:noFill/>
                </a:ln>
                <a:solidFill>
                  <a:srgbClr val="BCBEC4"/>
                </a:solidFill>
                <a:effectLst/>
                <a:ea typeface="JetBrains Mono"/>
              </a:rPr>
              <a:t>.Style.</a:t>
            </a:r>
            <a:r>
              <a:rPr kumimoji="0" lang="ko-KR" altLang="ko-KR" sz="1100" b="0" i="0" u="none" strike="noStrike" cap="none" normalizeH="0" baseline="0">
                <a:ln>
                  <a:noFill/>
                </a:ln>
                <a:solidFill>
                  <a:schemeClr val="accent4">
                    <a:lumMod val="75000"/>
                  </a:schemeClr>
                </a:solidFill>
                <a:effectLst/>
                <a:ea typeface="JetBrains Mono"/>
              </a:rPr>
              <a:t>CURRENCY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BigDecimal </a:t>
            </a:r>
            <a:r>
              <a:rPr kumimoji="0" lang="ko-KR" altLang="ko-KR" sz="1100" b="0" i="0" u="none" strike="noStrike" cap="none" normalizeH="0" baseline="0">
                <a:ln>
                  <a:noFill/>
                </a:ln>
                <a:solidFill>
                  <a:srgbClr val="C77DBB"/>
                </a:solidFill>
                <a:effectLst/>
                <a:ea typeface="JetBrains Mono"/>
              </a:rPr>
              <a:t>price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@DateTimeFormat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LocalDate </a:t>
            </a:r>
            <a:r>
              <a:rPr kumimoji="0" lang="en-US" altLang="ko-KR" sz="1100" b="0" i="0" u="none" strike="noStrike" cap="none" normalizeH="0" baseline="0">
                <a:ln>
                  <a:noFill/>
                </a:ln>
                <a:solidFill>
                  <a:srgbClr val="C77DBB"/>
                </a:solidFill>
                <a:effectLst/>
                <a:ea typeface="JetBrains Mono"/>
              </a:rPr>
              <a:t>d</a:t>
            </a:r>
            <a:r>
              <a:rPr kumimoji="0" lang="ko-KR" altLang="ko-KR" sz="1100" b="0" i="0" u="none" strike="noStrike" cap="none" normalizeH="0" baseline="0">
                <a:ln>
                  <a:noFill/>
                </a:ln>
                <a:solidFill>
                  <a:srgbClr val="C77DBB"/>
                </a:solidFill>
                <a:effectLst/>
                <a:ea typeface="JetBrains Mono"/>
              </a:rPr>
              <a:t>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와</a:t>
            </a:r>
            <a:r>
              <a:rPr kumimoji="0" lang="ko-KR" altLang="ko-KR" sz="1100" b="0" i="0" u="none" strike="noStrike" cap="none" normalizeH="0" baseline="0">
                <a:ln>
                  <a:noFill/>
                </a:ln>
                <a:solidFill>
                  <a:srgbClr val="7A7E85"/>
                </a:solidFill>
                <a:effectLst/>
                <a:ea typeface="JetBrains Mono"/>
              </a:rPr>
              <a:t> Setter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5D03F785-0491-B933-7990-62BD600D545F}"/>
              </a:ext>
            </a:extLst>
          </p:cNvPr>
          <p:cNvSpPr>
            <a:spLocks noChangeArrowheads="1"/>
          </p:cNvSpPr>
          <p:nvPr/>
        </p:nvSpPr>
        <p:spPr bwMode="auto">
          <a:xfrm>
            <a:off x="589548" y="3331618"/>
            <a:ext cx="4605322" cy="31489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폼 페이지를 반환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showForm</a:t>
            </a:r>
            <a:r>
              <a:rPr kumimoji="0" lang="ko-KR" altLang="ko-KR" sz="1100" b="0" i="0" u="none" strike="noStrike" cap="none" normalizeH="0" baseline="0">
                <a:ln>
                  <a:noFill/>
                </a:ln>
                <a:solidFill>
                  <a:srgbClr val="BCBEC4"/>
                </a:solidFill>
                <a:effectLst/>
                <a:ea typeface="JetBrains Mono"/>
              </a:rPr>
              <a:t>(Model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"myModel"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MyModel());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폼 데이터를 처리하고 결과를 반환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handleSubmit</a:t>
            </a:r>
            <a:r>
              <a:rPr kumimoji="0" lang="ko-KR" altLang="ko-KR" sz="1100" b="0" i="0" u="none" strike="noStrike" cap="none" normalizeH="0" baseline="0">
                <a:ln>
                  <a:noFill/>
                </a:ln>
                <a:solidFill>
                  <a:srgbClr val="BCBEC4"/>
                </a:solidFill>
                <a:effectLst/>
                <a:ea typeface="JetBrains Mono"/>
              </a:rPr>
              <a:t>(MyModel myModel,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myModel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myModel);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57928396-10C3-1CA2-2A91-E16410A58914}"/>
              </a:ext>
            </a:extLst>
          </p:cNvPr>
          <p:cNvSpPr>
            <a:spLocks noChangeArrowheads="1"/>
          </p:cNvSpPr>
          <p:nvPr/>
        </p:nvSpPr>
        <p:spPr bwMode="auto">
          <a:xfrm>
            <a:off x="6391541" y="700924"/>
            <a:ext cx="460532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"/submit"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(Currency):&lt;/label&gt;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Purchase </a:t>
            </a:r>
            <a:r>
              <a:rPr kumimoji="0" lang="ko-KR" altLang="ko-KR" sz="1100" b="0" i="0" u="none" strike="noStrike" cap="none" normalizeH="0" baseline="0">
                <a:ln>
                  <a:noFill/>
                </a:ln>
                <a:solidFill>
                  <a:srgbClr val="56A8F5"/>
                </a:solidFill>
                <a:effectLst/>
                <a:latin typeface="Arial Unicode MS"/>
                <a:ea typeface="JetBrains Mono"/>
              </a:rPr>
              <a:t>Date </a:t>
            </a:r>
            <a:r>
              <a:rPr kumimoji="0" lang="ko-KR" altLang="ko-KR" sz="1100" b="0" i="0" u="none" strike="noStrike" cap="none" normalizeH="0" baseline="0">
                <a:ln>
                  <a:noFill/>
                </a:ln>
                <a:solidFill>
                  <a:srgbClr val="BCBEC4"/>
                </a:solidFill>
                <a:effectLst/>
                <a:latin typeface="Arial Unicode MS"/>
                <a:ea typeface="JetBrains Mono"/>
              </a:rPr>
              <a:t>(yyyy-MM-dd):&lt;/label&gt;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 "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&gt;Submit&lt;/button&gt;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0346CC75-F437-2B45-A4F2-D689957A06AC}"/>
              </a:ext>
            </a:extLst>
          </p:cNvPr>
          <p:cNvSpPr>
            <a:spLocks noChangeArrowheads="1"/>
          </p:cNvSpPr>
          <p:nvPr/>
        </p:nvSpPr>
        <p:spPr bwMode="auto">
          <a:xfrm>
            <a:off x="6391542" y="4530113"/>
            <a:ext cx="4605321"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&gt;Data&lt;/h1&gt;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&gt;Price: &lt;</a:t>
            </a:r>
            <a:r>
              <a:rPr kumimoji="0" lang="ko-KR" altLang="ko-KR" sz="1100" b="0" i="0" u="none" strike="noStrike" cap="none" normalizeH="0" baseline="0">
                <a:ln>
                  <a:noFill/>
                </a:ln>
                <a:solidFill>
                  <a:srgbClr val="16BAAC"/>
                </a:solidFill>
                <a:effectLst/>
                <a:latin typeface="Arial Unicode MS"/>
                <a:ea typeface="JetBrains Mono"/>
              </a:rPr>
              <a:t>strong</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{my</a:t>
            </a:r>
            <a:r>
              <a:rPr kumimoji="0" lang="ko-KR" altLang="ko-KR" sz="1100" b="0" i="0" u="none" strike="noStrike" cap="none" normalizeH="0" baseline="0">
                <a:ln>
                  <a:noFill/>
                </a:ln>
                <a:solidFill>
                  <a:srgbClr val="BCBEC4"/>
                </a:solidFill>
                <a:effectLst/>
                <a:latin typeface="Arial Unicode MS"/>
                <a:ea typeface="JetBrains Mono"/>
              </a:rPr>
              <a:t>Model.</a:t>
            </a:r>
            <a:r>
              <a:rPr kumimoji="0" lang="ko-KR" altLang="ko-KR" sz="1100" b="0" i="0" u="none" strike="noStrike" cap="none" normalizeH="0" baseline="0">
                <a:ln>
                  <a:noFill/>
                </a:ln>
                <a:solidFill>
                  <a:schemeClr val="accent4">
                    <a:lumMod val="75000"/>
                  </a:schemeClr>
                </a:solidFill>
                <a:effectLst/>
                <a:latin typeface="Arial Unicode MS"/>
                <a:ea typeface="JetBrains Mono"/>
              </a:rPr>
              <a:t>price</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}&lt;/strong&gt;&lt;/p&gt;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&gt;Date: &lt;</a:t>
            </a:r>
            <a:r>
              <a:rPr kumimoji="0" lang="ko-KR" altLang="ko-KR" sz="1100" b="0" i="0" u="none" strike="noStrike" cap="none" normalizeH="0" baseline="0">
                <a:ln>
                  <a:noFill/>
                </a:ln>
                <a:solidFill>
                  <a:srgbClr val="16BAAC"/>
                </a:solidFill>
                <a:effectLst/>
                <a:latin typeface="Arial Unicode MS"/>
                <a:ea typeface="JetBrains Mono"/>
              </a:rPr>
              <a:t>strong</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{my</a:t>
            </a:r>
            <a:r>
              <a:rPr kumimoji="0" lang="ko-KR" altLang="ko-KR" sz="1100" b="0" i="0" u="none" strike="noStrike" cap="none" normalizeH="0" baseline="0">
                <a:ln>
                  <a:noFill/>
                </a:ln>
                <a:solidFill>
                  <a:srgbClr val="BCBEC4"/>
                </a:solidFill>
                <a:effectLst/>
                <a:latin typeface="Arial Unicode MS"/>
                <a:ea typeface="JetBrains Mono"/>
              </a:rPr>
              <a:t>Model.</a:t>
            </a:r>
            <a:r>
              <a:rPr kumimoji="0" lang="en-US" altLang="ko-KR" sz="1100" b="0" i="0" u="none" strike="noStrike" cap="none" normalizeH="0" baseline="0">
                <a:ln>
                  <a:noFill/>
                </a:ln>
                <a:solidFill>
                  <a:schemeClr val="accent4">
                    <a:lumMod val="75000"/>
                  </a:schemeClr>
                </a:solidFill>
                <a:effectLst/>
                <a:latin typeface="Arial Unicode MS"/>
                <a:ea typeface="JetBrains Mono"/>
              </a:rPr>
              <a:t>d</a:t>
            </a:r>
            <a:r>
              <a:rPr kumimoji="0" lang="ko-KR" altLang="ko-KR" sz="1100" b="0" i="0" u="none" strike="noStrike" cap="none" normalizeH="0" baseline="0">
                <a:ln>
                  <a:noFill/>
                </a:ln>
                <a:solidFill>
                  <a:schemeClr val="accent4">
                    <a:lumMod val="75000"/>
                  </a:schemeClr>
                </a:solidFill>
                <a:effectLst/>
                <a:latin typeface="Arial Unicode MS"/>
                <a:ea typeface="JetBrains Mono"/>
              </a:rPr>
              <a:t>ate</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}&lt;/strong&gt;&lt;/p&gt;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75102AA0-1151-26F0-A553-A8BB31FCA59F}"/>
              </a:ext>
            </a:extLst>
          </p:cNvPr>
          <p:cNvSpPr txBox="1"/>
          <p:nvPr/>
        </p:nvSpPr>
        <p:spPr>
          <a:xfrm>
            <a:off x="6305049" y="445656"/>
            <a:ext cx="1108409" cy="276999"/>
          </a:xfrm>
          <a:prstGeom prst="rect">
            <a:avLst/>
          </a:prstGeom>
          <a:noFill/>
        </p:spPr>
        <p:txBody>
          <a:bodyPr wrap="square">
            <a:spAutoFit/>
          </a:bodyPr>
          <a:lstStyle/>
          <a:p>
            <a:r>
              <a:rPr lang="en-US" altLang="ko-KR" sz="1200" b="1" i="1">
                <a:solidFill>
                  <a:srgbClr val="0070C0"/>
                </a:solidFill>
              </a:rPr>
              <a:t>form.html</a:t>
            </a:r>
            <a:endParaRPr lang="ko-KR" altLang="en-US" sz="1200" b="1" i="1">
              <a:solidFill>
                <a:srgbClr val="0070C0"/>
              </a:solidFill>
            </a:endParaRPr>
          </a:p>
        </p:txBody>
      </p:sp>
      <p:sp>
        <p:nvSpPr>
          <p:cNvPr id="12" name="TextBox 11">
            <a:extLst>
              <a:ext uri="{FF2B5EF4-FFF2-40B4-BE49-F238E27FC236}">
                <a16:creationId xmlns:a16="http://schemas.microsoft.com/office/drawing/2014/main" id="{67CCA450-E53D-11F1-E7BE-DF9E6B608F7A}"/>
              </a:ext>
            </a:extLst>
          </p:cNvPr>
          <p:cNvSpPr txBox="1"/>
          <p:nvPr/>
        </p:nvSpPr>
        <p:spPr>
          <a:xfrm>
            <a:off x="6305050" y="4253114"/>
            <a:ext cx="1108409" cy="276999"/>
          </a:xfrm>
          <a:prstGeom prst="rect">
            <a:avLst/>
          </a:prstGeom>
          <a:noFill/>
        </p:spPr>
        <p:txBody>
          <a:bodyPr wrap="square">
            <a:spAutoFit/>
          </a:bodyPr>
          <a:lstStyle/>
          <a:p>
            <a:r>
              <a:rPr lang="en-US" altLang="ko-KR" sz="1200" b="1" i="1">
                <a:solidFill>
                  <a:srgbClr val="0070C0"/>
                </a:solidFill>
              </a:rPr>
              <a:t>result.html</a:t>
            </a:r>
            <a:endParaRPr lang="ko-KR" altLang="en-US" sz="1200" b="1" i="1">
              <a:solidFill>
                <a:srgbClr val="0070C0"/>
              </a:solidFill>
            </a:endParaRPr>
          </a:p>
        </p:txBody>
      </p:sp>
      <p:grpSp>
        <p:nvGrpSpPr>
          <p:cNvPr id="7" name="그룹 6">
            <a:extLst>
              <a:ext uri="{FF2B5EF4-FFF2-40B4-BE49-F238E27FC236}">
                <a16:creationId xmlns:a16="http://schemas.microsoft.com/office/drawing/2014/main" id="{DC1A57E9-0341-FBBF-BB50-CDCCDB85533E}"/>
              </a:ext>
            </a:extLst>
          </p:cNvPr>
          <p:cNvGrpSpPr/>
          <p:nvPr/>
        </p:nvGrpSpPr>
        <p:grpSpPr>
          <a:xfrm>
            <a:off x="5922748" y="1732184"/>
            <a:ext cx="283698" cy="283699"/>
            <a:chOff x="1075919" y="1284038"/>
            <a:chExt cx="283698" cy="283699"/>
          </a:xfrm>
        </p:grpSpPr>
        <p:sp>
          <p:nvSpPr>
            <p:cNvPr id="10" name="타원 9">
              <a:extLst>
                <a:ext uri="{FF2B5EF4-FFF2-40B4-BE49-F238E27FC236}">
                  <a16:creationId xmlns:a16="http://schemas.microsoft.com/office/drawing/2014/main" id="{EE4FD1BF-6EB1-103E-B4CB-F94EC002EB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0FC83216-30AC-2857-81ED-7824A10F4369}"/>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0B916D57-F64C-1345-2CBE-ECCF0F74AEEC}"/>
              </a:ext>
            </a:extLst>
          </p:cNvPr>
          <p:cNvGrpSpPr/>
          <p:nvPr/>
        </p:nvGrpSpPr>
        <p:grpSpPr>
          <a:xfrm>
            <a:off x="5954151" y="5053541"/>
            <a:ext cx="283698" cy="283699"/>
            <a:chOff x="1075919" y="1284038"/>
            <a:chExt cx="283698" cy="283699"/>
          </a:xfrm>
        </p:grpSpPr>
        <p:sp>
          <p:nvSpPr>
            <p:cNvPr id="15" name="타원 14">
              <a:extLst>
                <a:ext uri="{FF2B5EF4-FFF2-40B4-BE49-F238E27FC236}">
                  <a16:creationId xmlns:a16="http://schemas.microsoft.com/office/drawing/2014/main" id="{7207B6C4-21B3-A852-C267-008711385B8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ACFE32EE-9E8D-4CDF-6C26-622F72340FD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aphicFrame>
        <p:nvGraphicFramePr>
          <p:cNvPr id="24" name="표 23">
            <a:extLst>
              <a:ext uri="{FF2B5EF4-FFF2-40B4-BE49-F238E27FC236}">
                <a16:creationId xmlns:a16="http://schemas.microsoft.com/office/drawing/2014/main" id="{052D4A13-E3D7-AE7D-8BF9-73E2A0DBDCE5}"/>
              </a:ext>
            </a:extLst>
          </p:cNvPr>
          <p:cNvGraphicFramePr>
            <a:graphicFrameLocks noGrp="1"/>
          </p:cNvGraphicFramePr>
          <p:nvPr/>
        </p:nvGraphicFramePr>
        <p:xfrm>
          <a:off x="9388971" y="3185589"/>
          <a:ext cx="1661524" cy="813435"/>
        </p:xfrm>
        <a:graphic>
          <a:graphicData uri="http://schemas.openxmlformats.org/drawingml/2006/table">
            <a:tbl>
              <a:tblPr/>
              <a:tblGrid>
                <a:gridCol w="1661524">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/form </a:t>
                      </a:r>
                      <a:r>
                        <a:rPr lang="ko-KR" altLang="en-US" sz="1100"/>
                        <a:t>요청</a:t>
                      </a:r>
                      <a:endParaRPr lang="en-US" sz="1100"/>
                    </a:p>
                    <a:p>
                      <a:pPr marL="228600" indent="-228600">
                        <a:lnSpc>
                          <a:spcPct val="150000"/>
                        </a:lnSpc>
                        <a:buFont typeface="+mj-ea"/>
                        <a:buAutoNum type="circleNumDbPlain"/>
                      </a:pPr>
                      <a:r>
                        <a:rPr lang="ko-KR" altLang="en-US" sz="1100"/>
                        <a:t>폼 필드에</a:t>
                      </a:r>
                      <a:r>
                        <a:rPr lang="en-US" altLang="ko-KR" sz="1100"/>
                        <a:t> </a:t>
                      </a:r>
                      <a:r>
                        <a:rPr lang="ko-KR" altLang="en-US" sz="1100"/>
                        <a:t>값</a:t>
                      </a:r>
                      <a:r>
                        <a:rPr lang="en-US" altLang="ko-KR" sz="1100"/>
                        <a:t> </a:t>
                      </a:r>
                      <a:r>
                        <a:rPr lang="ko-KR" altLang="en-US" sz="1100"/>
                        <a:t>입력</a:t>
                      </a:r>
                      <a:endParaRPr lang="en-US" altLang="ko-KR" sz="1100"/>
                    </a:p>
                    <a:p>
                      <a:pPr marL="228600" marR="0" lvl="0" indent="-228600" algn="l" defTabSz="914400" rtl="0" eaLnBrk="1" fontAlgn="auto" latinLnBrk="1" hangingPunct="1">
                        <a:lnSpc>
                          <a:spcPct val="150000"/>
                        </a:lnSpc>
                        <a:spcBef>
                          <a:spcPts val="0"/>
                        </a:spcBef>
                        <a:spcAft>
                          <a:spcPts val="0"/>
                        </a:spcAft>
                        <a:buClrTx/>
                        <a:buSzTx/>
                        <a:buFont typeface="+mj-ea"/>
                        <a:buAutoNum type="circleNumDbPlain"/>
                        <a:tabLst/>
                        <a:defRPr/>
                      </a:pPr>
                      <a:r>
                        <a:rPr lang="en-US" altLang="ko-KR" sz="1100"/>
                        <a:t>POST /submit </a:t>
                      </a:r>
                      <a:r>
                        <a:rPr lang="ko-KR" altLang="en-US" sz="1100"/>
                        <a:t>요청</a:t>
                      </a:r>
                      <a:endParaRPr lang="en-US" altLang="ko-KR"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graphicFrame>
        <p:nvGraphicFramePr>
          <p:cNvPr id="25" name="표 24">
            <a:extLst>
              <a:ext uri="{FF2B5EF4-FFF2-40B4-BE49-F238E27FC236}">
                <a16:creationId xmlns:a16="http://schemas.microsoft.com/office/drawing/2014/main" id="{C4C77A28-B217-874F-24A3-010FFBE31CED}"/>
              </a:ext>
            </a:extLst>
          </p:cNvPr>
          <p:cNvGraphicFramePr>
            <a:graphicFrameLocks noGrp="1"/>
          </p:cNvGraphicFramePr>
          <p:nvPr/>
        </p:nvGraphicFramePr>
        <p:xfrm>
          <a:off x="7505926" y="6091532"/>
          <a:ext cx="3353321" cy="561975"/>
        </p:xfrm>
        <a:graphic>
          <a:graphicData uri="http://schemas.openxmlformats.org/drawingml/2006/table">
            <a:tbl>
              <a:tblPr/>
              <a:tblGrid>
                <a:gridCol w="3353321">
                  <a:extLst>
                    <a:ext uri="{9D8B030D-6E8A-4147-A177-3AD203B41FA5}">
                      <a16:colId xmlns:a16="http://schemas.microsoft.com/office/drawing/2014/main" val="2270832344"/>
                    </a:ext>
                  </a:extLst>
                </a:gridCol>
              </a:tblGrid>
              <a:tr h="0">
                <a:tc>
                  <a:txBody>
                    <a:bodyPr/>
                    <a:lstStyle/>
                    <a:p>
                      <a:pPr marL="0" indent="0">
                        <a:lnSpc>
                          <a:spcPct val="150000"/>
                        </a:lnSpc>
                        <a:buFont typeface="+mj-ea"/>
                        <a:buNone/>
                      </a:pPr>
                      <a:r>
                        <a:rPr lang="en-US" altLang="ko-KR" sz="1100"/>
                        <a:t>@NumberFormat</a:t>
                      </a:r>
                      <a:r>
                        <a:rPr lang="ko-KR" altLang="en-US" sz="1100"/>
                        <a:t> 과 </a:t>
                      </a:r>
                      <a:r>
                        <a:rPr lang="en-US" altLang="ko-KR" sz="1100"/>
                        <a:t>@DateTimeFormat </a:t>
                      </a:r>
                      <a:r>
                        <a:rPr lang="ko-KR" altLang="en-US" sz="1100"/>
                        <a:t>에 의해 포맷된 데이터 출력</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pic>
        <p:nvPicPr>
          <p:cNvPr id="27" name="그림 26">
            <a:extLst>
              <a:ext uri="{FF2B5EF4-FFF2-40B4-BE49-F238E27FC236}">
                <a16:creationId xmlns:a16="http://schemas.microsoft.com/office/drawing/2014/main" id="{A5744C0E-916C-6580-A748-C2DB1BD66022}"/>
              </a:ext>
            </a:extLst>
          </p:cNvPr>
          <p:cNvPicPr>
            <a:picLocks noChangeAspect="1"/>
          </p:cNvPicPr>
          <p:nvPr/>
        </p:nvPicPr>
        <p:blipFill>
          <a:blip r:embed="rId3"/>
          <a:stretch>
            <a:fillRect/>
          </a:stretch>
        </p:blipFill>
        <p:spPr>
          <a:xfrm>
            <a:off x="6397517" y="5956867"/>
            <a:ext cx="1108409" cy="831307"/>
          </a:xfrm>
          <a:prstGeom prst="rect">
            <a:avLst/>
          </a:prstGeom>
          <a:ln w="6350">
            <a:solidFill>
              <a:schemeClr val="bg1">
                <a:lumMod val="65000"/>
              </a:schemeClr>
            </a:solidFill>
          </a:ln>
        </p:spPr>
      </p:pic>
      <p:pic>
        <p:nvPicPr>
          <p:cNvPr id="29" name="그림 28">
            <a:extLst>
              <a:ext uri="{FF2B5EF4-FFF2-40B4-BE49-F238E27FC236}">
                <a16:creationId xmlns:a16="http://schemas.microsoft.com/office/drawing/2014/main" id="{2B25F403-0896-8CB0-57AC-084D8EB66397}"/>
              </a:ext>
            </a:extLst>
          </p:cNvPr>
          <p:cNvPicPr>
            <a:picLocks noChangeAspect="1"/>
          </p:cNvPicPr>
          <p:nvPr/>
        </p:nvPicPr>
        <p:blipFill>
          <a:blip r:embed="rId4"/>
          <a:stretch>
            <a:fillRect/>
          </a:stretch>
        </p:blipFill>
        <p:spPr>
          <a:xfrm>
            <a:off x="6391541" y="3199831"/>
            <a:ext cx="2919800" cy="833346"/>
          </a:xfrm>
          <a:prstGeom prst="rect">
            <a:avLst/>
          </a:prstGeom>
          <a:ln w="6350">
            <a:solidFill>
              <a:schemeClr val="bg1">
                <a:lumMod val="65000"/>
              </a:schemeClr>
            </a:solidFill>
          </a:ln>
        </p:spPr>
      </p:pic>
    </p:spTree>
    <p:extLst>
      <p:ext uri="{BB962C8B-B14F-4D97-AF65-F5344CB8AC3E}">
        <p14:creationId xmlns:p14="http://schemas.microsoft.com/office/powerpoint/2010/main" val="328326566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61A97-232C-FB84-22C1-56141F9470D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5EDC2F5-077F-CF98-38C6-B8A7AA16CE36}"/>
              </a:ext>
            </a:extLst>
          </p:cNvPr>
          <p:cNvSpPr/>
          <p:nvPr/>
        </p:nvSpPr>
        <p:spPr>
          <a:xfrm>
            <a:off x="192780" y="154980"/>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커스텀 구현</a:t>
            </a:r>
          </a:p>
        </p:txBody>
      </p:sp>
      <p:sp>
        <p:nvSpPr>
          <p:cNvPr id="2" name="Rectangle 1">
            <a:extLst>
              <a:ext uri="{FF2B5EF4-FFF2-40B4-BE49-F238E27FC236}">
                <a16:creationId xmlns:a16="http://schemas.microsoft.com/office/drawing/2014/main" id="{22D7F3E5-C77A-002F-A95E-074177525037}"/>
              </a:ext>
            </a:extLst>
          </p:cNvPr>
          <p:cNvSpPr>
            <a:spLocks noChangeArrowheads="1"/>
          </p:cNvSpPr>
          <p:nvPr/>
        </p:nvSpPr>
        <p:spPr bwMode="auto">
          <a:xfrm>
            <a:off x="259976" y="4667073"/>
            <a:ext cx="643366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@Target</a:t>
            </a:r>
            <a:r>
              <a:rPr kumimoji="0" lang="ko-KR" altLang="ko-KR" sz="1100" b="0" i="0" u="none" strike="noStrike" cap="none" normalizeH="0" baseline="0">
                <a:ln>
                  <a:noFill/>
                </a:ln>
                <a:solidFill>
                  <a:srgbClr val="BCBEC4"/>
                </a:solidFill>
                <a:effectLst/>
                <a:latin typeface="Arial Unicode MS"/>
                <a:ea typeface="JetBrains Mono"/>
              </a:rPr>
              <a:t>({ElementType.</a:t>
            </a:r>
            <a:r>
              <a:rPr kumimoji="0" lang="ko-KR" altLang="ko-KR" sz="1100" b="0" i="1" u="none" strike="noStrike" cap="none" normalizeH="0" baseline="0">
                <a:ln>
                  <a:noFill/>
                </a:ln>
                <a:solidFill>
                  <a:srgbClr val="C77DBB"/>
                </a:solidFill>
                <a:effectLst/>
                <a:latin typeface="Arial Unicode MS"/>
                <a:ea typeface="JetBrains Mono"/>
              </a:rPr>
              <a:t>FIELD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@Retention</a:t>
            </a:r>
            <a:r>
              <a:rPr kumimoji="0" lang="ko-KR" altLang="ko-KR" sz="1100" b="0" i="0" u="none" strike="noStrike" cap="none" normalizeH="0" baseline="0">
                <a:ln>
                  <a:noFill/>
                </a:ln>
                <a:solidFill>
                  <a:srgbClr val="BCBEC4"/>
                </a:solidFill>
                <a:effectLst/>
                <a:latin typeface="Arial Unicode MS"/>
                <a:ea typeface="JetBrains Mono"/>
              </a:rPr>
              <a:t>(RetentionPolicy.</a:t>
            </a:r>
            <a:r>
              <a:rPr kumimoji="0" lang="ko-KR" altLang="ko-KR" sz="1100" b="0" i="1" u="none" strike="noStrike" cap="none" normalizeH="0" baseline="0">
                <a:ln>
                  <a:noFill/>
                </a:ln>
                <a:solidFill>
                  <a:srgbClr val="C77DBB"/>
                </a:solidFill>
                <a:effectLst/>
                <a:latin typeface="Arial Unicode MS"/>
                <a:ea typeface="JetBrains Mono"/>
              </a:rPr>
              <a:t>RUNTIME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a:t>
            </a:r>
            <a:r>
              <a:rPr kumimoji="0" lang="ko-KR" altLang="ko-KR" sz="1100" b="0" i="0" u="none" strike="noStrike" cap="none" normalizeH="0" baseline="0">
                <a:ln>
                  <a:noFill/>
                </a:ln>
                <a:solidFill>
                  <a:srgbClr val="56A8F5"/>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default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통화 형식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56A8F5"/>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default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소수점 자리수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17A1098-EB11-B998-5025-6981BC1EFCD5}"/>
              </a:ext>
            </a:extLst>
          </p:cNvPr>
          <p:cNvSpPr>
            <a:spLocks noChangeArrowheads="1"/>
          </p:cNvSpPr>
          <p:nvPr/>
        </p:nvSpPr>
        <p:spPr bwMode="auto">
          <a:xfrm>
            <a:off x="6878919" y="680597"/>
            <a:ext cx="5109884" cy="55709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CustomCurrencyFormatter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Formatter&lt;BigDecimal&gt;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int </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CustomCurrencyFormatter</a:t>
            </a:r>
            <a:r>
              <a:rPr kumimoji="0" lang="ko-KR" altLang="ko-KR" sz="1100" b="0" i="0" u="none" strike="noStrike" cap="none" normalizeH="0" baseline="0">
                <a:ln>
                  <a:noFill/>
                </a:ln>
                <a:solidFill>
                  <a:srgbClr val="BCBEC4"/>
                </a:solidFill>
                <a:effectLst/>
                <a:latin typeface="Arial Unicode MS"/>
                <a:ea typeface="JetBrains Mono"/>
              </a:rPr>
              <a:t>(String pattern,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decimalPlaces)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pattern </a:t>
            </a:r>
            <a:r>
              <a:rPr kumimoji="0" lang="ko-KR" altLang="ko-KR" sz="1100" b="0" i="0" u="none" strike="noStrike" cap="none" normalizeH="0" baseline="0">
                <a:ln>
                  <a:noFill/>
                </a:ln>
                <a:solidFill>
                  <a:srgbClr val="BCBEC4"/>
                </a:solidFill>
                <a:effectLst/>
                <a:latin typeface="Arial Unicode MS"/>
                <a:ea typeface="JetBrains Mono"/>
              </a:rPr>
              <a:t>= pattern;</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통화</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형식</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decimalPlaces </a:t>
            </a:r>
            <a:r>
              <a:rPr kumimoji="0" lang="ko-KR" altLang="ko-KR" sz="1100" b="0" i="0" u="none" strike="noStrike" cap="none" normalizeH="0" baseline="0">
                <a:ln>
                  <a:noFill/>
                </a:ln>
                <a:solidFill>
                  <a:srgbClr val="BCBEC4"/>
                </a:solidFill>
                <a:effectLst/>
                <a:latin typeface="Arial Unicode MS"/>
                <a:ea typeface="JetBrains Mono"/>
              </a:rPr>
              <a:t>= decimalPlaces;</a:t>
            </a:r>
            <a:r>
              <a:rPr kumimoji="0" lang="ko-KR" altLang="ko-KR" sz="1100" b="0" i="0" u="none" strike="noStrike" cap="none" normalizeH="0" baseline="0">
                <a:ln>
                  <a:noFill/>
                </a:ln>
                <a:solidFill>
                  <a:srgbClr val="7A7E85"/>
                </a:solidFill>
                <a:effectLst/>
                <a:latin typeface="Arial Unicode MS"/>
                <a:ea typeface="JetBrains Mono"/>
              </a:rPr>
              <a:t> //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소수점 자리수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56A8F5"/>
                </a:solidFill>
                <a:effectLst/>
                <a:latin typeface="Arial Unicode MS"/>
                <a:ea typeface="JetBrains Mono"/>
              </a:rPr>
              <a:t>parse</a:t>
            </a:r>
            <a:r>
              <a:rPr kumimoji="0" lang="ko-KR" altLang="ko-KR" sz="1100" b="0" i="0" u="none" strike="noStrike" cap="none" normalizeH="0" baseline="0">
                <a:ln>
                  <a:noFill/>
                </a:ln>
                <a:solidFill>
                  <a:srgbClr val="BCBEC4"/>
                </a:solidFill>
                <a:effectLst/>
                <a:latin typeface="Arial Unicode MS"/>
                <a:ea typeface="JetBrains Mono"/>
              </a:rPr>
              <a:t>(String text, Locale locale)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ParseException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NumberFormat numberFormat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DecimalFormat(</a:t>
            </a:r>
            <a:r>
              <a:rPr kumimoji="0" lang="ko-KR" altLang="ko-KR" sz="1100" b="0" i="0" u="none" strike="noStrike" cap="none" normalizeH="0" baseline="0">
                <a:ln>
                  <a:noFill/>
                </a:ln>
                <a:solidFill>
                  <a:srgbClr val="C77DBB"/>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 number = numberFormat.parse(text);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BigDecimal.</a:t>
            </a:r>
            <a:r>
              <a:rPr kumimoji="0" lang="ko-KR" altLang="ko-KR" sz="1100" b="0" i="1" u="none" strike="noStrike" cap="none" normalizeH="0" baseline="0">
                <a:ln>
                  <a:noFill/>
                </a:ln>
                <a:solidFill>
                  <a:srgbClr val="BCBEC4"/>
                </a:solidFill>
                <a:effectLst/>
                <a:latin typeface="Arial Unicode MS"/>
                <a:ea typeface="JetBrains Mono"/>
              </a:rPr>
              <a:t>valueOf</a:t>
            </a:r>
            <a:r>
              <a:rPr kumimoji="0" lang="ko-KR" altLang="ko-KR" sz="1100" b="0" i="0" u="none" strike="noStrike" cap="none" normalizeH="0" baseline="0">
                <a:ln>
                  <a:noFill/>
                </a:ln>
                <a:solidFill>
                  <a:srgbClr val="BCBEC4"/>
                </a:solidFill>
                <a:effectLst/>
                <a:latin typeface="Arial Unicode MS"/>
                <a:ea typeface="JetBrains Mono"/>
              </a:rPr>
              <a:t>(number.doubleValue())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.setScale(</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 RoundingMode.</a:t>
            </a:r>
            <a:r>
              <a:rPr kumimoji="0" lang="ko-KR" altLang="ko-KR" sz="1100" b="0" i="1" u="none" strike="noStrike" cap="none" normalizeH="0" baseline="0">
                <a:ln>
                  <a:noFill/>
                </a:ln>
                <a:solidFill>
                  <a:srgbClr val="C77DBB"/>
                </a:solidFill>
                <a:effectLst/>
                <a:latin typeface="Arial Unicode MS"/>
                <a:ea typeface="JetBrains Mono"/>
              </a:rPr>
              <a:t>HALF_UP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print</a:t>
            </a:r>
            <a:r>
              <a:rPr kumimoji="0" lang="ko-KR" altLang="ko-KR" sz="1100" b="0" i="0" u="none" strike="noStrike" cap="none" normalizeH="0" baseline="0">
                <a:ln>
                  <a:noFill/>
                </a:ln>
                <a:solidFill>
                  <a:srgbClr val="BCBEC4"/>
                </a:solidFill>
                <a:effectLst/>
                <a:latin typeface="Arial Unicode MS"/>
                <a:ea typeface="JetBrains Mono"/>
              </a:rPr>
              <a:t>(BigDecimal object, Locale locale)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NumberFormat </a:t>
            </a:r>
            <a:r>
              <a:rPr kumimoji="0" lang="en-US" altLang="ko-KR" sz="1100" b="0" i="0" u="none" strike="noStrike" cap="none" normalizeH="0" baseline="0">
                <a:ln>
                  <a:noFill/>
                </a:ln>
                <a:solidFill>
                  <a:srgbClr val="BCBEC4"/>
                </a:solidFill>
                <a:effectLst/>
                <a:latin typeface="Arial Unicode MS"/>
                <a:ea typeface="JetBrains Mono"/>
              </a:rPr>
              <a:t>f</a:t>
            </a:r>
            <a:r>
              <a:rPr kumimoji="0" lang="ko-KR" altLang="ko-KR" sz="1100" b="0" i="0" u="none" strike="noStrike" cap="none" normalizeH="0" baseline="0">
                <a:ln>
                  <a:noFill/>
                </a:ln>
                <a:solidFill>
                  <a:srgbClr val="BCBEC4"/>
                </a:solidFill>
                <a:effectLst/>
                <a:latin typeface="Arial Unicode MS"/>
                <a:ea typeface="JetBrains Mono"/>
              </a:rPr>
              <a:t>ormat = NumberFormat.</a:t>
            </a:r>
            <a:r>
              <a:rPr kumimoji="0" lang="ko-KR" altLang="ko-KR" sz="1100" b="0" i="1" u="none" strike="noStrike" cap="none" normalizeH="0" baseline="0">
                <a:ln>
                  <a:noFill/>
                </a:ln>
                <a:solidFill>
                  <a:srgbClr val="BCBEC4"/>
                </a:solidFill>
                <a:effectLst/>
                <a:latin typeface="Arial Unicode MS"/>
                <a:ea typeface="JetBrains Mono"/>
              </a:rPr>
              <a:t>getCurrencyInstance</a:t>
            </a:r>
            <a:r>
              <a:rPr kumimoji="0" lang="ko-KR" altLang="ko-KR" sz="1100" b="0" i="0" u="none" strike="noStrike" cap="none" normalizeH="0" baseline="0">
                <a:ln>
                  <a:noFill/>
                </a:ln>
                <a:solidFill>
                  <a:srgbClr val="BCBEC4"/>
                </a:solidFill>
                <a:effectLst/>
                <a:latin typeface="Arial Unicode MS"/>
                <a:ea typeface="JetBrains Mono"/>
              </a:rPr>
              <a:t>(locale);</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currencyFormat.setMaximumFractionDigits(</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currencyFormat.format(object);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A6068CEC-686C-9942-7AA6-F536B5138228}"/>
              </a:ext>
            </a:extLst>
          </p:cNvPr>
          <p:cNvSpPr>
            <a:spLocks noChangeArrowheads="1"/>
          </p:cNvSpPr>
          <p:nvPr/>
        </p:nvSpPr>
        <p:spPr bwMode="auto">
          <a:xfrm>
            <a:off x="259976" y="680597"/>
            <a:ext cx="6433669" cy="38104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CustomCurrencyFormatterFactory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AnnotationFormatterFactory&lt;</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Set&lt;Class&lt;?&gt;&gt; </a:t>
            </a:r>
            <a:r>
              <a:rPr kumimoji="0" lang="ko-KR" altLang="ko-KR" sz="1100" b="0" i="0" u="none" strike="noStrike" cap="none" normalizeH="0" baseline="0">
                <a:ln>
                  <a:noFill/>
                </a:ln>
                <a:solidFill>
                  <a:srgbClr val="56A8F5"/>
                </a:solidFill>
                <a:effectLst/>
                <a:latin typeface="Arial Unicode MS"/>
                <a:ea typeface="JetBrains Mono"/>
              </a:rPr>
              <a:t>getFieldTypes</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Set&lt;Class&lt;?&gt;&gt; fieldTypes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HashSet&lt;&gt;();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fieldTypes.add(BigDecimal.</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fieldTypes;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Printer&lt;BigDecimal&gt; </a:t>
            </a:r>
            <a:r>
              <a:rPr kumimoji="0" lang="ko-KR" altLang="ko-KR" sz="1100" b="0" i="0" u="none" strike="noStrike" cap="none" normalizeH="0" baseline="0">
                <a:ln>
                  <a:noFill/>
                </a:ln>
                <a:solidFill>
                  <a:srgbClr val="56A8F5"/>
                </a:solidFill>
                <a:effectLst/>
                <a:latin typeface="Arial Unicode MS"/>
                <a:ea typeface="JetBrains Mono"/>
              </a:rPr>
              <a:t>getPrinter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annotation, Class&lt;?&gt; fieldType)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CustomCurrencyFormatter(annotation.pattern(), annotation.decimalPlaces());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Parser&lt;BigDecimal&gt; </a:t>
            </a:r>
            <a:r>
              <a:rPr kumimoji="0" lang="ko-KR" altLang="ko-KR" sz="1100" b="0" i="0" u="none" strike="noStrike" cap="none" normalizeH="0" baseline="0">
                <a:ln>
                  <a:noFill/>
                </a:ln>
                <a:solidFill>
                  <a:srgbClr val="56A8F5"/>
                </a:solidFill>
                <a:effectLst/>
                <a:latin typeface="Arial Unicode MS"/>
                <a:ea typeface="JetBrains Mono"/>
              </a:rPr>
              <a:t>getParser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annotation, Class&lt;?&gt; fieldType)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CustomCurrencyFormatter(annotation.pattern(), annotation.decimalPlaces());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08182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E440E1-E622-AB9A-08F0-82F303FCC47D}"/>
              </a:ext>
            </a:extLst>
          </p:cNvPr>
          <p:cNvSpPr>
            <a:spLocks noChangeArrowheads="1"/>
          </p:cNvSpPr>
          <p:nvPr/>
        </p:nvSpPr>
        <p:spPr bwMode="auto">
          <a:xfrm>
            <a:off x="286871" y="4346108"/>
            <a:ext cx="5020235" cy="21981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Product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(pattern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decimalPlaces =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C77DBB"/>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(pattern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decimalPlaces = </a:t>
            </a:r>
            <a:r>
              <a:rPr kumimoji="0" lang="ko-KR" altLang="ko-KR" sz="1100" b="0" i="0" u="none" strike="noStrike" cap="none" normalizeH="0" baseline="0">
                <a:ln>
                  <a:noFill/>
                </a:ln>
                <a:solidFill>
                  <a:srgbClr val="2AACB8"/>
                </a:solidFill>
                <a:effectLst/>
                <a:latin typeface="Arial Unicode MS"/>
                <a:ea typeface="JetBrains Mono"/>
              </a:rPr>
              <a:t>3</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C77DBB"/>
                </a:solidFill>
                <a:effectLst/>
                <a:latin typeface="Arial Unicode MS"/>
                <a:ea typeface="JetBrains Mono"/>
              </a:rPr>
              <a:t>discount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F208E9A-C792-1D98-99A3-F2300A7407C3}"/>
              </a:ext>
            </a:extLst>
          </p:cNvPr>
          <p:cNvSpPr>
            <a:spLocks noChangeArrowheads="1"/>
          </p:cNvSpPr>
          <p:nvPr/>
        </p:nvSpPr>
        <p:spPr bwMode="auto">
          <a:xfrm>
            <a:off x="286871" y="313790"/>
            <a:ext cx="5020234"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ProductController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"/product-form"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showForm</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"product"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Product());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"product-form"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"/submit-product"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handleForm</a:t>
            </a:r>
            <a:r>
              <a:rPr kumimoji="0" lang="ko-KR" altLang="ko-KR" sz="1100" b="0" i="0" u="none" strike="noStrike" cap="none" normalizeH="0" baseline="0">
                <a:ln>
                  <a:noFill/>
                </a:ln>
                <a:solidFill>
                  <a:srgbClr val="BCBEC4"/>
                </a:solidFill>
                <a:effectLst/>
                <a:latin typeface="Arial Unicode MS"/>
                <a:ea typeface="JetBrains Mono"/>
              </a:rPr>
              <a:t>(Product product,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"submittedProduct"</a:t>
            </a:r>
            <a:r>
              <a:rPr kumimoji="0" lang="ko-KR" altLang="ko-KR" sz="1100" b="0" i="0" u="none" strike="noStrike" cap="none" normalizeH="0" baseline="0">
                <a:ln>
                  <a:noFill/>
                </a:ln>
                <a:solidFill>
                  <a:srgbClr val="BCBEC4"/>
                </a:solidFill>
                <a:effectLst/>
                <a:latin typeface="Arial Unicode MS"/>
                <a:ea typeface="JetBrains Mono"/>
              </a:rPr>
              <a:t>, product);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"product-result"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5" name="그림 4">
            <a:extLst>
              <a:ext uri="{FF2B5EF4-FFF2-40B4-BE49-F238E27FC236}">
                <a16:creationId xmlns:a16="http://schemas.microsoft.com/office/drawing/2014/main" id="{18B0C65E-5F17-D698-8711-1B7DF9CFCE53}"/>
              </a:ext>
            </a:extLst>
          </p:cNvPr>
          <p:cNvPicPr>
            <a:picLocks noChangeAspect="1"/>
          </p:cNvPicPr>
          <p:nvPr/>
        </p:nvPicPr>
        <p:blipFill>
          <a:blip r:embed="rId2"/>
          <a:stretch>
            <a:fillRect/>
          </a:stretch>
        </p:blipFill>
        <p:spPr>
          <a:xfrm>
            <a:off x="5647453" y="2934755"/>
            <a:ext cx="1913172" cy="1232213"/>
          </a:xfrm>
          <a:prstGeom prst="rect">
            <a:avLst/>
          </a:prstGeom>
          <a:ln w="6350">
            <a:solidFill>
              <a:schemeClr val="bg1">
                <a:lumMod val="65000"/>
              </a:schemeClr>
            </a:solidFill>
          </a:ln>
        </p:spPr>
      </p:pic>
      <p:sp>
        <p:nvSpPr>
          <p:cNvPr id="6" name="Rectangle 3">
            <a:extLst>
              <a:ext uri="{FF2B5EF4-FFF2-40B4-BE49-F238E27FC236}">
                <a16:creationId xmlns:a16="http://schemas.microsoft.com/office/drawing/2014/main" id="{DA25C5C9-1FDA-D292-C921-BD247423F8FF}"/>
              </a:ext>
            </a:extLst>
          </p:cNvPr>
          <p:cNvSpPr>
            <a:spLocks noChangeArrowheads="1"/>
          </p:cNvSpPr>
          <p:nvPr/>
        </p:nvSpPr>
        <p:spPr bwMode="auto">
          <a:xfrm>
            <a:off x="5647453" y="498966"/>
            <a:ext cx="6012330"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="@{/submit-product}"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="${product.price}"</a:t>
            </a:r>
            <a:r>
              <a:rPr kumimoji="0" lang="ko-KR" altLang="ko-KR" sz="1100" b="0" i="0" u="none" strike="noStrike" cap="none" normalizeH="0" baseline="0">
                <a:ln>
                  <a:noFill/>
                </a:ln>
                <a:solidFill>
                  <a:srgbClr val="D5B778"/>
                </a:solidFill>
                <a:effectLst/>
                <a:latin typeface="Arial Unicode MS"/>
                <a:ea typeface="JetBrains Mono"/>
              </a:rPr>
              <a:t>&gt;&lt;br&gt;&lt;br&gt;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="discount"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="discount"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="${product.discount}"</a:t>
            </a:r>
            <a:r>
              <a:rPr kumimoji="0" lang="ko-KR" altLang="ko-KR" sz="1100" b="0" i="0" u="none" strike="noStrike" cap="none" normalizeH="0" baseline="0">
                <a:ln>
                  <a:noFill/>
                </a:ln>
                <a:solidFill>
                  <a:srgbClr val="D5B778"/>
                </a:solidFill>
                <a:effectLst/>
                <a:latin typeface="Arial Unicode MS"/>
                <a:ea typeface="JetBrains Mono"/>
              </a:rPr>
              <a:t>&gt;&lt;br&gt;&lt;br&gt;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graphicFrame>
        <p:nvGraphicFramePr>
          <p:cNvPr id="7" name="표 6">
            <a:extLst>
              <a:ext uri="{FF2B5EF4-FFF2-40B4-BE49-F238E27FC236}">
                <a16:creationId xmlns:a16="http://schemas.microsoft.com/office/drawing/2014/main" id="{AA54F65A-B442-9FE9-A15A-5507E184CC6F}"/>
              </a:ext>
            </a:extLst>
          </p:cNvPr>
          <p:cNvGraphicFramePr>
            <a:graphicFrameLocks noGrp="1"/>
          </p:cNvGraphicFramePr>
          <p:nvPr/>
        </p:nvGraphicFramePr>
        <p:xfrm>
          <a:off x="7643593" y="3018148"/>
          <a:ext cx="2253441" cy="813435"/>
        </p:xfrm>
        <a:graphic>
          <a:graphicData uri="http://schemas.openxmlformats.org/drawingml/2006/table">
            <a:tbl>
              <a:tblPr/>
              <a:tblGrid>
                <a:gridCol w="2253441">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/product-form </a:t>
                      </a:r>
                      <a:r>
                        <a:rPr lang="ko-KR" altLang="en-US" sz="1100"/>
                        <a:t>요청</a:t>
                      </a:r>
                      <a:endParaRPr lang="en-US" sz="1100"/>
                    </a:p>
                    <a:p>
                      <a:pPr marL="228600" indent="-228600">
                        <a:lnSpc>
                          <a:spcPct val="150000"/>
                        </a:lnSpc>
                        <a:buFont typeface="+mj-ea"/>
                        <a:buAutoNum type="circleNumDbPlain"/>
                      </a:pPr>
                      <a:r>
                        <a:rPr lang="ko-KR" altLang="en-US" sz="1100"/>
                        <a:t>폼 필드에</a:t>
                      </a:r>
                      <a:r>
                        <a:rPr lang="en-US" altLang="ko-KR" sz="1100"/>
                        <a:t> </a:t>
                      </a:r>
                      <a:r>
                        <a:rPr lang="ko-KR" altLang="en-US" sz="1100"/>
                        <a:t>값</a:t>
                      </a:r>
                      <a:r>
                        <a:rPr lang="en-US" altLang="ko-KR" sz="1100"/>
                        <a:t> </a:t>
                      </a:r>
                      <a:r>
                        <a:rPr lang="ko-KR" altLang="en-US" sz="1100"/>
                        <a:t>입력</a:t>
                      </a:r>
                      <a:endParaRPr lang="en-US" altLang="ko-KR" sz="1100"/>
                    </a:p>
                    <a:p>
                      <a:pPr marL="228600" marR="0" lvl="0" indent="-228600" algn="l" defTabSz="914400" rtl="0" eaLnBrk="1" fontAlgn="auto" latinLnBrk="1" hangingPunct="1">
                        <a:lnSpc>
                          <a:spcPct val="150000"/>
                        </a:lnSpc>
                        <a:spcBef>
                          <a:spcPts val="0"/>
                        </a:spcBef>
                        <a:spcAft>
                          <a:spcPts val="0"/>
                        </a:spcAft>
                        <a:buClrTx/>
                        <a:buSzTx/>
                        <a:buFont typeface="+mj-ea"/>
                        <a:buAutoNum type="circleNumDbPlain"/>
                        <a:tabLst/>
                        <a:defRPr/>
                      </a:pPr>
                      <a:r>
                        <a:rPr lang="en-US" altLang="ko-KR" sz="1100"/>
                        <a:t>POST /submit-product </a:t>
                      </a:r>
                      <a:r>
                        <a:rPr lang="ko-KR" altLang="en-US" sz="1100"/>
                        <a:t>요청</a:t>
                      </a:r>
                      <a:endParaRPr lang="en-US" altLang="ko-KR"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
        <p:nvSpPr>
          <p:cNvPr id="8" name="Rectangle 4">
            <a:extLst>
              <a:ext uri="{FF2B5EF4-FFF2-40B4-BE49-F238E27FC236}">
                <a16:creationId xmlns:a16="http://schemas.microsoft.com/office/drawing/2014/main" id="{D4C62DFE-AE3B-0A89-6A2F-4A33B3EE08C6}"/>
              </a:ext>
            </a:extLst>
          </p:cNvPr>
          <p:cNvSpPr>
            <a:spLocks noChangeArrowheads="1"/>
          </p:cNvSpPr>
          <p:nvPr/>
        </p:nvSpPr>
        <p:spPr bwMode="auto">
          <a:xfrm>
            <a:off x="5647453" y="4818586"/>
            <a:ext cx="6012330"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&lt;h1&gt;</a:t>
            </a:r>
            <a:r>
              <a:rPr kumimoji="0" lang="ko-KR" altLang="ko-KR" sz="1100" b="0" i="0" u="none" strike="noStrike" cap="none" normalizeH="0" baseline="0">
                <a:ln>
                  <a:noFill/>
                </a:ln>
                <a:solidFill>
                  <a:srgbClr val="BCBEC4"/>
                </a:solidFill>
                <a:effectLst/>
                <a:latin typeface="Arial Unicode MS"/>
                <a:ea typeface="JetBrains Mono"/>
              </a:rPr>
              <a:t>Submitted Product</a:t>
            </a:r>
            <a:r>
              <a:rPr kumimoji="0" lang="ko-KR" altLang="ko-KR" sz="1100" b="0" i="0" u="none" strike="noStrike" cap="none" normalizeH="0" baseline="0">
                <a:ln>
                  <a:noFill/>
                </a:ln>
                <a:solidFill>
                  <a:srgbClr val="D5B778"/>
                </a:solidFill>
                <a:effectLst/>
                <a:latin typeface="Arial Unicode MS"/>
                <a:ea typeface="JetBrains Mono"/>
              </a:rPr>
              <a:t>&lt;/h1&gt;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&lt;p&gt;&lt;strong&gt;</a:t>
            </a:r>
            <a:r>
              <a:rPr kumimoji="0" lang="ko-KR" altLang="ko-KR" sz="1100" b="0" i="0" u="none" strike="noStrike" cap="none" normalizeH="0" baseline="0">
                <a:ln>
                  <a:noFill/>
                </a:ln>
                <a:solidFill>
                  <a:srgbClr val="BCBEC4"/>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&lt;/strong&gt;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="${{product.price}}"</a:t>
            </a:r>
            <a:r>
              <a:rPr kumimoji="0" lang="ko-KR" altLang="ko-KR" sz="1100" b="0" i="0" u="none" strike="noStrike" cap="none" normalizeH="0" baseline="0">
                <a:ln>
                  <a:noFill/>
                </a:ln>
                <a:solidFill>
                  <a:srgbClr val="D5B778"/>
                </a:solidFill>
                <a:effectLst/>
                <a:latin typeface="Arial Unicode MS"/>
                <a:ea typeface="JetBrains Mono"/>
              </a:rPr>
              <a:t>&gt;&lt;/span&gt;&lt;/p&gt;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&lt;p&gt;&lt;strong&gt;</a:t>
            </a:r>
            <a:r>
              <a:rPr kumimoji="0" lang="ko-KR" altLang="ko-KR" sz="1100" b="0" i="0" u="none" strike="noStrike" cap="none" normalizeH="0" baseline="0">
                <a:ln>
                  <a:noFill/>
                </a:ln>
                <a:solidFill>
                  <a:srgbClr val="BCBEC4"/>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&lt;/strong&gt;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="${{product.discount}}"</a:t>
            </a:r>
            <a:r>
              <a:rPr kumimoji="0" lang="ko-KR" altLang="ko-KR" sz="1100" b="0" i="0" u="none" strike="noStrike" cap="none" normalizeH="0" baseline="0">
                <a:ln>
                  <a:noFill/>
                </a:ln>
                <a:solidFill>
                  <a:srgbClr val="D5B778"/>
                </a:solidFill>
                <a:effectLst/>
                <a:latin typeface="Arial Unicode MS"/>
                <a:ea typeface="JetBrains Mono"/>
              </a:rPr>
              <a:t>&gt;&lt;/span&gt;&lt;/p&gt;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10" name="그림 9">
            <a:extLst>
              <a:ext uri="{FF2B5EF4-FFF2-40B4-BE49-F238E27FC236}">
                <a16:creationId xmlns:a16="http://schemas.microsoft.com/office/drawing/2014/main" id="{4CB3751D-67AD-BF60-2E7F-C4D6B005D12C}"/>
              </a:ext>
            </a:extLst>
          </p:cNvPr>
          <p:cNvPicPr>
            <a:picLocks noChangeAspect="1"/>
          </p:cNvPicPr>
          <p:nvPr/>
        </p:nvPicPr>
        <p:blipFill>
          <a:blip r:embed="rId3"/>
          <a:stretch>
            <a:fillRect/>
          </a:stretch>
        </p:blipFill>
        <p:spPr>
          <a:xfrm>
            <a:off x="5647453" y="5761905"/>
            <a:ext cx="1913172" cy="756925"/>
          </a:xfrm>
          <a:prstGeom prst="rect">
            <a:avLst/>
          </a:prstGeom>
          <a:ln w="6350">
            <a:solidFill>
              <a:schemeClr val="bg1">
                <a:lumMod val="65000"/>
              </a:schemeClr>
            </a:solidFill>
          </a:ln>
        </p:spPr>
      </p:pic>
      <p:sp>
        <p:nvSpPr>
          <p:cNvPr id="11" name="TextBox 10">
            <a:extLst>
              <a:ext uri="{FF2B5EF4-FFF2-40B4-BE49-F238E27FC236}">
                <a16:creationId xmlns:a16="http://schemas.microsoft.com/office/drawing/2014/main" id="{4899D4EF-3445-1C31-75A8-51D8B9FE2497}"/>
              </a:ext>
            </a:extLst>
          </p:cNvPr>
          <p:cNvSpPr txBox="1"/>
          <p:nvPr/>
        </p:nvSpPr>
        <p:spPr>
          <a:xfrm>
            <a:off x="5599825" y="221967"/>
            <a:ext cx="1691469" cy="276999"/>
          </a:xfrm>
          <a:prstGeom prst="rect">
            <a:avLst/>
          </a:prstGeom>
          <a:noFill/>
        </p:spPr>
        <p:txBody>
          <a:bodyPr wrap="square">
            <a:spAutoFit/>
          </a:bodyPr>
          <a:lstStyle/>
          <a:p>
            <a:r>
              <a:rPr lang="en-US" altLang="ko-KR" sz="1200" b="1" i="1">
                <a:solidFill>
                  <a:srgbClr val="0070C0"/>
                </a:solidFill>
              </a:rPr>
              <a:t>product-form.html</a:t>
            </a:r>
            <a:endParaRPr lang="ko-KR" altLang="en-US" sz="1200" b="1" i="1">
              <a:solidFill>
                <a:srgbClr val="0070C0"/>
              </a:solidFill>
            </a:endParaRPr>
          </a:p>
        </p:txBody>
      </p:sp>
      <p:sp>
        <p:nvSpPr>
          <p:cNvPr id="13" name="TextBox 12">
            <a:extLst>
              <a:ext uri="{FF2B5EF4-FFF2-40B4-BE49-F238E27FC236}">
                <a16:creationId xmlns:a16="http://schemas.microsoft.com/office/drawing/2014/main" id="{C6C27660-F8DE-5EC8-0AE7-B79B2DE16730}"/>
              </a:ext>
            </a:extLst>
          </p:cNvPr>
          <p:cNvSpPr txBox="1"/>
          <p:nvPr/>
        </p:nvSpPr>
        <p:spPr>
          <a:xfrm>
            <a:off x="5599824" y="4524354"/>
            <a:ext cx="1691469" cy="276999"/>
          </a:xfrm>
          <a:prstGeom prst="rect">
            <a:avLst/>
          </a:prstGeom>
          <a:noFill/>
        </p:spPr>
        <p:txBody>
          <a:bodyPr wrap="square">
            <a:spAutoFit/>
          </a:bodyPr>
          <a:lstStyle/>
          <a:p>
            <a:r>
              <a:rPr lang="en-US" altLang="ko-KR" sz="1200" b="1" i="1">
                <a:solidFill>
                  <a:srgbClr val="0070C0"/>
                </a:solidFill>
              </a:rPr>
              <a:t>product-result.html</a:t>
            </a:r>
            <a:endParaRPr lang="ko-KR" altLang="en-US" sz="1200" b="1" i="1">
              <a:solidFill>
                <a:srgbClr val="0070C0"/>
              </a:solidFill>
            </a:endParaRPr>
          </a:p>
        </p:txBody>
      </p:sp>
      <p:graphicFrame>
        <p:nvGraphicFramePr>
          <p:cNvPr id="14" name="표 13">
            <a:extLst>
              <a:ext uri="{FF2B5EF4-FFF2-40B4-BE49-F238E27FC236}">
                <a16:creationId xmlns:a16="http://schemas.microsoft.com/office/drawing/2014/main" id="{8D609048-444B-0F02-7EE5-11C5954407D6}"/>
              </a:ext>
            </a:extLst>
          </p:cNvPr>
          <p:cNvGraphicFramePr>
            <a:graphicFrameLocks noGrp="1"/>
          </p:cNvGraphicFramePr>
          <p:nvPr/>
        </p:nvGraphicFramePr>
        <p:xfrm>
          <a:off x="7560625" y="5985109"/>
          <a:ext cx="3651936" cy="310515"/>
        </p:xfrm>
        <a:graphic>
          <a:graphicData uri="http://schemas.openxmlformats.org/drawingml/2006/table">
            <a:tbl>
              <a:tblPr/>
              <a:tblGrid>
                <a:gridCol w="3651936">
                  <a:extLst>
                    <a:ext uri="{9D8B030D-6E8A-4147-A177-3AD203B41FA5}">
                      <a16:colId xmlns:a16="http://schemas.microsoft.com/office/drawing/2014/main" val="2270832344"/>
                    </a:ext>
                  </a:extLst>
                </a:gridCol>
              </a:tblGrid>
              <a:tr h="0">
                <a:tc>
                  <a:txBody>
                    <a:bodyPr/>
                    <a:lstStyle/>
                    <a:p>
                      <a:pPr marL="0" indent="0">
                        <a:lnSpc>
                          <a:spcPct val="150000"/>
                        </a:lnSpc>
                        <a:buFont typeface="+mj-ea"/>
                        <a:buNone/>
                      </a:pPr>
                      <a:r>
                        <a:rPr lang="en-US" altLang="ko-KR" sz="1100"/>
                        <a:t>@CustomCurrencyFormat </a:t>
                      </a:r>
                      <a:r>
                        <a:rPr lang="ko-KR" altLang="en-US" sz="1100"/>
                        <a:t>에 의해 포맷된 데이터 출력</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Tree>
    <p:extLst>
      <p:ext uri="{BB962C8B-B14F-4D97-AF65-F5344CB8AC3E}">
        <p14:creationId xmlns:p14="http://schemas.microsoft.com/office/powerpoint/2010/main" val="3770634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5F85C8B-A313-4FD0-80AC-2AE0B3F7E87B}"/>
              </a:ext>
            </a:extLst>
          </p:cNvPr>
          <p:cNvSpPr/>
          <p:nvPr/>
        </p:nvSpPr>
        <p:spPr>
          <a:xfrm>
            <a:off x="2675244" y="968140"/>
            <a:ext cx="6866374" cy="4445574"/>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5968713" y="1381084"/>
            <a:ext cx="1632863" cy="3875836"/>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4185761"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프론트 컨트롤러 패턴 구조</a:t>
            </a: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905503" y="1218078"/>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510097" y="1003547"/>
            <a:ext cx="1109264"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170869" y="1533859"/>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170869" y="2539304"/>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105560" y="2029911"/>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p:cNvCxnSpPr>
          <p:nvPr/>
        </p:nvCxnSpPr>
        <p:spPr>
          <a:xfrm>
            <a:off x="7359990" y="1755504"/>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6765430" y="1977148"/>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513204" y="1541391"/>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37" name="TextBox 36">
            <a:extLst>
              <a:ext uri="{FF2B5EF4-FFF2-40B4-BE49-F238E27FC236}">
                <a16:creationId xmlns:a16="http://schemas.microsoft.com/office/drawing/2014/main" id="{22C27D56-94B3-4C89-98A4-9B58E83E9B72}"/>
              </a:ext>
            </a:extLst>
          </p:cNvPr>
          <p:cNvSpPr txBox="1"/>
          <p:nvPr/>
        </p:nvSpPr>
        <p:spPr>
          <a:xfrm>
            <a:off x="7465746" y="2620676"/>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728139" y="2137455"/>
            <a:ext cx="827841" cy="246221"/>
          </a:xfrm>
          <a:prstGeom prst="rect">
            <a:avLst/>
          </a:prstGeom>
          <a:noFill/>
        </p:spPr>
        <p:txBody>
          <a:bodyPr wrap="square">
            <a:spAutoFit/>
          </a:bodyPr>
          <a:lstStyle/>
          <a:p>
            <a:pPr algn="ctr"/>
            <a:r>
              <a:rPr lang="en-US" altLang="ko-KR" sz="1000">
                <a:latin typeface="+mj-lt"/>
              </a:rPr>
              <a:t>View</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170869" y="3617214"/>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170869" y="4622659"/>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105560" y="4113266"/>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p:cNvCxnSpPr>
          <p:nvPr/>
        </p:nvCxnSpPr>
        <p:spPr>
          <a:xfrm>
            <a:off x="7359990" y="3838859"/>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6765430" y="4060503"/>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513204" y="3624746"/>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51" name="TextBox 50">
            <a:extLst>
              <a:ext uri="{FF2B5EF4-FFF2-40B4-BE49-F238E27FC236}">
                <a16:creationId xmlns:a16="http://schemas.microsoft.com/office/drawing/2014/main" id="{0F7B99B1-8CF8-44F6-A691-24EFD0D654A2}"/>
              </a:ext>
            </a:extLst>
          </p:cNvPr>
          <p:cNvSpPr txBox="1"/>
          <p:nvPr/>
        </p:nvSpPr>
        <p:spPr>
          <a:xfrm>
            <a:off x="7486026" y="4671660"/>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52" name="TextBox 51">
            <a:extLst>
              <a:ext uri="{FF2B5EF4-FFF2-40B4-BE49-F238E27FC236}">
                <a16:creationId xmlns:a16="http://schemas.microsoft.com/office/drawing/2014/main" id="{5518532B-B9A8-4E08-A5AA-50928C1B317B}"/>
              </a:ext>
            </a:extLst>
          </p:cNvPr>
          <p:cNvSpPr txBox="1"/>
          <p:nvPr/>
        </p:nvSpPr>
        <p:spPr>
          <a:xfrm>
            <a:off x="6732597" y="4210765"/>
            <a:ext cx="827842" cy="246221"/>
          </a:xfrm>
          <a:prstGeom prst="rect">
            <a:avLst/>
          </a:prstGeom>
          <a:noFill/>
        </p:spPr>
        <p:txBody>
          <a:bodyPr wrap="square">
            <a:spAutoFit/>
          </a:bodyPr>
          <a:lstStyle/>
          <a:p>
            <a:pPr algn="ctr"/>
            <a:r>
              <a:rPr lang="en-US" altLang="ko-KR" sz="1000">
                <a:latin typeface="+mj-lt"/>
              </a:rPr>
              <a:t>View</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3228016" y="2043160"/>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3228016" y="3042269"/>
            <a:ext cx="1703149"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0949181" y="2926693"/>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9065792" y="2251556"/>
            <a:ext cx="1883389" cy="106819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9065792" y="3319755"/>
            <a:ext cx="1883389" cy="101515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9" name="그룹 78">
            <a:extLst>
              <a:ext uri="{FF2B5EF4-FFF2-40B4-BE49-F238E27FC236}">
                <a16:creationId xmlns:a16="http://schemas.microsoft.com/office/drawing/2014/main" id="{811C557E-F128-4625-AA4D-5D16328DC39B}"/>
              </a:ext>
            </a:extLst>
          </p:cNvPr>
          <p:cNvGrpSpPr/>
          <p:nvPr/>
        </p:nvGrpSpPr>
        <p:grpSpPr>
          <a:xfrm>
            <a:off x="905503" y="3636023"/>
            <a:ext cx="580620" cy="493776"/>
            <a:chOff x="2291816" y="950395"/>
            <a:chExt cx="580620" cy="493776"/>
          </a:xfrm>
        </p:grpSpPr>
        <p:sp>
          <p:nvSpPr>
            <p:cNvPr id="80" name="타원 79">
              <a:extLst>
                <a:ext uri="{FF2B5EF4-FFF2-40B4-BE49-F238E27FC236}">
                  <a16:creationId xmlns:a16="http://schemas.microsoft.com/office/drawing/2014/main" id="{A3416574-BFE0-444B-AE51-99D732DE58E0}"/>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1" name="TextBox 80">
              <a:extLst>
                <a:ext uri="{FF2B5EF4-FFF2-40B4-BE49-F238E27FC236}">
                  <a16:creationId xmlns:a16="http://schemas.microsoft.com/office/drawing/2014/main" id="{CBD8DC9F-CA32-4991-9595-1C0792EEB41F}"/>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 name="TextBox 1">
            <a:extLst>
              <a:ext uri="{FF2B5EF4-FFF2-40B4-BE49-F238E27FC236}">
                <a16:creationId xmlns:a16="http://schemas.microsoft.com/office/drawing/2014/main" id="{AAF006E7-0233-E2AD-2129-727BC0B68814}"/>
              </a:ext>
            </a:extLst>
          </p:cNvPr>
          <p:cNvSpPr txBox="1"/>
          <p:nvPr/>
        </p:nvSpPr>
        <p:spPr>
          <a:xfrm>
            <a:off x="5917466" y="1065520"/>
            <a:ext cx="1684110"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 Container</a:t>
            </a:r>
            <a:endParaRPr lang="ko-KR" altLang="en-US" sz="1400" b="1">
              <a:latin typeface="+mj-lt"/>
            </a:endParaRPr>
          </a:p>
        </p:txBody>
      </p:sp>
      <p:sp>
        <p:nvSpPr>
          <p:cNvPr id="3" name="직사각형 2">
            <a:extLst>
              <a:ext uri="{FF2B5EF4-FFF2-40B4-BE49-F238E27FC236}">
                <a16:creationId xmlns:a16="http://schemas.microsoft.com/office/drawing/2014/main" id="{24F74DBF-E05A-0788-77AF-88473D64F243}"/>
              </a:ext>
            </a:extLst>
          </p:cNvPr>
          <p:cNvSpPr/>
          <p:nvPr/>
        </p:nvSpPr>
        <p:spPr>
          <a:xfrm>
            <a:off x="3033027" y="2043160"/>
            <a:ext cx="2182060" cy="141996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33FA376-2256-F6F8-FD03-31A45AC8077E}"/>
              </a:ext>
            </a:extLst>
          </p:cNvPr>
          <p:cNvSpPr txBox="1"/>
          <p:nvPr/>
        </p:nvSpPr>
        <p:spPr>
          <a:xfrm>
            <a:off x="3329062" y="2119251"/>
            <a:ext cx="1586872" cy="1329210"/>
          </a:xfrm>
          <a:prstGeom prst="rect">
            <a:avLst/>
          </a:prstGeom>
          <a:noFill/>
        </p:spPr>
        <p:txBody>
          <a:bodyPr wrap="square">
            <a:spAutoFit/>
          </a:bodyPr>
          <a:lstStyle/>
          <a:p>
            <a:pPr algn="ctr">
              <a:lnSpc>
                <a:spcPct val="150000"/>
              </a:lnSpc>
            </a:pPr>
            <a:r>
              <a:rPr lang="ko-KR" altLang="en-US" sz="1100">
                <a:latin typeface="+mj-lt"/>
              </a:rPr>
              <a:t>중복코드제거</a:t>
            </a: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r>
              <a:rPr lang="ko-KR" altLang="en-US" sz="1100">
                <a:latin typeface="+mj-lt"/>
              </a:rPr>
              <a:t>공통기능처리</a:t>
            </a:r>
            <a:r>
              <a:rPr lang="en-US" altLang="ko-KR" sz="1100">
                <a:latin typeface="+mj-lt"/>
              </a:rPr>
              <a:t>, </a:t>
            </a:r>
            <a:r>
              <a:rPr lang="ko-KR" altLang="en-US" sz="1100">
                <a:latin typeface="+mj-lt"/>
              </a:rPr>
              <a:t>재사용</a:t>
            </a:r>
            <a:endParaRPr lang="en-US" altLang="ko-KR" sz="1100">
              <a:latin typeface="+mj-lt"/>
            </a:endParaRPr>
          </a:p>
        </p:txBody>
      </p:sp>
      <p:sp>
        <p:nvSpPr>
          <p:cNvPr id="43" name="모서리가 둥근 직사각형 38">
            <a:extLst>
              <a:ext uri="{FF2B5EF4-FFF2-40B4-BE49-F238E27FC236}">
                <a16:creationId xmlns:a16="http://schemas.microsoft.com/office/drawing/2014/main" id="{CA47228C-BB69-43EF-B1E0-E16F5B528861}"/>
              </a:ext>
            </a:extLst>
          </p:cNvPr>
          <p:cNvSpPr/>
          <p:nvPr/>
        </p:nvSpPr>
        <p:spPr>
          <a:xfrm>
            <a:off x="3139884" y="2476503"/>
            <a:ext cx="1951859" cy="61470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FrontController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2" idx="5"/>
          </p:cNvCxnSpPr>
          <p:nvPr/>
        </p:nvCxnSpPr>
        <p:spPr>
          <a:xfrm>
            <a:off x="1359054" y="1639542"/>
            <a:ext cx="1780830" cy="8997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987F2E53-56D9-482F-A76D-BE8F56E271AC}"/>
              </a:ext>
            </a:extLst>
          </p:cNvPr>
          <p:cNvCxnSpPr>
            <a:cxnSpLocks/>
          </p:cNvCxnSpPr>
          <p:nvPr/>
        </p:nvCxnSpPr>
        <p:spPr>
          <a:xfrm flipV="1">
            <a:off x="1423236" y="2982593"/>
            <a:ext cx="1716648" cy="7972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B46A02-02F4-ED60-930C-07799E98A6D2}"/>
              </a:ext>
            </a:extLst>
          </p:cNvPr>
          <p:cNvSpPr txBox="1"/>
          <p:nvPr/>
        </p:nvSpPr>
        <p:spPr>
          <a:xfrm>
            <a:off x="811517" y="1973614"/>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17" name="TextBox 16">
            <a:extLst>
              <a:ext uri="{FF2B5EF4-FFF2-40B4-BE49-F238E27FC236}">
                <a16:creationId xmlns:a16="http://schemas.microsoft.com/office/drawing/2014/main" id="{A3936341-9329-0269-988C-A9F5D2C3E0B7}"/>
              </a:ext>
            </a:extLst>
          </p:cNvPr>
          <p:cNvSpPr txBox="1"/>
          <p:nvPr/>
        </p:nvSpPr>
        <p:spPr>
          <a:xfrm>
            <a:off x="587279" y="3143489"/>
            <a:ext cx="1671913"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cxnSp>
        <p:nvCxnSpPr>
          <p:cNvPr id="18" name="직선 화살표 연결선 17">
            <a:extLst>
              <a:ext uri="{FF2B5EF4-FFF2-40B4-BE49-F238E27FC236}">
                <a16:creationId xmlns:a16="http://schemas.microsoft.com/office/drawing/2014/main" id="{9FB820C0-AE9B-1019-0B44-77A86EDD11CD}"/>
              </a:ext>
            </a:extLst>
          </p:cNvPr>
          <p:cNvCxnSpPr>
            <a:cxnSpLocks/>
            <a:stCxn id="45" idx="3"/>
          </p:cNvCxnSpPr>
          <p:nvPr/>
        </p:nvCxnSpPr>
        <p:spPr>
          <a:xfrm flipV="1">
            <a:off x="7359990" y="4506422"/>
            <a:ext cx="745570" cy="3378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AFA5173-51FD-08B9-BADE-6DC936E234B8}"/>
              </a:ext>
            </a:extLst>
          </p:cNvPr>
          <p:cNvCxnSpPr>
            <a:cxnSpLocks/>
            <a:stCxn id="27" idx="3"/>
          </p:cNvCxnSpPr>
          <p:nvPr/>
        </p:nvCxnSpPr>
        <p:spPr>
          <a:xfrm flipV="1">
            <a:off x="7359990" y="2429704"/>
            <a:ext cx="756734" cy="3312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연결선: 꺾임 55">
            <a:extLst>
              <a:ext uri="{FF2B5EF4-FFF2-40B4-BE49-F238E27FC236}">
                <a16:creationId xmlns:a16="http://schemas.microsoft.com/office/drawing/2014/main" id="{EAD7A72A-4474-447B-8CF4-CCBF5E7F30D8}"/>
              </a:ext>
            </a:extLst>
          </p:cNvPr>
          <p:cNvCxnSpPr>
            <a:cxnSpLocks/>
            <a:stCxn id="43" idx="3"/>
            <a:endCxn id="25" idx="1"/>
          </p:cNvCxnSpPr>
          <p:nvPr/>
        </p:nvCxnSpPr>
        <p:spPr>
          <a:xfrm flipV="1">
            <a:off x="5091743" y="1755504"/>
            <a:ext cx="1079126" cy="102835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연결선: 꺾임 57">
            <a:extLst>
              <a:ext uri="{FF2B5EF4-FFF2-40B4-BE49-F238E27FC236}">
                <a16:creationId xmlns:a16="http://schemas.microsoft.com/office/drawing/2014/main" id="{843DE8B9-0A8C-4AB1-B5F8-4FBEE2454768}"/>
              </a:ext>
            </a:extLst>
          </p:cNvPr>
          <p:cNvCxnSpPr>
            <a:cxnSpLocks/>
            <a:stCxn id="43" idx="3"/>
            <a:endCxn id="44" idx="1"/>
          </p:cNvCxnSpPr>
          <p:nvPr/>
        </p:nvCxnSpPr>
        <p:spPr>
          <a:xfrm>
            <a:off x="5091743" y="2783856"/>
            <a:ext cx="1079126" cy="105500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FBE60-0D67-B72E-99E1-A0EC96DB99FD}"/>
              </a:ext>
            </a:extLst>
          </p:cNvPr>
          <p:cNvSpPr/>
          <p:nvPr/>
        </p:nvSpPr>
        <p:spPr>
          <a:xfrm>
            <a:off x="1117728" y="5728746"/>
            <a:ext cx="998140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모든 클라이언트 요청을 무조건 </a:t>
            </a:r>
            <a:r>
              <a:rPr lang="ko-KR" altLang="en-US" sz="1200" b="1">
                <a:latin typeface="+mj-lt"/>
              </a:rPr>
              <a:t>단일 진입점</a:t>
            </a:r>
            <a:r>
              <a:rPr lang="ko-KR" altLang="en-US" sz="1200">
                <a:latin typeface="+mj-lt"/>
              </a:rPr>
              <a:t>을 거치도록 강제 함으로서 </a:t>
            </a:r>
            <a:r>
              <a:rPr lang="ko-KR" altLang="en-US" sz="1200" b="1">
                <a:latin typeface="+mj-lt"/>
              </a:rPr>
              <a:t>요청 처리의 일관성을 유지</a:t>
            </a:r>
            <a:r>
              <a:rPr lang="ko-KR" altLang="en-US" sz="1200">
                <a:latin typeface="+mj-lt"/>
              </a:rPr>
              <a:t>할 수 있고 </a:t>
            </a:r>
            <a:r>
              <a:rPr lang="ko-KR" altLang="en-US" sz="1200" b="1">
                <a:latin typeface="+mj-lt"/>
              </a:rPr>
              <a:t>중앙에서 관리</a:t>
            </a:r>
            <a:r>
              <a:rPr lang="ko-KR" altLang="en-US" sz="1200">
                <a:latin typeface="+mj-lt"/>
              </a:rPr>
              <a:t>할 수 있게 된다</a:t>
            </a:r>
            <a:endParaRPr lang="en-US" altLang="ko-KR" sz="1200">
              <a:latin typeface="+mj-lt"/>
            </a:endParaRPr>
          </a:p>
        </p:txBody>
      </p:sp>
      <p:sp>
        <p:nvSpPr>
          <p:cNvPr id="40" name="직사각형 39">
            <a:extLst>
              <a:ext uri="{FF2B5EF4-FFF2-40B4-BE49-F238E27FC236}">
                <a16:creationId xmlns:a16="http://schemas.microsoft.com/office/drawing/2014/main" id="{CC9A3BE5-08C6-BA91-916A-B6BDD587AA81}"/>
              </a:ext>
            </a:extLst>
          </p:cNvPr>
          <p:cNvSpPr/>
          <p:nvPr/>
        </p:nvSpPr>
        <p:spPr>
          <a:xfrm>
            <a:off x="1117729" y="6016983"/>
            <a:ext cx="1015080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인증</a:t>
            </a:r>
            <a:r>
              <a:rPr lang="en-US" altLang="ko-KR" sz="1200">
                <a:latin typeface="+mj-lt"/>
              </a:rPr>
              <a:t>, </a:t>
            </a:r>
            <a:r>
              <a:rPr lang="ko-KR" altLang="en-US" sz="1200">
                <a:latin typeface="+mj-lt"/>
              </a:rPr>
              <a:t>권한 부여</a:t>
            </a:r>
            <a:r>
              <a:rPr lang="en-US" altLang="ko-KR" sz="1200">
                <a:latin typeface="+mj-lt"/>
              </a:rPr>
              <a:t>, </a:t>
            </a:r>
            <a:r>
              <a:rPr lang="ko-KR" altLang="en-US" sz="1200">
                <a:latin typeface="+mj-lt"/>
              </a:rPr>
              <a:t>로깅</a:t>
            </a:r>
            <a:r>
              <a:rPr lang="en-US" altLang="ko-KR" sz="1200">
                <a:latin typeface="+mj-lt"/>
              </a:rPr>
              <a:t>, </a:t>
            </a:r>
            <a:r>
              <a:rPr lang="ko-KR" altLang="en-US" sz="1200">
                <a:latin typeface="+mj-lt"/>
              </a:rPr>
              <a:t>예외 처리 등의 </a:t>
            </a:r>
            <a:r>
              <a:rPr lang="ko-KR" altLang="en-US" sz="1200" b="1">
                <a:latin typeface="+mj-lt"/>
              </a:rPr>
              <a:t>공통 기능을 프론트 컨트롤러에서 일괄 처리</a:t>
            </a:r>
            <a:r>
              <a:rPr lang="ko-KR" altLang="en-US" sz="1200">
                <a:latin typeface="+mj-lt"/>
              </a:rPr>
              <a:t>해서 </a:t>
            </a:r>
            <a:r>
              <a:rPr lang="ko-KR" altLang="en-US" sz="1200" b="1">
                <a:latin typeface="+mj-lt"/>
              </a:rPr>
              <a:t>코드 중복</a:t>
            </a:r>
            <a:r>
              <a:rPr lang="ko-KR" altLang="en-US" sz="1200">
                <a:latin typeface="+mj-lt"/>
              </a:rPr>
              <a:t>을 줄이고</a:t>
            </a:r>
            <a:r>
              <a:rPr lang="en-US" altLang="ko-KR" sz="1200">
                <a:latin typeface="+mj-lt"/>
              </a:rPr>
              <a:t>, </a:t>
            </a:r>
            <a:r>
              <a:rPr lang="ko-KR" altLang="en-US" sz="1200" b="1">
                <a:latin typeface="+mj-lt"/>
              </a:rPr>
              <a:t>유지보수를 용이</a:t>
            </a:r>
            <a:r>
              <a:rPr lang="ko-KR" altLang="en-US" sz="1200">
                <a:latin typeface="+mj-lt"/>
              </a:rPr>
              <a:t>하게 할 수 있다</a:t>
            </a:r>
            <a:endParaRPr lang="en-US" altLang="ko-KR" sz="1200">
              <a:latin typeface="+mj-lt"/>
            </a:endParaRPr>
          </a:p>
        </p:txBody>
      </p:sp>
      <p:sp>
        <p:nvSpPr>
          <p:cNvPr id="41" name="직사각형 40">
            <a:extLst>
              <a:ext uri="{FF2B5EF4-FFF2-40B4-BE49-F238E27FC236}">
                <a16:creationId xmlns:a16="http://schemas.microsoft.com/office/drawing/2014/main" id="{17BE0A9E-D81F-5FCD-A55F-7462F1153528}"/>
              </a:ext>
            </a:extLst>
          </p:cNvPr>
          <p:cNvSpPr/>
          <p:nvPr/>
        </p:nvSpPr>
        <p:spPr>
          <a:xfrm>
            <a:off x="1117728" y="6332015"/>
            <a:ext cx="95251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공통 기능을 수정할 때</a:t>
            </a:r>
            <a:r>
              <a:rPr lang="en-US" altLang="ko-KR" sz="1200">
                <a:latin typeface="+mj-lt"/>
              </a:rPr>
              <a:t> </a:t>
            </a:r>
            <a:r>
              <a:rPr lang="ko-KR" altLang="en-US" sz="1200">
                <a:latin typeface="+mj-lt"/>
              </a:rPr>
              <a:t>프론트 컨트롤러에서만 변경하면 되므로 수정이 용이하고 필요 시 각 서블릿을 쉽게 추가하고 확장 할 수 있다</a:t>
            </a:r>
            <a:endParaRPr lang="en-US" altLang="ko-KR" sz="1200">
              <a:latin typeface="+mj-lt"/>
            </a:endParaRPr>
          </a:p>
        </p:txBody>
      </p:sp>
    </p:spTree>
    <p:extLst>
      <p:ext uri="{BB962C8B-B14F-4D97-AF65-F5344CB8AC3E}">
        <p14:creationId xmlns:p14="http://schemas.microsoft.com/office/powerpoint/2010/main" val="108544801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E330A-97BA-164C-6ED8-831FC0876452}"/>
            </a:ext>
          </a:extLst>
        </p:cNvPr>
        <p:cNvGrpSpPr/>
        <p:nvPr/>
      </p:nvGrpSpPr>
      <p:grpSpPr>
        <a:xfrm>
          <a:off x="0" y="0"/>
          <a:ext cx="0" cy="0"/>
          <a:chOff x="0" y="0"/>
          <a:chExt cx="0" cy="0"/>
        </a:xfrm>
      </p:grpSpPr>
      <p:sp>
        <p:nvSpPr>
          <p:cNvPr id="60" name="모서리가 둥근 직사각형 38">
            <a:extLst>
              <a:ext uri="{FF2B5EF4-FFF2-40B4-BE49-F238E27FC236}">
                <a16:creationId xmlns:a16="http://schemas.microsoft.com/office/drawing/2014/main" id="{2609AC00-022D-6792-1859-54725BE701BC}"/>
              </a:ext>
            </a:extLst>
          </p:cNvPr>
          <p:cNvSpPr/>
          <p:nvPr/>
        </p:nvSpPr>
        <p:spPr>
          <a:xfrm>
            <a:off x="2346697" y="799062"/>
            <a:ext cx="212357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WebConversionService</a:t>
            </a:r>
          </a:p>
        </p:txBody>
      </p:sp>
      <p:sp>
        <p:nvSpPr>
          <p:cNvPr id="72" name="모서리가 둥근 직사각형 38">
            <a:extLst>
              <a:ext uri="{FF2B5EF4-FFF2-40B4-BE49-F238E27FC236}">
                <a16:creationId xmlns:a16="http://schemas.microsoft.com/office/drawing/2014/main" id="{59C0B14E-21D9-E196-0AA0-DAD4F061F4BF}"/>
              </a:ext>
            </a:extLst>
          </p:cNvPr>
          <p:cNvSpPr/>
          <p:nvPr/>
        </p:nvSpPr>
        <p:spPr>
          <a:xfrm>
            <a:off x="2060787" y="1683571"/>
            <a:ext cx="2695388" cy="493776"/>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AnnotationPrinterConverter</a:t>
            </a:r>
          </a:p>
        </p:txBody>
      </p:sp>
      <p:sp>
        <p:nvSpPr>
          <p:cNvPr id="77" name="모서리가 둥근 직사각형 38">
            <a:extLst>
              <a:ext uri="{FF2B5EF4-FFF2-40B4-BE49-F238E27FC236}">
                <a16:creationId xmlns:a16="http://schemas.microsoft.com/office/drawing/2014/main" id="{7170252F-F421-2A4F-45A6-25469B69FDFD}"/>
              </a:ext>
            </a:extLst>
          </p:cNvPr>
          <p:cNvSpPr/>
          <p:nvPr/>
        </p:nvSpPr>
        <p:spPr>
          <a:xfrm>
            <a:off x="5478831" y="79906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Converters</a:t>
            </a:r>
          </a:p>
        </p:txBody>
      </p:sp>
      <p:pic>
        <p:nvPicPr>
          <p:cNvPr id="79" name="그림 78">
            <a:extLst>
              <a:ext uri="{FF2B5EF4-FFF2-40B4-BE49-F238E27FC236}">
                <a16:creationId xmlns:a16="http://schemas.microsoft.com/office/drawing/2014/main" id="{7B7B4E1F-CFE3-8189-F1F0-7D80624E078C}"/>
              </a:ext>
            </a:extLst>
          </p:cNvPr>
          <p:cNvPicPr>
            <a:picLocks noChangeAspect="1"/>
          </p:cNvPicPr>
          <p:nvPr/>
        </p:nvPicPr>
        <p:blipFill>
          <a:blip r:embed="rId3"/>
          <a:srcRect l="46660"/>
          <a:stretch/>
        </p:blipFill>
        <p:spPr>
          <a:xfrm>
            <a:off x="5000388" y="1508415"/>
            <a:ext cx="2123573" cy="2013843"/>
          </a:xfrm>
          <a:prstGeom prst="rect">
            <a:avLst/>
          </a:prstGeom>
        </p:spPr>
      </p:pic>
      <p:cxnSp>
        <p:nvCxnSpPr>
          <p:cNvPr id="82" name="직선 연결선 81">
            <a:extLst>
              <a:ext uri="{FF2B5EF4-FFF2-40B4-BE49-F238E27FC236}">
                <a16:creationId xmlns:a16="http://schemas.microsoft.com/office/drawing/2014/main" id="{6EC44E87-4031-8D1C-9FBC-C547149D419E}"/>
              </a:ext>
            </a:extLst>
          </p:cNvPr>
          <p:cNvCxnSpPr>
            <a:cxnSpLocks/>
            <a:stCxn id="77" idx="2"/>
            <a:endCxn id="79" idx="0"/>
          </p:cNvCxnSpPr>
          <p:nvPr/>
        </p:nvCxnSpPr>
        <p:spPr>
          <a:xfrm flipH="1">
            <a:off x="6062175" y="1292838"/>
            <a:ext cx="1872" cy="21557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4195FFDF-6D1D-A6A9-F994-CB64866D89D2}"/>
              </a:ext>
            </a:extLst>
          </p:cNvPr>
          <p:cNvCxnSpPr>
            <a:stCxn id="60" idx="3"/>
            <a:endCxn id="77" idx="1"/>
          </p:cNvCxnSpPr>
          <p:nvPr/>
        </p:nvCxnSpPr>
        <p:spPr>
          <a:xfrm>
            <a:off x="4470270" y="1045950"/>
            <a:ext cx="10085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74C5D758-98B0-03BB-875E-0BFBB6590296}"/>
              </a:ext>
            </a:extLst>
          </p:cNvPr>
          <p:cNvCxnSpPr>
            <a:cxnSpLocks/>
            <a:stCxn id="60" idx="2"/>
            <a:endCxn id="72" idx="0"/>
          </p:cNvCxnSpPr>
          <p:nvPr/>
        </p:nvCxnSpPr>
        <p:spPr>
          <a:xfrm flipH="1">
            <a:off x="3408481" y="1292838"/>
            <a:ext cx="3" cy="390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A063D946-E59E-98EF-4E2A-3172FCCC0CB5}"/>
              </a:ext>
            </a:extLst>
          </p:cNvPr>
          <p:cNvCxnSpPr>
            <a:cxnSpLocks/>
            <a:stCxn id="72" idx="2"/>
            <a:endCxn id="51" idx="0"/>
          </p:cNvCxnSpPr>
          <p:nvPr/>
        </p:nvCxnSpPr>
        <p:spPr>
          <a:xfrm>
            <a:off x="3408481" y="2177347"/>
            <a:ext cx="0" cy="381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786F4A80-E022-D114-0801-B3BCFE652B72}"/>
              </a:ext>
            </a:extLst>
          </p:cNvPr>
          <p:cNvSpPr/>
          <p:nvPr/>
        </p:nvSpPr>
        <p:spPr>
          <a:xfrm>
            <a:off x="108284" y="110009"/>
            <a:ext cx="294503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어노테이션 컨버터 흐름</a:t>
            </a:r>
          </a:p>
        </p:txBody>
      </p:sp>
      <p:sp>
        <p:nvSpPr>
          <p:cNvPr id="31" name="모서리가 둥근 직사각형 38">
            <a:extLst>
              <a:ext uri="{FF2B5EF4-FFF2-40B4-BE49-F238E27FC236}">
                <a16:creationId xmlns:a16="http://schemas.microsoft.com/office/drawing/2014/main" id="{3B1673DE-5889-39F3-43C2-C7CB54E20847}"/>
              </a:ext>
            </a:extLst>
          </p:cNvPr>
          <p:cNvSpPr/>
          <p:nvPr/>
        </p:nvSpPr>
        <p:spPr>
          <a:xfrm>
            <a:off x="325687" y="2558641"/>
            <a:ext cx="76540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a:t>
            </a:r>
          </a:p>
        </p:txBody>
      </p:sp>
      <p:sp>
        <p:nvSpPr>
          <p:cNvPr id="38" name="모서리가 둥근 직사각형 38">
            <a:extLst>
              <a:ext uri="{FF2B5EF4-FFF2-40B4-BE49-F238E27FC236}">
                <a16:creationId xmlns:a16="http://schemas.microsoft.com/office/drawing/2014/main" id="{39A04EFD-EA56-9289-BC36-DD56E9E5019F}"/>
              </a:ext>
            </a:extLst>
          </p:cNvPr>
          <p:cNvSpPr/>
          <p:nvPr/>
        </p:nvSpPr>
        <p:spPr>
          <a:xfrm>
            <a:off x="2619586" y="3506952"/>
            <a:ext cx="157778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PrinterConverter</a:t>
            </a:r>
          </a:p>
        </p:txBody>
      </p:sp>
      <p:cxnSp>
        <p:nvCxnSpPr>
          <p:cNvPr id="39" name="직선 화살표 연결선 38">
            <a:extLst>
              <a:ext uri="{FF2B5EF4-FFF2-40B4-BE49-F238E27FC236}">
                <a16:creationId xmlns:a16="http://schemas.microsoft.com/office/drawing/2014/main" id="{852DC2C1-9C6A-A1EE-FBD6-AE70B79AF87A}"/>
              </a:ext>
            </a:extLst>
          </p:cNvPr>
          <p:cNvCxnSpPr>
            <a:cxnSpLocks/>
            <a:stCxn id="51" idx="1"/>
          </p:cNvCxnSpPr>
          <p:nvPr/>
        </p:nvCxnSpPr>
        <p:spPr>
          <a:xfrm>
            <a:off x="2060787" y="2805529"/>
            <a:ext cx="2859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4238088B-5C6B-43CD-8D24-D26FCE75D0C0}"/>
              </a:ext>
            </a:extLst>
          </p:cNvPr>
          <p:cNvSpPr/>
          <p:nvPr/>
        </p:nvSpPr>
        <p:spPr>
          <a:xfrm>
            <a:off x="2060787" y="2558641"/>
            <a:ext cx="269538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AnnotationFormatterFactory</a:t>
            </a:r>
          </a:p>
        </p:txBody>
      </p:sp>
      <p:cxnSp>
        <p:nvCxnSpPr>
          <p:cNvPr id="59" name="직선 화살표 연결선 58">
            <a:extLst>
              <a:ext uri="{FF2B5EF4-FFF2-40B4-BE49-F238E27FC236}">
                <a16:creationId xmlns:a16="http://schemas.microsoft.com/office/drawing/2014/main" id="{A3305F27-5EF0-A45F-55F4-C8615952955F}"/>
              </a:ext>
            </a:extLst>
          </p:cNvPr>
          <p:cNvCxnSpPr>
            <a:cxnSpLocks/>
            <a:stCxn id="51" idx="2"/>
            <a:endCxn id="38" idx="0"/>
          </p:cNvCxnSpPr>
          <p:nvPr/>
        </p:nvCxnSpPr>
        <p:spPr>
          <a:xfrm flipH="1">
            <a:off x="3408480" y="3052417"/>
            <a:ext cx="1" cy="45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FF8AB92E-EC1A-805D-06C1-C0FBF22E24C4}"/>
              </a:ext>
            </a:extLst>
          </p:cNvPr>
          <p:cNvSpPr/>
          <p:nvPr/>
        </p:nvSpPr>
        <p:spPr>
          <a:xfrm>
            <a:off x="2823265" y="434813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a:t>
            </a:r>
          </a:p>
        </p:txBody>
      </p:sp>
      <p:cxnSp>
        <p:nvCxnSpPr>
          <p:cNvPr id="96" name="직선 화살표 연결선 95">
            <a:extLst>
              <a:ext uri="{FF2B5EF4-FFF2-40B4-BE49-F238E27FC236}">
                <a16:creationId xmlns:a16="http://schemas.microsoft.com/office/drawing/2014/main" id="{AE981385-51F2-EF9F-CBD4-F14DBDA6758F}"/>
              </a:ext>
            </a:extLst>
          </p:cNvPr>
          <p:cNvCxnSpPr>
            <a:cxnSpLocks/>
            <a:stCxn id="38" idx="2"/>
            <a:endCxn id="83" idx="0"/>
          </p:cNvCxnSpPr>
          <p:nvPr/>
        </p:nvCxnSpPr>
        <p:spPr>
          <a:xfrm>
            <a:off x="3408480" y="4000728"/>
            <a:ext cx="1" cy="3474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모서리가 둥근 직사각형 38">
            <a:extLst>
              <a:ext uri="{FF2B5EF4-FFF2-40B4-BE49-F238E27FC236}">
                <a16:creationId xmlns:a16="http://schemas.microsoft.com/office/drawing/2014/main" id="{BD38CA45-054A-FD8F-FE24-4428450C5341}"/>
              </a:ext>
            </a:extLst>
          </p:cNvPr>
          <p:cNvSpPr/>
          <p:nvPr/>
        </p:nvSpPr>
        <p:spPr>
          <a:xfrm>
            <a:off x="3042795" y="5199705"/>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01" name="직선 화살표 연결선 100">
            <a:extLst>
              <a:ext uri="{FF2B5EF4-FFF2-40B4-BE49-F238E27FC236}">
                <a16:creationId xmlns:a16="http://schemas.microsoft.com/office/drawing/2014/main" id="{49A25F92-CE74-83AF-2CE4-759E0FF3F650}"/>
              </a:ext>
            </a:extLst>
          </p:cNvPr>
          <p:cNvCxnSpPr>
            <a:cxnSpLocks/>
            <a:stCxn id="83" idx="2"/>
            <a:endCxn id="100" idx="0"/>
          </p:cNvCxnSpPr>
          <p:nvPr/>
        </p:nvCxnSpPr>
        <p:spPr>
          <a:xfrm flipH="1">
            <a:off x="3408480" y="4841908"/>
            <a:ext cx="1" cy="357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1344B53-8B22-1CEA-97FE-4AD4DFB7EFFE}"/>
              </a:ext>
            </a:extLst>
          </p:cNvPr>
          <p:cNvSpPr txBox="1"/>
          <p:nvPr/>
        </p:nvSpPr>
        <p:spPr>
          <a:xfrm>
            <a:off x="2060928" y="4883391"/>
            <a:ext cx="1285608" cy="261610"/>
          </a:xfrm>
          <a:prstGeom prst="rect">
            <a:avLst/>
          </a:prstGeom>
          <a:noFill/>
        </p:spPr>
        <p:txBody>
          <a:bodyPr wrap="square">
            <a:spAutoFit/>
          </a:bodyPr>
          <a:lstStyle/>
          <a:p>
            <a:r>
              <a:rPr lang="en-US" altLang="ko-KR" sz="1100"/>
              <a:t>print(1000, locale)</a:t>
            </a:r>
            <a:endParaRPr lang="ko-KR" altLang="en-US" sz="1100"/>
          </a:p>
        </p:txBody>
      </p:sp>
      <p:sp>
        <p:nvSpPr>
          <p:cNvPr id="106" name="모서리가 둥근 직사각형 38">
            <a:extLst>
              <a:ext uri="{FF2B5EF4-FFF2-40B4-BE49-F238E27FC236}">
                <a16:creationId xmlns:a16="http://schemas.microsoft.com/office/drawing/2014/main" id="{15EE2E59-5F0D-C3B3-95DF-2E29C5BC5E65}"/>
              </a:ext>
            </a:extLst>
          </p:cNvPr>
          <p:cNvSpPr/>
          <p:nvPr/>
        </p:nvSpPr>
        <p:spPr>
          <a:xfrm>
            <a:off x="2901878" y="5991518"/>
            <a:ext cx="1013203" cy="49377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Response</a:t>
            </a:r>
            <a:endParaRPr lang="en-US" altLang="ko-KR" sz="1200"/>
          </a:p>
        </p:txBody>
      </p:sp>
      <p:cxnSp>
        <p:nvCxnSpPr>
          <p:cNvPr id="107" name="직선 화살표 연결선 106">
            <a:extLst>
              <a:ext uri="{FF2B5EF4-FFF2-40B4-BE49-F238E27FC236}">
                <a16:creationId xmlns:a16="http://schemas.microsoft.com/office/drawing/2014/main" id="{8D23FBC2-DE0D-FA35-8D9D-14B516334616}"/>
              </a:ext>
            </a:extLst>
          </p:cNvPr>
          <p:cNvCxnSpPr>
            <a:cxnSpLocks/>
            <a:stCxn id="100" idx="2"/>
            <a:endCxn id="106" idx="0"/>
          </p:cNvCxnSpPr>
          <p:nvPr/>
        </p:nvCxnSpPr>
        <p:spPr>
          <a:xfrm>
            <a:off x="3408480" y="5693481"/>
            <a:ext cx="0" cy="29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BCFB3083-7A9E-0B62-EAC7-0D5EAA6790EE}"/>
              </a:ext>
            </a:extLst>
          </p:cNvPr>
          <p:cNvSpPr txBox="1"/>
          <p:nvPr/>
        </p:nvSpPr>
        <p:spPr>
          <a:xfrm>
            <a:off x="1111291" y="2857112"/>
            <a:ext cx="908693" cy="261610"/>
          </a:xfrm>
          <a:prstGeom prst="rect">
            <a:avLst/>
          </a:prstGeom>
          <a:noFill/>
        </p:spPr>
        <p:txBody>
          <a:bodyPr wrap="square">
            <a:spAutoFit/>
          </a:bodyPr>
          <a:lstStyle/>
          <a:p>
            <a:r>
              <a:rPr lang="en-US" altLang="ko-KR" sz="1100"/>
              <a:t>getPrinter()</a:t>
            </a:r>
            <a:endParaRPr lang="ko-KR" altLang="en-US" sz="1100"/>
          </a:p>
        </p:txBody>
      </p:sp>
      <p:cxnSp>
        <p:nvCxnSpPr>
          <p:cNvPr id="128" name="직선 화살표 연결선 127">
            <a:extLst>
              <a:ext uri="{FF2B5EF4-FFF2-40B4-BE49-F238E27FC236}">
                <a16:creationId xmlns:a16="http://schemas.microsoft.com/office/drawing/2014/main" id="{1486CA87-0A1A-7488-90BE-875A7603976A}"/>
              </a:ext>
            </a:extLst>
          </p:cNvPr>
          <p:cNvCxnSpPr>
            <a:cxnSpLocks/>
            <a:stCxn id="51" idx="1"/>
            <a:endCxn id="31" idx="3"/>
          </p:cNvCxnSpPr>
          <p:nvPr/>
        </p:nvCxnSpPr>
        <p:spPr>
          <a:xfrm flipH="1">
            <a:off x="1091094" y="2805529"/>
            <a:ext cx="9696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모서리가 둥근 직사각형 38">
            <a:extLst>
              <a:ext uri="{FF2B5EF4-FFF2-40B4-BE49-F238E27FC236}">
                <a16:creationId xmlns:a16="http://schemas.microsoft.com/office/drawing/2014/main" id="{93424E8E-EE40-9175-5D43-09BBB676BBF5}"/>
              </a:ext>
            </a:extLst>
          </p:cNvPr>
          <p:cNvSpPr/>
          <p:nvPr/>
        </p:nvSpPr>
        <p:spPr>
          <a:xfrm>
            <a:off x="7613826" y="798516"/>
            <a:ext cx="212357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WebConversionService</a:t>
            </a:r>
          </a:p>
        </p:txBody>
      </p:sp>
      <p:sp>
        <p:nvSpPr>
          <p:cNvPr id="136" name="모서리가 둥근 직사각형 38">
            <a:extLst>
              <a:ext uri="{FF2B5EF4-FFF2-40B4-BE49-F238E27FC236}">
                <a16:creationId xmlns:a16="http://schemas.microsoft.com/office/drawing/2014/main" id="{4A2F132D-A9BC-A4CF-0BCD-6FEC02E94F02}"/>
              </a:ext>
            </a:extLst>
          </p:cNvPr>
          <p:cNvSpPr/>
          <p:nvPr/>
        </p:nvSpPr>
        <p:spPr>
          <a:xfrm>
            <a:off x="7327916" y="1699566"/>
            <a:ext cx="2695388" cy="493776"/>
          </a:xfrm>
          <a:prstGeom prst="roundRect">
            <a:avLst/>
          </a:prstGeom>
          <a:solidFill>
            <a:schemeClr val="accent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AnnotationParserConverter</a:t>
            </a:r>
          </a:p>
        </p:txBody>
      </p:sp>
      <p:cxnSp>
        <p:nvCxnSpPr>
          <p:cNvPr id="137" name="직선 화살표 연결선 136">
            <a:extLst>
              <a:ext uri="{FF2B5EF4-FFF2-40B4-BE49-F238E27FC236}">
                <a16:creationId xmlns:a16="http://schemas.microsoft.com/office/drawing/2014/main" id="{1394E374-8627-B232-BE98-1ADECDD2C227}"/>
              </a:ext>
            </a:extLst>
          </p:cNvPr>
          <p:cNvCxnSpPr>
            <a:cxnSpLocks/>
            <a:stCxn id="135" idx="2"/>
            <a:endCxn id="136" idx="0"/>
          </p:cNvCxnSpPr>
          <p:nvPr/>
        </p:nvCxnSpPr>
        <p:spPr>
          <a:xfrm flipH="1">
            <a:off x="8675610" y="1292292"/>
            <a:ext cx="3" cy="4072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BB72754B-0E33-579A-3A5F-188383713B01}"/>
              </a:ext>
            </a:extLst>
          </p:cNvPr>
          <p:cNvCxnSpPr>
            <a:cxnSpLocks/>
            <a:stCxn id="136" idx="2"/>
            <a:endCxn id="143" idx="0"/>
          </p:cNvCxnSpPr>
          <p:nvPr/>
        </p:nvCxnSpPr>
        <p:spPr>
          <a:xfrm>
            <a:off x="8675610" y="2193342"/>
            <a:ext cx="0" cy="381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모서리가 둥근 직사각형 38">
            <a:extLst>
              <a:ext uri="{FF2B5EF4-FFF2-40B4-BE49-F238E27FC236}">
                <a16:creationId xmlns:a16="http://schemas.microsoft.com/office/drawing/2014/main" id="{C50F0EEB-EBE6-E494-C2EB-E9F8EA8E82E5}"/>
              </a:ext>
            </a:extLst>
          </p:cNvPr>
          <p:cNvSpPr/>
          <p:nvPr/>
        </p:nvSpPr>
        <p:spPr>
          <a:xfrm>
            <a:off x="10972800" y="2574636"/>
            <a:ext cx="76499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a:t>
            </a:r>
          </a:p>
        </p:txBody>
      </p:sp>
      <p:sp>
        <p:nvSpPr>
          <p:cNvPr id="141" name="모서리가 둥근 직사각형 38">
            <a:extLst>
              <a:ext uri="{FF2B5EF4-FFF2-40B4-BE49-F238E27FC236}">
                <a16:creationId xmlns:a16="http://schemas.microsoft.com/office/drawing/2014/main" id="{71CEA4B9-8255-848C-7C4B-B50F2ED96F67}"/>
              </a:ext>
            </a:extLst>
          </p:cNvPr>
          <p:cNvSpPr/>
          <p:nvPr/>
        </p:nvSpPr>
        <p:spPr>
          <a:xfrm>
            <a:off x="7886715" y="3522947"/>
            <a:ext cx="157778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ParserConverter</a:t>
            </a:r>
          </a:p>
        </p:txBody>
      </p:sp>
      <p:cxnSp>
        <p:nvCxnSpPr>
          <p:cNvPr id="142" name="직선 화살표 연결선 141">
            <a:extLst>
              <a:ext uri="{FF2B5EF4-FFF2-40B4-BE49-F238E27FC236}">
                <a16:creationId xmlns:a16="http://schemas.microsoft.com/office/drawing/2014/main" id="{7FB530B8-95EC-BBE7-6F4F-1280BFDD267C}"/>
              </a:ext>
            </a:extLst>
          </p:cNvPr>
          <p:cNvCxnSpPr>
            <a:cxnSpLocks/>
            <a:stCxn id="143" idx="1"/>
          </p:cNvCxnSpPr>
          <p:nvPr/>
        </p:nvCxnSpPr>
        <p:spPr>
          <a:xfrm>
            <a:off x="7327916" y="2821524"/>
            <a:ext cx="2859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모서리가 둥근 직사각형 38">
            <a:extLst>
              <a:ext uri="{FF2B5EF4-FFF2-40B4-BE49-F238E27FC236}">
                <a16:creationId xmlns:a16="http://schemas.microsoft.com/office/drawing/2014/main" id="{3251D2DD-844C-AF5F-9AE9-251228A38BE7}"/>
              </a:ext>
            </a:extLst>
          </p:cNvPr>
          <p:cNvSpPr/>
          <p:nvPr/>
        </p:nvSpPr>
        <p:spPr>
          <a:xfrm>
            <a:off x="7327916" y="2574636"/>
            <a:ext cx="269538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AnnotationFormatterFactory</a:t>
            </a:r>
          </a:p>
        </p:txBody>
      </p:sp>
      <p:cxnSp>
        <p:nvCxnSpPr>
          <p:cNvPr id="144" name="직선 화살표 연결선 143">
            <a:extLst>
              <a:ext uri="{FF2B5EF4-FFF2-40B4-BE49-F238E27FC236}">
                <a16:creationId xmlns:a16="http://schemas.microsoft.com/office/drawing/2014/main" id="{68F643CC-700E-A84C-1FBE-905A1EAD4320}"/>
              </a:ext>
            </a:extLst>
          </p:cNvPr>
          <p:cNvCxnSpPr>
            <a:cxnSpLocks/>
            <a:stCxn id="143" idx="2"/>
            <a:endCxn id="141" idx="0"/>
          </p:cNvCxnSpPr>
          <p:nvPr/>
        </p:nvCxnSpPr>
        <p:spPr>
          <a:xfrm flipH="1">
            <a:off x="8675609" y="3068412"/>
            <a:ext cx="1" cy="45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모서리가 둥근 직사각형 38">
            <a:extLst>
              <a:ext uri="{FF2B5EF4-FFF2-40B4-BE49-F238E27FC236}">
                <a16:creationId xmlns:a16="http://schemas.microsoft.com/office/drawing/2014/main" id="{C9AD0D52-8C05-DCE1-5DB0-6D8598EE17FB}"/>
              </a:ext>
            </a:extLst>
          </p:cNvPr>
          <p:cNvSpPr/>
          <p:nvPr/>
        </p:nvSpPr>
        <p:spPr>
          <a:xfrm>
            <a:off x="8090394" y="4364127"/>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a:t>
            </a:r>
          </a:p>
        </p:txBody>
      </p:sp>
      <p:cxnSp>
        <p:nvCxnSpPr>
          <p:cNvPr id="146" name="직선 화살표 연결선 145">
            <a:extLst>
              <a:ext uri="{FF2B5EF4-FFF2-40B4-BE49-F238E27FC236}">
                <a16:creationId xmlns:a16="http://schemas.microsoft.com/office/drawing/2014/main" id="{57C616FC-03DA-86C4-BEA1-B1BB525EA53A}"/>
              </a:ext>
            </a:extLst>
          </p:cNvPr>
          <p:cNvCxnSpPr>
            <a:cxnSpLocks/>
            <a:stCxn id="141" idx="2"/>
            <a:endCxn id="145" idx="0"/>
          </p:cNvCxnSpPr>
          <p:nvPr/>
        </p:nvCxnSpPr>
        <p:spPr>
          <a:xfrm>
            <a:off x="8675609" y="4016723"/>
            <a:ext cx="1" cy="3474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모서리가 둥근 직사각형 38">
            <a:extLst>
              <a:ext uri="{FF2B5EF4-FFF2-40B4-BE49-F238E27FC236}">
                <a16:creationId xmlns:a16="http://schemas.microsoft.com/office/drawing/2014/main" id="{99D69AB1-A8DD-08B5-1983-2085D8266FCA}"/>
              </a:ext>
            </a:extLst>
          </p:cNvPr>
          <p:cNvSpPr/>
          <p:nvPr/>
        </p:nvSpPr>
        <p:spPr>
          <a:xfrm>
            <a:off x="8309924" y="5215700"/>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48" name="직선 화살표 연결선 147">
            <a:extLst>
              <a:ext uri="{FF2B5EF4-FFF2-40B4-BE49-F238E27FC236}">
                <a16:creationId xmlns:a16="http://schemas.microsoft.com/office/drawing/2014/main" id="{642B5975-5B07-F678-3EB2-A9024B148114}"/>
              </a:ext>
            </a:extLst>
          </p:cNvPr>
          <p:cNvCxnSpPr>
            <a:cxnSpLocks/>
            <a:stCxn id="145" idx="2"/>
            <a:endCxn id="147" idx="0"/>
          </p:cNvCxnSpPr>
          <p:nvPr/>
        </p:nvCxnSpPr>
        <p:spPr>
          <a:xfrm flipH="1">
            <a:off x="8675609" y="4857903"/>
            <a:ext cx="1" cy="357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CD43A038-3165-3A71-9F42-01BAA990368A}"/>
              </a:ext>
            </a:extLst>
          </p:cNvPr>
          <p:cNvSpPr txBox="1"/>
          <p:nvPr/>
        </p:nvSpPr>
        <p:spPr>
          <a:xfrm>
            <a:off x="8737695" y="4876116"/>
            <a:ext cx="1775549" cy="261610"/>
          </a:xfrm>
          <a:prstGeom prst="rect">
            <a:avLst/>
          </a:prstGeom>
          <a:noFill/>
        </p:spPr>
        <p:txBody>
          <a:bodyPr wrap="square">
            <a:spAutoFit/>
          </a:bodyPr>
          <a:lstStyle/>
          <a:p>
            <a:r>
              <a:rPr lang="en-US" altLang="ko-KR" sz="1100"/>
              <a:t>parse(\1,000, locale)</a:t>
            </a:r>
            <a:endParaRPr lang="ko-KR" altLang="en-US" sz="1100"/>
          </a:p>
        </p:txBody>
      </p:sp>
      <p:sp>
        <p:nvSpPr>
          <p:cNvPr id="150" name="모서리가 둥근 직사각형 38">
            <a:extLst>
              <a:ext uri="{FF2B5EF4-FFF2-40B4-BE49-F238E27FC236}">
                <a16:creationId xmlns:a16="http://schemas.microsoft.com/office/drawing/2014/main" id="{C00B1082-07C7-DC17-2D47-95C2E68D2C50}"/>
              </a:ext>
            </a:extLst>
          </p:cNvPr>
          <p:cNvSpPr/>
          <p:nvPr/>
        </p:nvSpPr>
        <p:spPr>
          <a:xfrm>
            <a:off x="8090395" y="6007513"/>
            <a:ext cx="1170430" cy="49377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Controller</a:t>
            </a:r>
            <a:endParaRPr lang="en-US" altLang="ko-KR" sz="1200"/>
          </a:p>
        </p:txBody>
      </p:sp>
      <p:cxnSp>
        <p:nvCxnSpPr>
          <p:cNvPr id="151" name="직선 화살표 연결선 150">
            <a:extLst>
              <a:ext uri="{FF2B5EF4-FFF2-40B4-BE49-F238E27FC236}">
                <a16:creationId xmlns:a16="http://schemas.microsoft.com/office/drawing/2014/main" id="{4CE58C48-F319-7368-DB1A-C8EF014C0194}"/>
              </a:ext>
            </a:extLst>
          </p:cNvPr>
          <p:cNvCxnSpPr>
            <a:cxnSpLocks/>
            <a:stCxn id="147" idx="2"/>
            <a:endCxn id="150" idx="0"/>
          </p:cNvCxnSpPr>
          <p:nvPr/>
        </p:nvCxnSpPr>
        <p:spPr>
          <a:xfrm>
            <a:off x="8675609" y="5709476"/>
            <a:ext cx="1" cy="29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6864AA07-E132-7167-76C8-9B7B28A91177}"/>
              </a:ext>
            </a:extLst>
          </p:cNvPr>
          <p:cNvSpPr txBox="1"/>
          <p:nvPr/>
        </p:nvSpPr>
        <p:spPr>
          <a:xfrm>
            <a:off x="10043705" y="2839840"/>
            <a:ext cx="908693" cy="261610"/>
          </a:xfrm>
          <a:prstGeom prst="rect">
            <a:avLst/>
          </a:prstGeom>
          <a:noFill/>
        </p:spPr>
        <p:txBody>
          <a:bodyPr wrap="square">
            <a:spAutoFit/>
          </a:bodyPr>
          <a:lstStyle/>
          <a:p>
            <a:r>
              <a:rPr lang="en-US" altLang="ko-KR" sz="1100"/>
              <a:t>getParser()</a:t>
            </a:r>
            <a:endParaRPr lang="ko-KR" altLang="en-US" sz="1100"/>
          </a:p>
        </p:txBody>
      </p:sp>
      <p:cxnSp>
        <p:nvCxnSpPr>
          <p:cNvPr id="153" name="직선 화살표 연결선 152">
            <a:extLst>
              <a:ext uri="{FF2B5EF4-FFF2-40B4-BE49-F238E27FC236}">
                <a16:creationId xmlns:a16="http://schemas.microsoft.com/office/drawing/2014/main" id="{DB7D3AD7-A762-47AA-3D0D-C4B16A7E6740}"/>
              </a:ext>
            </a:extLst>
          </p:cNvPr>
          <p:cNvCxnSpPr>
            <a:cxnSpLocks/>
            <a:stCxn id="135" idx="1"/>
            <a:endCxn id="77" idx="3"/>
          </p:cNvCxnSpPr>
          <p:nvPr/>
        </p:nvCxnSpPr>
        <p:spPr>
          <a:xfrm flipH="1">
            <a:off x="6649262" y="1045404"/>
            <a:ext cx="964564" cy="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직선 화살표 연결선 158">
            <a:extLst>
              <a:ext uri="{FF2B5EF4-FFF2-40B4-BE49-F238E27FC236}">
                <a16:creationId xmlns:a16="http://schemas.microsoft.com/office/drawing/2014/main" id="{71EDD008-F7F2-5278-32AB-FC397CE110C3}"/>
              </a:ext>
            </a:extLst>
          </p:cNvPr>
          <p:cNvCxnSpPr>
            <a:cxnSpLocks/>
            <a:stCxn id="143" idx="3"/>
            <a:endCxn id="140" idx="1"/>
          </p:cNvCxnSpPr>
          <p:nvPr/>
        </p:nvCxnSpPr>
        <p:spPr>
          <a:xfrm>
            <a:off x="10023304" y="2821524"/>
            <a:ext cx="9494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DB498DB-5830-818D-5E54-7D8214F23ACA}"/>
              </a:ext>
            </a:extLst>
          </p:cNvPr>
          <p:cNvSpPr txBox="1"/>
          <p:nvPr/>
        </p:nvSpPr>
        <p:spPr>
          <a:xfrm>
            <a:off x="4337912" y="303467"/>
            <a:ext cx="1273276" cy="524246"/>
          </a:xfrm>
          <a:prstGeom prst="rect">
            <a:avLst/>
          </a:prstGeom>
          <a:noFill/>
        </p:spPr>
        <p:txBody>
          <a:bodyPr wrap="square">
            <a:spAutoFit/>
          </a:bodyPr>
          <a:lstStyle/>
          <a:p>
            <a:pPr>
              <a:lnSpc>
                <a:spcPct val="150000"/>
              </a:lnSpc>
            </a:pPr>
            <a:r>
              <a:rPr lang="ko-KR" altLang="en-US" sz="1000"/>
              <a:t>특정 필드의 출력 컨버터를 가져온다</a:t>
            </a:r>
          </a:p>
        </p:txBody>
      </p:sp>
      <p:sp>
        <p:nvSpPr>
          <p:cNvPr id="170" name="TextBox 169">
            <a:extLst>
              <a:ext uri="{FF2B5EF4-FFF2-40B4-BE49-F238E27FC236}">
                <a16:creationId xmlns:a16="http://schemas.microsoft.com/office/drawing/2014/main" id="{2CE4BCB9-B38A-B2E8-FD3D-4E67C07D7DC2}"/>
              </a:ext>
            </a:extLst>
          </p:cNvPr>
          <p:cNvSpPr txBox="1"/>
          <p:nvPr/>
        </p:nvSpPr>
        <p:spPr>
          <a:xfrm>
            <a:off x="6520442" y="303467"/>
            <a:ext cx="1273277" cy="524246"/>
          </a:xfrm>
          <a:prstGeom prst="rect">
            <a:avLst/>
          </a:prstGeom>
          <a:noFill/>
        </p:spPr>
        <p:txBody>
          <a:bodyPr wrap="square">
            <a:spAutoFit/>
          </a:bodyPr>
          <a:lstStyle/>
          <a:p>
            <a:pPr>
              <a:lnSpc>
                <a:spcPct val="150000"/>
              </a:lnSpc>
            </a:pPr>
            <a:r>
              <a:rPr lang="ko-KR" altLang="en-US" sz="1000"/>
              <a:t>특정 필드의 파싱 컨버터를 가져온다</a:t>
            </a:r>
          </a:p>
        </p:txBody>
      </p:sp>
      <p:sp>
        <p:nvSpPr>
          <p:cNvPr id="173" name="TextBox 172">
            <a:extLst>
              <a:ext uri="{FF2B5EF4-FFF2-40B4-BE49-F238E27FC236}">
                <a16:creationId xmlns:a16="http://schemas.microsoft.com/office/drawing/2014/main" id="{19D2C6E1-452D-20B9-5846-51FA03479362}"/>
              </a:ext>
            </a:extLst>
          </p:cNvPr>
          <p:cNvSpPr txBox="1"/>
          <p:nvPr/>
        </p:nvSpPr>
        <p:spPr>
          <a:xfrm>
            <a:off x="1991039" y="3172101"/>
            <a:ext cx="1540463" cy="261610"/>
          </a:xfrm>
          <a:prstGeom prst="rect">
            <a:avLst/>
          </a:prstGeom>
          <a:noFill/>
        </p:spPr>
        <p:txBody>
          <a:bodyPr wrap="square">
            <a:spAutoFit/>
          </a:bodyPr>
          <a:lstStyle/>
          <a:p>
            <a:r>
              <a:rPr lang="en-US" altLang="ko-KR" sz="1100">
                <a:solidFill>
                  <a:schemeClr val="tx1"/>
                </a:solidFill>
              </a:rPr>
              <a:t>Printer </a:t>
            </a:r>
            <a:r>
              <a:rPr lang="ko-KR" altLang="en-US" sz="1100">
                <a:solidFill>
                  <a:schemeClr val="tx1"/>
                </a:solidFill>
              </a:rPr>
              <a:t>를</a:t>
            </a:r>
            <a:r>
              <a:rPr lang="en-US" altLang="ko-KR" sz="1100">
                <a:solidFill>
                  <a:schemeClr val="tx1"/>
                </a:solidFill>
              </a:rPr>
              <a:t> </a:t>
            </a:r>
            <a:r>
              <a:rPr lang="ko-KR" altLang="en-US" sz="1100">
                <a:solidFill>
                  <a:schemeClr val="tx1"/>
                </a:solidFill>
              </a:rPr>
              <a:t>전달한다</a:t>
            </a:r>
            <a:endParaRPr lang="ko-KR" altLang="en-US" sz="1100"/>
          </a:p>
        </p:txBody>
      </p:sp>
      <p:sp>
        <p:nvSpPr>
          <p:cNvPr id="174" name="TextBox 173">
            <a:extLst>
              <a:ext uri="{FF2B5EF4-FFF2-40B4-BE49-F238E27FC236}">
                <a16:creationId xmlns:a16="http://schemas.microsoft.com/office/drawing/2014/main" id="{DF0C252B-EDE7-9DCF-36EC-96223FF05C91}"/>
              </a:ext>
            </a:extLst>
          </p:cNvPr>
          <p:cNvSpPr txBox="1"/>
          <p:nvPr/>
        </p:nvSpPr>
        <p:spPr>
          <a:xfrm>
            <a:off x="8694271" y="3172101"/>
            <a:ext cx="1540463" cy="261610"/>
          </a:xfrm>
          <a:prstGeom prst="rect">
            <a:avLst/>
          </a:prstGeom>
          <a:noFill/>
        </p:spPr>
        <p:txBody>
          <a:bodyPr wrap="square">
            <a:spAutoFit/>
          </a:bodyPr>
          <a:lstStyle/>
          <a:p>
            <a:r>
              <a:rPr lang="en-US" altLang="ko-KR" sz="1100">
                <a:solidFill>
                  <a:schemeClr val="tx1"/>
                </a:solidFill>
              </a:rPr>
              <a:t>Parser </a:t>
            </a:r>
            <a:r>
              <a:rPr lang="ko-KR" altLang="en-US" sz="1100">
                <a:solidFill>
                  <a:schemeClr val="tx1"/>
                </a:solidFill>
              </a:rPr>
              <a:t>를</a:t>
            </a:r>
            <a:r>
              <a:rPr lang="en-US" altLang="ko-KR" sz="1100">
                <a:solidFill>
                  <a:schemeClr val="tx1"/>
                </a:solidFill>
              </a:rPr>
              <a:t> </a:t>
            </a:r>
            <a:r>
              <a:rPr lang="ko-KR" altLang="en-US" sz="1100">
                <a:solidFill>
                  <a:schemeClr val="tx1"/>
                </a:solidFill>
              </a:rPr>
              <a:t>전달한다</a:t>
            </a:r>
            <a:endParaRPr lang="ko-KR" altLang="en-US" sz="1100"/>
          </a:p>
        </p:txBody>
      </p:sp>
      <p:cxnSp>
        <p:nvCxnSpPr>
          <p:cNvPr id="176" name="직선 화살표 연결선 175">
            <a:extLst>
              <a:ext uri="{FF2B5EF4-FFF2-40B4-BE49-F238E27FC236}">
                <a16:creationId xmlns:a16="http://schemas.microsoft.com/office/drawing/2014/main" id="{3A4AAF43-06BD-FEF2-9ECF-360B3445CA23}"/>
              </a:ext>
            </a:extLst>
          </p:cNvPr>
          <p:cNvCxnSpPr>
            <a:stCxn id="31" idx="2"/>
            <a:endCxn id="83" idx="1"/>
          </p:cNvCxnSpPr>
          <p:nvPr/>
        </p:nvCxnSpPr>
        <p:spPr>
          <a:xfrm>
            <a:off x="708391" y="3052417"/>
            <a:ext cx="2114874" cy="1542603"/>
          </a:xfrm>
          <a:prstGeom prst="straightConnector1">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직선 화살표 연결선 176">
            <a:extLst>
              <a:ext uri="{FF2B5EF4-FFF2-40B4-BE49-F238E27FC236}">
                <a16:creationId xmlns:a16="http://schemas.microsoft.com/office/drawing/2014/main" id="{142EE784-AD11-B3D7-D5CC-BBB92CDC766A}"/>
              </a:ext>
            </a:extLst>
          </p:cNvPr>
          <p:cNvCxnSpPr>
            <a:cxnSpLocks/>
            <a:stCxn id="140" idx="2"/>
            <a:endCxn id="145" idx="3"/>
          </p:cNvCxnSpPr>
          <p:nvPr/>
        </p:nvCxnSpPr>
        <p:spPr>
          <a:xfrm flipH="1">
            <a:off x="9260825" y="3068412"/>
            <a:ext cx="2094471" cy="1542603"/>
          </a:xfrm>
          <a:prstGeom prst="straightConnector1">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93242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FA651-C93C-0F14-4062-67866F305B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9114B4-2F75-42F0-A1D6-938FB7657E49}"/>
              </a:ext>
            </a:extLst>
          </p:cNvPr>
          <p:cNvSpPr txBox="1"/>
          <p:nvPr/>
        </p:nvSpPr>
        <p:spPr>
          <a:xfrm>
            <a:off x="1542641" y="1809307"/>
            <a:ext cx="4189993"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검증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(Validation)</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78BBF72B-015C-48A6-0943-B22A1EE51FC1}"/>
              </a:ext>
            </a:extLst>
          </p:cNvPr>
          <p:cNvSpPr txBox="1"/>
          <p:nvPr/>
        </p:nvSpPr>
        <p:spPr>
          <a:xfrm>
            <a:off x="1891316" y="2455638"/>
            <a:ext cx="3093411" cy="2947282"/>
          </a:xfrm>
          <a:prstGeom prst="rect">
            <a:avLst/>
          </a:prstGeom>
          <a:noFill/>
        </p:spPr>
        <p:txBody>
          <a:bodyPr wrap="none" rtlCol="0">
            <a:spAutoFit/>
          </a:bodyPr>
          <a:lstStyle/>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폼 검증</a:t>
            </a:r>
            <a:r>
              <a:rPr lang="en-US" altLang="ko-KR" sz="1800">
                <a:solidFill>
                  <a:schemeClr val="accent1">
                    <a:lumMod val="75000"/>
                  </a:schemeClr>
                </a:solidFill>
                <a:latin typeface="+mj-lt"/>
              </a:rPr>
              <a:t>(Form Validation)</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MessageSource </a:t>
            </a:r>
            <a:r>
              <a:rPr lang="ko-KR" altLang="en-US" sz="1800">
                <a:solidFill>
                  <a:schemeClr val="accent1">
                    <a:lumMod val="75000"/>
                  </a:schemeClr>
                </a:solidFill>
                <a:latin typeface="+mj-lt"/>
              </a:rPr>
              <a:t>검증</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Validator </a:t>
            </a:r>
            <a:r>
              <a:rPr lang="ko-KR" altLang="en-US" sz="1800">
                <a:solidFill>
                  <a:schemeClr val="accent1">
                    <a:lumMod val="75000"/>
                  </a:schemeClr>
                </a:solidFill>
                <a:latin typeface="+mj-lt"/>
              </a:rPr>
              <a:t>검증</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Bean </a:t>
            </a:r>
            <a:r>
              <a:rPr lang="en-US" altLang="ko-KR">
                <a:solidFill>
                  <a:schemeClr val="accent1">
                    <a:lumMod val="75000"/>
                  </a:schemeClr>
                </a:solidFill>
                <a:latin typeface="+mj-lt"/>
              </a:rPr>
              <a:t>Validation</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커스텀 검증 어노테이션</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바인딩과 검증 관계</a:t>
            </a:r>
            <a:endParaRPr lang="en-US" altLang="ko-KR" sz="1800">
              <a:solidFill>
                <a:schemeClr val="accent1">
                  <a:lumMod val="75000"/>
                </a:schemeClr>
              </a:solidFill>
              <a:latin typeface="+mj-lt"/>
            </a:endParaRPr>
          </a:p>
        </p:txBody>
      </p:sp>
    </p:spTree>
    <p:extLst>
      <p:ext uri="{BB962C8B-B14F-4D97-AF65-F5344CB8AC3E}">
        <p14:creationId xmlns:p14="http://schemas.microsoft.com/office/powerpoint/2010/main" val="22561314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34"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96174908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87795" y="608700"/>
            <a:ext cx="1141640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웹 개발에서 검증은 클라이언트 검증</a:t>
            </a:r>
            <a:r>
              <a:rPr lang="en-US" altLang="ko-KR" sz="1200"/>
              <a:t>(Client-side Validation)</a:t>
            </a:r>
            <a:r>
              <a:rPr lang="ko-KR" altLang="en-US" sz="1200"/>
              <a:t>과 서버 검증</a:t>
            </a:r>
            <a:r>
              <a:rPr lang="en-US" altLang="ko-KR" sz="1200"/>
              <a:t>(Server-side Validation)</a:t>
            </a:r>
            <a:r>
              <a:rPr lang="ko-KR" altLang="en-US" sz="1200"/>
              <a:t>으로 구분할 수 있으며 두 검증 모두 사용자의 데이터 입력 오류를 방지하고 보안을 강화하기 위해 중요한 역할을 한다</a:t>
            </a:r>
            <a:endParaRPr lang="en-US" altLang="ko-KR" sz="1200"/>
          </a:p>
        </p:txBody>
      </p:sp>
      <p:sp>
        <p:nvSpPr>
          <p:cNvPr id="8" name="직사각형 7">
            <a:extLst>
              <a:ext uri="{FF2B5EF4-FFF2-40B4-BE49-F238E27FC236}">
                <a16:creationId xmlns:a16="http://schemas.microsoft.com/office/drawing/2014/main" id="{84BDCBED-1753-4C34-A5FB-9EDEB157B742}"/>
              </a:ext>
            </a:extLst>
          </p:cNvPr>
          <p:cNvSpPr/>
          <p:nvPr/>
        </p:nvSpPr>
        <p:spPr>
          <a:xfrm>
            <a:off x="115760" y="1410504"/>
            <a:ext cx="47552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Client-side Validation (</a:t>
            </a:r>
            <a:r>
              <a:rPr lang="ko-KR" altLang="en-US" b="1">
                <a:solidFill>
                  <a:schemeClr val="accent1">
                    <a:lumMod val="75000"/>
                  </a:schemeClr>
                </a:solidFill>
              </a:rPr>
              <a:t>클라이언트 검증</a:t>
            </a:r>
            <a:r>
              <a:rPr lang="en-US" altLang="ko-KR" b="1">
                <a:solidFill>
                  <a:schemeClr val="accent1">
                    <a:lumMod val="75000"/>
                  </a:schemeClr>
                </a:solidFill>
              </a:rPr>
              <a:t>)</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944CB870-EAF4-4101-A696-5F76EE38BEF9}"/>
              </a:ext>
            </a:extLst>
          </p:cNvPr>
          <p:cNvSpPr/>
          <p:nvPr/>
        </p:nvSpPr>
        <p:spPr>
          <a:xfrm>
            <a:off x="387795" y="1846188"/>
            <a:ext cx="112555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 검증은 사용자가 데이터를 입력할 때</a:t>
            </a:r>
            <a:r>
              <a:rPr lang="en-US" altLang="ko-KR" sz="1200"/>
              <a:t> </a:t>
            </a:r>
            <a:r>
              <a:rPr lang="ko-KR" altLang="en-US" sz="1200"/>
              <a:t>브라우저나 클라이언트 측 코드</a:t>
            </a:r>
            <a:r>
              <a:rPr lang="en-US" altLang="ko-KR" sz="1200"/>
              <a:t>(JavaScript)</a:t>
            </a:r>
            <a:r>
              <a:rPr lang="ko-KR" altLang="en-US" sz="1200"/>
              <a:t>를 통해 실시간으로 입력된 데이터의 유효성을 확인하는 방법이다</a:t>
            </a:r>
            <a:endParaRPr lang="en-US" altLang="ko-KR" sz="1200"/>
          </a:p>
        </p:txBody>
      </p:sp>
      <p:sp>
        <p:nvSpPr>
          <p:cNvPr id="10" name="직사각형 9">
            <a:extLst>
              <a:ext uri="{FF2B5EF4-FFF2-40B4-BE49-F238E27FC236}">
                <a16:creationId xmlns:a16="http://schemas.microsoft.com/office/drawing/2014/main" id="{819C49A3-7508-4ACE-AA4B-E627FC49C3B4}"/>
              </a:ext>
            </a:extLst>
          </p:cNvPr>
          <p:cNvSpPr/>
          <p:nvPr/>
        </p:nvSpPr>
        <p:spPr>
          <a:xfrm>
            <a:off x="387796" y="507278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장점</a:t>
            </a:r>
            <a:endParaRPr lang="en-US" altLang="ko-KR" sz="1400" b="1"/>
          </a:p>
        </p:txBody>
      </p:sp>
      <p:sp>
        <p:nvSpPr>
          <p:cNvPr id="11" name="직사각형 10">
            <a:extLst>
              <a:ext uri="{FF2B5EF4-FFF2-40B4-BE49-F238E27FC236}">
                <a16:creationId xmlns:a16="http://schemas.microsoft.com/office/drawing/2014/main" id="{620FEA96-3F14-4F83-89EB-2DDABC9DC5C3}"/>
              </a:ext>
            </a:extLst>
          </p:cNvPr>
          <p:cNvSpPr/>
          <p:nvPr/>
        </p:nvSpPr>
        <p:spPr>
          <a:xfrm>
            <a:off x="583195" y="2497290"/>
            <a:ext cx="11139413" cy="610616"/>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사용자가 폼을 제출하기 전에 오류를 즉시 확인하고 수정할 수 있으며 서버와의 통신 없이 로컬에서 검증이 이루어지므로 속도가 빠르다</a:t>
            </a:r>
            <a:endParaRPr lang="en-US" altLang="ko-KR" sz="1200"/>
          </a:p>
          <a:p>
            <a:pPr marL="171450" indent="-171450">
              <a:lnSpc>
                <a:spcPct val="150000"/>
              </a:lnSpc>
              <a:buFont typeface="Wingdings" panose="05000000000000000000" pitchFamily="2" charset="2"/>
              <a:buChar char="§"/>
            </a:pPr>
            <a:r>
              <a:rPr lang="ko-KR" altLang="en-US" sz="1200"/>
              <a:t>사용자는 제출 전 데이터를 바로 확인하고 수정할 수 있어 더 나은 경험을 제공한다</a:t>
            </a:r>
            <a:endParaRPr lang="en-US" altLang="ko-KR" sz="1200"/>
          </a:p>
        </p:txBody>
      </p:sp>
      <p:sp>
        <p:nvSpPr>
          <p:cNvPr id="13" name="직사각형 12">
            <a:extLst>
              <a:ext uri="{FF2B5EF4-FFF2-40B4-BE49-F238E27FC236}">
                <a16:creationId xmlns:a16="http://schemas.microsoft.com/office/drawing/2014/main" id="{06CFA885-BFCA-4A3D-A54C-AE007FABB3AA}"/>
              </a:ext>
            </a:extLst>
          </p:cNvPr>
          <p:cNvSpPr/>
          <p:nvPr/>
        </p:nvSpPr>
        <p:spPr>
          <a:xfrm>
            <a:off x="387794" y="591113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단점</a:t>
            </a:r>
            <a:endParaRPr lang="en-US" altLang="ko-KR" sz="1400" b="1"/>
          </a:p>
        </p:txBody>
      </p:sp>
      <p:sp>
        <p:nvSpPr>
          <p:cNvPr id="14" name="직사각형 13">
            <a:extLst>
              <a:ext uri="{FF2B5EF4-FFF2-40B4-BE49-F238E27FC236}">
                <a16:creationId xmlns:a16="http://schemas.microsoft.com/office/drawing/2014/main" id="{CB338F9D-5306-4177-AD10-A9D81DCB2C02}"/>
              </a:ext>
            </a:extLst>
          </p:cNvPr>
          <p:cNvSpPr/>
          <p:nvPr/>
        </p:nvSpPr>
        <p:spPr>
          <a:xfrm>
            <a:off x="583194" y="3546479"/>
            <a:ext cx="11139414"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클라이언트 검증만으로는 보안을 보장할 수 없다</a:t>
            </a:r>
            <a:r>
              <a:rPr lang="en-US" altLang="ko-KR" sz="1200"/>
              <a:t>. </a:t>
            </a:r>
            <a:r>
              <a:rPr lang="ko-KR" altLang="en-US" sz="1200"/>
              <a:t>사용자가 브라우저의 개발자 도구를 통해 검증 코드를 우회하거나 비활성화할 수 있기 때문이다</a:t>
            </a:r>
            <a:r>
              <a:rPr lang="en-US" altLang="ko-KR" sz="1200"/>
              <a:t>.</a:t>
            </a:r>
          </a:p>
        </p:txBody>
      </p:sp>
      <p:sp>
        <p:nvSpPr>
          <p:cNvPr id="15" name="직사각형 14">
            <a:extLst>
              <a:ext uri="{FF2B5EF4-FFF2-40B4-BE49-F238E27FC236}">
                <a16:creationId xmlns:a16="http://schemas.microsoft.com/office/drawing/2014/main" id="{B6A92BB6-28BC-4D44-82B8-5C0454910412}"/>
              </a:ext>
            </a:extLst>
          </p:cNvPr>
          <p:cNvSpPr/>
          <p:nvPr/>
        </p:nvSpPr>
        <p:spPr>
          <a:xfrm>
            <a:off x="115760" y="4237959"/>
            <a:ext cx="41265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Server-side Validation (</a:t>
            </a:r>
            <a:r>
              <a:rPr lang="ko-KR" altLang="en-US" b="1">
                <a:solidFill>
                  <a:schemeClr val="accent1">
                    <a:lumMod val="75000"/>
                  </a:schemeClr>
                </a:solidFill>
              </a:rPr>
              <a:t>서버 검증</a:t>
            </a:r>
            <a:r>
              <a:rPr lang="en-US" altLang="ko-KR" b="1">
                <a:solidFill>
                  <a:schemeClr val="accent1">
                    <a:lumMod val="75000"/>
                  </a:schemeClr>
                </a:solidFill>
              </a:rPr>
              <a:t>)</a:t>
            </a:r>
            <a:endParaRPr lang="ko-KR" altLang="en-US" b="1">
              <a:solidFill>
                <a:schemeClr val="accent1">
                  <a:lumMod val="75000"/>
                </a:schemeClr>
              </a:solidFill>
              <a:latin typeface="+mn-ea"/>
            </a:endParaRPr>
          </a:p>
        </p:txBody>
      </p:sp>
      <p:sp>
        <p:nvSpPr>
          <p:cNvPr id="18" name="직사각형 17">
            <a:extLst>
              <a:ext uri="{FF2B5EF4-FFF2-40B4-BE49-F238E27FC236}">
                <a16:creationId xmlns:a16="http://schemas.microsoft.com/office/drawing/2014/main" id="{400FB77F-E2D0-4206-87C5-4EC2E596969F}"/>
              </a:ext>
            </a:extLst>
          </p:cNvPr>
          <p:cNvSpPr/>
          <p:nvPr/>
        </p:nvSpPr>
        <p:spPr>
          <a:xfrm>
            <a:off x="387795" y="4673643"/>
            <a:ext cx="860990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서버 검증은 폼 데이터가 서버로 전송된 후 서버 측 코드</a:t>
            </a:r>
            <a:r>
              <a:rPr lang="en-US" altLang="ko-KR" sz="1200"/>
              <a:t>(</a:t>
            </a:r>
            <a:r>
              <a:rPr lang="ko-KR" altLang="en-US" sz="1200"/>
              <a:t>예</a:t>
            </a:r>
            <a:r>
              <a:rPr lang="en-US" altLang="ko-KR" sz="1200"/>
              <a:t>: PHP, Node.js, Java </a:t>
            </a:r>
            <a:r>
              <a:rPr lang="ko-KR" altLang="en-US" sz="1200"/>
              <a:t>등</a:t>
            </a:r>
            <a:r>
              <a:rPr lang="en-US" altLang="ko-KR" sz="1200"/>
              <a:t>)</a:t>
            </a:r>
            <a:r>
              <a:rPr lang="ko-KR" altLang="en-US" sz="1200"/>
              <a:t>에서 데이터를 검증하는 방식이다</a:t>
            </a:r>
            <a:endParaRPr lang="en-US" altLang="ko-KR" sz="1200"/>
          </a:p>
        </p:txBody>
      </p:sp>
      <p:sp>
        <p:nvSpPr>
          <p:cNvPr id="20" name="직사각형 19">
            <a:extLst>
              <a:ext uri="{FF2B5EF4-FFF2-40B4-BE49-F238E27FC236}">
                <a16:creationId xmlns:a16="http://schemas.microsoft.com/office/drawing/2014/main" id="{506DB869-584E-4240-8C2D-06B277B7B326}"/>
              </a:ext>
            </a:extLst>
          </p:cNvPr>
          <p:cNvSpPr/>
          <p:nvPr/>
        </p:nvSpPr>
        <p:spPr>
          <a:xfrm>
            <a:off x="583195" y="5446665"/>
            <a:ext cx="11139413"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클라이언트에서 우회된 검증을 차단할 수 있어 보안이 강화되며 서버에서 정확한 검증을 통해 데이터베이스에 잘못된 데이터가 저장되는 것을 방지한다</a:t>
            </a:r>
            <a:endParaRPr lang="en-US" altLang="ko-KR" sz="1200"/>
          </a:p>
        </p:txBody>
      </p:sp>
      <p:sp>
        <p:nvSpPr>
          <p:cNvPr id="24" name="직사각형 23">
            <a:extLst>
              <a:ext uri="{FF2B5EF4-FFF2-40B4-BE49-F238E27FC236}">
                <a16:creationId xmlns:a16="http://schemas.microsoft.com/office/drawing/2014/main" id="{19A0F0FC-B0E1-4595-B523-20D149DDCD8F}"/>
              </a:ext>
            </a:extLst>
          </p:cNvPr>
          <p:cNvSpPr/>
          <p:nvPr/>
        </p:nvSpPr>
        <p:spPr>
          <a:xfrm>
            <a:off x="583192" y="6285015"/>
            <a:ext cx="11566135"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서버에 요청을 보내고 응답을 받는 과정에서 네트워크 지연이 발생할 수 있으며 사용자는 폼 제출 후 오류 메시지를 받게 되므로 사용자 경험이 다소 떨어질 수 있다</a:t>
            </a:r>
            <a:endParaRPr lang="en-US" altLang="ko-KR" sz="1200"/>
          </a:p>
        </p:txBody>
      </p:sp>
      <p:sp>
        <p:nvSpPr>
          <p:cNvPr id="25" name="직사각형 24">
            <a:extLst>
              <a:ext uri="{FF2B5EF4-FFF2-40B4-BE49-F238E27FC236}">
                <a16:creationId xmlns:a16="http://schemas.microsoft.com/office/drawing/2014/main" id="{5F945F27-9D0C-44AE-9317-CADDD8F22DF8}"/>
              </a:ext>
            </a:extLst>
          </p:cNvPr>
          <p:cNvSpPr/>
          <p:nvPr/>
        </p:nvSpPr>
        <p:spPr>
          <a:xfrm>
            <a:off x="387795" y="217544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장점</a:t>
            </a:r>
            <a:endParaRPr lang="en-US" altLang="ko-KR" sz="1400" b="1"/>
          </a:p>
        </p:txBody>
      </p:sp>
      <p:sp>
        <p:nvSpPr>
          <p:cNvPr id="26" name="직사각형 25">
            <a:extLst>
              <a:ext uri="{FF2B5EF4-FFF2-40B4-BE49-F238E27FC236}">
                <a16:creationId xmlns:a16="http://schemas.microsoft.com/office/drawing/2014/main" id="{57531BF9-F2BD-45D1-B894-14AD781D92E1}"/>
              </a:ext>
            </a:extLst>
          </p:cNvPr>
          <p:cNvSpPr/>
          <p:nvPr/>
        </p:nvSpPr>
        <p:spPr>
          <a:xfrm>
            <a:off x="387794" y="3224629"/>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단점</a:t>
            </a:r>
            <a:endParaRPr lang="en-US" altLang="ko-KR" sz="1400" b="1"/>
          </a:p>
        </p:txBody>
      </p:sp>
    </p:spTree>
    <p:extLst>
      <p:ext uri="{BB962C8B-B14F-4D97-AF65-F5344CB8AC3E}">
        <p14:creationId xmlns:p14="http://schemas.microsoft.com/office/powerpoint/2010/main" val="262544262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280063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기존의 </a:t>
            </a:r>
            <a:r>
              <a:rPr lang="en-US" altLang="ko-KR" b="1">
                <a:solidFill>
                  <a:schemeClr val="accent1">
                    <a:lumMod val="75000"/>
                  </a:schemeClr>
                </a:solidFill>
              </a:rPr>
              <a:t>Java </a:t>
            </a:r>
            <a:r>
              <a:rPr lang="ko-KR" altLang="en-US" b="1">
                <a:solidFill>
                  <a:schemeClr val="accent1">
                    <a:lumMod val="75000"/>
                  </a:schemeClr>
                </a:solidFill>
              </a:rPr>
              <a:t>검증 방식</a:t>
            </a:r>
          </a:p>
        </p:txBody>
      </p:sp>
      <p:sp>
        <p:nvSpPr>
          <p:cNvPr id="21" name="직사각형 20">
            <a:extLst>
              <a:ext uri="{FF2B5EF4-FFF2-40B4-BE49-F238E27FC236}">
                <a16:creationId xmlns:a16="http://schemas.microsoft.com/office/drawing/2014/main" id="{D4A382DC-C2A8-403F-904B-484484F6EBAD}"/>
              </a:ext>
            </a:extLst>
          </p:cNvPr>
          <p:cNvSpPr/>
          <p:nvPr/>
        </p:nvSpPr>
        <p:spPr>
          <a:xfrm>
            <a:off x="388969" y="647067"/>
            <a:ext cx="11139413"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전통적인 </a:t>
            </a:r>
            <a:r>
              <a:rPr lang="en-US" altLang="ko-KR" sz="1200"/>
              <a:t>Java</a:t>
            </a:r>
            <a:r>
              <a:rPr lang="ko-KR" altLang="en-US" sz="1200"/>
              <a:t>에서는 데이터를 검증하기 위해 보통 조건문</a:t>
            </a:r>
            <a:r>
              <a:rPr lang="en-US" altLang="ko-KR" sz="1200"/>
              <a:t>(if-else)</a:t>
            </a:r>
            <a:r>
              <a:rPr lang="ko-KR" altLang="en-US" sz="1200"/>
              <a:t>과 예외</a:t>
            </a:r>
            <a:r>
              <a:rPr lang="en-US" altLang="ko-KR" sz="1200"/>
              <a:t>(Exception)</a:t>
            </a:r>
            <a:r>
              <a:rPr lang="ko-KR" altLang="en-US" sz="1200"/>
              <a:t>를 사용하여 각 필드에 대해 수동으로 검증 로직을 작성해야 한다</a:t>
            </a:r>
            <a:endParaRPr lang="en-US" altLang="ko-KR" sz="1200"/>
          </a:p>
          <a:p>
            <a:pPr marL="171450" indent="-171450">
              <a:lnSpc>
                <a:spcPct val="150000"/>
              </a:lnSpc>
              <a:buFont typeface="Arial" panose="020B0604020202020204" pitchFamily="34" charset="0"/>
              <a:buChar char="•"/>
            </a:pPr>
            <a:r>
              <a:rPr lang="ko-KR" altLang="en-US" sz="1200"/>
              <a:t>복잡한 객체나 컬렉션의 검증을 위해서는 로직이 반복적으로 중첩되거나</a:t>
            </a:r>
            <a:r>
              <a:rPr lang="en-US" altLang="ko-KR" sz="1200"/>
              <a:t> </a:t>
            </a:r>
            <a:r>
              <a:rPr lang="ko-KR" altLang="en-US" sz="1200"/>
              <a:t>별도의 검증 메서드를 생성해야 한다</a:t>
            </a:r>
            <a:endParaRPr lang="en-US" altLang="ko-KR" sz="1200"/>
          </a:p>
          <a:p>
            <a:pPr marL="171450" indent="-171450">
              <a:lnSpc>
                <a:spcPct val="150000"/>
              </a:lnSpc>
              <a:buFont typeface="Arial" panose="020B0604020202020204" pitchFamily="34" charset="0"/>
              <a:buChar char="•"/>
            </a:pPr>
            <a:r>
              <a:rPr lang="ko-KR" altLang="en-US" sz="1200"/>
              <a:t>이 방식은 검증 로직의 일관성이 부족하고</a:t>
            </a:r>
            <a:r>
              <a:rPr lang="en-US" altLang="ko-KR" sz="1200"/>
              <a:t> </a:t>
            </a:r>
            <a:r>
              <a:rPr lang="ko-KR" altLang="en-US" sz="1200"/>
              <a:t>코드의 양이 많아 유지보수성이 떨어진다</a:t>
            </a:r>
            <a:endParaRPr lang="en-US" altLang="ko-KR" sz="1200"/>
          </a:p>
        </p:txBody>
      </p:sp>
      <p:sp>
        <p:nvSpPr>
          <p:cNvPr id="3" name="Rectangle 2">
            <a:extLst>
              <a:ext uri="{FF2B5EF4-FFF2-40B4-BE49-F238E27FC236}">
                <a16:creationId xmlns:a16="http://schemas.microsoft.com/office/drawing/2014/main" id="{CED0C8D1-0AEA-451B-BBEB-54C3C88A9D27}"/>
              </a:ext>
            </a:extLst>
          </p:cNvPr>
          <p:cNvSpPr>
            <a:spLocks noChangeArrowheads="1"/>
          </p:cNvSpPr>
          <p:nvPr/>
        </p:nvSpPr>
        <p:spPr bwMode="auto">
          <a:xfrm>
            <a:off x="652107" y="1676112"/>
            <a:ext cx="10278021"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doPost</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username = request.getParameter(</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(username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username.length() &lt; </a:t>
            </a:r>
            <a:r>
              <a:rPr kumimoji="0" lang="ko-KR" altLang="ko-KR" sz="1100" b="0" i="0" u="none" strike="noStrike" cap="none" normalizeH="0" baseline="0">
                <a:ln>
                  <a:noFill/>
                </a:ln>
                <a:solidFill>
                  <a:srgbClr val="2AACB8"/>
                </a:solidFill>
                <a:effectLst/>
                <a:ea typeface="JetBrains Mono"/>
              </a:rPr>
              <a:t>3</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"Username must be at least 3 characters long."</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 </a:t>
            </a:r>
            <a:r>
              <a:rPr kumimoji="0" lang="ko-KR" altLang="ko-KR" sz="1100" b="0" i="0" u="none" strike="noStrike" cap="none" normalizeH="0" baseline="0">
                <a:ln>
                  <a:noFill/>
                </a:ln>
                <a:solidFill>
                  <a:srgbClr val="CF8E6D"/>
                </a:solidFill>
                <a:effectLst/>
                <a:ea typeface="JetBrains Mono"/>
              </a:rPr>
              <a:t>else</a:t>
            </a:r>
            <a:r>
              <a:rPr kumimoji="0" lang="en-US" altLang="ko-KR" sz="1100" b="0" i="0" u="none" strike="noStrike" cap="none" normalizeH="0" baseline="0">
                <a:ln>
                  <a:noFill/>
                </a:ln>
                <a:solidFill>
                  <a:srgbClr val="CF8E6D"/>
                </a:solidFill>
                <a:effectLst/>
                <a:ea typeface="JetBrains Mono"/>
              </a:rPr>
              <a:t> if</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비즈니스 로직 수행</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response.setStatus(HttpServletResponse.SC_OK);</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"Data is valid and processed."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50759154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스프링 검증 방식</a:t>
            </a:r>
          </a:p>
        </p:txBody>
      </p:sp>
      <p:sp>
        <p:nvSpPr>
          <p:cNvPr id="21" name="직사각형 20">
            <a:extLst>
              <a:ext uri="{FF2B5EF4-FFF2-40B4-BE49-F238E27FC236}">
                <a16:creationId xmlns:a16="http://schemas.microsoft.com/office/drawing/2014/main" id="{D4A382DC-C2A8-403F-904B-484484F6EBAD}"/>
              </a:ext>
            </a:extLst>
          </p:cNvPr>
          <p:cNvSpPr/>
          <p:nvPr/>
        </p:nvSpPr>
        <p:spPr>
          <a:xfrm>
            <a:off x="388969" y="647067"/>
            <a:ext cx="1076430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은 다양한 방법과 도구를 통해 클라이언트로부터 입력된 데이터를 유효성 검증하고 데이터 무결성을 보장하고 있으며 어노테이션 기반 검증부터 커스텀 검증 구현까지 유연하고 강력한 검증 기능을 제공한다</a:t>
            </a:r>
            <a:endParaRPr lang="en-US" altLang="ko-KR" sz="1200"/>
          </a:p>
          <a:p>
            <a:pPr marL="171450" indent="-171450">
              <a:lnSpc>
                <a:spcPct val="150000"/>
              </a:lnSpc>
              <a:buFont typeface="Arial" panose="020B0604020202020204" pitchFamily="34" charset="0"/>
              <a:buChar char="•"/>
            </a:pPr>
            <a:r>
              <a:rPr lang="ko-KR" altLang="en-US" sz="1200"/>
              <a:t>검증을 위한 도구로서 </a:t>
            </a:r>
            <a:r>
              <a:rPr lang="en-US" altLang="ko-KR" sz="1200"/>
              <a:t>BindingResult, Errors, FieldError, ObjectError, MessageCodesResolver </a:t>
            </a:r>
            <a:r>
              <a:rPr lang="ko-KR" altLang="en-US" sz="1200"/>
              <a:t>등의</a:t>
            </a:r>
            <a:r>
              <a:rPr lang="en-US" altLang="ko-KR" sz="1200"/>
              <a:t> </a:t>
            </a:r>
            <a:r>
              <a:rPr lang="ko-KR" altLang="en-US" sz="1200"/>
              <a:t>클래스를 제공하고 있다</a:t>
            </a:r>
            <a:endParaRPr lang="en-US" altLang="ko-KR" sz="1200"/>
          </a:p>
        </p:txBody>
      </p:sp>
      <p:sp>
        <p:nvSpPr>
          <p:cNvPr id="7" name="직사각형 6">
            <a:extLst>
              <a:ext uri="{FF2B5EF4-FFF2-40B4-BE49-F238E27FC236}">
                <a16:creationId xmlns:a16="http://schemas.microsoft.com/office/drawing/2014/main" id="{D0741210-529D-44A7-A07A-F8080E88A877}"/>
              </a:ext>
            </a:extLst>
          </p:cNvPr>
          <p:cNvSpPr/>
          <p:nvPr/>
        </p:nvSpPr>
        <p:spPr>
          <a:xfrm>
            <a:off x="388969" y="1845412"/>
            <a:ext cx="5313442" cy="4185761"/>
          </a:xfrm>
          <a:prstGeom prst="rect">
            <a:avLst/>
          </a:prstGeom>
        </p:spPr>
        <p:txBody>
          <a:bodyPr wrap="none">
            <a:spAutoFit/>
          </a:bodyPr>
          <a:lstStyle/>
          <a:p>
            <a:pPr marL="342900" indent="-342900">
              <a:buFont typeface="+mj-lt"/>
              <a:buAutoNum type="arabicParenR"/>
            </a:pPr>
            <a:r>
              <a:rPr lang="ko-KR" altLang="en-US" sz="1400" b="1"/>
              <a:t>폼 검증 </a:t>
            </a:r>
            <a:r>
              <a:rPr lang="en-US" altLang="ko-KR" sz="1400" b="1"/>
              <a:t>(Form Validation)</a:t>
            </a:r>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en-US" altLang="ko-KR" sz="1400" b="1"/>
              <a:t>Validator </a:t>
            </a:r>
            <a:r>
              <a:rPr lang="ko-KR" altLang="en-US" sz="1400" b="1"/>
              <a:t>인터페이스를 이용한 검증</a:t>
            </a: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en-US" altLang="ko-KR" sz="1400" b="1"/>
              <a:t>Bean Validation</a:t>
            </a:r>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ko-KR" altLang="en-US" sz="1400" b="1"/>
              <a:t>커스텀 검증 어노테이션 </a:t>
            </a:r>
            <a:r>
              <a:rPr lang="en-US" altLang="ko-KR" sz="1400" b="1"/>
              <a:t>(Custom Validation Annotations)</a:t>
            </a:r>
            <a:endParaRPr lang="ko-KR" altLang="en-US" sz="1400" b="1"/>
          </a:p>
        </p:txBody>
      </p:sp>
      <p:sp>
        <p:nvSpPr>
          <p:cNvPr id="9" name="직사각형 8">
            <a:extLst>
              <a:ext uri="{FF2B5EF4-FFF2-40B4-BE49-F238E27FC236}">
                <a16:creationId xmlns:a16="http://schemas.microsoft.com/office/drawing/2014/main" id="{E06E5A77-8C35-4B15-AE1A-D434D1717C21}"/>
              </a:ext>
            </a:extLst>
          </p:cNvPr>
          <p:cNvSpPr/>
          <p:nvPr/>
        </p:nvSpPr>
        <p:spPr>
          <a:xfrm>
            <a:off x="680466" y="2169163"/>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@ModelAttribute </a:t>
            </a:r>
            <a:r>
              <a:rPr lang="ko-KR" altLang="en-US" sz="1100"/>
              <a:t>로 폼 객체를 바인딩하고</a:t>
            </a:r>
            <a:r>
              <a:rPr lang="en-US" altLang="ko-KR" sz="1100"/>
              <a:t> </a:t>
            </a:r>
            <a:r>
              <a:rPr lang="ko-KR" altLang="en-US" sz="1100"/>
              <a:t>해당 객체의 유효성을 검사하며 검증 오류가 발생하면</a:t>
            </a:r>
            <a:r>
              <a:rPr lang="en-US" altLang="ko-KR" sz="1100"/>
              <a:t> BindingResult </a:t>
            </a:r>
            <a:r>
              <a:rPr lang="ko-KR" altLang="en-US" sz="1100"/>
              <a:t>객체에 오류 정보가 저장되며</a:t>
            </a:r>
            <a:r>
              <a:rPr lang="en-US" altLang="ko-KR" sz="1100"/>
              <a:t> </a:t>
            </a:r>
            <a:r>
              <a:rPr lang="ko-KR" altLang="en-US" sz="1100"/>
              <a:t>뷰에 오류 메시지를 전달한다</a:t>
            </a:r>
            <a:endParaRPr lang="en-US" altLang="ko-KR" sz="1100"/>
          </a:p>
          <a:p>
            <a:pPr marL="171450" indent="-171450">
              <a:lnSpc>
                <a:spcPct val="150000"/>
              </a:lnSpc>
              <a:buFont typeface="Arial" panose="020B0604020202020204" pitchFamily="34" charset="0"/>
              <a:buChar char="•"/>
            </a:pPr>
            <a:r>
              <a:rPr lang="ko-KR" altLang="en-US" sz="1100"/>
              <a:t>스프링의 메시지 소스</a:t>
            </a:r>
            <a:r>
              <a:rPr lang="en-US" altLang="ko-KR" sz="1100"/>
              <a:t>(MessageSource)</a:t>
            </a:r>
            <a:r>
              <a:rPr lang="ko-KR" altLang="en-US" sz="1100"/>
              <a:t>를 활용하여 다국어 지원이나 커스텀 오류 메시지를 쉽게 관리할 수 있다</a:t>
            </a:r>
            <a:endParaRPr lang="en-US" altLang="ko-KR" sz="1100"/>
          </a:p>
        </p:txBody>
      </p:sp>
      <p:sp>
        <p:nvSpPr>
          <p:cNvPr id="13" name="직사각형 12">
            <a:extLst>
              <a:ext uri="{FF2B5EF4-FFF2-40B4-BE49-F238E27FC236}">
                <a16:creationId xmlns:a16="http://schemas.microsoft.com/office/drawing/2014/main" id="{AEEEA447-DA8D-452C-A45A-EE388DF049CC}"/>
              </a:ext>
            </a:extLst>
          </p:cNvPr>
          <p:cNvSpPr/>
          <p:nvPr/>
        </p:nvSpPr>
        <p:spPr>
          <a:xfrm>
            <a:off x="680465" y="4682806"/>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Bean Validation (JSR-303/JSR-380) </a:t>
            </a:r>
            <a:r>
              <a:rPr lang="ko-KR" altLang="en-US" sz="1100"/>
              <a:t>표준을 기반으로</a:t>
            </a:r>
            <a:r>
              <a:rPr lang="en-US" altLang="ko-KR" sz="1100"/>
              <a:t> Hibernate Validator</a:t>
            </a:r>
            <a:r>
              <a:rPr lang="ko-KR" altLang="en-US" sz="1100"/>
              <a:t>가 기본적으로 통합되어 있으며 이 방식은 객체의 필드에 어노테이션을 적용하여 유효성을 검사한다</a:t>
            </a:r>
            <a:endParaRPr lang="en-US" altLang="ko-KR" sz="1100"/>
          </a:p>
          <a:p>
            <a:pPr marL="171450" indent="-171450">
              <a:lnSpc>
                <a:spcPct val="150000"/>
              </a:lnSpc>
              <a:buFont typeface="Arial" panose="020B0604020202020204" pitchFamily="34" charset="0"/>
              <a:buChar char="•"/>
            </a:pPr>
            <a:r>
              <a:rPr lang="ko-KR" altLang="en-US" sz="1100"/>
              <a:t>스프링에서는 컨트롤러에서 </a:t>
            </a:r>
            <a:r>
              <a:rPr lang="en-US" altLang="ko-KR" sz="1100"/>
              <a:t>@Valid </a:t>
            </a:r>
            <a:r>
              <a:rPr lang="ko-KR" altLang="en-US" sz="1100"/>
              <a:t>및 </a:t>
            </a:r>
            <a:r>
              <a:rPr lang="en-US" altLang="ko-KR" sz="1100"/>
              <a:t>@Validated </a:t>
            </a:r>
            <a:r>
              <a:rPr lang="ko-KR" altLang="en-US" sz="1100"/>
              <a:t>어노테이션을 사용해 자동으로 검증을 수행할 수 있다</a:t>
            </a:r>
            <a:endParaRPr lang="en-US" altLang="ko-KR" sz="1100"/>
          </a:p>
        </p:txBody>
      </p:sp>
      <p:sp>
        <p:nvSpPr>
          <p:cNvPr id="14" name="직사각형 13">
            <a:extLst>
              <a:ext uri="{FF2B5EF4-FFF2-40B4-BE49-F238E27FC236}">
                <a16:creationId xmlns:a16="http://schemas.microsoft.com/office/drawing/2014/main" id="{BD4201DC-B748-444C-8FFD-40A7BDE3B950}"/>
              </a:ext>
            </a:extLst>
          </p:cNvPr>
          <p:cNvSpPr/>
          <p:nvPr/>
        </p:nvSpPr>
        <p:spPr>
          <a:xfrm>
            <a:off x="680466" y="3421157"/>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Validator </a:t>
            </a:r>
            <a:r>
              <a:rPr lang="ko-KR" altLang="en-US" sz="1100"/>
              <a:t>인터페이스를 구현하여 커스텀 검증 로직을 작성할 수 있으며 이 방법은 어노테이션 기반 검증만으로는 처리할 수 없는 복잡한 검증 로직이 필요할 때 유용하다</a:t>
            </a:r>
            <a:endParaRPr lang="en-US" altLang="ko-KR" sz="1100"/>
          </a:p>
          <a:p>
            <a:pPr marL="171450" indent="-171450">
              <a:lnSpc>
                <a:spcPct val="150000"/>
              </a:lnSpc>
              <a:buFont typeface="Arial" panose="020B0604020202020204" pitchFamily="34" charset="0"/>
              <a:buChar char="•"/>
            </a:pPr>
            <a:r>
              <a:rPr lang="ko-KR" altLang="en-US" sz="1100"/>
              <a:t>검증 로직을 별도의 클래스로 분리하여 코드의 재사용성과 확장성을 높일 수 있다</a:t>
            </a:r>
            <a:endParaRPr lang="en-US" altLang="ko-KR" sz="1100"/>
          </a:p>
        </p:txBody>
      </p:sp>
      <p:sp>
        <p:nvSpPr>
          <p:cNvPr id="15" name="직사각형 14">
            <a:extLst>
              <a:ext uri="{FF2B5EF4-FFF2-40B4-BE49-F238E27FC236}">
                <a16:creationId xmlns:a16="http://schemas.microsoft.com/office/drawing/2014/main" id="{CAADC743-B3E2-47AC-9AA8-B9EBFD1CF4E0}"/>
              </a:ext>
            </a:extLst>
          </p:cNvPr>
          <p:cNvSpPr/>
          <p:nvPr/>
        </p:nvSpPr>
        <p:spPr>
          <a:xfrm>
            <a:off x="680464" y="5986989"/>
            <a:ext cx="11358023" cy="31354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t>스프링은 기본 제공 어노테이션 외에도</a:t>
            </a:r>
            <a:r>
              <a:rPr lang="en-US" altLang="ko-KR" sz="1100"/>
              <a:t> </a:t>
            </a:r>
            <a:r>
              <a:rPr lang="ko-KR" altLang="en-US" sz="1100"/>
              <a:t>커스텀 검증 어노테이션을 구현할 수 있는 기능을 제공하며 </a:t>
            </a:r>
            <a:r>
              <a:rPr lang="en-US" altLang="ko-KR" sz="1100"/>
              <a:t>ConstraintValidator </a:t>
            </a:r>
            <a:r>
              <a:rPr lang="ko-KR" altLang="en-US" sz="1100"/>
              <a:t>인터페이스를 구현하여 적용할 수 있다</a:t>
            </a:r>
            <a:endParaRPr lang="en-US" altLang="ko-KR" sz="1100"/>
          </a:p>
        </p:txBody>
      </p:sp>
    </p:spTree>
    <p:extLst>
      <p:ext uri="{BB962C8B-B14F-4D97-AF65-F5344CB8AC3E}">
        <p14:creationId xmlns:p14="http://schemas.microsoft.com/office/powerpoint/2010/main" val="26452426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732633" y="2921169"/>
            <a:ext cx="8726749"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폼 검증</a:t>
            </a:r>
            <a:r>
              <a:rPr lang="en-US" altLang="ko-KR" sz="6000">
                <a:solidFill>
                  <a:schemeClr val="accent1">
                    <a:lumMod val="75000"/>
                  </a:schemeClr>
                </a:solidFill>
                <a:latin typeface="+mj-lt"/>
              </a:rPr>
              <a:t>(Form Validation)</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95325852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24AB3-B4B2-68B4-B51F-19689A6A5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80B2C3-55A1-92B7-5175-40795A7BD37F}"/>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BindingResult - 1</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806D6BBC-4E1D-593A-CBEC-670690546CE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83301692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B5E06-A6DC-FFE2-41FB-1636F817FFC8}"/>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C5291D5-9A88-D3E0-24DC-4B3A2C911902}"/>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CB30C9C9-5785-FC1F-8320-D439B42729BA}"/>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6F9EF9BF-7869-B278-4CD0-97CB0FA731BE}"/>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50AC58DB-C22F-49FF-F337-05F34EEB32C1}"/>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F513974C-86B1-40F5-6482-C977CFB1B3B4}"/>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F758D571-AE73-F9FD-0439-2309DF82079E}"/>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FB11FA0F-D497-F089-E1CA-D3E13327CD2D}"/>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3628F07C-78CF-57C5-B848-15114E2EB22B}"/>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07FCDC7D-6CF9-A3BA-4E98-C5C6CCB6B613}"/>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6C99663C-0ECE-30E4-F500-0B2B5A077D8F}"/>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0E8D204A-BDF8-2928-A8A8-CCEE8F87018A}"/>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23FFAA13-C039-A59A-10BD-E5DFFC23554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621487EA-CBF8-D7E9-CB48-90ADF7A04F4B}"/>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47D4213-106B-5E25-C32A-0C5CFBB4E26E}"/>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398BBED-E590-E1E1-56E1-EF93B58199EE}"/>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B21F09CB-FCC0-F42E-8C6F-5301F0E5BD0E}"/>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EE40B1CD-4AB1-8BC5-8115-CA52E25AFB0E}"/>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5C9C563-70A9-A102-2B81-CA839DD15D0E}"/>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79ABB846-AEF1-59D2-6D62-6D5604341FA0}"/>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35286EF6-70D8-3518-2FBD-3D087FF46EDF}"/>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B51F28CA-A675-C1FB-9517-ECF750DE4032}"/>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075CF2C8-53CF-E2F0-F658-A07214EEA195}"/>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95CA6938-8116-E840-EF70-8794E3764BF1}"/>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CDA29A2C-C509-841C-B3F3-FC26D725C540}"/>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349D687D-C982-B08E-1106-0FA75A9608FE}"/>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F6F649D8-3CCB-544B-8392-66E6701C9864}"/>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D60BBBC1-203D-2A00-22B2-B2613D735BCF}"/>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ADB14467-BEEB-16E2-7520-3B18E075CB15}"/>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24E116BD-ED8C-1E26-42F4-65654599AC52}"/>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4E96E892-5E8E-D093-3CDA-182B26293980}"/>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7F613501-EA11-8D14-CF7E-B28F23091F63}"/>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503B1B38-E53B-9817-D2E8-ED905B0D3469}"/>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10735948-0723-B4A8-5C41-CC87EFDF2FAA}"/>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6C0F84DB-5A40-17E4-C6B8-D2E0F986800B}"/>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E538A1C7-1EAE-1D68-7AA2-F5F8948E4C2E}"/>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46B65E6D-389C-DE21-0E1E-2680888CE2FE}"/>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0B15E957-DA00-710B-75E4-77B38DE3533B}"/>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A6007F54-58C3-FDD0-7899-0BF43FC95FBB}"/>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CF2F71FD-8C9C-251C-7B1C-A0CCB715DA37}"/>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FA6279AE-271E-3623-AAF2-31C12691690F}"/>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3EE4842C-428B-F759-0834-61B976DE27A1}"/>
              </a:ext>
            </a:extLst>
          </p:cNvPr>
          <p:cNvCxnSpPr>
            <a:cxnSpLocks/>
            <a:stCxn id="17" idx="0"/>
            <a:endCxn id="14" idx="0"/>
          </p:cNvCxnSpPr>
          <p:nvPr/>
        </p:nvCxnSpPr>
        <p:spPr>
          <a:xfrm rot="5400000" flipH="1" flipV="1">
            <a:off x="8601723" y="1605740"/>
            <a:ext cx="1800" cy="3478991"/>
          </a:xfrm>
          <a:prstGeom prst="bentConnector3">
            <a:avLst>
              <a:gd name="adj1" fmla="val 17813111"/>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모서리가 둥근 직사각형 38">
            <a:extLst>
              <a:ext uri="{FF2B5EF4-FFF2-40B4-BE49-F238E27FC236}">
                <a16:creationId xmlns:a16="http://schemas.microsoft.com/office/drawing/2014/main" id="{103260FE-D9E5-89EB-052D-997806CA96D5}"/>
              </a:ext>
            </a:extLst>
          </p:cNvPr>
          <p:cNvSpPr/>
          <p:nvPr/>
        </p:nvSpPr>
        <p:spPr>
          <a:xfrm>
            <a:off x="7131624" y="2831980"/>
            <a:ext cx="1009811"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Data</a:t>
            </a:r>
            <a:r>
              <a:rPr lang="en-US" altLang="ko-KR" sz="1200">
                <a:solidFill>
                  <a:schemeClr val="bg1">
                    <a:lumMod val="50000"/>
                  </a:schemeClr>
                </a:solidFill>
              </a:rPr>
              <a:t>Binder</a:t>
            </a:r>
            <a:endParaRPr lang="en-US" altLang="ko-KR" sz="1200">
              <a:solidFill>
                <a:schemeClr val="bg1">
                  <a:lumMod val="50000"/>
                </a:schemeClr>
              </a:solidFill>
              <a:effectLst/>
            </a:endParaRPr>
          </a:p>
        </p:txBody>
      </p:sp>
      <p:sp>
        <p:nvSpPr>
          <p:cNvPr id="7" name="모서리가 둥근 직사각형 38">
            <a:extLst>
              <a:ext uri="{FF2B5EF4-FFF2-40B4-BE49-F238E27FC236}">
                <a16:creationId xmlns:a16="http://schemas.microsoft.com/office/drawing/2014/main" id="{6E5612ED-D0FB-57C4-2B0E-E2D2DADA39AD}"/>
              </a:ext>
            </a:extLst>
          </p:cNvPr>
          <p:cNvSpPr/>
          <p:nvPr/>
        </p:nvSpPr>
        <p:spPr>
          <a:xfrm>
            <a:off x="8247422" y="2825417"/>
            <a:ext cx="916790"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Converter</a:t>
            </a:r>
          </a:p>
        </p:txBody>
      </p:sp>
      <p:sp>
        <p:nvSpPr>
          <p:cNvPr id="2" name="모서리가 둥근 직사각형 38">
            <a:extLst>
              <a:ext uri="{FF2B5EF4-FFF2-40B4-BE49-F238E27FC236}">
                <a16:creationId xmlns:a16="http://schemas.microsoft.com/office/drawing/2014/main" id="{5B4E2A9C-708D-E1E1-10DF-3ABCF44B2B19}"/>
              </a:ext>
            </a:extLst>
          </p:cNvPr>
          <p:cNvSpPr/>
          <p:nvPr/>
        </p:nvSpPr>
        <p:spPr>
          <a:xfrm>
            <a:off x="9262756" y="2819980"/>
            <a:ext cx="916790"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Validation</a:t>
            </a:r>
          </a:p>
        </p:txBody>
      </p:sp>
    </p:spTree>
    <p:extLst>
      <p:ext uri="{BB962C8B-B14F-4D97-AF65-F5344CB8AC3E}">
        <p14:creationId xmlns:p14="http://schemas.microsoft.com/office/powerpoint/2010/main" val="14769921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사각형: 둥근 모서리 36">
            <a:extLst>
              <a:ext uri="{FF2B5EF4-FFF2-40B4-BE49-F238E27FC236}">
                <a16:creationId xmlns:a16="http://schemas.microsoft.com/office/drawing/2014/main" id="{B664A914-BFD1-369A-0F8D-8C11DA4CA35A}"/>
              </a:ext>
            </a:extLst>
          </p:cNvPr>
          <p:cNvSpPr/>
          <p:nvPr/>
        </p:nvSpPr>
        <p:spPr>
          <a:xfrm>
            <a:off x="402055" y="3212502"/>
            <a:ext cx="11291637" cy="1164614"/>
          </a:xfrm>
          <a:prstGeom prst="roundRect">
            <a:avLst>
              <a:gd name="adj" fmla="val 7576"/>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p>
        </p:txBody>
      </p:sp>
      <p:sp>
        <p:nvSpPr>
          <p:cNvPr id="16" name="직사각형 15">
            <a:extLst>
              <a:ext uri="{FF2B5EF4-FFF2-40B4-BE49-F238E27FC236}">
                <a16:creationId xmlns:a16="http://schemas.microsoft.com/office/drawing/2014/main" id="{329A2612-2917-599E-461B-EA9902094779}"/>
              </a:ext>
            </a:extLst>
          </p:cNvPr>
          <p:cNvSpPr/>
          <p:nvPr/>
        </p:nvSpPr>
        <p:spPr>
          <a:xfrm>
            <a:off x="107316" y="2668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31223" y="655720"/>
            <a:ext cx="11705333" cy="1718612"/>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스프링의</a:t>
            </a:r>
            <a:r>
              <a:rPr lang="en-US" altLang="ko-KR" sz="1200"/>
              <a:t> </a:t>
            </a:r>
            <a:r>
              <a:rPr lang="ko-KR" altLang="en-US" sz="1200"/>
              <a:t>검증은 데이터 바인딩 과정과 밀접하게 연관되어 있다</a:t>
            </a:r>
            <a:r>
              <a:rPr lang="en-US" altLang="ko-KR" sz="1200"/>
              <a:t>. </a:t>
            </a:r>
            <a:r>
              <a:rPr lang="ko-KR" altLang="en-US" sz="1200"/>
              <a:t>즉</a:t>
            </a:r>
            <a:r>
              <a:rPr lang="en-US" altLang="ko-KR" sz="1200"/>
              <a:t>, </a:t>
            </a:r>
            <a:r>
              <a:rPr lang="ko-KR" altLang="en-US" sz="1200"/>
              <a:t>데이터 바인딩은 요청 데이터를 객체로 변환하는 과정인데 이 과정에서 데이터를 검증함으로써 어플리케이션의 안정성과 데이터 무결성을 보장하게 된다</a:t>
            </a: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a:t>스프링에서는 크게 두 가지로 구분해서 검증이 이루어진다</a:t>
            </a:r>
            <a:endParaRPr lang="en-US" altLang="ko-KR" sz="1200"/>
          </a:p>
          <a:p>
            <a:pPr marL="685800" lvl="1" indent="-228600">
              <a:lnSpc>
                <a:spcPct val="150000"/>
              </a:lnSpc>
              <a:buFont typeface="+mj-lt"/>
              <a:buAutoNum type="arabicPeriod"/>
            </a:pPr>
            <a:r>
              <a:rPr lang="ko-KR" altLang="en-US" sz="1200"/>
              <a:t>스프링은 데이터 바인딩 시 검증 로직을 자동으로 실행하도록 설계되었으며 </a:t>
            </a:r>
            <a:r>
              <a:rPr lang="en-US" altLang="ko-KR" sz="1200"/>
              <a:t>BindingResult </a:t>
            </a:r>
            <a:r>
              <a:rPr lang="ko-KR" altLang="en-US" sz="1200"/>
              <a:t>통해 오류 정보 및 검증 결과를 저장하고 관리한다</a:t>
            </a:r>
            <a:endParaRPr lang="en-US" altLang="ko-KR" sz="1200"/>
          </a:p>
          <a:p>
            <a:pPr marL="685800" lvl="1" indent="-228600">
              <a:lnSpc>
                <a:spcPct val="150000"/>
              </a:lnSpc>
              <a:buFont typeface="+mj-lt"/>
              <a:buAutoNum type="arabicPeriod"/>
            </a:pPr>
            <a:r>
              <a:rPr lang="ko-KR" altLang="en-US" sz="1200"/>
              <a:t>컨트롤러에서 사용자가 직접 </a:t>
            </a:r>
            <a:r>
              <a:rPr lang="en-US" altLang="ko-KR" sz="1200"/>
              <a:t>BindingResult </a:t>
            </a:r>
            <a:r>
              <a:rPr lang="ko-KR" altLang="en-US" sz="1200"/>
              <a:t>를 통해 오류 데이터를 추가하고 검증을 진행할 수 있다</a:t>
            </a:r>
            <a:r>
              <a:rPr lang="en-US" altLang="ko-KR" sz="1200"/>
              <a:t>.</a:t>
            </a:r>
          </a:p>
        </p:txBody>
      </p:sp>
      <p:sp>
        <p:nvSpPr>
          <p:cNvPr id="6" name="모서리가 둥근 직사각형 38">
            <a:extLst>
              <a:ext uri="{FF2B5EF4-FFF2-40B4-BE49-F238E27FC236}">
                <a16:creationId xmlns:a16="http://schemas.microsoft.com/office/drawing/2014/main" id="{A49C843C-C5B8-2BB7-64EE-01F97099F6BA}"/>
              </a:ext>
            </a:extLst>
          </p:cNvPr>
          <p:cNvSpPr/>
          <p:nvPr/>
        </p:nvSpPr>
        <p:spPr>
          <a:xfrm>
            <a:off x="818184" y="3480840"/>
            <a:ext cx="2240637"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DataBinder</a:t>
            </a:r>
            <a:endParaRPr lang="en-US" altLang="ko-KR" sz="1600">
              <a:solidFill>
                <a:schemeClr val="tx1"/>
              </a:solidFill>
              <a:effectLst/>
            </a:endParaRPr>
          </a:p>
        </p:txBody>
      </p:sp>
      <p:sp>
        <p:nvSpPr>
          <p:cNvPr id="7" name="모서리가 둥근 직사각형 38">
            <a:extLst>
              <a:ext uri="{FF2B5EF4-FFF2-40B4-BE49-F238E27FC236}">
                <a16:creationId xmlns:a16="http://schemas.microsoft.com/office/drawing/2014/main" id="{DB52B9F1-A787-DE14-4F73-4E318A2E09EE}"/>
              </a:ext>
            </a:extLst>
          </p:cNvPr>
          <p:cNvSpPr/>
          <p:nvPr/>
        </p:nvSpPr>
        <p:spPr>
          <a:xfrm>
            <a:off x="4011565" y="3480839"/>
            <a:ext cx="136634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rPr>
              <a:t>Error</a:t>
            </a:r>
            <a:r>
              <a:rPr lang="ko-KR" altLang="en-US" sz="1600">
                <a:solidFill>
                  <a:srgbClr val="FF0000"/>
                </a:solidFill>
              </a:rPr>
              <a:t> </a:t>
            </a:r>
            <a:r>
              <a:rPr lang="ko-KR" altLang="en-US" sz="1600">
                <a:solidFill>
                  <a:schemeClr val="tx1"/>
                </a:solidFill>
              </a:rPr>
              <a:t>발생</a:t>
            </a:r>
            <a:endParaRPr lang="en-US" altLang="ko-KR" sz="1600">
              <a:solidFill>
                <a:schemeClr val="tx1"/>
              </a:solidFill>
              <a:effectLst/>
            </a:endParaRPr>
          </a:p>
        </p:txBody>
      </p:sp>
      <p:cxnSp>
        <p:nvCxnSpPr>
          <p:cNvPr id="10" name="직선 화살표 연결선 9">
            <a:extLst>
              <a:ext uri="{FF2B5EF4-FFF2-40B4-BE49-F238E27FC236}">
                <a16:creationId xmlns:a16="http://schemas.microsoft.com/office/drawing/2014/main" id="{C4318507-97E4-5ADC-7A0D-CA10CF6823C8}"/>
              </a:ext>
            </a:extLst>
          </p:cNvPr>
          <p:cNvCxnSpPr>
            <a:cxnSpLocks/>
            <a:stCxn id="6" idx="3"/>
            <a:endCxn id="7" idx="1"/>
          </p:cNvCxnSpPr>
          <p:nvPr/>
        </p:nvCxnSpPr>
        <p:spPr>
          <a:xfrm flipV="1">
            <a:off x="3058821" y="3794812"/>
            <a:ext cx="9527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4FEA1242-1AF3-1F5F-7581-B77BA859A533}"/>
              </a:ext>
            </a:extLst>
          </p:cNvPr>
          <p:cNvSpPr/>
          <p:nvPr/>
        </p:nvSpPr>
        <p:spPr>
          <a:xfrm>
            <a:off x="6289495" y="3480838"/>
            <a:ext cx="1759923" cy="627945"/>
          </a:xfrm>
          <a:prstGeom prst="roundRect">
            <a:avLst>
              <a:gd name="adj" fmla="val 999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BindingResult</a:t>
            </a:r>
            <a:endParaRPr lang="en-US" altLang="ko-KR" sz="1600">
              <a:solidFill>
                <a:schemeClr val="bg1"/>
              </a:solidFill>
              <a:effectLst/>
            </a:endParaRPr>
          </a:p>
        </p:txBody>
      </p:sp>
      <p:cxnSp>
        <p:nvCxnSpPr>
          <p:cNvPr id="25" name="직선 화살표 연결선 24">
            <a:extLst>
              <a:ext uri="{FF2B5EF4-FFF2-40B4-BE49-F238E27FC236}">
                <a16:creationId xmlns:a16="http://schemas.microsoft.com/office/drawing/2014/main" id="{375DC82A-16A3-2794-FE32-5649F911433E}"/>
              </a:ext>
            </a:extLst>
          </p:cNvPr>
          <p:cNvCxnSpPr>
            <a:cxnSpLocks/>
            <a:stCxn id="7" idx="3"/>
            <a:endCxn id="21" idx="1"/>
          </p:cNvCxnSpPr>
          <p:nvPr/>
        </p:nvCxnSpPr>
        <p:spPr>
          <a:xfrm flipV="1">
            <a:off x="5377908" y="3794811"/>
            <a:ext cx="91158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F981359B-E63E-8444-93A3-EA205A21AA42}"/>
              </a:ext>
            </a:extLst>
          </p:cNvPr>
          <p:cNvSpPr/>
          <p:nvPr/>
        </p:nvSpPr>
        <p:spPr>
          <a:xfrm>
            <a:off x="8766286" y="3480837"/>
            <a:ext cx="175992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effectLst/>
              </a:rPr>
              <a:t>Error</a:t>
            </a:r>
            <a:r>
              <a:rPr lang="ko-KR" altLang="en-US" sz="1600">
                <a:solidFill>
                  <a:schemeClr val="tx1"/>
                </a:solidFill>
                <a:effectLst/>
              </a:rPr>
              <a:t> 추가</a:t>
            </a:r>
            <a:endParaRPr lang="en-US" altLang="ko-KR" sz="1600">
              <a:solidFill>
                <a:schemeClr val="tx1"/>
              </a:solidFill>
              <a:effectLst/>
            </a:endParaRPr>
          </a:p>
        </p:txBody>
      </p:sp>
      <p:cxnSp>
        <p:nvCxnSpPr>
          <p:cNvPr id="34" name="직선 화살표 연결선 33">
            <a:extLst>
              <a:ext uri="{FF2B5EF4-FFF2-40B4-BE49-F238E27FC236}">
                <a16:creationId xmlns:a16="http://schemas.microsoft.com/office/drawing/2014/main" id="{95DE91E4-38FE-FE94-A708-99C286C51362}"/>
              </a:ext>
            </a:extLst>
          </p:cNvPr>
          <p:cNvCxnSpPr>
            <a:cxnSpLocks/>
            <a:stCxn id="21" idx="3"/>
            <a:endCxn id="33" idx="1"/>
          </p:cNvCxnSpPr>
          <p:nvPr/>
        </p:nvCxnSpPr>
        <p:spPr>
          <a:xfrm flipV="1">
            <a:off x="8049418" y="3794810"/>
            <a:ext cx="7168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2B44064-BA73-46F3-ED3E-A41B916F1C10}"/>
              </a:ext>
            </a:extLst>
          </p:cNvPr>
          <p:cNvSpPr txBox="1"/>
          <p:nvPr/>
        </p:nvSpPr>
        <p:spPr>
          <a:xfrm>
            <a:off x="4756734" y="2746505"/>
            <a:ext cx="2582277" cy="400110"/>
          </a:xfrm>
          <a:prstGeom prst="rect">
            <a:avLst/>
          </a:prstGeom>
          <a:noFill/>
        </p:spPr>
        <p:txBody>
          <a:bodyPr wrap="square">
            <a:spAutoFit/>
          </a:bodyPr>
          <a:lstStyle/>
          <a:p>
            <a:pPr algn="ctr">
              <a:spcBef>
                <a:spcPts val="400"/>
              </a:spcBef>
            </a:pPr>
            <a:r>
              <a:rPr lang="ko-KR" altLang="en-US" sz="2000">
                <a:solidFill>
                  <a:schemeClr val="accent1">
                    <a:lumMod val="75000"/>
                  </a:schemeClr>
                </a:solidFill>
              </a:rPr>
              <a:t>스프링 검증</a:t>
            </a:r>
            <a:endParaRPr lang="en-US" altLang="ko-KR" sz="2000">
              <a:solidFill>
                <a:schemeClr val="accent1">
                  <a:lumMod val="75000"/>
                </a:schemeClr>
              </a:solidFill>
              <a:effectLst/>
            </a:endParaRPr>
          </a:p>
        </p:txBody>
      </p:sp>
      <p:sp>
        <p:nvSpPr>
          <p:cNvPr id="61" name="사각형: 둥근 모서리 60">
            <a:extLst>
              <a:ext uri="{FF2B5EF4-FFF2-40B4-BE49-F238E27FC236}">
                <a16:creationId xmlns:a16="http://schemas.microsoft.com/office/drawing/2014/main" id="{B678A75F-E678-47C8-5BED-EA7BFA2DC9B0}"/>
              </a:ext>
            </a:extLst>
          </p:cNvPr>
          <p:cNvSpPr/>
          <p:nvPr/>
        </p:nvSpPr>
        <p:spPr>
          <a:xfrm>
            <a:off x="402055" y="5305997"/>
            <a:ext cx="11291637" cy="1164614"/>
          </a:xfrm>
          <a:prstGeom prst="roundRect">
            <a:avLst>
              <a:gd name="adj" fmla="val 7576"/>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p>
        </p:txBody>
      </p:sp>
      <p:sp>
        <p:nvSpPr>
          <p:cNvPr id="62" name="모서리가 둥근 직사각형 38">
            <a:extLst>
              <a:ext uri="{FF2B5EF4-FFF2-40B4-BE49-F238E27FC236}">
                <a16:creationId xmlns:a16="http://schemas.microsoft.com/office/drawing/2014/main" id="{4AFCA44D-AEA7-A9D9-6B89-71ADC2C7D10F}"/>
              </a:ext>
            </a:extLst>
          </p:cNvPr>
          <p:cNvSpPr/>
          <p:nvPr/>
        </p:nvSpPr>
        <p:spPr>
          <a:xfrm>
            <a:off x="818184" y="5574335"/>
            <a:ext cx="2240637"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Controller</a:t>
            </a:r>
            <a:endParaRPr lang="en-US" altLang="ko-KR" sz="1600">
              <a:solidFill>
                <a:schemeClr val="tx1"/>
              </a:solidFill>
              <a:effectLst/>
            </a:endParaRPr>
          </a:p>
        </p:txBody>
      </p:sp>
      <p:sp>
        <p:nvSpPr>
          <p:cNvPr id="63" name="모서리가 둥근 직사각형 38">
            <a:extLst>
              <a:ext uri="{FF2B5EF4-FFF2-40B4-BE49-F238E27FC236}">
                <a16:creationId xmlns:a16="http://schemas.microsoft.com/office/drawing/2014/main" id="{5580BB5D-E7A0-1F64-E336-3218A16F3691}"/>
              </a:ext>
            </a:extLst>
          </p:cNvPr>
          <p:cNvSpPr/>
          <p:nvPr/>
        </p:nvSpPr>
        <p:spPr>
          <a:xfrm>
            <a:off x="3812592" y="5574331"/>
            <a:ext cx="1805703" cy="627945"/>
          </a:xfrm>
          <a:prstGeom prst="roundRect">
            <a:avLst>
              <a:gd name="adj" fmla="val 999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BindingResult</a:t>
            </a:r>
            <a:endParaRPr lang="en-US" altLang="ko-KR" sz="1600">
              <a:solidFill>
                <a:schemeClr val="bg1"/>
              </a:solidFill>
              <a:effectLst/>
            </a:endParaRPr>
          </a:p>
        </p:txBody>
      </p:sp>
      <p:cxnSp>
        <p:nvCxnSpPr>
          <p:cNvPr id="64" name="직선 화살표 연결선 63">
            <a:extLst>
              <a:ext uri="{FF2B5EF4-FFF2-40B4-BE49-F238E27FC236}">
                <a16:creationId xmlns:a16="http://schemas.microsoft.com/office/drawing/2014/main" id="{4463D0B8-FF30-0884-0AEA-3F891F5D907F}"/>
              </a:ext>
            </a:extLst>
          </p:cNvPr>
          <p:cNvCxnSpPr>
            <a:cxnSpLocks/>
            <a:stCxn id="62" idx="3"/>
            <a:endCxn id="63" idx="1"/>
          </p:cNvCxnSpPr>
          <p:nvPr/>
        </p:nvCxnSpPr>
        <p:spPr>
          <a:xfrm flipV="1">
            <a:off x="3058821" y="5888304"/>
            <a:ext cx="753771" cy="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865B4E11-CB07-6ED5-2476-DE5A1AD4132C}"/>
              </a:ext>
            </a:extLst>
          </p:cNvPr>
          <p:cNvCxnSpPr>
            <a:cxnSpLocks/>
            <a:stCxn id="63" idx="3"/>
            <a:endCxn id="80" idx="1"/>
          </p:cNvCxnSpPr>
          <p:nvPr/>
        </p:nvCxnSpPr>
        <p:spPr>
          <a:xfrm>
            <a:off x="5618295" y="5888304"/>
            <a:ext cx="6890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모서리가 둥근 직사각형 38">
            <a:extLst>
              <a:ext uri="{FF2B5EF4-FFF2-40B4-BE49-F238E27FC236}">
                <a16:creationId xmlns:a16="http://schemas.microsoft.com/office/drawing/2014/main" id="{E4B1E797-D56B-2215-30C0-AD7FC4B91A1E}"/>
              </a:ext>
            </a:extLst>
          </p:cNvPr>
          <p:cNvSpPr/>
          <p:nvPr/>
        </p:nvSpPr>
        <p:spPr>
          <a:xfrm>
            <a:off x="8766286" y="5574331"/>
            <a:ext cx="175541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effectLst/>
              </a:rPr>
              <a:t>Error</a:t>
            </a:r>
            <a:r>
              <a:rPr lang="ko-KR" altLang="en-US" sz="1600">
                <a:solidFill>
                  <a:schemeClr val="tx1"/>
                </a:solidFill>
                <a:effectLst/>
              </a:rPr>
              <a:t> 추가</a:t>
            </a:r>
            <a:endParaRPr lang="en-US" altLang="ko-KR" sz="1600">
              <a:solidFill>
                <a:schemeClr val="tx1"/>
              </a:solidFill>
              <a:effectLst/>
            </a:endParaRPr>
          </a:p>
        </p:txBody>
      </p:sp>
      <p:cxnSp>
        <p:nvCxnSpPr>
          <p:cNvPr id="68" name="직선 화살표 연결선 67">
            <a:extLst>
              <a:ext uri="{FF2B5EF4-FFF2-40B4-BE49-F238E27FC236}">
                <a16:creationId xmlns:a16="http://schemas.microsoft.com/office/drawing/2014/main" id="{295E4833-CC04-65AD-E2E9-3961D61F4BC6}"/>
              </a:ext>
            </a:extLst>
          </p:cNvPr>
          <p:cNvCxnSpPr>
            <a:cxnSpLocks/>
            <a:stCxn id="80" idx="3"/>
            <a:endCxn id="67" idx="1"/>
          </p:cNvCxnSpPr>
          <p:nvPr/>
        </p:nvCxnSpPr>
        <p:spPr>
          <a:xfrm>
            <a:off x="8067308" y="5888304"/>
            <a:ext cx="6989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81AEB82-D015-FCF6-973B-0E0384AEBA76}"/>
              </a:ext>
            </a:extLst>
          </p:cNvPr>
          <p:cNvSpPr txBox="1"/>
          <p:nvPr/>
        </p:nvSpPr>
        <p:spPr>
          <a:xfrm>
            <a:off x="4756734" y="4898384"/>
            <a:ext cx="2582277" cy="400110"/>
          </a:xfrm>
          <a:prstGeom prst="rect">
            <a:avLst/>
          </a:prstGeom>
          <a:noFill/>
        </p:spPr>
        <p:txBody>
          <a:bodyPr wrap="square">
            <a:spAutoFit/>
          </a:bodyPr>
          <a:lstStyle/>
          <a:p>
            <a:pPr algn="ctr">
              <a:spcBef>
                <a:spcPts val="400"/>
              </a:spcBef>
            </a:pPr>
            <a:r>
              <a:rPr lang="ko-KR" altLang="en-US" sz="2000">
                <a:solidFill>
                  <a:schemeClr val="accent1">
                    <a:lumMod val="75000"/>
                  </a:schemeClr>
                </a:solidFill>
              </a:rPr>
              <a:t>사용자</a:t>
            </a:r>
            <a:r>
              <a:rPr lang="ko-KR" altLang="en-US" sz="2000">
                <a:solidFill>
                  <a:schemeClr val="accent1">
                    <a:lumMod val="75000"/>
                  </a:schemeClr>
                </a:solidFill>
                <a:effectLst/>
              </a:rPr>
              <a:t> 검증</a:t>
            </a:r>
            <a:endParaRPr lang="en-US" altLang="ko-KR" sz="2000">
              <a:solidFill>
                <a:schemeClr val="accent1">
                  <a:lumMod val="75000"/>
                </a:schemeClr>
              </a:solidFill>
              <a:effectLst/>
            </a:endParaRPr>
          </a:p>
        </p:txBody>
      </p:sp>
      <p:sp>
        <p:nvSpPr>
          <p:cNvPr id="80" name="모서리가 둥근 직사각형 38">
            <a:extLst>
              <a:ext uri="{FF2B5EF4-FFF2-40B4-BE49-F238E27FC236}">
                <a16:creationId xmlns:a16="http://schemas.microsoft.com/office/drawing/2014/main" id="{FB59DC39-412C-97BB-68EB-B5C897144B5E}"/>
              </a:ext>
            </a:extLst>
          </p:cNvPr>
          <p:cNvSpPr/>
          <p:nvPr/>
        </p:nvSpPr>
        <p:spPr>
          <a:xfrm>
            <a:off x="6307385" y="5574331"/>
            <a:ext cx="175992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600">
                <a:solidFill>
                  <a:schemeClr val="tx1"/>
                </a:solidFill>
                <a:effectLst/>
              </a:rPr>
              <a:t>오류 검증</a:t>
            </a:r>
            <a:endParaRPr lang="en-US" altLang="ko-KR" sz="1600">
              <a:solidFill>
                <a:schemeClr val="tx1"/>
              </a:solidFill>
              <a:effectLst/>
            </a:endParaRPr>
          </a:p>
        </p:txBody>
      </p:sp>
    </p:spTree>
    <p:extLst>
      <p:ext uri="{BB962C8B-B14F-4D97-AF65-F5344CB8AC3E}">
        <p14:creationId xmlns:p14="http://schemas.microsoft.com/office/powerpoint/2010/main" val="2219766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EA3750-BFAA-FABC-7798-B06244F3A1DE}"/>
              </a:ext>
            </a:extLst>
          </p:cNvPr>
          <p:cNvSpPr/>
          <p:nvPr/>
        </p:nvSpPr>
        <p:spPr>
          <a:xfrm>
            <a:off x="2443732" y="1268683"/>
            <a:ext cx="8589521" cy="518301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15F85C8B-A313-4FD0-80AC-2AE0B3F7E87B}"/>
              </a:ext>
            </a:extLst>
          </p:cNvPr>
          <p:cNvSpPr/>
          <p:nvPr/>
        </p:nvSpPr>
        <p:spPr>
          <a:xfrm>
            <a:off x="2759316" y="1716116"/>
            <a:ext cx="2249434" cy="4541086"/>
          </a:xfrm>
          <a:prstGeom prst="rect">
            <a:avLst/>
          </a:prstGeom>
          <a:solidFill>
            <a:schemeClr val="bg1"/>
          </a:solidFill>
          <a:ln w="2857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212340" y="1756061"/>
            <a:ext cx="4115179" cy="450114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2616357"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스프링 웹 </a:t>
            </a:r>
            <a:r>
              <a:rPr lang="en-US" altLang="ko-KR" sz="2400" b="1">
                <a:solidFill>
                  <a:schemeClr val="accent1">
                    <a:lumMod val="75000"/>
                  </a:schemeClr>
                </a:solidFill>
                <a:latin typeface="+mj-lt"/>
              </a:rPr>
              <a:t>MVC</a:t>
            </a:r>
            <a:endParaRPr lang="ko-KR" altLang="en-US" sz="2400" b="1">
              <a:solidFill>
                <a:schemeClr val="accent1">
                  <a:lumMod val="75000"/>
                </a:schemeClr>
              </a:solidFill>
              <a:latin typeface="+mj-lt"/>
            </a:endParaRP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989575" y="2014073"/>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790222" y="1320703"/>
            <a:ext cx="2218528"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Servlet Container</a:t>
            </a:r>
            <a:endParaRPr lang="ko-KR" altLang="en-US"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414497" y="2081033"/>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414497" y="3086478"/>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978633" y="2088073"/>
            <a:ext cx="111813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Service &amp;</a:t>
            </a:r>
          </a:p>
          <a:p>
            <a:pPr algn="ctr">
              <a:spcBef>
                <a:spcPts val="400"/>
              </a:spcBef>
            </a:pPr>
            <a:r>
              <a:rPr lang="en-US" altLang="ko-KR" sz="1200">
                <a:solidFill>
                  <a:schemeClr val="bg1"/>
                </a:solidFill>
                <a:latin typeface="+mj-lt"/>
                <a:ea typeface="나눔바른고딕" panose="020B0603020101020101"/>
              </a:rPr>
              <a:t>Repository</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a:endCxn id="30" idx="1"/>
          </p:cNvCxnSpPr>
          <p:nvPr/>
        </p:nvCxnSpPr>
        <p:spPr>
          <a:xfrm>
            <a:off x="7757846" y="2302678"/>
            <a:ext cx="1220787" cy="7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7086172" y="2524322"/>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829125" y="2041209"/>
            <a:ext cx="1130717" cy="246221"/>
          </a:xfrm>
          <a:prstGeom prst="rect">
            <a:avLst/>
          </a:prstGeom>
          <a:noFill/>
        </p:spPr>
        <p:txBody>
          <a:bodyPr wrap="square">
            <a:spAutoFit/>
          </a:bodyPr>
          <a:lstStyle/>
          <a:p>
            <a:pPr algn="ctr"/>
            <a:r>
              <a:rPr lang="ko-KR" altLang="en-US" sz="1000">
                <a:latin typeface="+mj-lt"/>
              </a:rPr>
              <a:t>비즈니스로직</a:t>
            </a:r>
            <a:endParaRPr lang="en-US" altLang="ko-KR" sz="1000">
              <a:latin typeface="+mj-lt"/>
            </a:endParaRPr>
          </a:p>
        </p:txBody>
      </p:sp>
      <p:sp>
        <p:nvSpPr>
          <p:cNvPr id="37" name="TextBox 36">
            <a:extLst>
              <a:ext uri="{FF2B5EF4-FFF2-40B4-BE49-F238E27FC236}">
                <a16:creationId xmlns:a16="http://schemas.microsoft.com/office/drawing/2014/main" id="{22C27D56-94B3-4C89-98A4-9B58E83E9B72}"/>
              </a:ext>
            </a:extLst>
          </p:cNvPr>
          <p:cNvSpPr txBox="1"/>
          <p:nvPr/>
        </p:nvSpPr>
        <p:spPr>
          <a:xfrm>
            <a:off x="7652686" y="2388933"/>
            <a:ext cx="1063085" cy="293414"/>
          </a:xfrm>
          <a:prstGeom prst="rect">
            <a:avLst/>
          </a:prstGeom>
          <a:noFill/>
        </p:spPr>
        <p:txBody>
          <a:bodyPr wrap="square">
            <a:spAutoFit/>
          </a:bodyPr>
          <a:lstStyle/>
          <a:p>
            <a:pPr algn="ctr">
              <a:lnSpc>
                <a:spcPct val="150000"/>
              </a:lnSpc>
            </a:pPr>
            <a:r>
              <a:rPr lang="ko-KR" altLang="en-US" sz="1000">
                <a:latin typeface="+mj-lt"/>
              </a:rPr>
              <a:t>모델연결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968153" y="2688326"/>
            <a:ext cx="867218" cy="246221"/>
          </a:xfrm>
          <a:prstGeom prst="rect">
            <a:avLst/>
          </a:prstGeom>
          <a:noFill/>
        </p:spPr>
        <p:txBody>
          <a:bodyPr wrap="square">
            <a:spAutoFit/>
          </a:bodyPr>
          <a:lstStyle/>
          <a:p>
            <a:pPr algn="ctr"/>
            <a:r>
              <a:rPr lang="en-US" altLang="ko-KR" sz="1000">
                <a:latin typeface="+mj-lt"/>
              </a:rPr>
              <a:t> View</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414497" y="4521307"/>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414497" y="5526752"/>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949209" y="4534094"/>
            <a:ext cx="1118127"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Service &amp;</a:t>
            </a:r>
          </a:p>
          <a:p>
            <a:pPr algn="ctr">
              <a:spcBef>
                <a:spcPts val="400"/>
              </a:spcBef>
            </a:pPr>
            <a:r>
              <a:rPr lang="en-US" altLang="ko-KR" sz="1200">
                <a:solidFill>
                  <a:schemeClr val="bg1"/>
                </a:solidFill>
                <a:latin typeface="+mj-lt"/>
                <a:ea typeface="나눔바른고딕" panose="020B0603020101020101"/>
              </a:rPr>
              <a:t>Repository</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a:endCxn id="46" idx="1"/>
          </p:cNvCxnSpPr>
          <p:nvPr/>
        </p:nvCxnSpPr>
        <p:spPr>
          <a:xfrm>
            <a:off x="7757846" y="4742952"/>
            <a:ext cx="1191363" cy="12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7086172" y="4964596"/>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742047" y="4490752"/>
            <a:ext cx="1202062" cy="246221"/>
          </a:xfrm>
          <a:prstGeom prst="rect">
            <a:avLst/>
          </a:prstGeom>
          <a:noFill/>
        </p:spPr>
        <p:txBody>
          <a:bodyPr wrap="square">
            <a:spAutoFit/>
          </a:bodyPr>
          <a:lstStyle/>
          <a:p>
            <a:pPr algn="ctr"/>
            <a:r>
              <a:rPr lang="ko-KR" altLang="en-US" sz="1000">
                <a:latin typeface="+mj-lt"/>
              </a:rPr>
              <a:t>비즈니스로직</a:t>
            </a:r>
          </a:p>
        </p:txBody>
      </p:sp>
      <p:sp>
        <p:nvSpPr>
          <p:cNvPr id="52" name="TextBox 51">
            <a:extLst>
              <a:ext uri="{FF2B5EF4-FFF2-40B4-BE49-F238E27FC236}">
                <a16:creationId xmlns:a16="http://schemas.microsoft.com/office/drawing/2014/main" id="{5518532B-B9A8-4E08-A5AA-50928C1B317B}"/>
              </a:ext>
            </a:extLst>
          </p:cNvPr>
          <p:cNvSpPr txBox="1"/>
          <p:nvPr/>
        </p:nvSpPr>
        <p:spPr>
          <a:xfrm>
            <a:off x="7012338" y="5143062"/>
            <a:ext cx="829522" cy="246221"/>
          </a:xfrm>
          <a:prstGeom prst="rect">
            <a:avLst/>
          </a:prstGeom>
          <a:noFill/>
        </p:spPr>
        <p:txBody>
          <a:bodyPr wrap="square">
            <a:spAutoFit/>
          </a:bodyPr>
          <a:lstStyle/>
          <a:p>
            <a:pPr algn="ctr"/>
            <a:r>
              <a:rPr lang="en-US" altLang="ko-KR" sz="1000">
                <a:latin typeface="+mj-lt"/>
              </a:rPr>
              <a:t> View</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740369" y="2824101"/>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734238" y="3893339"/>
            <a:ext cx="1671913"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1452456" y="3146115"/>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10096764" y="2309718"/>
            <a:ext cx="1355692" cy="122945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10067336" y="3539177"/>
            <a:ext cx="1385120" cy="1216562"/>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9" name="그룹 78">
            <a:extLst>
              <a:ext uri="{FF2B5EF4-FFF2-40B4-BE49-F238E27FC236}">
                <a16:creationId xmlns:a16="http://schemas.microsoft.com/office/drawing/2014/main" id="{811C557E-F128-4625-AA4D-5D16328DC39B}"/>
              </a:ext>
            </a:extLst>
          </p:cNvPr>
          <p:cNvGrpSpPr/>
          <p:nvPr/>
        </p:nvGrpSpPr>
        <p:grpSpPr>
          <a:xfrm>
            <a:off x="989575" y="4432018"/>
            <a:ext cx="580620" cy="493776"/>
            <a:chOff x="2291816" y="950395"/>
            <a:chExt cx="580620" cy="493776"/>
          </a:xfrm>
        </p:grpSpPr>
        <p:sp>
          <p:nvSpPr>
            <p:cNvPr id="80" name="타원 79">
              <a:extLst>
                <a:ext uri="{FF2B5EF4-FFF2-40B4-BE49-F238E27FC236}">
                  <a16:creationId xmlns:a16="http://schemas.microsoft.com/office/drawing/2014/main" id="{A3416574-BFE0-444B-AE51-99D732DE58E0}"/>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1" name="TextBox 80">
              <a:extLst>
                <a:ext uri="{FF2B5EF4-FFF2-40B4-BE49-F238E27FC236}">
                  <a16:creationId xmlns:a16="http://schemas.microsoft.com/office/drawing/2014/main" id="{CBD8DC9F-CA32-4991-9595-1C0792EEB41F}"/>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54" name="TextBox 53">
            <a:extLst>
              <a:ext uri="{FF2B5EF4-FFF2-40B4-BE49-F238E27FC236}">
                <a16:creationId xmlns:a16="http://schemas.microsoft.com/office/drawing/2014/main" id="{A272A468-5A2D-4411-A635-4392674EC7A4}"/>
              </a:ext>
            </a:extLst>
          </p:cNvPr>
          <p:cNvSpPr txBox="1"/>
          <p:nvPr/>
        </p:nvSpPr>
        <p:spPr>
          <a:xfrm>
            <a:off x="7270981" y="1386454"/>
            <a:ext cx="199789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Spring IoC Container</a:t>
            </a:r>
            <a:endParaRPr lang="ko-KR" altLang="en-US" sz="1400" b="1">
              <a:latin typeface="+mj-lt"/>
            </a:endParaRPr>
          </a:p>
        </p:txBody>
      </p:sp>
      <p:sp>
        <p:nvSpPr>
          <p:cNvPr id="3" name="TextBox 2">
            <a:extLst>
              <a:ext uri="{FF2B5EF4-FFF2-40B4-BE49-F238E27FC236}">
                <a16:creationId xmlns:a16="http://schemas.microsoft.com/office/drawing/2014/main" id="{CDB9F94B-C13E-7DA8-B169-D02DA9CFF5CB}"/>
              </a:ext>
            </a:extLst>
          </p:cNvPr>
          <p:cNvSpPr txBox="1"/>
          <p:nvPr/>
        </p:nvSpPr>
        <p:spPr>
          <a:xfrm>
            <a:off x="6075872" y="819152"/>
            <a:ext cx="1064104"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13" name="직사각형 12">
            <a:extLst>
              <a:ext uri="{FF2B5EF4-FFF2-40B4-BE49-F238E27FC236}">
                <a16:creationId xmlns:a16="http://schemas.microsoft.com/office/drawing/2014/main" id="{ED3BC7C4-1C37-E86B-A73B-7E6A043DA35F}"/>
              </a:ext>
            </a:extLst>
          </p:cNvPr>
          <p:cNvSpPr/>
          <p:nvPr/>
        </p:nvSpPr>
        <p:spPr>
          <a:xfrm>
            <a:off x="2790992" y="2798282"/>
            <a:ext cx="2182060" cy="141996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C946060F-790C-666F-915D-628B0BCC0BF4}"/>
              </a:ext>
            </a:extLst>
          </p:cNvPr>
          <p:cNvSpPr txBox="1"/>
          <p:nvPr/>
        </p:nvSpPr>
        <p:spPr>
          <a:xfrm>
            <a:off x="3074996" y="2874373"/>
            <a:ext cx="1622491" cy="1329210"/>
          </a:xfrm>
          <a:prstGeom prst="rect">
            <a:avLst/>
          </a:prstGeom>
          <a:noFill/>
        </p:spPr>
        <p:txBody>
          <a:bodyPr wrap="square">
            <a:spAutoFit/>
          </a:bodyPr>
          <a:lstStyle/>
          <a:p>
            <a:pPr algn="ctr">
              <a:lnSpc>
                <a:spcPct val="150000"/>
              </a:lnSpc>
            </a:pPr>
            <a:r>
              <a:rPr lang="ko-KR" altLang="en-US" sz="1100">
                <a:latin typeface="+mj-lt"/>
              </a:rPr>
              <a:t>중복코드제거</a:t>
            </a: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r>
              <a:rPr lang="ko-KR" altLang="en-US" sz="1100">
                <a:latin typeface="+mj-lt"/>
              </a:rPr>
              <a:t>공통기능처리</a:t>
            </a:r>
            <a:r>
              <a:rPr lang="en-US" altLang="ko-KR" sz="1100">
                <a:latin typeface="+mj-lt"/>
              </a:rPr>
              <a:t>, </a:t>
            </a:r>
            <a:r>
              <a:rPr lang="ko-KR" altLang="en-US" sz="1100">
                <a:latin typeface="+mj-lt"/>
              </a:rPr>
              <a:t>재사용</a:t>
            </a:r>
            <a:endParaRPr lang="en-US" altLang="ko-KR" sz="1100">
              <a:latin typeface="+mj-lt"/>
            </a:endParaRPr>
          </a:p>
        </p:txBody>
      </p:sp>
      <p:sp>
        <p:nvSpPr>
          <p:cNvPr id="8" name="모서리가 둥근 직사각형 38">
            <a:extLst>
              <a:ext uri="{FF2B5EF4-FFF2-40B4-BE49-F238E27FC236}">
                <a16:creationId xmlns:a16="http://schemas.microsoft.com/office/drawing/2014/main" id="{517BB91F-0A74-6686-1DA5-1D6389312DF1}"/>
              </a:ext>
            </a:extLst>
          </p:cNvPr>
          <p:cNvSpPr/>
          <p:nvPr/>
        </p:nvSpPr>
        <p:spPr>
          <a:xfrm>
            <a:off x="2922442" y="3230128"/>
            <a:ext cx="1951859" cy="61470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FrontController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2" idx="5"/>
          </p:cNvCxnSpPr>
          <p:nvPr/>
        </p:nvCxnSpPr>
        <p:spPr>
          <a:xfrm>
            <a:off x="1443126" y="2435537"/>
            <a:ext cx="1475654" cy="8253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987F2E53-56D9-482F-A76D-BE8F56E271AC}"/>
              </a:ext>
            </a:extLst>
          </p:cNvPr>
          <p:cNvCxnSpPr>
            <a:cxnSpLocks/>
          </p:cNvCxnSpPr>
          <p:nvPr/>
        </p:nvCxnSpPr>
        <p:spPr>
          <a:xfrm flipV="1">
            <a:off x="1507308" y="3800935"/>
            <a:ext cx="1428478" cy="7749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FFCADD9-E349-24B3-C92A-E1E8084524D3}"/>
              </a:ext>
            </a:extLst>
          </p:cNvPr>
          <p:cNvCxnSpPr>
            <a:cxnSpLocks/>
            <a:stCxn id="8" idx="3"/>
            <a:endCxn id="25" idx="1"/>
          </p:cNvCxnSpPr>
          <p:nvPr/>
        </p:nvCxnSpPr>
        <p:spPr>
          <a:xfrm flipV="1">
            <a:off x="4874301" y="2302678"/>
            <a:ext cx="1540196" cy="12348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911C4688-AE20-037F-325B-4AADC17D77F5}"/>
              </a:ext>
            </a:extLst>
          </p:cNvPr>
          <p:cNvCxnSpPr>
            <a:cxnSpLocks/>
            <a:stCxn id="8" idx="3"/>
            <a:endCxn id="44" idx="1"/>
          </p:cNvCxnSpPr>
          <p:nvPr/>
        </p:nvCxnSpPr>
        <p:spPr>
          <a:xfrm>
            <a:off x="4874301" y="3537481"/>
            <a:ext cx="1540196" cy="12054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모서리가 둥근 직사각형 38">
            <a:extLst>
              <a:ext uri="{FF2B5EF4-FFF2-40B4-BE49-F238E27FC236}">
                <a16:creationId xmlns:a16="http://schemas.microsoft.com/office/drawing/2014/main" id="{DD50CBF7-79A6-8583-210B-85E82D0BF94E}"/>
              </a:ext>
            </a:extLst>
          </p:cNvPr>
          <p:cNvSpPr/>
          <p:nvPr/>
        </p:nvSpPr>
        <p:spPr>
          <a:xfrm>
            <a:off x="8361095" y="2659798"/>
            <a:ext cx="749198"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B27BFEC6-14A9-DD5D-BC88-A87261B23535}"/>
              </a:ext>
            </a:extLst>
          </p:cNvPr>
          <p:cNvCxnSpPr>
            <a:cxnSpLocks/>
            <a:endCxn id="19" idx="1"/>
          </p:cNvCxnSpPr>
          <p:nvPr/>
        </p:nvCxnSpPr>
        <p:spPr>
          <a:xfrm>
            <a:off x="7733550" y="2493827"/>
            <a:ext cx="627545" cy="387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3EE90CF-2693-FF57-4A7C-0F8014DC5299}"/>
              </a:ext>
            </a:extLst>
          </p:cNvPr>
          <p:cNvCxnSpPr>
            <a:cxnSpLocks/>
            <a:stCxn id="27" idx="3"/>
            <a:endCxn id="19" idx="1"/>
          </p:cNvCxnSpPr>
          <p:nvPr/>
        </p:nvCxnSpPr>
        <p:spPr>
          <a:xfrm flipV="1">
            <a:off x="7757846" y="2881443"/>
            <a:ext cx="603249" cy="4266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모서리가 둥근 직사각형 38">
            <a:extLst>
              <a:ext uri="{FF2B5EF4-FFF2-40B4-BE49-F238E27FC236}">
                <a16:creationId xmlns:a16="http://schemas.microsoft.com/office/drawing/2014/main" id="{314337A6-1004-2157-777D-326B1AABC03C}"/>
              </a:ext>
            </a:extLst>
          </p:cNvPr>
          <p:cNvSpPr/>
          <p:nvPr/>
        </p:nvSpPr>
        <p:spPr>
          <a:xfrm>
            <a:off x="8361869" y="5074725"/>
            <a:ext cx="749198"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63" name="직선 화살표 연결선 62">
            <a:extLst>
              <a:ext uri="{FF2B5EF4-FFF2-40B4-BE49-F238E27FC236}">
                <a16:creationId xmlns:a16="http://schemas.microsoft.com/office/drawing/2014/main" id="{06BA7FA1-EC0C-467A-4666-52FE3AE1EF2B}"/>
              </a:ext>
            </a:extLst>
          </p:cNvPr>
          <p:cNvCxnSpPr>
            <a:cxnSpLocks/>
            <a:endCxn id="59" idx="1"/>
          </p:cNvCxnSpPr>
          <p:nvPr/>
        </p:nvCxnSpPr>
        <p:spPr>
          <a:xfrm>
            <a:off x="7734324" y="4908754"/>
            <a:ext cx="627545" cy="387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7638E5FC-E57A-C438-7BC4-2FF27180A857}"/>
              </a:ext>
            </a:extLst>
          </p:cNvPr>
          <p:cNvCxnSpPr>
            <a:cxnSpLocks/>
            <a:endCxn id="59" idx="1"/>
          </p:cNvCxnSpPr>
          <p:nvPr/>
        </p:nvCxnSpPr>
        <p:spPr>
          <a:xfrm flipV="1">
            <a:off x="7758620" y="5296370"/>
            <a:ext cx="603249" cy="4266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3E49394-B9DF-766E-42FF-51BDEBDC968C}"/>
              </a:ext>
            </a:extLst>
          </p:cNvPr>
          <p:cNvSpPr txBox="1"/>
          <p:nvPr/>
        </p:nvSpPr>
        <p:spPr>
          <a:xfrm>
            <a:off x="7672609" y="3104436"/>
            <a:ext cx="1063085" cy="293414"/>
          </a:xfrm>
          <a:prstGeom prst="rect">
            <a:avLst/>
          </a:prstGeom>
          <a:noFill/>
        </p:spPr>
        <p:txBody>
          <a:bodyPr wrap="square">
            <a:spAutoFit/>
          </a:bodyPr>
          <a:lstStyle/>
          <a:p>
            <a:pPr algn="ctr">
              <a:lnSpc>
                <a:spcPct val="150000"/>
              </a:lnSpc>
            </a:pPr>
            <a:r>
              <a:rPr lang="ko-KR" altLang="en-US" sz="1000">
                <a:latin typeface="+mj-lt"/>
              </a:rPr>
              <a:t>모델참조</a:t>
            </a:r>
          </a:p>
        </p:txBody>
      </p:sp>
      <p:sp>
        <p:nvSpPr>
          <p:cNvPr id="69" name="TextBox 68">
            <a:extLst>
              <a:ext uri="{FF2B5EF4-FFF2-40B4-BE49-F238E27FC236}">
                <a16:creationId xmlns:a16="http://schemas.microsoft.com/office/drawing/2014/main" id="{666192CF-4A72-B81D-7F42-5C2D10E96BC7}"/>
              </a:ext>
            </a:extLst>
          </p:cNvPr>
          <p:cNvSpPr txBox="1"/>
          <p:nvPr/>
        </p:nvSpPr>
        <p:spPr>
          <a:xfrm>
            <a:off x="7632389" y="4779087"/>
            <a:ext cx="1063085" cy="293414"/>
          </a:xfrm>
          <a:prstGeom prst="rect">
            <a:avLst/>
          </a:prstGeom>
          <a:noFill/>
        </p:spPr>
        <p:txBody>
          <a:bodyPr wrap="square">
            <a:spAutoFit/>
          </a:bodyPr>
          <a:lstStyle/>
          <a:p>
            <a:pPr algn="ctr">
              <a:lnSpc>
                <a:spcPct val="150000"/>
              </a:lnSpc>
            </a:pPr>
            <a:r>
              <a:rPr lang="ko-KR" altLang="en-US" sz="1000">
                <a:latin typeface="+mj-lt"/>
              </a:rPr>
              <a:t>모델연결</a:t>
            </a:r>
          </a:p>
        </p:txBody>
      </p:sp>
      <p:sp>
        <p:nvSpPr>
          <p:cNvPr id="70" name="TextBox 69">
            <a:extLst>
              <a:ext uri="{FF2B5EF4-FFF2-40B4-BE49-F238E27FC236}">
                <a16:creationId xmlns:a16="http://schemas.microsoft.com/office/drawing/2014/main" id="{4E8785A2-C39F-F94B-A926-3A4FB27924FD}"/>
              </a:ext>
            </a:extLst>
          </p:cNvPr>
          <p:cNvSpPr txBox="1"/>
          <p:nvPr/>
        </p:nvSpPr>
        <p:spPr>
          <a:xfrm>
            <a:off x="7652312" y="5494590"/>
            <a:ext cx="1063085" cy="293414"/>
          </a:xfrm>
          <a:prstGeom prst="rect">
            <a:avLst/>
          </a:prstGeom>
          <a:noFill/>
        </p:spPr>
        <p:txBody>
          <a:bodyPr wrap="square">
            <a:spAutoFit/>
          </a:bodyPr>
          <a:lstStyle/>
          <a:p>
            <a:pPr algn="ctr">
              <a:lnSpc>
                <a:spcPct val="150000"/>
              </a:lnSpc>
            </a:pPr>
            <a:r>
              <a:rPr lang="ko-KR" altLang="en-US" sz="1000">
                <a:latin typeface="+mj-lt"/>
              </a:rPr>
              <a:t>모델참조</a:t>
            </a:r>
          </a:p>
        </p:txBody>
      </p:sp>
    </p:spTree>
    <p:extLst>
      <p:ext uri="{BB962C8B-B14F-4D97-AF65-F5344CB8AC3E}">
        <p14:creationId xmlns:p14="http://schemas.microsoft.com/office/powerpoint/2010/main" val="136064982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C3E1E-AE35-A96D-44D4-53630C55952C}"/>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1DBC8D2A-08BC-AA54-4727-AEDCD88710B9}"/>
              </a:ext>
            </a:extLst>
          </p:cNvPr>
          <p:cNvSpPr/>
          <p:nvPr/>
        </p:nvSpPr>
        <p:spPr>
          <a:xfrm>
            <a:off x="107316" y="313130"/>
            <a:ext cx="3448701"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Errors </a:t>
            </a:r>
            <a:r>
              <a:rPr lang="en-US" altLang="ko-KR" b="1">
                <a:solidFill>
                  <a:schemeClr val="accent1">
                    <a:lumMod val="75000"/>
                  </a:schemeClr>
                </a:solidFill>
              </a:rPr>
              <a:t>/</a:t>
            </a:r>
            <a:r>
              <a:rPr lang="ko-KR" altLang="en-US" sz="1800" b="1">
                <a:solidFill>
                  <a:schemeClr val="accent1">
                    <a:lumMod val="75000"/>
                  </a:schemeClr>
                </a:solidFill>
              </a:rPr>
              <a:t> </a:t>
            </a:r>
            <a:r>
              <a:rPr lang="en-US" altLang="ko-KR" sz="1800" b="1">
                <a:solidFill>
                  <a:schemeClr val="accent1">
                    <a:lumMod val="75000"/>
                  </a:schemeClr>
                </a:solidFill>
              </a:rPr>
              <a:t>BindingResult </a:t>
            </a:r>
            <a:r>
              <a:rPr lang="ko-KR" altLang="en-US" sz="1800" b="1">
                <a:solidFill>
                  <a:schemeClr val="accent1">
                    <a:lumMod val="75000"/>
                  </a:schemeClr>
                </a:solidFill>
              </a:rPr>
              <a:t>구조</a:t>
            </a:r>
            <a:endParaRPr lang="ko-KR" altLang="en-US" b="1">
              <a:solidFill>
                <a:schemeClr val="accent1">
                  <a:lumMod val="75000"/>
                </a:schemeClr>
              </a:solidFill>
              <a:latin typeface="+mn-ea"/>
            </a:endParaRPr>
          </a:p>
        </p:txBody>
      </p:sp>
      <p:sp>
        <p:nvSpPr>
          <p:cNvPr id="9" name="모서리가 둥근 직사각형 38">
            <a:extLst>
              <a:ext uri="{FF2B5EF4-FFF2-40B4-BE49-F238E27FC236}">
                <a16:creationId xmlns:a16="http://schemas.microsoft.com/office/drawing/2014/main" id="{1346EBDD-90E6-2380-2B5B-FF697CC6BD05}"/>
              </a:ext>
            </a:extLst>
          </p:cNvPr>
          <p:cNvSpPr/>
          <p:nvPr/>
        </p:nvSpPr>
        <p:spPr>
          <a:xfrm>
            <a:off x="342342" y="2727520"/>
            <a:ext cx="4424369" cy="1401988"/>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20000"/>
              </a:lnSpc>
              <a:spcBef>
                <a:spcPct val="0"/>
              </a:spcBef>
              <a:spcAft>
                <a:spcPct val="0"/>
              </a:spcAft>
              <a:buClrTx/>
              <a:buSzTx/>
              <a:buFontTx/>
              <a:buNone/>
              <a:tabLst/>
            </a:pPr>
            <a:r>
              <a:rPr kumimoji="0" lang="ko-KR" altLang="ko-KR" b="0" i="0" u="none" strike="noStrike" cap="none" normalizeH="0" baseline="0">
                <a:ln>
                  <a:noFill/>
                </a:ln>
                <a:solidFill>
                  <a:schemeClr val="bg1"/>
                </a:solidFill>
                <a:effectLst/>
                <a:latin typeface="Arial Unicode MS"/>
                <a:ea typeface="JetBrains Mono"/>
              </a:rPr>
              <a:t>BindingResult</a:t>
            </a:r>
            <a:br>
              <a:rPr kumimoji="0" lang="ko-KR" altLang="ko-KR" sz="1400" b="0" i="0" u="none" strike="noStrike" cap="none" normalizeH="0" baseline="0">
                <a:ln>
                  <a:noFill/>
                </a:ln>
                <a:solidFill>
                  <a:srgbClr val="BCBEC4"/>
                </a:solidFill>
                <a:effectLst/>
                <a:latin typeface="Arial Unicode MS"/>
                <a:ea typeface="JetBrains Mono"/>
              </a:rPr>
            </a:b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resolveMessageCodes</a:t>
            </a:r>
            <a:r>
              <a:rPr kumimoji="0" lang="ko-KR" altLang="ko-KR" sz="1200" b="0" i="0" u="none" strike="noStrike" cap="none" normalizeH="0" baseline="0">
                <a:ln>
                  <a:noFill/>
                </a:ln>
                <a:solidFill>
                  <a:srgbClr val="BCBEC4"/>
                </a:solidFill>
                <a:effectLst/>
                <a:latin typeface="Arial Unicode MS"/>
                <a:ea typeface="JetBrains Mono"/>
              </a:rPr>
              <a:t>(String errorCode)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resolveMessageCodes</a:t>
            </a:r>
            <a:r>
              <a:rPr kumimoji="0" lang="ko-KR" altLang="ko-KR" sz="1200" b="0" i="0" u="none" strike="noStrike" cap="none" normalizeH="0" baseline="0">
                <a:ln>
                  <a:noFill/>
                </a:ln>
                <a:solidFill>
                  <a:srgbClr val="BCBEC4"/>
                </a:solidFill>
                <a:effectLst/>
                <a:latin typeface="Arial Unicode MS"/>
                <a:ea typeface="JetBrains Mono"/>
              </a:rPr>
              <a:t>(String errorCode , String field)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addError</a:t>
            </a:r>
            <a:r>
              <a:rPr kumimoji="0" lang="ko-KR" altLang="ko-KR" sz="1200" b="0" i="0" u="none" strike="noStrike" cap="none" normalizeH="0" baseline="0">
                <a:ln>
                  <a:noFill/>
                </a:ln>
                <a:solidFill>
                  <a:srgbClr val="BCBEC4"/>
                </a:solidFill>
                <a:effectLst/>
                <a:latin typeface="Arial Unicode MS"/>
                <a:ea typeface="JetBrains Mono"/>
              </a:rPr>
              <a:t>(ObjectError error)</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11" name="모서리가 둥근 직사각형 38">
            <a:extLst>
              <a:ext uri="{FF2B5EF4-FFF2-40B4-BE49-F238E27FC236}">
                <a16:creationId xmlns:a16="http://schemas.microsoft.com/office/drawing/2014/main" id="{C78AC3B2-FB4D-0089-97E5-98789E3E8E5B}"/>
              </a:ext>
            </a:extLst>
          </p:cNvPr>
          <p:cNvSpPr/>
          <p:nvPr/>
        </p:nvSpPr>
        <p:spPr>
          <a:xfrm>
            <a:off x="342342" y="993144"/>
            <a:ext cx="4424369" cy="1401988"/>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20000"/>
              </a:lnSpc>
              <a:spcBef>
                <a:spcPct val="0"/>
              </a:spcBef>
              <a:spcAft>
                <a:spcPct val="0"/>
              </a:spcAft>
              <a:buClrTx/>
              <a:buSzTx/>
              <a:buFontTx/>
              <a:buNone/>
              <a:tabLst/>
            </a:pPr>
            <a:r>
              <a:rPr kumimoji="0" lang="ko-KR" altLang="ko-KR" b="0" i="0" u="none" strike="noStrike" cap="none" normalizeH="0" baseline="0">
                <a:ln>
                  <a:noFill/>
                </a:ln>
                <a:solidFill>
                  <a:schemeClr val="bg1"/>
                </a:solidFill>
                <a:effectLst/>
                <a:latin typeface="Arial Unicode MS"/>
                <a:ea typeface="JetBrains Mono"/>
              </a:rPr>
              <a:t>Errors</a:t>
            </a:r>
            <a:br>
              <a:rPr kumimoji="0" lang="ko-KR" altLang="ko-KR" sz="1400" b="0" i="0" u="none" strike="noStrike" cap="none" normalizeH="0" baseline="0">
                <a:ln>
                  <a:noFill/>
                </a:ln>
                <a:solidFill>
                  <a:srgbClr val="BCBEC4"/>
                </a:solidFill>
                <a:effectLst/>
                <a:latin typeface="Arial Unicode MS"/>
                <a:ea typeface="JetBrains Mono"/>
              </a:rPr>
            </a:b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hasErrors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reject</a:t>
            </a:r>
            <a:r>
              <a:rPr kumimoji="0" lang="ko-KR" altLang="ko-KR" sz="1200" b="0" i="0" u="none" strike="noStrike" cap="none" normalizeH="0" baseline="0">
                <a:ln>
                  <a:noFill/>
                </a:ln>
                <a:solidFill>
                  <a:srgbClr val="BCBEC4"/>
                </a:solidFill>
                <a:effectLst/>
                <a:latin typeface="Arial Unicode MS"/>
                <a:ea typeface="JetBrains Mono"/>
              </a:rPr>
              <a:t>(String errorCode)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rejectValue</a:t>
            </a:r>
            <a:r>
              <a:rPr kumimoji="0" lang="ko-KR" altLang="ko-KR" sz="1200" b="0" i="0" u="none" strike="noStrike" cap="none" normalizeH="0" baseline="0">
                <a:ln>
                  <a:noFill/>
                </a:ln>
                <a:solidFill>
                  <a:srgbClr val="BCBEC4"/>
                </a:solidFill>
                <a:effectLst/>
                <a:latin typeface="Arial Unicode MS"/>
                <a:ea typeface="JetBrains Mono"/>
              </a:rPr>
              <a:t>(String field, String errorCode)</a:t>
            </a:r>
            <a:endParaRPr kumimoji="0" lang="ko-KR" altLang="ko-KR" sz="1200" b="0" i="0" u="none" strike="noStrike" cap="none" normalizeH="0" baseline="0">
              <a:ln>
                <a:noFill/>
              </a:ln>
              <a:solidFill>
                <a:schemeClr val="tx1"/>
              </a:solidFill>
              <a:effectLst/>
              <a:latin typeface="Arial" panose="020B0604020202020204" pitchFamily="34" charset="0"/>
            </a:endParaRPr>
          </a:p>
        </p:txBody>
      </p:sp>
      <p:cxnSp>
        <p:nvCxnSpPr>
          <p:cNvPr id="5" name="직선 화살표 연결선 4">
            <a:extLst>
              <a:ext uri="{FF2B5EF4-FFF2-40B4-BE49-F238E27FC236}">
                <a16:creationId xmlns:a16="http://schemas.microsoft.com/office/drawing/2014/main" id="{536E56FC-5648-8D5B-4A23-FFE4CE194289}"/>
              </a:ext>
            </a:extLst>
          </p:cNvPr>
          <p:cNvCxnSpPr>
            <a:cxnSpLocks/>
            <a:stCxn id="9" idx="0"/>
            <a:endCxn id="11" idx="2"/>
          </p:cNvCxnSpPr>
          <p:nvPr/>
        </p:nvCxnSpPr>
        <p:spPr>
          <a:xfrm flipV="1">
            <a:off x="2554527" y="2395132"/>
            <a:ext cx="0" cy="332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0944F61F-5E72-C4B8-8239-4CE1A762623F}"/>
              </a:ext>
            </a:extLst>
          </p:cNvPr>
          <p:cNvPicPr>
            <a:picLocks noChangeAspect="1"/>
          </p:cNvPicPr>
          <p:nvPr/>
        </p:nvPicPr>
        <p:blipFill>
          <a:blip r:embed="rId3"/>
          <a:stretch>
            <a:fillRect/>
          </a:stretch>
        </p:blipFill>
        <p:spPr>
          <a:xfrm>
            <a:off x="5451465" y="1555106"/>
            <a:ext cx="3054861" cy="2574402"/>
          </a:xfrm>
          <a:prstGeom prst="rect">
            <a:avLst/>
          </a:prstGeom>
        </p:spPr>
      </p:pic>
      <p:pic>
        <p:nvPicPr>
          <p:cNvPr id="3" name="그림 2">
            <a:extLst>
              <a:ext uri="{FF2B5EF4-FFF2-40B4-BE49-F238E27FC236}">
                <a16:creationId xmlns:a16="http://schemas.microsoft.com/office/drawing/2014/main" id="{05DCC4D0-B848-DD58-211C-FA33F0B1E427}"/>
              </a:ext>
            </a:extLst>
          </p:cNvPr>
          <p:cNvPicPr>
            <a:picLocks noChangeAspect="1"/>
          </p:cNvPicPr>
          <p:nvPr/>
        </p:nvPicPr>
        <p:blipFill>
          <a:blip r:embed="rId4"/>
          <a:stretch>
            <a:fillRect/>
          </a:stretch>
        </p:blipFill>
        <p:spPr>
          <a:xfrm>
            <a:off x="8891336" y="177256"/>
            <a:ext cx="2897387" cy="6503487"/>
          </a:xfrm>
          <a:prstGeom prst="rect">
            <a:avLst/>
          </a:prstGeom>
        </p:spPr>
      </p:pic>
      <p:cxnSp>
        <p:nvCxnSpPr>
          <p:cNvPr id="24" name="직선 화살표 연결선 23">
            <a:extLst>
              <a:ext uri="{FF2B5EF4-FFF2-40B4-BE49-F238E27FC236}">
                <a16:creationId xmlns:a16="http://schemas.microsoft.com/office/drawing/2014/main" id="{4F464D69-25BD-F5E4-190B-FEB388608073}"/>
              </a:ext>
            </a:extLst>
          </p:cNvPr>
          <p:cNvCxnSpPr>
            <a:cxnSpLocks/>
            <a:stCxn id="2" idx="3"/>
          </p:cNvCxnSpPr>
          <p:nvPr/>
        </p:nvCxnSpPr>
        <p:spPr>
          <a:xfrm>
            <a:off x="8506326" y="2842307"/>
            <a:ext cx="3850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B3EB917C-650B-ADC2-4CE9-6C11A711A7B0}"/>
              </a:ext>
            </a:extLst>
          </p:cNvPr>
          <p:cNvSpPr/>
          <p:nvPr/>
        </p:nvSpPr>
        <p:spPr>
          <a:xfrm>
            <a:off x="403277" y="4541155"/>
            <a:ext cx="1443570" cy="1044581"/>
          </a:xfrm>
          <a:prstGeom prst="rect">
            <a:avLst/>
          </a:prstGeom>
        </p:spPr>
        <p:txBody>
          <a:bodyPr wrap="square">
            <a:spAutoFit/>
          </a:bodyPr>
          <a:lstStyle/>
          <a:p>
            <a:pPr marL="228600" indent="-228600">
              <a:lnSpc>
                <a:spcPct val="200000"/>
              </a:lnSpc>
              <a:buAutoNum type="arabicPeriod"/>
            </a:pPr>
            <a:r>
              <a:rPr lang="en-US" altLang="ko-KR" sz="1200" b="1"/>
              <a:t>Errors</a:t>
            </a:r>
          </a:p>
          <a:p>
            <a:pPr>
              <a:lnSpc>
                <a:spcPct val="170000"/>
              </a:lnSpc>
            </a:pPr>
            <a:endParaRPr lang="en-US" altLang="ko-KR" sz="1200"/>
          </a:p>
          <a:p>
            <a:pPr>
              <a:lnSpc>
                <a:spcPct val="170000"/>
              </a:lnSpc>
            </a:pPr>
            <a:r>
              <a:rPr lang="en-US" altLang="ko-KR" sz="1200" b="1"/>
              <a:t>2. BindingResult</a:t>
            </a:r>
            <a:endParaRPr lang="ko-KR" altLang="en-US" sz="1200" b="1"/>
          </a:p>
        </p:txBody>
      </p:sp>
      <p:sp>
        <p:nvSpPr>
          <p:cNvPr id="35" name="직사각형 34">
            <a:extLst>
              <a:ext uri="{FF2B5EF4-FFF2-40B4-BE49-F238E27FC236}">
                <a16:creationId xmlns:a16="http://schemas.microsoft.com/office/drawing/2014/main" id="{4633ED31-DD0F-1273-2D96-F73BD86CCB5F}"/>
              </a:ext>
            </a:extLst>
          </p:cNvPr>
          <p:cNvSpPr/>
          <p:nvPr/>
        </p:nvSpPr>
        <p:spPr>
          <a:xfrm>
            <a:off x="559686" y="4843645"/>
            <a:ext cx="510117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과정에서 기본적인 오류를 추가하고 확인하는 인터페이스이다</a:t>
            </a:r>
            <a:endParaRPr lang="en-US" altLang="ko-KR" sz="1200"/>
          </a:p>
        </p:txBody>
      </p:sp>
      <p:sp>
        <p:nvSpPr>
          <p:cNvPr id="36" name="직사각형 35">
            <a:extLst>
              <a:ext uri="{FF2B5EF4-FFF2-40B4-BE49-F238E27FC236}">
                <a16:creationId xmlns:a16="http://schemas.microsoft.com/office/drawing/2014/main" id="{1F90DB21-1424-968C-F28B-8CD117BAA05D}"/>
              </a:ext>
            </a:extLst>
          </p:cNvPr>
          <p:cNvSpPr/>
          <p:nvPr/>
        </p:nvSpPr>
        <p:spPr>
          <a:xfrm>
            <a:off x="559687" y="5531496"/>
            <a:ext cx="672543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데이터 바인딩과 검증을 동시에 처리해야 하는 상황에서 주로 사용된다</a:t>
            </a:r>
            <a:endParaRPr lang="en-US" altLang="ko-KR" sz="1200"/>
          </a:p>
          <a:p>
            <a:pPr marL="171450" indent="-171450">
              <a:lnSpc>
                <a:spcPct val="150000"/>
              </a:lnSpc>
              <a:buFont typeface="Arial" panose="020B0604020202020204" pitchFamily="34" charset="0"/>
              <a:buChar char="•"/>
            </a:pPr>
            <a:r>
              <a:rPr lang="ko-KR" altLang="en-US" sz="1200"/>
              <a:t>메시지 코드 해석과 세부적인 오류 관리 기능</a:t>
            </a:r>
            <a:r>
              <a:rPr lang="en-US" altLang="ko-KR" sz="1200"/>
              <a:t> </a:t>
            </a:r>
            <a:r>
              <a:rPr lang="ko-KR" altLang="en-US" sz="1200"/>
              <a:t>등</a:t>
            </a:r>
            <a:r>
              <a:rPr lang="en-US" altLang="ko-KR" sz="1200"/>
              <a:t> </a:t>
            </a:r>
            <a:r>
              <a:rPr lang="ko-KR" altLang="en-US" sz="1200"/>
              <a:t>보다 정교하고 확장된 기능을 제공한다</a:t>
            </a:r>
            <a:endParaRPr lang="en-US" altLang="ko-KR" sz="1200"/>
          </a:p>
        </p:txBody>
      </p:sp>
    </p:spTree>
    <p:extLst>
      <p:ext uri="{BB962C8B-B14F-4D97-AF65-F5344CB8AC3E}">
        <p14:creationId xmlns:p14="http://schemas.microsoft.com/office/powerpoint/2010/main" val="29947694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56B29-AAA1-3016-968C-80EF491A8447}"/>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ACF99666-D4A3-9708-CD4D-3F8C2AC85F74}"/>
              </a:ext>
            </a:extLst>
          </p:cNvPr>
          <p:cNvSpPr/>
          <p:nvPr/>
        </p:nvSpPr>
        <p:spPr>
          <a:xfrm>
            <a:off x="155522" y="294070"/>
            <a:ext cx="3078215"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a:t>
            </a:r>
            <a:r>
              <a:rPr lang="ko-KR" altLang="en-US" sz="1800" b="1">
                <a:solidFill>
                  <a:schemeClr val="accent1">
                    <a:lumMod val="75000"/>
                  </a:schemeClr>
                </a:solidFill>
              </a:rPr>
              <a:t> </a:t>
            </a:r>
            <a:r>
              <a:rPr lang="ko-KR" altLang="en-US" b="1">
                <a:solidFill>
                  <a:schemeClr val="accent1">
                    <a:lumMod val="75000"/>
                  </a:schemeClr>
                </a:solidFill>
              </a:rPr>
              <a:t>기본</a:t>
            </a:r>
            <a:r>
              <a:rPr lang="ko-KR" altLang="en-US" sz="1800" b="1">
                <a:solidFill>
                  <a:schemeClr val="accent1">
                    <a:lumMod val="75000"/>
                  </a:schemeClr>
                </a:solidFill>
              </a:rPr>
              <a:t> 전략</a:t>
            </a:r>
            <a:endParaRPr lang="ko-KR" altLang="en-US" b="1">
              <a:solidFill>
                <a:schemeClr val="accent1">
                  <a:lumMod val="75000"/>
                </a:schemeClr>
              </a:solidFill>
              <a:latin typeface="+mn-ea"/>
            </a:endParaRPr>
          </a:p>
        </p:txBody>
      </p:sp>
      <p:sp>
        <p:nvSpPr>
          <p:cNvPr id="13" name="직사각형 12">
            <a:extLst>
              <a:ext uri="{FF2B5EF4-FFF2-40B4-BE49-F238E27FC236}">
                <a16:creationId xmlns:a16="http://schemas.microsoft.com/office/drawing/2014/main" id="{422EBD6A-9577-DE14-DB48-A5020851C41C}"/>
              </a:ext>
            </a:extLst>
          </p:cNvPr>
          <p:cNvSpPr/>
          <p:nvPr/>
        </p:nvSpPr>
        <p:spPr>
          <a:xfrm>
            <a:off x="399957" y="663402"/>
            <a:ext cx="11366927" cy="390043"/>
          </a:xfrm>
          <a:prstGeom prst="rect">
            <a:avLst/>
          </a:prstGeom>
        </p:spPr>
        <p:txBody>
          <a:bodyPr wrap="square">
            <a:spAutoFit/>
          </a:bodyPr>
          <a:lstStyle/>
          <a:p>
            <a:pPr marL="228600" indent="-228600">
              <a:lnSpc>
                <a:spcPct val="160000"/>
              </a:lnSpc>
              <a:buFont typeface="Arial" panose="020B0604020202020204" pitchFamily="34" charset="0"/>
              <a:buChar char="•"/>
            </a:pPr>
            <a:r>
              <a:rPr lang="ko-KR" altLang="en-US" sz="1400">
                <a:solidFill>
                  <a:schemeClr val="accent1">
                    <a:lumMod val="75000"/>
                  </a:schemeClr>
                </a:solidFill>
              </a:rPr>
              <a:t>스프링의 </a:t>
            </a:r>
            <a:r>
              <a:rPr lang="en-US" altLang="ko-KR" sz="1400">
                <a:solidFill>
                  <a:schemeClr val="accent1">
                    <a:lumMod val="75000"/>
                  </a:schemeClr>
                </a:solidFill>
              </a:rPr>
              <a:t>BindingResult </a:t>
            </a:r>
            <a:r>
              <a:rPr lang="ko-KR" altLang="en-US" sz="1400">
                <a:solidFill>
                  <a:schemeClr val="accent1">
                    <a:lumMod val="75000"/>
                  </a:schemeClr>
                </a:solidFill>
              </a:rPr>
              <a:t>는 세 가지 기본 전략을 가진다</a:t>
            </a:r>
            <a:endParaRPr lang="en-US" altLang="ko-KR" sz="1400">
              <a:solidFill>
                <a:schemeClr val="accent1">
                  <a:lumMod val="75000"/>
                </a:schemeClr>
              </a:solidFill>
            </a:endParaRPr>
          </a:p>
        </p:txBody>
      </p:sp>
      <p:sp>
        <p:nvSpPr>
          <p:cNvPr id="5" name="Rectangle 1">
            <a:extLst>
              <a:ext uri="{FF2B5EF4-FFF2-40B4-BE49-F238E27FC236}">
                <a16:creationId xmlns:a16="http://schemas.microsoft.com/office/drawing/2014/main" id="{48CE1D1E-13D0-907A-D50A-E1B47E672FC8}"/>
              </a:ext>
            </a:extLst>
          </p:cNvPr>
          <p:cNvSpPr>
            <a:spLocks noChangeArrowheads="1"/>
          </p:cNvSpPr>
          <p:nvPr/>
        </p:nvSpPr>
        <p:spPr bwMode="auto">
          <a:xfrm>
            <a:off x="1402680" y="1953981"/>
            <a:ext cx="5918536" cy="276999"/>
          </a:xfrm>
          <a:prstGeom prst="rect">
            <a:avLst/>
          </a:prstGeom>
          <a:solidFill>
            <a:schemeClr val="tx1"/>
          </a:solidFill>
          <a:ln w="6350">
            <a:solidFill>
              <a:schemeClr val="tx1">
                <a:lumMod val="50000"/>
                <a:lumOff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chemeClr val="bg1">
                    <a:lumMod val="65000"/>
                  </a:schemeClr>
                </a:solidFill>
                <a:effectLst/>
                <a:latin typeface="Arial Unicode MS"/>
                <a:ea typeface="JetBrains Mono"/>
              </a:rPr>
              <a:t>String</a:t>
            </a:r>
            <a:r>
              <a:rPr kumimoji="0" lang="ko-KR" altLang="ko-KR" sz="1200" b="0" i="0" u="none" strike="noStrike" cap="none" normalizeH="0" baseline="0">
                <a:ln>
                  <a:noFill/>
                </a:ln>
                <a:solidFill>
                  <a:srgbClr val="BCBEC4"/>
                </a:solidFill>
                <a:effectLst/>
                <a:latin typeface="Arial Unicode MS"/>
                <a:ea typeface="JetBrains Mono"/>
              </a:rPr>
              <a:t> </a:t>
            </a:r>
            <a:r>
              <a:rPr lang="en-US" altLang="ko-KR" sz="1200">
                <a:solidFill>
                  <a:srgbClr val="56A8F5"/>
                </a:solidFill>
                <a:latin typeface="Arial Unicode MS"/>
                <a:ea typeface="JetBrains Mono"/>
              </a:rPr>
              <a: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@ModelAttribute</a:t>
            </a: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chemeClr val="bg1">
                    <a:lumMod val="65000"/>
                  </a:schemeClr>
                </a:solidFill>
                <a:effectLst/>
                <a:latin typeface="Arial Unicode MS"/>
                <a:ea typeface="JetBrains Mono"/>
              </a:rPr>
              <a:t>User user, BindingResult bindingResult</a:t>
            </a:r>
            <a:r>
              <a:rPr kumimoji="0" lang="ko-KR" altLang="ko-KR" sz="1200" b="0" i="0" u="none" strike="noStrike" cap="none" normalizeH="0" baseline="0">
                <a:ln>
                  <a:noFill/>
                </a:ln>
                <a:solidFill>
                  <a:srgbClr val="BCBEC4"/>
                </a:solidFill>
                <a:effectLst/>
                <a:latin typeface="Arial Unicode MS"/>
                <a:ea typeface="JetBrains Mono"/>
              </a:rPr>
              <a:t>) {</a:t>
            </a:r>
            <a:r>
              <a:rPr lang="en-US" altLang="ko-KR" sz="1200">
                <a:solidFill>
                  <a:srgbClr val="BCBEC4"/>
                </a:solidFill>
                <a:latin typeface="Arial Unicode MS"/>
                <a:ea typeface="JetBrains Mono"/>
              </a:rPr>
              <a:t>. . .}</a:t>
            </a:r>
            <a:endParaRPr kumimoji="0" lang="ko-KR" altLang="ko-KR" sz="1200" b="0" i="0" u="none" strike="noStrike" cap="none" normalizeH="0" baseline="0">
              <a:ln>
                <a:noFill/>
              </a:ln>
              <a:solidFill>
                <a:schemeClr val="tx1"/>
              </a:solidFill>
              <a:effectLst/>
              <a:latin typeface="Arial" panose="020B0604020202020204" pitchFamily="34" charset="0"/>
            </a:endParaRPr>
          </a:p>
        </p:txBody>
      </p:sp>
      <p:pic>
        <p:nvPicPr>
          <p:cNvPr id="25" name="그림 24">
            <a:extLst>
              <a:ext uri="{FF2B5EF4-FFF2-40B4-BE49-F238E27FC236}">
                <a16:creationId xmlns:a16="http://schemas.microsoft.com/office/drawing/2014/main" id="{B4247C02-3453-DAF4-1B33-937A800B407C}"/>
              </a:ext>
            </a:extLst>
          </p:cNvPr>
          <p:cNvPicPr>
            <a:picLocks noChangeAspect="1"/>
          </p:cNvPicPr>
          <p:nvPr/>
        </p:nvPicPr>
        <p:blipFill>
          <a:blip r:embed="rId3"/>
          <a:stretch>
            <a:fillRect/>
          </a:stretch>
        </p:blipFill>
        <p:spPr>
          <a:xfrm>
            <a:off x="553451" y="5035271"/>
            <a:ext cx="3340345" cy="1624373"/>
          </a:xfrm>
          <a:prstGeom prst="rect">
            <a:avLst/>
          </a:prstGeom>
        </p:spPr>
      </p:pic>
      <p:sp>
        <p:nvSpPr>
          <p:cNvPr id="26" name="Rectangle 1">
            <a:extLst>
              <a:ext uri="{FF2B5EF4-FFF2-40B4-BE49-F238E27FC236}">
                <a16:creationId xmlns:a16="http://schemas.microsoft.com/office/drawing/2014/main" id="{457C34A9-AACE-084D-2D40-BE3BA26F9DBB}"/>
              </a:ext>
            </a:extLst>
          </p:cNvPr>
          <p:cNvSpPr>
            <a:spLocks noChangeArrowheads="1"/>
          </p:cNvSpPr>
          <p:nvPr/>
        </p:nvSpPr>
        <p:spPr bwMode="auto">
          <a:xfrm>
            <a:off x="553452" y="3885612"/>
            <a:ext cx="7812504"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"/valid"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valid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User user, BindingResult bindingResult)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cxnSp>
        <p:nvCxnSpPr>
          <p:cNvPr id="35" name="직선 화살표 연결선 34">
            <a:extLst>
              <a:ext uri="{FF2B5EF4-FFF2-40B4-BE49-F238E27FC236}">
                <a16:creationId xmlns:a16="http://schemas.microsoft.com/office/drawing/2014/main" id="{F836F281-600C-E632-340E-5B3EECC0D8F0}"/>
              </a:ext>
            </a:extLst>
          </p:cNvPr>
          <p:cNvCxnSpPr>
            <a:cxnSpLocks/>
          </p:cNvCxnSpPr>
          <p:nvPr/>
        </p:nvCxnSpPr>
        <p:spPr>
          <a:xfrm flipH="1">
            <a:off x="3152273" y="4363344"/>
            <a:ext cx="2057401" cy="8233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B4CF0F57-EE74-D29C-45F7-8DF98C06E195}"/>
              </a:ext>
            </a:extLst>
          </p:cNvPr>
          <p:cNvSpPr/>
          <p:nvPr/>
        </p:nvSpPr>
        <p:spPr>
          <a:xfrm>
            <a:off x="697830" y="5186646"/>
            <a:ext cx="2586789" cy="228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8CEE3CF2-541A-011D-4498-8D6C2162B80A}"/>
              </a:ext>
            </a:extLst>
          </p:cNvPr>
          <p:cNvCxnSpPr>
            <a:cxnSpLocks/>
          </p:cNvCxnSpPr>
          <p:nvPr/>
        </p:nvCxnSpPr>
        <p:spPr>
          <a:xfrm flipH="1">
            <a:off x="2498063" y="4363344"/>
            <a:ext cx="2711611" cy="2165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120196A-12E2-261E-4A19-91C2BDE2F529}"/>
              </a:ext>
            </a:extLst>
          </p:cNvPr>
          <p:cNvSpPr txBox="1"/>
          <p:nvPr/>
        </p:nvSpPr>
        <p:spPr>
          <a:xfrm>
            <a:off x="458905" y="3471565"/>
            <a:ext cx="8931742" cy="361317"/>
          </a:xfrm>
          <a:prstGeom prst="rect">
            <a:avLst/>
          </a:prstGeom>
          <a:noFill/>
        </p:spPr>
        <p:txBody>
          <a:bodyPr wrap="square">
            <a:spAutoFit/>
          </a:bodyPr>
          <a:lstStyle/>
          <a:p>
            <a:pPr marL="171450" indent="-171450">
              <a:lnSpc>
                <a:spcPct val="170000"/>
              </a:lnSpc>
              <a:buFont typeface="Arial" panose="020B0604020202020204" pitchFamily="34" charset="0"/>
              <a:buChar char="•"/>
            </a:pPr>
            <a:r>
              <a:rPr lang="en-US" altLang="ko-KR" sz="1200"/>
              <a:t>DataBinder </a:t>
            </a:r>
            <a:r>
              <a:rPr lang="ko-KR" altLang="en-US" sz="1200"/>
              <a:t>에 의해 바인딩이 완료되면 </a:t>
            </a:r>
            <a:r>
              <a:rPr lang="en-US" altLang="ko-KR" sz="1200"/>
              <a:t>BindingResult </a:t>
            </a:r>
            <a:r>
              <a:rPr lang="ko-KR" altLang="en-US" sz="1200"/>
              <a:t>는 바인딩 된 객체를 저장한다</a:t>
            </a:r>
            <a:r>
              <a:rPr lang="en-US" altLang="ko-KR" sz="1200"/>
              <a:t>. </a:t>
            </a:r>
            <a:r>
              <a:rPr lang="ko-KR" altLang="en-US" sz="1200"/>
              <a:t>그리고 </a:t>
            </a:r>
            <a:r>
              <a:rPr lang="en-US" altLang="ko-KR" sz="1200"/>
              <a:t>errors </a:t>
            </a:r>
            <a:r>
              <a:rPr lang="ko-KR" altLang="en-US" sz="1200"/>
              <a:t>속성은 비어 있는 상태다</a:t>
            </a:r>
            <a:endParaRPr lang="en-US" altLang="ko-KR" sz="1200"/>
          </a:p>
        </p:txBody>
      </p:sp>
      <p:sp>
        <p:nvSpPr>
          <p:cNvPr id="49" name="직사각형 48">
            <a:extLst>
              <a:ext uri="{FF2B5EF4-FFF2-40B4-BE49-F238E27FC236}">
                <a16:creationId xmlns:a16="http://schemas.microsoft.com/office/drawing/2014/main" id="{62A20D29-B09A-0D04-34E7-DEB5D72E2E92}"/>
              </a:ext>
            </a:extLst>
          </p:cNvPr>
          <p:cNvSpPr/>
          <p:nvPr/>
        </p:nvSpPr>
        <p:spPr>
          <a:xfrm>
            <a:off x="155522" y="3131517"/>
            <a:ext cx="3621632"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a:t>
            </a:r>
            <a:r>
              <a:rPr lang="ko-KR" altLang="en-US" sz="1800" b="1">
                <a:solidFill>
                  <a:schemeClr val="accent1">
                    <a:lumMod val="75000"/>
                  </a:schemeClr>
                </a:solidFill>
              </a:rPr>
              <a:t> 과 바인딩 객체</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56EA0E21-824B-8A82-1440-E7464922C4D3}"/>
              </a:ext>
            </a:extLst>
          </p:cNvPr>
          <p:cNvSpPr/>
          <p:nvPr/>
        </p:nvSpPr>
        <p:spPr>
          <a:xfrm>
            <a:off x="614312" y="1033948"/>
            <a:ext cx="11366927" cy="1824795"/>
          </a:xfrm>
          <a:prstGeom prst="rect">
            <a:avLst/>
          </a:prstGeom>
        </p:spPr>
        <p:txBody>
          <a:bodyPr wrap="square">
            <a:spAutoFit/>
          </a:bodyPr>
          <a:lstStyle/>
          <a:p>
            <a:pPr marL="228600" indent="-228600">
              <a:lnSpc>
                <a:spcPct val="160000"/>
              </a:lnSpc>
              <a:buFont typeface="+mj-lt"/>
              <a:buAutoNum type="arabicParenR"/>
            </a:pPr>
            <a:r>
              <a:rPr lang="ko-KR" altLang="en-US" sz="1200"/>
              <a:t>스프링은 데이터 바인딩 시 발생하는 모든 오류 정보를 자동으로 </a:t>
            </a:r>
            <a:r>
              <a:rPr lang="en-US" altLang="ko-KR" sz="1200"/>
              <a:t>BindingResult </a:t>
            </a:r>
            <a:r>
              <a:rPr lang="ko-KR" altLang="en-US" sz="1200"/>
              <a:t>의 </a:t>
            </a:r>
            <a:r>
              <a:rPr lang="en-US" altLang="ko-KR" sz="1200"/>
              <a:t>errors</a:t>
            </a:r>
            <a:r>
              <a:rPr lang="ko-KR" altLang="en-US" sz="1200"/>
              <a:t> 속성에 저장 한다</a:t>
            </a:r>
            <a:endParaRPr lang="en-US" altLang="ko-KR" sz="1200"/>
          </a:p>
          <a:p>
            <a:pPr marL="228600" indent="-228600">
              <a:lnSpc>
                <a:spcPct val="160000"/>
              </a:lnSpc>
              <a:buFont typeface="+mj-lt"/>
              <a:buAutoNum type="arabicParenR"/>
            </a:pPr>
            <a:r>
              <a:rPr lang="ko-KR" altLang="en-US" sz="1200"/>
              <a:t>사용자가 </a:t>
            </a:r>
            <a:r>
              <a:rPr lang="en-US" altLang="ko-KR" sz="1200"/>
              <a:t>BindingResult </a:t>
            </a:r>
            <a:r>
              <a:rPr lang="ko-KR" altLang="en-US" sz="1200"/>
              <a:t>의 오류 정보를 활용하기 위해서는 컨트롤러 메서드 매개변수로 지정 해야 한다</a:t>
            </a:r>
            <a:endParaRPr lang="en-US" altLang="ko-KR" sz="1200"/>
          </a:p>
          <a:p>
            <a:pPr marL="685800" lvl="1" indent="-228600">
              <a:lnSpc>
                <a:spcPct val="160000"/>
              </a:lnSpc>
              <a:buFont typeface="Arial" panose="020B0604020202020204" pitchFamily="34" charset="0"/>
              <a:buChar char="•"/>
            </a:pPr>
            <a:r>
              <a:rPr lang="ko-KR" altLang="en-US" sz="1200"/>
              <a:t>매개변수로 지정 시 </a:t>
            </a:r>
            <a:r>
              <a:rPr lang="en-US" altLang="ko-KR" sz="1200"/>
              <a:t>BindingResult </a:t>
            </a:r>
            <a:r>
              <a:rPr lang="ko-KR" altLang="en-US" sz="1200"/>
              <a:t>는 </a:t>
            </a:r>
            <a:r>
              <a:rPr lang="en-US" altLang="ko-KR" sz="1200"/>
              <a:t>@ModelAttribute</a:t>
            </a:r>
            <a:r>
              <a:rPr lang="ko-KR" altLang="en-US" sz="1200"/>
              <a:t> 객체 바로 뒤에 위치해야 한다</a:t>
            </a:r>
            <a:r>
              <a:rPr lang="en-US" altLang="ko-KR" sz="1200"/>
              <a:t>. </a:t>
            </a:r>
            <a:r>
              <a:rPr lang="ko-KR" altLang="en-US" sz="1200"/>
              <a:t>아래 코드에서 </a:t>
            </a:r>
            <a:r>
              <a:rPr lang="en-US" altLang="ko-KR" sz="1200"/>
              <a:t>BindingResult </a:t>
            </a:r>
            <a:r>
              <a:rPr lang="ko-KR" altLang="en-US" sz="1200"/>
              <a:t>는 </a:t>
            </a:r>
            <a:r>
              <a:rPr lang="en-US" altLang="ko-KR" sz="1200"/>
              <a:t>user </a:t>
            </a:r>
            <a:r>
              <a:rPr lang="ko-KR" altLang="en-US" sz="1200"/>
              <a:t>객체 바로 다음에 와야 한다</a:t>
            </a:r>
            <a:endParaRPr lang="en-US" altLang="ko-KR" sz="1200"/>
          </a:p>
          <a:p>
            <a:pPr marL="685800" lvl="1" indent="-228600">
              <a:lnSpc>
                <a:spcPct val="160000"/>
              </a:lnSpc>
              <a:buFont typeface="Arial" panose="020B0604020202020204" pitchFamily="34" charset="0"/>
              <a:buChar char="•"/>
            </a:pPr>
            <a:endParaRPr lang="en-US" altLang="ko-KR" sz="1200"/>
          </a:p>
          <a:p>
            <a:pPr marL="685800" lvl="1" indent="-228600">
              <a:lnSpc>
                <a:spcPct val="160000"/>
              </a:lnSpc>
              <a:buFont typeface="Arial" panose="020B0604020202020204" pitchFamily="34" charset="0"/>
              <a:buChar char="•"/>
            </a:pPr>
            <a:r>
              <a:rPr lang="ko-KR" altLang="en-US" sz="1200"/>
              <a:t>매개변수로 지정하게 되면 객체 바인딩 오류가 나서 예외가 발생하더라도 컨트롤러는 정상으로 실행된다</a:t>
            </a:r>
            <a:endParaRPr lang="en-US" altLang="ko-KR" sz="1200"/>
          </a:p>
          <a:p>
            <a:pPr marL="228600" indent="-228600">
              <a:lnSpc>
                <a:spcPct val="160000"/>
              </a:lnSpc>
              <a:buFont typeface="+mj-lt"/>
              <a:buAutoNum type="arabicParenR"/>
            </a:pPr>
            <a:r>
              <a:rPr lang="en-US" altLang="ko-KR" sz="1200"/>
              <a:t>BindingResult API </a:t>
            </a:r>
            <a:r>
              <a:rPr lang="ko-KR" altLang="en-US" sz="1200"/>
              <a:t>를 사용해서 추가적인 검증을 진행하거나 검증 결과를 클라이언트에게 전달할 수 있다</a:t>
            </a:r>
            <a:r>
              <a:rPr lang="en-US" altLang="ko-KR" sz="1200"/>
              <a:t>. </a:t>
            </a:r>
          </a:p>
        </p:txBody>
      </p:sp>
    </p:spTree>
    <p:extLst>
      <p:ext uri="{BB962C8B-B14F-4D97-AF65-F5344CB8AC3E}">
        <p14:creationId xmlns:p14="http://schemas.microsoft.com/office/powerpoint/2010/main" val="3882883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ECD88-2DAE-9551-4424-677D062CFDE7}"/>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782E85C9-DD23-0CA7-B911-68C27CBA14AA}"/>
              </a:ext>
            </a:extLst>
          </p:cNvPr>
          <p:cNvSpPr/>
          <p:nvPr/>
        </p:nvSpPr>
        <p:spPr>
          <a:xfrm>
            <a:off x="113412" y="226376"/>
            <a:ext cx="253479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 </a:t>
            </a:r>
            <a:r>
              <a:rPr lang="ko-KR" altLang="en-US" sz="1800" b="1">
                <a:solidFill>
                  <a:schemeClr val="accent1">
                    <a:lumMod val="75000"/>
                  </a:schemeClr>
                </a:solidFill>
              </a:rPr>
              <a:t>기본</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C2F82367-EE24-E80A-37D9-A5EFC620CC79}"/>
              </a:ext>
            </a:extLst>
          </p:cNvPr>
          <p:cNvSpPr/>
          <p:nvPr/>
        </p:nvSpPr>
        <p:spPr>
          <a:xfrm>
            <a:off x="475424" y="752706"/>
            <a:ext cx="5831405" cy="307777"/>
          </a:xfrm>
          <a:prstGeom prst="rect">
            <a:avLst/>
          </a:prstGeom>
        </p:spPr>
        <p:txBody>
          <a:bodyPr wrap="none">
            <a:spAutoFit/>
          </a:bodyPr>
          <a:lstStyle/>
          <a:p>
            <a:pPr marL="342900" indent="-342900">
              <a:buFont typeface="+mj-lt"/>
              <a:buAutoNum type="arabicPeriod"/>
            </a:pPr>
            <a:r>
              <a:rPr lang="ko-KR" altLang="en-US" sz="1400">
                <a:solidFill>
                  <a:schemeClr val="accent1">
                    <a:lumMod val="75000"/>
                  </a:schemeClr>
                </a:solidFill>
              </a:rPr>
              <a:t>바인딩 오류 발생 </a:t>
            </a:r>
            <a:r>
              <a:rPr lang="en-US" altLang="ko-KR" sz="1400">
                <a:solidFill>
                  <a:schemeClr val="accent1">
                    <a:lumMod val="75000"/>
                  </a:schemeClr>
                </a:solidFill>
              </a:rPr>
              <a:t>: BindingResult </a:t>
            </a:r>
            <a:r>
              <a:rPr lang="ko-KR" altLang="en-US" sz="1400">
                <a:solidFill>
                  <a:schemeClr val="accent1">
                    <a:lumMod val="75000"/>
                  </a:schemeClr>
                </a:solidFill>
              </a:rPr>
              <a:t>를 메서드에 선언하지 않는 경우</a:t>
            </a:r>
          </a:p>
        </p:txBody>
      </p:sp>
      <p:sp>
        <p:nvSpPr>
          <p:cNvPr id="13" name="직사각형 12">
            <a:extLst>
              <a:ext uri="{FF2B5EF4-FFF2-40B4-BE49-F238E27FC236}">
                <a16:creationId xmlns:a16="http://schemas.microsoft.com/office/drawing/2014/main" id="{4A140793-95AA-7C00-623C-8BC7D9890F12}"/>
              </a:ext>
            </a:extLst>
          </p:cNvPr>
          <p:cNvSpPr/>
          <p:nvPr/>
        </p:nvSpPr>
        <p:spPr>
          <a:xfrm>
            <a:off x="766920" y="1076457"/>
            <a:ext cx="11425079" cy="887615"/>
          </a:xfrm>
          <a:prstGeom prst="rect">
            <a:avLst/>
          </a:prstGeom>
        </p:spPr>
        <p:txBody>
          <a:bodyPr wrap="square">
            <a:spAutoFit/>
          </a:bodyPr>
          <a:lstStyle/>
          <a:p>
            <a:pPr marL="228600" indent="-228600">
              <a:lnSpc>
                <a:spcPct val="150000"/>
              </a:lnSpc>
              <a:buFont typeface="+mj-lt"/>
              <a:buAutoNum type="arabicParenR"/>
            </a:pPr>
            <a:r>
              <a:rPr lang="ko-KR" altLang="en-US" sz="1200"/>
              <a:t>스프링은 </a:t>
            </a:r>
            <a:r>
              <a:rPr lang="en-US" altLang="ko-KR" sz="1200"/>
              <a:t>MethodArgumentNotValidException </a:t>
            </a:r>
            <a:r>
              <a:rPr lang="ko-KR" altLang="en-US" sz="1200"/>
              <a:t>예외를 발생시키고 요청한 컨트롤러는 실행되지 않는다</a:t>
            </a:r>
            <a:r>
              <a:rPr lang="en-US" altLang="ko-KR" sz="1200"/>
              <a:t>. </a:t>
            </a:r>
          </a:p>
          <a:p>
            <a:pPr marL="228600" indent="-228600">
              <a:lnSpc>
                <a:spcPct val="150000"/>
              </a:lnSpc>
              <a:buFont typeface="+mj-lt"/>
              <a:buAutoNum type="arabicParenR"/>
            </a:pPr>
            <a:r>
              <a:rPr lang="ko-KR" altLang="en-US" sz="1200"/>
              <a:t>가장 기본이 되는 바인딩 오류는 타입 불일치이다 즉</a:t>
            </a:r>
            <a:r>
              <a:rPr lang="en-US" altLang="ko-KR" sz="1200"/>
              <a:t>. </a:t>
            </a:r>
            <a:r>
              <a:rPr lang="ko-KR" altLang="en-US" sz="1200"/>
              <a:t>요청 데이터와 필드 타입이 서로 맞지 않아 바인딩이 실패 하는데 이때 내부적으로 </a:t>
            </a:r>
            <a:r>
              <a:rPr lang="en-US" altLang="ko-KR" sz="1200"/>
              <a:t>TypeMismatchException </a:t>
            </a:r>
            <a:r>
              <a:rPr lang="ko-KR" altLang="en-US" sz="1200"/>
              <a:t>예외가 발생한다</a:t>
            </a:r>
            <a:endParaRPr lang="en-US" altLang="ko-KR" sz="1200"/>
          </a:p>
        </p:txBody>
      </p:sp>
      <p:sp>
        <p:nvSpPr>
          <p:cNvPr id="2" name="Rectangle 1">
            <a:extLst>
              <a:ext uri="{FF2B5EF4-FFF2-40B4-BE49-F238E27FC236}">
                <a16:creationId xmlns:a16="http://schemas.microsoft.com/office/drawing/2014/main" id="{CC697414-905F-6DA2-478A-10AB2D1AC761}"/>
              </a:ext>
            </a:extLst>
          </p:cNvPr>
          <p:cNvSpPr>
            <a:spLocks noChangeArrowheads="1"/>
          </p:cNvSpPr>
          <p:nvPr/>
        </p:nvSpPr>
        <p:spPr bwMode="auto">
          <a:xfrm>
            <a:off x="997983" y="2164016"/>
            <a:ext cx="425380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Post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"/non</a:t>
            </a:r>
            <a:r>
              <a:rPr lang="en-US" altLang="ko-KR" sz="1100">
                <a:solidFill>
                  <a:srgbClr val="6AAB73"/>
                </a:solidFill>
                <a:latin typeface="Arial Unicode MS"/>
                <a:ea typeface="JetBrains Mono"/>
              </a:rPr>
              <a:t>V</a:t>
            </a:r>
            <a:r>
              <a:rPr kumimoji="0" lang="en-US" altLang="ko-KR" sz="1100" b="0" i="0" u="none" strike="noStrike" cap="none" normalizeH="0" baseline="0">
                <a:ln>
                  <a:noFill/>
                </a:ln>
                <a:solidFill>
                  <a:srgbClr val="6AAB73"/>
                </a:solidFill>
                <a:effectLst/>
                <a:latin typeface="Arial Unicode MS"/>
                <a:ea typeface="JetBrains Mono"/>
              </a:rPr>
              <a:t>alidation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en-US" altLang="ko-KR" sz="1100" b="0" i="0" u="none" strike="noStrike" cap="none" normalizeH="0" baseline="0">
                <a:ln>
                  <a:noFill/>
                </a:ln>
                <a:solidFill>
                  <a:srgbClr val="56A8F5"/>
                </a:solidFill>
                <a:effectLst/>
                <a:latin typeface="Arial Unicode MS"/>
                <a:ea typeface="JetBrains Mono"/>
              </a:rPr>
              <a:t>nonValidation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chemeClr val="accent4">
                    <a:lumMod val="75000"/>
                  </a:schemeClr>
                </a:solidFill>
                <a:effectLst/>
                <a:latin typeface="Arial Unicode MS"/>
                <a:ea typeface="JetBrains Mono"/>
              </a:rPr>
              <a:t>@ModelAttribute</a:t>
            </a:r>
            <a:r>
              <a:rPr kumimoji="0" lang="en-US" altLang="ko-KR" sz="1100" b="0" i="0" u="none" strike="noStrike" cap="none" normalizeH="0" baseline="0">
                <a:ln>
                  <a:noFill/>
                </a:ln>
                <a:solidFill>
                  <a:srgbClr val="BCBEC4"/>
                </a:solidFill>
                <a:effectLst/>
                <a:latin typeface="Arial Unicode MS"/>
                <a:ea typeface="JetBrains Mono"/>
              </a:rPr>
              <a:t> Member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m</a:t>
            </a:r>
            <a:r>
              <a:rPr kumimoji="0" lang="en-US" altLang="ko-KR" sz="1100" b="0" i="0" u="none" strike="noStrike" cap="none" normalizeH="0" baseline="0">
                <a:ln>
                  <a:noFill/>
                </a:ln>
                <a:solidFill>
                  <a:srgbClr val="BCBEC4"/>
                </a:solidFill>
                <a:effectLst/>
                <a:latin typeface="Arial Unicode MS"/>
                <a:ea typeface="JetBrains Mono"/>
              </a:rPr>
              <a:t>ember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member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1" name="직사각형 20">
            <a:extLst>
              <a:ext uri="{FF2B5EF4-FFF2-40B4-BE49-F238E27FC236}">
                <a16:creationId xmlns:a16="http://schemas.microsoft.com/office/drawing/2014/main" id="{11B6B672-C6F2-88EA-526E-CC41DCAA0CBC}"/>
              </a:ext>
            </a:extLst>
          </p:cNvPr>
          <p:cNvSpPr/>
          <p:nvPr/>
        </p:nvSpPr>
        <p:spPr>
          <a:xfrm>
            <a:off x="3507206" y="4782557"/>
            <a:ext cx="1805591" cy="246221"/>
          </a:xfrm>
          <a:prstGeom prst="rect">
            <a:avLst/>
          </a:prstGeom>
        </p:spPr>
        <p:txBody>
          <a:bodyPr wrap="square">
            <a:spAutoFit/>
          </a:bodyPr>
          <a:lstStyle/>
          <a:p>
            <a:pPr algn="ctr"/>
            <a:r>
              <a:rPr lang="ko-KR" altLang="en-US" sz="1000">
                <a:solidFill>
                  <a:schemeClr val="accent1">
                    <a:lumMod val="75000"/>
                  </a:schemeClr>
                </a:solidFill>
              </a:rPr>
              <a:t>타입 불일치로 바인딩 실패</a:t>
            </a:r>
            <a:endParaRPr lang="en-US" altLang="ko-KR" sz="1000">
              <a:solidFill>
                <a:schemeClr val="accent1">
                  <a:lumMod val="75000"/>
                </a:schemeClr>
              </a:solidFill>
            </a:endParaRPr>
          </a:p>
        </p:txBody>
      </p:sp>
      <p:sp>
        <p:nvSpPr>
          <p:cNvPr id="18" name="Rectangle 2">
            <a:extLst>
              <a:ext uri="{FF2B5EF4-FFF2-40B4-BE49-F238E27FC236}">
                <a16:creationId xmlns:a16="http://schemas.microsoft.com/office/drawing/2014/main" id="{065AA868-40E7-3CDB-D26C-2DA34DA5BE04}"/>
              </a:ext>
            </a:extLst>
          </p:cNvPr>
          <p:cNvSpPr>
            <a:spLocks noChangeArrowheads="1"/>
          </p:cNvSpPr>
          <p:nvPr/>
        </p:nvSpPr>
        <p:spPr bwMode="auto">
          <a:xfrm>
            <a:off x="997984" y="5198731"/>
            <a:ext cx="3489795"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nonValid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name=leaven&amp;age=w25&amp;height=q33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Rectangle 3">
            <a:extLst>
              <a:ext uri="{FF2B5EF4-FFF2-40B4-BE49-F238E27FC236}">
                <a16:creationId xmlns:a16="http://schemas.microsoft.com/office/drawing/2014/main" id="{E70A12B6-4051-CB49-9DE8-0F825A475CB5}"/>
              </a:ext>
            </a:extLst>
          </p:cNvPr>
          <p:cNvSpPr>
            <a:spLocks noChangeArrowheads="1"/>
          </p:cNvSpPr>
          <p:nvPr/>
        </p:nvSpPr>
        <p:spPr bwMode="auto">
          <a:xfrm>
            <a:off x="997984" y="3410792"/>
            <a:ext cx="191365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Member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height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ED2BBAB2-786A-24DF-BBB3-B3D40A6A8410}"/>
              </a:ext>
            </a:extLst>
          </p:cNvPr>
          <p:cNvSpPr/>
          <p:nvPr/>
        </p:nvSpPr>
        <p:spPr>
          <a:xfrm>
            <a:off x="1997243" y="6021808"/>
            <a:ext cx="1509963" cy="2355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9902DC50-E138-8EEB-423E-AF3A2D82E00F}"/>
              </a:ext>
            </a:extLst>
          </p:cNvPr>
          <p:cNvSpPr/>
          <p:nvPr/>
        </p:nvSpPr>
        <p:spPr>
          <a:xfrm>
            <a:off x="1199831" y="4267203"/>
            <a:ext cx="1224533" cy="515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연결선: 구부러짐 28">
            <a:extLst>
              <a:ext uri="{FF2B5EF4-FFF2-40B4-BE49-F238E27FC236}">
                <a16:creationId xmlns:a16="http://schemas.microsoft.com/office/drawing/2014/main" id="{D95D1E0B-5607-E8B2-02C1-1D427E176BC3}"/>
              </a:ext>
            </a:extLst>
          </p:cNvPr>
          <p:cNvCxnSpPr>
            <a:stCxn id="23" idx="3"/>
            <a:endCxn id="22" idx="3"/>
          </p:cNvCxnSpPr>
          <p:nvPr/>
        </p:nvCxnSpPr>
        <p:spPr>
          <a:xfrm>
            <a:off x="2424364" y="4524880"/>
            <a:ext cx="1082842" cy="1614686"/>
          </a:xfrm>
          <a:prstGeom prst="curvedConnector3">
            <a:avLst>
              <a:gd name="adj1" fmla="val 121111"/>
            </a:avLst>
          </a:prstGeom>
          <a:ln w="95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06CBA35-690D-AEFC-166E-9DEC1F622730}"/>
              </a:ext>
            </a:extLst>
          </p:cNvPr>
          <p:cNvSpPr/>
          <p:nvPr/>
        </p:nvSpPr>
        <p:spPr>
          <a:xfrm>
            <a:off x="3182353" y="3969024"/>
            <a:ext cx="8263160" cy="373885"/>
          </a:xfrm>
          <a:prstGeom prst="rect">
            <a:avLst/>
          </a:prstGeom>
        </p:spPr>
        <p:txBody>
          <a:bodyPr wrap="none">
            <a:spAutoFit/>
          </a:bodyPr>
          <a:lstStyle/>
          <a:p>
            <a:pPr>
              <a:lnSpc>
                <a:spcPct val="150000"/>
              </a:lnSpc>
            </a:pPr>
            <a:r>
              <a:rPr lang="en-US" altLang="ko-KR" sz="1400" i="1">
                <a:solidFill>
                  <a:srgbClr val="FF0000"/>
                </a:solidFill>
              </a:rPr>
              <a:t>BindingResult </a:t>
            </a:r>
            <a:r>
              <a:rPr lang="ko-KR" altLang="en-US" sz="1400" i="1">
                <a:solidFill>
                  <a:srgbClr val="FF0000"/>
                </a:solidFill>
              </a:rPr>
              <a:t>를 선언하지 않은 상태에서 오류가 발생하면 스프링은 예외를 던지고</a:t>
            </a:r>
            <a:r>
              <a:rPr lang="en-US" altLang="ko-KR" sz="1400" i="1">
                <a:solidFill>
                  <a:srgbClr val="FF0000"/>
                </a:solidFill>
              </a:rPr>
              <a:t> </a:t>
            </a:r>
            <a:r>
              <a:rPr lang="ko-KR" altLang="en-US" sz="1400" i="1">
                <a:solidFill>
                  <a:srgbClr val="FF0000"/>
                </a:solidFill>
              </a:rPr>
              <a:t>요청을 중단한다</a:t>
            </a:r>
            <a:endParaRPr lang="en-US" altLang="ko-KR" sz="1400" i="1">
              <a:solidFill>
                <a:srgbClr val="FF0000"/>
              </a:solidFill>
            </a:endParaRPr>
          </a:p>
        </p:txBody>
      </p:sp>
    </p:spTree>
    <p:extLst>
      <p:ext uri="{BB962C8B-B14F-4D97-AF65-F5344CB8AC3E}">
        <p14:creationId xmlns:p14="http://schemas.microsoft.com/office/powerpoint/2010/main" val="68087959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A78B5-6EE7-C1FA-C3B1-31050D17181B}"/>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CCF5685B-ED81-E6A1-9B5F-B1841B71E02A}"/>
              </a:ext>
            </a:extLst>
          </p:cNvPr>
          <p:cNvSpPr/>
          <p:nvPr/>
        </p:nvSpPr>
        <p:spPr>
          <a:xfrm>
            <a:off x="113412" y="166216"/>
            <a:ext cx="253479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 </a:t>
            </a:r>
            <a:r>
              <a:rPr lang="ko-KR" altLang="en-US" sz="1800" b="1">
                <a:solidFill>
                  <a:schemeClr val="accent1">
                    <a:lumMod val="75000"/>
                  </a:schemeClr>
                </a:solidFill>
              </a:rPr>
              <a:t>기본</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836FF412-E0FE-2C5A-35BA-51D052638078}"/>
              </a:ext>
            </a:extLst>
          </p:cNvPr>
          <p:cNvSpPr/>
          <p:nvPr/>
        </p:nvSpPr>
        <p:spPr>
          <a:xfrm>
            <a:off x="475424" y="692546"/>
            <a:ext cx="5148525" cy="307777"/>
          </a:xfrm>
          <a:prstGeom prst="rect">
            <a:avLst/>
          </a:prstGeom>
        </p:spPr>
        <p:txBody>
          <a:bodyPr wrap="none">
            <a:spAutoFit/>
          </a:bodyPr>
          <a:lstStyle/>
          <a:p>
            <a:r>
              <a:rPr lang="en-US" altLang="ko-KR" sz="1400">
                <a:solidFill>
                  <a:schemeClr val="accent1">
                    <a:lumMod val="75000"/>
                  </a:schemeClr>
                </a:solidFill>
              </a:rPr>
              <a:t>2.  </a:t>
            </a:r>
            <a:r>
              <a:rPr lang="ko-KR" altLang="en-US" sz="1400">
                <a:solidFill>
                  <a:schemeClr val="accent1">
                    <a:lumMod val="75000"/>
                  </a:schemeClr>
                </a:solidFill>
              </a:rPr>
              <a:t>바인딩 오류 발생 </a:t>
            </a:r>
            <a:r>
              <a:rPr lang="en-US" altLang="ko-KR" sz="1400">
                <a:solidFill>
                  <a:schemeClr val="accent1">
                    <a:lumMod val="75000"/>
                  </a:schemeClr>
                </a:solidFill>
              </a:rPr>
              <a:t>: BindingResult </a:t>
            </a:r>
            <a:r>
              <a:rPr lang="ko-KR" altLang="en-US" sz="1400">
                <a:solidFill>
                  <a:schemeClr val="accent1">
                    <a:lumMod val="75000"/>
                  </a:schemeClr>
                </a:solidFill>
              </a:rPr>
              <a:t>를 메서드에 선언한 경우</a:t>
            </a:r>
          </a:p>
        </p:txBody>
      </p:sp>
      <p:sp>
        <p:nvSpPr>
          <p:cNvPr id="13" name="직사각형 12">
            <a:extLst>
              <a:ext uri="{FF2B5EF4-FFF2-40B4-BE49-F238E27FC236}">
                <a16:creationId xmlns:a16="http://schemas.microsoft.com/office/drawing/2014/main" id="{5A441B4A-2406-870F-3922-2DDBB8AD5AE6}"/>
              </a:ext>
            </a:extLst>
          </p:cNvPr>
          <p:cNvSpPr/>
          <p:nvPr/>
        </p:nvSpPr>
        <p:spPr>
          <a:xfrm>
            <a:off x="766922" y="1016297"/>
            <a:ext cx="11270673" cy="610616"/>
          </a:xfrm>
          <a:prstGeom prst="rect">
            <a:avLst/>
          </a:prstGeom>
        </p:spPr>
        <p:txBody>
          <a:bodyPr wrap="square">
            <a:spAutoFit/>
          </a:bodyPr>
          <a:lstStyle/>
          <a:p>
            <a:pPr marL="228600" indent="-228600">
              <a:lnSpc>
                <a:spcPct val="150000"/>
              </a:lnSpc>
              <a:buFont typeface="+mj-lt"/>
              <a:buAutoNum type="arabicParenR"/>
            </a:pPr>
            <a:r>
              <a:rPr lang="en-US" altLang="ko-KR" sz="1200"/>
              <a:t>MethodArgumentNotValidException </a:t>
            </a:r>
            <a:r>
              <a:rPr lang="ko-KR" altLang="en-US" sz="1200"/>
              <a:t>예외를 건너뛰고 컨트롤러 메서드가 호출된다</a:t>
            </a:r>
            <a:r>
              <a:rPr lang="en-US" altLang="ko-KR" sz="1200"/>
              <a:t>. </a:t>
            </a:r>
            <a:r>
              <a:rPr lang="ko-KR" altLang="en-US" sz="1200"/>
              <a:t>이유는 간단하다</a:t>
            </a:r>
            <a:r>
              <a:rPr lang="en-US" altLang="ko-KR" sz="1200"/>
              <a:t>. BindingResult </a:t>
            </a:r>
            <a:r>
              <a:rPr lang="ko-KR" altLang="en-US" sz="1200"/>
              <a:t>를 메서드에 선언했기 때문이다</a:t>
            </a:r>
            <a:r>
              <a:rPr lang="en-US" altLang="ko-KR" sz="1200"/>
              <a:t>.</a:t>
            </a:r>
          </a:p>
          <a:p>
            <a:pPr marL="228600" indent="-228600">
              <a:lnSpc>
                <a:spcPct val="150000"/>
              </a:lnSpc>
              <a:buFont typeface="+mj-lt"/>
              <a:buAutoNum type="arabicParenR"/>
            </a:pPr>
            <a:r>
              <a:rPr lang="ko-KR" altLang="en-US" sz="1200"/>
              <a:t>스프링은 </a:t>
            </a:r>
            <a:r>
              <a:rPr lang="en-US" altLang="ko-KR" sz="1200"/>
              <a:t>BindingResult </a:t>
            </a:r>
            <a:r>
              <a:rPr lang="ko-KR" altLang="en-US" sz="1200"/>
              <a:t>의 메서드 선언 여부에 따라 요청을 계속 진행시킬지 아니면 </a:t>
            </a:r>
            <a:r>
              <a:rPr lang="en-US" altLang="ko-KR" sz="1200"/>
              <a:t>MethodArgumentNotValidException </a:t>
            </a:r>
            <a:r>
              <a:rPr lang="ko-KR" altLang="en-US" sz="1200"/>
              <a:t>예외로 요청을 중단할지 결정한다</a:t>
            </a:r>
            <a:endParaRPr lang="en-US" altLang="ko-KR" sz="1200"/>
          </a:p>
        </p:txBody>
      </p:sp>
      <p:sp>
        <p:nvSpPr>
          <p:cNvPr id="21" name="직사각형 20">
            <a:extLst>
              <a:ext uri="{FF2B5EF4-FFF2-40B4-BE49-F238E27FC236}">
                <a16:creationId xmlns:a16="http://schemas.microsoft.com/office/drawing/2014/main" id="{15915A65-E872-075D-1541-287D3E8F6A81}"/>
              </a:ext>
            </a:extLst>
          </p:cNvPr>
          <p:cNvSpPr/>
          <p:nvPr/>
        </p:nvSpPr>
        <p:spPr>
          <a:xfrm>
            <a:off x="2973410" y="4050687"/>
            <a:ext cx="1805591" cy="246221"/>
          </a:xfrm>
          <a:prstGeom prst="rect">
            <a:avLst/>
          </a:prstGeom>
        </p:spPr>
        <p:txBody>
          <a:bodyPr wrap="square">
            <a:spAutoFit/>
          </a:bodyPr>
          <a:lstStyle/>
          <a:p>
            <a:pPr algn="ctr"/>
            <a:r>
              <a:rPr lang="ko-KR" altLang="en-US" sz="1000">
                <a:solidFill>
                  <a:schemeClr val="accent1">
                    <a:lumMod val="75000"/>
                  </a:schemeClr>
                </a:solidFill>
              </a:rPr>
              <a:t>타입 불일치로 바인딩 실패</a:t>
            </a:r>
            <a:endParaRPr lang="en-US" altLang="ko-KR" sz="1000">
              <a:solidFill>
                <a:schemeClr val="accent1">
                  <a:lumMod val="75000"/>
                </a:schemeClr>
              </a:solidFill>
            </a:endParaRPr>
          </a:p>
        </p:txBody>
      </p:sp>
      <p:sp>
        <p:nvSpPr>
          <p:cNvPr id="18" name="Rectangle 2">
            <a:extLst>
              <a:ext uri="{FF2B5EF4-FFF2-40B4-BE49-F238E27FC236}">
                <a16:creationId xmlns:a16="http://schemas.microsoft.com/office/drawing/2014/main" id="{E524B5EE-EF46-FA38-7ADA-C08111E087E1}"/>
              </a:ext>
            </a:extLst>
          </p:cNvPr>
          <p:cNvSpPr>
            <a:spLocks noChangeArrowheads="1"/>
          </p:cNvSpPr>
          <p:nvPr/>
        </p:nvSpPr>
        <p:spPr bwMode="auto">
          <a:xfrm>
            <a:off x="979935" y="4759571"/>
            <a:ext cx="342963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nonValid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name=leaven&amp;age=w25&amp;height=q33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Rectangle 3">
            <a:extLst>
              <a:ext uri="{FF2B5EF4-FFF2-40B4-BE49-F238E27FC236}">
                <a16:creationId xmlns:a16="http://schemas.microsoft.com/office/drawing/2014/main" id="{F462F1DB-6401-0852-0428-21B58C79544F}"/>
              </a:ext>
            </a:extLst>
          </p:cNvPr>
          <p:cNvSpPr>
            <a:spLocks noChangeArrowheads="1"/>
          </p:cNvSpPr>
          <p:nvPr/>
        </p:nvSpPr>
        <p:spPr bwMode="auto">
          <a:xfrm>
            <a:off x="979935" y="2971632"/>
            <a:ext cx="191365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Member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height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806860FB-BB74-8BAD-92A0-8FEF972243DE}"/>
              </a:ext>
            </a:extLst>
          </p:cNvPr>
          <p:cNvSpPr/>
          <p:nvPr/>
        </p:nvSpPr>
        <p:spPr>
          <a:xfrm>
            <a:off x="1979194" y="5582648"/>
            <a:ext cx="1509963" cy="2355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29AC558D-4BBF-A58A-AF95-2177C0FB08F1}"/>
              </a:ext>
            </a:extLst>
          </p:cNvPr>
          <p:cNvSpPr/>
          <p:nvPr/>
        </p:nvSpPr>
        <p:spPr>
          <a:xfrm>
            <a:off x="1181782" y="3828043"/>
            <a:ext cx="1224533" cy="515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연결선: 구부러짐 28">
            <a:extLst>
              <a:ext uri="{FF2B5EF4-FFF2-40B4-BE49-F238E27FC236}">
                <a16:creationId xmlns:a16="http://schemas.microsoft.com/office/drawing/2014/main" id="{C1A07DAD-24F7-B329-FAAB-73CE71492E71}"/>
              </a:ext>
            </a:extLst>
          </p:cNvPr>
          <p:cNvCxnSpPr>
            <a:stCxn id="23" idx="3"/>
            <a:endCxn id="22" idx="3"/>
          </p:cNvCxnSpPr>
          <p:nvPr/>
        </p:nvCxnSpPr>
        <p:spPr>
          <a:xfrm>
            <a:off x="2406315" y="4085720"/>
            <a:ext cx="1082842" cy="1614686"/>
          </a:xfrm>
          <a:prstGeom prst="curvedConnector3">
            <a:avLst>
              <a:gd name="adj1" fmla="val 121111"/>
            </a:avLst>
          </a:prstGeom>
          <a:ln w="95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00B40746-B424-6886-15C3-86C7724AE4F8}"/>
              </a:ext>
            </a:extLst>
          </p:cNvPr>
          <p:cNvSpPr/>
          <p:nvPr/>
        </p:nvSpPr>
        <p:spPr>
          <a:xfrm>
            <a:off x="1380810" y="6136178"/>
            <a:ext cx="9421047" cy="373885"/>
          </a:xfrm>
          <a:prstGeom prst="rect">
            <a:avLst/>
          </a:prstGeom>
        </p:spPr>
        <p:txBody>
          <a:bodyPr wrap="square">
            <a:spAutoFit/>
          </a:bodyPr>
          <a:lstStyle/>
          <a:p>
            <a:pPr>
              <a:lnSpc>
                <a:spcPct val="150000"/>
              </a:lnSpc>
            </a:pPr>
            <a:r>
              <a:rPr lang="en-US" altLang="ko-KR" sz="1400" i="1">
                <a:solidFill>
                  <a:srgbClr val="FF0000"/>
                </a:solidFill>
              </a:rPr>
              <a:t>BindingResult </a:t>
            </a:r>
            <a:r>
              <a:rPr lang="ko-KR" altLang="en-US" sz="1400" i="1">
                <a:solidFill>
                  <a:srgbClr val="FF0000"/>
                </a:solidFill>
              </a:rPr>
              <a:t>가 메서드에 선언된</a:t>
            </a:r>
            <a:r>
              <a:rPr lang="en-US" altLang="ko-KR" sz="1400" i="1">
                <a:solidFill>
                  <a:srgbClr val="FF0000"/>
                </a:solidFill>
              </a:rPr>
              <a:t> </a:t>
            </a:r>
            <a:r>
              <a:rPr lang="ko-KR" altLang="en-US" sz="1400" i="1">
                <a:solidFill>
                  <a:srgbClr val="FF0000"/>
                </a:solidFill>
              </a:rPr>
              <a:t>상태에서 오류가 발생하면 스프링은 예외를 건너뛰고 요청을 계속 진행시킨다</a:t>
            </a:r>
            <a:endParaRPr lang="en-US" altLang="ko-KR" sz="1400" i="1">
              <a:solidFill>
                <a:srgbClr val="FF0000"/>
              </a:solidFill>
            </a:endParaRPr>
          </a:p>
        </p:txBody>
      </p:sp>
      <p:sp>
        <p:nvSpPr>
          <p:cNvPr id="4" name="Rectangle 3">
            <a:extLst>
              <a:ext uri="{FF2B5EF4-FFF2-40B4-BE49-F238E27FC236}">
                <a16:creationId xmlns:a16="http://schemas.microsoft.com/office/drawing/2014/main" id="{84568299-C394-5DC3-BDE7-FB98227DFACF}"/>
              </a:ext>
            </a:extLst>
          </p:cNvPr>
          <p:cNvSpPr>
            <a:spLocks noChangeArrowheads="1"/>
          </p:cNvSpPr>
          <p:nvPr/>
        </p:nvSpPr>
        <p:spPr bwMode="auto">
          <a:xfrm>
            <a:off x="979935" y="1724674"/>
            <a:ext cx="5890098"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a:t>
            </a:r>
            <a:r>
              <a:rPr lang="en-US" altLang="ko-KR" sz="1100">
                <a:solidFill>
                  <a:srgbClr val="B3AE60"/>
                </a:solidFill>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validation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valid</a:t>
            </a:r>
            <a:r>
              <a:rPr kumimoji="0" lang="en-US" altLang="ko-KR" sz="1100" b="0" i="0" u="none" strike="noStrike" cap="none" normalizeH="0" baseline="0">
                <a:ln>
                  <a:noFill/>
                </a:ln>
                <a:solidFill>
                  <a:srgbClr val="56A8F5"/>
                </a:solidFill>
                <a:effectLst/>
                <a:ea typeface="JetBrains Mono"/>
              </a:rPr>
              <a:t>ation</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chemeClr val="accent4">
                    <a:lumMod val="75000"/>
                  </a:schemeClr>
                </a:solidFill>
                <a:effectLst/>
                <a:latin typeface="Arial Unicode MS"/>
                <a:ea typeface="JetBrains Mono"/>
              </a:rPr>
              <a:t>@ModelAttribute</a:t>
            </a:r>
            <a:r>
              <a:rPr kumimoji="0" lang="en-US" altLang="ko-KR" sz="1100" b="0" i="0" u="none" strike="noStrike" cap="none" normalizeH="0" baseline="0">
                <a:ln>
                  <a:noFill/>
                </a:ln>
                <a:solidFill>
                  <a:srgbClr val="BCBEC4"/>
                </a:solidFill>
                <a:effectLst/>
                <a:latin typeface="Arial Unicode MS"/>
                <a:ea typeface="JetBrains Mono"/>
              </a:rPr>
              <a:t> Member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m</a:t>
            </a:r>
            <a:r>
              <a:rPr kumimoji="0" lang="en-US" altLang="ko-KR" sz="1100" b="0" i="0" u="none" strike="noStrike" cap="none" normalizeH="0" baseline="0">
                <a:ln>
                  <a:noFill/>
                </a:ln>
                <a:solidFill>
                  <a:srgbClr val="BCBEC4"/>
                </a:solidFill>
                <a:effectLst/>
                <a:latin typeface="Arial Unicode MS"/>
                <a:ea typeface="JetBrains Mono"/>
              </a:rPr>
              <a:t>ember</a:t>
            </a:r>
            <a:r>
              <a:rPr kumimoji="0" lang="ko-KR" altLang="ko-KR" sz="1100" b="0" i="0" u="none" strike="noStrike" cap="none" normalizeH="0" baseline="0">
                <a:ln>
                  <a:noFill/>
                </a:ln>
                <a:solidFill>
                  <a:srgbClr val="BCBEC4"/>
                </a:solidFill>
                <a:effectLst/>
                <a:ea typeface="JetBrains Mono"/>
              </a:rPr>
              <a:t>, BindingResult bindingResult)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member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grpSp>
        <p:nvGrpSpPr>
          <p:cNvPr id="9" name="그룹 8">
            <a:extLst>
              <a:ext uri="{FF2B5EF4-FFF2-40B4-BE49-F238E27FC236}">
                <a16:creationId xmlns:a16="http://schemas.microsoft.com/office/drawing/2014/main" id="{B728C656-BCAD-4CF1-FF12-D5DB48169E9D}"/>
              </a:ext>
            </a:extLst>
          </p:cNvPr>
          <p:cNvGrpSpPr/>
          <p:nvPr/>
        </p:nvGrpSpPr>
        <p:grpSpPr>
          <a:xfrm>
            <a:off x="4836695" y="2940468"/>
            <a:ext cx="7143778" cy="2759937"/>
            <a:chOff x="4104348" y="1408685"/>
            <a:chExt cx="7143778" cy="2759937"/>
          </a:xfrm>
        </p:grpSpPr>
        <p:pic>
          <p:nvPicPr>
            <p:cNvPr id="10" name="그림 9">
              <a:extLst>
                <a:ext uri="{FF2B5EF4-FFF2-40B4-BE49-F238E27FC236}">
                  <a16:creationId xmlns:a16="http://schemas.microsoft.com/office/drawing/2014/main" id="{2D9FCE50-7298-D415-5309-0514CBAAAC7B}"/>
                </a:ext>
              </a:extLst>
            </p:cNvPr>
            <p:cNvPicPr>
              <a:picLocks noChangeAspect="1"/>
            </p:cNvPicPr>
            <p:nvPr/>
          </p:nvPicPr>
          <p:blipFill>
            <a:blip r:embed="rId3"/>
            <a:srcRect t="33292"/>
            <a:stretch/>
          </p:blipFill>
          <p:spPr>
            <a:xfrm>
              <a:off x="4104348" y="1950712"/>
              <a:ext cx="7143777" cy="2217910"/>
            </a:xfrm>
            <a:prstGeom prst="rect">
              <a:avLst/>
            </a:prstGeom>
          </p:spPr>
        </p:pic>
        <p:pic>
          <p:nvPicPr>
            <p:cNvPr id="11" name="그림 10">
              <a:extLst>
                <a:ext uri="{FF2B5EF4-FFF2-40B4-BE49-F238E27FC236}">
                  <a16:creationId xmlns:a16="http://schemas.microsoft.com/office/drawing/2014/main" id="{7911B4D5-20D6-C704-C8EB-450EA7A0E535}"/>
                </a:ext>
              </a:extLst>
            </p:cNvPr>
            <p:cNvPicPr>
              <a:picLocks noChangeAspect="1"/>
            </p:cNvPicPr>
            <p:nvPr/>
          </p:nvPicPr>
          <p:blipFill>
            <a:blip r:embed="rId3"/>
            <a:srcRect b="83698"/>
            <a:stretch/>
          </p:blipFill>
          <p:spPr>
            <a:xfrm>
              <a:off x="4104349" y="1408685"/>
              <a:ext cx="7143777" cy="542027"/>
            </a:xfrm>
            <a:prstGeom prst="rect">
              <a:avLst/>
            </a:prstGeom>
          </p:spPr>
        </p:pic>
      </p:grpSp>
      <p:cxnSp>
        <p:nvCxnSpPr>
          <p:cNvPr id="14" name="직선 화살표 연결선 13">
            <a:extLst>
              <a:ext uri="{FF2B5EF4-FFF2-40B4-BE49-F238E27FC236}">
                <a16:creationId xmlns:a16="http://schemas.microsoft.com/office/drawing/2014/main" id="{165B504D-B764-36FD-4469-20E72146ACAD}"/>
              </a:ext>
            </a:extLst>
          </p:cNvPr>
          <p:cNvCxnSpPr>
            <a:cxnSpLocks/>
          </p:cNvCxnSpPr>
          <p:nvPr/>
        </p:nvCxnSpPr>
        <p:spPr>
          <a:xfrm>
            <a:off x="5995738" y="2238236"/>
            <a:ext cx="0" cy="16710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98696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92EDB-F21D-6CDC-7111-D1F5C71D44F3}"/>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119C296F-66E8-148C-701E-4C75A8880564}"/>
              </a:ext>
            </a:extLst>
          </p:cNvPr>
          <p:cNvSpPr/>
          <p:nvPr/>
        </p:nvSpPr>
        <p:spPr>
          <a:xfrm>
            <a:off x="151255" y="153681"/>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오류 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98D3A59F-EE41-CC96-825E-DA37A3955EB4}"/>
              </a:ext>
            </a:extLst>
          </p:cNvPr>
          <p:cNvGrpSpPr/>
          <p:nvPr/>
        </p:nvGrpSpPr>
        <p:grpSpPr>
          <a:xfrm>
            <a:off x="1841941" y="773492"/>
            <a:ext cx="580620" cy="493776"/>
            <a:chOff x="4933570" y="178594"/>
            <a:chExt cx="580620" cy="493776"/>
          </a:xfrm>
        </p:grpSpPr>
        <p:sp>
          <p:nvSpPr>
            <p:cNvPr id="3" name="타원 2">
              <a:extLst>
                <a:ext uri="{FF2B5EF4-FFF2-40B4-BE49-F238E27FC236}">
                  <a16:creationId xmlns:a16="http://schemas.microsoft.com/office/drawing/2014/main" id="{82B9B5A1-90B1-D729-12BB-E7F1575044E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F76FFFBE-D20E-6B97-1446-5B66A4EC4DBE}"/>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93431E11-B2C4-7605-4A5B-2250F099614F}"/>
              </a:ext>
            </a:extLst>
          </p:cNvPr>
          <p:cNvCxnSpPr>
            <a:cxnSpLocks/>
            <a:stCxn id="3" idx="4"/>
            <a:endCxn id="13" idx="0"/>
          </p:cNvCxnSpPr>
          <p:nvPr/>
        </p:nvCxnSpPr>
        <p:spPr>
          <a:xfrm>
            <a:off x="2125405" y="12672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DF0CB8FC-2822-145D-8A92-6E111EBED0C3}"/>
              </a:ext>
            </a:extLst>
          </p:cNvPr>
          <p:cNvSpPr/>
          <p:nvPr/>
        </p:nvSpPr>
        <p:spPr>
          <a:xfrm>
            <a:off x="604922" y="23307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F60AE01A-AA2D-CD7D-69C2-83EC64F36AC0}"/>
              </a:ext>
            </a:extLst>
          </p:cNvPr>
          <p:cNvCxnSpPr>
            <a:cxnSpLocks/>
            <a:stCxn id="13" idx="2"/>
            <a:endCxn id="9" idx="0"/>
          </p:cNvCxnSpPr>
          <p:nvPr/>
        </p:nvCxnSpPr>
        <p:spPr>
          <a:xfrm>
            <a:off x="2126155" y="20873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C8D5798D-B906-A4AE-2B14-99FB8EB6975A}"/>
              </a:ext>
            </a:extLst>
          </p:cNvPr>
          <p:cNvSpPr/>
          <p:nvPr/>
        </p:nvSpPr>
        <p:spPr>
          <a:xfrm>
            <a:off x="1207175" y="15936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E419188F-2DB6-D68C-4C15-836F20F14388}"/>
              </a:ext>
            </a:extLst>
          </p:cNvPr>
          <p:cNvCxnSpPr>
            <a:cxnSpLocks/>
            <a:stCxn id="9" idx="2"/>
            <a:endCxn id="34" idx="0"/>
          </p:cNvCxnSpPr>
          <p:nvPr/>
        </p:nvCxnSpPr>
        <p:spPr>
          <a:xfrm>
            <a:off x="2129929" y="28245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419EA21D-9449-9E15-8C08-6277B5B68247}"/>
              </a:ext>
            </a:extLst>
          </p:cNvPr>
          <p:cNvSpPr/>
          <p:nvPr/>
        </p:nvSpPr>
        <p:spPr>
          <a:xfrm>
            <a:off x="611858" y="31895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70EEA696-2788-9808-4773-DAC42CA4C4CA}"/>
              </a:ext>
            </a:extLst>
          </p:cNvPr>
          <p:cNvSpPr/>
          <p:nvPr/>
        </p:nvSpPr>
        <p:spPr>
          <a:xfrm>
            <a:off x="871959" y="40491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6158BEB0-F756-6271-3085-229FB4DCF3F8}"/>
              </a:ext>
            </a:extLst>
          </p:cNvPr>
          <p:cNvCxnSpPr>
            <a:cxnSpLocks/>
            <a:stCxn id="34" idx="2"/>
            <a:endCxn id="48" idx="0"/>
          </p:cNvCxnSpPr>
          <p:nvPr/>
        </p:nvCxnSpPr>
        <p:spPr>
          <a:xfrm flipH="1">
            <a:off x="2131938" y="36833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2CAA13E6-6073-BB10-A9EF-1426E52FC4B3}"/>
              </a:ext>
            </a:extLst>
          </p:cNvPr>
          <p:cNvSpPr/>
          <p:nvPr/>
        </p:nvSpPr>
        <p:spPr>
          <a:xfrm>
            <a:off x="5474439" y="40491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50" name="직선 화살표 연결선 49">
            <a:extLst>
              <a:ext uri="{FF2B5EF4-FFF2-40B4-BE49-F238E27FC236}">
                <a16:creationId xmlns:a16="http://schemas.microsoft.com/office/drawing/2014/main" id="{619224A1-F229-A502-B0D8-EF8805347463}"/>
              </a:ext>
            </a:extLst>
          </p:cNvPr>
          <p:cNvCxnSpPr>
            <a:cxnSpLocks/>
            <a:stCxn id="48" idx="3"/>
            <a:endCxn id="49" idx="1"/>
          </p:cNvCxnSpPr>
          <p:nvPr/>
        </p:nvCxnSpPr>
        <p:spPr>
          <a:xfrm>
            <a:off x="3391917" y="4296015"/>
            <a:ext cx="2082522"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32DA0733-15BA-3431-B592-1647C7A221CB}"/>
              </a:ext>
            </a:extLst>
          </p:cNvPr>
          <p:cNvSpPr/>
          <p:nvPr/>
        </p:nvSpPr>
        <p:spPr>
          <a:xfrm>
            <a:off x="1889137" y="52028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7755319B-E020-28F5-37A1-DB24A948326D}"/>
              </a:ext>
            </a:extLst>
          </p:cNvPr>
          <p:cNvSpPr txBox="1"/>
          <p:nvPr/>
        </p:nvSpPr>
        <p:spPr>
          <a:xfrm>
            <a:off x="2131938" y="47308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A266CE3C-1B73-01EB-3ED5-ECC5AD00C5BA}"/>
              </a:ext>
            </a:extLst>
          </p:cNvPr>
          <p:cNvCxnSpPr>
            <a:cxnSpLocks/>
            <a:stCxn id="48" idx="2"/>
            <a:endCxn id="56" idx="0"/>
          </p:cNvCxnSpPr>
          <p:nvPr/>
        </p:nvCxnSpPr>
        <p:spPr>
          <a:xfrm flipH="1">
            <a:off x="2129929" y="45429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B8A5CFF-7633-FFF4-EB10-CAF1C4C207E8}"/>
              </a:ext>
            </a:extLst>
          </p:cNvPr>
          <p:cNvSpPr txBox="1"/>
          <p:nvPr/>
        </p:nvSpPr>
        <p:spPr>
          <a:xfrm>
            <a:off x="3500797" y="4002601"/>
            <a:ext cx="79186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67" name="모서리가 둥근 직사각형 38">
            <a:extLst>
              <a:ext uri="{FF2B5EF4-FFF2-40B4-BE49-F238E27FC236}">
                <a16:creationId xmlns:a16="http://schemas.microsoft.com/office/drawing/2014/main" id="{B1B7B589-332D-EC7C-7AF6-1F1F8A1061DE}"/>
              </a:ext>
            </a:extLst>
          </p:cNvPr>
          <p:cNvSpPr/>
          <p:nvPr/>
        </p:nvSpPr>
        <p:spPr>
          <a:xfrm>
            <a:off x="3651504" y="518118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70D6BED3-DA0F-21D6-83BE-48C9552AF169}"/>
              </a:ext>
            </a:extLst>
          </p:cNvPr>
          <p:cNvCxnSpPr>
            <a:stCxn id="56" idx="3"/>
            <a:endCxn id="67" idx="1"/>
          </p:cNvCxnSpPr>
          <p:nvPr/>
        </p:nvCxnSpPr>
        <p:spPr>
          <a:xfrm>
            <a:off x="2370721" y="5428075"/>
            <a:ext cx="128078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A4733B27-9561-C737-E95A-3379B94C3664}"/>
              </a:ext>
            </a:extLst>
          </p:cNvPr>
          <p:cNvSpPr txBox="1"/>
          <p:nvPr/>
        </p:nvSpPr>
        <p:spPr>
          <a:xfrm>
            <a:off x="2475323" y="5134101"/>
            <a:ext cx="937398"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바인딩 실패</a:t>
            </a:r>
            <a:endParaRPr lang="en-US" altLang="ko-KR" sz="1000">
              <a:solidFill>
                <a:schemeClr val="tx1"/>
              </a:solidFill>
              <a:effectLst/>
            </a:endParaRPr>
          </a:p>
        </p:txBody>
      </p:sp>
      <p:sp>
        <p:nvSpPr>
          <p:cNvPr id="74" name="TextBox 73">
            <a:extLst>
              <a:ext uri="{FF2B5EF4-FFF2-40B4-BE49-F238E27FC236}">
                <a16:creationId xmlns:a16="http://schemas.microsoft.com/office/drawing/2014/main" id="{5989DAEE-63F8-C9F0-F7CC-672923C6A509}"/>
              </a:ext>
            </a:extLst>
          </p:cNvPr>
          <p:cNvSpPr txBox="1"/>
          <p:nvPr/>
        </p:nvSpPr>
        <p:spPr>
          <a:xfrm>
            <a:off x="598203" y="52813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E9713CE4-5856-B61D-7C53-035FACCE1281}"/>
              </a:ext>
            </a:extLst>
          </p:cNvPr>
          <p:cNvCxnSpPr>
            <a:cxnSpLocks/>
            <a:stCxn id="56" idx="1"/>
            <a:endCxn id="74" idx="3"/>
          </p:cNvCxnSpPr>
          <p:nvPr/>
        </p:nvCxnSpPr>
        <p:spPr>
          <a:xfrm flipH="1">
            <a:off x="1347216" y="54280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연결선: 꺾임 36">
            <a:extLst>
              <a:ext uri="{FF2B5EF4-FFF2-40B4-BE49-F238E27FC236}">
                <a16:creationId xmlns:a16="http://schemas.microsoft.com/office/drawing/2014/main" id="{BEFBE76A-8BD2-F9A7-F833-39FF2740C373}"/>
              </a:ext>
            </a:extLst>
          </p:cNvPr>
          <p:cNvCxnSpPr>
            <a:stCxn id="67" idx="3"/>
            <a:endCxn id="49" idx="2"/>
          </p:cNvCxnSpPr>
          <p:nvPr/>
        </p:nvCxnSpPr>
        <p:spPr>
          <a:xfrm flipV="1">
            <a:off x="5102121" y="4542903"/>
            <a:ext cx="1097627" cy="88517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CF6D1A9B-46FA-23D9-1D31-3121994689B9}"/>
              </a:ext>
            </a:extLst>
          </p:cNvPr>
          <p:cNvSpPr txBox="1"/>
          <p:nvPr/>
        </p:nvSpPr>
        <p:spPr>
          <a:xfrm>
            <a:off x="5169523" y="4815238"/>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객체 추가</a:t>
            </a:r>
            <a:endParaRPr lang="en-US" altLang="ko-KR" sz="1000">
              <a:solidFill>
                <a:schemeClr val="tx1"/>
              </a:solidFill>
              <a:effectLst/>
            </a:endParaRPr>
          </a:p>
        </p:txBody>
      </p:sp>
      <p:sp>
        <p:nvSpPr>
          <p:cNvPr id="90" name="모서리가 둥근 직사각형 38">
            <a:extLst>
              <a:ext uri="{FF2B5EF4-FFF2-40B4-BE49-F238E27FC236}">
                <a16:creationId xmlns:a16="http://schemas.microsoft.com/office/drawing/2014/main" id="{91CB595C-E0CA-4835-FEAF-03F2D5E3D5F2}"/>
              </a:ext>
            </a:extLst>
          </p:cNvPr>
          <p:cNvSpPr/>
          <p:nvPr/>
        </p:nvSpPr>
        <p:spPr>
          <a:xfrm>
            <a:off x="7850456" y="40491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
            </a:r>
          </a:p>
        </p:txBody>
      </p:sp>
      <p:cxnSp>
        <p:nvCxnSpPr>
          <p:cNvPr id="51" name="직선 화살표 연결선 50">
            <a:extLst>
              <a:ext uri="{FF2B5EF4-FFF2-40B4-BE49-F238E27FC236}">
                <a16:creationId xmlns:a16="http://schemas.microsoft.com/office/drawing/2014/main" id="{B830C1D8-1473-648D-9E40-9EF1569628CC}"/>
              </a:ext>
            </a:extLst>
          </p:cNvPr>
          <p:cNvCxnSpPr>
            <a:stCxn id="49" idx="3"/>
            <a:endCxn id="90" idx="1"/>
          </p:cNvCxnSpPr>
          <p:nvPr/>
        </p:nvCxnSpPr>
        <p:spPr>
          <a:xfrm>
            <a:off x="6925056" y="4296015"/>
            <a:ext cx="925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965B034E-3C20-083F-B33F-7151BE28F223}"/>
              </a:ext>
            </a:extLst>
          </p:cNvPr>
          <p:cNvSpPr txBox="1"/>
          <p:nvPr/>
        </p:nvSpPr>
        <p:spPr>
          <a:xfrm>
            <a:off x="6992552" y="3979053"/>
            <a:ext cx="790408" cy="293414"/>
          </a:xfrm>
          <a:prstGeom prst="rect">
            <a:avLst/>
          </a:prstGeom>
          <a:noFill/>
        </p:spPr>
        <p:txBody>
          <a:bodyPr wrap="square">
            <a:spAutoFit/>
          </a:bodyPr>
          <a:lstStyle/>
          <a:p>
            <a:pPr>
              <a:lnSpc>
                <a:spcPct val="150000"/>
              </a:lnSpc>
              <a:spcBef>
                <a:spcPts val="400"/>
              </a:spcBef>
            </a:pPr>
            <a:r>
              <a:rPr lang="ko-KR" altLang="en-US" sz="1000">
                <a:latin typeface="+mn-ea"/>
              </a:rPr>
              <a:t>모델 생성</a:t>
            </a:r>
            <a:endParaRPr lang="en-US" altLang="ko-KR" sz="1000">
              <a:solidFill>
                <a:schemeClr val="tx1"/>
              </a:solidFill>
              <a:effectLst/>
            </a:endParaRPr>
          </a:p>
        </p:txBody>
      </p:sp>
      <p:pic>
        <p:nvPicPr>
          <p:cNvPr id="54" name="그림 53">
            <a:extLst>
              <a:ext uri="{FF2B5EF4-FFF2-40B4-BE49-F238E27FC236}">
                <a16:creationId xmlns:a16="http://schemas.microsoft.com/office/drawing/2014/main" id="{38008C98-60C6-0660-561E-805B825E119C}"/>
              </a:ext>
            </a:extLst>
          </p:cNvPr>
          <p:cNvPicPr>
            <a:picLocks noChangeAspect="1"/>
          </p:cNvPicPr>
          <p:nvPr/>
        </p:nvPicPr>
        <p:blipFill>
          <a:blip r:embed="rId3"/>
          <a:stretch>
            <a:fillRect/>
          </a:stretch>
        </p:blipFill>
        <p:spPr>
          <a:xfrm>
            <a:off x="7073588" y="4815238"/>
            <a:ext cx="3004351" cy="1266247"/>
          </a:xfrm>
          <a:prstGeom prst="rect">
            <a:avLst/>
          </a:prstGeom>
        </p:spPr>
      </p:pic>
      <p:cxnSp>
        <p:nvCxnSpPr>
          <p:cNvPr id="61" name="직선 화살표 연결선 60">
            <a:extLst>
              <a:ext uri="{FF2B5EF4-FFF2-40B4-BE49-F238E27FC236}">
                <a16:creationId xmlns:a16="http://schemas.microsoft.com/office/drawing/2014/main" id="{06CECBE2-8EB9-840B-A6AB-9CF4559A16B8}"/>
              </a:ext>
            </a:extLst>
          </p:cNvPr>
          <p:cNvCxnSpPr>
            <a:stCxn id="90" idx="2"/>
            <a:endCxn id="54" idx="0"/>
          </p:cNvCxnSpPr>
          <p:nvPr/>
        </p:nvCxnSpPr>
        <p:spPr>
          <a:xfrm flipH="1">
            <a:off x="8575764" y="4542903"/>
            <a:ext cx="1" cy="2723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모서리가 둥근 직사각형 38">
            <a:extLst>
              <a:ext uri="{FF2B5EF4-FFF2-40B4-BE49-F238E27FC236}">
                <a16:creationId xmlns:a16="http://schemas.microsoft.com/office/drawing/2014/main" id="{DD579170-E589-DD23-C4B4-1FCA8DB2688D}"/>
              </a:ext>
            </a:extLst>
          </p:cNvPr>
          <p:cNvSpPr/>
          <p:nvPr/>
        </p:nvSpPr>
        <p:spPr>
          <a:xfrm>
            <a:off x="10043142" y="4049127"/>
            <a:ext cx="15202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cxnSp>
        <p:nvCxnSpPr>
          <p:cNvPr id="104" name="직선 화살표 연결선 103">
            <a:extLst>
              <a:ext uri="{FF2B5EF4-FFF2-40B4-BE49-F238E27FC236}">
                <a16:creationId xmlns:a16="http://schemas.microsoft.com/office/drawing/2014/main" id="{5C3BFE2E-2A0F-A600-F37F-876D4D9A749A}"/>
              </a:ext>
            </a:extLst>
          </p:cNvPr>
          <p:cNvCxnSpPr>
            <a:cxnSpLocks/>
            <a:stCxn id="90" idx="3"/>
            <a:endCxn id="101" idx="1"/>
          </p:cNvCxnSpPr>
          <p:nvPr/>
        </p:nvCxnSpPr>
        <p:spPr>
          <a:xfrm>
            <a:off x="9301073" y="4296015"/>
            <a:ext cx="7420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970F3B44-2309-20D7-404D-C81C5A14EA7D}"/>
              </a:ext>
            </a:extLst>
          </p:cNvPr>
          <p:cNvSpPr txBox="1"/>
          <p:nvPr/>
        </p:nvSpPr>
        <p:spPr>
          <a:xfrm>
            <a:off x="9429929" y="4002601"/>
            <a:ext cx="48435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저장</a:t>
            </a:r>
            <a:endParaRPr lang="en-US" altLang="ko-KR" sz="1000">
              <a:solidFill>
                <a:schemeClr val="tx1"/>
              </a:solidFill>
              <a:effectLst/>
            </a:endParaRPr>
          </a:p>
        </p:txBody>
      </p:sp>
      <p:sp>
        <p:nvSpPr>
          <p:cNvPr id="109" name="모서리가 둥근 직사각형 38">
            <a:extLst>
              <a:ext uri="{FF2B5EF4-FFF2-40B4-BE49-F238E27FC236}">
                <a16:creationId xmlns:a16="http://schemas.microsoft.com/office/drawing/2014/main" id="{58460197-439C-008C-886B-8D3977FCB16E}"/>
              </a:ext>
            </a:extLst>
          </p:cNvPr>
          <p:cNvSpPr/>
          <p:nvPr/>
        </p:nvSpPr>
        <p:spPr>
          <a:xfrm>
            <a:off x="10043142" y="2942667"/>
            <a:ext cx="15202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cxnSp>
        <p:nvCxnSpPr>
          <p:cNvPr id="84" name="직선 화살표 연결선 83">
            <a:extLst>
              <a:ext uri="{FF2B5EF4-FFF2-40B4-BE49-F238E27FC236}">
                <a16:creationId xmlns:a16="http://schemas.microsoft.com/office/drawing/2014/main" id="{FE337C7C-7167-F38C-0CA9-BC14C5D3933D}"/>
              </a:ext>
            </a:extLst>
          </p:cNvPr>
          <p:cNvCxnSpPr>
            <a:stCxn id="101" idx="0"/>
            <a:endCxn id="109" idx="2"/>
          </p:cNvCxnSpPr>
          <p:nvPr/>
        </p:nvCxnSpPr>
        <p:spPr>
          <a:xfrm flipV="1">
            <a:off x="10803249" y="3436443"/>
            <a:ext cx="0" cy="612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4EE69310-5464-49E8-F686-3302D2C5C078}"/>
              </a:ext>
            </a:extLst>
          </p:cNvPr>
          <p:cNvSpPr txBox="1"/>
          <p:nvPr/>
        </p:nvSpPr>
        <p:spPr>
          <a:xfrm>
            <a:off x="10803249" y="3596078"/>
            <a:ext cx="888964"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핸들러 호출</a:t>
            </a:r>
            <a:endParaRPr lang="en-US" altLang="ko-KR" sz="1000">
              <a:solidFill>
                <a:schemeClr val="tx1"/>
              </a:solidFill>
              <a:effectLst/>
            </a:endParaRPr>
          </a:p>
        </p:txBody>
      </p:sp>
      <p:pic>
        <p:nvPicPr>
          <p:cNvPr id="113" name="그림 112">
            <a:extLst>
              <a:ext uri="{FF2B5EF4-FFF2-40B4-BE49-F238E27FC236}">
                <a16:creationId xmlns:a16="http://schemas.microsoft.com/office/drawing/2014/main" id="{8E66B9EC-E737-F200-7F6D-A979F54F4BA9}"/>
              </a:ext>
            </a:extLst>
          </p:cNvPr>
          <p:cNvPicPr>
            <a:picLocks noChangeAspect="1"/>
          </p:cNvPicPr>
          <p:nvPr/>
        </p:nvPicPr>
        <p:blipFill rotWithShape="1">
          <a:blip r:embed="rId4"/>
          <a:srcRect r="63599"/>
          <a:stretch/>
        </p:blipFill>
        <p:spPr>
          <a:xfrm>
            <a:off x="4987125" y="1675481"/>
            <a:ext cx="2425243" cy="1893748"/>
          </a:xfrm>
          <a:prstGeom prst="rect">
            <a:avLst/>
          </a:prstGeom>
          <a:ln w="19050">
            <a:solidFill>
              <a:srgbClr val="FF0000"/>
            </a:solidFill>
          </a:ln>
        </p:spPr>
      </p:pic>
      <p:cxnSp>
        <p:nvCxnSpPr>
          <p:cNvPr id="86" name="직선 화살표 연결선 85">
            <a:extLst>
              <a:ext uri="{FF2B5EF4-FFF2-40B4-BE49-F238E27FC236}">
                <a16:creationId xmlns:a16="http://schemas.microsoft.com/office/drawing/2014/main" id="{CAAD17CC-D262-0BB5-5082-E99C6C2C3038}"/>
              </a:ext>
            </a:extLst>
          </p:cNvPr>
          <p:cNvCxnSpPr>
            <a:stCxn id="49" idx="0"/>
            <a:endCxn id="113" idx="2"/>
          </p:cNvCxnSpPr>
          <p:nvPr/>
        </p:nvCxnSpPr>
        <p:spPr>
          <a:xfrm flipH="1" flipV="1">
            <a:off x="6199747" y="3569229"/>
            <a:ext cx="1" cy="4798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B73838C-6409-1C27-CA92-4DCEDA03D6F1}"/>
              </a:ext>
            </a:extLst>
          </p:cNvPr>
          <p:cNvSpPr txBox="1"/>
          <p:nvPr/>
        </p:nvSpPr>
        <p:spPr>
          <a:xfrm>
            <a:off x="10043142" y="2624292"/>
            <a:ext cx="1649071" cy="293414"/>
          </a:xfrm>
          <a:prstGeom prst="rect">
            <a:avLst/>
          </a:prstGeom>
          <a:noFill/>
        </p:spPr>
        <p:txBody>
          <a:bodyPr wrap="square">
            <a:spAutoFit/>
          </a:bodyPr>
          <a:lstStyle/>
          <a:p>
            <a:pPr>
              <a:lnSpc>
                <a:spcPct val="150000"/>
              </a:lnSpc>
              <a:spcBef>
                <a:spcPts val="400"/>
              </a:spcBef>
            </a:pPr>
            <a:r>
              <a:rPr lang="en-US" altLang="ko-KR" sz="1000"/>
              <a:t>ValidDto, BindingResult</a:t>
            </a:r>
            <a:endParaRPr lang="en-US" altLang="ko-KR" sz="1000">
              <a:solidFill>
                <a:schemeClr val="tx1"/>
              </a:solidFill>
              <a:effectLst/>
            </a:endParaRPr>
          </a:p>
        </p:txBody>
      </p:sp>
    </p:spTree>
    <p:extLst>
      <p:ext uri="{BB962C8B-B14F-4D97-AF65-F5344CB8AC3E}">
        <p14:creationId xmlns:p14="http://schemas.microsoft.com/office/powerpoint/2010/main" val="198942462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1481F-A171-5CEB-35E3-8D21ED93755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8A47049-2497-452F-991F-F2864F45AD5A}"/>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rPr>
              <a:t>BindingResult - 2</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BDA5D59F-56D6-7CBE-E19B-F13BD1F209F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6536078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7A542-2657-58FF-205C-F863770C6F40}"/>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1EB08A5A-FDB2-6736-BC97-C7DE5A44371A}"/>
              </a:ext>
            </a:extLst>
          </p:cNvPr>
          <p:cNvSpPr/>
          <p:nvPr/>
        </p:nvSpPr>
        <p:spPr>
          <a:xfrm>
            <a:off x="59270" y="16719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개요</a:t>
            </a:r>
            <a:endParaRPr lang="ko-KR" altLang="en-US" b="1">
              <a:solidFill>
                <a:schemeClr val="accent1">
                  <a:lumMod val="75000"/>
                </a:schemeClr>
              </a:solidFill>
              <a:latin typeface="+mn-ea"/>
            </a:endParaRPr>
          </a:p>
        </p:txBody>
      </p:sp>
      <p:sp>
        <p:nvSpPr>
          <p:cNvPr id="13" name="직사각형 12">
            <a:extLst>
              <a:ext uri="{FF2B5EF4-FFF2-40B4-BE49-F238E27FC236}">
                <a16:creationId xmlns:a16="http://schemas.microsoft.com/office/drawing/2014/main" id="{D5596C18-2F4C-BDEC-D56B-3081B5FE35E7}"/>
              </a:ext>
            </a:extLst>
          </p:cNvPr>
          <p:cNvSpPr/>
          <p:nvPr/>
        </p:nvSpPr>
        <p:spPr>
          <a:xfrm>
            <a:off x="321754" y="559456"/>
            <a:ext cx="1169779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BindingResult </a:t>
            </a:r>
            <a:r>
              <a:rPr lang="ko-KR" altLang="en-US" sz="1200"/>
              <a:t>은 문자 그대로 바인딩한 결과를 담는 객체라 할 수 있다</a:t>
            </a:r>
            <a:r>
              <a:rPr lang="en-US" altLang="ko-KR" sz="1200"/>
              <a:t>. </a:t>
            </a:r>
            <a:r>
              <a:rPr lang="ko-KR" altLang="en-US" sz="1200"/>
              <a:t>즉 성공한 바인딩 결과와 실패한 오류 결과를 저장한다</a:t>
            </a:r>
            <a:r>
              <a:rPr lang="en-US" altLang="ko-KR" sz="1200"/>
              <a:t>(</a:t>
            </a:r>
            <a:r>
              <a:rPr lang="ko-KR" altLang="en-US" sz="1200"/>
              <a:t>두 결과를 동시에 저장할 수 는 없다</a:t>
            </a:r>
            <a:r>
              <a:rPr lang="en-US" altLang="ko-KR" sz="1200"/>
              <a:t>)</a:t>
            </a:r>
          </a:p>
          <a:p>
            <a:pPr marL="171450" indent="-171450">
              <a:lnSpc>
                <a:spcPct val="150000"/>
              </a:lnSpc>
              <a:buFont typeface="Arial" panose="020B0604020202020204" pitchFamily="34" charset="0"/>
              <a:buChar char="•"/>
            </a:pPr>
            <a:r>
              <a:rPr lang="ko-KR" altLang="en-US" sz="1200"/>
              <a:t>우리의 주 관심사는 오류 결과이며 그 오류 정보에 어떻게 접근할 수 있는지와</a:t>
            </a:r>
            <a:r>
              <a:rPr lang="en-US" altLang="ko-KR" sz="1200"/>
              <a:t> </a:t>
            </a:r>
            <a:r>
              <a:rPr lang="ko-KR" altLang="en-US" sz="1200"/>
              <a:t>그리고</a:t>
            </a:r>
            <a:r>
              <a:rPr lang="en-US" altLang="ko-KR" sz="1200"/>
              <a:t> </a:t>
            </a:r>
            <a:r>
              <a:rPr lang="ko-KR" altLang="en-US" sz="1200"/>
              <a:t>어떻게 커스텀하게 오류를 추가 할 수 있는지 관련 </a:t>
            </a:r>
            <a:r>
              <a:rPr lang="en-US" altLang="ko-KR" sz="1200"/>
              <a:t>API </a:t>
            </a:r>
            <a:r>
              <a:rPr lang="ko-KR" altLang="en-US" sz="1200"/>
              <a:t>들을 살펴 보는 것이다</a:t>
            </a:r>
            <a:endParaRPr lang="en-US" altLang="ko-KR" sz="1200"/>
          </a:p>
          <a:p>
            <a:pPr marL="171450" indent="-171450">
              <a:lnSpc>
                <a:spcPct val="150000"/>
              </a:lnSpc>
              <a:buFont typeface="Arial" panose="020B0604020202020204" pitchFamily="34" charset="0"/>
              <a:buChar char="•"/>
            </a:pPr>
            <a:r>
              <a:rPr lang="ko-KR" altLang="en-US" sz="1200"/>
              <a:t>참고로 </a:t>
            </a:r>
            <a:r>
              <a:rPr lang="en-US" altLang="ko-KR" sz="1200"/>
              <a:t>BindingResult </a:t>
            </a:r>
            <a:r>
              <a:rPr lang="ko-KR" altLang="en-US" sz="1200"/>
              <a:t>는</a:t>
            </a:r>
            <a:r>
              <a:rPr lang="en-US" altLang="ko-KR" sz="1200"/>
              <a:t> @ModelAttribute </a:t>
            </a:r>
            <a:r>
              <a:rPr lang="ko-KR" altLang="en-US" sz="1200"/>
              <a:t>가 선언되어 있는 객체를 대상으로 오류를 검증한다</a:t>
            </a:r>
            <a:r>
              <a:rPr lang="en-US" altLang="ko-KR" sz="1200"/>
              <a:t>. </a:t>
            </a:r>
            <a:r>
              <a:rPr lang="ko-KR" altLang="en-US" sz="1200"/>
              <a:t>단순 기본형이나 문자열은 검증 대상이 아니다</a:t>
            </a:r>
            <a:r>
              <a:rPr lang="en-US" altLang="ko-KR" sz="1200"/>
              <a:t>. </a:t>
            </a:r>
            <a:r>
              <a:rPr lang="ko-KR" altLang="en-US" sz="1200"/>
              <a:t>이것은 </a:t>
            </a:r>
            <a:r>
              <a:rPr lang="en-US" altLang="ko-KR" sz="1200"/>
              <a:t>DataBinder </a:t>
            </a:r>
            <a:r>
              <a:rPr lang="ko-KR" altLang="en-US" sz="1200"/>
              <a:t>가 객체를 대상으로 바인딩을 시도한다는 사실을 알고 있다면 쉽게 이해가 갈 것이다</a:t>
            </a:r>
            <a:endParaRPr lang="en-US" altLang="ko-KR" sz="1200"/>
          </a:p>
        </p:txBody>
      </p:sp>
      <p:sp>
        <p:nvSpPr>
          <p:cNvPr id="2" name="직사각형 1">
            <a:extLst>
              <a:ext uri="{FF2B5EF4-FFF2-40B4-BE49-F238E27FC236}">
                <a16:creationId xmlns:a16="http://schemas.microsoft.com/office/drawing/2014/main" id="{CB0E4C4E-BA30-9899-D2DC-F7ACF7D0136F}"/>
              </a:ext>
            </a:extLst>
          </p:cNvPr>
          <p:cNvSpPr/>
          <p:nvPr/>
        </p:nvSpPr>
        <p:spPr>
          <a:xfrm>
            <a:off x="59270" y="2056507"/>
            <a:ext cx="849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E6250F62-B103-8472-AB38-BEE6FF85BE8B}"/>
              </a:ext>
            </a:extLst>
          </p:cNvPr>
          <p:cNvSpPr/>
          <p:nvPr/>
        </p:nvSpPr>
        <p:spPr>
          <a:xfrm>
            <a:off x="382142" y="3016856"/>
            <a:ext cx="1146294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addError() </a:t>
            </a:r>
            <a:r>
              <a:rPr lang="ko-KR" altLang="en-US" sz="1200"/>
              <a:t>는 필수 값 누락</a:t>
            </a:r>
            <a:r>
              <a:rPr lang="en-US" altLang="ko-KR" sz="1200"/>
              <a:t>, </a:t>
            </a:r>
            <a:r>
              <a:rPr lang="ko-KR" altLang="en-US" sz="1200"/>
              <a:t>길이 제한 등 어떤 조건이 맞지 않을 경우 오류를 추가할</a:t>
            </a:r>
            <a:r>
              <a:rPr lang="en-US" altLang="ko-KR" sz="1200"/>
              <a:t> </a:t>
            </a:r>
            <a:r>
              <a:rPr lang="ko-KR" altLang="en-US" sz="1200"/>
              <a:t>수 있는 </a:t>
            </a:r>
            <a:r>
              <a:rPr lang="en-US" altLang="ko-KR" sz="1200"/>
              <a:t>API </a:t>
            </a:r>
            <a:r>
              <a:rPr lang="ko-KR" altLang="en-US" sz="1200"/>
              <a:t>로서 인자 값으로는 </a:t>
            </a:r>
            <a:r>
              <a:rPr lang="en-US" altLang="ko-KR" sz="1200"/>
              <a:t>ObjectError </a:t>
            </a:r>
            <a:r>
              <a:rPr lang="ko-KR" altLang="en-US" sz="1200"/>
              <a:t>와 </a:t>
            </a:r>
            <a:r>
              <a:rPr lang="en-US" altLang="ko-KR" sz="1200"/>
              <a:t>FieldError </a:t>
            </a:r>
            <a:r>
              <a:rPr lang="ko-KR" altLang="en-US" sz="1200"/>
              <a:t>객체가 올 수 있다</a:t>
            </a:r>
            <a:endParaRPr lang="en-US" altLang="ko-KR" sz="1200"/>
          </a:p>
          <a:p>
            <a:pPr marL="171450" indent="-171450">
              <a:lnSpc>
                <a:spcPct val="150000"/>
              </a:lnSpc>
              <a:buFont typeface="Arial" panose="020B0604020202020204" pitchFamily="34" charset="0"/>
              <a:buChar char="•"/>
            </a:pPr>
            <a:r>
              <a:rPr lang="ko-KR" altLang="en-US" sz="1200"/>
              <a:t>스프링은 바인딩 오류 시 내부적으로 </a:t>
            </a:r>
            <a:r>
              <a:rPr lang="en-US" altLang="ko-KR" sz="1200"/>
              <a:t>BindingResult </a:t>
            </a:r>
            <a:r>
              <a:rPr lang="ko-KR" altLang="en-US" sz="1200"/>
              <a:t>의 </a:t>
            </a:r>
            <a:r>
              <a:rPr lang="en-US" altLang="ko-KR" sz="1200"/>
              <a:t>addError() API</a:t>
            </a:r>
            <a:r>
              <a:rPr lang="ko-KR" altLang="en-US" sz="1200"/>
              <a:t> 를 사용해서 오류 정보를 저장하고 있으며 이 때 </a:t>
            </a:r>
            <a:r>
              <a:rPr lang="en-US" altLang="ko-KR" sz="1200"/>
              <a:t>FieldError </a:t>
            </a:r>
            <a:r>
              <a:rPr lang="ko-KR" altLang="en-US" sz="1200"/>
              <a:t>객체를 생성해서 전달한다</a:t>
            </a:r>
            <a:endParaRPr lang="en-US" altLang="ko-KR" sz="1200"/>
          </a:p>
          <a:p>
            <a:pPr marL="171450" indent="-171450">
              <a:lnSpc>
                <a:spcPct val="150000"/>
              </a:lnSpc>
              <a:buFont typeface="Arial" panose="020B0604020202020204" pitchFamily="34" charset="0"/>
              <a:buChar char="•"/>
            </a:pPr>
            <a:r>
              <a:rPr lang="en-US" altLang="ko-KR" sz="1200"/>
              <a:t>addError() API</a:t>
            </a:r>
            <a:r>
              <a:rPr lang="ko-KR" altLang="en-US" sz="1200"/>
              <a:t> 를 통해 추가된 </a:t>
            </a:r>
            <a:r>
              <a:rPr lang="en-US" altLang="ko-KR" sz="1200"/>
              <a:t>FieldError, ObjectError </a:t>
            </a:r>
            <a:r>
              <a:rPr lang="ko-KR" altLang="en-US" sz="1200"/>
              <a:t>는 </a:t>
            </a:r>
            <a:r>
              <a:rPr lang="en-US" altLang="ko-KR" sz="1200"/>
              <a:t>BindingResult </a:t>
            </a:r>
            <a:r>
              <a:rPr lang="ko-KR" altLang="en-US" sz="1200"/>
              <a:t>의 </a:t>
            </a:r>
            <a:r>
              <a:rPr lang="en-US" altLang="ko-KR" sz="1200"/>
              <a:t>errors</a:t>
            </a:r>
            <a:r>
              <a:rPr lang="ko-KR" altLang="en-US" sz="1200"/>
              <a:t> 속성에 저장 된다</a:t>
            </a:r>
            <a:endParaRPr lang="en-US" altLang="ko-KR" sz="1200"/>
          </a:p>
        </p:txBody>
      </p:sp>
      <p:sp>
        <p:nvSpPr>
          <p:cNvPr id="4" name="모서리가 둥근 직사각형 38">
            <a:extLst>
              <a:ext uri="{FF2B5EF4-FFF2-40B4-BE49-F238E27FC236}">
                <a16:creationId xmlns:a16="http://schemas.microsoft.com/office/drawing/2014/main" id="{5A6AEC72-A903-A956-82E7-EA14CFFFD0EE}"/>
              </a:ext>
            </a:extLst>
          </p:cNvPr>
          <p:cNvSpPr/>
          <p:nvPr/>
        </p:nvSpPr>
        <p:spPr>
          <a:xfrm>
            <a:off x="2229294" y="4723604"/>
            <a:ext cx="1375388"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BindingResult</a:t>
            </a:r>
            <a:endParaRPr lang="en-US" altLang="ko-KR" sz="1400">
              <a:solidFill>
                <a:schemeClr val="tx1"/>
              </a:solidFill>
              <a:effectLst/>
            </a:endParaRPr>
          </a:p>
        </p:txBody>
      </p:sp>
      <p:sp>
        <p:nvSpPr>
          <p:cNvPr id="5" name="모서리가 둥근 직사각형 38">
            <a:extLst>
              <a:ext uri="{FF2B5EF4-FFF2-40B4-BE49-F238E27FC236}">
                <a16:creationId xmlns:a16="http://schemas.microsoft.com/office/drawing/2014/main" id="{6A7C24E9-8B68-0353-CBAB-644ABE544F15}"/>
              </a:ext>
            </a:extLst>
          </p:cNvPr>
          <p:cNvSpPr/>
          <p:nvPr/>
        </p:nvSpPr>
        <p:spPr>
          <a:xfrm>
            <a:off x="4059564" y="4723604"/>
            <a:ext cx="1064494" cy="579268"/>
          </a:xfrm>
          <a:prstGeom prst="roundRect">
            <a:avLst>
              <a:gd name="adj" fmla="val 9996"/>
            </a:avLst>
          </a:prstGeom>
          <a:solidFill>
            <a:schemeClr val="accent5">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addError()</a:t>
            </a:r>
          </a:p>
        </p:txBody>
      </p:sp>
      <p:sp>
        <p:nvSpPr>
          <p:cNvPr id="6" name="모서리가 둥근 직사각형 38">
            <a:extLst>
              <a:ext uri="{FF2B5EF4-FFF2-40B4-BE49-F238E27FC236}">
                <a16:creationId xmlns:a16="http://schemas.microsoft.com/office/drawing/2014/main" id="{12B7B20A-2539-FFA6-5336-17AB3B35A911}"/>
              </a:ext>
            </a:extLst>
          </p:cNvPr>
          <p:cNvSpPr/>
          <p:nvPr/>
        </p:nvSpPr>
        <p:spPr>
          <a:xfrm>
            <a:off x="5634644" y="4144336"/>
            <a:ext cx="1450562"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ObjectError</a:t>
            </a:r>
          </a:p>
        </p:txBody>
      </p:sp>
      <p:sp>
        <p:nvSpPr>
          <p:cNvPr id="7" name="모서리가 둥근 직사각형 38">
            <a:extLst>
              <a:ext uri="{FF2B5EF4-FFF2-40B4-BE49-F238E27FC236}">
                <a16:creationId xmlns:a16="http://schemas.microsoft.com/office/drawing/2014/main" id="{3EA95B8C-6C2C-8313-B8D2-C1E32AEE7BE5}"/>
              </a:ext>
            </a:extLst>
          </p:cNvPr>
          <p:cNvSpPr/>
          <p:nvPr/>
        </p:nvSpPr>
        <p:spPr>
          <a:xfrm>
            <a:off x="5634644" y="5301964"/>
            <a:ext cx="1450562"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9" name="직선 화살표 연결선 8">
            <a:extLst>
              <a:ext uri="{FF2B5EF4-FFF2-40B4-BE49-F238E27FC236}">
                <a16:creationId xmlns:a16="http://schemas.microsoft.com/office/drawing/2014/main" id="{DC72C7AF-B282-D2E0-54C0-EDE92899A828}"/>
              </a:ext>
            </a:extLst>
          </p:cNvPr>
          <p:cNvCxnSpPr>
            <a:cxnSpLocks/>
            <a:stCxn id="4" idx="3"/>
            <a:endCxn id="5" idx="1"/>
          </p:cNvCxnSpPr>
          <p:nvPr/>
        </p:nvCxnSpPr>
        <p:spPr>
          <a:xfrm>
            <a:off x="3604682" y="5013238"/>
            <a:ext cx="454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꺾임 10">
            <a:extLst>
              <a:ext uri="{FF2B5EF4-FFF2-40B4-BE49-F238E27FC236}">
                <a16:creationId xmlns:a16="http://schemas.microsoft.com/office/drawing/2014/main" id="{2B45D866-1867-D521-23D2-2ECE03BF2BF9}"/>
              </a:ext>
            </a:extLst>
          </p:cNvPr>
          <p:cNvCxnSpPr>
            <a:cxnSpLocks/>
            <a:stCxn id="5" idx="3"/>
            <a:endCxn id="6" idx="1"/>
          </p:cNvCxnSpPr>
          <p:nvPr/>
        </p:nvCxnSpPr>
        <p:spPr>
          <a:xfrm flipV="1">
            <a:off x="5124058" y="4433970"/>
            <a:ext cx="510586" cy="57926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1C596644-5D84-51F7-0B48-4C3E34535230}"/>
              </a:ext>
            </a:extLst>
          </p:cNvPr>
          <p:cNvCxnSpPr>
            <a:cxnSpLocks/>
            <a:stCxn id="5" idx="3"/>
            <a:endCxn id="7" idx="1"/>
          </p:cNvCxnSpPr>
          <p:nvPr/>
        </p:nvCxnSpPr>
        <p:spPr>
          <a:xfrm>
            <a:off x="5124058" y="5013238"/>
            <a:ext cx="510586" cy="57836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
            <a:extLst>
              <a:ext uri="{FF2B5EF4-FFF2-40B4-BE49-F238E27FC236}">
                <a16:creationId xmlns:a16="http://schemas.microsoft.com/office/drawing/2014/main" id="{6AB27010-9737-8CE7-40E2-4BB074441A1D}"/>
              </a:ext>
            </a:extLst>
          </p:cNvPr>
          <p:cNvSpPr>
            <a:spLocks noChangeArrowheads="1"/>
          </p:cNvSpPr>
          <p:nvPr/>
        </p:nvSpPr>
        <p:spPr bwMode="auto">
          <a:xfrm>
            <a:off x="382142" y="2572071"/>
            <a:ext cx="11270259"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a:ln>
                  <a:noFill/>
                </a:ln>
                <a:solidFill>
                  <a:srgbClr val="CF8E6D"/>
                </a:solidFill>
                <a:effectLst/>
                <a:latin typeface="Arial Unicode MS"/>
                <a:ea typeface="JetBrains Mono"/>
              </a:rPr>
              <a:t>void </a:t>
            </a:r>
            <a:r>
              <a:rPr kumimoji="0" lang="ko-KR" altLang="ko-KR" b="0" i="0" u="none" strike="noStrike" cap="none" normalizeH="0" baseline="0">
                <a:ln>
                  <a:noFill/>
                </a:ln>
                <a:solidFill>
                  <a:srgbClr val="56A8F5"/>
                </a:solidFill>
                <a:effectLst/>
                <a:latin typeface="Arial Unicode MS"/>
                <a:ea typeface="JetBrains Mono"/>
              </a:rPr>
              <a:t>addError</a:t>
            </a:r>
            <a:r>
              <a:rPr kumimoji="0" lang="ko-KR" altLang="ko-KR" b="0" i="0" u="none" strike="noStrike" cap="none" normalizeH="0" baseline="0">
                <a:ln>
                  <a:noFill/>
                </a:ln>
                <a:solidFill>
                  <a:srgbClr val="BCBEC4"/>
                </a:solidFill>
                <a:effectLst/>
                <a:latin typeface="Arial Unicode MS"/>
                <a:ea typeface="JetBrains Mono"/>
              </a:rPr>
              <a:t>(ObjectError error);</a:t>
            </a:r>
            <a:endParaRPr kumimoji="0" lang="ko-KR" altLang="ko-KR" b="0" i="0" u="none" strike="noStrike" cap="none" normalizeH="0" baseline="0">
              <a:ln>
                <a:noFill/>
              </a:ln>
              <a:solidFill>
                <a:schemeClr val="tx1"/>
              </a:solidFill>
              <a:effectLst/>
              <a:latin typeface="Arial" panose="020B0604020202020204" pitchFamily="34" charset="0"/>
            </a:endParaRPr>
          </a:p>
        </p:txBody>
      </p:sp>
      <p:sp>
        <p:nvSpPr>
          <p:cNvPr id="20" name="모서리가 둥근 직사각형 38">
            <a:extLst>
              <a:ext uri="{FF2B5EF4-FFF2-40B4-BE49-F238E27FC236}">
                <a16:creationId xmlns:a16="http://schemas.microsoft.com/office/drawing/2014/main" id="{C9E14B64-067C-9E34-C60E-24CA3C3D4FDB}"/>
              </a:ext>
            </a:extLst>
          </p:cNvPr>
          <p:cNvSpPr/>
          <p:nvPr/>
        </p:nvSpPr>
        <p:spPr>
          <a:xfrm>
            <a:off x="7994971" y="4549365"/>
            <a:ext cx="1378377" cy="93735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Errors</a:t>
            </a:r>
          </a:p>
          <a:p>
            <a:pPr algn="ctr">
              <a:spcBef>
                <a:spcPts val="400"/>
              </a:spcBef>
            </a:pPr>
            <a:r>
              <a:rPr lang="en-US" altLang="ko-KR" sz="1100">
                <a:solidFill>
                  <a:schemeClr val="tx1"/>
                </a:solidFill>
                <a:effectLst/>
              </a:rPr>
              <a:t>ObjectError</a:t>
            </a:r>
          </a:p>
          <a:p>
            <a:pPr algn="ctr">
              <a:spcBef>
                <a:spcPts val="400"/>
              </a:spcBef>
            </a:pPr>
            <a:r>
              <a:rPr lang="en-US" altLang="ko-KR" sz="1100">
                <a:solidFill>
                  <a:schemeClr val="tx1"/>
                </a:solidFill>
              </a:rPr>
              <a:t>FieldError</a:t>
            </a:r>
            <a:endParaRPr lang="en-US" altLang="ko-KR" sz="1100">
              <a:solidFill>
                <a:schemeClr val="tx1"/>
              </a:solidFill>
              <a:effectLst/>
            </a:endParaRPr>
          </a:p>
        </p:txBody>
      </p:sp>
      <p:cxnSp>
        <p:nvCxnSpPr>
          <p:cNvPr id="22" name="연결선: 꺾임 21">
            <a:extLst>
              <a:ext uri="{FF2B5EF4-FFF2-40B4-BE49-F238E27FC236}">
                <a16:creationId xmlns:a16="http://schemas.microsoft.com/office/drawing/2014/main" id="{D91264CF-10D6-EC05-B20C-2482E0247E95}"/>
              </a:ext>
            </a:extLst>
          </p:cNvPr>
          <p:cNvCxnSpPr>
            <a:cxnSpLocks/>
            <a:stCxn id="6" idx="3"/>
            <a:endCxn id="20" idx="1"/>
          </p:cNvCxnSpPr>
          <p:nvPr/>
        </p:nvCxnSpPr>
        <p:spPr>
          <a:xfrm>
            <a:off x="7085206" y="4433970"/>
            <a:ext cx="909765" cy="584074"/>
          </a:xfrm>
          <a:prstGeom prst="bentConnector3">
            <a:avLst>
              <a:gd name="adj1" fmla="val 30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6B92581A-5C7B-9D3C-FC5E-46D6C13B0C32}"/>
              </a:ext>
            </a:extLst>
          </p:cNvPr>
          <p:cNvCxnSpPr>
            <a:cxnSpLocks/>
            <a:stCxn id="7" idx="3"/>
            <a:endCxn id="20" idx="1"/>
          </p:cNvCxnSpPr>
          <p:nvPr/>
        </p:nvCxnSpPr>
        <p:spPr>
          <a:xfrm flipV="1">
            <a:off x="7085206" y="5018044"/>
            <a:ext cx="909765" cy="573554"/>
          </a:xfrm>
          <a:prstGeom prst="bentConnector3">
            <a:avLst>
              <a:gd name="adj1" fmla="val 30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63B04154-52EC-8ADE-7E7F-065D65521CAF}"/>
              </a:ext>
            </a:extLst>
          </p:cNvPr>
          <p:cNvSpPr/>
          <p:nvPr/>
        </p:nvSpPr>
        <p:spPr>
          <a:xfrm>
            <a:off x="9524039" y="4723604"/>
            <a:ext cx="2338005" cy="610616"/>
          </a:xfrm>
          <a:prstGeom prst="rect">
            <a:avLst/>
          </a:prstGeom>
        </p:spPr>
        <p:txBody>
          <a:bodyPr wrap="square">
            <a:spAutoFit/>
          </a:bodyPr>
          <a:lstStyle/>
          <a:p>
            <a:pPr>
              <a:lnSpc>
                <a:spcPct val="150000"/>
              </a:lnSpc>
            </a:pPr>
            <a:r>
              <a:rPr lang="en-US" altLang="ko-KR" sz="1200"/>
              <a:t>BindingResult </a:t>
            </a:r>
            <a:r>
              <a:rPr lang="ko-KR" altLang="en-US" sz="1200"/>
              <a:t>의</a:t>
            </a:r>
            <a:r>
              <a:rPr lang="en-US" altLang="ko-KR" sz="1200"/>
              <a:t> errors </a:t>
            </a:r>
            <a:r>
              <a:rPr lang="ko-KR" altLang="en-US" sz="1200"/>
              <a:t>속성에 오류 객체가 저장 된다</a:t>
            </a:r>
            <a:endParaRPr lang="en-US" altLang="ko-KR" sz="1200">
              <a:solidFill>
                <a:schemeClr val="accent1">
                  <a:lumMod val="75000"/>
                </a:schemeClr>
              </a:solidFill>
            </a:endParaRPr>
          </a:p>
        </p:txBody>
      </p:sp>
      <p:sp>
        <p:nvSpPr>
          <p:cNvPr id="31" name="TextBox 30">
            <a:extLst>
              <a:ext uri="{FF2B5EF4-FFF2-40B4-BE49-F238E27FC236}">
                <a16:creationId xmlns:a16="http://schemas.microsoft.com/office/drawing/2014/main" id="{6DD74768-7F57-609F-77F8-3731CA3530EC}"/>
              </a:ext>
            </a:extLst>
          </p:cNvPr>
          <p:cNvSpPr txBox="1"/>
          <p:nvPr/>
        </p:nvSpPr>
        <p:spPr>
          <a:xfrm>
            <a:off x="7415095" y="4746302"/>
            <a:ext cx="516187" cy="276999"/>
          </a:xfrm>
          <a:prstGeom prst="rect">
            <a:avLst/>
          </a:prstGeom>
          <a:noFill/>
        </p:spPr>
        <p:txBody>
          <a:bodyPr wrap="square">
            <a:spAutoFit/>
          </a:bodyPr>
          <a:lstStyle/>
          <a:p>
            <a:pPr algn="ctr"/>
            <a:r>
              <a:rPr lang="en-US" altLang="ko-KR" sz="1200">
                <a:solidFill>
                  <a:schemeClr val="tx1"/>
                </a:solidFill>
                <a:effectLst/>
              </a:rPr>
              <a:t>add</a:t>
            </a:r>
            <a:endParaRPr lang="ko-KR" altLang="en-US" sz="1200"/>
          </a:p>
        </p:txBody>
      </p:sp>
      <p:cxnSp>
        <p:nvCxnSpPr>
          <p:cNvPr id="44" name="연결선: 꺾임 43">
            <a:extLst>
              <a:ext uri="{FF2B5EF4-FFF2-40B4-BE49-F238E27FC236}">
                <a16:creationId xmlns:a16="http://schemas.microsoft.com/office/drawing/2014/main" id="{F4AE7E45-EDAF-C573-503C-967ECF1F837A}"/>
              </a:ext>
            </a:extLst>
          </p:cNvPr>
          <p:cNvCxnSpPr>
            <a:cxnSpLocks/>
            <a:stCxn id="4" idx="2"/>
            <a:endCxn id="20" idx="2"/>
          </p:cNvCxnSpPr>
          <p:nvPr/>
        </p:nvCxnSpPr>
        <p:spPr>
          <a:xfrm rot="16200000" flipH="1">
            <a:off x="5708649" y="2511211"/>
            <a:ext cx="183851" cy="5767172"/>
          </a:xfrm>
          <a:prstGeom prst="bentConnector3">
            <a:avLst>
              <a:gd name="adj1" fmla="val 427210"/>
            </a:avLst>
          </a:prstGeom>
          <a:ln w="952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모서리가 둥근 직사각형 38">
            <a:extLst>
              <a:ext uri="{FF2B5EF4-FFF2-40B4-BE49-F238E27FC236}">
                <a16:creationId xmlns:a16="http://schemas.microsoft.com/office/drawing/2014/main" id="{8AAA109D-48D9-5D45-7DE6-FCCA98FBDE1C}"/>
              </a:ext>
            </a:extLst>
          </p:cNvPr>
          <p:cNvSpPr/>
          <p:nvPr/>
        </p:nvSpPr>
        <p:spPr>
          <a:xfrm>
            <a:off x="323759" y="4722696"/>
            <a:ext cx="1248106"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DataBinder</a:t>
            </a:r>
          </a:p>
        </p:txBody>
      </p:sp>
      <p:cxnSp>
        <p:nvCxnSpPr>
          <p:cNvPr id="56" name="직선 화살표 연결선 55">
            <a:extLst>
              <a:ext uri="{FF2B5EF4-FFF2-40B4-BE49-F238E27FC236}">
                <a16:creationId xmlns:a16="http://schemas.microsoft.com/office/drawing/2014/main" id="{8C84D10A-CE6E-743B-7876-88CA72DDC1C9}"/>
              </a:ext>
            </a:extLst>
          </p:cNvPr>
          <p:cNvCxnSpPr>
            <a:cxnSpLocks/>
            <a:stCxn id="55" idx="2"/>
            <a:endCxn id="63" idx="0"/>
          </p:cNvCxnSpPr>
          <p:nvPr/>
        </p:nvCxnSpPr>
        <p:spPr>
          <a:xfrm>
            <a:off x="947812" y="5301964"/>
            <a:ext cx="0" cy="3671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2A468D3-2F81-BA13-5B3D-7C464B655A0E}"/>
              </a:ext>
            </a:extLst>
          </p:cNvPr>
          <p:cNvSpPr txBox="1"/>
          <p:nvPr/>
        </p:nvSpPr>
        <p:spPr>
          <a:xfrm>
            <a:off x="947812" y="5370849"/>
            <a:ext cx="744431" cy="261610"/>
          </a:xfrm>
          <a:prstGeom prst="rect">
            <a:avLst/>
          </a:prstGeom>
          <a:noFill/>
        </p:spPr>
        <p:txBody>
          <a:bodyPr wrap="square">
            <a:spAutoFit/>
          </a:bodyPr>
          <a:lstStyle/>
          <a:p>
            <a:pPr algn="ctr"/>
            <a:r>
              <a:rPr lang="ko-KR" altLang="en-US" sz="1100">
                <a:solidFill>
                  <a:srgbClr val="FF0000"/>
                </a:solidFill>
              </a:rPr>
              <a:t>오류발생</a:t>
            </a:r>
          </a:p>
        </p:txBody>
      </p:sp>
      <p:sp>
        <p:nvSpPr>
          <p:cNvPr id="63" name="모서리가 둥근 직사각형 38">
            <a:extLst>
              <a:ext uri="{FF2B5EF4-FFF2-40B4-BE49-F238E27FC236}">
                <a16:creationId xmlns:a16="http://schemas.microsoft.com/office/drawing/2014/main" id="{BC45301E-55D7-4981-1BDA-DE484F9AB980}"/>
              </a:ext>
            </a:extLst>
          </p:cNvPr>
          <p:cNvSpPr/>
          <p:nvPr/>
        </p:nvSpPr>
        <p:spPr>
          <a:xfrm>
            <a:off x="323759" y="5669144"/>
            <a:ext cx="1248106"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a:t>
            </a:r>
            <a:endParaRPr lang="en-US" altLang="ko-KR" sz="1400">
              <a:solidFill>
                <a:schemeClr val="tx1"/>
              </a:solidFill>
              <a:effectLst/>
            </a:endParaRPr>
          </a:p>
        </p:txBody>
      </p:sp>
      <p:cxnSp>
        <p:nvCxnSpPr>
          <p:cNvPr id="67" name="직선 화살표 연결선 66">
            <a:extLst>
              <a:ext uri="{FF2B5EF4-FFF2-40B4-BE49-F238E27FC236}">
                <a16:creationId xmlns:a16="http://schemas.microsoft.com/office/drawing/2014/main" id="{B3C5E2CB-AABF-7086-D79B-2CD55D8F514F}"/>
              </a:ext>
            </a:extLst>
          </p:cNvPr>
          <p:cNvCxnSpPr>
            <a:cxnSpLocks/>
            <a:stCxn id="55" idx="3"/>
            <a:endCxn id="4" idx="1"/>
          </p:cNvCxnSpPr>
          <p:nvPr/>
        </p:nvCxnSpPr>
        <p:spPr>
          <a:xfrm>
            <a:off x="1571865" y="5012330"/>
            <a:ext cx="657429" cy="9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32991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4D02E-972D-55ED-071C-2854C9D1CD67}"/>
            </a:ext>
          </a:extLst>
        </p:cNvPr>
        <p:cNvGrpSpPr/>
        <p:nvPr/>
      </p:nvGrpSpPr>
      <p:grpSpPr>
        <a:xfrm>
          <a:off x="0" y="0"/>
          <a:ext cx="0" cy="0"/>
          <a:chOff x="0" y="0"/>
          <a:chExt cx="0" cy="0"/>
        </a:xfrm>
      </p:grpSpPr>
      <p:sp>
        <p:nvSpPr>
          <p:cNvPr id="54" name="사각형: 둥근 모서리 53">
            <a:extLst>
              <a:ext uri="{FF2B5EF4-FFF2-40B4-BE49-F238E27FC236}">
                <a16:creationId xmlns:a16="http://schemas.microsoft.com/office/drawing/2014/main" id="{B9E94EAB-EB7D-6921-2D93-7CA05BE1BC46}"/>
              </a:ext>
            </a:extLst>
          </p:cNvPr>
          <p:cNvSpPr/>
          <p:nvPr/>
        </p:nvSpPr>
        <p:spPr>
          <a:xfrm>
            <a:off x="443847" y="3509294"/>
            <a:ext cx="9962148" cy="2821387"/>
          </a:xfrm>
          <a:prstGeom prst="roundRect">
            <a:avLst>
              <a:gd name="adj" fmla="val 8778"/>
            </a:avLst>
          </a:prstGeom>
          <a:ln w="6350"/>
        </p:spPr>
        <p:style>
          <a:lnRef idx="2">
            <a:schemeClr val="accent3"/>
          </a:lnRef>
          <a:fillRef idx="1">
            <a:schemeClr val="lt1"/>
          </a:fillRef>
          <a:effectRef idx="0">
            <a:schemeClr val="accent3"/>
          </a:effectRef>
          <a:fontRef idx="minor">
            <a:schemeClr val="dk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198A6628-18EE-889E-0B42-9B392126CB3B}"/>
              </a:ext>
            </a:extLst>
          </p:cNvPr>
          <p:cNvSpPr/>
          <p:nvPr/>
        </p:nvSpPr>
        <p:spPr>
          <a:xfrm>
            <a:off x="101300" y="304611"/>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객체 오류와 필드 오류</a:t>
            </a:r>
          </a:p>
        </p:txBody>
      </p:sp>
      <p:sp>
        <p:nvSpPr>
          <p:cNvPr id="17" name="직사각형 16">
            <a:extLst>
              <a:ext uri="{FF2B5EF4-FFF2-40B4-BE49-F238E27FC236}">
                <a16:creationId xmlns:a16="http://schemas.microsoft.com/office/drawing/2014/main" id="{F3509061-82ED-4A2F-BA8C-2433276E93F8}"/>
              </a:ext>
            </a:extLst>
          </p:cNvPr>
          <p:cNvSpPr/>
          <p:nvPr/>
        </p:nvSpPr>
        <p:spPr>
          <a:xfrm>
            <a:off x="385367" y="701037"/>
            <a:ext cx="1167629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스프링은 오류를 추가할 때 객체 오류</a:t>
            </a:r>
            <a:r>
              <a:rPr lang="en-US" altLang="ko-KR" sz="1200"/>
              <a:t>(or </a:t>
            </a:r>
            <a:r>
              <a:rPr lang="ko-KR" altLang="en-US" sz="1200"/>
              <a:t>글로벌 오류</a:t>
            </a:r>
            <a:r>
              <a:rPr lang="en-US" altLang="ko-KR" sz="1200"/>
              <a:t>) </a:t>
            </a:r>
            <a:r>
              <a:rPr lang="ko-KR" altLang="en-US" sz="1200"/>
              <a:t>와 필드 오류로 구분하도록 </a:t>
            </a:r>
            <a:r>
              <a:rPr lang="en-US" altLang="ko-KR" sz="1200"/>
              <a:t>API </a:t>
            </a:r>
            <a:r>
              <a:rPr lang="ko-KR" altLang="en-US" sz="1200"/>
              <a:t>를 설계했다 </a:t>
            </a:r>
            <a:endParaRPr lang="en-US" altLang="ko-KR" sz="1200"/>
          </a:p>
          <a:p>
            <a:pPr marL="171450" indent="-171450">
              <a:lnSpc>
                <a:spcPct val="150000"/>
              </a:lnSpc>
              <a:buFont typeface="Arial" panose="020B0604020202020204" pitchFamily="34" charset="0"/>
              <a:buChar char="•"/>
            </a:pPr>
            <a:r>
              <a:rPr lang="ko-KR" altLang="en-US" sz="1200"/>
              <a:t>객체 오류라는 것은 말 그대로 객체 수준에서 오류를 표현한다는 의미이고 필드 오류라는 것은 객체 보다 좀 더 구체적인 필드 수준에서 오류를 표현한다는 의미이다</a:t>
            </a:r>
            <a:endParaRPr lang="en-US" altLang="ko-KR" sz="1200"/>
          </a:p>
          <a:p>
            <a:pPr marL="171450" indent="-171450">
              <a:lnSpc>
                <a:spcPct val="150000"/>
              </a:lnSpc>
              <a:buFont typeface="Arial" panose="020B0604020202020204" pitchFamily="34" charset="0"/>
              <a:buChar char="•"/>
            </a:pPr>
            <a:r>
              <a:rPr lang="ko-KR" altLang="en-US" sz="1200"/>
              <a:t>오류는 사용자나 클라이언트에게 이해하기 쉬운 문장으로 설명해야 되며 상황에 맞게끔 구체적인 오류와 종합적인 오류를 잘 조합해서 나타내야 한다</a:t>
            </a:r>
            <a:endParaRPr lang="en-US" altLang="ko-KR" sz="1200"/>
          </a:p>
        </p:txBody>
      </p:sp>
      <p:sp>
        <p:nvSpPr>
          <p:cNvPr id="2" name="Rectangle 1">
            <a:extLst>
              <a:ext uri="{FF2B5EF4-FFF2-40B4-BE49-F238E27FC236}">
                <a16:creationId xmlns:a16="http://schemas.microsoft.com/office/drawing/2014/main" id="{58C0F812-3716-9E31-B550-777D067F050F}"/>
              </a:ext>
            </a:extLst>
          </p:cNvPr>
          <p:cNvSpPr>
            <a:spLocks noChangeArrowheads="1"/>
          </p:cNvSpPr>
          <p:nvPr/>
        </p:nvSpPr>
        <p:spPr bwMode="auto">
          <a:xfrm>
            <a:off x="4407578" y="1742656"/>
            <a:ext cx="1907005"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8F79379-1FAC-EA47-C1DB-04AE3F313ACC}"/>
              </a:ext>
            </a:extLst>
          </p:cNvPr>
          <p:cNvSpPr>
            <a:spLocks noChangeArrowheads="1"/>
          </p:cNvSpPr>
          <p:nvPr/>
        </p:nvSpPr>
        <p:spPr bwMode="auto">
          <a:xfrm>
            <a:off x="1021970" y="2306785"/>
            <a:ext cx="2627616" cy="3148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en-US"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users?name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a:t>
            </a:r>
            <a:r>
              <a:rPr kumimoji="0" lang="en-US" altLang="ko-KR" sz="1100" b="0" i="0" u="none" strike="noStrike" cap="none" normalizeH="0" baseline="0">
                <a:ln>
                  <a:noFill/>
                </a:ln>
                <a:solidFill>
                  <a:srgbClr val="BCBEC4"/>
                </a:solidFill>
                <a:effectLst/>
                <a:latin typeface="Arial Unicode MS"/>
                <a:ea typeface="JetBrains Mono"/>
              </a:rPr>
              <a:t>age=ten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5" name="직선 화살표 연결선 4">
            <a:extLst>
              <a:ext uri="{FF2B5EF4-FFF2-40B4-BE49-F238E27FC236}">
                <a16:creationId xmlns:a16="http://schemas.microsoft.com/office/drawing/2014/main" id="{0B3B7072-C73B-B0C2-B74B-3FF72132BCBA}"/>
              </a:ext>
            </a:extLst>
          </p:cNvPr>
          <p:cNvCxnSpPr>
            <a:stCxn id="3" idx="3"/>
            <a:endCxn id="2" idx="1"/>
          </p:cNvCxnSpPr>
          <p:nvPr/>
        </p:nvCxnSpPr>
        <p:spPr>
          <a:xfrm>
            <a:off x="3649586" y="2464232"/>
            <a:ext cx="7579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1500CDFD-E89C-8221-3052-30955B9D1E9D}"/>
              </a:ext>
            </a:extLst>
          </p:cNvPr>
          <p:cNvSpPr/>
          <p:nvPr/>
        </p:nvSpPr>
        <p:spPr>
          <a:xfrm>
            <a:off x="8353181" y="1885118"/>
            <a:ext cx="1450562" cy="115822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BindingResult</a:t>
            </a:r>
          </a:p>
          <a:p>
            <a:pPr algn="ctr">
              <a:spcBef>
                <a:spcPts val="400"/>
              </a:spcBef>
            </a:pPr>
            <a:endParaRPr lang="en-US" altLang="ko-KR" sz="1400">
              <a:solidFill>
                <a:schemeClr val="tx1"/>
              </a:solidFill>
              <a:effectLst/>
            </a:endParaRPr>
          </a:p>
          <a:p>
            <a:pPr algn="ctr">
              <a:spcBef>
                <a:spcPts val="400"/>
              </a:spcBef>
            </a:pPr>
            <a:r>
              <a:rPr lang="ko-KR" altLang="en-US" sz="1100">
                <a:solidFill>
                  <a:schemeClr val="tx1"/>
                </a:solidFill>
              </a:rPr>
              <a:t>필드 오류</a:t>
            </a:r>
            <a:r>
              <a:rPr lang="en-US" altLang="ko-KR" sz="1100">
                <a:solidFill>
                  <a:schemeClr val="tx1"/>
                </a:solidFill>
              </a:rPr>
              <a:t>(age)</a:t>
            </a:r>
          </a:p>
          <a:p>
            <a:pPr algn="ctr">
              <a:spcBef>
                <a:spcPts val="400"/>
              </a:spcBef>
            </a:pPr>
            <a:r>
              <a:rPr lang="ko-KR" altLang="en-US" sz="1100">
                <a:solidFill>
                  <a:schemeClr val="tx1"/>
                </a:solidFill>
                <a:effectLst/>
              </a:rPr>
              <a:t>객체 오류</a:t>
            </a:r>
            <a:r>
              <a:rPr lang="en-US" altLang="ko-KR" sz="1100">
                <a:solidFill>
                  <a:schemeClr val="tx1"/>
                </a:solidFill>
                <a:effectLst/>
              </a:rPr>
              <a:t>(User)</a:t>
            </a:r>
          </a:p>
        </p:txBody>
      </p:sp>
      <p:cxnSp>
        <p:nvCxnSpPr>
          <p:cNvPr id="12" name="직선 화살표 연결선 11">
            <a:extLst>
              <a:ext uri="{FF2B5EF4-FFF2-40B4-BE49-F238E27FC236}">
                <a16:creationId xmlns:a16="http://schemas.microsoft.com/office/drawing/2014/main" id="{76FA8931-5F3E-67D0-F4BD-65F12002E8AE}"/>
              </a:ext>
            </a:extLst>
          </p:cNvPr>
          <p:cNvCxnSpPr>
            <a:stCxn id="2" idx="3"/>
            <a:endCxn id="9" idx="1"/>
          </p:cNvCxnSpPr>
          <p:nvPr/>
        </p:nvCxnSpPr>
        <p:spPr>
          <a:xfrm>
            <a:off x="6314583" y="2464232"/>
            <a:ext cx="20385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0F82EAE4-8BE2-339F-1E3A-7316F2E7A20E}"/>
              </a:ext>
            </a:extLst>
          </p:cNvPr>
          <p:cNvSpPr/>
          <p:nvPr/>
        </p:nvSpPr>
        <p:spPr>
          <a:xfrm>
            <a:off x="6401679" y="2110010"/>
            <a:ext cx="1864406" cy="313547"/>
          </a:xfrm>
          <a:prstGeom prst="rect">
            <a:avLst/>
          </a:prstGeom>
        </p:spPr>
        <p:txBody>
          <a:bodyPr wrap="square">
            <a:spAutoFit/>
          </a:bodyPr>
          <a:lstStyle/>
          <a:p>
            <a:pPr>
              <a:lnSpc>
                <a:spcPct val="150000"/>
              </a:lnSpc>
            </a:pPr>
            <a:r>
              <a:rPr lang="en-US" altLang="ko-KR" sz="1100"/>
              <a:t>ten &gt; age </a:t>
            </a:r>
            <a:r>
              <a:rPr lang="ko-KR" altLang="en-US" sz="1100"/>
              <a:t>에 바인딩 불가</a:t>
            </a:r>
            <a:endParaRPr lang="en-US" altLang="ko-KR" sz="1100"/>
          </a:p>
        </p:txBody>
      </p:sp>
      <p:sp>
        <p:nvSpPr>
          <p:cNvPr id="27" name="직사각형 26">
            <a:extLst>
              <a:ext uri="{FF2B5EF4-FFF2-40B4-BE49-F238E27FC236}">
                <a16:creationId xmlns:a16="http://schemas.microsoft.com/office/drawing/2014/main" id="{943CDA41-D85A-D073-354E-6DA0B7E764A8}"/>
              </a:ext>
            </a:extLst>
          </p:cNvPr>
          <p:cNvSpPr/>
          <p:nvPr/>
        </p:nvSpPr>
        <p:spPr>
          <a:xfrm>
            <a:off x="6868655" y="2464427"/>
            <a:ext cx="860830" cy="313547"/>
          </a:xfrm>
          <a:prstGeom prst="rect">
            <a:avLst/>
          </a:prstGeom>
        </p:spPr>
        <p:txBody>
          <a:bodyPr wrap="square">
            <a:spAutoFit/>
          </a:bodyPr>
          <a:lstStyle/>
          <a:p>
            <a:pPr>
              <a:lnSpc>
                <a:spcPct val="150000"/>
              </a:lnSpc>
            </a:pPr>
            <a:r>
              <a:rPr lang="ko-KR" altLang="en-US" sz="1100"/>
              <a:t>오류</a:t>
            </a:r>
            <a:r>
              <a:rPr lang="en-US" altLang="ko-KR" sz="1100"/>
              <a:t> </a:t>
            </a:r>
            <a:r>
              <a:rPr lang="ko-KR" altLang="en-US" sz="1100"/>
              <a:t>저장</a:t>
            </a:r>
            <a:endParaRPr lang="en-US" altLang="ko-KR" sz="1100"/>
          </a:p>
        </p:txBody>
      </p:sp>
      <p:sp>
        <p:nvSpPr>
          <p:cNvPr id="29" name="타원 28">
            <a:extLst>
              <a:ext uri="{FF2B5EF4-FFF2-40B4-BE49-F238E27FC236}">
                <a16:creationId xmlns:a16="http://schemas.microsoft.com/office/drawing/2014/main" id="{67408169-4250-63DC-5E37-CE720C1DD080}"/>
              </a:ext>
            </a:extLst>
          </p:cNvPr>
          <p:cNvSpPr/>
          <p:nvPr/>
        </p:nvSpPr>
        <p:spPr>
          <a:xfrm>
            <a:off x="3234497" y="2318817"/>
            <a:ext cx="314894" cy="314894"/>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C9503820-EF57-9E5B-7C64-48B689367DC2}"/>
              </a:ext>
            </a:extLst>
          </p:cNvPr>
          <p:cNvSpPr/>
          <p:nvPr/>
        </p:nvSpPr>
        <p:spPr>
          <a:xfrm>
            <a:off x="5349048" y="2630271"/>
            <a:ext cx="314894" cy="314894"/>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곱하기 기호 35">
            <a:extLst>
              <a:ext uri="{FF2B5EF4-FFF2-40B4-BE49-F238E27FC236}">
                <a16:creationId xmlns:a16="http://schemas.microsoft.com/office/drawing/2014/main" id="{416B402E-AF89-6BFB-F3F0-F5191F492F27}"/>
              </a:ext>
            </a:extLst>
          </p:cNvPr>
          <p:cNvSpPr/>
          <p:nvPr/>
        </p:nvSpPr>
        <p:spPr>
          <a:xfrm>
            <a:off x="5563799" y="2581900"/>
            <a:ext cx="258681" cy="392148"/>
          </a:xfrm>
          <a:prstGeom prst="mathMultiply">
            <a:avLst>
              <a:gd name="adj1" fmla="val 11892"/>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화살표: 오른쪽 39">
            <a:extLst>
              <a:ext uri="{FF2B5EF4-FFF2-40B4-BE49-F238E27FC236}">
                <a16:creationId xmlns:a16="http://schemas.microsoft.com/office/drawing/2014/main" id="{1C02D6C7-3C44-370F-031A-3DA2F5037A60}"/>
              </a:ext>
            </a:extLst>
          </p:cNvPr>
          <p:cNvSpPr/>
          <p:nvPr/>
        </p:nvSpPr>
        <p:spPr>
          <a:xfrm>
            <a:off x="7479544" y="4384062"/>
            <a:ext cx="348915" cy="204536"/>
          </a:xfrm>
          <a:prstGeom prst="rightArrow">
            <a:avLst>
              <a:gd name="adj1" fmla="val 26471"/>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A46E7243-9FFB-471E-01C4-407653849D5A}"/>
              </a:ext>
            </a:extLst>
          </p:cNvPr>
          <p:cNvSpPr txBox="1"/>
          <p:nvPr/>
        </p:nvSpPr>
        <p:spPr>
          <a:xfrm>
            <a:off x="7951041" y="4235646"/>
            <a:ext cx="1718322" cy="461665"/>
          </a:xfrm>
          <a:prstGeom prst="rect">
            <a:avLst/>
          </a:prstGeom>
          <a:noFill/>
        </p:spPr>
        <p:txBody>
          <a:bodyPr wrap="square">
            <a:spAutoFit/>
          </a:bodyPr>
          <a:lstStyle/>
          <a:p>
            <a:r>
              <a:rPr lang="en-US" altLang="ko-KR" sz="2400" b="1" i="1">
                <a:solidFill>
                  <a:schemeClr val="tx1"/>
                </a:solidFill>
              </a:rPr>
              <a:t>FieldError</a:t>
            </a:r>
            <a:endParaRPr lang="ko-KR" altLang="en-US" sz="2400" b="1" i="1"/>
          </a:p>
        </p:txBody>
      </p:sp>
      <p:sp>
        <p:nvSpPr>
          <p:cNvPr id="44" name="TextBox 43">
            <a:extLst>
              <a:ext uri="{FF2B5EF4-FFF2-40B4-BE49-F238E27FC236}">
                <a16:creationId xmlns:a16="http://schemas.microsoft.com/office/drawing/2014/main" id="{4D8BCEE9-B5CA-3133-6A90-595DE95DE7A0}"/>
              </a:ext>
            </a:extLst>
          </p:cNvPr>
          <p:cNvSpPr txBox="1"/>
          <p:nvPr/>
        </p:nvSpPr>
        <p:spPr>
          <a:xfrm>
            <a:off x="7951041" y="5498873"/>
            <a:ext cx="1916750" cy="461665"/>
          </a:xfrm>
          <a:prstGeom prst="rect">
            <a:avLst/>
          </a:prstGeom>
          <a:noFill/>
        </p:spPr>
        <p:txBody>
          <a:bodyPr wrap="square">
            <a:spAutoFit/>
          </a:bodyPr>
          <a:lstStyle/>
          <a:p>
            <a:r>
              <a:rPr lang="en-US" altLang="ko-KR" sz="2400" b="1" i="1">
                <a:solidFill>
                  <a:schemeClr val="tx1"/>
                </a:solidFill>
              </a:rPr>
              <a:t>ObjectError</a:t>
            </a:r>
            <a:endParaRPr lang="ko-KR" altLang="en-US" sz="2400" b="1" i="1"/>
          </a:p>
        </p:txBody>
      </p:sp>
      <p:sp>
        <p:nvSpPr>
          <p:cNvPr id="45" name="화살표: 오른쪽 44">
            <a:extLst>
              <a:ext uri="{FF2B5EF4-FFF2-40B4-BE49-F238E27FC236}">
                <a16:creationId xmlns:a16="http://schemas.microsoft.com/office/drawing/2014/main" id="{4BA622EB-7FE6-F68C-EB94-B251F9ED6A5B}"/>
              </a:ext>
            </a:extLst>
          </p:cNvPr>
          <p:cNvSpPr/>
          <p:nvPr/>
        </p:nvSpPr>
        <p:spPr>
          <a:xfrm>
            <a:off x="7479543" y="5642832"/>
            <a:ext cx="348915" cy="204536"/>
          </a:xfrm>
          <a:prstGeom prst="rightArrow">
            <a:avLst>
              <a:gd name="adj1" fmla="val 26471"/>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6D88E3A3-31D1-390F-0253-B3BB31F6FE2C}"/>
              </a:ext>
            </a:extLst>
          </p:cNvPr>
          <p:cNvSpPr/>
          <p:nvPr/>
        </p:nvSpPr>
        <p:spPr>
          <a:xfrm>
            <a:off x="871575" y="4152738"/>
            <a:ext cx="7302811" cy="610616"/>
          </a:xfrm>
          <a:prstGeom prst="rect">
            <a:avLst/>
          </a:prstGeom>
        </p:spPr>
        <p:txBody>
          <a:bodyPr wrap="square">
            <a:spAutoFit/>
          </a:bodyPr>
          <a:lstStyle/>
          <a:p>
            <a:pPr marL="228600" indent="-228600">
              <a:lnSpc>
                <a:spcPct val="150000"/>
              </a:lnSpc>
              <a:buFont typeface="+mj-lt"/>
              <a:buAutoNum type="arabicParenR"/>
            </a:pPr>
            <a:r>
              <a:rPr lang="ko-KR" altLang="en-US" sz="1200"/>
              <a:t>구체적으로 어떤 객체의</a:t>
            </a:r>
            <a:r>
              <a:rPr lang="en-US" altLang="ko-KR" sz="1200"/>
              <a:t> </a:t>
            </a:r>
            <a:r>
              <a:rPr lang="ko-KR" altLang="en-US" sz="1200"/>
              <a:t>어떤 필드에서 오류가 났는지를 표현한다</a:t>
            </a:r>
            <a:endParaRPr lang="en-US" altLang="ko-KR" sz="1200"/>
          </a:p>
          <a:p>
            <a:pPr marL="228600" indent="-228600">
              <a:lnSpc>
                <a:spcPct val="150000"/>
              </a:lnSpc>
              <a:buFont typeface="+mj-lt"/>
              <a:buAutoNum type="arabicParenR"/>
            </a:pPr>
            <a:r>
              <a:rPr lang="en-US" altLang="ko-KR" sz="1200">
                <a:solidFill>
                  <a:srgbClr val="FF0000"/>
                </a:solidFill>
              </a:rPr>
              <a:t>“</a:t>
            </a:r>
            <a:r>
              <a:rPr lang="ko-KR" altLang="en-US" sz="1200">
                <a:solidFill>
                  <a:srgbClr val="FF0000"/>
                </a:solidFill>
              </a:rPr>
              <a:t>사용자 나이는 숫자만 가능합니다</a:t>
            </a:r>
            <a:r>
              <a:rPr lang="en-US" altLang="ko-KR" sz="1200">
                <a:solidFill>
                  <a:srgbClr val="FF0000"/>
                </a:solidFill>
              </a:rPr>
              <a:t>.“, “</a:t>
            </a:r>
            <a:r>
              <a:rPr lang="ko-KR" altLang="en-US" sz="1200">
                <a:solidFill>
                  <a:srgbClr val="FF0000"/>
                </a:solidFill>
              </a:rPr>
              <a:t>사용자 나이 입력 중 오류가 발생했습니다</a:t>
            </a:r>
            <a:r>
              <a:rPr lang="en-US" altLang="ko-KR" sz="1200">
                <a:solidFill>
                  <a:srgbClr val="FF0000"/>
                </a:solidFill>
              </a:rPr>
              <a:t>”.</a:t>
            </a:r>
          </a:p>
        </p:txBody>
      </p:sp>
      <p:sp>
        <p:nvSpPr>
          <p:cNvPr id="48" name="직사각형 47">
            <a:extLst>
              <a:ext uri="{FF2B5EF4-FFF2-40B4-BE49-F238E27FC236}">
                <a16:creationId xmlns:a16="http://schemas.microsoft.com/office/drawing/2014/main" id="{8D1037C1-0C9E-D5C1-45A2-EB129F7DC15F}"/>
              </a:ext>
            </a:extLst>
          </p:cNvPr>
          <p:cNvSpPr/>
          <p:nvPr/>
        </p:nvSpPr>
        <p:spPr>
          <a:xfrm>
            <a:off x="871575" y="5281981"/>
            <a:ext cx="4972841" cy="610616"/>
          </a:xfrm>
          <a:prstGeom prst="rect">
            <a:avLst/>
          </a:prstGeom>
        </p:spPr>
        <p:txBody>
          <a:bodyPr wrap="square">
            <a:spAutoFit/>
          </a:bodyPr>
          <a:lstStyle/>
          <a:p>
            <a:pPr marL="228600" indent="-228600">
              <a:lnSpc>
                <a:spcPct val="150000"/>
              </a:lnSpc>
              <a:buFont typeface="+mj-lt"/>
              <a:buAutoNum type="arabicParenR"/>
            </a:pPr>
            <a:r>
              <a:rPr lang="ko-KR" altLang="en-US" sz="1200"/>
              <a:t>필드가 아닌 객체 혹은 전역 수준에서의 오류 사항을 표현한다 </a:t>
            </a:r>
            <a:endParaRPr lang="en-US" altLang="ko-KR" sz="1200"/>
          </a:p>
          <a:p>
            <a:pPr marL="228600" indent="-228600">
              <a:lnSpc>
                <a:spcPct val="150000"/>
              </a:lnSpc>
              <a:buFont typeface="+mj-lt"/>
              <a:buAutoNum type="arabicParenR"/>
            </a:pPr>
            <a:r>
              <a:rPr lang="en-US" altLang="ko-KR" sz="1200">
                <a:solidFill>
                  <a:srgbClr val="FF0000"/>
                </a:solidFill>
              </a:rPr>
              <a:t>“</a:t>
            </a:r>
            <a:r>
              <a:rPr lang="ko-KR" altLang="en-US" sz="1200">
                <a:solidFill>
                  <a:srgbClr val="FF0000"/>
                </a:solidFill>
              </a:rPr>
              <a:t>사용자 정보가 맞지 않습니다</a:t>
            </a:r>
            <a:r>
              <a:rPr lang="en-US" altLang="ko-KR" sz="1200">
                <a:solidFill>
                  <a:srgbClr val="FF0000"/>
                </a:solidFill>
              </a:rPr>
              <a:t>”, “</a:t>
            </a:r>
            <a:r>
              <a:rPr lang="ko-KR" altLang="en-US" sz="1200">
                <a:solidFill>
                  <a:srgbClr val="FF0000"/>
                </a:solidFill>
              </a:rPr>
              <a:t>숫자만 가능합니다</a:t>
            </a:r>
            <a:r>
              <a:rPr lang="en-US" altLang="ko-KR" sz="1200">
                <a:solidFill>
                  <a:srgbClr val="FF0000"/>
                </a:solidFill>
              </a:rPr>
              <a:t>” </a:t>
            </a:r>
            <a:endParaRPr lang="en-US" altLang="ko-KR" sz="1200"/>
          </a:p>
        </p:txBody>
      </p:sp>
      <p:sp>
        <p:nvSpPr>
          <p:cNvPr id="51" name="직사각형 50">
            <a:extLst>
              <a:ext uri="{FF2B5EF4-FFF2-40B4-BE49-F238E27FC236}">
                <a16:creationId xmlns:a16="http://schemas.microsoft.com/office/drawing/2014/main" id="{1F81BEB8-3C7A-C586-31E3-D618EAAB7EE5}"/>
              </a:ext>
            </a:extLst>
          </p:cNvPr>
          <p:cNvSpPr/>
          <p:nvPr/>
        </p:nvSpPr>
        <p:spPr>
          <a:xfrm>
            <a:off x="793367" y="3881787"/>
            <a:ext cx="1386918" cy="307777"/>
          </a:xfrm>
          <a:prstGeom prst="rect">
            <a:avLst/>
          </a:prstGeom>
        </p:spPr>
        <p:txBody>
          <a:bodyPr wrap="none">
            <a:spAutoFit/>
          </a:bodyPr>
          <a:lstStyle/>
          <a:p>
            <a:r>
              <a:rPr lang="ko-KR" altLang="en-US" sz="1400" b="1">
                <a:latin typeface="+mn-ea"/>
              </a:rPr>
              <a:t>필드 수준 오류</a:t>
            </a:r>
          </a:p>
        </p:txBody>
      </p:sp>
      <p:sp>
        <p:nvSpPr>
          <p:cNvPr id="52" name="직사각형 51">
            <a:extLst>
              <a:ext uri="{FF2B5EF4-FFF2-40B4-BE49-F238E27FC236}">
                <a16:creationId xmlns:a16="http://schemas.microsoft.com/office/drawing/2014/main" id="{9230E356-7665-F615-0831-F0E0F920D887}"/>
              </a:ext>
            </a:extLst>
          </p:cNvPr>
          <p:cNvSpPr/>
          <p:nvPr/>
        </p:nvSpPr>
        <p:spPr>
          <a:xfrm>
            <a:off x="793367" y="5005185"/>
            <a:ext cx="1386918" cy="307777"/>
          </a:xfrm>
          <a:prstGeom prst="rect">
            <a:avLst/>
          </a:prstGeom>
        </p:spPr>
        <p:txBody>
          <a:bodyPr wrap="none">
            <a:spAutoFit/>
          </a:bodyPr>
          <a:lstStyle/>
          <a:p>
            <a:r>
              <a:rPr lang="ko-KR" altLang="en-US" sz="1400" b="1">
                <a:latin typeface="+mn-ea"/>
              </a:rPr>
              <a:t>객체 수준 오류</a:t>
            </a:r>
          </a:p>
        </p:txBody>
      </p:sp>
    </p:spTree>
    <p:extLst>
      <p:ext uri="{BB962C8B-B14F-4D97-AF65-F5344CB8AC3E}">
        <p14:creationId xmlns:p14="http://schemas.microsoft.com/office/powerpoint/2010/main" val="301454567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74827-CB7A-AAB1-87F7-252EA9BBED38}"/>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C37DE14D-F816-745A-4D8B-9DBA0C29A893}"/>
              </a:ext>
            </a:extLst>
          </p:cNvPr>
          <p:cNvSpPr/>
          <p:nvPr/>
        </p:nvSpPr>
        <p:spPr>
          <a:xfrm>
            <a:off x="166387" y="176674"/>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객체</a:t>
            </a:r>
            <a:r>
              <a:rPr lang="en-US" altLang="ko-KR" b="1">
                <a:solidFill>
                  <a:schemeClr val="accent1">
                    <a:lumMod val="75000"/>
                  </a:schemeClr>
                </a:solidFill>
                <a:latin typeface="+mn-ea"/>
              </a:rPr>
              <a:t> </a:t>
            </a:r>
            <a:r>
              <a:rPr lang="ko-KR" altLang="en-US" b="1">
                <a:solidFill>
                  <a:schemeClr val="accent1">
                    <a:lumMod val="75000"/>
                  </a:schemeClr>
                </a:solidFill>
                <a:latin typeface="+mn-ea"/>
              </a:rPr>
              <a:t>사용</a:t>
            </a:r>
            <a:endParaRPr lang="ko-KR" altLang="en-US">
              <a:solidFill>
                <a:schemeClr val="accent1">
                  <a:lumMod val="75000"/>
                </a:schemeClr>
              </a:solidFill>
              <a:latin typeface="+mn-ea"/>
            </a:endParaRPr>
          </a:p>
        </p:txBody>
      </p:sp>
      <p:sp>
        <p:nvSpPr>
          <p:cNvPr id="3" name="Rectangle 1">
            <a:extLst>
              <a:ext uri="{FF2B5EF4-FFF2-40B4-BE49-F238E27FC236}">
                <a16:creationId xmlns:a16="http://schemas.microsoft.com/office/drawing/2014/main" id="{36364136-FB04-42E5-3B8C-F4470C9E1800}"/>
              </a:ext>
            </a:extLst>
          </p:cNvPr>
          <p:cNvSpPr>
            <a:spLocks noChangeArrowheads="1"/>
          </p:cNvSpPr>
          <p:nvPr/>
        </p:nvSpPr>
        <p:spPr bwMode="auto">
          <a:xfrm>
            <a:off x="7020051" y="1625662"/>
            <a:ext cx="4498449"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objectName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바인딩 객체 이름</a:t>
            </a:r>
            <a:r>
              <a:rPr kumimoji="0" lang="en-US" altLang="ko-KR" sz="1200" b="0" i="1" u="none" strike="noStrike" cap="none" normalizeH="0" baseline="0">
                <a:ln>
                  <a:noFill/>
                </a:ln>
                <a:solidFill>
                  <a:srgbClr val="5F826B"/>
                </a:solidFill>
                <a:effectLst/>
                <a:ea typeface="JetBrains Mono"/>
              </a:rPr>
              <a:t>(@</a:t>
            </a:r>
            <a:r>
              <a:rPr lang="en-US" altLang="ko-KR" sz="1200" i="1">
                <a:solidFill>
                  <a:srgbClr val="5F826B"/>
                </a:solidFill>
                <a:ea typeface="JetBrains Mono"/>
              </a:rPr>
              <a:t>ModelAttribute </a:t>
            </a:r>
            <a:r>
              <a:rPr lang="ko-KR" altLang="en-US" sz="1200" i="1">
                <a:solidFill>
                  <a:srgbClr val="5F826B"/>
                </a:solidFill>
                <a:ea typeface="JetBrains Mono"/>
              </a:rPr>
              <a:t>이름</a:t>
            </a:r>
            <a:r>
              <a:rPr lang="en-US" altLang="ko-KR" sz="1200" i="1">
                <a:solidFill>
                  <a:srgbClr val="5F826B"/>
                </a:solidFill>
                <a:ea typeface="JetBrains Mono"/>
              </a:rPr>
              <a:t>)</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field</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필드명</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defaultMessage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기본 메시지</a:t>
            </a:r>
            <a:endParaRPr kumimoji="0" lang="en-US" altLang="ko-KR" sz="1200" b="0" i="1" u="none" strike="noStrike" cap="none" normalizeH="0" baseline="0">
              <a:ln>
                <a:noFill/>
              </a:ln>
              <a:solidFill>
                <a:srgbClr val="5F826B"/>
              </a:solidFill>
              <a:effectLst/>
              <a:ea typeface="JetBrains Mono"/>
            </a:endParaRPr>
          </a:p>
        </p:txBody>
      </p:sp>
      <p:sp>
        <p:nvSpPr>
          <p:cNvPr id="9" name="직사각형 8">
            <a:extLst>
              <a:ext uri="{FF2B5EF4-FFF2-40B4-BE49-F238E27FC236}">
                <a16:creationId xmlns:a16="http://schemas.microsoft.com/office/drawing/2014/main" id="{89DC82E6-2567-229E-58E1-E6D6773A35D4}"/>
              </a:ext>
            </a:extLst>
          </p:cNvPr>
          <p:cNvSpPr/>
          <p:nvPr/>
        </p:nvSpPr>
        <p:spPr>
          <a:xfrm>
            <a:off x="430427" y="520252"/>
            <a:ext cx="623215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ObjectError </a:t>
            </a:r>
            <a:r>
              <a:rPr lang="ko-KR" altLang="en-US" sz="1200"/>
              <a:t>와 </a:t>
            </a:r>
            <a:r>
              <a:rPr lang="en-US" altLang="ko-KR" sz="1200"/>
              <a:t>FieldError </a:t>
            </a:r>
            <a:r>
              <a:rPr lang="ko-KR" altLang="en-US" sz="1200"/>
              <a:t>는 생성자를 통해 오류 정보를</a:t>
            </a:r>
            <a:r>
              <a:rPr lang="en-US" altLang="ko-KR" sz="1200"/>
              <a:t> </a:t>
            </a:r>
            <a:r>
              <a:rPr lang="ko-KR" altLang="en-US" sz="1200"/>
              <a:t>전달받는다</a:t>
            </a:r>
            <a:endParaRPr lang="en-US" altLang="ko-KR" sz="1200"/>
          </a:p>
        </p:txBody>
      </p:sp>
      <p:sp>
        <p:nvSpPr>
          <p:cNvPr id="13" name="Rectangle 1">
            <a:extLst>
              <a:ext uri="{FF2B5EF4-FFF2-40B4-BE49-F238E27FC236}">
                <a16:creationId xmlns:a16="http://schemas.microsoft.com/office/drawing/2014/main" id="{09731647-F6A5-8F36-1CE5-A2F1B2041B59}"/>
              </a:ext>
            </a:extLst>
          </p:cNvPr>
          <p:cNvSpPr>
            <a:spLocks noChangeArrowheads="1"/>
          </p:cNvSpPr>
          <p:nvPr/>
        </p:nvSpPr>
        <p:spPr bwMode="auto">
          <a:xfrm>
            <a:off x="7020051" y="915540"/>
            <a:ext cx="4498449" cy="5459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objectName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바인딩 객체 이름</a:t>
            </a:r>
            <a:r>
              <a:rPr kumimoji="0" lang="en-US" altLang="ko-KR" sz="1200" b="0" i="1" u="none" strike="noStrike" cap="none" normalizeH="0" baseline="0">
                <a:ln>
                  <a:noFill/>
                </a:ln>
                <a:solidFill>
                  <a:srgbClr val="5F826B"/>
                </a:solidFill>
                <a:effectLst/>
                <a:ea typeface="JetBrains Mono"/>
              </a:rPr>
              <a:t>(@</a:t>
            </a:r>
            <a:r>
              <a:rPr lang="en-US" altLang="ko-KR" sz="1200" i="1">
                <a:solidFill>
                  <a:srgbClr val="5F826B"/>
                </a:solidFill>
                <a:ea typeface="JetBrains Mono"/>
              </a:rPr>
              <a:t>ModelAttribute </a:t>
            </a:r>
            <a:r>
              <a:rPr lang="ko-KR" altLang="en-US" sz="1200" i="1">
                <a:solidFill>
                  <a:srgbClr val="5F826B"/>
                </a:solidFill>
                <a:ea typeface="JetBrains Mono"/>
              </a:rPr>
              <a:t>이름</a:t>
            </a:r>
            <a:r>
              <a:rPr lang="en-US" altLang="ko-KR" sz="1200" i="1">
                <a:solidFill>
                  <a:srgbClr val="5F826B"/>
                </a:solidFill>
                <a:ea typeface="JetBrains Mono"/>
              </a:rPr>
              <a:t>)</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defaultMessage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기본 메시지</a:t>
            </a:r>
            <a:endParaRPr kumimoji="0" lang="en-US" altLang="ko-KR" sz="1200" b="0" i="1" u="none" strike="noStrike" cap="none" normalizeH="0" baseline="0">
              <a:ln>
                <a:noFill/>
              </a:ln>
              <a:solidFill>
                <a:srgbClr val="5F826B"/>
              </a:solidFill>
              <a:effectLst/>
              <a:ea typeface="JetBrains Mono"/>
            </a:endParaRPr>
          </a:p>
        </p:txBody>
      </p:sp>
      <p:sp>
        <p:nvSpPr>
          <p:cNvPr id="14" name="직사각형 13">
            <a:extLst>
              <a:ext uri="{FF2B5EF4-FFF2-40B4-BE49-F238E27FC236}">
                <a16:creationId xmlns:a16="http://schemas.microsoft.com/office/drawing/2014/main" id="{263DC5A0-E78F-1C89-BC9F-61E224E69F5F}"/>
              </a:ext>
            </a:extLst>
          </p:cNvPr>
          <p:cNvSpPr/>
          <p:nvPr/>
        </p:nvSpPr>
        <p:spPr>
          <a:xfrm>
            <a:off x="166387" y="2782673"/>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endParaRPr lang="ko-KR" altLang="en-US">
              <a:solidFill>
                <a:schemeClr val="accent1">
                  <a:lumMod val="75000"/>
                </a:schemeClr>
              </a:solidFill>
              <a:latin typeface="+mn-ea"/>
            </a:endParaRPr>
          </a:p>
        </p:txBody>
      </p:sp>
      <p:sp>
        <p:nvSpPr>
          <p:cNvPr id="26" name="Rectangle 5">
            <a:extLst>
              <a:ext uri="{FF2B5EF4-FFF2-40B4-BE49-F238E27FC236}">
                <a16:creationId xmlns:a16="http://schemas.microsoft.com/office/drawing/2014/main" id="{DE7E0BD9-1831-3972-1013-6E8FC92BE9C2}"/>
              </a:ext>
            </a:extLst>
          </p:cNvPr>
          <p:cNvSpPr>
            <a:spLocks noChangeArrowheads="1"/>
          </p:cNvSpPr>
          <p:nvPr/>
        </p:nvSpPr>
        <p:spPr bwMode="auto">
          <a:xfrm>
            <a:off x="555081" y="4059384"/>
            <a:ext cx="6280862"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bindingResult)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StringUtils.</a:t>
            </a:r>
            <a:r>
              <a:rPr kumimoji="0" lang="ko-KR" altLang="ko-KR" sz="1100" b="0" i="1" u="none" strike="noStrike" cap="none" normalizeH="0" baseline="0">
                <a:ln>
                  <a:noFill/>
                </a:ln>
                <a:solidFill>
                  <a:srgbClr val="BCBEC4"/>
                </a:solidFill>
                <a:effectLst/>
                <a:latin typeface="Arial Unicode MS"/>
                <a:ea typeface="JetBrains Mono"/>
              </a:rPr>
              <a:t>hasText</a:t>
            </a:r>
            <a:r>
              <a:rPr kumimoji="0" lang="ko-KR" altLang="ko-KR" sz="1100" b="0" i="0" u="none" strike="noStrike" cap="none" normalizeH="0" baseline="0">
                <a:ln>
                  <a:noFill/>
                </a:ln>
                <a:solidFill>
                  <a:srgbClr val="BCBEC4"/>
                </a:solidFill>
                <a:effectLst/>
                <a:latin typeface="Arial Unicode MS"/>
                <a:ea typeface="JetBrains Mono"/>
              </a:rPr>
              <a:t>(user.getName()))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이름은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StringUtils.</a:t>
            </a:r>
            <a:r>
              <a:rPr kumimoji="0" lang="ko-KR" altLang="ko-KR" sz="1100" b="0" i="1" u="none" strike="noStrike" cap="none" normalizeH="0" baseline="0">
                <a:ln>
                  <a:noFill/>
                </a:ln>
                <a:solidFill>
                  <a:srgbClr val="BCBEC4"/>
                </a:solidFill>
                <a:effectLst/>
                <a:latin typeface="Arial Unicode MS"/>
                <a:ea typeface="JetBrains Mono"/>
              </a:rPr>
              <a:t>hasText</a:t>
            </a:r>
            <a:r>
              <a:rPr kumimoji="0" lang="ko-KR" altLang="ko-KR" sz="1100" b="0" i="0" u="none" strike="noStrike" cap="none" normalizeH="0" baseline="0">
                <a:ln>
                  <a:noFill/>
                </a:ln>
                <a:solidFill>
                  <a:srgbClr val="BCBEC4"/>
                </a:solidFill>
                <a:effectLst/>
                <a:latin typeface="Arial Unicode MS"/>
                <a:ea typeface="JetBrains Mono"/>
              </a:rPr>
              <a:t>(user.getName()) &amp;&amp; (user.getAge() == </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ObjectError(</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입력 값은 모두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9" name="Rectangle 6">
            <a:extLst>
              <a:ext uri="{FF2B5EF4-FFF2-40B4-BE49-F238E27FC236}">
                <a16:creationId xmlns:a16="http://schemas.microsoft.com/office/drawing/2014/main" id="{8EEB8DE3-008E-9D29-F99C-D1F42AE7D27C}"/>
              </a:ext>
            </a:extLst>
          </p:cNvPr>
          <p:cNvSpPr>
            <a:spLocks noChangeArrowheads="1"/>
          </p:cNvSpPr>
          <p:nvPr/>
        </p:nvSpPr>
        <p:spPr bwMode="auto">
          <a:xfrm>
            <a:off x="555082" y="915540"/>
            <a:ext cx="6276474"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latin typeface="Arial Unicode MS"/>
                <a:ea typeface="JetBrains Mono"/>
              </a:rPr>
              <a:t>ObjectError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ObjectError </a:t>
            </a:r>
            <a:r>
              <a:rPr kumimoji="0" lang="ko-KR" altLang="ko-KR" sz="1200" b="0" i="0" u="none" strike="noStrike" cap="none" normalizeH="0" baseline="0">
                <a:ln>
                  <a:noFill/>
                </a:ln>
                <a:solidFill>
                  <a:srgbClr val="BCBEC4"/>
                </a:solidFill>
                <a:effectLst/>
                <a:latin typeface="Arial Unicode MS"/>
                <a:ea typeface="JetBrains Mono"/>
              </a:rPr>
              <a:t>(String objectName,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0" name="Rectangle 6">
            <a:extLst>
              <a:ext uri="{FF2B5EF4-FFF2-40B4-BE49-F238E27FC236}">
                <a16:creationId xmlns:a16="http://schemas.microsoft.com/office/drawing/2014/main" id="{ED1966AE-993A-1DC9-2F6B-7DE5A3D4A531}"/>
              </a:ext>
            </a:extLst>
          </p:cNvPr>
          <p:cNvSpPr>
            <a:spLocks noChangeArrowheads="1"/>
          </p:cNvSpPr>
          <p:nvPr/>
        </p:nvSpPr>
        <p:spPr bwMode="auto">
          <a:xfrm>
            <a:off x="555081" y="1745695"/>
            <a:ext cx="6276474"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en-US" altLang="ko-KR" sz="1400" b="0" i="0" u="none" strike="noStrike" cap="none" normalizeH="0" baseline="0">
                <a:ln>
                  <a:noFill/>
                </a:ln>
                <a:solidFill>
                  <a:srgbClr val="BCBEC4"/>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FieldError </a:t>
            </a:r>
            <a:r>
              <a:rPr kumimoji="0" lang="ko-KR" altLang="ko-KR" sz="1200" b="0" i="0" u="none" strike="noStrike" cap="none" normalizeH="0" baseline="0">
                <a:ln>
                  <a:noFill/>
                </a:ln>
                <a:solidFill>
                  <a:srgbClr val="BCBEC4"/>
                </a:solidFill>
                <a:effectLst/>
                <a:latin typeface="Arial Unicode MS"/>
                <a:ea typeface="JetBrains Mono"/>
              </a:rPr>
              <a:t>(String objectName, </a:t>
            </a:r>
            <a:r>
              <a:rPr kumimoji="0" lang="en-US" altLang="ko-KR" sz="1200" b="0" i="0" u="none" strike="noStrike" cap="none" normalizeH="0" baseline="0">
                <a:ln>
                  <a:noFill/>
                </a:ln>
                <a:solidFill>
                  <a:srgbClr val="BCBEC4"/>
                </a:solidFill>
                <a:effectLst/>
                <a:latin typeface="Arial Unicode MS"/>
                <a:ea typeface="JetBrains Mono"/>
              </a:rPr>
              <a:t>String field, </a:t>
            </a:r>
            <a:r>
              <a:rPr kumimoji="0" lang="ko-KR" altLang="ko-KR" sz="1200" b="0" i="0" u="none" strike="noStrike" cap="none" normalizeH="0" baseline="0">
                <a:ln>
                  <a:noFill/>
                </a:ln>
                <a:solidFill>
                  <a:srgbClr val="BCBEC4"/>
                </a:solidFill>
                <a:effectLst/>
                <a:latin typeface="Arial Unicode MS"/>
                <a:ea typeface="JetBrains Mono"/>
              </a:rPr>
              <a:t>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32" name="직선 화살표 연결선 31">
            <a:extLst>
              <a:ext uri="{FF2B5EF4-FFF2-40B4-BE49-F238E27FC236}">
                <a16:creationId xmlns:a16="http://schemas.microsoft.com/office/drawing/2014/main" id="{D297EFC9-3AAC-A113-9190-13EA7FA7EEA4}"/>
              </a:ext>
            </a:extLst>
          </p:cNvPr>
          <p:cNvCxnSpPr>
            <a:stCxn id="30" idx="0"/>
            <a:endCxn id="29" idx="2"/>
          </p:cNvCxnSpPr>
          <p:nvPr/>
        </p:nvCxnSpPr>
        <p:spPr>
          <a:xfrm flipV="1">
            <a:off x="3693318" y="1573862"/>
            <a:ext cx="1" cy="1718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그림 38">
            <a:extLst>
              <a:ext uri="{FF2B5EF4-FFF2-40B4-BE49-F238E27FC236}">
                <a16:creationId xmlns:a16="http://schemas.microsoft.com/office/drawing/2014/main" id="{7D33688E-34F7-C99D-5355-CDF13F497410}"/>
              </a:ext>
            </a:extLst>
          </p:cNvPr>
          <p:cNvPicPr>
            <a:picLocks noChangeAspect="1"/>
          </p:cNvPicPr>
          <p:nvPr/>
        </p:nvPicPr>
        <p:blipFill>
          <a:blip r:embed="rId3"/>
          <a:stretch>
            <a:fillRect/>
          </a:stretch>
        </p:blipFill>
        <p:spPr>
          <a:xfrm>
            <a:off x="7411452" y="3081401"/>
            <a:ext cx="3473698" cy="3578118"/>
          </a:xfrm>
          <a:prstGeom prst="rect">
            <a:avLst/>
          </a:prstGeom>
        </p:spPr>
      </p:pic>
      <p:sp>
        <p:nvSpPr>
          <p:cNvPr id="40" name="Rectangle 7">
            <a:extLst>
              <a:ext uri="{FF2B5EF4-FFF2-40B4-BE49-F238E27FC236}">
                <a16:creationId xmlns:a16="http://schemas.microsoft.com/office/drawing/2014/main" id="{F2D5353F-BB18-667B-7C6B-E2AEB38E8F3A}"/>
              </a:ext>
            </a:extLst>
          </p:cNvPr>
          <p:cNvSpPr>
            <a:spLocks noChangeArrowheads="1"/>
          </p:cNvSpPr>
          <p:nvPr/>
        </p:nvSpPr>
        <p:spPr bwMode="auto">
          <a:xfrm>
            <a:off x="555081" y="3146597"/>
            <a:ext cx="6276474"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users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name=&amp;age=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1" name="화살표: 오른쪽 40">
            <a:extLst>
              <a:ext uri="{FF2B5EF4-FFF2-40B4-BE49-F238E27FC236}">
                <a16:creationId xmlns:a16="http://schemas.microsoft.com/office/drawing/2014/main" id="{33F7D83E-671A-E11D-24C0-1FEBE7795848}"/>
              </a:ext>
            </a:extLst>
          </p:cNvPr>
          <p:cNvSpPr/>
          <p:nvPr/>
        </p:nvSpPr>
        <p:spPr>
          <a:xfrm>
            <a:off x="6958266" y="4746458"/>
            <a:ext cx="320840" cy="24063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15D38FB1-7FBA-63A8-0263-EC00EA3E24A8}"/>
              </a:ext>
            </a:extLst>
          </p:cNvPr>
          <p:cNvSpPr/>
          <p:nvPr/>
        </p:nvSpPr>
        <p:spPr>
          <a:xfrm>
            <a:off x="7363326" y="2773624"/>
            <a:ext cx="1362745" cy="307777"/>
          </a:xfrm>
          <a:prstGeom prst="rect">
            <a:avLst/>
          </a:prstGeom>
        </p:spPr>
        <p:txBody>
          <a:bodyPr wrap="none">
            <a:spAutoFit/>
          </a:bodyPr>
          <a:lstStyle/>
          <a:p>
            <a:r>
              <a:rPr lang="en-US" altLang="ko-KR" sz="1400" b="1">
                <a:latin typeface="+mn-ea"/>
              </a:rPr>
              <a:t>BindingResult</a:t>
            </a:r>
            <a:endParaRPr lang="ko-KR" altLang="en-US" sz="1400">
              <a:latin typeface="+mn-ea"/>
            </a:endParaRPr>
          </a:p>
        </p:txBody>
      </p:sp>
    </p:spTree>
    <p:extLst>
      <p:ext uri="{BB962C8B-B14F-4D97-AF65-F5344CB8AC3E}">
        <p14:creationId xmlns:p14="http://schemas.microsoft.com/office/powerpoint/2010/main" val="90333683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F0864-3459-557D-65A6-774CE0378341}"/>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5AD75A44-3383-F710-2B0D-AEF916454C58}"/>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5" name="Rectangle 3">
            <a:extLst>
              <a:ext uri="{FF2B5EF4-FFF2-40B4-BE49-F238E27FC236}">
                <a16:creationId xmlns:a16="http://schemas.microsoft.com/office/drawing/2014/main" id="{43AFC373-A755-AC5B-AFC2-EA3B743D173F}"/>
              </a:ext>
            </a:extLst>
          </p:cNvPr>
          <p:cNvSpPr>
            <a:spLocks noChangeArrowheads="1"/>
          </p:cNvSpPr>
          <p:nvPr/>
        </p:nvSpPr>
        <p:spPr bwMode="auto">
          <a:xfrm>
            <a:off x="166387" y="660009"/>
            <a:ext cx="5404234" cy="58730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OrderController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@GetMapping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showOrderForm</a:t>
            </a:r>
            <a:r>
              <a:rPr kumimoji="0" lang="ko-KR" altLang="ko-KR" sz="1000" b="0" i="0" u="none" strike="noStrike" cap="none" normalizeH="0" baseline="0">
                <a:ln>
                  <a:noFill/>
                </a:ln>
                <a:solidFill>
                  <a:srgbClr val="BCBEC4"/>
                </a:solidFill>
                <a:effectLst/>
                <a:latin typeface="Arial Unicode MS"/>
                <a:ea typeface="JetBrains Mono"/>
              </a:rPr>
              <a:t>(Model model)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model.addAttribute(</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Order());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submitOrder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Order order, BindingResult </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오류 검증</a:t>
            </a:r>
            <a:r>
              <a:rPr kumimoji="0" lang="ko-KR" altLang="ko-KR" sz="1000" b="0" i="0" u="none" strike="noStrike" cap="none" normalizeH="0" baseline="0">
                <a:ln>
                  <a:noFill/>
                </a:ln>
                <a:solidFill>
                  <a:srgbClr val="7A7E85"/>
                </a:solidFill>
                <a:effectLst/>
                <a:latin typeface="Arial Unicode MS"/>
                <a:ea typeface="JetBrains Mono"/>
              </a:rPr>
              <a:t> (productName)</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a:t>
            </a:r>
            <a:r>
              <a:rPr lang="ko-KR" altLang="en-US" sz="1000">
                <a:solidFill>
                  <a:srgbClr val="6AAB73"/>
                </a:solidFill>
                <a:latin typeface="Courier New" panose="02070309020205020404" pitchFamily="49" charset="0"/>
                <a:ea typeface="JetBrains Mono"/>
                <a:cs typeface="Courier New" panose="02070309020205020404" pitchFamily="49" charset="0"/>
              </a:rPr>
              <a:t>필수입니다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오류 검증</a:t>
            </a:r>
            <a:r>
              <a:rPr kumimoji="0" lang="ko-KR" altLang="ko-KR" sz="1000" b="0" i="0" u="none" strike="noStrike" cap="none" normalizeH="0" baseline="0">
                <a:ln>
                  <a:noFill/>
                </a:ln>
                <a:solidFill>
                  <a:srgbClr val="7A7E85"/>
                </a:solidFill>
                <a:effectLst/>
                <a:latin typeface="Arial Unicode MS"/>
                <a:ea typeface="JetBrains Mono"/>
              </a:rPr>
              <a:t> (quantity)</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lang="ko-KR" altLang="en-US" sz="1000">
                <a:solidFill>
                  <a:srgbClr val="BCBEC4"/>
                </a:solidFill>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000" b="0" i="0" u="none" strike="noStrike" cap="none" normalizeH="0" baseline="0">
                <a:ln>
                  <a:noFill/>
                </a:ln>
                <a:solidFill>
                  <a:srgbClr val="6AAB73"/>
                </a:solidFill>
                <a:effectLst/>
                <a:latin typeface="Arial Unicode MS"/>
                <a:ea typeface="JetBrains Mono"/>
              </a:rPr>
              <a:t> 0</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수준 오류</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&amp;&amp; (order. 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유효하지 않은 상품명입니다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esult.hasErrors())</a:t>
            </a:r>
            <a:r>
              <a:rPr kumimoji="0" lang="en-US" altLang="ko-KR" sz="1000" b="0" i="0" u="none" strike="noStrike" cap="none" normalizeH="0" baseline="0">
                <a:ln>
                  <a:noFill/>
                </a:ln>
                <a:solidFill>
                  <a:srgbClr val="BCBEC4"/>
                </a:solidFill>
                <a:effectLst/>
                <a:latin typeface="Arial Unicode MS"/>
                <a:ea typeface="JetBrains Mono"/>
              </a:rPr>
              <a: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a:t>
            </a:r>
            <a:r>
              <a:rPr kumimoji="0" lang="en-US" altLang="ko-KR" sz="1000" b="0" i="0" u="none" strike="noStrike" cap="none" normalizeH="0" baseline="0">
                <a:ln>
                  <a:noFill/>
                </a:ln>
                <a:solidFill>
                  <a:srgbClr val="7A7E85"/>
                </a:solidFill>
                <a:effectLst/>
                <a:latin typeface="Arial Unicode MS"/>
                <a:ea typeface="JetBrains Mono"/>
              </a:rPr>
              <a:t>/</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오류가 있으면 주문 폼으로 돌아가기</a:t>
            </a:r>
            <a:endPar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"orderResult"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0AC0181B-3E39-A223-4D1C-1F7704DF7D8E}"/>
              </a:ext>
            </a:extLst>
          </p:cNvPr>
          <p:cNvSpPr>
            <a:spLocks noChangeArrowheads="1"/>
          </p:cNvSpPr>
          <p:nvPr/>
        </p:nvSpPr>
        <p:spPr bwMode="auto">
          <a:xfrm>
            <a:off x="5671987" y="660009"/>
            <a:ext cx="6394783" cy="44726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Arial Unicode MS"/>
                <a:ea typeface="JetBrains Mono"/>
              </a:rPr>
              <a:t>&lt;!DOCTYPE html&gt;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html </a:t>
            </a:r>
            <a:r>
              <a:rPr kumimoji="0" lang="ko-KR" altLang="ko-KR" sz="1000" b="0" i="0" u="none" strike="noStrike" cap="none" normalizeH="0" baseline="0">
                <a:ln>
                  <a:noFill/>
                </a:ln>
                <a:solidFill>
                  <a:srgbClr val="BCBEC4"/>
                </a:solidFill>
                <a:effectLst/>
                <a:latin typeface="Arial Unicode MS"/>
                <a:ea typeface="JetBrains Mono"/>
              </a:rPr>
              <a:t>xmlns:th=</a:t>
            </a:r>
            <a:r>
              <a:rPr kumimoji="0" lang="ko-KR" altLang="ko-KR" sz="1000" b="0" i="0" u="none" strike="noStrike" cap="none" normalizeH="0" baseline="0">
                <a:ln>
                  <a:noFill/>
                </a:ln>
                <a:solidFill>
                  <a:srgbClr val="6AAB73"/>
                </a:solidFill>
                <a:effectLst/>
                <a:latin typeface="Arial Unicode MS"/>
                <a:ea typeface="JetBrains Mono"/>
              </a:rPr>
              <a:t>"http://www.thymeleaf.org"</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head</a:t>
            </a:r>
            <a:r>
              <a:rPr kumimoji="0" lang="ko-KR" altLang="ko-KR" sz="1000" b="0" i="0" u="none" strike="noStrike" cap="none" normalizeH="0" baseline="0">
                <a:ln>
                  <a:noFill/>
                </a:ln>
                <a:solidFill>
                  <a:srgbClr val="BCBEC4"/>
                </a:solidFill>
                <a:effectLst/>
                <a:latin typeface="Arial Unicode MS"/>
                <a:ea typeface="JetBrains Mono"/>
              </a:rPr>
              <a:t>&gt;&lt;</a:t>
            </a:r>
            <a:r>
              <a:rPr kumimoji="0" lang="ko-KR" altLang="ko-KR" sz="1000" b="0" i="0" u="none" strike="noStrike" cap="none" normalizeH="0" baseline="0">
                <a:ln>
                  <a:noFill/>
                </a:ln>
                <a:solidFill>
                  <a:srgbClr val="16BAAC"/>
                </a:solidFill>
                <a:effectLst/>
                <a:latin typeface="Arial Unicode MS"/>
                <a:ea typeface="JetBrains Mono"/>
              </a:rPr>
              <a:t>title</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주문 입력</a:t>
            </a:r>
            <a:r>
              <a:rPr kumimoji="0" lang="ko-KR" altLang="ko-KR" sz="1000" b="0" i="0" u="none" strike="noStrike" cap="none" normalizeH="0" baseline="0">
                <a:ln>
                  <a:noFill/>
                </a:ln>
                <a:solidFill>
                  <a:srgbClr val="BCBEC4"/>
                </a:solidFill>
                <a:effectLst/>
                <a:latin typeface="Arial Unicode MS"/>
                <a:ea typeface="JetBrains Mono"/>
              </a:rPr>
              <a:t>&lt;/title&gt;&lt;/head&gt;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body</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h1</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주문 입력</a:t>
            </a:r>
            <a:r>
              <a:rPr kumimoji="0" lang="ko-KR" altLang="ko-KR" sz="1000" b="0" i="0" u="none" strike="noStrike" cap="none" normalizeH="0" baseline="0">
                <a:ln>
                  <a:noFill/>
                </a:ln>
                <a:solidFill>
                  <a:srgbClr val="BCBEC4"/>
                </a:solidFill>
                <a:effectLst/>
                <a:latin typeface="Arial Unicode MS"/>
                <a:ea typeface="JetBrains Mono"/>
              </a:rPr>
              <a:t>&lt;/h1&gt;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form </a:t>
            </a:r>
            <a:r>
              <a:rPr kumimoji="0" lang="ko-KR" altLang="ko-KR" sz="1000" b="0" i="0" u="none" strike="noStrike" cap="none" normalizeH="0" baseline="0">
                <a:ln>
                  <a:noFill/>
                </a:ln>
                <a:solidFill>
                  <a:srgbClr val="BCBEC4"/>
                </a:solidFill>
                <a:effectLst/>
                <a:latin typeface="Arial Unicode MS"/>
                <a:ea typeface="JetBrains Mono"/>
              </a:rPr>
              <a:t>th:action=</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CBEC4"/>
                </a:solidFill>
                <a:effectLst/>
                <a:latin typeface="Arial Unicode MS"/>
                <a:ea typeface="JetBrains Mono"/>
              </a:rPr>
              <a:t>th:object=</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CBEC4"/>
                </a:solidFill>
                <a:effectLst/>
                <a:latin typeface="Arial Unicode MS"/>
                <a:ea typeface="JetBrains Mono"/>
              </a:rPr>
              <a:t>method=</a:t>
            </a:r>
            <a:r>
              <a:rPr kumimoji="0" lang="ko-KR" altLang="ko-KR" sz="1000" b="0" i="0" u="none" strike="noStrike" cap="none" normalizeH="0" baseline="0">
                <a:ln>
                  <a:noFill/>
                </a:ln>
                <a:solidFill>
                  <a:srgbClr val="6AAB73"/>
                </a:solidFill>
                <a:effectLst/>
                <a:latin typeface="Arial Unicode MS"/>
                <a:ea typeface="JetBrains Mono"/>
              </a:rPr>
              <a:t>"post"</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label</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input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BCBEC4"/>
                </a:solidFill>
                <a:effectLst/>
                <a:latin typeface="Arial Unicode MS"/>
                <a:ea typeface="JetBrains Mono"/>
              </a:rPr>
              <a:t>th:field=</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/&gt;&lt;/label&gt;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span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"${#fields.hasErrors('productName')}" </a:t>
            </a:r>
            <a:r>
              <a:rPr kumimoji="0" lang="ko-KR" altLang="ko-KR" sz="1000" b="0" i="0" u="none" strike="noStrike" cap="none" normalizeH="0" baseline="0">
                <a:ln>
                  <a:noFill/>
                </a:ln>
                <a:solidFill>
                  <a:srgbClr val="BCBEC4"/>
                </a:solidFill>
                <a:effectLst/>
                <a:latin typeface="Arial Unicode MS"/>
                <a:ea typeface="JetBrains Mono"/>
              </a:rPr>
              <a:t>th:errors=</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000" b="0" i="0" u="none" strike="noStrike" cap="none" normalizeH="0" baseline="0">
                <a:ln>
                  <a:noFill/>
                </a:ln>
                <a:solidFill>
                  <a:srgbClr val="BCBEC4"/>
                </a:solidFill>
                <a:effectLst/>
                <a:latin typeface="Arial Unicode MS"/>
                <a:ea typeface="JetBrains Mono"/>
              </a:rPr>
              <a:t>&lt;/span&gt;&lt;</a:t>
            </a:r>
            <a:r>
              <a:rPr kumimoji="0" lang="ko-KR" altLang="ko-KR" sz="1000" b="0" i="0" u="none" strike="noStrike" cap="none" normalizeH="0" baseline="0">
                <a:ln>
                  <a:noFill/>
                </a:ln>
                <a:solidFill>
                  <a:srgbClr val="16BAAC"/>
                </a:solidFill>
                <a:effectLst/>
                <a:latin typeface="Arial Unicode MS"/>
                <a:ea typeface="JetBrains Mono"/>
              </a:rPr>
              <a:t>br</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label</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a:t>
            </a: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input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"number" </a:t>
            </a:r>
            <a:r>
              <a:rPr kumimoji="0" lang="ko-KR" altLang="ko-KR" sz="1000" b="0" i="0" u="none" strike="noStrike" cap="none" normalizeH="0" baseline="0">
                <a:ln>
                  <a:noFill/>
                </a:ln>
                <a:solidFill>
                  <a:srgbClr val="BCBEC4"/>
                </a:solidFill>
                <a:effectLst/>
                <a:latin typeface="Arial Unicode MS"/>
                <a:ea typeface="JetBrains Mono"/>
              </a:rPr>
              <a:t>th:field=</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/&gt;&lt;/label&gt;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span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"${#fields.hasErrors('quantity')}" </a:t>
            </a:r>
            <a:r>
              <a:rPr kumimoji="0" lang="ko-KR" altLang="ko-KR" sz="1000" b="0" i="0" u="none" strike="noStrike" cap="none" normalizeH="0" baseline="0">
                <a:ln>
                  <a:noFill/>
                </a:ln>
                <a:solidFill>
                  <a:srgbClr val="BCBEC4"/>
                </a:solidFill>
                <a:effectLst/>
                <a:latin typeface="Arial Unicode MS"/>
                <a:ea typeface="JetBrains Mono"/>
              </a:rPr>
              <a:t>th:errors=</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 오류</a:t>
            </a:r>
            <a:r>
              <a:rPr kumimoji="0" lang="ko-KR" altLang="ko-KR" sz="1000" b="0" i="0" u="none" strike="noStrike" cap="none" normalizeH="0" baseline="0">
                <a:ln>
                  <a:noFill/>
                </a:ln>
                <a:solidFill>
                  <a:srgbClr val="BCBEC4"/>
                </a:solidFill>
                <a:effectLst/>
                <a:latin typeface="Arial Unicode MS"/>
                <a:ea typeface="JetBrains Mono"/>
              </a:rPr>
              <a:t>&lt;/span&gt;&lt;</a:t>
            </a:r>
            <a:r>
              <a:rPr kumimoji="0" lang="ko-KR" altLang="ko-KR" sz="1000" b="0" i="0" u="none" strike="noStrike" cap="none" normalizeH="0" baseline="0">
                <a:ln>
                  <a:noFill/>
                </a:ln>
                <a:solidFill>
                  <a:srgbClr val="16BAAC"/>
                </a:solidFill>
                <a:effectLst/>
                <a:latin typeface="Arial Unicode MS"/>
                <a:ea typeface="JetBrains Mono"/>
              </a:rPr>
              <a:t>br</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 </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객체 수준 </a:t>
            </a:r>
            <a:r>
              <a:rPr kumimoji="0" lang="ko-KR" altLang="ko-KR" sz="10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오류 </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div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"${#fields.hasGlobalErrors()}"</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p </a:t>
            </a:r>
            <a:r>
              <a:rPr kumimoji="0" lang="ko-KR" altLang="ko-KR" sz="1000" b="0" i="0" u="none" strike="noStrike" cap="none" normalizeH="0" baseline="0">
                <a:ln>
                  <a:noFill/>
                </a:ln>
                <a:solidFill>
                  <a:srgbClr val="BCBEC4"/>
                </a:solidFill>
                <a:effectLst/>
                <a:latin typeface="Arial Unicode MS"/>
                <a:ea typeface="JetBrains Mono"/>
              </a:rPr>
              <a:t>th:each=</a:t>
            </a:r>
            <a:r>
              <a:rPr kumimoji="0" lang="ko-KR" altLang="ko-KR" sz="1000" b="0" i="0" u="none" strike="noStrike" cap="none" normalizeH="0" baseline="0">
                <a:ln>
                  <a:noFill/>
                </a:ln>
                <a:solidFill>
                  <a:srgbClr val="6AAB73"/>
                </a:solidFill>
                <a:effectLst/>
                <a:latin typeface="Arial Unicode MS"/>
                <a:ea typeface="JetBrains Mono"/>
              </a:rPr>
              <a:t>"error : ${#fields.globalErrors()}" </a:t>
            </a:r>
            <a:r>
              <a:rPr kumimoji="0" lang="ko-KR" altLang="ko-KR" sz="1000" b="0" i="0" u="none" strike="noStrike" cap="none" normalizeH="0" baseline="0">
                <a:ln>
                  <a:noFill/>
                </a:ln>
                <a:solidFill>
                  <a:srgbClr val="BCBEC4"/>
                </a:solidFill>
                <a:effectLst/>
                <a:latin typeface="Arial Unicode MS"/>
                <a:ea typeface="JetBrains Mono"/>
              </a:rPr>
              <a:t>th:text=</a:t>
            </a:r>
            <a:r>
              <a:rPr kumimoji="0" lang="ko-KR" altLang="ko-KR" sz="1000" b="0" i="0" u="none" strike="noStrike" cap="none" normalizeH="0" baseline="0">
                <a:ln>
                  <a:noFill/>
                </a:ln>
                <a:solidFill>
                  <a:srgbClr val="6AAB73"/>
                </a:solidFill>
                <a:effectLst/>
                <a:latin typeface="Arial Unicode MS"/>
                <a:ea typeface="JetBrains Mono"/>
              </a:rPr>
              <a:t>"${error}"</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a:t>
            </a:r>
            <a:r>
              <a:rPr kumimoji="0" lang="ko-KR" altLang="ko-KR" sz="1000" b="0" i="0" u="none" strike="noStrike" cap="none" normalizeH="0" baseline="0">
                <a:ln>
                  <a:noFill/>
                </a:ln>
                <a:solidFill>
                  <a:srgbClr val="BCBEC4"/>
                </a:solidFill>
                <a:effectLst/>
                <a:latin typeface="Arial Unicode MS"/>
                <a:ea typeface="JetBrains Mono"/>
              </a:rPr>
              <a:t>&lt;/p&gt;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&lt;/div&gt;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button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"submit"</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000" b="0" i="0" u="none" strike="noStrike" cap="none" normalizeH="0" baseline="0">
                <a:ln>
                  <a:noFill/>
                </a:ln>
                <a:solidFill>
                  <a:srgbClr val="BCBEC4"/>
                </a:solidFill>
                <a:effectLst/>
                <a:latin typeface="Arial Unicode MS"/>
                <a:ea typeface="JetBrains Mono"/>
              </a:rPr>
              <a:t>&lt;/button&gt;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&lt;/form&gt;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&lt;/body&gt;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C77DBB"/>
                </a:solidFill>
                <a:effectLst/>
                <a:latin typeface="Arial Unicode MS"/>
                <a:ea typeface="JetBrains Mono"/>
              </a:rPr>
              <a:t>html</a:t>
            </a:r>
            <a:r>
              <a:rPr kumimoji="0" lang="ko-KR" altLang="ko-KR" sz="1000" b="0" i="0" u="none" strike="noStrike" cap="none" normalizeH="0" baseline="0">
                <a:ln>
                  <a:noFill/>
                </a:ln>
                <a:solidFill>
                  <a:srgbClr val="BCBEC4"/>
                </a:solidFill>
                <a:effectLst/>
                <a:latin typeface="Arial Unicode MS"/>
                <a:ea typeface="JetBrains Mono"/>
              </a:rPr>
              <a:t>&gt;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C2FE1182-6384-19BA-69F8-A9DC3B4DE866}"/>
              </a:ext>
            </a:extLst>
          </p:cNvPr>
          <p:cNvSpPr>
            <a:spLocks noChangeArrowheads="1"/>
          </p:cNvSpPr>
          <p:nvPr/>
        </p:nvSpPr>
        <p:spPr bwMode="auto">
          <a:xfrm>
            <a:off x="3392955" y="726183"/>
            <a:ext cx="2105476" cy="1330557"/>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quantity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21B6C508-1BE7-6CD1-0E85-AABF89451C0E}"/>
              </a:ext>
            </a:extLst>
          </p:cNvPr>
          <p:cNvSpPr/>
          <p:nvPr/>
        </p:nvSpPr>
        <p:spPr>
          <a:xfrm>
            <a:off x="5611778" y="5271072"/>
            <a:ext cx="6454992" cy="1329210"/>
          </a:xfrm>
          <a:prstGeom prst="rect">
            <a:avLst/>
          </a:prstGeom>
        </p:spPr>
        <p:txBody>
          <a:bodyPr wrap="square">
            <a:spAutoFit/>
          </a:bodyPr>
          <a:lstStyle/>
          <a:p>
            <a:pPr marL="228600" indent="-228600">
              <a:lnSpc>
                <a:spcPct val="150000"/>
              </a:lnSpc>
              <a:buFont typeface="+mj-lt"/>
              <a:buAutoNum type="arabicPeriod"/>
            </a:pPr>
            <a:r>
              <a:rPr lang="en-US" altLang="ko-KR" sz="1100"/>
              <a:t>BindingResult </a:t>
            </a:r>
            <a:r>
              <a:rPr lang="ko-KR" altLang="en-US" sz="1100"/>
              <a:t>는 자동으로 모델에 추가되며</a:t>
            </a:r>
            <a:r>
              <a:rPr lang="en-US" altLang="ko-KR" sz="1100"/>
              <a:t> Thymeleaf </a:t>
            </a:r>
            <a:r>
              <a:rPr lang="ko-KR" altLang="en-US" sz="1100"/>
              <a:t>에서 </a:t>
            </a:r>
            <a:r>
              <a:rPr lang="en-US" altLang="ko-KR" sz="1100"/>
              <a:t>#fields </a:t>
            </a:r>
            <a:r>
              <a:rPr lang="ko-KR" altLang="en-US" sz="1100"/>
              <a:t>를 통해 접근할 수 있다</a:t>
            </a:r>
            <a:endParaRPr lang="en-US" altLang="ko-KR" sz="1100"/>
          </a:p>
          <a:p>
            <a:pPr marL="228600" indent="-228600">
              <a:lnSpc>
                <a:spcPct val="150000"/>
              </a:lnSpc>
              <a:buFont typeface="+mj-lt"/>
              <a:buAutoNum type="arabicPeriod"/>
            </a:pPr>
            <a:r>
              <a:rPr lang="en-US" altLang="ko-KR" sz="1100"/>
              <a:t>#fields </a:t>
            </a:r>
            <a:r>
              <a:rPr lang="ko-KR" altLang="en-US" sz="1100"/>
              <a:t>는 </a:t>
            </a:r>
            <a:r>
              <a:rPr lang="en-US" altLang="ko-KR" sz="1100"/>
              <a:t>BindingResult </a:t>
            </a:r>
            <a:r>
              <a:rPr lang="ko-KR" altLang="en-US" sz="1100"/>
              <a:t>를 감싸고 있는 </a:t>
            </a:r>
            <a:r>
              <a:rPr lang="en-US" altLang="ko-KR" sz="1100"/>
              <a:t>Thymeleaf </a:t>
            </a:r>
            <a:r>
              <a:rPr lang="ko-KR" altLang="en-US" sz="1100"/>
              <a:t>유틸리티 객체이며 </a:t>
            </a:r>
            <a:r>
              <a:rPr lang="en-US" altLang="ko-KR" sz="1100"/>
              <a:t>BindingResult </a:t>
            </a:r>
            <a:r>
              <a:rPr lang="ko-KR" altLang="en-US" sz="1100"/>
              <a:t>의 필드 및 글로벌 오류에 쉽게 접근할 수 있다</a:t>
            </a:r>
            <a:endParaRPr lang="en-US" altLang="ko-KR" sz="1100"/>
          </a:p>
          <a:p>
            <a:pPr marL="228600" indent="-228600">
              <a:lnSpc>
                <a:spcPct val="150000"/>
              </a:lnSpc>
              <a:buFont typeface="+mj-lt"/>
              <a:buAutoNum type="arabicPeriod"/>
            </a:pPr>
            <a:r>
              <a:rPr lang="en-US" altLang="ko-KR" sz="1100">
                <a:hlinkClick r:id="rId3"/>
              </a:rPr>
              <a:t>https://www.thymeleaf.org/apidocs/thymeleaf-spring6/3.1.2.RELEASE/org/thymeleaf/spring6/expression/Fields.html</a:t>
            </a:r>
            <a:endParaRPr lang="en-US" altLang="ko-KR" sz="1100"/>
          </a:p>
        </p:txBody>
      </p:sp>
    </p:spTree>
    <p:extLst>
      <p:ext uri="{BB962C8B-B14F-4D97-AF65-F5344CB8AC3E}">
        <p14:creationId xmlns:p14="http://schemas.microsoft.com/office/powerpoint/2010/main" val="4230847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E2096-7855-F0F1-A0B9-2056A385FE37}"/>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113B7F30-72AE-EB78-B6B2-A68C5357D746}"/>
              </a:ext>
            </a:extLst>
          </p:cNvPr>
          <p:cNvSpPr txBox="1"/>
          <p:nvPr/>
        </p:nvSpPr>
        <p:spPr>
          <a:xfrm>
            <a:off x="188523" y="167561"/>
            <a:ext cx="6621351"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프론트 컨트롤러 패턴 프로젝트 시작하기</a:t>
            </a:r>
          </a:p>
        </p:txBody>
      </p:sp>
      <p:sp>
        <p:nvSpPr>
          <p:cNvPr id="4" name="직사각형 3">
            <a:extLst>
              <a:ext uri="{FF2B5EF4-FFF2-40B4-BE49-F238E27FC236}">
                <a16:creationId xmlns:a16="http://schemas.microsoft.com/office/drawing/2014/main" id="{B91FB7F0-CCA5-0F63-8B2F-C611D2C0808E}"/>
              </a:ext>
            </a:extLst>
          </p:cNvPr>
          <p:cNvSpPr/>
          <p:nvPr/>
        </p:nvSpPr>
        <p:spPr>
          <a:xfrm>
            <a:off x="473436" y="1851749"/>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82C03D26-79EA-A7CE-7C4C-9D4925585F6C}"/>
              </a:ext>
            </a:extLst>
          </p:cNvPr>
          <p:cNvSpPr/>
          <p:nvPr/>
        </p:nvSpPr>
        <p:spPr>
          <a:xfrm>
            <a:off x="473436" y="4566953"/>
            <a:ext cx="1754691" cy="346249"/>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 예시</a:t>
            </a:r>
            <a:endParaRPr lang="en-US" altLang="ko-KR" sz="1200">
              <a:latin typeface="+mj-lt"/>
            </a:endParaRPr>
          </a:p>
        </p:txBody>
      </p:sp>
      <p:sp>
        <p:nvSpPr>
          <p:cNvPr id="6" name="직사각형 5">
            <a:extLst>
              <a:ext uri="{FF2B5EF4-FFF2-40B4-BE49-F238E27FC236}">
                <a16:creationId xmlns:a16="http://schemas.microsoft.com/office/drawing/2014/main" id="{68EE9AF7-DF02-1B88-A442-ED8CEE90FC7B}"/>
              </a:ext>
            </a:extLst>
          </p:cNvPr>
          <p:cNvSpPr/>
          <p:nvPr/>
        </p:nvSpPr>
        <p:spPr>
          <a:xfrm>
            <a:off x="8013032" y="2568893"/>
            <a:ext cx="3419176" cy="377026"/>
          </a:xfrm>
          <a:prstGeom prst="rect">
            <a:avLst/>
          </a:prstGeom>
        </p:spPr>
        <p:txBody>
          <a:bodyPr wrap="square">
            <a:spAutoFit/>
          </a:bodyPr>
          <a:lstStyle/>
          <a:p>
            <a:pPr marL="171450" indent="-171450">
              <a:lnSpc>
                <a:spcPct val="200000"/>
              </a:lnSpc>
              <a:buFont typeface="Arial" panose="020B0604020202020204" pitchFamily="34" charset="0"/>
              <a:buChar char="•"/>
            </a:pPr>
            <a:r>
              <a:rPr lang="ko-KR" altLang="en-US" sz="1100">
                <a:latin typeface="+mj-lt"/>
              </a:rPr>
              <a:t>롬복을 사용하기 위한 의존성을 추가한다</a:t>
            </a:r>
            <a:endParaRPr lang="en-US" altLang="ko-KR" sz="1100">
              <a:latin typeface="+mj-lt"/>
            </a:endParaRPr>
          </a:p>
        </p:txBody>
      </p:sp>
      <p:pic>
        <p:nvPicPr>
          <p:cNvPr id="3" name="그림 2">
            <a:extLst>
              <a:ext uri="{FF2B5EF4-FFF2-40B4-BE49-F238E27FC236}">
                <a16:creationId xmlns:a16="http://schemas.microsoft.com/office/drawing/2014/main" id="{A077BFCF-E722-44A9-3E56-F1BE6AF11615}"/>
              </a:ext>
            </a:extLst>
          </p:cNvPr>
          <p:cNvPicPr>
            <a:picLocks noChangeAspect="1"/>
          </p:cNvPicPr>
          <p:nvPr/>
        </p:nvPicPr>
        <p:blipFill>
          <a:blip r:embed="rId2"/>
          <a:stretch>
            <a:fillRect/>
          </a:stretch>
        </p:blipFill>
        <p:spPr>
          <a:xfrm>
            <a:off x="2457971" y="3528971"/>
            <a:ext cx="3631608" cy="2858142"/>
          </a:xfrm>
          <a:prstGeom prst="rect">
            <a:avLst/>
          </a:prstGeom>
          <a:ln w="6350">
            <a:solidFill>
              <a:schemeClr val="bg1">
                <a:lumMod val="75000"/>
              </a:schemeClr>
            </a:solidFill>
          </a:ln>
        </p:spPr>
      </p:pic>
      <p:sp>
        <p:nvSpPr>
          <p:cNvPr id="5" name="Rectangle 1">
            <a:extLst>
              <a:ext uri="{FF2B5EF4-FFF2-40B4-BE49-F238E27FC236}">
                <a16:creationId xmlns:a16="http://schemas.microsoft.com/office/drawing/2014/main" id="{8B11C44D-EE05-C57D-72EE-9299FA1052F2}"/>
              </a:ext>
            </a:extLst>
          </p:cNvPr>
          <p:cNvSpPr>
            <a:spLocks noChangeArrowheads="1"/>
          </p:cNvSpPr>
          <p:nvPr/>
        </p:nvSpPr>
        <p:spPr bwMode="auto">
          <a:xfrm>
            <a:off x="2457971" y="828865"/>
            <a:ext cx="5555061"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dependencies </a:t>
            </a:r>
            <a:r>
              <a:rPr kumimoji="0" lang="ko-KR" altLang="ko-KR" sz="1100" b="1" i="0" u="none" strike="noStrike" cap="none" normalizeH="0" baseline="0">
                <a:ln>
                  <a:noFill/>
                </a:ln>
                <a:solidFill>
                  <a:srgbClr val="BCBEC4"/>
                </a:solidFill>
                <a:effectLst/>
                <a:latin typeface="Arial Unicode MS"/>
                <a:ea typeface="JetBrains Mono"/>
              </a:rPr>
              <a:t>{</a:t>
            </a:r>
            <a:br>
              <a:rPr kumimoji="0" lang="ko-KR" altLang="ko-KR" sz="1100" b="1" i="0" u="none" strike="noStrike" cap="none" normalizeH="0" baseline="0">
                <a:ln>
                  <a:noFill/>
                </a:ln>
                <a:solidFill>
                  <a:srgbClr val="BCBEC4"/>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'org.apache.tomcat.embed:tomcat-embed-jasper'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'jakarta.servlet:jakarta.servlet-api'</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'jakarta.servlet.jsp.jstl:jakarta.servlet.jsp.jstl-api'</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'org.glassfish.web:jakarta.servlet.jsp.jstl'</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compileOnly </a:t>
            </a:r>
            <a:r>
              <a:rPr kumimoji="0" lang="ko-KR" altLang="ko-KR" sz="1100" b="0" i="0" u="none" strike="noStrike" cap="none" normalizeH="0" baseline="0">
                <a:ln>
                  <a:noFill/>
                </a:ln>
                <a:solidFill>
                  <a:srgbClr val="6AAB73"/>
                </a:solidFill>
                <a:effectLst/>
                <a:latin typeface="Arial Unicode MS"/>
                <a:ea typeface="JetBrains Mono"/>
              </a:rPr>
              <a:t>'org.projectlombok:lombok'</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annotationProcessor </a:t>
            </a:r>
            <a:r>
              <a:rPr kumimoji="0" lang="ko-KR" altLang="ko-KR" sz="1100" b="0" i="0" u="none" strike="noStrike" cap="none" normalizeH="0" baseline="0">
                <a:ln>
                  <a:noFill/>
                </a:ln>
                <a:solidFill>
                  <a:srgbClr val="6AAB73"/>
                </a:solidFill>
                <a:effectLst/>
                <a:latin typeface="Arial Unicode MS"/>
                <a:ea typeface="JetBrains Mono"/>
              </a:rPr>
              <a:t>'org.springframework.boot:spring-boot-configuration-processor'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annotationProcessor </a:t>
            </a:r>
            <a:r>
              <a:rPr kumimoji="0" lang="ko-KR" altLang="ko-KR" sz="1100" b="0" i="0" u="none" strike="noStrike" cap="none" normalizeH="0" baseline="0">
                <a:ln>
                  <a:noFill/>
                </a:ln>
                <a:solidFill>
                  <a:srgbClr val="6AAB73"/>
                </a:solidFill>
                <a:effectLst/>
                <a:latin typeface="Arial Unicode MS"/>
                <a:ea typeface="JetBrains Mono"/>
              </a:rPr>
              <a:t>'org.projectlombok:lombok'</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4E598ED-DE68-B40C-BA81-748464413B13}"/>
              </a:ext>
            </a:extLst>
          </p:cNvPr>
          <p:cNvSpPr/>
          <p:nvPr/>
        </p:nvSpPr>
        <p:spPr>
          <a:xfrm>
            <a:off x="2650972" y="2437212"/>
            <a:ext cx="5269831" cy="7399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a:solidFill>
                  <a:srgbClr val="FF0000"/>
                </a:solidFill>
              </a:ln>
            </a:endParaRPr>
          </a:p>
        </p:txBody>
      </p:sp>
    </p:spTree>
    <p:extLst>
      <p:ext uri="{BB962C8B-B14F-4D97-AF65-F5344CB8AC3E}">
        <p14:creationId xmlns:p14="http://schemas.microsoft.com/office/powerpoint/2010/main" val="185218605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92878-E4EA-30A1-1858-4FF10AE82F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C6D4F2-BA5E-5CCE-732E-043785E14756}"/>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rPr>
              <a:t>BindingResult - 3</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F5828300-BED8-35E4-58E2-6356D2A065B4}"/>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042317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4970A-E98C-6B99-9EFF-0A3204074368}"/>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D87A474E-E422-B29B-1AE1-673EC2794A20}"/>
              </a:ext>
            </a:extLst>
          </p:cNvPr>
          <p:cNvSpPr/>
          <p:nvPr/>
        </p:nvSpPr>
        <p:spPr>
          <a:xfrm>
            <a:off x="107316" y="2668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38D7CEA-7C2B-24CD-0EB2-BEB5014105FD}"/>
              </a:ext>
            </a:extLst>
          </p:cNvPr>
          <p:cNvSpPr/>
          <p:nvPr/>
        </p:nvSpPr>
        <p:spPr>
          <a:xfrm>
            <a:off x="272035" y="636138"/>
            <a:ext cx="1191996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FieldError </a:t>
            </a:r>
            <a:r>
              <a:rPr lang="ko-KR" altLang="en-US" sz="1200"/>
              <a:t>및 </a:t>
            </a:r>
            <a:r>
              <a:rPr lang="en-US" altLang="ko-KR" sz="1200"/>
              <a:t>ObjectError </a:t>
            </a:r>
            <a:r>
              <a:rPr lang="ko-KR" altLang="en-US" sz="1200"/>
              <a:t>클래스는 두 개의 생성자가 있으며 이 두 생성자는 오류의 상세 정도에 따라 사용되며</a:t>
            </a:r>
            <a:r>
              <a:rPr lang="en-US" altLang="ko-KR" sz="1200"/>
              <a:t> </a:t>
            </a:r>
            <a:r>
              <a:rPr lang="ko-KR" altLang="en-US" sz="1200"/>
              <a:t>두 번째 생성자는 보다 세부적인 오류 정보를 포함한다</a:t>
            </a:r>
            <a:endParaRPr lang="en-US" altLang="ko-KR" sz="1200"/>
          </a:p>
          <a:p>
            <a:pPr marL="171450" indent="-171450">
              <a:lnSpc>
                <a:spcPct val="150000"/>
              </a:lnSpc>
              <a:buFont typeface="Arial" panose="020B0604020202020204" pitchFamily="34" charset="0"/>
              <a:buChar char="•"/>
            </a:pPr>
            <a:r>
              <a:rPr lang="ko-KR" altLang="en-US" sz="1200"/>
              <a:t>첫 번째 생성자는 객체 이름</a:t>
            </a:r>
            <a:r>
              <a:rPr lang="en-US" altLang="ko-KR" sz="1200"/>
              <a:t>, </a:t>
            </a:r>
            <a:r>
              <a:rPr lang="ko-KR" altLang="en-US" sz="1200"/>
              <a:t>필드 이름</a:t>
            </a:r>
            <a:r>
              <a:rPr lang="en-US" altLang="ko-KR" sz="1200"/>
              <a:t>, </a:t>
            </a:r>
            <a:r>
              <a:rPr lang="ko-KR" altLang="en-US" sz="1200"/>
              <a:t>그리고 기본 오류 메시지를 사용해 </a:t>
            </a:r>
            <a:r>
              <a:rPr lang="en-US" altLang="ko-KR" sz="1200"/>
              <a:t>FieldError</a:t>
            </a:r>
            <a:r>
              <a:rPr lang="ko-KR" altLang="en-US" sz="1200"/>
              <a:t>를 생성한다</a:t>
            </a:r>
            <a:r>
              <a:rPr lang="en-US" altLang="ko-KR" sz="1200"/>
              <a:t>. </a:t>
            </a:r>
            <a:r>
              <a:rPr lang="ko-KR" altLang="en-US" sz="1200"/>
              <a:t>이때</a:t>
            </a:r>
            <a:r>
              <a:rPr lang="en-US" altLang="ko-KR" sz="1200"/>
              <a:t> </a:t>
            </a:r>
            <a:r>
              <a:rPr lang="ko-KR" altLang="en-US" sz="1200"/>
              <a:t>거부된 값</a:t>
            </a:r>
            <a:r>
              <a:rPr lang="en-US" altLang="ko-KR" sz="1200"/>
              <a:t>(rejectedValue)</a:t>
            </a:r>
            <a:r>
              <a:rPr lang="ko-KR" altLang="en-US" sz="1200"/>
              <a:t>이나 다른 상세 정보</a:t>
            </a:r>
            <a:r>
              <a:rPr lang="en-US" altLang="ko-KR" sz="1200"/>
              <a:t>(</a:t>
            </a:r>
            <a:r>
              <a:rPr lang="ko-KR" altLang="en-US" sz="1200"/>
              <a:t>바인딩 실패 여부</a:t>
            </a:r>
            <a:r>
              <a:rPr lang="en-US" altLang="ko-KR" sz="1200"/>
              <a:t>, </a:t>
            </a:r>
            <a:r>
              <a:rPr lang="ko-KR" altLang="en-US" sz="1200"/>
              <a:t>메시지 코드 등</a:t>
            </a:r>
            <a:r>
              <a:rPr lang="en-US" altLang="ko-KR" sz="1200"/>
              <a:t>)</a:t>
            </a:r>
            <a:r>
              <a:rPr lang="ko-KR" altLang="en-US" sz="1200"/>
              <a:t>는 포함하지 않는다</a:t>
            </a:r>
            <a:endParaRPr lang="en-US" altLang="ko-KR" sz="1200"/>
          </a:p>
        </p:txBody>
      </p:sp>
      <p:sp>
        <p:nvSpPr>
          <p:cNvPr id="3" name="Rectangle 2">
            <a:extLst>
              <a:ext uri="{FF2B5EF4-FFF2-40B4-BE49-F238E27FC236}">
                <a16:creationId xmlns:a16="http://schemas.microsoft.com/office/drawing/2014/main" id="{3A4D2071-64CB-AC26-F8B0-7D715B3B7E64}"/>
              </a:ext>
            </a:extLst>
          </p:cNvPr>
          <p:cNvSpPr>
            <a:spLocks noChangeArrowheads="1"/>
          </p:cNvSpPr>
          <p:nvPr/>
        </p:nvSpPr>
        <p:spPr bwMode="auto">
          <a:xfrm>
            <a:off x="536730" y="1543831"/>
            <a:ext cx="6249082"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bindingResult.</a:t>
            </a:r>
            <a:r>
              <a:rPr kumimoji="0" lang="ko-KR" altLang="ko-KR" sz="1200" b="0" i="0" u="none" strike="noStrike" cap="none" normalizeH="0" baseline="0">
                <a:ln>
                  <a:noFill/>
                </a:ln>
                <a:solidFill>
                  <a:srgbClr val="56A8F5"/>
                </a:solidFill>
                <a:effectLst/>
                <a:latin typeface="Arial Unicode MS"/>
                <a:ea typeface="JetBrains Mono"/>
              </a:rPr>
              <a:t>addError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FieldError(</a:t>
            </a:r>
            <a:r>
              <a:rPr kumimoji="0" lang="ko-KR" altLang="ko-KR" sz="1200" b="0" i="0" u="none" strike="noStrike" cap="none" normalizeH="0" baseline="0">
                <a:ln>
                  <a:noFill/>
                </a:ln>
                <a:solidFill>
                  <a:srgbClr val="6AAB73"/>
                </a:solidFill>
                <a:effectLst/>
                <a:latin typeface="Arial Unicode MS"/>
                <a:ea typeface="JetBrains Mono"/>
              </a:rPr>
              <a:t>"order"</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"quantity"</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200" b="0" i="0" u="none" strike="noStrike" cap="none" normalizeH="0" baseline="0">
                <a:ln>
                  <a:noFill/>
                </a:ln>
                <a:solidFill>
                  <a:srgbClr val="6AAB73"/>
                </a:solidFill>
                <a:effectLst/>
                <a:latin typeface="Arial Unicode MS"/>
                <a:ea typeface="JetBrains Mono"/>
              </a:rPr>
              <a:t> 0</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EAC222B-EE10-B71B-EF72-59A6D5C3C0EB}"/>
              </a:ext>
            </a:extLst>
          </p:cNvPr>
          <p:cNvSpPr txBox="1"/>
          <p:nvPr/>
        </p:nvSpPr>
        <p:spPr>
          <a:xfrm>
            <a:off x="6785812" y="1563909"/>
            <a:ext cx="4297452" cy="276999"/>
          </a:xfrm>
          <a:prstGeom prst="rect">
            <a:avLst/>
          </a:prstGeom>
          <a:noFill/>
        </p:spPr>
        <p:txBody>
          <a:bodyPr wrap="square">
            <a:spAutoFit/>
          </a:bodyPr>
          <a:lstStyle/>
          <a:p>
            <a:r>
              <a:rPr lang="ko-KR" altLang="en-US" sz="1200"/>
              <a:t>간단하게 필드에 대한 오류 메시지만 추가할 때 사용한다</a:t>
            </a:r>
          </a:p>
        </p:txBody>
      </p:sp>
      <p:sp>
        <p:nvSpPr>
          <p:cNvPr id="8" name="직사각형 7">
            <a:extLst>
              <a:ext uri="{FF2B5EF4-FFF2-40B4-BE49-F238E27FC236}">
                <a16:creationId xmlns:a16="http://schemas.microsoft.com/office/drawing/2014/main" id="{C792C910-492F-58F8-59E5-ED68BD284070}"/>
              </a:ext>
            </a:extLst>
          </p:cNvPr>
          <p:cNvSpPr/>
          <p:nvPr/>
        </p:nvSpPr>
        <p:spPr>
          <a:xfrm>
            <a:off x="145337" y="2349238"/>
            <a:ext cx="239841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두번째 생성자 </a:t>
            </a:r>
            <a:r>
              <a:rPr lang="en-US" altLang="ko-KR" b="1">
                <a:solidFill>
                  <a:schemeClr val="accent1">
                    <a:lumMod val="75000"/>
                  </a:schemeClr>
                </a:solidFill>
              </a:rPr>
              <a:t>API</a:t>
            </a:r>
            <a:endParaRPr lang="ko-KR" altLang="en-US" b="1">
              <a:solidFill>
                <a:schemeClr val="accent1">
                  <a:lumMod val="75000"/>
                </a:schemeClr>
              </a:solidFill>
              <a:latin typeface="+mn-ea"/>
            </a:endParaRPr>
          </a:p>
        </p:txBody>
      </p:sp>
      <p:sp>
        <p:nvSpPr>
          <p:cNvPr id="11" name="TextBox 10">
            <a:extLst>
              <a:ext uri="{FF2B5EF4-FFF2-40B4-BE49-F238E27FC236}">
                <a16:creationId xmlns:a16="http://schemas.microsoft.com/office/drawing/2014/main" id="{55CFFE9B-7A2E-1E0E-647A-C2D5FBDFA0BF}"/>
              </a:ext>
            </a:extLst>
          </p:cNvPr>
          <p:cNvSpPr txBox="1"/>
          <p:nvPr/>
        </p:nvSpPr>
        <p:spPr>
          <a:xfrm>
            <a:off x="574751" y="4520900"/>
            <a:ext cx="9483649" cy="1995611"/>
          </a:xfrm>
          <a:prstGeom prst="rect">
            <a:avLst/>
          </a:prstGeom>
          <a:noFill/>
        </p:spPr>
        <p:txBody>
          <a:bodyPr wrap="square">
            <a:spAutoFit/>
          </a:bodyPr>
          <a:lstStyle/>
          <a:p>
            <a:pPr marL="228600" indent="-228600">
              <a:lnSpc>
                <a:spcPct val="150000"/>
              </a:lnSpc>
              <a:buFont typeface="+mj-ea"/>
              <a:buAutoNum type="circleNumDbPlain"/>
            </a:pPr>
            <a:r>
              <a:rPr lang="en-US" altLang="ko-KR" sz="1200" b="1"/>
              <a:t>objectName</a:t>
            </a:r>
            <a:r>
              <a:rPr lang="en-US" altLang="ko-KR" sz="1200"/>
              <a:t>: </a:t>
            </a:r>
            <a:r>
              <a:rPr lang="ko-KR" altLang="en-US" sz="1200"/>
              <a:t>오류가 발생한 객체 이름</a:t>
            </a:r>
          </a:p>
          <a:p>
            <a:pPr marL="228600" indent="-228600">
              <a:lnSpc>
                <a:spcPct val="150000"/>
              </a:lnSpc>
              <a:buFont typeface="+mj-ea"/>
              <a:buAutoNum type="circleNumDbPlain"/>
            </a:pPr>
            <a:r>
              <a:rPr lang="en-US" altLang="ko-KR" sz="1200" b="1"/>
              <a:t>field</a:t>
            </a:r>
            <a:r>
              <a:rPr lang="en-US" altLang="ko-KR" sz="1200"/>
              <a:t>: </a:t>
            </a:r>
            <a:r>
              <a:rPr lang="ko-KR" altLang="en-US" sz="1200"/>
              <a:t>오류가 발생한 필드 이름</a:t>
            </a:r>
          </a:p>
          <a:p>
            <a:pPr marL="228600" indent="-228600">
              <a:lnSpc>
                <a:spcPct val="150000"/>
              </a:lnSpc>
              <a:buFont typeface="+mj-ea"/>
              <a:buAutoNum type="circleNumDbPlain"/>
            </a:pPr>
            <a:r>
              <a:rPr lang="en-US" altLang="ko-KR" sz="1200" b="1"/>
              <a:t>rejectedValue</a:t>
            </a:r>
            <a:r>
              <a:rPr lang="en-US" altLang="ko-KR" sz="1200"/>
              <a:t>: </a:t>
            </a:r>
            <a:r>
              <a:rPr lang="ko-KR" altLang="en-US" sz="1200"/>
              <a:t>클라이언트가 입력한 잘못된 값</a:t>
            </a:r>
          </a:p>
          <a:p>
            <a:pPr marL="228600" indent="-228600">
              <a:lnSpc>
                <a:spcPct val="150000"/>
              </a:lnSpc>
              <a:buFont typeface="+mj-ea"/>
              <a:buAutoNum type="circleNumDbPlain"/>
            </a:pPr>
            <a:r>
              <a:rPr lang="en-US" altLang="ko-KR" sz="1200" b="1"/>
              <a:t>bindingFailure</a:t>
            </a:r>
            <a:r>
              <a:rPr lang="en-US" altLang="ko-KR" sz="1200"/>
              <a:t>: </a:t>
            </a:r>
            <a:r>
              <a:rPr lang="ko-KR" altLang="en-US" sz="1200"/>
              <a:t>데이터 바인딩 실패 여부 </a:t>
            </a:r>
            <a:r>
              <a:rPr lang="en-US" altLang="ko-KR" sz="1200"/>
              <a:t>(true</a:t>
            </a:r>
            <a:r>
              <a:rPr lang="ko-KR" altLang="en-US" sz="1200"/>
              <a:t>면 바인딩 실패</a:t>
            </a:r>
            <a:r>
              <a:rPr lang="en-US" altLang="ko-KR" sz="1200"/>
              <a:t>, </a:t>
            </a:r>
            <a:r>
              <a:rPr lang="ko-KR" altLang="en-US" sz="1200"/>
              <a:t>스프링에서 바인딩 하다가 난 오류인지 아닌지 구분할 수 있다</a:t>
            </a:r>
            <a:r>
              <a:rPr lang="en-US" altLang="ko-KR" sz="1200"/>
              <a:t>)</a:t>
            </a:r>
          </a:p>
          <a:p>
            <a:pPr marL="228600" indent="-228600">
              <a:lnSpc>
                <a:spcPct val="150000"/>
              </a:lnSpc>
              <a:buFont typeface="+mj-ea"/>
              <a:buAutoNum type="circleNumDbPlain"/>
            </a:pPr>
            <a:r>
              <a:rPr lang="en-US" altLang="ko-KR" sz="1200" b="1"/>
              <a:t>codes</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mj-ea"/>
              <a:buAutoNum type="circleNumDbPlain"/>
            </a:pPr>
            <a:r>
              <a:rPr lang="en-US" altLang="ko-KR" sz="1200" b="1"/>
              <a:t>arguments</a:t>
            </a:r>
            <a:r>
              <a:rPr lang="en-US" altLang="ko-KR" sz="1200"/>
              <a:t>: </a:t>
            </a:r>
            <a:r>
              <a:rPr lang="ko-KR" altLang="en-US" sz="1200"/>
              <a:t>메시지에 사용될 인자 목록</a:t>
            </a:r>
          </a:p>
          <a:p>
            <a:pPr marL="228600" indent="-228600">
              <a:lnSpc>
                <a:spcPct val="150000"/>
              </a:lnSpc>
              <a:buFont typeface="+mj-ea"/>
              <a:buAutoNum type="circleNumDbPlain"/>
            </a:pPr>
            <a:r>
              <a:rPr lang="en-US" altLang="ko-KR" sz="1200" b="1"/>
              <a:t>defaultMessage</a:t>
            </a:r>
            <a:r>
              <a:rPr lang="en-US" altLang="ko-KR" sz="1200"/>
              <a:t>: </a:t>
            </a:r>
            <a:r>
              <a:rPr lang="ko-KR" altLang="en-US" sz="1200"/>
              <a:t>기본 오류 메시지</a:t>
            </a:r>
          </a:p>
        </p:txBody>
      </p:sp>
      <p:sp>
        <p:nvSpPr>
          <p:cNvPr id="12" name="Rectangle 6">
            <a:extLst>
              <a:ext uri="{FF2B5EF4-FFF2-40B4-BE49-F238E27FC236}">
                <a16:creationId xmlns:a16="http://schemas.microsoft.com/office/drawing/2014/main" id="{3717BA60-C284-08D0-4B53-89125E705C4E}"/>
              </a:ext>
            </a:extLst>
          </p:cNvPr>
          <p:cNvSpPr>
            <a:spLocks noChangeArrowheads="1"/>
          </p:cNvSpPr>
          <p:nvPr/>
        </p:nvSpPr>
        <p:spPr bwMode="auto">
          <a:xfrm>
            <a:off x="574751" y="2767550"/>
            <a:ext cx="10177392"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ko-KR" altLang="ko-KR" sz="1400" b="0" i="0" u="none" strike="noStrike" cap="none" normalizeH="0" baseline="0">
                <a:ln>
                  <a:noFill/>
                </a:ln>
                <a:solidFill>
                  <a:srgbClr val="BCBEC4"/>
                </a:solidFill>
                <a:effectLst/>
                <a:latin typeface="Arial Unicode MS"/>
                <a:ea typeface="JetBrains Mono"/>
              </a:rPr>
              <a:t>ObjectError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ObjectError </a:t>
            </a:r>
            <a:r>
              <a:rPr kumimoji="0" lang="ko-KR" altLang="ko-KR" sz="1200" b="0" i="0" u="none" strike="noStrike" cap="none" normalizeH="0" baseline="0">
                <a:ln>
                  <a:noFill/>
                </a:ln>
                <a:solidFill>
                  <a:srgbClr val="BCBEC4"/>
                </a:solidFill>
                <a:effectLst/>
                <a:latin typeface="Arial Unicode MS"/>
                <a:ea typeface="JetBrains Mono"/>
              </a:rPr>
              <a:t>(String objectName,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A552AD64-6079-6582-58EC-982B115EAA95}"/>
              </a:ext>
            </a:extLst>
          </p:cNvPr>
          <p:cNvSpPr>
            <a:spLocks noChangeArrowheads="1"/>
          </p:cNvSpPr>
          <p:nvPr/>
        </p:nvSpPr>
        <p:spPr bwMode="auto">
          <a:xfrm>
            <a:off x="574751" y="3666005"/>
            <a:ext cx="10177392"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en-US" altLang="ko-KR" sz="1400" b="0" i="0" u="none" strike="noStrike" cap="none" normalizeH="0" baseline="0">
                <a:ln>
                  <a:noFill/>
                </a:ln>
                <a:solidFill>
                  <a:srgbClr val="BCBEC4"/>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56A8F5"/>
                </a:solidFill>
                <a:effectLst/>
                <a:latin typeface="Arial Unicode MS"/>
                <a:ea typeface="JetBrains Mono"/>
              </a:rPr>
              <a:t>FieldError</a:t>
            </a:r>
            <a:r>
              <a:rPr kumimoji="0" lang="ko-KR" altLang="ko-KR" sz="1200" b="0" i="0" u="none" strike="noStrike" cap="none" normalizeH="0" baseline="0">
                <a:ln>
                  <a:noFill/>
                </a:ln>
                <a:solidFill>
                  <a:srgbClr val="BCBEC4"/>
                </a:solidFill>
                <a:effectLst/>
                <a:latin typeface="Arial Unicode MS"/>
                <a:ea typeface="JetBrains Mono"/>
              </a:rPr>
              <a:t>(String objectName, String field, Object rejectedValue,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BCBEC4"/>
                </a:solidFill>
                <a:effectLst/>
                <a:latin typeface="Arial Unicode MS"/>
                <a:ea typeface="JetBrains Mono"/>
              </a:rPr>
              <a:t>bindingFailure,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20" name="직선 화살표 연결선 19">
            <a:extLst>
              <a:ext uri="{FF2B5EF4-FFF2-40B4-BE49-F238E27FC236}">
                <a16:creationId xmlns:a16="http://schemas.microsoft.com/office/drawing/2014/main" id="{496456C6-1B75-4EE2-7400-1C819FAA626E}"/>
              </a:ext>
            </a:extLst>
          </p:cNvPr>
          <p:cNvCxnSpPr>
            <a:cxnSpLocks/>
            <a:stCxn id="13" idx="0"/>
            <a:endCxn id="12" idx="2"/>
          </p:cNvCxnSpPr>
          <p:nvPr/>
        </p:nvCxnSpPr>
        <p:spPr>
          <a:xfrm flipV="1">
            <a:off x="5663447" y="3425872"/>
            <a:ext cx="0" cy="2401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3561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EA5AC-02D6-B2A7-8A34-AF9C165CE2AE}"/>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2E105C17-CAB5-BDE4-DCDF-E4B5E28E3D10}"/>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E7441B2E-54E9-75FC-03C7-9A3822B7DB3D}"/>
              </a:ext>
            </a:extLst>
          </p:cNvPr>
          <p:cNvSpPr/>
          <p:nvPr/>
        </p:nvSpPr>
        <p:spPr>
          <a:xfrm>
            <a:off x="272035" y="546006"/>
            <a:ext cx="118678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사용자가 입력한 내용이 잘못되어 바인딩 오류가 발생하면 서버는 클라이언트에게 오류 정보를 전달해서 화면에 보여준다</a:t>
            </a:r>
            <a:endParaRPr lang="en-US" altLang="ko-KR" sz="1200"/>
          </a:p>
          <a:p>
            <a:pPr marL="171450" indent="-171450">
              <a:lnSpc>
                <a:spcPct val="150000"/>
              </a:lnSpc>
              <a:buFont typeface="Arial" panose="020B0604020202020204" pitchFamily="34" charset="0"/>
              <a:buChar char="•"/>
            </a:pPr>
            <a:r>
              <a:rPr lang="ko-KR" altLang="en-US" sz="1200"/>
              <a:t>문제는 기존의 사용자 화면에 잘 못 입력한 내용까지 다 사라지게 된다는 것이다</a:t>
            </a:r>
            <a:r>
              <a:rPr lang="en-US" altLang="ko-KR" sz="1200"/>
              <a:t>. </a:t>
            </a:r>
            <a:r>
              <a:rPr lang="ko-KR" altLang="en-US" sz="1200"/>
              <a:t> </a:t>
            </a:r>
            <a:r>
              <a:rPr lang="en-US" altLang="ko-KR" sz="1200"/>
              <a:t>FieldError </a:t>
            </a:r>
            <a:r>
              <a:rPr lang="ko-KR" altLang="en-US" sz="1200"/>
              <a:t>객체의 </a:t>
            </a:r>
            <a:r>
              <a:rPr lang="en-US" altLang="ko-KR" sz="1200"/>
              <a:t>rejectedValue</a:t>
            </a:r>
            <a:r>
              <a:rPr lang="ko-KR" altLang="en-US" sz="1200"/>
              <a:t> 속성을 활용하면 이 문제를 해결할 수 있다</a:t>
            </a:r>
            <a:endParaRPr lang="en-US" altLang="ko-KR" sz="1200"/>
          </a:p>
        </p:txBody>
      </p:sp>
      <p:sp>
        <p:nvSpPr>
          <p:cNvPr id="2" name="Rectangle 1">
            <a:extLst>
              <a:ext uri="{FF2B5EF4-FFF2-40B4-BE49-F238E27FC236}">
                <a16:creationId xmlns:a16="http://schemas.microsoft.com/office/drawing/2014/main" id="{8E1D8BF4-0C42-2BB8-92E0-6F10E7DD760C}"/>
              </a:ext>
            </a:extLst>
          </p:cNvPr>
          <p:cNvSpPr>
            <a:spLocks noChangeArrowheads="1"/>
          </p:cNvSpPr>
          <p:nvPr/>
        </p:nvSpPr>
        <p:spPr bwMode="auto">
          <a:xfrm>
            <a:off x="5767133" y="2869888"/>
            <a:ext cx="6298531" cy="3872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D5B778"/>
                </a:solidFill>
                <a:effectLst/>
                <a:latin typeface="Arial Unicode MS"/>
                <a:ea typeface="JetBrains Mono"/>
              </a:rPr>
              <a:t>&lt;form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:action</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:object</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ABABA"/>
                </a:solidFill>
                <a:effectLst/>
                <a:latin typeface="Arial Unicode MS"/>
                <a:ea typeface="JetBrains Mono"/>
              </a:rPr>
              <a:t>method</a:t>
            </a:r>
            <a:r>
              <a:rPr kumimoji="0" lang="ko-KR" altLang="ko-KR" sz="1000" b="0" i="0" u="none" strike="noStrike" cap="none" normalizeH="0" baseline="0">
                <a:ln>
                  <a:noFill/>
                </a:ln>
                <a:solidFill>
                  <a:srgbClr val="6AAB73"/>
                </a:solidFill>
                <a:effectLst/>
                <a:latin typeface="Arial Unicode MS"/>
                <a:ea typeface="JetBrains Mono"/>
              </a:rPr>
              <a:t>="post"</a:t>
            </a:r>
            <a:r>
              <a:rPr kumimoji="0" lang="ko-KR" altLang="ko-KR" sz="1000" b="0" i="0" u="none" strike="noStrike" cap="none" normalizeH="0" baseline="0">
                <a:ln>
                  <a:noFill/>
                </a:ln>
                <a:solidFill>
                  <a:srgbClr val="D5B778"/>
                </a:solidFill>
                <a:effectLst/>
                <a:latin typeface="Arial Unicode MS"/>
                <a:ea typeface="JetBrains Mono"/>
              </a:rPr>
              <a:t>&gt;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글로벌 오류</a:t>
            </a:r>
            <a:r>
              <a:rPr kumimoji="0" lang="ko-KR" altLang="ko-KR" sz="1000" b="0" i="0" u="none" strike="noStrike" cap="none" normalizeH="0" baseline="0">
                <a:ln>
                  <a:noFill/>
                </a:ln>
                <a:solidFill>
                  <a:srgbClr val="7A7E85"/>
                </a:solidFill>
                <a:effectLst/>
                <a:latin typeface="Arial Unicode MS"/>
                <a:ea typeface="JetBrains Mono"/>
              </a:rPr>
              <a:t> (ObjectError)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&lt;div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="${#fields.hasGlobalErrors()}"</a:t>
            </a:r>
            <a:r>
              <a:rPr kumimoji="0" lang="ko-KR" altLang="ko-KR" sz="1000" b="0" i="0" u="none" strike="noStrike" cap="none" normalizeH="0" baseline="0">
                <a:ln>
                  <a:noFill/>
                </a:ln>
                <a:solidFill>
                  <a:srgbClr val="D5B778"/>
                </a:solidFill>
                <a:effectLst/>
                <a:latin typeface="Arial Unicode MS"/>
                <a:ea typeface="JetBrains Mono"/>
              </a:rPr>
              <a:t>&gt;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&lt;p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:each</a:t>
            </a:r>
            <a:r>
              <a:rPr kumimoji="0" lang="ko-KR" altLang="ko-KR" sz="1000" b="0" i="0" u="none" strike="noStrike" cap="none" normalizeH="0" baseline="0">
                <a:ln>
                  <a:noFill/>
                </a:ln>
                <a:solidFill>
                  <a:srgbClr val="6AAB73"/>
                </a:solidFill>
                <a:effectLst/>
                <a:latin typeface="Arial Unicode MS"/>
                <a:ea typeface="JetBrains Mono"/>
              </a:rPr>
              <a:t>="error : ${#fields.globalErrors()}"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:text</a:t>
            </a:r>
            <a:r>
              <a:rPr kumimoji="0" lang="ko-KR" altLang="ko-KR" sz="1000" b="0" i="0" u="none" strike="noStrike" cap="none" normalizeH="0" baseline="0">
                <a:ln>
                  <a:noFill/>
                </a:ln>
                <a:solidFill>
                  <a:srgbClr val="6AAB73"/>
                </a:solidFill>
                <a:effectLst/>
                <a:latin typeface="Arial Unicode MS"/>
                <a:ea typeface="JetBrains Mono"/>
              </a:rPr>
              <a:t>="${error}"</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 메시지</a:t>
            </a:r>
            <a:r>
              <a:rPr kumimoji="0" lang="ko-KR" altLang="ko-KR" sz="1000" b="0" i="0" u="none" strike="noStrike" cap="none" normalizeH="0" baseline="0">
                <a:ln>
                  <a:noFill/>
                </a:ln>
                <a:solidFill>
                  <a:srgbClr val="D5B778"/>
                </a:solidFill>
                <a:effectLst/>
                <a:latin typeface="Arial Unicode MS"/>
                <a:ea typeface="JetBrains Mono"/>
              </a:rPr>
              <a:t>&lt;/p&gt;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&lt;/div&gt;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상품명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="*{productName}"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="${#fields.hasErrors('productName')}"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수량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="number"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="*{quantity}"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="${#fields.hasErrors('quantity')}"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="*{price}"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="${#fields.hasErrors('price')}"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="*{price}"</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&lt;button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="submit"</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000" b="0" i="0" u="none" strike="noStrike" cap="none" normalizeH="0" baseline="0">
                <a:ln>
                  <a:noFill/>
                </a:ln>
                <a:solidFill>
                  <a:srgbClr val="D5B778"/>
                </a:solidFill>
                <a:effectLst/>
                <a:latin typeface="Arial Unicode MS"/>
                <a:ea typeface="JetBrains Mono"/>
              </a:rPr>
              <a:t>&lt;/button&gt;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&lt;/form&gt;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172A10F-18B6-EFF8-1728-2702116D7E19}"/>
              </a:ext>
            </a:extLst>
          </p:cNvPr>
          <p:cNvSpPr>
            <a:spLocks noChangeArrowheads="1"/>
          </p:cNvSpPr>
          <p:nvPr/>
        </p:nvSpPr>
        <p:spPr bwMode="auto">
          <a:xfrm>
            <a:off x="168447" y="1176330"/>
            <a:ext cx="5542549" cy="56037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submitOrder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Order order, BindingResult bindingResult) {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t>
            </a:r>
            <a:r>
              <a:rPr kumimoji="0" lang="en-US"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 order.getProductName(),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비워둘 수 없습니다</a:t>
            </a:r>
            <a:r>
              <a:rPr kumimoji="0" lang="ko-KR" altLang="ko-KR" sz="1000" b="0" i="0" u="none" strike="noStrike" cap="none" normalizeH="0" baseline="0">
                <a:ln>
                  <a:noFill/>
                </a:ln>
                <a:solidFill>
                  <a:srgbClr val="6AAB73"/>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수량 검증</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 order.getQuantity(),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000" b="0" i="0" u="none" strike="noStrike" cap="none" normalizeH="0" baseline="0">
                <a:ln>
                  <a:noFill/>
                </a:ln>
                <a:solidFill>
                  <a:srgbClr val="6AAB73"/>
                </a:solidFill>
                <a:effectLst/>
                <a:latin typeface="Arial Unicode MS"/>
                <a:ea typeface="JetBrains Mono"/>
              </a:rPr>
              <a:t> 0</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(order.getPrice() &lt; </a:t>
            </a:r>
            <a:r>
              <a:rPr kumimoji="0" lang="ko-KR" altLang="ko-KR" sz="1000" b="0" i="0" u="none" strike="noStrike" cap="none" normalizeH="0" baseline="0">
                <a:ln>
                  <a:noFill/>
                </a:ln>
                <a:solidFill>
                  <a:srgbClr val="2AACB8"/>
                </a:solidFill>
                <a:effectLst/>
                <a:latin typeface="Arial Unicode MS"/>
                <a:ea typeface="JetBrains Mono"/>
              </a:rPr>
              <a:t>1 </a:t>
            </a:r>
            <a:r>
              <a:rPr kumimoji="0" lang="ko-KR" altLang="ko-KR" sz="1000" b="0" i="0" u="none" strike="noStrike" cap="none" normalizeH="0" baseline="0">
                <a:ln>
                  <a:noFill/>
                </a:ln>
                <a:solidFill>
                  <a:srgbClr val="BCBEC4"/>
                </a:solidFill>
                <a:effectLst/>
                <a:latin typeface="Arial Unicode MS"/>
                <a:ea typeface="JetBrains Mono"/>
              </a:rPr>
              <a:t>|| order.getPrice() &gt; </a:t>
            </a:r>
            <a:r>
              <a:rPr kumimoji="0" lang="ko-KR" altLang="ko-KR" sz="1000" b="0" i="0" u="none" strike="noStrike" cap="none" normalizeH="0" baseline="0">
                <a:ln>
                  <a:noFill/>
                </a:ln>
                <a:solidFill>
                  <a:srgbClr val="2AACB8"/>
                </a:solidFill>
                <a:effectLst/>
                <a:latin typeface="Arial Unicode MS"/>
                <a:ea typeface="JetBrains Mono"/>
              </a:rPr>
              <a:t>1_000_000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범위 제한</a:t>
            </a:r>
            <a:r>
              <a:rPr kumimoji="0" lang="ko-KR" altLang="ko-KR" sz="1000" b="0" i="0" u="none" strike="noStrike" cap="none" normalizeH="0" baseline="0">
                <a:ln>
                  <a:noFill/>
                </a:ln>
                <a:solidFill>
                  <a:srgbClr val="7A7E85"/>
                </a:solidFill>
                <a:effectLst/>
                <a:latin typeface="Arial Unicode MS"/>
                <a:ea typeface="JetBrains Mono"/>
              </a:rPr>
              <a:t>: 1 ~ 1,000,000)</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"price"</a:t>
            </a:r>
            <a:r>
              <a:rPr kumimoji="0" lang="ko-KR" altLang="ko-KR" sz="1000" b="0" i="0" u="none" strike="noStrike" cap="none" normalizeH="0" baseline="0">
                <a:ln>
                  <a:noFill/>
                </a:ln>
                <a:solidFill>
                  <a:srgbClr val="BCBEC4"/>
                </a:solidFill>
                <a:effectLst/>
                <a:latin typeface="Arial Unicode MS"/>
                <a:ea typeface="JetBrains Mono"/>
              </a:rPr>
              <a:t>, order.getPrice(),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가격은</a:t>
            </a:r>
            <a:r>
              <a:rPr kumimoji="0" lang="ko-KR" altLang="ko-KR" sz="1000" b="0" i="0" u="none" strike="noStrike" cap="none" normalizeH="0" baseline="0">
                <a:ln>
                  <a:noFill/>
                </a:ln>
                <a:solidFill>
                  <a:srgbClr val="6AAB73"/>
                </a:solidFill>
                <a:effectLst/>
                <a:latin typeface="Arial Unicode MS"/>
                <a:ea typeface="JetBrains Mono"/>
              </a:rPr>
              <a:t> 1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a:t>
            </a:r>
            <a:r>
              <a:rPr kumimoji="0" lang="ko-KR" altLang="ko-KR" sz="1000" b="0" i="0" u="none" strike="noStrike" cap="none" normalizeH="0" baseline="0">
                <a:ln>
                  <a:noFill/>
                </a:ln>
                <a:solidFill>
                  <a:srgbClr val="6AAB73"/>
                </a:solidFill>
                <a:effectLst/>
                <a:latin typeface="Arial Unicode MS"/>
                <a:ea typeface="JetBrains Mono"/>
              </a:rPr>
              <a:t> 1,000,000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이하여야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&gt; </a:t>
            </a:r>
            <a:r>
              <a:rPr kumimoji="0" lang="ko-KR" altLang="ko-KR" sz="1000" b="0" i="0" u="none" strike="noStrike" cap="none" normalizeH="0" baseline="0">
                <a:ln>
                  <a:noFill/>
                </a:ln>
                <a:solidFill>
                  <a:srgbClr val="2AACB8"/>
                </a:solidFill>
                <a:effectLst/>
                <a:latin typeface="Arial Unicode MS"/>
                <a:ea typeface="JetBrains Mono"/>
              </a:rPr>
              <a:t>100 </a:t>
            </a:r>
            <a:r>
              <a:rPr kumimoji="0" lang="ko-KR" altLang="ko-KR" sz="1000" b="0" i="0" u="none" strike="noStrike" cap="none" normalizeH="0" baseline="0">
                <a:ln>
                  <a:noFill/>
                </a:ln>
                <a:solidFill>
                  <a:srgbClr val="BCBEC4"/>
                </a:solidFill>
                <a:effectLst/>
                <a:latin typeface="Arial Unicode MS"/>
                <a:ea typeface="JetBrains Mono"/>
              </a:rPr>
              <a:t>&amp;&amp; order.getPrice() &lt; </a:t>
            </a:r>
            <a:r>
              <a:rPr kumimoji="0" lang="ko-KR" altLang="ko-KR" sz="1000" b="0" i="0" u="none" strike="noStrike" cap="none" normalizeH="0" baseline="0">
                <a:ln>
                  <a:noFill/>
                </a:ln>
                <a:solidFill>
                  <a:srgbClr val="2AACB8"/>
                </a:solidFill>
                <a:effectLst/>
                <a:latin typeface="Arial Unicode MS"/>
                <a:ea typeface="JetBrains Mono"/>
              </a:rPr>
              <a:t>1000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수준 오류</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ObjectError(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수량이 많을 때는 가격이</a:t>
            </a:r>
            <a:r>
              <a:rPr kumimoji="0" lang="ko-KR" altLang="ko-KR" sz="1000" b="0" i="0" u="none" strike="noStrike" cap="none" normalizeH="0" baseline="0">
                <a:ln>
                  <a:noFill/>
                </a:ln>
                <a:solidFill>
                  <a:srgbClr val="6AAB73"/>
                </a:solidFill>
                <a:effectLst/>
                <a:latin typeface="Arial Unicode MS"/>
                <a:ea typeface="JetBrains Mono"/>
              </a:rPr>
              <a:t> 1000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이상이어야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en-US" altLang="ko-KR" sz="1000" b="0" i="0" u="none" strike="noStrike" cap="none" normalizeH="0" baseline="0">
                <a:ln>
                  <a:noFill/>
                </a:ln>
                <a:solidFill>
                  <a:srgbClr val="6AAB73"/>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(bindingResult.hasErrors())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AE96F795-4CC4-6E7D-009A-D4C0FCE8A5D5}"/>
              </a:ext>
            </a:extLst>
          </p:cNvPr>
          <p:cNvSpPr>
            <a:spLocks noChangeArrowheads="1"/>
          </p:cNvSpPr>
          <p:nvPr/>
        </p:nvSpPr>
        <p:spPr bwMode="auto">
          <a:xfrm>
            <a:off x="3547306" y="5157950"/>
            <a:ext cx="2105476" cy="1584473"/>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quantity</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BB69533E-0E45-5276-FB0C-6E9122840359}"/>
              </a:ext>
            </a:extLst>
          </p:cNvPr>
          <p:cNvSpPr/>
          <p:nvPr/>
        </p:nvSpPr>
        <p:spPr>
          <a:xfrm>
            <a:off x="5715046" y="1330543"/>
            <a:ext cx="6424867" cy="1075294"/>
          </a:xfrm>
          <a:prstGeom prst="rect">
            <a:avLst/>
          </a:prstGeom>
        </p:spPr>
        <p:txBody>
          <a:bodyPr wrap="square">
            <a:spAutoFit/>
          </a:bodyPr>
          <a:lstStyle/>
          <a:p>
            <a:pPr marL="228600" indent="-228600">
              <a:lnSpc>
                <a:spcPct val="150000"/>
              </a:lnSpc>
              <a:buAutoNum type="arabicPeriod"/>
            </a:pPr>
            <a:r>
              <a:rPr lang="en-US" altLang="ko-KR" sz="1100"/>
              <a:t>rejectedValue </a:t>
            </a:r>
            <a:r>
              <a:rPr lang="ko-KR" altLang="en-US" sz="1100"/>
              <a:t>는</a:t>
            </a:r>
            <a:r>
              <a:rPr lang="en-US" altLang="ko-KR" sz="1100"/>
              <a:t> </a:t>
            </a:r>
            <a:r>
              <a:rPr lang="ko-KR" altLang="en-US" sz="1100"/>
              <a:t>사용자가 화면에 입력한 값을 보관하고 있으며 이 값을 화면에 보여줄 수 있다</a:t>
            </a:r>
            <a:endParaRPr lang="en-US" altLang="ko-KR" sz="1100"/>
          </a:p>
          <a:p>
            <a:pPr marL="228600" indent="-228600">
              <a:lnSpc>
                <a:spcPct val="150000"/>
              </a:lnSpc>
              <a:buAutoNum type="arabicPeriod"/>
            </a:pPr>
            <a:r>
              <a:rPr lang="ko-KR" altLang="en-US" sz="1100"/>
              <a:t>빨간 테두리 박스를 보면 타임리프에서 </a:t>
            </a:r>
            <a:r>
              <a:rPr lang="en-US" altLang="ko-KR" sz="1100"/>
              <a:t>th:field=＂*{…} </a:t>
            </a:r>
            <a:r>
              <a:rPr lang="ko-KR" altLang="en-US" sz="1100"/>
              <a:t>으로 되어 있는데 다음과 같이 동작한다</a:t>
            </a:r>
            <a:endParaRPr lang="en-US" altLang="ko-KR" sz="1100"/>
          </a:p>
          <a:p>
            <a:pPr marL="685800" lvl="1" indent="-228600">
              <a:lnSpc>
                <a:spcPct val="150000"/>
              </a:lnSpc>
              <a:buAutoNum type="arabicPeriod"/>
            </a:pPr>
            <a:r>
              <a:rPr lang="ko-KR" altLang="en-US" sz="1100"/>
              <a:t>정상 값 </a:t>
            </a:r>
            <a:r>
              <a:rPr lang="en-US" altLang="ko-KR" sz="1100"/>
              <a:t>: th:field="*{…}"</a:t>
            </a:r>
            <a:r>
              <a:rPr lang="ko-KR" altLang="en-US" sz="1100"/>
              <a:t>는 모델 객체의 값을 사용한다</a:t>
            </a:r>
            <a:endParaRPr lang="en-US" altLang="ko-KR" sz="1100"/>
          </a:p>
          <a:p>
            <a:pPr marL="685800" lvl="1" indent="-228600">
              <a:lnSpc>
                <a:spcPct val="150000"/>
              </a:lnSpc>
              <a:buAutoNum type="arabicPeriod"/>
            </a:pPr>
            <a:r>
              <a:rPr lang="ko-KR" altLang="en-US" sz="1100"/>
              <a:t>오류 발생 시 </a:t>
            </a:r>
            <a:r>
              <a:rPr lang="en-US" altLang="ko-KR" sz="1100"/>
              <a:t>: </a:t>
            </a:r>
            <a:r>
              <a:rPr lang="ko-KR" altLang="en-US" sz="1100"/>
              <a:t> </a:t>
            </a:r>
            <a:r>
              <a:rPr lang="en-US" altLang="ko-KR" sz="1100"/>
              <a:t>th:field</a:t>
            </a:r>
            <a:r>
              <a:rPr lang="ko-KR" altLang="en-US" sz="1100"/>
              <a:t>는 자동으로 </a:t>
            </a:r>
            <a:r>
              <a:rPr lang="en-US" altLang="ko-KR" sz="1100"/>
              <a:t>FieldError</a:t>
            </a:r>
            <a:r>
              <a:rPr lang="ko-KR" altLang="en-US" sz="1100"/>
              <a:t>의 </a:t>
            </a:r>
            <a:r>
              <a:rPr lang="en-US" altLang="ko-KR" sz="1100"/>
              <a:t>rejectedValue </a:t>
            </a:r>
            <a:r>
              <a:rPr lang="ko-KR" altLang="en-US" sz="1100"/>
              <a:t>를 사용한다</a:t>
            </a:r>
            <a:endParaRPr lang="en-US" altLang="ko-KR" sz="1100"/>
          </a:p>
        </p:txBody>
      </p:sp>
      <p:sp>
        <p:nvSpPr>
          <p:cNvPr id="7" name="직사각형 6">
            <a:extLst>
              <a:ext uri="{FF2B5EF4-FFF2-40B4-BE49-F238E27FC236}">
                <a16:creationId xmlns:a16="http://schemas.microsoft.com/office/drawing/2014/main" id="{DF8C12BC-158D-CBAF-7D6F-0026F3B1338C}"/>
              </a:ext>
            </a:extLst>
          </p:cNvPr>
          <p:cNvSpPr/>
          <p:nvPr/>
        </p:nvSpPr>
        <p:spPr>
          <a:xfrm>
            <a:off x="4108785" y="1953542"/>
            <a:ext cx="1419726"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89E4BD94-8B64-854A-CC72-5E5ABD71245F}"/>
              </a:ext>
            </a:extLst>
          </p:cNvPr>
          <p:cNvSpPr/>
          <p:nvPr/>
        </p:nvSpPr>
        <p:spPr>
          <a:xfrm>
            <a:off x="3725779" y="2869888"/>
            <a:ext cx="1249279"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13206528-77A6-C4E9-E722-1E7B2FEBB4E1}"/>
              </a:ext>
            </a:extLst>
          </p:cNvPr>
          <p:cNvSpPr/>
          <p:nvPr/>
        </p:nvSpPr>
        <p:spPr>
          <a:xfrm>
            <a:off x="3588431" y="3786234"/>
            <a:ext cx="1055758"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A940F61C-C915-5A39-14D8-28356965721F}"/>
              </a:ext>
            </a:extLst>
          </p:cNvPr>
          <p:cNvSpPr/>
          <p:nvPr/>
        </p:nvSpPr>
        <p:spPr>
          <a:xfrm>
            <a:off x="7852611" y="4109200"/>
            <a:ext cx="1419726"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B14D473B-DA0A-C69F-B2AB-5B56F34B47D4}"/>
              </a:ext>
            </a:extLst>
          </p:cNvPr>
          <p:cNvSpPr/>
          <p:nvPr/>
        </p:nvSpPr>
        <p:spPr>
          <a:xfrm>
            <a:off x="7932823" y="4923334"/>
            <a:ext cx="1277352"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1C4ED820-3C23-991F-0EA8-9BBA2AB10113}"/>
              </a:ext>
            </a:extLst>
          </p:cNvPr>
          <p:cNvSpPr/>
          <p:nvPr/>
        </p:nvSpPr>
        <p:spPr>
          <a:xfrm>
            <a:off x="7730225" y="5713978"/>
            <a:ext cx="1088922"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화살표 연결선 23">
            <a:extLst>
              <a:ext uri="{FF2B5EF4-FFF2-40B4-BE49-F238E27FC236}">
                <a16:creationId xmlns:a16="http://schemas.microsoft.com/office/drawing/2014/main" id="{49DEFC17-4ABA-67D8-BFD8-8DF1AA240637}"/>
              </a:ext>
            </a:extLst>
          </p:cNvPr>
          <p:cNvCxnSpPr>
            <a:stCxn id="7" idx="3"/>
          </p:cNvCxnSpPr>
          <p:nvPr/>
        </p:nvCxnSpPr>
        <p:spPr>
          <a:xfrm>
            <a:off x="5528511" y="2064834"/>
            <a:ext cx="2959768" cy="2044366"/>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4449F88C-9B92-A800-72C2-1B44ADFA989D}"/>
              </a:ext>
            </a:extLst>
          </p:cNvPr>
          <p:cNvCxnSpPr>
            <a:cxnSpLocks/>
            <a:endCxn id="21" idx="0"/>
          </p:cNvCxnSpPr>
          <p:nvPr/>
        </p:nvCxnSpPr>
        <p:spPr>
          <a:xfrm>
            <a:off x="4975058" y="2953338"/>
            <a:ext cx="3596441" cy="1969996"/>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D4249E4A-EF8A-0BF8-7E5A-82DC12036A2E}"/>
              </a:ext>
            </a:extLst>
          </p:cNvPr>
          <p:cNvCxnSpPr>
            <a:cxnSpLocks/>
          </p:cNvCxnSpPr>
          <p:nvPr/>
        </p:nvCxnSpPr>
        <p:spPr>
          <a:xfrm>
            <a:off x="4634661" y="3876463"/>
            <a:ext cx="3678656" cy="1824083"/>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00358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03A17-1BA2-77EB-1E6B-F5C2A3A17D6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88183BF-8A3D-CAE2-2AF7-EBB11DE0A287}"/>
              </a:ext>
            </a:extLst>
          </p:cNvPr>
          <p:cNvSpPr txBox="1"/>
          <p:nvPr/>
        </p:nvSpPr>
        <p:spPr>
          <a:xfrm>
            <a:off x="287437" y="2921169"/>
            <a:ext cx="11617155" cy="830997"/>
          </a:xfrm>
          <a:prstGeom prst="rect">
            <a:avLst/>
          </a:prstGeom>
          <a:noFill/>
        </p:spPr>
        <p:txBody>
          <a:bodyPr wrap="none" rtlCol="0">
            <a:spAutoFit/>
          </a:bodyPr>
          <a:lstStyle/>
          <a:p>
            <a:pPr algn="ctr"/>
            <a:r>
              <a:rPr lang="en-US" altLang="ko-KR" sz="4800">
                <a:solidFill>
                  <a:schemeClr val="accent1">
                    <a:lumMod val="75000"/>
                  </a:schemeClr>
                </a:solidFill>
                <a:latin typeface="+mj-lt"/>
              </a:rPr>
              <a:t>BindingResult</a:t>
            </a:r>
            <a:r>
              <a:rPr lang="ko-KR" altLang="en-US" sz="4800">
                <a:solidFill>
                  <a:schemeClr val="accent1">
                    <a:lumMod val="75000"/>
                  </a:schemeClr>
                </a:solidFill>
                <a:latin typeface="+mj-lt"/>
              </a:rPr>
              <a:t> 와 </a:t>
            </a: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 </a:t>
            </a:r>
            <a:r>
              <a:rPr lang="en-US" altLang="ko-KR" sz="4800">
                <a:solidFill>
                  <a:schemeClr val="accent1">
                    <a:lumMod val="75000"/>
                  </a:schemeClr>
                </a:solidFill>
                <a:latin typeface="+mj-lt"/>
              </a:rPr>
              <a:t>-1</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50535E66-2816-02EB-486C-0E55B0200C3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6501238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2873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36678" y="498065"/>
            <a:ext cx="117906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DataBinder </a:t>
            </a:r>
            <a:r>
              <a:rPr lang="ko-KR" altLang="en-US" sz="1200"/>
              <a:t>의 바인딩 시 발생한 오류나 </a:t>
            </a:r>
            <a:r>
              <a:rPr lang="en-US" altLang="ko-KR" sz="1200"/>
              <a:t>BindingResult </a:t>
            </a:r>
            <a:r>
              <a:rPr lang="ko-KR" altLang="en-US" sz="1200"/>
              <a:t>의 유효성 검증 오류가 발생했을 때</a:t>
            </a:r>
            <a:r>
              <a:rPr lang="en-US" altLang="ko-KR" sz="1200"/>
              <a:t> MessageSource </a:t>
            </a:r>
            <a:r>
              <a:rPr lang="ko-KR" altLang="en-US" sz="1200"/>
              <a:t>를 사용해서 해당 오류메시지를 사용자에게 제공할 수 있다</a:t>
            </a:r>
            <a:endParaRPr lang="en-US" altLang="ko-KR" sz="1200"/>
          </a:p>
          <a:p>
            <a:pPr marL="171450" indent="-171450">
              <a:lnSpc>
                <a:spcPct val="150000"/>
              </a:lnSpc>
              <a:buFont typeface="Arial" panose="020B0604020202020204" pitchFamily="34" charset="0"/>
              <a:buChar char="•"/>
            </a:pPr>
            <a:r>
              <a:rPr lang="ko-KR" altLang="en-US" sz="1200"/>
              <a:t>이 방식은 유효성 검증에 필요한 오류 메시지를 외부 파일</a:t>
            </a:r>
            <a:r>
              <a:rPr lang="en-US" altLang="ko-KR" sz="1200"/>
              <a:t>(properties </a:t>
            </a:r>
            <a:r>
              <a:rPr lang="ko-KR" altLang="en-US" sz="1200"/>
              <a:t>파일 등</a:t>
            </a:r>
            <a:r>
              <a:rPr lang="en-US" altLang="ko-KR" sz="1200"/>
              <a:t>)</a:t>
            </a:r>
            <a:r>
              <a:rPr lang="ko-KR" altLang="en-US" sz="1200"/>
              <a:t>에서 검색</a:t>
            </a:r>
            <a:r>
              <a:rPr lang="en-US" altLang="ko-KR" sz="1200"/>
              <a:t> </a:t>
            </a:r>
            <a:r>
              <a:rPr lang="ko-KR" altLang="en-US" sz="1200"/>
              <a:t>및</a:t>
            </a:r>
            <a:r>
              <a:rPr lang="en-US" altLang="ko-KR" sz="1200"/>
              <a:t> </a:t>
            </a:r>
            <a:r>
              <a:rPr lang="ko-KR" altLang="en-US" sz="1200"/>
              <a:t>관리할 수 있다</a:t>
            </a:r>
            <a:r>
              <a:rPr lang="en-US" altLang="ko-KR" sz="1200"/>
              <a:t>. </a:t>
            </a:r>
            <a:r>
              <a:rPr lang="ko-KR" altLang="en-US" sz="1200"/>
              <a:t>즉 오류 메시지를 </a:t>
            </a:r>
            <a:r>
              <a:rPr lang="en-US" altLang="ko-KR" sz="1200"/>
              <a:t>MessageSource </a:t>
            </a:r>
            <a:r>
              <a:rPr lang="ko-KR" altLang="en-US" sz="1200"/>
              <a:t>에 위임한다고 보면 된다</a:t>
            </a:r>
            <a:endParaRPr lang="en-US" altLang="ko-KR" sz="1200"/>
          </a:p>
        </p:txBody>
      </p:sp>
      <p:sp>
        <p:nvSpPr>
          <p:cNvPr id="63" name="직사각형 62">
            <a:extLst>
              <a:ext uri="{FF2B5EF4-FFF2-40B4-BE49-F238E27FC236}">
                <a16:creationId xmlns:a16="http://schemas.microsoft.com/office/drawing/2014/main" id="{9AB42A42-B6AA-4ED0-AA6E-7095855F029E}"/>
              </a:ext>
            </a:extLst>
          </p:cNvPr>
          <p:cNvSpPr/>
          <p:nvPr/>
        </p:nvSpPr>
        <p:spPr>
          <a:xfrm>
            <a:off x="74750" y="1286125"/>
            <a:ext cx="34937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MessageSource </a:t>
            </a:r>
            <a:r>
              <a:rPr lang="ko-KR" altLang="en-US" b="1">
                <a:solidFill>
                  <a:schemeClr val="accent1">
                    <a:lumMod val="75000"/>
                  </a:schemeClr>
                </a:solidFill>
                <a:latin typeface="+mn-ea"/>
              </a:rPr>
              <a:t>오류 메시지</a:t>
            </a:r>
          </a:p>
        </p:txBody>
      </p:sp>
      <p:sp>
        <p:nvSpPr>
          <p:cNvPr id="5" name="Rectangle 6">
            <a:extLst>
              <a:ext uri="{FF2B5EF4-FFF2-40B4-BE49-F238E27FC236}">
                <a16:creationId xmlns:a16="http://schemas.microsoft.com/office/drawing/2014/main" id="{B46D8174-55FF-310E-8CEF-CF2EAFAF4CE7}"/>
              </a:ext>
            </a:extLst>
          </p:cNvPr>
          <p:cNvSpPr>
            <a:spLocks noChangeArrowheads="1"/>
          </p:cNvSpPr>
          <p:nvPr/>
        </p:nvSpPr>
        <p:spPr bwMode="auto">
          <a:xfrm>
            <a:off x="410399" y="1677483"/>
            <a:ext cx="10141296" cy="7044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en-US" altLang="ko-KR" sz="1600" b="0" i="0" u="none" strike="noStrike" cap="none" normalizeH="0" baseline="0">
                <a:ln>
                  <a:noFill/>
                </a:ln>
                <a:solidFill>
                  <a:schemeClr val="bg1">
                    <a:lumMod val="85000"/>
                  </a:schemeClr>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56A8F5"/>
                </a:solidFill>
                <a:effectLst/>
                <a:latin typeface="Arial Unicode MS"/>
                <a:ea typeface="JetBrains Mono"/>
              </a:rPr>
              <a:t>FieldError</a:t>
            </a:r>
            <a:r>
              <a:rPr kumimoji="0" lang="ko-KR" altLang="ko-KR" sz="1200" b="0" i="0" u="none" strike="noStrike" cap="none" normalizeH="0" baseline="0">
                <a:ln>
                  <a:noFill/>
                </a:ln>
                <a:solidFill>
                  <a:srgbClr val="BCBEC4"/>
                </a:solidFill>
                <a:effectLst/>
                <a:latin typeface="Arial Unicode MS"/>
                <a:ea typeface="JetBrains Mono"/>
              </a:rPr>
              <a:t>(String objectName, String field, Object rejectedValue,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BCBEC4"/>
                </a:solidFill>
                <a:effectLst/>
                <a:latin typeface="Arial Unicode MS"/>
                <a:ea typeface="JetBrains Mono"/>
              </a:rPr>
              <a:t>bindingFailure,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모서리가 둥근 직사각형 38">
            <a:extLst>
              <a:ext uri="{FF2B5EF4-FFF2-40B4-BE49-F238E27FC236}">
                <a16:creationId xmlns:a16="http://schemas.microsoft.com/office/drawing/2014/main" id="{EA7B2AEF-5665-A4F2-0F43-F19546A966F3}"/>
              </a:ext>
            </a:extLst>
          </p:cNvPr>
          <p:cNvSpPr/>
          <p:nvPr/>
        </p:nvSpPr>
        <p:spPr>
          <a:xfrm>
            <a:off x="7720572" y="4804383"/>
            <a:ext cx="183796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MessageSource</a:t>
            </a:r>
            <a:endParaRPr lang="ko-KR" altLang="en-US" sz="1400">
              <a:solidFill>
                <a:schemeClr val="bg1"/>
              </a:solidFill>
              <a:latin typeface="+mj-lt"/>
              <a:ea typeface="나눔바른고딕" panose="020B0603020101020101"/>
            </a:endParaRPr>
          </a:p>
        </p:txBody>
      </p:sp>
      <p:sp>
        <p:nvSpPr>
          <p:cNvPr id="10" name="TextBox 9">
            <a:extLst>
              <a:ext uri="{FF2B5EF4-FFF2-40B4-BE49-F238E27FC236}">
                <a16:creationId xmlns:a16="http://schemas.microsoft.com/office/drawing/2014/main" id="{C098AFEF-C851-4A4A-C5CE-CF2414864B34}"/>
              </a:ext>
            </a:extLst>
          </p:cNvPr>
          <p:cNvSpPr txBox="1"/>
          <p:nvPr/>
        </p:nvSpPr>
        <p:spPr>
          <a:xfrm>
            <a:off x="2073868" y="3989696"/>
            <a:ext cx="9213082" cy="307777"/>
          </a:xfrm>
          <a:prstGeom prst="rect">
            <a:avLst/>
          </a:prstGeom>
          <a:solidFill>
            <a:schemeClr val="bg1"/>
          </a:solidFill>
          <a:ln w="6350">
            <a:solidFill>
              <a:schemeClr val="tx1"/>
            </a:solidFill>
          </a:ln>
        </p:spPr>
        <p:txBody>
          <a:bodyPr wrap="square">
            <a:spAutoFit/>
          </a:bodyPr>
          <a:lstStyle/>
          <a:p>
            <a:r>
              <a:rPr kumimoji="0" lang="ko-KR" altLang="ko-KR" sz="1400" b="0" i="0" u="none" strike="noStrike" cap="none" normalizeH="0" baseline="0">
                <a:ln>
                  <a:noFill/>
                </a:ln>
                <a:effectLst/>
                <a:ea typeface="JetBrains Mono"/>
              </a:rPr>
              <a:t>bindingResult.</a:t>
            </a:r>
            <a:r>
              <a:rPr kumimoji="0" lang="en-US" altLang="ko-KR" sz="1400" b="0" i="0" u="none" strike="noStrike" cap="none" normalizeH="0" baseline="0">
                <a:ln>
                  <a:noFill/>
                </a:ln>
                <a:effectLst/>
                <a:ea typeface="JetBrains Mono"/>
              </a:rPr>
              <a:t>addError</a:t>
            </a:r>
            <a:r>
              <a:rPr kumimoji="0" lang="ko-KR" altLang="ko-KR" sz="1400" b="0" i="0" u="none" strike="noStrike" cap="none" normalizeH="0" baseline="0">
                <a:ln>
                  <a:noFill/>
                </a:ln>
                <a:effectLst/>
                <a:ea typeface="JetBrains Mono"/>
              </a:rPr>
              <a:t>(</a:t>
            </a:r>
            <a:r>
              <a:rPr kumimoji="0" lang="en-US" altLang="ko-KR" sz="1400" b="0" i="0" u="none" strike="noStrike" cap="none" normalizeH="0" baseline="0">
                <a:ln>
                  <a:noFill/>
                </a:ln>
                <a:effectLst/>
                <a:ea typeface="JetBrains Mono"/>
              </a:rPr>
              <a:t>new FieldError(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order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a:t>
            </a:r>
            <a:r>
              <a:rPr kumimoji="0" lang="ko-KR" altLang="ko-KR" sz="1400" b="0" i="0" u="none" strike="noStrike" cap="none" normalizeH="0" baseline="0">
                <a:ln>
                  <a:noFill/>
                </a:ln>
                <a:solidFill>
                  <a:srgbClr val="6AAB73"/>
                </a:solidFill>
                <a:effectLst/>
                <a:ea typeface="JetBrains Mono"/>
              </a:rPr>
              <a:t> </a:t>
            </a:r>
            <a:r>
              <a:rPr kumimoji="0" lang="ko-KR" altLang="ko-KR" sz="1400" b="0" i="0" u="none" strike="noStrike" cap="none" normalizeH="0" baseline="0">
                <a:ln>
                  <a:noFill/>
                </a:ln>
                <a:solidFill>
                  <a:srgbClr val="6AAB73"/>
                </a:solidFill>
                <a:effectLst/>
                <a:latin typeface="Arial Unicode MS"/>
                <a:ea typeface="JetBrains Mono"/>
              </a:rPr>
              <a:t>"</a:t>
            </a:r>
            <a:r>
              <a:rPr lang="en-US" altLang="ko-KR" sz="1400">
                <a:solidFill>
                  <a:srgbClr val="6AAB73"/>
                </a:solidFill>
                <a:ea typeface="JetBrains Mono"/>
              </a:rPr>
              <a:t>productName</a:t>
            </a:r>
            <a:r>
              <a:rPr kumimoji="0" lang="ko-KR" altLang="ko-KR" sz="1400" b="0" i="0" u="none" strike="noStrike" cap="none" normalizeH="0" baseline="0">
                <a:ln>
                  <a:noFill/>
                </a:ln>
                <a:solidFill>
                  <a:srgbClr val="6AAB73"/>
                </a:solidFill>
                <a:effectLst/>
                <a:latin typeface="Arial Unicode MS"/>
                <a:ea typeface="JetBrains Mono"/>
              </a:rPr>
              <a:t>"</a:t>
            </a:r>
            <a:r>
              <a:rPr kumimoji="0" lang="en-US" altLang="ko-KR" sz="1400" b="0" i="0" u="none" strike="noStrike" cap="none" normalizeH="0" baseline="0">
                <a:ln>
                  <a:noFill/>
                </a:ln>
                <a:solidFill>
                  <a:srgbClr val="6AAB73"/>
                </a:solidFill>
                <a:effectLst/>
                <a:latin typeface="Arial Unicode MS"/>
                <a:ea typeface="JetBrains Mono"/>
              </a:rPr>
              <a:t>,</a:t>
            </a:r>
            <a:r>
              <a:rPr kumimoji="0" lang="en-US" altLang="ko-KR" sz="1400" i="0" u="none" strike="noStrike" cap="none" normalizeH="0" baseline="0">
                <a:ln>
                  <a:noFill/>
                </a:ln>
                <a:solidFill>
                  <a:srgbClr val="6AAB73"/>
                </a:solidFill>
                <a:effectLst/>
                <a:latin typeface="Arial Unicode MS"/>
                <a:ea typeface="JetBrains Mono"/>
              </a:rPr>
              <a:t> </a:t>
            </a:r>
            <a:r>
              <a:rPr kumimoji="0" lang="en-US" altLang="ko-KR" sz="1400" i="0" u="none" strike="noStrike" cap="none" normalizeH="0" baseline="0">
                <a:ln>
                  <a:noFill/>
                </a:ln>
                <a:solidFill>
                  <a:srgbClr val="6AAB73"/>
                </a:solidFill>
                <a:effectLst/>
                <a:ea typeface="JetBrains Mono"/>
              </a:rPr>
              <a:t>new String[]</a:t>
            </a:r>
            <a:r>
              <a:rPr lang="en-US" altLang="ko-KR" sz="1400">
                <a:solidFill>
                  <a:srgbClr val="6AAB73"/>
                </a:solidFill>
                <a:ea typeface="JetBrains Mono"/>
              </a:rPr>
              <a:t>{</a:t>
            </a:r>
            <a:r>
              <a:rPr kumimoji="0" lang="ko-KR" altLang="ko-KR" sz="1400" b="0" i="0" u="none" strike="noStrike" cap="none" normalizeH="0" baseline="0">
                <a:ln>
                  <a:noFill/>
                </a:ln>
                <a:solidFill>
                  <a:srgbClr val="6AAB73"/>
                </a:solidFill>
                <a:effectLst/>
                <a:ea typeface="JetBrains Mono"/>
              </a:rPr>
              <a:t>"</a:t>
            </a:r>
            <a:r>
              <a:rPr lang="en-US" altLang="ko-KR" sz="1400" b="0">
                <a:solidFill>
                  <a:srgbClr val="6AAB73"/>
                </a:solidFill>
                <a:ea typeface="JetBrains Mono"/>
              </a:rPr>
              <a:t>required.order.productName</a:t>
            </a:r>
            <a:r>
              <a:rPr kumimoji="0" lang="ko-KR" altLang="ko-KR" sz="1400" b="0" i="0" u="none" strike="noStrike" cap="none" normalizeH="0" baseline="0">
                <a:ln>
                  <a:noFill/>
                </a:ln>
                <a:solidFill>
                  <a:srgbClr val="6AAB73"/>
                </a:solidFill>
                <a:effectLst/>
                <a:ea typeface="JetBrains Mono"/>
              </a:rPr>
              <a:t>"</a:t>
            </a:r>
            <a:r>
              <a:rPr lang="en-US" altLang="ko-KR" sz="1400" b="0">
                <a:solidFill>
                  <a:srgbClr val="6AAB73"/>
                </a:solidFill>
                <a:ea typeface="JetBrains Mono"/>
              </a:rPr>
              <a:t>}</a:t>
            </a:r>
            <a:r>
              <a:rPr kumimoji="0" lang="ko-KR" altLang="ko-KR" sz="1400" b="0" i="0" u="none" strike="noStrike" cap="none" normalizeH="0" baseline="0">
                <a:ln>
                  <a:noFill/>
                </a:ln>
                <a:effectLst/>
                <a:ea typeface="JetBrains Mono"/>
              </a:rPr>
              <a:t>)</a:t>
            </a:r>
            <a:r>
              <a:rPr kumimoji="0" lang="en-US" altLang="ko-KR" sz="1400" b="0" i="0" u="none" strike="noStrike" cap="none" normalizeH="0" baseline="0">
                <a:ln>
                  <a:noFill/>
                </a:ln>
                <a:effectLst/>
                <a:ea typeface="JetBrains Mono"/>
              </a:rPr>
              <a:t>)</a:t>
            </a:r>
            <a:endParaRPr lang="ko-KR" altLang="en-US" sz="1400"/>
          </a:p>
        </p:txBody>
      </p:sp>
      <p:cxnSp>
        <p:nvCxnSpPr>
          <p:cNvPr id="12" name="직선 화살표 연결선 11">
            <a:extLst>
              <a:ext uri="{FF2B5EF4-FFF2-40B4-BE49-F238E27FC236}">
                <a16:creationId xmlns:a16="http://schemas.microsoft.com/office/drawing/2014/main" id="{FA6F6DED-B7ED-CA90-E05B-4288C23A938B}"/>
              </a:ext>
            </a:extLst>
          </p:cNvPr>
          <p:cNvCxnSpPr>
            <a:cxnSpLocks/>
            <a:stCxn id="9" idx="2"/>
            <a:endCxn id="28" idx="0"/>
          </p:cNvCxnSpPr>
          <p:nvPr/>
        </p:nvCxnSpPr>
        <p:spPr>
          <a:xfrm flipH="1">
            <a:off x="8639547" y="5298159"/>
            <a:ext cx="5" cy="506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674F50F6-FCE8-D4FA-1CB8-8E3262567CC8}"/>
              </a:ext>
            </a:extLst>
          </p:cNvPr>
          <p:cNvCxnSpPr>
            <a:cxnSpLocks/>
            <a:endCxn id="9" idx="0"/>
          </p:cNvCxnSpPr>
          <p:nvPr/>
        </p:nvCxnSpPr>
        <p:spPr>
          <a:xfrm>
            <a:off x="8639552" y="4297473"/>
            <a:ext cx="0" cy="50691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048A32-D56E-10B8-FCBB-80FD8EE40FE3}"/>
              </a:ext>
            </a:extLst>
          </p:cNvPr>
          <p:cNvSpPr txBox="1"/>
          <p:nvPr/>
        </p:nvSpPr>
        <p:spPr>
          <a:xfrm>
            <a:off x="684833" y="5788957"/>
            <a:ext cx="5411167" cy="307777"/>
          </a:xfrm>
          <a:prstGeom prst="rect">
            <a:avLst/>
          </a:prstGeom>
          <a:solidFill>
            <a:schemeClr val="tx1"/>
          </a:solidFill>
        </p:spPr>
        <p:txBody>
          <a:bodyPr wrap="square">
            <a:spAutoFit/>
          </a:bodyPr>
          <a:lstStyle/>
          <a:p>
            <a:r>
              <a:rPr kumimoji="0" lang="en-US" altLang="ko-KR" sz="1400" b="0" i="0" u="none" strike="noStrike" cap="none" normalizeH="0" baseline="0">
                <a:ln>
                  <a:noFill/>
                </a:ln>
                <a:solidFill>
                  <a:schemeClr val="bg1">
                    <a:lumMod val="75000"/>
                  </a:schemeClr>
                </a:solidFill>
                <a:effectLst/>
                <a:ea typeface="JetBrains Mono"/>
              </a:rPr>
              <a:t>new FieldError(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order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a:t>
            </a:r>
            <a:r>
              <a:rPr kumimoji="0" lang="ko-KR" altLang="ko-KR" sz="1400" b="0" i="0" u="none" strike="noStrike" cap="none" normalizeH="0" baseline="0">
                <a:ln>
                  <a:noFill/>
                </a:ln>
                <a:solidFill>
                  <a:srgbClr val="6AAB73"/>
                </a:solidFill>
                <a:effectLst/>
                <a:ea typeface="JetBrains Mono"/>
              </a:rPr>
              <a:t> </a:t>
            </a:r>
            <a:r>
              <a:rPr kumimoji="0" lang="ko-KR" altLang="ko-KR" sz="1400" b="0" i="0" u="none" strike="noStrike" cap="none" normalizeH="0" baseline="0">
                <a:ln>
                  <a:noFill/>
                </a:ln>
                <a:solidFill>
                  <a:srgbClr val="6AAB73"/>
                </a:solidFill>
                <a:effectLst/>
                <a:latin typeface="Arial Unicode MS"/>
                <a:ea typeface="JetBrains Mono"/>
              </a:rPr>
              <a:t>"</a:t>
            </a:r>
            <a:r>
              <a:rPr lang="en-US" altLang="ko-KR" sz="1400">
                <a:solidFill>
                  <a:srgbClr val="6AAB73"/>
                </a:solidFill>
                <a:ea typeface="JetBrains Mono"/>
              </a:rPr>
              <a:t>productName</a:t>
            </a:r>
            <a:r>
              <a:rPr kumimoji="0" lang="ko-KR" altLang="ko-KR" sz="1400" b="0" i="0" u="none" strike="noStrike" cap="none" normalizeH="0" baseline="0">
                <a:ln>
                  <a:noFill/>
                </a:ln>
                <a:solidFill>
                  <a:srgbClr val="6AAB73"/>
                </a:solidFill>
                <a:effectLst/>
                <a:latin typeface="Arial Unicode MS"/>
                <a:ea typeface="JetBrains Mono"/>
              </a:rPr>
              <a:t>"</a:t>
            </a:r>
            <a:r>
              <a:rPr kumimoji="0" lang="en-US" altLang="ko-KR" sz="1400" b="0" i="0" u="none" strike="noStrike" cap="none" normalizeH="0" baseline="0">
                <a:ln>
                  <a:noFill/>
                </a:ln>
                <a:solidFill>
                  <a:srgbClr val="6AAB73"/>
                </a:solidFill>
                <a:effectLst/>
                <a:latin typeface="Arial Unicode MS"/>
                <a:ea typeface="JetBrains Mono"/>
              </a:rPr>
              <a:t>,</a:t>
            </a:r>
            <a:r>
              <a:rPr kumimoji="0" lang="en-US" altLang="ko-KR" sz="1400" i="0" u="none" strike="noStrike" cap="none" normalizeH="0" baseline="0">
                <a:ln>
                  <a:noFill/>
                </a:ln>
                <a:solidFill>
                  <a:srgbClr val="6AAB73"/>
                </a:solidFill>
                <a:effectLst/>
                <a:latin typeface="Arial Unicode MS"/>
                <a:ea typeface="JetBrains Mono"/>
              </a:rPr>
              <a:t> </a:t>
            </a:r>
            <a:r>
              <a:rPr lang="en-US" altLang="ko-KR" sz="1400">
                <a:solidFill>
                  <a:srgbClr val="6AAB73"/>
                </a:solidFill>
                <a:latin typeface="Arial Unicode MS"/>
                <a:ea typeface="JetBrains Mono"/>
              </a:rPr>
              <a:t>"</a:t>
            </a:r>
            <a:r>
              <a:rPr lang="ko-KR" altLang="en-US" sz="1400">
                <a:solidFill>
                  <a:srgbClr val="6AAB73"/>
                </a:solidFill>
                <a:latin typeface="Arial Unicode MS"/>
                <a:ea typeface="JetBrains Mono"/>
              </a:rPr>
              <a:t>상품명은 필수입니다</a:t>
            </a:r>
            <a:r>
              <a:rPr lang="en-US" altLang="ko-KR" sz="1400">
                <a:solidFill>
                  <a:srgbClr val="6AAB73"/>
                </a:solidFill>
                <a:latin typeface="Arial Unicode MS"/>
                <a:ea typeface="JetBrains Mono"/>
              </a:rPr>
              <a:t>."</a:t>
            </a:r>
            <a:r>
              <a:rPr lang="en-US" altLang="ko-KR" sz="1400">
                <a:solidFill>
                  <a:schemeClr val="bg1">
                    <a:lumMod val="75000"/>
                  </a:schemeClr>
                </a:solidFill>
                <a:latin typeface="Arial Unicode MS"/>
                <a:ea typeface="JetBrains Mono"/>
              </a:rPr>
              <a:t>)</a:t>
            </a:r>
            <a:r>
              <a:rPr kumimoji="0" lang="ko-KR" altLang="ko-KR" sz="1400" b="0" i="0" u="none" strike="noStrike" cap="none" normalizeH="0" baseline="0">
                <a:ln>
                  <a:noFill/>
                </a:ln>
                <a:effectLst/>
                <a:ea typeface="JetBrains Mono"/>
              </a:rPr>
              <a:t>)</a:t>
            </a:r>
            <a:r>
              <a:rPr kumimoji="0" lang="ko-KR" altLang="ko-KR" sz="1400" b="0" i="0" u="none" strike="noStrike" cap="none" normalizeH="0" baseline="0">
                <a:ln>
                  <a:noFill/>
                </a:ln>
                <a:solidFill>
                  <a:srgbClr val="BCBEC4"/>
                </a:solidFill>
                <a:effectLst/>
                <a:ea typeface="JetBrains Mono"/>
              </a:rPr>
              <a:t>;</a:t>
            </a:r>
            <a:endParaRPr lang="ko-KR" altLang="en-US" sz="1400"/>
          </a:p>
        </p:txBody>
      </p:sp>
      <p:sp>
        <p:nvSpPr>
          <p:cNvPr id="20" name="직사각형 19">
            <a:extLst>
              <a:ext uri="{FF2B5EF4-FFF2-40B4-BE49-F238E27FC236}">
                <a16:creationId xmlns:a16="http://schemas.microsoft.com/office/drawing/2014/main" id="{4242BBBA-4D49-A1FB-0F27-D168FBCE5841}"/>
              </a:ext>
            </a:extLst>
          </p:cNvPr>
          <p:cNvSpPr/>
          <p:nvPr/>
        </p:nvSpPr>
        <p:spPr>
          <a:xfrm>
            <a:off x="343614" y="3248527"/>
            <a:ext cx="1730254" cy="333617"/>
          </a:xfrm>
          <a:prstGeom prst="rect">
            <a:avLst/>
          </a:prstGeom>
        </p:spPr>
        <p:txBody>
          <a:bodyPr wrap="square">
            <a:spAutoFit/>
          </a:bodyPr>
          <a:lstStyle/>
          <a:p>
            <a:pPr>
              <a:lnSpc>
                <a:spcPct val="150000"/>
              </a:lnSpc>
            </a:pPr>
            <a:r>
              <a:rPr lang="ko-KR" altLang="en-US" sz="1200">
                <a:solidFill>
                  <a:schemeClr val="accent1">
                    <a:lumMod val="75000"/>
                  </a:schemeClr>
                </a:solidFill>
              </a:rPr>
              <a:t>오류 메시지 직접 입력</a:t>
            </a:r>
            <a:endParaRPr lang="en-US" altLang="ko-KR" sz="1200">
              <a:solidFill>
                <a:schemeClr val="accent1">
                  <a:lumMod val="75000"/>
                </a:schemeClr>
              </a:solidFill>
            </a:endParaRPr>
          </a:p>
        </p:txBody>
      </p:sp>
      <p:sp>
        <p:nvSpPr>
          <p:cNvPr id="21" name="직사각형 20">
            <a:extLst>
              <a:ext uri="{FF2B5EF4-FFF2-40B4-BE49-F238E27FC236}">
                <a16:creationId xmlns:a16="http://schemas.microsoft.com/office/drawing/2014/main" id="{F91CEEB3-935A-0444-A11E-3E4BE0412B9B}"/>
              </a:ext>
            </a:extLst>
          </p:cNvPr>
          <p:cNvSpPr/>
          <p:nvPr/>
        </p:nvSpPr>
        <p:spPr>
          <a:xfrm>
            <a:off x="6416877" y="2085407"/>
            <a:ext cx="2469817" cy="264695"/>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907F6C44-1E44-57C6-2E2B-590E55051FB1}"/>
              </a:ext>
            </a:extLst>
          </p:cNvPr>
          <p:cNvSpPr txBox="1"/>
          <p:nvPr/>
        </p:nvSpPr>
        <p:spPr>
          <a:xfrm>
            <a:off x="2073867" y="3267839"/>
            <a:ext cx="9213082" cy="307777"/>
          </a:xfrm>
          <a:prstGeom prst="rect">
            <a:avLst/>
          </a:prstGeom>
          <a:solidFill>
            <a:schemeClr val="bg1"/>
          </a:solidFill>
          <a:ln w="6350">
            <a:solidFill>
              <a:schemeClr val="tx1"/>
            </a:solidFill>
            <a:prstDash val="dash"/>
          </a:ln>
        </p:spPr>
        <p:txBody>
          <a:bodyPr wrap="square">
            <a:spAutoFit/>
          </a:bodyPr>
          <a:lstStyle/>
          <a:p>
            <a:r>
              <a:rPr kumimoji="0" lang="ko-KR" altLang="ko-KR" sz="1400" b="0" i="0" u="none" strike="noStrike" cap="none" normalizeH="0" baseline="0">
                <a:ln>
                  <a:noFill/>
                </a:ln>
                <a:solidFill>
                  <a:schemeClr val="tx1">
                    <a:lumMod val="65000"/>
                    <a:lumOff val="35000"/>
                  </a:schemeClr>
                </a:solidFill>
                <a:effectLst/>
                <a:ea typeface="JetBrains Mono"/>
              </a:rPr>
              <a:t>bindingResult.</a:t>
            </a:r>
            <a:r>
              <a:rPr kumimoji="0" lang="en-US" altLang="ko-KR" sz="1400" b="0" i="0" u="none" strike="noStrike" cap="none" normalizeH="0" baseline="0">
                <a:ln>
                  <a:noFill/>
                </a:ln>
                <a:solidFill>
                  <a:schemeClr val="tx1">
                    <a:lumMod val="65000"/>
                    <a:lumOff val="35000"/>
                  </a:schemeClr>
                </a:solidFill>
                <a:effectLst/>
                <a:ea typeface="JetBrains Mono"/>
              </a:rPr>
              <a:t>addError(new FieldError(</a:t>
            </a:r>
            <a:r>
              <a:rPr kumimoji="0" lang="ko-KR" altLang="ko-KR" sz="1400" b="0" i="0" u="none" strike="noStrike" cap="none" normalizeH="0" baseline="0">
                <a:ln>
                  <a:noFill/>
                </a:ln>
                <a:solidFill>
                  <a:schemeClr val="tx1">
                    <a:lumMod val="65000"/>
                    <a:lumOff val="35000"/>
                  </a:schemeClr>
                </a:solidFill>
                <a:effectLst/>
                <a:ea typeface="JetBrains Mono"/>
              </a:rPr>
              <a:t>"</a:t>
            </a:r>
            <a:r>
              <a:rPr kumimoji="0" lang="en-US" altLang="ko-KR" sz="1400" b="0" i="0" u="none" strike="noStrike" cap="none" normalizeH="0" baseline="0">
                <a:ln>
                  <a:noFill/>
                </a:ln>
                <a:solidFill>
                  <a:schemeClr val="tx1">
                    <a:lumMod val="65000"/>
                    <a:lumOff val="35000"/>
                  </a:schemeClr>
                </a:solidFill>
                <a:effectLst/>
                <a:ea typeface="JetBrains Mono"/>
              </a:rPr>
              <a:t>order</a:t>
            </a:r>
            <a:r>
              <a:rPr kumimoji="0" lang="ko-KR" altLang="ko-KR" sz="1400" b="0" i="0" u="none" strike="noStrike" cap="none" normalizeH="0" baseline="0">
                <a:ln>
                  <a:noFill/>
                </a:ln>
                <a:solidFill>
                  <a:schemeClr val="tx1">
                    <a:lumMod val="65000"/>
                    <a:lumOff val="35000"/>
                  </a:schemeClr>
                </a:solidFill>
                <a:effectLst/>
                <a:ea typeface="JetBrains Mono"/>
              </a:rPr>
              <a:t>"</a:t>
            </a:r>
            <a:r>
              <a:rPr kumimoji="0" lang="en-US" altLang="ko-KR" sz="1400" b="0" i="0" u="none" strike="noStrike" cap="none" normalizeH="0" baseline="0">
                <a:ln>
                  <a:noFill/>
                </a:ln>
                <a:solidFill>
                  <a:schemeClr val="tx1">
                    <a:lumMod val="65000"/>
                    <a:lumOff val="35000"/>
                  </a:schemeClr>
                </a:solidFill>
                <a:effectLst/>
                <a:ea typeface="JetBrains Mono"/>
              </a:rPr>
              <a:t>,</a:t>
            </a:r>
            <a:r>
              <a:rPr kumimoji="0" lang="ko-KR" altLang="ko-KR" sz="1400" b="0" i="0" u="none" strike="noStrike" cap="none" normalizeH="0" baseline="0">
                <a:ln>
                  <a:noFill/>
                </a:ln>
                <a:solidFill>
                  <a:schemeClr val="tx1">
                    <a:lumMod val="65000"/>
                    <a:lumOff val="35000"/>
                  </a:schemeClr>
                </a:solidFill>
                <a:effectLst/>
                <a:ea typeface="JetBrains Mono"/>
              </a:rPr>
              <a:t> </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lang="en-US" altLang="ko-KR" sz="1400">
                <a:solidFill>
                  <a:schemeClr val="tx1">
                    <a:lumMod val="65000"/>
                    <a:lumOff val="35000"/>
                  </a:schemeClr>
                </a:solidFill>
                <a:ea typeface="JetBrains Mono"/>
              </a:rPr>
              <a:t>productName</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en-US"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ko-KR" altLang="ko-KR" sz="1400" b="0" i="0" u="none" strike="noStrike" cap="none" normalizeH="0" baseline="0">
                <a:ln>
                  <a:noFill/>
                </a:ln>
                <a:solidFill>
                  <a:schemeClr val="tx1">
                    <a:lumMod val="65000"/>
                    <a:lumOff val="35000"/>
                  </a:schemeClr>
                </a:solidFill>
                <a:effectLst/>
                <a:latin typeface="Courier New" panose="02070309020205020404" pitchFamily="49" charset="0"/>
                <a:ea typeface="JetBrains Mono"/>
                <a:cs typeface="Courier New" panose="02070309020205020404" pitchFamily="49" charset="0"/>
              </a:rPr>
              <a:t>상품명은 </a:t>
            </a:r>
            <a:r>
              <a:rPr kumimoji="0" lang="ko-KR" altLang="en-US" sz="1400" b="0" i="0" u="none" strike="noStrike" cap="none" normalizeH="0" baseline="0">
                <a:ln>
                  <a:noFill/>
                </a:ln>
                <a:solidFill>
                  <a:schemeClr val="tx1">
                    <a:lumMod val="65000"/>
                    <a:lumOff val="35000"/>
                  </a:schemeClr>
                </a:solidFill>
                <a:effectLst/>
                <a:latin typeface="Courier New" panose="02070309020205020404" pitchFamily="49" charset="0"/>
                <a:ea typeface="JetBrains Mono"/>
                <a:cs typeface="Courier New" panose="02070309020205020404" pitchFamily="49" charset="0"/>
              </a:rPr>
              <a:t>필수입니다</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 "</a:t>
            </a:r>
            <a:r>
              <a:rPr kumimoji="0" lang="ko-KR" altLang="ko-KR" sz="1400" b="0" i="0" u="none" strike="noStrike" cap="none" normalizeH="0" baseline="0">
                <a:ln>
                  <a:noFill/>
                </a:ln>
                <a:solidFill>
                  <a:schemeClr val="tx1">
                    <a:lumMod val="65000"/>
                    <a:lumOff val="35000"/>
                  </a:schemeClr>
                </a:solidFill>
                <a:effectLst/>
                <a:ea typeface="JetBrains Mono"/>
              </a:rPr>
              <a:t>);</a:t>
            </a:r>
            <a:endParaRPr lang="ko-KR" altLang="en-US" sz="1400">
              <a:solidFill>
                <a:schemeClr val="tx1">
                  <a:lumMod val="65000"/>
                  <a:lumOff val="35000"/>
                </a:schemeClr>
              </a:solidFill>
            </a:endParaRPr>
          </a:p>
        </p:txBody>
      </p:sp>
      <p:sp>
        <p:nvSpPr>
          <p:cNvPr id="27" name="TextBox 26">
            <a:extLst>
              <a:ext uri="{FF2B5EF4-FFF2-40B4-BE49-F238E27FC236}">
                <a16:creationId xmlns:a16="http://schemas.microsoft.com/office/drawing/2014/main" id="{8473DD3A-F415-02BC-398C-1E47680EADE5}"/>
              </a:ext>
            </a:extLst>
          </p:cNvPr>
          <p:cNvSpPr txBox="1"/>
          <p:nvPr/>
        </p:nvSpPr>
        <p:spPr>
          <a:xfrm>
            <a:off x="7794097" y="6166806"/>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28" name="Rectangle 1">
            <a:extLst>
              <a:ext uri="{FF2B5EF4-FFF2-40B4-BE49-F238E27FC236}">
                <a16:creationId xmlns:a16="http://schemas.microsoft.com/office/drawing/2014/main" id="{1025F4A6-6365-58E1-467F-D230DA1122D6}"/>
              </a:ext>
            </a:extLst>
          </p:cNvPr>
          <p:cNvSpPr>
            <a:spLocks noChangeArrowheads="1"/>
          </p:cNvSpPr>
          <p:nvPr/>
        </p:nvSpPr>
        <p:spPr bwMode="auto">
          <a:xfrm>
            <a:off x="6706569" y="5804347"/>
            <a:ext cx="386595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r</a:t>
            </a:r>
            <a:r>
              <a:rPr kumimoji="0" lang="ko-KR" altLang="ko-KR" sz="1200" b="0" i="0" u="none" strike="noStrike" cap="none" normalizeH="0" baseline="0">
                <a:ln>
                  <a:noFill/>
                </a:ln>
                <a:solidFill>
                  <a:srgbClr val="CF8E6D"/>
                </a:solidFill>
                <a:effectLst/>
                <a:latin typeface="Arial Unicode MS"/>
                <a:ea typeface="JetBrains Mono"/>
              </a:rPr>
              <a:t>equired</a:t>
            </a:r>
            <a:r>
              <a:rPr kumimoji="0" lang="en-US" altLang="ko-KR" sz="1200" b="0" i="0" u="none" strike="noStrike" cap="none" normalizeH="0" baseline="0">
                <a:ln>
                  <a:noFill/>
                </a:ln>
                <a:solidFill>
                  <a:srgbClr val="CF8E6D"/>
                </a:solidFill>
                <a:effectLst/>
                <a:latin typeface="Arial Unicode MS"/>
                <a:ea typeface="JetBrains Mono"/>
              </a:rPr>
              <a:t>.order.productName</a:t>
            </a:r>
            <a:r>
              <a:rPr kumimoji="0" lang="ko-KR" altLang="ko-KR" sz="1200" b="0" i="0" u="none" strike="noStrike" cap="none" normalizeH="0" baseline="0">
                <a:ln>
                  <a:noFill/>
                </a:ln>
                <a:solidFill>
                  <a:srgbClr val="CF8E6D"/>
                </a:solidFill>
                <a:effectLst/>
                <a:latin typeface="Arial Unicode MS"/>
                <a:ea typeface="JetBrains Mono"/>
              </a:rPr>
              <a:t> </a:t>
            </a:r>
            <a:r>
              <a:rPr kumimoji="0" lang="ko-KR" altLang="ko-KR" sz="1200" b="0" i="0" u="none" strike="noStrike" cap="none" normalizeH="0" baseline="0">
                <a:ln>
                  <a:noFill/>
                </a:ln>
                <a:solidFill>
                  <a:srgbClr val="808080"/>
                </a:solidFill>
                <a:effectLst/>
                <a:latin typeface="Arial Unicode MS"/>
                <a:ea typeface="JetBrains Mono"/>
              </a:rPr>
              <a:t>= </a:t>
            </a:r>
            <a:r>
              <a:rPr kumimoji="0" lang="ko-KR" altLang="en-US"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필수입니다</a:t>
            </a:r>
            <a:r>
              <a:rPr kumimoji="0" lang="en-US"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9" name="화살표: 아래쪽 28">
            <a:extLst>
              <a:ext uri="{FF2B5EF4-FFF2-40B4-BE49-F238E27FC236}">
                <a16:creationId xmlns:a16="http://schemas.microsoft.com/office/drawing/2014/main" id="{7BEF77FB-F199-E0DD-BFDD-FE696365B865}"/>
              </a:ext>
            </a:extLst>
          </p:cNvPr>
          <p:cNvSpPr/>
          <p:nvPr/>
        </p:nvSpPr>
        <p:spPr>
          <a:xfrm>
            <a:off x="7939081" y="3668127"/>
            <a:ext cx="211223" cy="22905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1362793-61CE-7005-B93D-B20CEA637735}"/>
              </a:ext>
            </a:extLst>
          </p:cNvPr>
          <p:cNvSpPr txBox="1"/>
          <p:nvPr/>
        </p:nvSpPr>
        <p:spPr>
          <a:xfrm>
            <a:off x="8639547" y="5414179"/>
            <a:ext cx="1383631" cy="276999"/>
          </a:xfrm>
          <a:prstGeom prst="rect">
            <a:avLst/>
          </a:prstGeom>
          <a:noFill/>
        </p:spPr>
        <p:txBody>
          <a:bodyPr wrap="square">
            <a:spAutoFit/>
          </a:bodyPr>
          <a:lstStyle/>
          <a:p>
            <a:r>
              <a:rPr lang="ko-KR" altLang="en-US" sz="1200"/>
              <a:t>오류</a:t>
            </a:r>
            <a:r>
              <a:rPr lang="en-US" altLang="ko-KR" sz="1200"/>
              <a:t> </a:t>
            </a:r>
            <a:r>
              <a:rPr lang="ko-KR" altLang="en-US" sz="1200"/>
              <a:t>코드 검색</a:t>
            </a:r>
            <a:endParaRPr lang="ko-KR" altLang="en-US" sz="1200">
              <a:latin typeface="+mn-ea"/>
            </a:endParaRPr>
          </a:p>
        </p:txBody>
      </p:sp>
      <p:sp>
        <p:nvSpPr>
          <p:cNvPr id="40" name="TextBox 39">
            <a:extLst>
              <a:ext uri="{FF2B5EF4-FFF2-40B4-BE49-F238E27FC236}">
                <a16:creationId xmlns:a16="http://schemas.microsoft.com/office/drawing/2014/main" id="{20864F86-E0B0-103D-6F0C-979C7CBCC959}"/>
              </a:ext>
            </a:extLst>
          </p:cNvPr>
          <p:cNvSpPr txBox="1"/>
          <p:nvPr/>
        </p:nvSpPr>
        <p:spPr>
          <a:xfrm>
            <a:off x="8639547" y="4425188"/>
            <a:ext cx="1256980" cy="276999"/>
          </a:xfrm>
          <a:prstGeom prst="rect">
            <a:avLst/>
          </a:prstGeom>
          <a:noFill/>
        </p:spPr>
        <p:txBody>
          <a:bodyPr wrap="square">
            <a:spAutoFit/>
          </a:bodyPr>
          <a:lstStyle/>
          <a:p>
            <a:r>
              <a:rPr lang="ko-KR" altLang="en-US" sz="1200"/>
              <a:t>오류</a:t>
            </a:r>
            <a:r>
              <a:rPr lang="en-US" altLang="ko-KR" sz="1200"/>
              <a:t> </a:t>
            </a:r>
            <a:r>
              <a:rPr lang="ko-KR" altLang="en-US" sz="1200"/>
              <a:t>코드 전달</a:t>
            </a:r>
            <a:endParaRPr lang="ko-KR" altLang="en-US" sz="1200">
              <a:latin typeface="+mn-ea"/>
            </a:endParaRPr>
          </a:p>
        </p:txBody>
      </p:sp>
      <p:sp>
        <p:nvSpPr>
          <p:cNvPr id="49" name="직사각형 48">
            <a:extLst>
              <a:ext uri="{FF2B5EF4-FFF2-40B4-BE49-F238E27FC236}">
                <a16:creationId xmlns:a16="http://schemas.microsoft.com/office/drawing/2014/main" id="{C219F32B-4A90-37E1-418E-F3CF278F1A07}"/>
              </a:ext>
            </a:extLst>
          </p:cNvPr>
          <p:cNvSpPr/>
          <p:nvPr/>
        </p:nvSpPr>
        <p:spPr>
          <a:xfrm>
            <a:off x="336678" y="3994633"/>
            <a:ext cx="1730254" cy="333617"/>
          </a:xfrm>
          <a:prstGeom prst="rect">
            <a:avLst/>
          </a:prstGeom>
        </p:spPr>
        <p:txBody>
          <a:bodyPr wrap="square">
            <a:spAutoFit/>
          </a:bodyPr>
          <a:lstStyle/>
          <a:p>
            <a:pPr>
              <a:lnSpc>
                <a:spcPct val="150000"/>
              </a:lnSpc>
            </a:pPr>
            <a:r>
              <a:rPr lang="ko-KR" altLang="en-US" sz="1200">
                <a:solidFill>
                  <a:schemeClr val="accent1">
                    <a:lumMod val="75000"/>
                  </a:schemeClr>
                </a:solidFill>
              </a:rPr>
              <a:t>오류 메시지 외부 연동</a:t>
            </a:r>
            <a:endParaRPr lang="en-US" altLang="ko-KR" sz="1200">
              <a:solidFill>
                <a:schemeClr val="accent1">
                  <a:lumMod val="75000"/>
                </a:schemeClr>
              </a:solidFill>
            </a:endParaRPr>
          </a:p>
        </p:txBody>
      </p:sp>
      <p:cxnSp>
        <p:nvCxnSpPr>
          <p:cNvPr id="52" name="직선 화살표 연결선 51">
            <a:extLst>
              <a:ext uri="{FF2B5EF4-FFF2-40B4-BE49-F238E27FC236}">
                <a16:creationId xmlns:a16="http://schemas.microsoft.com/office/drawing/2014/main" id="{CF21AC34-2460-41F8-CC2D-5E3F4BB23E8C}"/>
              </a:ext>
            </a:extLst>
          </p:cNvPr>
          <p:cNvCxnSpPr>
            <a:cxnSpLocks/>
            <a:stCxn id="28" idx="1"/>
            <a:endCxn id="15" idx="3"/>
          </p:cNvCxnSpPr>
          <p:nvPr/>
        </p:nvCxnSpPr>
        <p:spPr>
          <a:xfrm flipH="1" flipV="1">
            <a:off x="6096000" y="5942846"/>
            <a:ext cx="6105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2B429DE-C237-551E-C787-75F64193E253}"/>
              </a:ext>
            </a:extLst>
          </p:cNvPr>
          <p:cNvSpPr txBox="1"/>
          <p:nvPr/>
        </p:nvSpPr>
        <p:spPr>
          <a:xfrm>
            <a:off x="5725061" y="5470763"/>
            <a:ext cx="1383631" cy="276999"/>
          </a:xfrm>
          <a:prstGeom prst="rect">
            <a:avLst/>
          </a:prstGeom>
          <a:noFill/>
        </p:spPr>
        <p:txBody>
          <a:bodyPr wrap="square">
            <a:spAutoFit/>
          </a:bodyPr>
          <a:lstStyle/>
          <a:p>
            <a:r>
              <a:rPr lang="ko-KR" altLang="en-US" sz="1200"/>
              <a:t>오류</a:t>
            </a:r>
            <a:r>
              <a:rPr lang="en-US" altLang="ko-KR" sz="1200"/>
              <a:t> </a:t>
            </a:r>
            <a:r>
              <a:rPr lang="ko-KR" altLang="en-US" sz="1200"/>
              <a:t>메시지 적용</a:t>
            </a:r>
            <a:endParaRPr lang="ko-KR" altLang="en-US" sz="1200">
              <a:latin typeface="+mn-ea"/>
            </a:endParaRPr>
          </a:p>
        </p:txBody>
      </p:sp>
      <p:sp>
        <p:nvSpPr>
          <p:cNvPr id="57" name="TextBox 56">
            <a:extLst>
              <a:ext uri="{FF2B5EF4-FFF2-40B4-BE49-F238E27FC236}">
                <a16:creationId xmlns:a16="http://schemas.microsoft.com/office/drawing/2014/main" id="{490122A0-1EB5-D163-6448-E0FDAA1FCF5F}"/>
              </a:ext>
            </a:extLst>
          </p:cNvPr>
          <p:cNvSpPr txBox="1"/>
          <p:nvPr/>
        </p:nvSpPr>
        <p:spPr>
          <a:xfrm>
            <a:off x="410399" y="2402899"/>
            <a:ext cx="3586939" cy="610616"/>
          </a:xfrm>
          <a:prstGeom prst="rect">
            <a:avLst/>
          </a:prstGeom>
          <a:noFill/>
        </p:spPr>
        <p:txBody>
          <a:bodyPr wrap="square">
            <a:spAutoFit/>
          </a:bodyPr>
          <a:lstStyle/>
          <a:p>
            <a:pPr marL="228600" indent="-228600">
              <a:lnSpc>
                <a:spcPct val="150000"/>
              </a:lnSpc>
              <a:buFont typeface="+mj-ea"/>
              <a:buAutoNum type="circleNumDbPlain"/>
            </a:pPr>
            <a:r>
              <a:rPr lang="en-US" altLang="ko-KR" sz="1200" b="1"/>
              <a:t>codes</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mj-ea"/>
              <a:buAutoNum type="circleNumDbPlain"/>
            </a:pPr>
            <a:r>
              <a:rPr lang="en-US" altLang="ko-KR" sz="1200" b="1"/>
              <a:t>arguments</a:t>
            </a:r>
            <a:r>
              <a:rPr lang="en-US" altLang="ko-KR" sz="1200"/>
              <a:t>: </a:t>
            </a:r>
            <a:r>
              <a:rPr lang="ko-KR" altLang="en-US" sz="1200"/>
              <a:t>메시지에 사용될 인자 목록</a:t>
            </a:r>
          </a:p>
        </p:txBody>
      </p:sp>
    </p:spTree>
    <p:extLst>
      <p:ext uri="{BB962C8B-B14F-4D97-AF65-F5344CB8AC3E}">
        <p14:creationId xmlns:p14="http://schemas.microsoft.com/office/powerpoint/2010/main" val="36448437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FBB31-817B-2E48-9491-33FE6FF52435}"/>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B071409E-D23F-FCF1-A4FB-01382EA97BDE}"/>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10" name="Rectangle 1">
            <a:extLst>
              <a:ext uri="{FF2B5EF4-FFF2-40B4-BE49-F238E27FC236}">
                <a16:creationId xmlns:a16="http://schemas.microsoft.com/office/drawing/2014/main" id="{4C8BED6F-974B-9966-EA9B-2C09D70010CD}"/>
              </a:ext>
            </a:extLst>
          </p:cNvPr>
          <p:cNvSpPr>
            <a:spLocks noChangeArrowheads="1"/>
          </p:cNvSpPr>
          <p:nvPr/>
        </p:nvSpPr>
        <p:spPr bwMode="auto">
          <a:xfrm>
            <a:off x="340692" y="1348052"/>
            <a:ext cx="6081963"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required.order.productName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order.getPrice(),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a:t>
            </a:r>
            <a:r>
              <a:rPr kumimoji="0" lang="ko-KR" altLang="ko-KR" sz="1100" b="0" i="0" u="none" strike="noStrike" cap="none" normalizeH="0" baseline="0">
                <a:ln>
                  <a:noFill/>
                </a:ln>
                <a:solidFill>
                  <a:srgbClr val="6AAB73"/>
                </a:solidFill>
                <a:effectLst/>
                <a:latin typeface="Arial Unicode MS"/>
                <a:ea typeface="JetBrains Mono"/>
              </a:rPr>
              <a:t>"range</a:t>
            </a:r>
            <a:r>
              <a:rPr kumimoji="0" lang="en-US" altLang="ko-KR" sz="1100" b="0" i="0" u="none" strike="noStrike" cap="none" normalizeH="0" baseline="0">
                <a:ln>
                  <a:noFill/>
                </a:ln>
                <a:solidFill>
                  <a:srgbClr val="6AAB73"/>
                </a:solidFill>
                <a:effectLst/>
                <a:latin typeface="Arial Unicode MS"/>
                <a:ea typeface="JetBrains Mono"/>
              </a:rPr>
              <a:t>.order.price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(bindingResult.hasErrors())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AB00DA2B-EC1C-A25C-86DD-C50E92476B90}"/>
              </a:ext>
            </a:extLst>
          </p:cNvPr>
          <p:cNvSpPr>
            <a:spLocks noChangeArrowheads="1"/>
          </p:cNvSpPr>
          <p:nvPr/>
        </p:nvSpPr>
        <p:spPr bwMode="auto">
          <a:xfrm>
            <a:off x="6601120" y="1348052"/>
            <a:ext cx="2105476" cy="1330557"/>
          </a:xfrm>
          <a:prstGeom prst="rect">
            <a:avLst/>
          </a:prstGeom>
          <a:solidFill>
            <a:srgbClr val="1E1F2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183EA29E-E2F9-57FF-7A31-C6437CB83D3A}"/>
              </a:ext>
            </a:extLst>
          </p:cNvPr>
          <p:cNvSpPr>
            <a:spLocks noChangeArrowheads="1"/>
          </p:cNvSpPr>
          <p:nvPr/>
        </p:nvSpPr>
        <p:spPr bwMode="auto">
          <a:xfrm>
            <a:off x="4872592" y="3914688"/>
            <a:ext cx="6815889" cy="2854051"/>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"number"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446842AC-F2F0-45A9-300D-6D0338A0EE48}"/>
              </a:ext>
            </a:extLst>
          </p:cNvPr>
          <p:cNvSpPr>
            <a:spLocks noChangeArrowheads="1"/>
          </p:cNvSpPr>
          <p:nvPr/>
        </p:nvSpPr>
        <p:spPr bwMode="auto">
          <a:xfrm>
            <a:off x="340692" y="5765574"/>
            <a:ext cx="3934327"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range</a:t>
            </a:r>
            <a:r>
              <a:rPr kumimoji="0" lang="en-US" altLang="ko-KR" sz="1100" b="0" i="0" u="none" strike="noStrike" cap="none" normalizeH="0" baseline="0">
                <a:ln>
                  <a:noFill/>
                </a:ln>
                <a:solidFill>
                  <a:srgbClr val="BCBEC4"/>
                </a:solidFill>
                <a:effectLst/>
                <a:latin typeface="Arial Unicode MS"/>
                <a:ea typeface="JetBrains Mono"/>
              </a:rPr>
              <a:t>.order.price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가격은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이상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BCBEC4"/>
                </a:solidFill>
                <a:effectLst/>
                <a:latin typeface="Arial Unicode MS"/>
                <a:ea typeface="JetBrains Mono"/>
              </a:rPr>
              <a:t>.</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r</a:t>
            </a:r>
            <a:r>
              <a:rPr kumimoji="0" lang="ko-KR" altLang="ko-KR" sz="1100" b="0" i="0" u="none" strike="noStrike" cap="none" normalizeH="0" baseline="0">
                <a:ln>
                  <a:noFill/>
                </a:ln>
                <a:solidFill>
                  <a:srgbClr val="BCBEC4"/>
                </a:solidFill>
                <a:effectLst/>
                <a:latin typeface="Arial Unicode MS"/>
                <a:ea typeface="JetBrains Mono"/>
              </a:rPr>
              <a:t>equired</a:t>
            </a:r>
            <a:r>
              <a:rPr kumimoji="0" lang="en-US" altLang="ko-KR" sz="1100" b="0" i="0" u="none" strike="noStrike" cap="none" normalizeH="0" baseline="0">
                <a:ln>
                  <a:noFill/>
                </a:ln>
                <a:solidFill>
                  <a:srgbClr val="BCBEC4"/>
                </a:solidFill>
                <a:effectLst/>
                <a:latin typeface="Arial Unicode MS"/>
                <a:ea typeface="JetBrains Mono"/>
              </a:rPr>
              <a:t>.order.productName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상품명은 필수입니다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CFD27F29-6373-6D67-DF1A-6453CB36E4CE}"/>
              </a:ext>
            </a:extLst>
          </p:cNvPr>
          <p:cNvSpPr txBox="1"/>
          <p:nvPr/>
        </p:nvSpPr>
        <p:spPr>
          <a:xfrm>
            <a:off x="280332" y="5482461"/>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16" name="직사각형 15">
            <a:extLst>
              <a:ext uri="{FF2B5EF4-FFF2-40B4-BE49-F238E27FC236}">
                <a16:creationId xmlns:a16="http://schemas.microsoft.com/office/drawing/2014/main" id="{63020E15-8137-E498-B522-B2344F233969}"/>
              </a:ext>
            </a:extLst>
          </p:cNvPr>
          <p:cNvSpPr/>
          <p:nvPr/>
        </p:nvSpPr>
        <p:spPr>
          <a:xfrm>
            <a:off x="2227680" y="3438684"/>
            <a:ext cx="2047339" cy="264695"/>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62B4BC0B-E609-4D66-38B3-853244C1B979}"/>
              </a:ext>
            </a:extLst>
          </p:cNvPr>
          <p:cNvSpPr/>
          <p:nvPr/>
        </p:nvSpPr>
        <p:spPr>
          <a:xfrm>
            <a:off x="4357270" y="3438684"/>
            <a:ext cx="1624262" cy="264695"/>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85EBA915-A4D9-D764-DE3D-96C2E784D105}"/>
              </a:ext>
            </a:extLst>
          </p:cNvPr>
          <p:cNvCxnSpPr>
            <a:cxnSpLocks/>
            <a:stCxn id="16" idx="2"/>
          </p:cNvCxnSpPr>
          <p:nvPr/>
        </p:nvCxnSpPr>
        <p:spPr>
          <a:xfrm flipH="1">
            <a:off x="1194934" y="3703379"/>
            <a:ext cx="2056416" cy="217377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A36A270-DDB0-75F1-C86E-D811FE112506}"/>
              </a:ext>
            </a:extLst>
          </p:cNvPr>
          <p:cNvCxnSpPr>
            <a:cxnSpLocks/>
            <a:stCxn id="17" idx="2"/>
          </p:cNvCxnSpPr>
          <p:nvPr/>
        </p:nvCxnSpPr>
        <p:spPr>
          <a:xfrm flipH="1">
            <a:off x="2175508" y="3703379"/>
            <a:ext cx="2993893" cy="217377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A374262-4576-4439-907D-50120261AFB5}"/>
              </a:ext>
            </a:extLst>
          </p:cNvPr>
          <p:cNvSpPr>
            <a:spLocks noChangeArrowheads="1"/>
          </p:cNvSpPr>
          <p:nvPr/>
        </p:nvSpPr>
        <p:spPr bwMode="auto">
          <a:xfrm>
            <a:off x="356292" y="929077"/>
            <a:ext cx="605076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spring.messages.basename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messages,validation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8BE59A1B-F359-4271-8FFC-BCEB03B62D8F}"/>
              </a:ext>
            </a:extLst>
          </p:cNvPr>
          <p:cNvSpPr txBox="1"/>
          <p:nvPr/>
        </p:nvSpPr>
        <p:spPr>
          <a:xfrm>
            <a:off x="290358" y="650414"/>
            <a:ext cx="1697833" cy="276999"/>
          </a:xfrm>
          <a:prstGeom prst="rect">
            <a:avLst/>
          </a:prstGeom>
          <a:noFill/>
        </p:spPr>
        <p:txBody>
          <a:bodyPr wrap="square">
            <a:spAutoFit/>
          </a:bodyPr>
          <a:lstStyle/>
          <a:p>
            <a:r>
              <a:rPr lang="en-US" altLang="ko-KR" sz="1200"/>
              <a:t>application.properties</a:t>
            </a:r>
            <a:endParaRPr lang="ko-KR" altLang="en-US" sz="1200">
              <a:latin typeface="+mn-ea"/>
            </a:endParaRPr>
          </a:p>
        </p:txBody>
      </p:sp>
    </p:spTree>
    <p:extLst>
      <p:ext uri="{BB962C8B-B14F-4D97-AF65-F5344CB8AC3E}">
        <p14:creationId xmlns:p14="http://schemas.microsoft.com/office/powerpoint/2010/main" val="36346156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510F-995A-8147-BB7F-AE78EEB5CA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7318E5-AB66-A43C-21E0-7BDA0F8C3244}"/>
              </a:ext>
            </a:extLst>
          </p:cNvPr>
          <p:cNvSpPr txBox="1"/>
          <p:nvPr/>
        </p:nvSpPr>
        <p:spPr>
          <a:xfrm>
            <a:off x="287437" y="2921169"/>
            <a:ext cx="11617155" cy="830997"/>
          </a:xfrm>
          <a:prstGeom prst="rect">
            <a:avLst/>
          </a:prstGeom>
          <a:noFill/>
        </p:spPr>
        <p:txBody>
          <a:bodyPr wrap="none" rtlCol="0">
            <a:spAutoFit/>
          </a:bodyPr>
          <a:lstStyle/>
          <a:p>
            <a:pPr algn="ctr"/>
            <a:r>
              <a:rPr lang="en-US" altLang="ko-KR" sz="4800">
                <a:solidFill>
                  <a:schemeClr val="accent1">
                    <a:lumMod val="75000"/>
                  </a:schemeClr>
                </a:solidFill>
                <a:latin typeface="+mj-lt"/>
              </a:rPr>
              <a:t>BindingResult</a:t>
            </a:r>
            <a:r>
              <a:rPr lang="ko-KR" altLang="en-US" sz="4800">
                <a:solidFill>
                  <a:schemeClr val="accent1">
                    <a:lumMod val="75000"/>
                  </a:schemeClr>
                </a:solidFill>
                <a:latin typeface="+mj-lt"/>
              </a:rPr>
              <a:t> 와 </a:t>
            </a: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 </a:t>
            </a:r>
            <a:r>
              <a:rPr lang="en-US" altLang="ko-KR" sz="4800">
                <a:solidFill>
                  <a:schemeClr val="accent1">
                    <a:lumMod val="75000"/>
                  </a:schemeClr>
                </a:solidFill>
                <a:latin typeface="+mj-lt"/>
              </a:rPr>
              <a:t>-2</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D780FDBE-6915-411B-4611-F771F5762B7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4915618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E0192-D173-7EB7-946C-C2652448A426}"/>
            </a:ext>
          </a:extLst>
        </p:cNvPr>
        <p:cNvGrpSpPr/>
        <p:nvPr/>
      </p:nvGrpSpPr>
      <p:grpSpPr>
        <a:xfrm>
          <a:off x="0" y="0"/>
          <a:ext cx="0" cy="0"/>
          <a:chOff x="0" y="0"/>
          <a:chExt cx="0" cy="0"/>
        </a:xfrm>
      </p:grpSpPr>
      <p:sp>
        <p:nvSpPr>
          <p:cNvPr id="63" name="직사각형 62">
            <a:extLst>
              <a:ext uri="{FF2B5EF4-FFF2-40B4-BE49-F238E27FC236}">
                <a16:creationId xmlns:a16="http://schemas.microsoft.com/office/drawing/2014/main" id="{30DB5800-169D-F9D4-57F6-1C588EBEA84B}"/>
              </a:ext>
            </a:extLst>
          </p:cNvPr>
          <p:cNvSpPr/>
          <p:nvPr/>
        </p:nvSpPr>
        <p:spPr>
          <a:xfrm>
            <a:off x="88707" y="27420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1D9349A3-FB65-729F-13EE-BAF57AFD1F30}"/>
              </a:ext>
            </a:extLst>
          </p:cNvPr>
          <p:cNvSpPr/>
          <p:nvPr/>
        </p:nvSpPr>
        <p:spPr>
          <a:xfrm>
            <a:off x="397249" y="615884"/>
            <a:ext cx="1071391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ObjectError </a:t>
            </a:r>
            <a:r>
              <a:rPr lang="ko-KR" altLang="en-US" sz="1200"/>
              <a:t>또는 </a:t>
            </a:r>
            <a:r>
              <a:rPr lang="en-US" altLang="ko-KR" sz="1200"/>
              <a:t>FieldError API</a:t>
            </a:r>
            <a:r>
              <a:rPr lang="ko-KR" altLang="en-US" sz="1200"/>
              <a:t> 를 사용해서 오류 코드를 기입하는 방식은 세밀한 제어는 가능하나 번거롭고 관리적인 측면에서 간단하지 않다  </a:t>
            </a:r>
            <a:endParaRPr lang="en-US" altLang="ko-KR" sz="1200"/>
          </a:p>
          <a:p>
            <a:pPr marL="171450" indent="-171450">
              <a:lnSpc>
                <a:spcPct val="150000"/>
              </a:lnSpc>
              <a:buFont typeface="Arial" panose="020B0604020202020204" pitchFamily="34" charset="0"/>
              <a:buChar char="•"/>
            </a:pPr>
            <a:r>
              <a:rPr lang="en-US" altLang="ko-KR" sz="1200"/>
              <a:t>BindingResult </a:t>
            </a:r>
            <a:r>
              <a:rPr lang="ko-KR" altLang="en-US" sz="1200"/>
              <a:t>에는 </a:t>
            </a:r>
            <a:r>
              <a:rPr lang="en-US" altLang="ko-KR" sz="1200"/>
              <a:t>FieldError </a:t>
            </a:r>
            <a:r>
              <a:rPr lang="ko-KR" altLang="en-US" sz="1200"/>
              <a:t>를 사용하지 않고 오류 코드를 자동화하고 광범위하게 </a:t>
            </a:r>
            <a:r>
              <a:rPr lang="en-US" altLang="ko-KR" sz="1200"/>
              <a:t>MessageSource </a:t>
            </a:r>
            <a:r>
              <a:rPr lang="ko-KR" altLang="en-US" sz="1200"/>
              <a:t>와 연동하는 </a:t>
            </a:r>
            <a:r>
              <a:rPr lang="en-US" altLang="ko-KR" sz="1200"/>
              <a:t>API </a:t>
            </a:r>
            <a:r>
              <a:rPr lang="ko-KR" altLang="en-US" sz="1200"/>
              <a:t>를 제공하고 있다</a:t>
            </a:r>
            <a:endParaRPr lang="en-US" altLang="ko-KR" sz="1200"/>
          </a:p>
        </p:txBody>
      </p:sp>
      <p:sp>
        <p:nvSpPr>
          <p:cNvPr id="3" name="직사각형 2">
            <a:extLst>
              <a:ext uri="{FF2B5EF4-FFF2-40B4-BE49-F238E27FC236}">
                <a16:creationId xmlns:a16="http://schemas.microsoft.com/office/drawing/2014/main" id="{920E184C-4567-79A9-A8AA-2584AA89F5F0}"/>
              </a:ext>
            </a:extLst>
          </p:cNvPr>
          <p:cNvSpPr/>
          <p:nvPr/>
        </p:nvSpPr>
        <p:spPr>
          <a:xfrm>
            <a:off x="88707" y="1464070"/>
            <a:ext cx="2880853"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reject() / rejectValue()</a:t>
            </a:r>
            <a:endParaRPr lang="ko-KR" altLang="en-US" b="1">
              <a:solidFill>
                <a:schemeClr val="accent1">
                  <a:lumMod val="75000"/>
                </a:schemeClr>
              </a:solidFill>
              <a:latin typeface="+mn-ea"/>
            </a:endParaRPr>
          </a:p>
        </p:txBody>
      </p:sp>
      <p:sp>
        <p:nvSpPr>
          <p:cNvPr id="12" name="Rectangle 4">
            <a:extLst>
              <a:ext uri="{FF2B5EF4-FFF2-40B4-BE49-F238E27FC236}">
                <a16:creationId xmlns:a16="http://schemas.microsoft.com/office/drawing/2014/main" id="{696AAEF0-EF48-3FAB-E7E0-E44E87635A40}"/>
              </a:ext>
            </a:extLst>
          </p:cNvPr>
          <p:cNvSpPr>
            <a:spLocks noChangeArrowheads="1"/>
          </p:cNvSpPr>
          <p:nvPr/>
        </p:nvSpPr>
        <p:spPr bwMode="auto">
          <a:xfrm>
            <a:off x="499311" y="1954005"/>
            <a:ext cx="7291136"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reject</a:t>
            </a:r>
            <a:r>
              <a:rPr kumimoji="0" lang="ko-KR" altLang="ko-KR" sz="1400" b="0" i="0" u="none" strike="noStrike" cap="none" normalizeH="0" baseline="0">
                <a:ln>
                  <a:noFill/>
                </a:ln>
                <a:solidFill>
                  <a:srgbClr val="BCBEC4"/>
                </a:solidFill>
                <a:effectLst/>
                <a:latin typeface="Arial Unicode MS"/>
                <a:ea typeface="JetBrains Mono"/>
              </a:rPr>
              <a:t>(String errorCode, Object[] errorArgs, String defaultMessage);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1BD16B34-83A8-F602-B2A4-0534E2959F12}"/>
              </a:ext>
            </a:extLst>
          </p:cNvPr>
          <p:cNvSpPr>
            <a:spLocks noChangeArrowheads="1"/>
          </p:cNvSpPr>
          <p:nvPr/>
        </p:nvSpPr>
        <p:spPr bwMode="auto">
          <a:xfrm>
            <a:off x="499311" y="2431708"/>
            <a:ext cx="7291136"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rejectValue</a:t>
            </a:r>
            <a:r>
              <a:rPr kumimoji="0" lang="ko-KR" altLang="ko-KR" sz="1400" b="0" i="0" u="none" strike="noStrike" cap="none" normalizeH="0" baseline="0">
                <a:ln>
                  <a:noFill/>
                </a:ln>
                <a:solidFill>
                  <a:srgbClr val="BCBEC4"/>
                </a:solidFill>
                <a:effectLst/>
                <a:latin typeface="Arial Unicode MS"/>
                <a:ea typeface="JetBrains Mono"/>
              </a:rPr>
              <a:t>(String field, String errorCode,</a:t>
            </a:r>
            <a:r>
              <a:rPr lang="en-US" altLang="ko-KR" sz="1400">
                <a:solidFill>
                  <a:srgbClr val="B3AE60"/>
                </a:solidFill>
                <a:latin typeface="Arial Unicode MS"/>
                <a:ea typeface="JetBrains Mono"/>
              </a:rPr>
              <a:t> </a:t>
            </a:r>
            <a:r>
              <a:rPr kumimoji="0" lang="ko-KR" altLang="ko-KR" sz="1400" b="0" i="0" u="none" strike="noStrike" cap="none" normalizeH="0" baseline="0">
                <a:ln>
                  <a:noFill/>
                </a:ln>
                <a:solidFill>
                  <a:srgbClr val="BCBEC4"/>
                </a:solidFill>
                <a:effectLst/>
                <a:latin typeface="Arial Unicode MS"/>
                <a:ea typeface="JetBrains Mono"/>
              </a:rPr>
              <a:t>Object[] errorArgs, String defaultMessage);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5E5C09EB-C2AB-9CE4-C084-45C69F968ADF}"/>
              </a:ext>
            </a:extLst>
          </p:cNvPr>
          <p:cNvSpPr txBox="1"/>
          <p:nvPr/>
        </p:nvSpPr>
        <p:spPr>
          <a:xfrm>
            <a:off x="442264" y="2791012"/>
            <a:ext cx="3985357" cy="1164614"/>
          </a:xfrm>
          <a:prstGeom prst="rect">
            <a:avLst/>
          </a:prstGeom>
          <a:noFill/>
        </p:spPr>
        <p:txBody>
          <a:bodyPr wrap="square">
            <a:spAutoFit/>
          </a:bodyPr>
          <a:lstStyle/>
          <a:p>
            <a:pPr marL="228600" indent="-228600">
              <a:lnSpc>
                <a:spcPct val="150000"/>
              </a:lnSpc>
              <a:buFont typeface="Arial" panose="020B0604020202020204" pitchFamily="34" charset="0"/>
              <a:buChar char="•"/>
            </a:pPr>
            <a:r>
              <a:rPr lang="en-US" altLang="ko-KR" sz="1200" b="1"/>
              <a:t>field</a:t>
            </a:r>
            <a:r>
              <a:rPr lang="en-US" altLang="ko-KR" sz="1200"/>
              <a:t>: </a:t>
            </a:r>
            <a:r>
              <a:rPr lang="ko-KR" altLang="en-US" sz="1200"/>
              <a:t>오류 필드 이름</a:t>
            </a:r>
            <a:endParaRPr lang="en-US" altLang="ko-KR" sz="1200"/>
          </a:p>
          <a:p>
            <a:pPr marL="228600" indent="-228600">
              <a:lnSpc>
                <a:spcPct val="150000"/>
              </a:lnSpc>
              <a:buFont typeface="Arial" panose="020B0604020202020204" pitchFamily="34" charset="0"/>
              <a:buChar char="•"/>
            </a:pPr>
            <a:r>
              <a:rPr lang="en-US" altLang="ko-KR" sz="1200" b="1"/>
              <a:t>errorCode</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Arial" panose="020B0604020202020204" pitchFamily="34" charset="0"/>
              <a:buChar char="•"/>
            </a:pPr>
            <a:r>
              <a:rPr lang="en-US" altLang="ko-KR" sz="1200" b="1"/>
              <a:t>errorArgs</a:t>
            </a:r>
            <a:r>
              <a:rPr lang="en-US" altLang="ko-KR" sz="1200"/>
              <a:t>: </a:t>
            </a:r>
            <a:r>
              <a:rPr lang="ko-KR" altLang="en-US" sz="1200"/>
              <a:t>메시지에 사용될 인자 목록</a:t>
            </a:r>
            <a:endParaRPr lang="en-US" altLang="ko-KR" sz="1200"/>
          </a:p>
          <a:p>
            <a:pPr marL="228600" indent="-228600">
              <a:lnSpc>
                <a:spcPct val="150000"/>
              </a:lnSpc>
              <a:buFont typeface="Arial" panose="020B0604020202020204" pitchFamily="34" charset="0"/>
              <a:buChar char="•"/>
            </a:pPr>
            <a:r>
              <a:rPr lang="en-US" altLang="ko-KR" sz="1200" b="1"/>
              <a:t>defaultMessage</a:t>
            </a:r>
            <a:r>
              <a:rPr lang="en-US" altLang="ko-KR" sz="1200"/>
              <a:t>: </a:t>
            </a:r>
            <a:r>
              <a:rPr lang="ko-KR" altLang="en-US" sz="1200"/>
              <a:t>기본 오류 메시지</a:t>
            </a:r>
          </a:p>
        </p:txBody>
      </p:sp>
      <p:sp>
        <p:nvSpPr>
          <p:cNvPr id="18" name="직사각형 17">
            <a:extLst>
              <a:ext uri="{FF2B5EF4-FFF2-40B4-BE49-F238E27FC236}">
                <a16:creationId xmlns:a16="http://schemas.microsoft.com/office/drawing/2014/main" id="{250156AC-064C-7712-532B-6A383A8F7CBB}"/>
              </a:ext>
            </a:extLst>
          </p:cNvPr>
          <p:cNvSpPr/>
          <p:nvPr/>
        </p:nvSpPr>
        <p:spPr>
          <a:xfrm>
            <a:off x="7790446" y="1984783"/>
            <a:ext cx="854721" cy="276999"/>
          </a:xfrm>
          <a:prstGeom prst="rect">
            <a:avLst/>
          </a:prstGeom>
        </p:spPr>
        <p:txBody>
          <a:bodyPr wrap="none">
            <a:spAutoFit/>
          </a:bodyPr>
          <a:lstStyle/>
          <a:p>
            <a:r>
              <a:rPr lang="ko-KR" altLang="en-US" sz="1200">
                <a:latin typeface="+mn-ea"/>
              </a:rPr>
              <a:t>객체 오류</a:t>
            </a:r>
          </a:p>
        </p:txBody>
      </p:sp>
      <p:sp>
        <p:nvSpPr>
          <p:cNvPr id="19" name="직사각형 18">
            <a:extLst>
              <a:ext uri="{FF2B5EF4-FFF2-40B4-BE49-F238E27FC236}">
                <a16:creationId xmlns:a16="http://schemas.microsoft.com/office/drawing/2014/main" id="{AE55DE3A-E215-ABB9-7133-66C832EDBC9B}"/>
              </a:ext>
            </a:extLst>
          </p:cNvPr>
          <p:cNvSpPr/>
          <p:nvPr/>
        </p:nvSpPr>
        <p:spPr>
          <a:xfrm>
            <a:off x="7790447" y="2437824"/>
            <a:ext cx="854721" cy="276999"/>
          </a:xfrm>
          <a:prstGeom prst="rect">
            <a:avLst/>
          </a:prstGeom>
        </p:spPr>
        <p:txBody>
          <a:bodyPr wrap="none">
            <a:spAutoFit/>
          </a:bodyPr>
          <a:lstStyle/>
          <a:p>
            <a:r>
              <a:rPr lang="ko-KR" altLang="en-US" sz="1200">
                <a:latin typeface="+mn-ea"/>
              </a:rPr>
              <a:t>필드 오류</a:t>
            </a:r>
          </a:p>
        </p:txBody>
      </p:sp>
      <p:sp>
        <p:nvSpPr>
          <p:cNvPr id="26" name="직사각형 25">
            <a:extLst>
              <a:ext uri="{FF2B5EF4-FFF2-40B4-BE49-F238E27FC236}">
                <a16:creationId xmlns:a16="http://schemas.microsoft.com/office/drawing/2014/main" id="{686A8A84-1ED4-B5B6-ABE2-5F8141C4C1FF}"/>
              </a:ext>
            </a:extLst>
          </p:cNvPr>
          <p:cNvSpPr/>
          <p:nvPr/>
        </p:nvSpPr>
        <p:spPr>
          <a:xfrm>
            <a:off x="88707" y="414317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기본</a:t>
            </a:r>
            <a:r>
              <a:rPr lang="en-US" altLang="ko-KR" b="1">
                <a:solidFill>
                  <a:schemeClr val="accent1">
                    <a:lumMod val="75000"/>
                  </a:schemeClr>
                </a:solidFill>
              </a:rPr>
              <a:t> </a:t>
            </a:r>
            <a:r>
              <a:rPr lang="ko-KR" altLang="en-US" b="1">
                <a:solidFill>
                  <a:schemeClr val="accent1">
                    <a:lumMod val="75000"/>
                  </a:schemeClr>
                </a:solidFill>
              </a:rPr>
              <a:t>구현</a:t>
            </a:r>
            <a:endParaRPr lang="ko-KR" altLang="en-US" b="1">
              <a:solidFill>
                <a:schemeClr val="accent1">
                  <a:lumMod val="75000"/>
                </a:schemeClr>
              </a:solidFill>
              <a:latin typeface="+mn-ea"/>
            </a:endParaRPr>
          </a:p>
        </p:txBody>
      </p:sp>
      <p:sp>
        <p:nvSpPr>
          <p:cNvPr id="29" name="Rectangle 6">
            <a:extLst>
              <a:ext uri="{FF2B5EF4-FFF2-40B4-BE49-F238E27FC236}">
                <a16:creationId xmlns:a16="http://schemas.microsoft.com/office/drawing/2014/main" id="{EF757F78-07CC-A52E-7AB1-A445CDCF80A4}"/>
              </a:ext>
            </a:extLst>
          </p:cNvPr>
          <p:cNvSpPr>
            <a:spLocks noChangeArrowheads="1"/>
          </p:cNvSpPr>
          <p:nvPr/>
        </p:nvSpPr>
        <p:spPr bwMode="auto">
          <a:xfrm>
            <a:off x="499311" y="4531757"/>
            <a:ext cx="7291135"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bindingResult.rejectValue(</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"range"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3" name="직사각형 32">
            <a:extLst>
              <a:ext uri="{FF2B5EF4-FFF2-40B4-BE49-F238E27FC236}">
                <a16:creationId xmlns:a16="http://schemas.microsoft.com/office/drawing/2014/main" id="{670E585C-0BD4-3F8F-953C-C6025F73CB04}"/>
              </a:ext>
            </a:extLst>
          </p:cNvPr>
          <p:cNvSpPr/>
          <p:nvPr/>
        </p:nvSpPr>
        <p:spPr>
          <a:xfrm>
            <a:off x="397250" y="6150601"/>
            <a:ext cx="7447340"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rejectValue </a:t>
            </a:r>
            <a:r>
              <a:rPr lang="ko-KR" altLang="en-US" sz="1200">
                <a:latin typeface="+mn-ea"/>
              </a:rPr>
              <a:t>의 인자를 보면 필드명 </a:t>
            </a:r>
            <a:r>
              <a:rPr lang="en-US" altLang="ko-KR" sz="1200">
                <a:latin typeface="+mn-ea"/>
              </a:rPr>
              <a:t>"price“ </a:t>
            </a:r>
            <a:r>
              <a:rPr lang="ko-KR" altLang="en-US" sz="1200">
                <a:latin typeface="+mn-ea"/>
              </a:rPr>
              <a:t>앞에 객체명인</a:t>
            </a:r>
            <a:r>
              <a:rPr lang="en-US" altLang="ko-KR" sz="1200">
                <a:latin typeface="+mn-ea"/>
              </a:rPr>
              <a:t> “order” </a:t>
            </a:r>
            <a:r>
              <a:rPr lang="ko-KR" altLang="en-US" sz="1200">
                <a:latin typeface="+mn-ea"/>
              </a:rPr>
              <a:t>가 빠져 있는데 사실 </a:t>
            </a:r>
            <a:r>
              <a:rPr lang="en-US" altLang="ko-KR" sz="1200"/>
              <a:t>BindingResult </a:t>
            </a:r>
            <a:r>
              <a:rPr lang="ko-KR" altLang="en-US" sz="1200"/>
              <a:t>는 바인딩 과정에서 객체 정보인</a:t>
            </a:r>
            <a:r>
              <a:rPr lang="en-US" altLang="ko-KR" sz="1200"/>
              <a:t> target </a:t>
            </a:r>
            <a:r>
              <a:rPr lang="ko-KR" altLang="en-US" sz="1200"/>
              <a:t>을 저장하기 때문에 객체 정보를 입력하지 않아도 참조 가능하다</a:t>
            </a:r>
            <a:endParaRPr lang="ko-KR" altLang="en-US" sz="1200">
              <a:latin typeface="+mn-ea"/>
            </a:endParaRPr>
          </a:p>
        </p:txBody>
      </p:sp>
    </p:spTree>
    <p:extLst>
      <p:ext uri="{BB962C8B-B14F-4D97-AF65-F5344CB8AC3E}">
        <p14:creationId xmlns:p14="http://schemas.microsoft.com/office/powerpoint/2010/main" val="1647117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0BB02-C9A1-4544-89E9-5291E9BAC4A8}"/>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1A1E41FA-E3C3-AF22-233E-C02EC596461D}"/>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10" name="Rectangle 1">
            <a:extLst>
              <a:ext uri="{FF2B5EF4-FFF2-40B4-BE49-F238E27FC236}">
                <a16:creationId xmlns:a16="http://schemas.microsoft.com/office/drawing/2014/main" id="{04267578-0333-1852-6426-5796C7B0642C}"/>
              </a:ext>
            </a:extLst>
          </p:cNvPr>
          <p:cNvSpPr>
            <a:spLocks noChangeArrowheads="1"/>
          </p:cNvSpPr>
          <p:nvPr/>
        </p:nvSpPr>
        <p:spPr bwMode="auto">
          <a:xfrm>
            <a:off x="391026" y="657136"/>
            <a:ext cx="6081963"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"range"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가격은</a:t>
            </a:r>
            <a:r>
              <a:rPr kumimoji="0" lang="ko-KR" altLang="ko-KR" sz="1100" b="0" i="0" u="none" strike="noStrike" cap="none" normalizeH="0" baseline="0">
                <a:ln>
                  <a:noFill/>
                </a:ln>
                <a:solidFill>
                  <a:srgbClr val="6AAB73"/>
                </a:solidFill>
                <a:effectLst/>
                <a:latin typeface="Arial Unicode MS"/>
                <a:ea typeface="JetBrains Mono"/>
              </a:rPr>
              <a:t> 100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a:t>
            </a:r>
            <a:r>
              <a:rPr kumimoji="0" lang="ko-KR" altLang="ko-KR" sz="1100" b="0" i="0" u="none" strike="noStrike" cap="none" normalizeH="0" baseline="0">
                <a:ln>
                  <a:noFill/>
                </a:ln>
                <a:solidFill>
                  <a:srgbClr val="6AAB73"/>
                </a:solidFill>
                <a:effectLst/>
                <a:latin typeface="Arial Unicode MS"/>
                <a:ea typeface="JetBrains Mono"/>
              </a:rPr>
              <a:t> 10000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(bindingResult.hasErrors())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51AD9F4B-F1A0-92A5-8C9E-4A0FB66AB19D}"/>
              </a:ext>
            </a:extLst>
          </p:cNvPr>
          <p:cNvSpPr>
            <a:spLocks noChangeArrowheads="1"/>
          </p:cNvSpPr>
          <p:nvPr/>
        </p:nvSpPr>
        <p:spPr bwMode="auto">
          <a:xfrm>
            <a:off x="6892086" y="657136"/>
            <a:ext cx="2105476" cy="1330557"/>
          </a:xfrm>
          <a:prstGeom prst="rect">
            <a:avLst/>
          </a:prstGeom>
          <a:solidFill>
            <a:srgbClr val="1E1F2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A167C8D9-FEEA-66DA-6E85-3EAE973B84B8}"/>
              </a:ext>
            </a:extLst>
          </p:cNvPr>
          <p:cNvSpPr>
            <a:spLocks noChangeArrowheads="1"/>
          </p:cNvSpPr>
          <p:nvPr/>
        </p:nvSpPr>
        <p:spPr bwMode="auto">
          <a:xfrm>
            <a:off x="5268581" y="2466540"/>
            <a:ext cx="6815889" cy="2854051"/>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"number"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7F2A83D1-1D30-83AB-6F14-51B5FCA59EA6}"/>
              </a:ext>
            </a:extLst>
          </p:cNvPr>
          <p:cNvSpPr>
            <a:spLocks noChangeArrowheads="1"/>
          </p:cNvSpPr>
          <p:nvPr/>
        </p:nvSpPr>
        <p:spPr bwMode="auto">
          <a:xfrm>
            <a:off x="391026" y="4742484"/>
            <a:ext cx="3934327"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range</a:t>
            </a:r>
            <a:r>
              <a:rPr kumimoji="0" lang="en-US" altLang="ko-KR" sz="1100" b="0" i="0" u="none" strike="noStrike" cap="none" normalizeH="0" baseline="0">
                <a:ln>
                  <a:noFill/>
                </a:ln>
                <a:solidFill>
                  <a:srgbClr val="BCBEC4"/>
                </a:solidFill>
                <a:effectLst/>
                <a:latin typeface="Arial Unicode MS"/>
                <a:ea typeface="JetBrains Mono"/>
              </a:rPr>
              <a:t>.order.price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가격은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이상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BCBEC4"/>
                </a:solidFill>
                <a:effectLst/>
                <a:latin typeface="Arial Unicode MS"/>
                <a:ea typeface="JetBrains Mono"/>
              </a:rPr>
              <a:t>.</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r</a:t>
            </a:r>
            <a:r>
              <a:rPr kumimoji="0" lang="ko-KR" altLang="ko-KR" sz="1100" b="0" i="0" u="none" strike="noStrike" cap="none" normalizeH="0" baseline="0">
                <a:ln>
                  <a:noFill/>
                </a:ln>
                <a:solidFill>
                  <a:srgbClr val="BCBEC4"/>
                </a:solidFill>
                <a:effectLst/>
                <a:latin typeface="Arial Unicode MS"/>
                <a:ea typeface="JetBrains Mono"/>
              </a:rPr>
              <a:t>equired</a:t>
            </a:r>
            <a:r>
              <a:rPr kumimoji="0" lang="en-US" altLang="ko-KR" sz="1100" b="0" i="0" u="none" strike="noStrike" cap="none" normalizeH="0" baseline="0">
                <a:ln>
                  <a:noFill/>
                </a:ln>
                <a:solidFill>
                  <a:srgbClr val="BCBEC4"/>
                </a:solidFill>
                <a:effectLst/>
                <a:latin typeface="Arial Unicode MS"/>
                <a:ea typeface="JetBrains Mono"/>
              </a:rPr>
              <a:t>.order.productName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상품명은 필수입니다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6D448AA7-A7AA-A04A-7E39-072071C23BD2}"/>
              </a:ext>
            </a:extLst>
          </p:cNvPr>
          <p:cNvSpPr txBox="1"/>
          <p:nvPr/>
        </p:nvSpPr>
        <p:spPr>
          <a:xfrm>
            <a:off x="326410" y="4465484"/>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16" name="직사각형 15">
            <a:extLst>
              <a:ext uri="{FF2B5EF4-FFF2-40B4-BE49-F238E27FC236}">
                <a16:creationId xmlns:a16="http://schemas.microsoft.com/office/drawing/2014/main" id="{40C1B359-84C9-2B14-083A-E015799B6DCF}"/>
              </a:ext>
            </a:extLst>
          </p:cNvPr>
          <p:cNvSpPr/>
          <p:nvPr/>
        </p:nvSpPr>
        <p:spPr>
          <a:xfrm>
            <a:off x="2991606" y="2277616"/>
            <a:ext cx="497553" cy="201111"/>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D985B30D-5751-93BC-4CA6-1283A10CEAA2}"/>
              </a:ext>
            </a:extLst>
          </p:cNvPr>
          <p:cNvSpPr/>
          <p:nvPr/>
        </p:nvSpPr>
        <p:spPr>
          <a:xfrm>
            <a:off x="3517242" y="2277616"/>
            <a:ext cx="1624262" cy="201111"/>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6ECBD0CF-CBBC-5F4E-BBE8-4AE0F68CEB8F}"/>
              </a:ext>
            </a:extLst>
          </p:cNvPr>
          <p:cNvCxnSpPr>
            <a:cxnSpLocks/>
            <a:stCxn id="16" idx="2"/>
          </p:cNvCxnSpPr>
          <p:nvPr/>
        </p:nvCxnSpPr>
        <p:spPr>
          <a:xfrm flipH="1">
            <a:off x="1088041" y="2478727"/>
            <a:ext cx="2152342" cy="23771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EB0C17A1-E7E2-BC2D-E08D-400AC8B166AE}"/>
              </a:ext>
            </a:extLst>
          </p:cNvPr>
          <p:cNvCxnSpPr>
            <a:cxnSpLocks/>
            <a:stCxn id="17" idx="2"/>
          </p:cNvCxnSpPr>
          <p:nvPr/>
        </p:nvCxnSpPr>
        <p:spPr>
          <a:xfrm flipH="1">
            <a:off x="2866027" y="2478727"/>
            <a:ext cx="1463346" cy="23771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44CE6AE1-9D00-A00F-2C91-00AB2D6AC529}"/>
              </a:ext>
            </a:extLst>
          </p:cNvPr>
          <p:cNvSpPr/>
          <p:nvPr/>
        </p:nvSpPr>
        <p:spPr>
          <a:xfrm>
            <a:off x="391026" y="5463363"/>
            <a:ext cx="1180097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위 예제를 실행해 보면 정상적으로 동작하고 클라이언트 화면에도 정확하게 오류 메시지를 보여준다</a:t>
            </a:r>
            <a:endParaRPr lang="en-US" altLang="ko-KR" sz="1200"/>
          </a:p>
          <a:p>
            <a:pPr marL="171450" indent="-171450">
              <a:lnSpc>
                <a:spcPct val="150000"/>
              </a:lnSpc>
              <a:buFont typeface="Arial" panose="020B0604020202020204" pitchFamily="34" charset="0"/>
              <a:buChar char="•"/>
            </a:pPr>
            <a:r>
              <a:rPr lang="ko-KR" altLang="en-US" sz="1200"/>
              <a:t>근데 한가지 이상한 점이 있다</a:t>
            </a:r>
            <a:r>
              <a:rPr lang="en-US" altLang="ko-KR" sz="1200"/>
              <a:t>. rejectValue </a:t>
            </a:r>
            <a:r>
              <a:rPr lang="ko-KR" altLang="en-US" sz="1200"/>
              <a:t>에 설정한 오류 코드 </a:t>
            </a:r>
            <a:r>
              <a:rPr lang="en-US" altLang="ko-KR" sz="1200"/>
              <a:t>“range” </a:t>
            </a:r>
            <a:r>
              <a:rPr lang="ko-KR" altLang="en-US" sz="1200"/>
              <a:t>와</a:t>
            </a:r>
            <a:r>
              <a:rPr lang="en-US" altLang="ko-KR" sz="1200"/>
              <a:t> </a:t>
            </a:r>
            <a:r>
              <a:rPr lang="ko-KR" altLang="en-US" sz="1200"/>
              <a:t>메시지 파일에 입력한 오류 코드 </a:t>
            </a:r>
            <a:r>
              <a:rPr lang="en-US" altLang="ko-KR" sz="1200"/>
              <a:t>“range.order.price” </a:t>
            </a:r>
            <a:r>
              <a:rPr lang="ko-KR" altLang="en-US" sz="1200"/>
              <a:t>의 값이 서로 일치하지 않는데도 정확하게 오류 코드를 찾아 주고 있다는 점이다</a:t>
            </a:r>
            <a:endParaRPr lang="en-US" altLang="ko-KR" sz="1200"/>
          </a:p>
          <a:p>
            <a:pPr marL="171450" indent="-171450">
              <a:lnSpc>
                <a:spcPct val="150000"/>
              </a:lnSpc>
              <a:buFont typeface="Arial" panose="020B0604020202020204" pitchFamily="34" charset="0"/>
              <a:buChar char="•"/>
            </a:pPr>
            <a:r>
              <a:rPr lang="ko-KR" altLang="en-US" sz="1200"/>
              <a:t>그 이유는 </a:t>
            </a:r>
            <a:r>
              <a:rPr lang="en-US" altLang="ko-KR" sz="1200"/>
              <a:t>BindingResult </a:t>
            </a:r>
            <a:r>
              <a:rPr lang="ko-KR" altLang="en-US" sz="1200"/>
              <a:t>가 내부적으로 오류 코드와 관련된 특별한 작업을 수행하고 있는데 바로 </a:t>
            </a:r>
            <a:r>
              <a:rPr lang="en-US" altLang="ko-KR" sz="1200"/>
              <a:t>MessageCodesResolver </a:t>
            </a:r>
            <a:r>
              <a:rPr lang="ko-KR" altLang="en-US" sz="1200"/>
              <a:t>클래스가 그 해결책을 가지고 있다</a:t>
            </a:r>
            <a:endParaRPr lang="en-US" altLang="ko-KR" sz="1200"/>
          </a:p>
        </p:txBody>
      </p:sp>
    </p:spTree>
    <p:extLst>
      <p:ext uri="{BB962C8B-B14F-4D97-AF65-F5344CB8AC3E}">
        <p14:creationId xmlns:p14="http://schemas.microsoft.com/office/powerpoint/2010/main" val="35255034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a:extLst>
              <a:ext uri="{FF2B5EF4-FFF2-40B4-BE49-F238E27FC236}">
                <a16:creationId xmlns:a16="http://schemas.microsoft.com/office/drawing/2014/main" id="{9473661C-973B-6436-C1AB-6A60061C96FB}"/>
              </a:ext>
            </a:extLst>
          </p:cNvPr>
          <p:cNvSpPr>
            <a:spLocks noChangeArrowheads="1"/>
          </p:cNvSpPr>
          <p:nvPr/>
        </p:nvSpPr>
        <p:spPr bwMode="auto">
          <a:xfrm>
            <a:off x="643690" y="2282318"/>
            <a:ext cx="5763248" cy="425988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required</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초과할 수 없습니다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사항입니다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en-US" altLang="ko-KR" sz="1100" b="0" i="0" u="none" strike="noStrike" cap="none" normalizeH="0" baseline="0">
              <a:ln>
                <a:noFill/>
              </a:ln>
              <a:solidFill>
                <a:srgbClr val="6AAB73"/>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required.int</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 입력입니다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max.String</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최대값은 문자만 가능합니다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min.int</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최소값은 숫자만 가능합니다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en-US" altLang="ko-KR" sz="1100" b="0" i="0" u="none" strike="noStrike" cap="none" normalizeH="0" baseline="0">
              <a:ln>
                <a:noFill/>
              </a:ln>
              <a:solidFill>
                <a:srgbClr val="6AAB73"/>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required.user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정보는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max.order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주문량을 초과할 수 없습니다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min.order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주문량을 만족해야 합니다</a:t>
            </a:r>
            <a:r>
              <a:rPr kumimoji="0" lang="ko-KR" altLang="ko-KR" sz="1100" b="0" i="0" u="none" strike="noStrike" cap="none" normalizeH="0" baseline="0">
                <a:ln>
                  <a:noFill/>
                </a:ln>
                <a:solidFill>
                  <a:srgbClr val="6AAB73"/>
                </a:solidFill>
                <a:effectLst/>
                <a:latin typeface="Arial Unicode MS"/>
                <a:ea typeface="JetBrains Mono"/>
              </a:rPr>
              <a:t>.</a:t>
            </a:r>
            <a:endParaRPr lang="en-US" altLang="ko-KR" sz="1100">
              <a:solidFill>
                <a:srgbClr val="6AAB73"/>
              </a:solidFill>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이름은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max.productName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상품명이 너무 깁니다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min.price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가격을 만족해야 합니다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required.user.name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이름은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max.order.productName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 하신 상품명이 너무 깁니다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min.order.price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 시 최소 가격을 만족 해야 합니다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F49B2331-6E02-90F7-5B02-DF4E1840BE3C}"/>
              </a:ext>
            </a:extLst>
          </p:cNvPr>
          <p:cNvSpPr/>
          <p:nvPr/>
        </p:nvSpPr>
        <p:spPr>
          <a:xfrm>
            <a:off x="137554" y="214602"/>
            <a:ext cx="3026021"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MessageCodesResolver</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07E316DF-A89C-B24D-B98A-A2978870D700}"/>
              </a:ext>
            </a:extLst>
          </p:cNvPr>
          <p:cNvSpPr/>
          <p:nvPr/>
        </p:nvSpPr>
        <p:spPr>
          <a:xfrm>
            <a:off x="397556" y="583934"/>
            <a:ext cx="1124901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MessageCodesResolver </a:t>
            </a:r>
            <a:r>
              <a:rPr lang="ko-KR" altLang="en-US" sz="1200"/>
              <a:t>는 검증 오류 발생 시 오류 메시지의 메시지 코드를 생성하는 인터페이스이다</a:t>
            </a:r>
            <a:endParaRPr lang="en-US" altLang="ko-KR" sz="1200"/>
          </a:p>
          <a:p>
            <a:pPr marL="171450" indent="-171450">
              <a:lnSpc>
                <a:spcPct val="150000"/>
              </a:lnSpc>
              <a:buFont typeface="Arial" panose="020B0604020202020204" pitchFamily="34" charset="0"/>
              <a:buChar char="•"/>
            </a:pPr>
            <a:r>
              <a:rPr lang="ko-KR" altLang="en-US" sz="1200"/>
              <a:t>유효성 검증 시 필드 오류</a:t>
            </a:r>
            <a:r>
              <a:rPr lang="en-US" altLang="ko-KR" sz="1200"/>
              <a:t> </a:t>
            </a:r>
            <a:r>
              <a:rPr lang="ko-KR" altLang="en-US" sz="1200"/>
              <a:t>또는 글로벌 오류가 발생하면</a:t>
            </a:r>
            <a:r>
              <a:rPr lang="en-US" altLang="ko-KR" sz="1200"/>
              <a:t> </a:t>
            </a:r>
            <a:r>
              <a:rPr lang="ko-KR" altLang="en-US" sz="1200"/>
              <a:t>이 오류들을 </a:t>
            </a:r>
            <a:r>
              <a:rPr lang="en-US" altLang="ko-KR" sz="1200"/>
              <a:t>MessageSource </a:t>
            </a:r>
            <a:r>
              <a:rPr lang="ko-KR" altLang="en-US" sz="1200"/>
              <a:t>와 연동하여 해당 오류 메시지를 찾기 위한 메시지 코드 목록을 생성한다</a:t>
            </a:r>
            <a:endParaRPr lang="en-US" altLang="ko-KR" sz="1200">
              <a:latin typeface="+mn-ea"/>
            </a:endParaRPr>
          </a:p>
        </p:txBody>
      </p:sp>
      <p:sp>
        <p:nvSpPr>
          <p:cNvPr id="5" name="직사각형 4">
            <a:extLst>
              <a:ext uri="{FF2B5EF4-FFF2-40B4-BE49-F238E27FC236}">
                <a16:creationId xmlns:a16="http://schemas.microsoft.com/office/drawing/2014/main" id="{29018A41-B44F-7E19-AA96-54D3B73A3796}"/>
              </a:ext>
            </a:extLst>
          </p:cNvPr>
          <p:cNvSpPr/>
          <p:nvPr/>
        </p:nvSpPr>
        <p:spPr>
          <a:xfrm>
            <a:off x="137553" y="1495965"/>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전략</a:t>
            </a:r>
          </a:p>
        </p:txBody>
      </p:sp>
      <p:sp>
        <p:nvSpPr>
          <p:cNvPr id="6" name="직사각형 5">
            <a:extLst>
              <a:ext uri="{FF2B5EF4-FFF2-40B4-BE49-F238E27FC236}">
                <a16:creationId xmlns:a16="http://schemas.microsoft.com/office/drawing/2014/main" id="{AFC2A121-34AB-1532-EF4B-87B88FF0E574}"/>
              </a:ext>
            </a:extLst>
          </p:cNvPr>
          <p:cNvSpPr/>
          <p:nvPr/>
        </p:nvSpPr>
        <p:spPr>
          <a:xfrm>
            <a:off x="393777" y="1874736"/>
            <a:ext cx="895217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일반적으로 어떤 기능의 오류 메시지를 표현 할 때는 범용적인 것과 세부적인 것들을 잘 구분해서 설정하게 된다</a:t>
            </a:r>
            <a:r>
              <a:rPr lang="en-US" altLang="ko-KR" sz="1200"/>
              <a:t>.</a:t>
            </a:r>
            <a:endParaRPr lang="en-US" altLang="ko-KR" sz="1200">
              <a:latin typeface="+mn-ea"/>
            </a:endParaRPr>
          </a:p>
        </p:txBody>
      </p:sp>
      <p:sp>
        <p:nvSpPr>
          <p:cNvPr id="9" name="오른쪽 중괄호 8">
            <a:extLst>
              <a:ext uri="{FF2B5EF4-FFF2-40B4-BE49-F238E27FC236}">
                <a16:creationId xmlns:a16="http://schemas.microsoft.com/office/drawing/2014/main" id="{0A15F63C-7653-05F2-1560-5591730A5467}"/>
              </a:ext>
            </a:extLst>
          </p:cNvPr>
          <p:cNvSpPr/>
          <p:nvPr/>
        </p:nvSpPr>
        <p:spPr>
          <a:xfrm>
            <a:off x="2671010" y="2388267"/>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9116362-2C47-5AEF-3DF7-713B303F6852}"/>
              </a:ext>
            </a:extLst>
          </p:cNvPr>
          <p:cNvSpPr/>
          <p:nvPr/>
        </p:nvSpPr>
        <p:spPr>
          <a:xfrm>
            <a:off x="2815390" y="2557389"/>
            <a:ext cx="1317456" cy="293414"/>
          </a:xfrm>
          <a:prstGeom prst="rect">
            <a:avLst/>
          </a:prstGeom>
        </p:spPr>
        <p:txBody>
          <a:bodyPr wrap="square">
            <a:spAutoFit/>
          </a:bodyPr>
          <a:lstStyle/>
          <a:p>
            <a:pPr>
              <a:lnSpc>
                <a:spcPct val="150000"/>
              </a:lnSpc>
            </a:pPr>
            <a:r>
              <a:rPr lang="ko-KR" altLang="en-US" sz="1000">
                <a:solidFill>
                  <a:srgbClr val="FFC000"/>
                </a:solidFill>
              </a:rPr>
              <a:t>범용적인 메시지</a:t>
            </a:r>
            <a:endParaRPr lang="en-US" altLang="ko-KR" sz="1000">
              <a:solidFill>
                <a:srgbClr val="FFC000"/>
              </a:solidFill>
              <a:latin typeface="+mn-ea"/>
            </a:endParaRPr>
          </a:p>
        </p:txBody>
      </p:sp>
      <p:sp>
        <p:nvSpPr>
          <p:cNvPr id="11" name="오른쪽 중괄호 10">
            <a:extLst>
              <a:ext uri="{FF2B5EF4-FFF2-40B4-BE49-F238E27FC236}">
                <a16:creationId xmlns:a16="http://schemas.microsoft.com/office/drawing/2014/main" id="{B4F8C852-E795-51F3-A17E-DA21BCF9C1A8}"/>
              </a:ext>
            </a:extLst>
          </p:cNvPr>
          <p:cNvSpPr/>
          <p:nvPr/>
        </p:nvSpPr>
        <p:spPr>
          <a:xfrm>
            <a:off x="3654590" y="3223056"/>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70A232C1-595E-4FD7-508A-C87B371CC409}"/>
              </a:ext>
            </a:extLst>
          </p:cNvPr>
          <p:cNvSpPr/>
          <p:nvPr/>
        </p:nvSpPr>
        <p:spPr>
          <a:xfrm>
            <a:off x="3785498" y="4312902"/>
            <a:ext cx="1317456" cy="293414"/>
          </a:xfrm>
          <a:prstGeom prst="rect">
            <a:avLst/>
          </a:prstGeom>
        </p:spPr>
        <p:txBody>
          <a:bodyPr wrap="square">
            <a:spAutoFit/>
          </a:bodyPr>
          <a:lstStyle/>
          <a:p>
            <a:pPr>
              <a:lnSpc>
                <a:spcPct val="150000"/>
              </a:lnSpc>
            </a:pPr>
            <a:r>
              <a:rPr lang="ko-KR" altLang="en-US" sz="1000">
                <a:solidFill>
                  <a:srgbClr val="FFC000"/>
                </a:solidFill>
              </a:rPr>
              <a:t>객체 수준의 메시지</a:t>
            </a:r>
            <a:endParaRPr lang="en-US" altLang="ko-KR" sz="1000">
              <a:solidFill>
                <a:srgbClr val="FFC000"/>
              </a:solidFill>
              <a:latin typeface="+mn-ea"/>
            </a:endParaRPr>
          </a:p>
        </p:txBody>
      </p:sp>
      <p:sp>
        <p:nvSpPr>
          <p:cNvPr id="16" name="오른쪽 중괄호 15">
            <a:extLst>
              <a:ext uri="{FF2B5EF4-FFF2-40B4-BE49-F238E27FC236}">
                <a16:creationId xmlns:a16="http://schemas.microsoft.com/office/drawing/2014/main" id="{67294800-6AAE-7561-256B-B1B68F58EC04}"/>
              </a:ext>
            </a:extLst>
          </p:cNvPr>
          <p:cNvSpPr/>
          <p:nvPr/>
        </p:nvSpPr>
        <p:spPr>
          <a:xfrm>
            <a:off x="3654590" y="4153904"/>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183269-34CB-FC3D-1BA0-DED5DE1C9FC4}"/>
              </a:ext>
            </a:extLst>
          </p:cNvPr>
          <p:cNvSpPr/>
          <p:nvPr/>
        </p:nvSpPr>
        <p:spPr>
          <a:xfrm>
            <a:off x="3806489" y="3392178"/>
            <a:ext cx="1317456" cy="293414"/>
          </a:xfrm>
          <a:prstGeom prst="rect">
            <a:avLst/>
          </a:prstGeom>
        </p:spPr>
        <p:txBody>
          <a:bodyPr wrap="square">
            <a:spAutoFit/>
          </a:bodyPr>
          <a:lstStyle/>
          <a:p>
            <a:pPr>
              <a:lnSpc>
                <a:spcPct val="150000"/>
              </a:lnSpc>
            </a:pPr>
            <a:r>
              <a:rPr lang="ko-KR" altLang="en-US" sz="1000">
                <a:solidFill>
                  <a:srgbClr val="FFC000"/>
                </a:solidFill>
              </a:rPr>
              <a:t>타입 제한 메시지</a:t>
            </a:r>
            <a:endParaRPr lang="en-US" altLang="ko-KR" sz="1000">
              <a:solidFill>
                <a:srgbClr val="FFC000"/>
              </a:solidFill>
              <a:latin typeface="+mn-ea"/>
            </a:endParaRPr>
          </a:p>
        </p:txBody>
      </p:sp>
      <p:sp>
        <p:nvSpPr>
          <p:cNvPr id="26" name="오른쪽 중괄호 25">
            <a:extLst>
              <a:ext uri="{FF2B5EF4-FFF2-40B4-BE49-F238E27FC236}">
                <a16:creationId xmlns:a16="http://schemas.microsoft.com/office/drawing/2014/main" id="{FC6C9C89-1D83-84BD-1A1E-DDB8E41BDD5A}"/>
              </a:ext>
            </a:extLst>
          </p:cNvPr>
          <p:cNvSpPr/>
          <p:nvPr/>
        </p:nvSpPr>
        <p:spPr>
          <a:xfrm>
            <a:off x="3662109" y="4951680"/>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45E1439-E02E-6B1A-2189-86B86270C442}"/>
              </a:ext>
            </a:extLst>
          </p:cNvPr>
          <p:cNvSpPr/>
          <p:nvPr/>
        </p:nvSpPr>
        <p:spPr>
          <a:xfrm>
            <a:off x="3806489" y="5120802"/>
            <a:ext cx="1317456" cy="293414"/>
          </a:xfrm>
          <a:prstGeom prst="rect">
            <a:avLst/>
          </a:prstGeom>
        </p:spPr>
        <p:txBody>
          <a:bodyPr wrap="square">
            <a:spAutoFit/>
          </a:bodyPr>
          <a:lstStyle/>
          <a:p>
            <a:pPr>
              <a:lnSpc>
                <a:spcPct val="150000"/>
              </a:lnSpc>
            </a:pPr>
            <a:r>
              <a:rPr lang="ko-KR" altLang="en-US" sz="1000">
                <a:solidFill>
                  <a:srgbClr val="FFC000"/>
                </a:solidFill>
              </a:rPr>
              <a:t>필드 수준 메시지</a:t>
            </a:r>
            <a:endParaRPr lang="en-US" altLang="ko-KR" sz="1000">
              <a:solidFill>
                <a:srgbClr val="FFC000"/>
              </a:solidFill>
              <a:latin typeface="+mn-ea"/>
            </a:endParaRPr>
          </a:p>
        </p:txBody>
      </p:sp>
      <p:sp>
        <p:nvSpPr>
          <p:cNvPr id="33" name="오른쪽 중괄호 32">
            <a:extLst>
              <a:ext uri="{FF2B5EF4-FFF2-40B4-BE49-F238E27FC236}">
                <a16:creationId xmlns:a16="http://schemas.microsoft.com/office/drawing/2014/main" id="{D1A08451-C247-418B-3365-1E65043BC75E}"/>
              </a:ext>
            </a:extLst>
          </p:cNvPr>
          <p:cNvSpPr/>
          <p:nvPr/>
        </p:nvSpPr>
        <p:spPr>
          <a:xfrm>
            <a:off x="4634164" y="5811530"/>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2C5EDFAE-1125-EDF6-1D02-3A7E730A715C}"/>
              </a:ext>
            </a:extLst>
          </p:cNvPr>
          <p:cNvSpPr/>
          <p:nvPr/>
        </p:nvSpPr>
        <p:spPr>
          <a:xfrm>
            <a:off x="4778544" y="5980652"/>
            <a:ext cx="1688430" cy="293414"/>
          </a:xfrm>
          <a:prstGeom prst="rect">
            <a:avLst/>
          </a:prstGeom>
        </p:spPr>
        <p:txBody>
          <a:bodyPr wrap="square">
            <a:spAutoFit/>
          </a:bodyPr>
          <a:lstStyle/>
          <a:p>
            <a:pPr>
              <a:lnSpc>
                <a:spcPct val="150000"/>
              </a:lnSpc>
            </a:pPr>
            <a:r>
              <a:rPr lang="ko-KR" altLang="en-US" sz="1000">
                <a:solidFill>
                  <a:srgbClr val="FFC000"/>
                </a:solidFill>
              </a:rPr>
              <a:t>객체 </a:t>
            </a:r>
            <a:r>
              <a:rPr lang="en-US" altLang="ko-KR" sz="1000">
                <a:solidFill>
                  <a:srgbClr val="FFC000"/>
                </a:solidFill>
              </a:rPr>
              <a:t>+ </a:t>
            </a:r>
            <a:r>
              <a:rPr lang="ko-KR" altLang="en-US" sz="1000">
                <a:solidFill>
                  <a:srgbClr val="FFC000"/>
                </a:solidFill>
              </a:rPr>
              <a:t>필드 수준 메시지</a:t>
            </a:r>
            <a:endParaRPr lang="en-US" altLang="ko-KR" sz="1000">
              <a:solidFill>
                <a:srgbClr val="FFC000"/>
              </a:solidFill>
              <a:latin typeface="+mn-ea"/>
            </a:endParaRPr>
          </a:p>
        </p:txBody>
      </p:sp>
      <p:sp>
        <p:nvSpPr>
          <p:cNvPr id="35" name="직사각형 34">
            <a:extLst>
              <a:ext uri="{FF2B5EF4-FFF2-40B4-BE49-F238E27FC236}">
                <a16:creationId xmlns:a16="http://schemas.microsoft.com/office/drawing/2014/main" id="{A5979020-756B-D346-F66A-264A15438F07}"/>
              </a:ext>
            </a:extLst>
          </p:cNvPr>
          <p:cNvSpPr/>
          <p:nvPr/>
        </p:nvSpPr>
        <p:spPr>
          <a:xfrm>
            <a:off x="6414457" y="2384505"/>
            <a:ext cx="5678278" cy="3380541"/>
          </a:xfrm>
          <a:prstGeom prst="rect">
            <a:avLst/>
          </a:prstGeom>
        </p:spPr>
        <p:txBody>
          <a:bodyPr wrap="square">
            <a:spAutoFit/>
          </a:bodyPr>
          <a:lstStyle/>
          <a:p>
            <a:pPr marL="228600" indent="-228600">
              <a:lnSpc>
                <a:spcPct val="130000"/>
              </a:lnSpc>
              <a:buFont typeface="+mj-ea"/>
              <a:buAutoNum type="circleNumDbPlain"/>
            </a:pPr>
            <a:r>
              <a:rPr lang="ko-KR" altLang="en-US" sz="1100"/>
              <a:t>왼쪽을 보면 범용적인 것 부터 세부적인 것 순으로 오류 메시지를 설정하고 있다</a:t>
            </a:r>
            <a:endParaRPr lang="en-US" altLang="ko-KR" sz="1100"/>
          </a:p>
          <a:p>
            <a:pPr marL="228600" indent="-228600">
              <a:lnSpc>
                <a:spcPct val="130000"/>
              </a:lnSpc>
              <a:buFont typeface="+mj-ea"/>
              <a:buAutoNum type="circleNumDbPlain"/>
            </a:pPr>
            <a:endParaRPr lang="en-US" altLang="ko-KR" sz="1100"/>
          </a:p>
          <a:p>
            <a:pPr marL="228600" indent="-228600">
              <a:lnSpc>
                <a:spcPct val="130000"/>
              </a:lnSpc>
              <a:buFont typeface="+mj-ea"/>
              <a:buAutoNum type="circleNumDbPlain"/>
            </a:pPr>
            <a:r>
              <a:rPr lang="ko-KR" altLang="en-US" sz="1100"/>
              <a:t>이 메시지 외에도 필요할 경우 원하는 대로 추가할 수  있고 재활용이 얼마든지 가능하다</a:t>
            </a:r>
            <a:endParaRPr lang="en-US" altLang="ko-KR" sz="1100"/>
          </a:p>
          <a:p>
            <a:pPr marL="228600" indent="-228600">
              <a:lnSpc>
                <a:spcPct val="130000"/>
              </a:lnSpc>
              <a:buFont typeface="+mj-ea"/>
              <a:buAutoNum type="circleNumDbPlain"/>
            </a:pPr>
            <a:endParaRPr lang="en-US" altLang="ko-KR" sz="1100"/>
          </a:p>
          <a:p>
            <a:pPr marL="228600" indent="-228600">
              <a:lnSpc>
                <a:spcPct val="130000"/>
              </a:lnSpc>
              <a:buFont typeface="+mj-ea"/>
              <a:buAutoNum type="circleNumDbPlain"/>
            </a:pPr>
            <a:r>
              <a:rPr lang="ko-KR" altLang="en-US" sz="1100">
                <a:latin typeface="+mn-ea"/>
              </a:rPr>
              <a:t>만약 필드에 대한 구체적인 오류 메시지를 표현해야 한다면 맨 아래 설정이 필요할 것이고 단순히 객체에 대한 것이나 숫자 혹은 문자와 같은 타입과 관련된 오류 메시지를 표현해야 한다면 두번째와 세번째 설정이 필요할 것이다</a:t>
            </a:r>
            <a:r>
              <a:rPr lang="en-US" altLang="ko-KR" sz="1100">
                <a:latin typeface="+mn-ea"/>
              </a:rPr>
              <a:t>.</a:t>
            </a: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왼쪽은 </a:t>
            </a:r>
            <a:r>
              <a:rPr lang="en-US" altLang="ko-KR" sz="1100">
                <a:latin typeface="+mn-ea"/>
              </a:rPr>
              <a:t>5</a:t>
            </a:r>
            <a:r>
              <a:rPr lang="ko-KR" altLang="en-US" sz="1100">
                <a:latin typeface="+mn-ea"/>
              </a:rPr>
              <a:t> 가지 정도로 구분했지만 이 보다 더 많이 혹은 작게 구분할 수도 있다</a:t>
            </a:r>
            <a:endParaRPr lang="en-US" altLang="ko-KR" sz="1100">
              <a:latin typeface="+mn-ea"/>
            </a:endParaRP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스프링은 왼쪽과 같이 오류 메시지를 표현할 수 있도록 객체 기준 </a:t>
            </a:r>
            <a:r>
              <a:rPr lang="en-US" altLang="ko-KR" sz="1100">
                <a:latin typeface="+mn-ea"/>
              </a:rPr>
              <a:t>2</a:t>
            </a:r>
            <a:r>
              <a:rPr lang="ko-KR" altLang="en-US" sz="1100">
                <a:latin typeface="+mn-ea"/>
              </a:rPr>
              <a:t>개</a:t>
            </a:r>
            <a:r>
              <a:rPr lang="en-US" altLang="ko-KR" sz="1100">
                <a:latin typeface="+mn-ea"/>
              </a:rPr>
              <a:t>,</a:t>
            </a:r>
            <a:r>
              <a:rPr lang="ko-KR" altLang="en-US" sz="1100">
                <a:latin typeface="+mn-ea"/>
              </a:rPr>
              <a:t> 필드 기준 </a:t>
            </a:r>
            <a:r>
              <a:rPr lang="en-US" altLang="ko-KR" sz="1100">
                <a:latin typeface="+mn-ea"/>
              </a:rPr>
              <a:t>4</a:t>
            </a:r>
            <a:r>
              <a:rPr lang="ko-KR" altLang="en-US" sz="1100">
                <a:latin typeface="+mn-ea"/>
              </a:rPr>
              <a:t>개로 구분해서  오류코드 목록을 생성 해준다</a:t>
            </a:r>
            <a:endParaRPr lang="en-US" altLang="ko-KR" sz="1100">
              <a:latin typeface="+mn-ea"/>
            </a:endParaRP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즉</a:t>
            </a:r>
            <a:r>
              <a:rPr lang="en-US" altLang="ko-KR" sz="1100">
                <a:latin typeface="+mn-ea"/>
              </a:rPr>
              <a:t> reject() </a:t>
            </a:r>
            <a:r>
              <a:rPr lang="ko-KR" altLang="en-US" sz="1100">
                <a:latin typeface="+mn-ea"/>
              </a:rPr>
              <a:t>혹은 </a:t>
            </a:r>
            <a:r>
              <a:rPr lang="en-US" altLang="ko-KR" sz="1100">
                <a:latin typeface="+mn-ea"/>
              </a:rPr>
              <a:t>rejectValue() API </a:t>
            </a:r>
            <a:r>
              <a:rPr lang="ko-KR" altLang="en-US" sz="1100">
                <a:latin typeface="+mn-ea"/>
              </a:rPr>
              <a:t>가 실행되면 내부적으로 </a:t>
            </a:r>
            <a:r>
              <a:rPr lang="en-US" altLang="ko-KR" sz="1100">
                <a:latin typeface="+mn-ea"/>
              </a:rPr>
              <a:t>MessageCodesResolver</a:t>
            </a:r>
            <a:r>
              <a:rPr lang="ko-KR" altLang="en-US" sz="1100">
                <a:latin typeface="+mn-ea"/>
              </a:rPr>
              <a:t> 가  오류 코드를 생성하고 그 오류 코드를 </a:t>
            </a:r>
            <a:r>
              <a:rPr lang="en-US" altLang="ko-KR" sz="1100">
                <a:latin typeface="+mn-ea"/>
              </a:rPr>
              <a:t>MessageSource </a:t>
            </a:r>
            <a:r>
              <a:rPr lang="ko-KR" altLang="en-US" sz="1100">
                <a:latin typeface="+mn-ea"/>
              </a:rPr>
              <a:t>가 참조해서 오류 메시지를 검색한다</a:t>
            </a:r>
            <a:r>
              <a:rPr lang="en-US" altLang="ko-KR" sz="1100">
                <a:latin typeface="+mn-ea"/>
              </a:rPr>
              <a:t> </a:t>
            </a:r>
          </a:p>
        </p:txBody>
      </p:sp>
    </p:spTree>
    <p:extLst>
      <p:ext uri="{BB962C8B-B14F-4D97-AF65-F5344CB8AC3E}">
        <p14:creationId xmlns:p14="http://schemas.microsoft.com/office/powerpoint/2010/main" val="1117753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618248" y="2634916"/>
            <a:ext cx="248016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b="1">
                <a:solidFill>
                  <a:schemeClr val="accent1">
                    <a:lumMod val="75000"/>
                  </a:schemeClr>
                </a:solidFill>
                <a:latin typeface="+mj-lt"/>
              </a:rPr>
              <a:t>강좌 소개</a:t>
            </a:r>
          </a:p>
        </p:txBody>
      </p:sp>
      <p:sp>
        <p:nvSpPr>
          <p:cNvPr id="3" name="TextBox 2">
            <a:extLst>
              <a:ext uri="{FF2B5EF4-FFF2-40B4-BE49-F238E27FC236}">
                <a16:creationId xmlns:a16="http://schemas.microsoft.com/office/drawing/2014/main" id="{352722D2-7CFE-4B57-B2B5-9830792007B1}"/>
              </a:ext>
            </a:extLst>
          </p:cNvPr>
          <p:cNvSpPr txBox="1"/>
          <p:nvPr/>
        </p:nvSpPr>
        <p:spPr>
          <a:xfrm>
            <a:off x="2232137" y="3576754"/>
            <a:ext cx="2480166" cy="1131079"/>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mj-lt"/>
              </a:rPr>
              <a:t>커리큘럼 소개</a:t>
            </a:r>
            <a:endParaRPr lang="en-US" altLang="ko-KR">
              <a:solidFill>
                <a:schemeClr val="accent1">
                  <a:lumMod val="75000"/>
                </a:schemeClr>
              </a:solidFill>
              <a:latin typeface="+mj-lt"/>
            </a:endParaRPr>
          </a:p>
          <a:p>
            <a:pPr marL="342900" indent="-342900">
              <a:lnSpc>
                <a:spcPct val="200000"/>
              </a:lnSpc>
              <a:buFont typeface="+mj-lt"/>
              <a:buAutoNum type="arabicPeriod"/>
            </a:pPr>
            <a:r>
              <a:rPr lang="ko-KR" altLang="en-US">
                <a:solidFill>
                  <a:schemeClr val="accent1">
                    <a:lumMod val="75000"/>
                  </a:schemeClr>
                </a:solidFill>
                <a:latin typeface="+mj-lt"/>
              </a:rPr>
              <a:t>개발환경 </a:t>
            </a:r>
            <a:r>
              <a:rPr lang="en-US" altLang="ko-KR">
                <a:solidFill>
                  <a:schemeClr val="accent1">
                    <a:lumMod val="75000"/>
                  </a:schemeClr>
                </a:solidFill>
                <a:latin typeface="+mj-lt"/>
              </a:rPr>
              <a:t>&amp;</a:t>
            </a:r>
            <a:r>
              <a:rPr lang="ko-KR" altLang="en-US">
                <a:solidFill>
                  <a:schemeClr val="accent1">
                    <a:lumMod val="75000"/>
                  </a:schemeClr>
                </a:solidFill>
                <a:latin typeface="+mj-lt"/>
              </a:rPr>
              <a:t> 필요사항</a:t>
            </a:r>
          </a:p>
        </p:txBody>
      </p:sp>
    </p:spTree>
    <p:extLst>
      <p:ext uri="{BB962C8B-B14F-4D97-AF65-F5344CB8AC3E}">
        <p14:creationId xmlns:p14="http://schemas.microsoft.com/office/powerpoint/2010/main" val="2318964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072145" y="2921169"/>
            <a:ext cx="8047716"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스프링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간단 예제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servlet/tree/springmvc</a:t>
            </a:r>
            <a:endParaRPr lang="ko-KR" altLang="en-US" sz="1400">
              <a:solidFill>
                <a:schemeClr val="accent1">
                  <a:lumMod val="75000"/>
                </a:schemeClr>
              </a:solidFill>
            </a:endParaRPr>
          </a:p>
        </p:txBody>
      </p:sp>
    </p:spTree>
    <p:extLst>
      <p:ext uri="{BB962C8B-B14F-4D97-AF65-F5344CB8AC3E}">
        <p14:creationId xmlns:p14="http://schemas.microsoft.com/office/powerpoint/2010/main" val="24087183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7EDFE521-CBB5-D943-826C-923ADB88F308}"/>
              </a:ext>
            </a:extLst>
          </p:cNvPr>
          <p:cNvSpPr/>
          <p:nvPr/>
        </p:nvSpPr>
        <p:spPr>
          <a:xfrm>
            <a:off x="119507" y="88271"/>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 name="Rectangle 1">
            <a:extLst>
              <a:ext uri="{FF2B5EF4-FFF2-40B4-BE49-F238E27FC236}">
                <a16:creationId xmlns:a16="http://schemas.microsoft.com/office/drawing/2014/main" id="{8FB2B0A7-394A-8364-ABE3-18DCCB45F758}"/>
              </a:ext>
            </a:extLst>
          </p:cNvPr>
          <p:cNvSpPr>
            <a:spLocks noChangeArrowheads="1"/>
          </p:cNvSpPr>
          <p:nvPr/>
        </p:nvSpPr>
        <p:spPr bwMode="auto">
          <a:xfrm>
            <a:off x="276404" y="491255"/>
            <a:ext cx="10836716" cy="11772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MessageCodesResolver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resolveMessageCodes</a:t>
            </a:r>
            <a:r>
              <a:rPr kumimoji="0" lang="ko-KR" altLang="ko-KR" sz="1200" b="0" i="0" u="none" strike="noStrike" cap="none" normalizeH="0" baseline="0">
                <a:ln>
                  <a:noFill/>
                </a:ln>
                <a:solidFill>
                  <a:srgbClr val="BCBEC4"/>
                </a:solidFill>
                <a:effectLst/>
                <a:ea typeface="JetBrains Mono"/>
              </a:rPr>
              <a:t>(String errorCode, String objectName);</a:t>
            </a:r>
            <a:r>
              <a:rPr kumimoji="0" lang="ko-KR" altLang="en-US"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a:t>
            </a:r>
            <a:r>
              <a:rPr kumimoji="0" lang="ko-KR" altLang="en-US" sz="1200" b="0" i="0" u="none" strike="noStrike" cap="none" normalizeH="0" baseline="0">
                <a:ln>
                  <a:noFill/>
                </a:ln>
                <a:solidFill>
                  <a:schemeClr val="bg1">
                    <a:lumMod val="50000"/>
                  </a:schemeClr>
                </a:solidFill>
                <a:effectLst/>
                <a:ea typeface="JetBrains Mono"/>
              </a:rPr>
              <a:t> </a:t>
            </a:r>
            <a:r>
              <a:rPr lang="ko-KR" altLang="en-US" sz="1200">
                <a:solidFill>
                  <a:schemeClr val="bg1">
                    <a:lumMod val="50000"/>
                  </a:schemeClr>
                </a:solidFill>
                <a:ea typeface="JetBrains Mono"/>
              </a:rPr>
              <a:t>오류코드</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객체이름</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resolveMessageCodes</a:t>
            </a:r>
            <a:r>
              <a:rPr kumimoji="0" lang="ko-KR" altLang="ko-KR" sz="1200" b="0" i="0" u="none" strike="noStrike" cap="none" normalizeH="0" baseline="0">
                <a:ln>
                  <a:noFill/>
                </a:ln>
                <a:solidFill>
                  <a:srgbClr val="BCBEC4"/>
                </a:solidFill>
                <a:effectLst/>
                <a:ea typeface="JetBrains Mono"/>
              </a:rPr>
              <a:t>(String errorCode, String objectName, String field, Class&lt;?&gt; fieldType);</a:t>
            </a:r>
            <a:r>
              <a:rPr kumimoji="0" lang="ko-KR" altLang="en-US"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a:t>
            </a:r>
            <a:r>
              <a:rPr kumimoji="0" lang="ko-KR" altLang="en-US" sz="1200" b="0" i="0" u="none" strike="noStrike" cap="none" normalizeH="0" baseline="0">
                <a:ln>
                  <a:noFill/>
                </a:ln>
                <a:solidFill>
                  <a:schemeClr val="bg1">
                    <a:lumMod val="50000"/>
                  </a:schemeClr>
                </a:solidFill>
                <a:effectLst/>
                <a:ea typeface="JetBrains Mono"/>
              </a:rPr>
              <a:t> 오류코드</a:t>
            </a:r>
            <a:r>
              <a:rPr kumimoji="0" lang="en-US" altLang="ko-KR" sz="1200" b="0" i="0" u="none" strike="noStrike" cap="none" normalizeH="0" baseline="0">
                <a:ln>
                  <a:noFill/>
                </a:ln>
                <a:solidFill>
                  <a:schemeClr val="bg1">
                    <a:lumMod val="50000"/>
                  </a:schemeClr>
                </a:solidFill>
                <a:effectLst/>
                <a:ea typeface="JetBrains Mono"/>
              </a:rPr>
              <a:t>,</a:t>
            </a:r>
            <a:r>
              <a:rPr lang="ko-KR" altLang="en-US" sz="1200">
                <a:solidFill>
                  <a:schemeClr val="bg1">
                    <a:lumMod val="50000"/>
                  </a:schemeClr>
                </a:solidFill>
                <a:ea typeface="JetBrains Mono"/>
              </a:rPr>
              <a:t>객체이름</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필드이름 </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필드타입</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4472369B-5E02-8F48-F9DA-CD81A971BE18}"/>
              </a:ext>
            </a:extLst>
          </p:cNvPr>
          <p:cNvSpPr/>
          <p:nvPr/>
        </p:nvSpPr>
        <p:spPr>
          <a:xfrm>
            <a:off x="276403" y="2874157"/>
            <a:ext cx="2265364" cy="307777"/>
          </a:xfrm>
          <a:prstGeom prst="rect">
            <a:avLst/>
          </a:prstGeom>
        </p:spPr>
        <p:txBody>
          <a:bodyPr wrap="none">
            <a:spAutoFit/>
          </a:bodyPr>
          <a:lstStyle/>
          <a:p>
            <a:r>
              <a:rPr lang="en-US" altLang="ko-KR" sz="1400">
                <a:solidFill>
                  <a:schemeClr val="accent1">
                    <a:lumMod val="75000"/>
                  </a:schemeClr>
                </a:solidFill>
              </a:rPr>
              <a:t>1.  </a:t>
            </a:r>
            <a:r>
              <a:rPr lang="ko-KR" altLang="en-US" sz="1400">
                <a:solidFill>
                  <a:schemeClr val="accent1">
                    <a:lumMod val="75000"/>
                  </a:schemeClr>
                </a:solidFill>
              </a:rPr>
              <a:t>객체 수준 오류  코드 생성</a:t>
            </a:r>
            <a:endParaRPr lang="ko-KR" altLang="en-US" sz="1400">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08EDE011-6674-88AE-444B-78C99EF05717}"/>
              </a:ext>
            </a:extLst>
          </p:cNvPr>
          <p:cNvSpPr/>
          <p:nvPr/>
        </p:nvSpPr>
        <p:spPr>
          <a:xfrm>
            <a:off x="448824" y="3104634"/>
            <a:ext cx="4049098" cy="623248"/>
          </a:xfrm>
          <a:prstGeom prst="rect">
            <a:avLst/>
          </a:prstGeom>
        </p:spPr>
        <p:txBody>
          <a:bodyPr wrap="square">
            <a:spAutoFit/>
          </a:bodyPr>
          <a:lstStyle/>
          <a:p>
            <a:pPr marL="228600" indent="-228600">
              <a:lnSpc>
                <a:spcPct val="150000"/>
              </a:lnSpc>
              <a:buFont typeface="+mj-ea"/>
              <a:buAutoNum type="circleNumDbPlain"/>
            </a:pPr>
            <a:r>
              <a:rPr lang="en-US" altLang="ko-KR" sz="1200"/>
              <a:t>code + "." + objectName</a:t>
            </a:r>
          </a:p>
          <a:p>
            <a:pPr marL="228600" indent="-228600">
              <a:lnSpc>
                <a:spcPct val="150000"/>
              </a:lnSpc>
              <a:buFont typeface="+mj-ea"/>
              <a:buAutoNum type="circleNumDbPlain"/>
            </a:pPr>
            <a:r>
              <a:rPr lang="en-US" altLang="ko-KR" sz="1200"/>
              <a:t>code</a:t>
            </a:r>
            <a:endParaRPr lang="en-US" altLang="ko-KR" sz="1200">
              <a:latin typeface="+mn-ea"/>
            </a:endParaRPr>
          </a:p>
        </p:txBody>
      </p:sp>
      <p:sp>
        <p:nvSpPr>
          <p:cNvPr id="9" name="직사각형 8">
            <a:extLst>
              <a:ext uri="{FF2B5EF4-FFF2-40B4-BE49-F238E27FC236}">
                <a16:creationId xmlns:a16="http://schemas.microsoft.com/office/drawing/2014/main" id="{1FE8CB90-716C-F639-1E8E-48E077455067}"/>
              </a:ext>
            </a:extLst>
          </p:cNvPr>
          <p:cNvSpPr/>
          <p:nvPr/>
        </p:nvSpPr>
        <p:spPr>
          <a:xfrm>
            <a:off x="276403" y="1712991"/>
            <a:ext cx="10786154"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MessageCodesResolver </a:t>
            </a:r>
            <a:r>
              <a:rPr lang="ko-KR" altLang="en-US" sz="1200"/>
              <a:t>는 객체</a:t>
            </a:r>
            <a:r>
              <a:rPr lang="en-US" altLang="ko-KR" sz="1200"/>
              <a:t> </a:t>
            </a:r>
            <a:r>
              <a:rPr lang="ko-KR" altLang="en-US" sz="1200"/>
              <a:t>오류인 경우 두 가지</a:t>
            </a:r>
            <a:r>
              <a:rPr lang="en-US" altLang="ko-KR" sz="1200"/>
              <a:t>,</a:t>
            </a:r>
            <a:r>
              <a:rPr lang="ko-KR" altLang="en-US" sz="1200"/>
              <a:t> 필드 오류인 경우 네 가지 형식으로 오류 코드를 생성한다</a:t>
            </a:r>
            <a:endParaRPr lang="en-US" altLang="ko-KR" sz="1200"/>
          </a:p>
          <a:p>
            <a:pPr marL="228600" indent="-228600">
              <a:lnSpc>
                <a:spcPct val="150000"/>
              </a:lnSpc>
              <a:buFont typeface="Arial" panose="020B0604020202020204" pitchFamily="34" charset="0"/>
              <a:buChar char="•"/>
            </a:pPr>
            <a:r>
              <a:rPr lang="ko-KR" altLang="en-US" sz="1200"/>
              <a:t>각 코드 형식은 우선순위에 따라 적용되는데</a:t>
            </a:r>
            <a:r>
              <a:rPr lang="en-US" altLang="ko-KR" sz="1200"/>
              <a:t> </a:t>
            </a:r>
            <a:r>
              <a:rPr lang="ko-KR" altLang="en-US" sz="1200"/>
              <a:t>가장 구체적인 규칙부터 범용적인 규칙 순으로 찾고 적용된다</a:t>
            </a:r>
            <a:endParaRPr lang="en-US" altLang="ko-KR" sz="1200"/>
          </a:p>
          <a:p>
            <a:pPr marL="228600" indent="-228600">
              <a:lnSpc>
                <a:spcPct val="150000"/>
              </a:lnSpc>
              <a:buFont typeface="Arial" panose="020B0604020202020204" pitchFamily="34" charset="0"/>
              <a:buChar char="•"/>
            </a:pPr>
            <a:r>
              <a:rPr lang="ko-KR" altLang="en-US" sz="1200"/>
              <a:t>스프링은  기본 구현체인 </a:t>
            </a:r>
            <a:r>
              <a:rPr lang="en-US" altLang="ko-KR" sz="1200"/>
              <a:t>DefaultMessageCodesResolver</a:t>
            </a:r>
            <a:r>
              <a:rPr lang="ko-KR" altLang="en-US" sz="1200"/>
              <a:t> 를 제공하고 있다</a:t>
            </a:r>
            <a:endParaRPr lang="en-US" altLang="ko-KR" sz="1200"/>
          </a:p>
        </p:txBody>
      </p:sp>
      <p:sp>
        <p:nvSpPr>
          <p:cNvPr id="10" name="직사각형 9">
            <a:extLst>
              <a:ext uri="{FF2B5EF4-FFF2-40B4-BE49-F238E27FC236}">
                <a16:creationId xmlns:a16="http://schemas.microsoft.com/office/drawing/2014/main" id="{D67FFFE4-7E84-5B5F-EAC6-FF6812A4B4D3}"/>
              </a:ext>
            </a:extLst>
          </p:cNvPr>
          <p:cNvSpPr/>
          <p:nvPr/>
        </p:nvSpPr>
        <p:spPr>
          <a:xfrm>
            <a:off x="276403" y="4356656"/>
            <a:ext cx="2225289" cy="307777"/>
          </a:xfrm>
          <a:prstGeom prst="rect">
            <a:avLst/>
          </a:prstGeom>
        </p:spPr>
        <p:txBody>
          <a:bodyPr wrap="none">
            <a:spAutoFit/>
          </a:bodyPr>
          <a:lstStyle/>
          <a:p>
            <a:r>
              <a:rPr lang="en-US" altLang="ko-KR" sz="1400">
                <a:solidFill>
                  <a:schemeClr val="accent1">
                    <a:lumMod val="75000"/>
                  </a:schemeClr>
                </a:solidFill>
              </a:rPr>
              <a:t>2.  </a:t>
            </a:r>
            <a:r>
              <a:rPr lang="ko-KR" altLang="en-US" sz="1400">
                <a:solidFill>
                  <a:schemeClr val="accent1">
                    <a:lumMod val="75000"/>
                  </a:schemeClr>
                </a:solidFill>
              </a:rPr>
              <a:t>필드 수준 오류  코드 생성</a:t>
            </a:r>
            <a:endParaRPr lang="ko-KR" altLang="en-US" sz="1400">
              <a:solidFill>
                <a:schemeClr val="accent1">
                  <a:lumMod val="75000"/>
                </a:schemeClr>
              </a:solidFill>
              <a:latin typeface="+mn-ea"/>
            </a:endParaRPr>
          </a:p>
        </p:txBody>
      </p:sp>
      <p:sp>
        <p:nvSpPr>
          <p:cNvPr id="11" name="직사각형 10">
            <a:extLst>
              <a:ext uri="{FF2B5EF4-FFF2-40B4-BE49-F238E27FC236}">
                <a16:creationId xmlns:a16="http://schemas.microsoft.com/office/drawing/2014/main" id="{6AA89EC0-8C65-A712-4751-15BBA448A679}"/>
              </a:ext>
            </a:extLst>
          </p:cNvPr>
          <p:cNvSpPr/>
          <p:nvPr/>
        </p:nvSpPr>
        <p:spPr>
          <a:xfrm>
            <a:off x="448824" y="4617576"/>
            <a:ext cx="6095064" cy="1177245"/>
          </a:xfrm>
          <a:prstGeom prst="rect">
            <a:avLst/>
          </a:prstGeom>
        </p:spPr>
        <p:txBody>
          <a:bodyPr wrap="square">
            <a:spAutoFit/>
          </a:bodyPr>
          <a:lstStyle/>
          <a:p>
            <a:pPr marL="228600" indent="-228600">
              <a:lnSpc>
                <a:spcPct val="150000"/>
              </a:lnSpc>
              <a:buFont typeface="+mj-ea"/>
              <a:buAutoNum type="circleNumDbPlain"/>
            </a:pPr>
            <a:r>
              <a:rPr lang="ko-KR" altLang="en-US" sz="1200"/>
              <a:t>code + "." + objectName + "." + field</a:t>
            </a:r>
            <a:endParaRPr lang="en-US" altLang="ko-KR" sz="1200"/>
          </a:p>
          <a:p>
            <a:pPr marL="228600" indent="-228600">
              <a:lnSpc>
                <a:spcPct val="150000"/>
              </a:lnSpc>
              <a:buFont typeface="+mj-ea"/>
              <a:buAutoNum type="circleNumDbPlain"/>
            </a:pPr>
            <a:r>
              <a:rPr lang="ko-KR" altLang="en-US" sz="1200"/>
              <a:t>code + "." + field</a:t>
            </a:r>
            <a:endParaRPr lang="en-US" altLang="ko-KR" sz="1200"/>
          </a:p>
          <a:p>
            <a:pPr marL="228600" indent="-228600">
              <a:lnSpc>
                <a:spcPct val="150000"/>
              </a:lnSpc>
              <a:buFont typeface="+mj-ea"/>
              <a:buAutoNum type="circleNumDbPlain"/>
            </a:pPr>
            <a:r>
              <a:rPr lang="ko-KR" altLang="en-US" sz="1200"/>
              <a:t>code + "." + fieldType</a:t>
            </a:r>
            <a:endParaRPr lang="en-US" altLang="ko-KR" sz="1200"/>
          </a:p>
          <a:p>
            <a:pPr marL="228600" indent="-228600">
              <a:lnSpc>
                <a:spcPct val="150000"/>
              </a:lnSpc>
              <a:buFont typeface="+mj-ea"/>
              <a:buAutoNum type="circleNumDbPlain"/>
            </a:pPr>
            <a:r>
              <a:rPr lang="ko-KR" altLang="en-US" sz="1200"/>
              <a:t>code</a:t>
            </a:r>
            <a:endParaRPr lang="en-US" altLang="ko-KR" sz="1200">
              <a:latin typeface="+mn-ea"/>
            </a:endParaRPr>
          </a:p>
        </p:txBody>
      </p:sp>
      <p:sp>
        <p:nvSpPr>
          <p:cNvPr id="16" name="직사각형 15">
            <a:extLst>
              <a:ext uri="{FF2B5EF4-FFF2-40B4-BE49-F238E27FC236}">
                <a16:creationId xmlns:a16="http://schemas.microsoft.com/office/drawing/2014/main" id="{2F24498F-9C06-26D7-5DC8-646CD448906B}"/>
              </a:ext>
            </a:extLst>
          </p:cNvPr>
          <p:cNvSpPr/>
          <p:nvPr/>
        </p:nvSpPr>
        <p:spPr>
          <a:xfrm>
            <a:off x="5766619" y="3101988"/>
            <a:ext cx="3237421" cy="623248"/>
          </a:xfrm>
          <a:prstGeom prst="rect">
            <a:avLst/>
          </a:prstGeom>
        </p:spPr>
        <p:txBody>
          <a:bodyPr wrap="square">
            <a:spAutoFit/>
          </a:bodyPr>
          <a:lstStyle/>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.user</a:t>
            </a:r>
            <a:r>
              <a:rPr lang="ko-KR" altLang="en-US" sz="1200">
                <a:solidFill>
                  <a:schemeClr val="accent1">
                    <a:lumMod val="75000"/>
                  </a:schemeClr>
                </a:solidFill>
                <a:latin typeface="+mn-ea"/>
              </a:rPr>
              <a:t> </a:t>
            </a:r>
            <a:r>
              <a:rPr lang="en-US" altLang="ko-KR" sz="1200">
                <a:solidFill>
                  <a:schemeClr val="accent1">
                    <a:lumMod val="75000"/>
                  </a:schemeClr>
                </a:solidFill>
                <a:latin typeface="+mn-ea"/>
              </a:rPr>
              <a:t>→ </a:t>
            </a:r>
            <a:r>
              <a:rPr lang="ko-KR" altLang="en-US" sz="1200">
                <a:solidFill>
                  <a:schemeClr val="accent1">
                    <a:lumMod val="75000"/>
                  </a:schemeClr>
                </a:solidFill>
                <a:latin typeface="+mn-ea"/>
              </a:rPr>
              <a:t>특정 객체에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 → </a:t>
            </a:r>
            <a:r>
              <a:rPr lang="ko-KR" altLang="en-US" sz="1200">
                <a:solidFill>
                  <a:schemeClr val="accent1">
                    <a:lumMod val="75000"/>
                  </a:schemeClr>
                </a:solidFill>
                <a:latin typeface="+mn-ea"/>
              </a:rPr>
              <a:t>일반적인 오류 메시지</a:t>
            </a:r>
            <a:endParaRPr lang="en-US" altLang="ko-KR" sz="1200">
              <a:solidFill>
                <a:schemeClr val="accent1">
                  <a:lumMod val="75000"/>
                </a:schemeClr>
              </a:solidFill>
              <a:latin typeface="+mn-ea"/>
            </a:endParaRPr>
          </a:p>
        </p:txBody>
      </p:sp>
      <p:sp>
        <p:nvSpPr>
          <p:cNvPr id="17" name="오른쪽 화살표[R] 16">
            <a:extLst>
              <a:ext uri="{FF2B5EF4-FFF2-40B4-BE49-F238E27FC236}">
                <a16:creationId xmlns:a16="http://schemas.microsoft.com/office/drawing/2014/main" id="{FBE8D0B6-6E1C-AB49-2AA2-1A460908AF77}"/>
              </a:ext>
            </a:extLst>
          </p:cNvPr>
          <p:cNvSpPr/>
          <p:nvPr/>
        </p:nvSpPr>
        <p:spPr>
          <a:xfrm>
            <a:off x="5275727" y="3314125"/>
            <a:ext cx="233400" cy="17164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86777F96-9A53-FD1C-A044-8AC14D8E1454}"/>
              </a:ext>
            </a:extLst>
          </p:cNvPr>
          <p:cNvSpPr/>
          <p:nvPr/>
        </p:nvSpPr>
        <p:spPr>
          <a:xfrm>
            <a:off x="5766619" y="4617576"/>
            <a:ext cx="4819390" cy="1177245"/>
          </a:xfrm>
          <a:prstGeom prst="rect">
            <a:avLst/>
          </a:prstGeom>
        </p:spPr>
        <p:txBody>
          <a:bodyPr wrap="square">
            <a:spAutoFit/>
          </a:bodyPr>
          <a:lstStyle/>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.user.age → </a:t>
            </a:r>
            <a:r>
              <a:rPr lang="ko-KR" altLang="en-US" sz="1200">
                <a:solidFill>
                  <a:schemeClr val="accent1">
                    <a:lumMod val="75000"/>
                  </a:schemeClr>
                </a:solidFill>
                <a:latin typeface="+mn-ea"/>
              </a:rPr>
              <a:t>객체명과 필드명이 포함된 가장 구체적인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.age → </a:t>
            </a:r>
            <a:r>
              <a:rPr lang="ko-KR" altLang="en-US" sz="1200">
                <a:solidFill>
                  <a:schemeClr val="accent1">
                    <a:lumMod val="75000"/>
                  </a:schemeClr>
                </a:solidFill>
                <a:latin typeface="+mn-ea"/>
              </a:rPr>
              <a:t>특정 필드에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.int → </a:t>
            </a:r>
            <a:r>
              <a:rPr lang="ko-KR" altLang="en-US" sz="1200">
                <a:solidFill>
                  <a:schemeClr val="accent1">
                    <a:lumMod val="75000"/>
                  </a:schemeClr>
                </a:solidFill>
                <a:latin typeface="+mn-ea"/>
              </a:rPr>
              <a:t>필드 타입에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 → </a:t>
            </a:r>
            <a:r>
              <a:rPr lang="ko-KR" altLang="en-US" sz="1200">
                <a:solidFill>
                  <a:schemeClr val="accent1">
                    <a:lumMod val="75000"/>
                  </a:schemeClr>
                </a:solidFill>
                <a:latin typeface="+mn-ea"/>
              </a:rPr>
              <a:t>일반적인 오류 메시지</a:t>
            </a:r>
            <a:endParaRPr lang="en-US" altLang="ko-KR" sz="1200">
              <a:solidFill>
                <a:schemeClr val="accent1">
                  <a:lumMod val="75000"/>
                </a:schemeClr>
              </a:solidFill>
              <a:latin typeface="+mn-ea"/>
            </a:endParaRPr>
          </a:p>
        </p:txBody>
      </p:sp>
      <p:sp>
        <p:nvSpPr>
          <p:cNvPr id="27" name="오른쪽 화살표[R] 26">
            <a:extLst>
              <a:ext uri="{FF2B5EF4-FFF2-40B4-BE49-F238E27FC236}">
                <a16:creationId xmlns:a16="http://schemas.microsoft.com/office/drawing/2014/main" id="{42A075C6-F1C2-DF12-6CF7-2B750695DD31}"/>
              </a:ext>
            </a:extLst>
          </p:cNvPr>
          <p:cNvSpPr/>
          <p:nvPr/>
        </p:nvSpPr>
        <p:spPr>
          <a:xfrm>
            <a:off x="5275727" y="5120376"/>
            <a:ext cx="233400" cy="17164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ko-KR" altLang="en-US"/>
          </a:p>
        </p:txBody>
      </p:sp>
      <p:cxnSp>
        <p:nvCxnSpPr>
          <p:cNvPr id="33" name="직선 화살표 연결선 32">
            <a:extLst>
              <a:ext uri="{FF2B5EF4-FFF2-40B4-BE49-F238E27FC236}">
                <a16:creationId xmlns:a16="http://schemas.microsoft.com/office/drawing/2014/main" id="{3E3B4E0F-790E-FC3E-2F29-304991D96857}"/>
              </a:ext>
            </a:extLst>
          </p:cNvPr>
          <p:cNvCxnSpPr/>
          <p:nvPr/>
        </p:nvCxnSpPr>
        <p:spPr>
          <a:xfrm>
            <a:off x="10664259" y="4745905"/>
            <a:ext cx="0" cy="102098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17488569-FC50-633D-89D2-FA5C088E6038}"/>
              </a:ext>
            </a:extLst>
          </p:cNvPr>
          <p:cNvCxnSpPr>
            <a:cxnSpLocks/>
          </p:cNvCxnSpPr>
          <p:nvPr/>
        </p:nvCxnSpPr>
        <p:spPr>
          <a:xfrm>
            <a:off x="10664546" y="3214743"/>
            <a:ext cx="0" cy="510493"/>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D2DDE88B-00FF-92A6-E9C9-ACAAF8756C7D}"/>
              </a:ext>
            </a:extLst>
          </p:cNvPr>
          <p:cNvSpPr/>
          <p:nvPr/>
        </p:nvSpPr>
        <p:spPr>
          <a:xfrm>
            <a:off x="9985227" y="2797968"/>
            <a:ext cx="1358064" cy="276999"/>
          </a:xfrm>
          <a:prstGeom prst="rect">
            <a:avLst/>
          </a:prstGeom>
        </p:spPr>
        <p:txBody>
          <a:bodyPr wrap="none">
            <a:spAutoFit/>
          </a:bodyPr>
          <a:lstStyle/>
          <a:p>
            <a:r>
              <a:rPr lang="ko-KR" altLang="en-US" sz="1200">
                <a:solidFill>
                  <a:srgbClr val="FF0000"/>
                </a:solidFill>
              </a:rPr>
              <a:t>메시지를 찾는 순서</a:t>
            </a:r>
            <a:endParaRPr lang="ko-KR" altLang="en-US" sz="1200">
              <a:solidFill>
                <a:srgbClr val="FF0000"/>
              </a:solidFill>
              <a:latin typeface="+mn-ea"/>
            </a:endParaRPr>
          </a:p>
        </p:txBody>
      </p:sp>
      <p:sp>
        <p:nvSpPr>
          <p:cNvPr id="37" name="직사각형 36">
            <a:extLst>
              <a:ext uri="{FF2B5EF4-FFF2-40B4-BE49-F238E27FC236}">
                <a16:creationId xmlns:a16="http://schemas.microsoft.com/office/drawing/2014/main" id="{31CB6091-9E00-81E1-F367-3955EAFC4849}"/>
              </a:ext>
            </a:extLst>
          </p:cNvPr>
          <p:cNvSpPr/>
          <p:nvPr/>
        </p:nvSpPr>
        <p:spPr>
          <a:xfrm>
            <a:off x="5808482" y="2797968"/>
            <a:ext cx="3115340" cy="276999"/>
          </a:xfrm>
          <a:prstGeom prst="rect">
            <a:avLst/>
          </a:prstGeom>
        </p:spPr>
        <p:txBody>
          <a:bodyPr wrap="none">
            <a:spAutoFit/>
          </a:bodyPr>
          <a:lstStyle/>
          <a:p>
            <a:r>
              <a:rPr lang="ko-KR" altLang="en-US" sz="1200">
                <a:solidFill>
                  <a:srgbClr val="FF0000"/>
                </a:solidFill>
              </a:rPr>
              <a:t>예</a:t>
            </a:r>
            <a:r>
              <a:rPr lang="en-US" altLang="ko-KR" sz="1200">
                <a:solidFill>
                  <a:srgbClr val="FF0000"/>
                </a:solidFill>
              </a:rPr>
              <a:t>)</a:t>
            </a:r>
            <a:r>
              <a:rPr lang="ko-KR" altLang="en-US" sz="1200">
                <a:solidFill>
                  <a:srgbClr val="FF0000"/>
                </a:solidFill>
              </a:rPr>
              <a:t> 코드가 </a:t>
            </a:r>
            <a:r>
              <a:rPr lang="en-US" altLang="ko-KR" sz="1200">
                <a:solidFill>
                  <a:srgbClr val="FF0000"/>
                </a:solidFill>
              </a:rPr>
              <a:t>"required", </a:t>
            </a:r>
            <a:r>
              <a:rPr lang="ko-KR" altLang="en-US" sz="1200">
                <a:solidFill>
                  <a:srgbClr val="FF0000"/>
                </a:solidFill>
              </a:rPr>
              <a:t>객체명이 </a:t>
            </a:r>
            <a:r>
              <a:rPr lang="en-US" altLang="ko-KR" sz="1200">
                <a:solidFill>
                  <a:srgbClr val="FF0000"/>
                </a:solidFill>
              </a:rPr>
              <a:t>"user"</a:t>
            </a:r>
            <a:r>
              <a:rPr lang="ko-KR" altLang="en-US" sz="1200">
                <a:solidFill>
                  <a:srgbClr val="FF0000"/>
                </a:solidFill>
              </a:rPr>
              <a:t> 인 경우</a:t>
            </a:r>
            <a:endParaRPr lang="ko-KR" altLang="en-US" sz="1200">
              <a:solidFill>
                <a:srgbClr val="FF0000"/>
              </a:solidFill>
              <a:latin typeface="+mn-ea"/>
            </a:endParaRPr>
          </a:p>
        </p:txBody>
      </p:sp>
      <p:sp>
        <p:nvSpPr>
          <p:cNvPr id="38" name="직사각형 37">
            <a:extLst>
              <a:ext uri="{FF2B5EF4-FFF2-40B4-BE49-F238E27FC236}">
                <a16:creationId xmlns:a16="http://schemas.microsoft.com/office/drawing/2014/main" id="{F7167AF3-7107-7688-32E0-83A0B1F830D1}"/>
              </a:ext>
            </a:extLst>
          </p:cNvPr>
          <p:cNvSpPr/>
          <p:nvPr/>
        </p:nvSpPr>
        <p:spPr>
          <a:xfrm>
            <a:off x="5808482" y="4385485"/>
            <a:ext cx="3931269" cy="276999"/>
          </a:xfrm>
          <a:prstGeom prst="rect">
            <a:avLst/>
          </a:prstGeom>
        </p:spPr>
        <p:txBody>
          <a:bodyPr wrap="none">
            <a:spAutoFit/>
          </a:bodyPr>
          <a:lstStyle/>
          <a:p>
            <a:r>
              <a:rPr lang="ko-KR" altLang="en-US" sz="1200">
                <a:solidFill>
                  <a:srgbClr val="FF0000"/>
                </a:solidFill>
              </a:rPr>
              <a:t>예</a:t>
            </a:r>
            <a:r>
              <a:rPr lang="en-US" altLang="ko-KR" sz="1200">
                <a:solidFill>
                  <a:srgbClr val="FF0000"/>
                </a:solidFill>
              </a:rPr>
              <a:t>)</a:t>
            </a:r>
            <a:r>
              <a:rPr lang="ko-KR" altLang="en-US" sz="1200">
                <a:solidFill>
                  <a:srgbClr val="FF0000"/>
                </a:solidFill>
              </a:rPr>
              <a:t> 코드가 </a:t>
            </a:r>
            <a:r>
              <a:rPr lang="en-US" altLang="ko-KR" sz="1200">
                <a:solidFill>
                  <a:srgbClr val="FF0000"/>
                </a:solidFill>
              </a:rPr>
              <a:t>"required", </a:t>
            </a:r>
            <a:r>
              <a:rPr lang="ko-KR" altLang="en-US" sz="1200">
                <a:solidFill>
                  <a:srgbClr val="FF0000"/>
                </a:solidFill>
              </a:rPr>
              <a:t>객체명이 </a:t>
            </a:r>
            <a:r>
              <a:rPr lang="en-US" altLang="ko-KR" sz="1200">
                <a:solidFill>
                  <a:srgbClr val="FF0000"/>
                </a:solidFill>
              </a:rPr>
              <a:t>"user", </a:t>
            </a:r>
            <a:r>
              <a:rPr lang="ko-KR" altLang="en-US" sz="1200">
                <a:solidFill>
                  <a:srgbClr val="FF0000"/>
                </a:solidFill>
              </a:rPr>
              <a:t>필드가 </a:t>
            </a:r>
            <a:r>
              <a:rPr lang="en-US" altLang="ko-KR" sz="1200">
                <a:solidFill>
                  <a:srgbClr val="FF0000"/>
                </a:solidFill>
              </a:rPr>
              <a:t>"age"</a:t>
            </a:r>
            <a:r>
              <a:rPr lang="ko-KR" altLang="en-US" sz="1200">
                <a:solidFill>
                  <a:srgbClr val="FF0000"/>
                </a:solidFill>
              </a:rPr>
              <a:t>인 경우</a:t>
            </a:r>
            <a:endParaRPr lang="ko-KR" altLang="en-US" sz="1200">
              <a:solidFill>
                <a:srgbClr val="FF0000"/>
              </a:solidFill>
              <a:latin typeface="+mn-ea"/>
            </a:endParaRPr>
          </a:p>
        </p:txBody>
      </p:sp>
    </p:spTree>
    <p:extLst>
      <p:ext uri="{BB962C8B-B14F-4D97-AF65-F5344CB8AC3E}">
        <p14:creationId xmlns:p14="http://schemas.microsoft.com/office/powerpoint/2010/main" val="3924909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7EDFE521-CBB5-D943-826C-923ADB88F308}"/>
              </a:ext>
            </a:extLst>
          </p:cNvPr>
          <p:cNvSpPr/>
          <p:nvPr/>
        </p:nvSpPr>
        <p:spPr>
          <a:xfrm>
            <a:off x="119507" y="88271"/>
            <a:ext cx="41360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MessageCodesResolver </a:t>
            </a:r>
            <a:r>
              <a:rPr lang="ko-KR" altLang="en-US" b="1">
                <a:solidFill>
                  <a:schemeClr val="accent1">
                    <a:lumMod val="75000"/>
                  </a:schemeClr>
                </a:solidFill>
                <a:latin typeface="+mn-ea"/>
              </a:rPr>
              <a:t>메시지 생성</a:t>
            </a:r>
          </a:p>
        </p:txBody>
      </p:sp>
      <p:sp>
        <p:nvSpPr>
          <p:cNvPr id="13" name="TextBox 12">
            <a:extLst>
              <a:ext uri="{FF2B5EF4-FFF2-40B4-BE49-F238E27FC236}">
                <a16:creationId xmlns:a16="http://schemas.microsoft.com/office/drawing/2014/main" id="{D998C58A-B940-C019-3FBD-6345EFE07F58}"/>
              </a:ext>
            </a:extLst>
          </p:cNvPr>
          <p:cNvSpPr txBox="1"/>
          <p:nvPr/>
        </p:nvSpPr>
        <p:spPr>
          <a:xfrm>
            <a:off x="455798" y="500871"/>
            <a:ext cx="8446980"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MessageCodesResolver </a:t>
            </a:r>
            <a:r>
              <a:rPr lang="en-US" altLang="ko-KR" sz="1100">
                <a:solidFill>
                  <a:srgbClr val="C77DBB"/>
                </a:solidFill>
                <a:effectLst/>
                <a:highlight>
                  <a:srgbClr val="1E1F22"/>
                </a:highlight>
              </a:rPr>
              <a:t>resolver </a:t>
            </a: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DefaultMessageCodesResolver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C77DBB"/>
                </a:solidFill>
                <a:effectLst/>
                <a:highlight>
                  <a:srgbClr val="1E1F22"/>
                </a:highlight>
              </a:rPr>
              <a:t>objectErrorCodes </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resolver</a:t>
            </a:r>
            <a:r>
              <a:rPr lang="en-US" altLang="ko-KR" sz="1100">
                <a:solidFill>
                  <a:srgbClr val="BCBEC4"/>
                </a:solidFill>
                <a:effectLst/>
                <a:highlight>
                  <a:srgbClr val="1E1F22"/>
                </a:highlight>
              </a:rPr>
              <a: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"required", "user"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rgbClr val="7A7E85"/>
                </a:solidFill>
                <a:effectLst/>
                <a:highlight>
                  <a:srgbClr val="1E1F22"/>
                </a:highlight>
              </a:rPr>
              <a:t>// </a:t>
            </a:r>
            <a:r>
              <a:rPr lang="ko-KR" altLang="en-US" sz="1100">
                <a:solidFill>
                  <a:srgbClr val="7A7E85"/>
                </a:solidFill>
                <a:effectLst/>
                <a:highlight>
                  <a:srgbClr val="1E1F22"/>
                </a:highlight>
                <a:latin typeface="Menlo-Regular" panose="020B0609030804020204" pitchFamily="49" charset="0"/>
              </a:rPr>
              <a:t>객체 수준 오류 코드 생성</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C77DBB"/>
                </a:solidFill>
                <a:effectLst/>
                <a:highlight>
                  <a:srgbClr val="1E1F22"/>
                </a:highlight>
              </a:rPr>
              <a:t>fieldErrorCodes </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resolver</a:t>
            </a:r>
            <a:r>
              <a:rPr lang="en-US" altLang="ko-KR" sz="1100">
                <a:solidFill>
                  <a:srgbClr val="BCBEC4"/>
                </a:solidFill>
                <a:effectLst/>
                <a:highlight>
                  <a:srgbClr val="1E1F22"/>
                </a:highlight>
              </a:rPr>
              <a: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"required", "user", "age", Integer.class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7A7E85"/>
                </a:solidFill>
                <a:effectLst/>
                <a:highlight>
                  <a:srgbClr val="1E1F22"/>
                </a:highlight>
              </a:rPr>
              <a:t> // </a:t>
            </a:r>
            <a:r>
              <a:rPr lang="ko-KR" altLang="en-US" sz="1100">
                <a:solidFill>
                  <a:srgbClr val="7A7E85"/>
                </a:solidFill>
                <a:effectLst/>
                <a:highlight>
                  <a:srgbClr val="1E1F22"/>
                </a:highlight>
                <a:latin typeface="Menlo-Regular" panose="020B0609030804020204" pitchFamily="49" charset="0"/>
              </a:rPr>
              <a:t>필드 수준 오류 코드 생성</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System.out.</a:t>
            </a:r>
            <a:r>
              <a:rPr lang="en-US" altLang="ko-KR" sz="1100">
                <a:solidFill>
                  <a:srgbClr val="56A8F5"/>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ko-KR" altLang="en-US" sz="1100">
                <a:solidFill>
                  <a:srgbClr val="6AAB73"/>
                </a:solidFill>
                <a:effectLst/>
                <a:highlight>
                  <a:srgbClr val="1E1F22"/>
                </a:highlight>
                <a:latin typeface="Menlo-Regular" panose="020B0609030804020204" pitchFamily="49" charset="0"/>
              </a:rPr>
              <a:t>객체 수준 코드</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Arrays.</a:t>
            </a:r>
            <a:r>
              <a:rPr lang="en-US" altLang="ko-KR" sz="1100">
                <a:solidFill>
                  <a:srgbClr val="56A8F5"/>
                </a:solidFill>
                <a:effectLst/>
                <a:highlight>
                  <a:srgbClr val="1E1F22"/>
                </a:highlight>
              </a:rPr>
              <a:t>stream</a:t>
            </a:r>
            <a:r>
              <a:rPr lang="en-US" altLang="ko-KR" sz="1100">
                <a:solidFill>
                  <a:srgbClr val="E8BA36"/>
                </a:solidFill>
                <a:effectLst/>
                <a:highlight>
                  <a:srgbClr val="1E1F22"/>
                </a:highlight>
              </a:rPr>
              <a:t>(</a:t>
            </a:r>
            <a:r>
              <a:rPr lang="en-US" altLang="ko-KR" sz="1100">
                <a:solidFill>
                  <a:srgbClr val="C77DBB"/>
                </a:solidFill>
                <a:effectLst/>
                <a:highlight>
                  <a:srgbClr val="1E1F22"/>
                </a:highlight>
              </a:rPr>
              <a:t>objectErrorCodes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56A8F5"/>
                </a:solidFill>
                <a:effectLst/>
                <a:highlight>
                  <a:srgbClr val="1E1F22"/>
                </a:highlight>
              </a:rPr>
              <a:t>forEach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System.out.</a:t>
            </a:r>
            <a:r>
              <a:rPr lang="en-US" altLang="ko-KR" sz="1100">
                <a:solidFill>
                  <a:srgbClr val="56A8F5"/>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CF8E6D"/>
                </a:solidFill>
                <a:effectLst/>
                <a:highlight>
                  <a:srgbClr val="1E1F22"/>
                </a:highlight>
              </a:rPr>
              <a:t>\n</a:t>
            </a:r>
            <a:r>
              <a:rPr lang="ko-KR" altLang="en-US" sz="1100">
                <a:solidFill>
                  <a:srgbClr val="6AAB73"/>
                </a:solidFill>
                <a:effectLst/>
                <a:highlight>
                  <a:srgbClr val="1E1F22"/>
                </a:highlight>
                <a:latin typeface="Menlo-Regular" panose="020B0609030804020204" pitchFamily="49" charset="0"/>
              </a:rPr>
              <a:t>필드 수준 코드</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Arrays.</a:t>
            </a:r>
            <a:r>
              <a:rPr lang="en-US" altLang="ko-KR" sz="1100">
                <a:solidFill>
                  <a:srgbClr val="56A8F5"/>
                </a:solidFill>
                <a:effectLst/>
                <a:highlight>
                  <a:srgbClr val="1E1F22"/>
                </a:highlight>
              </a:rPr>
              <a:t>stream</a:t>
            </a:r>
            <a:r>
              <a:rPr lang="en-US" altLang="ko-KR" sz="1100">
                <a:solidFill>
                  <a:srgbClr val="E8BA36"/>
                </a:solidFill>
                <a:effectLst/>
                <a:highlight>
                  <a:srgbClr val="1E1F22"/>
                </a:highlight>
              </a:rPr>
              <a:t>(</a:t>
            </a:r>
            <a:r>
              <a:rPr lang="en-US" altLang="ko-KR" sz="1100">
                <a:solidFill>
                  <a:srgbClr val="C77DBB"/>
                </a:solidFill>
                <a:effectLst/>
                <a:highlight>
                  <a:srgbClr val="1E1F22"/>
                </a:highlight>
              </a:rPr>
              <a:t>fieldErrorCodes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56A8F5"/>
                </a:solidFill>
                <a:effectLst/>
                <a:highlight>
                  <a:srgbClr val="1E1F22"/>
                </a:highlight>
              </a:rPr>
              <a:t>forEach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p:txBody>
      </p:sp>
      <p:sp>
        <p:nvSpPr>
          <p:cNvPr id="15" name="TextBox 14">
            <a:extLst>
              <a:ext uri="{FF2B5EF4-FFF2-40B4-BE49-F238E27FC236}">
                <a16:creationId xmlns:a16="http://schemas.microsoft.com/office/drawing/2014/main" id="{E56AED87-B5D7-C20B-81F1-8629BF973F9D}"/>
              </a:ext>
            </a:extLst>
          </p:cNvPr>
          <p:cNvSpPr txBox="1"/>
          <p:nvPr/>
        </p:nvSpPr>
        <p:spPr>
          <a:xfrm>
            <a:off x="7570928" y="5135782"/>
            <a:ext cx="2977848" cy="995914"/>
          </a:xfrm>
          <a:prstGeom prst="rect">
            <a:avLst/>
          </a:prstGeom>
          <a:solidFill>
            <a:schemeClr val="bg2">
              <a:lumMod val="10000"/>
            </a:schemeClr>
          </a:solidFill>
          <a:ln>
            <a:noFill/>
          </a:ln>
        </p:spPr>
        <p:txBody>
          <a:bodyPr wrap="square">
            <a:spAutoFit/>
          </a:bodyPr>
          <a:lstStyle/>
          <a:p>
            <a:pPr>
              <a:lnSpc>
                <a:spcPct val="150000"/>
              </a:lnSpc>
            </a:pPr>
            <a:r>
              <a:rPr lang="en-US" altLang="ko-KR" sz="1000">
                <a:solidFill>
                  <a:srgbClr val="CF8E6D"/>
                </a:solidFill>
                <a:effectLst/>
                <a:highlight>
                  <a:srgbClr val="1E1F22"/>
                </a:highlight>
              </a:rPr>
              <a:t>required.user.age</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사용자 나이는 필수입니다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required.age</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나이는 필수입니다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required.int</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숫자만 가능합니다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필수 입니다</a:t>
            </a:r>
            <a:endParaRPr lang="ko-KR" altLang="en-US" sz="1000">
              <a:solidFill>
                <a:srgbClr val="BCBEC4"/>
              </a:solidFill>
              <a:effectLst/>
              <a:highlight>
                <a:srgbClr val="1E1F22"/>
              </a:highlight>
            </a:endParaRPr>
          </a:p>
        </p:txBody>
      </p:sp>
      <p:sp>
        <p:nvSpPr>
          <p:cNvPr id="19" name="직사각형 18">
            <a:extLst>
              <a:ext uri="{FF2B5EF4-FFF2-40B4-BE49-F238E27FC236}">
                <a16:creationId xmlns:a16="http://schemas.microsoft.com/office/drawing/2014/main" id="{34D353DA-D7E9-05D2-0C73-CDA3B95D3D93}"/>
              </a:ext>
            </a:extLst>
          </p:cNvPr>
          <p:cNvSpPr/>
          <p:nvPr/>
        </p:nvSpPr>
        <p:spPr>
          <a:xfrm>
            <a:off x="119506" y="3165769"/>
            <a:ext cx="247375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적용 원리</a:t>
            </a:r>
          </a:p>
        </p:txBody>
      </p:sp>
      <p:sp>
        <p:nvSpPr>
          <p:cNvPr id="20" name="Rectangle 2">
            <a:extLst>
              <a:ext uri="{FF2B5EF4-FFF2-40B4-BE49-F238E27FC236}">
                <a16:creationId xmlns:a16="http://schemas.microsoft.com/office/drawing/2014/main" id="{91F024FD-AB39-80ED-6BE4-3693F723680B}"/>
              </a:ext>
            </a:extLst>
          </p:cNvPr>
          <p:cNvSpPr>
            <a:spLocks noChangeArrowheads="1"/>
          </p:cNvSpPr>
          <p:nvPr/>
        </p:nvSpPr>
        <p:spPr bwMode="auto">
          <a:xfrm>
            <a:off x="6609235" y="3522571"/>
            <a:ext cx="5463259" cy="1332224"/>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en-US"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나이</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&gt;</a:t>
            </a:r>
            <a:r>
              <a:rPr lang="ko-KR" altLang="en-US" sz="1100">
                <a:solidFill>
                  <a:srgbClr val="BCBEC4"/>
                </a:solidFill>
                <a:latin typeface="Courier New" panose="02070309020205020404" pitchFamily="49" charset="0"/>
                <a:ea typeface="JetBrains Mono"/>
                <a:cs typeface="Courier New" panose="02070309020205020404" pitchFamily="49" charset="0"/>
              </a:rPr>
              <a:t>나이</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B6994E10-9C6C-4745-DCFE-ECC7D7AA43A4}"/>
              </a:ext>
            </a:extLst>
          </p:cNvPr>
          <p:cNvSpPr txBox="1"/>
          <p:nvPr/>
        </p:nvSpPr>
        <p:spPr>
          <a:xfrm>
            <a:off x="10548776" y="5545525"/>
            <a:ext cx="1541829" cy="261610"/>
          </a:xfrm>
          <a:prstGeom prst="rect">
            <a:avLst/>
          </a:prstGeom>
          <a:noFill/>
        </p:spPr>
        <p:txBody>
          <a:bodyPr wrap="square">
            <a:spAutoFit/>
          </a:bodyPr>
          <a:lstStyle/>
          <a:p>
            <a:r>
              <a:rPr lang="en-US" altLang="ko-KR" sz="1100"/>
              <a:t>validation.properties</a:t>
            </a:r>
            <a:endParaRPr lang="ko-KR" altLang="en-US" sz="1100">
              <a:latin typeface="+mn-ea"/>
            </a:endParaRPr>
          </a:p>
        </p:txBody>
      </p:sp>
      <p:sp>
        <p:nvSpPr>
          <p:cNvPr id="30" name="TextBox 29">
            <a:extLst>
              <a:ext uri="{FF2B5EF4-FFF2-40B4-BE49-F238E27FC236}">
                <a16:creationId xmlns:a16="http://schemas.microsoft.com/office/drawing/2014/main" id="{B18EFD1C-8351-A1CC-E506-73000496FF48}"/>
              </a:ext>
            </a:extLst>
          </p:cNvPr>
          <p:cNvSpPr txBox="1"/>
          <p:nvPr/>
        </p:nvSpPr>
        <p:spPr>
          <a:xfrm>
            <a:off x="9655896" y="1241458"/>
            <a:ext cx="1316904" cy="1615827"/>
          </a:xfrm>
          <a:prstGeom prst="rect">
            <a:avLst/>
          </a:prstGeom>
          <a:solidFill>
            <a:schemeClr val="bg2">
              <a:lumMod val="10000"/>
            </a:schemeClr>
          </a:solidFill>
        </p:spPr>
        <p:txBody>
          <a:bodyPr wrap="square">
            <a:spAutoFit/>
          </a:bodyPr>
          <a:lstStyle/>
          <a:p>
            <a:r>
              <a:rPr lang="ko-KR" altLang="en-US" sz="1100">
                <a:solidFill>
                  <a:srgbClr val="BCBEC4"/>
                </a:solidFill>
                <a:effectLst/>
                <a:highlight>
                  <a:srgbClr val="1E1F22"/>
                </a:highlight>
              </a:rPr>
              <a:t>객체 수준 코드</a:t>
            </a:r>
            <a:r>
              <a:rPr lang="en-US" altLang="ko-KR" sz="1100">
                <a:solidFill>
                  <a:srgbClr val="BCBEC4"/>
                </a:solidFill>
                <a:effectLst/>
                <a:highlight>
                  <a:srgbClr val="1E1F22"/>
                </a:highlight>
                <a:latin typeface="JetBrains Mono"/>
              </a:rPr>
              <a:t>:</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.user</a:t>
            </a:r>
            <a:br>
              <a:rPr lang="en-US" altLang="ko-KR" sz="1100">
                <a:solidFill>
                  <a:srgbClr val="BCBEC4"/>
                </a:solidFill>
                <a:effectLst/>
                <a:highlight>
                  <a:srgbClr val="1E1F22"/>
                </a:highlight>
                <a:latin typeface="JetBrains Mono"/>
              </a:rPr>
            </a:br>
            <a:r>
              <a:rPr lang="en-US" altLang="ko-KR" sz="1100">
                <a:solidFill>
                  <a:srgbClr val="BCBEC4"/>
                </a:solidFill>
                <a:effectLst/>
                <a:highlight>
                  <a:srgbClr val="1E1F22"/>
                </a:highlight>
                <a:latin typeface="JetBrains Mono"/>
              </a:rPr>
              <a:t>required</a:t>
            </a:r>
            <a:br>
              <a:rPr lang="en-US" altLang="ko-KR" sz="1100">
                <a:solidFill>
                  <a:srgbClr val="BCBEC4"/>
                </a:solidFill>
                <a:effectLst/>
                <a:highlight>
                  <a:srgbClr val="1E1F22"/>
                </a:highlight>
                <a:latin typeface="JetBrains Mono"/>
              </a:rPr>
            </a:br>
            <a:br>
              <a:rPr lang="en-US" altLang="ko-KR" sz="1100">
                <a:solidFill>
                  <a:srgbClr val="BCBEC4"/>
                </a:solidFill>
                <a:effectLst/>
                <a:highlight>
                  <a:srgbClr val="1E1F22"/>
                </a:highlight>
                <a:latin typeface="JetBrains Mono"/>
              </a:rPr>
            </a:br>
            <a:r>
              <a:rPr lang="ko-KR" altLang="en-US" sz="1100">
                <a:solidFill>
                  <a:srgbClr val="BCBEC4"/>
                </a:solidFill>
                <a:effectLst/>
                <a:highlight>
                  <a:srgbClr val="1E1F22"/>
                </a:highlight>
              </a:rPr>
              <a:t>필드 수준 코드</a:t>
            </a:r>
            <a:r>
              <a:rPr lang="en-US" altLang="ko-KR" sz="1100">
                <a:solidFill>
                  <a:srgbClr val="BCBEC4"/>
                </a:solidFill>
                <a:effectLst/>
                <a:highlight>
                  <a:srgbClr val="1E1F22"/>
                </a:highlight>
                <a:latin typeface="JetBrains Mono"/>
              </a:rPr>
              <a:t>:</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.user.age</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.age</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a:t>
            </a:r>
            <a:r>
              <a:rPr lang="en-US" altLang="ko-KR" sz="1100">
                <a:solidFill>
                  <a:srgbClr val="CF8E6D"/>
                </a:solidFill>
                <a:effectLst/>
                <a:highlight>
                  <a:srgbClr val="1E1F22"/>
                </a:highlight>
                <a:latin typeface="JetBrains Mono"/>
              </a:rPr>
              <a:t>int</a:t>
            </a:r>
            <a:br>
              <a:rPr lang="en-US" altLang="ko-KR" sz="1100">
                <a:solidFill>
                  <a:srgbClr val="CF8E6D"/>
                </a:solidFill>
                <a:effectLst/>
                <a:highlight>
                  <a:srgbClr val="1E1F22"/>
                </a:highlight>
                <a:latin typeface="JetBrains Mono"/>
              </a:rPr>
            </a:br>
            <a:r>
              <a:rPr lang="en-US" altLang="ko-KR" sz="1100">
                <a:solidFill>
                  <a:srgbClr val="BCBEC4"/>
                </a:solidFill>
                <a:effectLst/>
                <a:highlight>
                  <a:srgbClr val="1E1F22"/>
                </a:highlight>
                <a:latin typeface="JetBrains Mono"/>
              </a:rPr>
              <a:t>required</a:t>
            </a:r>
            <a:endParaRPr lang="en-US" altLang="ko-KR" sz="1100">
              <a:solidFill>
                <a:srgbClr val="BCBEC4"/>
              </a:solidFill>
              <a:effectLst/>
              <a:highlight>
                <a:srgbClr val="1E1F22"/>
              </a:highlight>
            </a:endParaRPr>
          </a:p>
        </p:txBody>
      </p:sp>
      <p:cxnSp>
        <p:nvCxnSpPr>
          <p:cNvPr id="35" name="직선 화살표 연결선 34">
            <a:extLst>
              <a:ext uri="{FF2B5EF4-FFF2-40B4-BE49-F238E27FC236}">
                <a16:creationId xmlns:a16="http://schemas.microsoft.com/office/drawing/2014/main" id="{12C15647-E377-3230-CD57-1DB0D292B00D}"/>
              </a:ext>
            </a:extLst>
          </p:cNvPr>
          <p:cNvCxnSpPr/>
          <p:nvPr/>
        </p:nvCxnSpPr>
        <p:spPr>
          <a:xfrm>
            <a:off x="9059852" y="2120511"/>
            <a:ext cx="4600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1">
            <a:extLst>
              <a:ext uri="{FF2B5EF4-FFF2-40B4-BE49-F238E27FC236}">
                <a16:creationId xmlns:a16="http://schemas.microsoft.com/office/drawing/2014/main" id="{E37A39B6-6E01-6904-DEBA-EDB471D528A6}"/>
              </a:ext>
            </a:extLst>
          </p:cNvPr>
          <p:cNvSpPr>
            <a:spLocks noChangeArrowheads="1"/>
          </p:cNvSpPr>
          <p:nvPr/>
        </p:nvSpPr>
        <p:spPr bwMode="auto">
          <a:xfrm>
            <a:off x="455798" y="3535101"/>
            <a:ext cx="6012320" cy="13326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.get</a:t>
            </a:r>
            <a:r>
              <a:rPr kumimoji="0" lang="en-US" altLang="ko-KR" sz="1100" b="0" i="0" u="none" strike="noStrike" cap="none" normalizeH="0" baseline="0">
                <a:ln>
                  <a:noFill/>
                </a:ln>
                <a:solidFill>
                  <a:srgbClr val="BCBEC4"/>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&lt;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0</a:t>
            </a:r>
            <a:r>
              <a:rPr kumimoji="0" lang="en-US" altLang="ko-KR" sz="1100" b="0" i="0" u="none" strike="noStrike" cap="none" normalizeH="0" baseline="0">
                <a:ln>
                  <a:noFill/>
                </a:ln>
                <a:solidFill>
                  <a:srgbClr val="2AACB8"/>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required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en-US"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rgbClr val="6AAB73"/>
                </a:solidFill>
                <a:effectLst/>
                <a:latin typeface="Arial Unicode MS"/>
                <a:ea typeface="JetBrains Mono"/>
              </a:rPr>
              <a:t>null, "</a:t>
            </a:r>
            <a:r>
              <a:rPr kumimoji="0" lang="ko-KR" altLang="en-US" sz="1100" b="0" i="0" u="none" strike="noStrike" cap="none" normalizeH="0" baseline="0">
                <a:ln>
                  <a:noFill/>
                </a:ln>
                <a:solidFill>
                  <a:srgbClr val="6AAB73"/>
                </a:solidFill>
                <a:effectLst/>
                <a:latin typeface="Arial Unicode MS"/>
                <a:ea typeface="JetBrains Mono"/>
              </a:rPr>
              <a:t>나이는 필수입니다</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lang="ko-KR" altLang="en-US" sz="1100">
                <a:solidFill>
                  <a:schemeClr val="bg1">
                    <a:lumMod val="50000"/>
                  </a:schemeClr>
                </a:solidFill>
                <a:latin typeface="Arial Unicode MS"/>
                <a:ea typeface="JetBrains Mono"/>
              </a:rPr>
              <a:t>오류 발생</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p:txBody>
      </p:sp>
      <p:sp>
        <p:nvSpPr>
          <p:cNvPr id="40" name="TextBox 39">
            <a:extLst>
              <a:ext uri="{FF2B5EF4-FFF2-40B4-BE49-F238E27FC236}">
                <a16:creationId xmlns:a16="http://schemas.microsoft.com/office/drawing/2014/main" id="{66710421-9AF4-2870-9592-E61C812C9C68}"/>
              </a:ext>
            </a:extLst>
          </p:cNvPr>
          <p:cNvSpPr txBox="1"/>
          <p:nvPr/>
        </p:nvSpPr>
        <p:spPr>
          <a:xfrm>
            <a:off x="775339" y="5218242"/>
            <a:ext cx="1316904" cy="830997"/>
          </a:xfrm>
          <a:prstGeom prst="rect">
            <a:avLst/>
          </a:prstGeom>
          <a:solidFill>
            <a:schemeClr val="bg2">
              <a:lumMod val="10000"/>
            </a:schemeClr>
          </a:solidFill>
        </p:spPr>
        <p:txBody>
          <a:bodyPr wrap="square">
            <a:spAutoFit/>
          </a:bodyPr>
          <a:lstStyle/>
          <a:p>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.user.age</a:t>
            </a:r>
            <a:br>
              <a:rPr lang="en-US" altLang="ko-KR" sz="1200">
                <a:solidFill>
                  <a:srgbClr val="BCBEC4"/>
                </a:solidFill>
                <a:effectLst/>
                <a:highlight>
                  <a:srgbClr val="1E1F22"/>
                </a:highlight>
                <a:latin typeface="JetBrains Mono"/>
              </a:rPr>
            </a:br>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.age</a:t>
            </a:r>
            <a:br>
              <a:rPr lang="en-US" altLang="ko-KR" sz="1200">
                <a:solidFill>
                  <a:srgbClr val="BCBEC4"/>
                </a:solidFill>
                <a:effectLst/>
                <a:highlight>
                  <a:srgbClr val="1E1F22"/>
                </a:highlight>
                <a:latin typeface="JetBrains Mono"/>
              </a:rPr>
            </a:br>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a:t>
            </a:r>
            <a:r>
              <a:rPr lang="en-US" altLang="ko-KR" sz="1200">
                <a:solidFill>
                  <a:srgbClr val="CF8E6D"/>
                </a:solidFill>
                <a:effectLst/>
                <a:highlight>
                  <a:srgbClr val="1E1F22"/>
                </a:highlight>
                <a:latin typeface="JetBrains Mono"/>
              </a:rPr>
              <a:t>int</a:t>
            </a:r>
            <a:br>
              <a:rPr lang="en-US" altLang="ko-KR" sz="1200">
                <a:solidFill>
                  <a:srgbClr val="CF8E6D"/>
                </a:solidFill>
                <a:effectLst/>
                <a:highlight>
                  <a:srgbClr val="1E1F22"/>
                </a:highlight>
                <a:latin typeface="JetBrains Mono"/>
              </a:rPr>
            </a:br>
            <a:r>
              <a:rPr lang="en-US" altLang="ko-KR" sz="1200">
                <a:solidFill>
                  <a:srgbClr val="BCBEC4"/>
                </a:solidFill>
                <a:effectLst/>
                <a:highlight>
                  <a:srgbClr val="1E1F22"/>
                </a:highlight>
                <a:latin typeface="JetBrains Mono"/>
              </a:rPr>
              <a:t>required</a:t>
            </a:r>
            <a:endParaRPr lang="en-US" altLang="ko-KR" sz="1200">
              <a:solidFill>
                <a:srgbClr val="BCBEC4"/>
              </a:solidFill>
              <a:effectLst/>
              <a:highlight>
                <a:srgbClr val="1E1F22"/>
              </a:highlight>
            </a:endParaRPr>
          </a:p>
        </p:txBody>
      </p:sp>
      <p:cxnSp>
        <p:nvCxnSpPr>
          <p:cNvPr id="42" name="직선 화살표 연결선 41">
            <a:extLst>
              <a:ext uri="{FF2B5EF4-FFF2-40B4-BE49-F238E27FC236}">
                <a16:creationId xmlns:a16="http://schemas.microsoft.com/office/drawing/2014/main" id="{0C66211A-FAF1-E89F-6149-C9F1EB5751C6}"/>
              </a:ext>
            </a:extLst>
          </p:cNvPr>
          <p:cNvCxnSpPr>
            <a:cxnSpLocks/>
            <a:endCxn id="40" idx="0"/>
          </p:cNvCxnSpPr>
          <p:nvPr/>
        </p:nvCxnSpPr>
        <p:spPr>
          <a:xfrm>
            <a:off x="1433791" y="4577610"/>
            <a:ext cx="0" cy="6406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54D908B6-7C6B-4687-3502-BF68448601A9}"/>
              </a:ext>
            </a:extLst>
          </p:cNvPr>
          <p:cNvSpPr/>
          <p:nvPr/>
        </p:nvSpPr>
        <p:spPr>
          <a:xfrm>
            <a:off x="1433791" y="4887382"/>
            <a:ext cx="3256020" cy="261610"/>
          </a:xfrm>
          <a:prstGeom prst="rect">
            <a:avLst/>
          </a:prstGeom>
        </p:spPr>
        <p:txBody>
          <a:bodyPr wrap="none">
            <a:spAutoFit/>
          </a:bodyPr>
          <a:lstStyle/>
          <a:p>
            <a:r>
              <a:rPr lang="en-US" altLang="ko-KR" sz="1100">
                <a:latin typeface="+mn-ea"/>
              </a:rPr>
              <a:t>MessageCodesResolver </a:t>
            </a:r>
            <a:r>
              <a:rPr lang="ko-KR" altLang="en-US" sz="1100">
                <a:latin typeface="+mn-ea"/>
              </a:rPr>
              <a:t>가 오류 메시지 코드를 생성</a:t>
            </a:r>
          </a:p>
        </p:txBody>
      </p:sp>
      <p:cxnSp>
        <p:nvCxnSpPr>
          <p:cNvPr id="46" name="직선 화살표 연결선 45">
            <a:extLst>
              <a:ext uri="{FF2B5EF4-FFF2-40B4-BE49-F238E27FC236}">
                <a16:creationId xmlns:a16="http://schemas.microsoft.com/office/drawing/2014/main" id="{95CFB050-5E77-56BF-D7A9-F2D552CE85CE}"/>
              </a:ext>
            </a:extLst>
          </p:cNvPr>
          <p:cNvCxnSpPr>
            <a:cxnSpLocks/>
          </p:cNvCxnSpPr>
          <p:nvPr/>
        </p:nvCxnSpPr>
        <p:spPr>
          <a:xfrm flipV="1">
            <a:off x="10198645" y="4308339"/>
            <a:ext cx="0" cy="8274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122F8A22-9303-451E-299B-9EB53DFB37AD}"/>
              </a:ext>
            </a:extLst>
          </p:cNvPr>
          <p:cNvSpPr/>
          <p:nvPr/>
        </p:nvSpPr>
        <p:spPr>
          <a:xfrm>
            <a:off x="4211267" y="5495239"/>
            <a:ext cx="1301959" cy="276999"/>
          </a:xfrm>
          <a:prstGeom prst="rect">
            <a:avLst/>
          </a:prstGeom>
        </p:spPr>
        <p:txBody>
          <a:bodyPr wrap="none">
            <a:spAutoFit/>
          </a:bodyPr>
          <a:lstStyle/>
          <a:p>
            <a:r>
              <a:rPr lang="en-US" altLang="ko-KR" sz="1200" b="1">
                <a:latin typeface="+mn-ea"/>
              </a:rPr>
              <a:t>MessageSource</a:t>
            </a:r>
            <a:endParaRPr lang="ko-KR" altLang="en-US" sz="1200" b="1">
              <a:latin typeface="+mn-ea"/>
            </a:endParaRPr>
          </a:p>
        </p:txBody>
      </p:sp>
      <p:cxnSp>
        <p:nvCxnSpPr>
          <p:cNvPr id="48" name="직선 화살표 연결선 47">
            <a:extLst>
              <a:ext uri="{FF2B5EF4-FFF2-40B4-BE49-F238E27FC236}">
                <a16:creationId xmlns:a16="http://schemas.microsoft.com/office/drawing/2014/main" id="{B7078E7B-90C5-79CD-6A33-E870D15B8F2E}"/>
              </a:ext>
            </a:extLst>
          </p:cNvPr>
          <p:cNvCxnSpPr>
            <a:cxnSpLocks/>
            <a:stCxn id="40" idx="3"/>
            <a:endCxn id="47" idx="1"/>
          </p:cNvCxnSpPr>
          <p:nvPr/>
        </p:nvCxnSpPr>
        <p:spPr>
          <a:xfrm flipV="1">
            <a:off x="2092243" y="5633739"/>
            <a:ext cx="2119024" cy="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6B2EAB3F-13A8-2F60-84A2-90CFF7269507}"/>
              </a:ext>
            </a:extLst>
          </p:cNvPr>
          <p:cNvCxnSpPr>
            <a:cxnSpLocks/>
            <a:stCxn id="47" idx="3"/>
            <a:endCxn id="15" idx="1"/>
          </p:cNvCxnSpPr>
          <p:nvPr/>
        </p:nvCxnSpPr>
        <p:spPr>
          <a:xfrm>
            <a:off x="5513226" y="5633739"/>
            <a:ext cx="205770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692683B5-999C-51EE-DBF3-D5C0ECBBB2A8}"/>
              </a:ext>
            </a:extLst>
          </p:cNvPr>
          <p:cNvSpPr/>
          <p:nvPr/>
        </p:nvSpPr>
        <p:spPr>
          <a:xfrm>
            <a:off x="775339" y="6123180"/>
            <a:ext cx="11212527" cy="579005"/>
          </a:xfrm>
          <a:prstGeom prst="rect">
            <a:avLst/>
          </a:prstGeom>
        </p:spPr>
        <p:txBody>
          <a:bodyPr wrap="square">
            <a:spAutoFit/>
          </a:bodyPr>
          <a:lstStyle/>
          <a:p>
            <a:pPr marL="228600" indent="-228600">
              <a:lnSpc>
                <a:spcPct val="150000"/>
              </a:lnSpc>
              <a:buFont typeface="+mj-ea"/>
              <a:buAutoNum type="circleNumDbPlain"/>
            </a:pPr>
            <a:r>
              <a:rPr lang="en-US" altLang="ko-KR" sz="1100" err="1">
                <a:latin typeface="+mn-ea"/>
              </a:rPr>
              <a:t>MessageSource</a:t>
            </a:r>
            <a:r>
              <a:rPr lang="en-US" altLang="ko-KR" sz="1100">
                <a:latin typeface="+mn-ea"/>
              </a:rPr>
              <a:t> </a:t>
            </a:r>
            <a:r>
              <a:rPr lang="ko-KR" altLang="en-US" sz="1100">
                <a:latin typeface="+mn-ea"/>
              </a:rPr>
              <a:t>는 생성된 오류 메시지 코드의 가장 구체적인 것 부터 시작하여 순차적으로 돌면서 </a:t>
            </a:r>
            <a:r>
              <a:rPr lang="en-US" altLang="ko-KR" sz="1100" err="1">
                <a:latin typeface="+mn-ea"/>
              </a:rPr>
              <a:t>validation.properties</a:t>
            </a:r>
            <a:r>
              <a:rPr lang="ko-KR" altLang="en-US" sz="1100">
                <a:latin typeface="+mn-ea"/>
              </a:rPr>
              <a:t> 에  일치하는 코드 값이  존재하는지 검사한다</a:t>
            </a:r>
            <a:endParaRPr lang="en-US" altLang="ko-KR" sz="1100">
              <a:latin typeface="+mn-ea"/>
            </a:endParaRPr>
          </a:p>
          <a:p>
            <a:pPr marL="228600" indent="-228600">
              <a:lnSpc>
                <a:spcPct val="150000"/>
              </a:lnSpc>
              <a:buFont typeface="+mj-ea"/>
              <a:buAutoNum type="circleNumDbPlain"/>
            </a:pPr>
            <a:r>
              <a:rPr lang="ko-KR" altLang="en-US" sz="1100">
                <a:latin typeface="+mn-ea"/>
              </a:rPr>
              <a:t>일치하는 값이 존재하면 해당 메시지를 </a:t>
            </a:r>
            <a:r>
              <a:rPr lang="ko-KR" altLang="en-US" sz="1100" err="1">
                <a:latin typeface="+mn-ea"/>
              </a:rPr>
              <a:t>타임리프</a:t>
            </a:r>
            <a:r>
              <a:rPr lang="ko-KR" altLang="en-US" sz="1100">
                <a:latin typeface="+mn-ea"/>
              </a:rPr>
              <a:t> 변수에 적용하고 만약 존재하지 않으면 기본 오류 메시지를 적용한다</a:t>
            </a:r>
          </a:p>
        </p:txBody>
      </p:sp>
    </p:spTree>
    <p:extLst>
      <p:ext uri="{BB962C8B-B14F-4D97-AF65-F5344CB8AC3E}">
        <p14:creationId xmlns:p14="http://schemas.microsoft.com/office/powerpoint/2010/main" val="34609712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3100A753-189D-AA1A-8E8E-04732B143EB4}"/>
              </a:ext>
            </a:extLst>
          </p:cNvPr>
          <p:cNvSpPr/>
          <p:nvPr/>
        </p:nvSpPr>
        <p:spPr>
          <a:xfrm>
            <a:off x="50489" y="117283"/>
            <a:ext cx="3140603"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오류 메시지 설정 및 우선순위</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05FF774-353F-3189-4A39-61FA3A522BDE}"/>
              </a:ext>
            </a:extLst>
          </p:cNvPr>
          <p:cNvSpPr txBox="1"/>
          <p:nvPr/>
        </p:nvSpPr>
        <p:spPr>
          <a:xfrm>
            <a:off x="333863" y="535513"/>
            <a:ext cx="5336806" cy="6164573"/>
          </a:xfrm>
          <a:prstGeom prst="rect">
            <a:avLst/>
          </a:prstGeom>
          <a:solidFill>
            <a:schemeClr val="bg2">
              <a:lumMod val="10000"/>
            </a:schemeClr>
          </a:solidFill>
        </p:spPr>
        <p:txBody>
          <a:bodyPr wrap="square">
            <a:spAutoFit/>
          </a:bodyPr>
          <a:lstStyle/>
          <a:p>
            <a:pPr>
              <a:lnSpc>
                <a:spcPct val="150000"/>
              </a:lnSpc>
            </a:pP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객체 오류</a:t>
            </a:r>
            <a:br>
              <a:rPr lang="ko-KR" altLang="en-US" sz="1100">
                <a:solidFill>
                  <a:srgbClr val="BCBEC4"/>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required.user=</a:t>
            </a:r>
            <a:r>
              <a:rPr lang="ko-KR" altLang="en-US" sz="1100">
                <a:solidFill>
                  <a:srgbClr val="BCBEC4"/>
                </a:solidFill>
                <a:effectLst/>
                <a:highlight>
                  <a:srgbClr val="1E1F22"/>
                </a:highlight>
                <a:latin typeface="Menlo-Regular" panose="020B0609030804020204" pitchFamily="49" charset="0"/>
              </a:rPr>
              <a:t>사용자 정보를 </a:t>
            </a:r>
            <a:r>
              <a:rPr lang="ko-KR" altLang="en-US" sz="1100">
                <a:solidFill>
                  <a:srgbClr val="C77DBB"/>
                </a:solidFill>
                <a:effectLst/>
                <a:highlight>
                  <a:srgbClr val="1E1F22"/>
                </a:highlight>
                <a:latin typeface="Menlo-Regular" panose="020B0609030804020204" pitchFamily="49" charset="0"/>
              </a:rPr>
              <a:t>입력해야 </a:t>
            </a:r>
            <a:r>
              <a:rPr lang="ko-KR" altLang="en-US" sz="1100">
                <a:solidFill>
                  <a:srgbClr val="BCBEC4"/>
                </a:solidFill>
                <a:effectLst/>
                <a:highlight>
                  <a:srgbClr val="1E1F22"/>
                </a:highlight>
                <a:latin typeface="Menlo-Regular" panose="020B0609030804020204" pitchFamily="49" charset="0"/>
              </a:rPr>
              <a:t>합니다</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필드 </a:t>
            </a:r>
            <a:r>
              <a:rPr lang="en-US" altLang="ko-KR" sz="1100">
                <a:solidFill>
                  <a:schemeClr val="bg1">
                    <a:lumMod val="50000"/>
                  </a:schemeClr>
                </a:solidFill>
                <a:effectLst/>
                <a:highlight>
                  <a:srgbClr val="1E1F22"/>
                </a:highlight>
                <a:latin typeface="Menlo-Regular" panose="020B0609030804020204" pitchFamily="49" charset="0"/>
              </a:rPr>
              <a:t>+</a:t>
            </a:r>
            <a:r>
              <a:rPr lang="ko-KR" altLang="en-US" sz="1100">
                <a:solidFill>
                  <a:schemeClr val="bg1">
                    <a:lumMod val="50000"/>
                  </a:schemeClr>
                </a:solidFill>
                <a:effectLst/>
                <a:highlight>
                  <a:srgbClr val="1E1F22"/>
                </a:highlight>
                <a:latin typeface="Menlo-Regular" panose="020B0609030804020204" pitchFamily="49" charset="0"/>
              </a:rPr>
              <a:t> 객체 오류</a:t>
            </a:r>
            <a:endParaRPr lang="en-US" altLang="ko-KR" sz="1100">
              <a:solidFill>
                <a:schemeClr val="bg1">
                  <a:lumMod val="50000"/>
                </a:schemeClr>
              </a:solidFill>
              <a:effectLst/>
              <a:highlight>
                <a:srgbClr val="1E1F22"/>
              </a:highlight>
            </a:endParaRPr>
          </a:p>
          <a:p>
            <a:pPr>
              <a:lnSpc>
                <a:spcPct val="150000"/>
              </a:lnSpc>
            </a:pPr>
            <a:r>
              <a:rPr lang="en-US" altLang="ko-KR" sz="1100">
                <a:solidFill>
                  <a:srgbClr val="BCBEC4"/>
                </a:solidFill>
                <a:effectLst/>
                <a:highlight>
                  <a:srgbClr val="1E1F22"/>
                </a:highlight>
              </a:rPr>
              <a:t>required.user.userName=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이름</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을 입력해야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max.user.age=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나이</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age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min.user.age=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나이</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age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p>
          <a:p>
            <a:pPr>
              <a:lnSpc>
                <a:spcPct val="150000"/>
              </a:lnSpc>
            </a:pPr>
            <a:endParaRPr lang="en-US" altLang="ko-KR" sz="1100">
              <a:solidFill>
                <a:srgbClr val="BCBEC4"/>
              </a:solidFill>
              <a:highlight>
                <a:srgbClr val="1E1F22"/>
              </a:highlight>
            </a:endParaRPr>
          </a:p>
          <a:p>
            <a:pPr>
              <a:lnSpc>
                <a:spcPct val="150000"/>
              </a:lnSpc>
            </a:pP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필드 오류</a:t>
            </a:r>
            <a:endParaRPr lang="en-US" altLang="ko-KR" sz="1100">
              <a:solidFill>
                <a:schemeClr val="bg1">
                  <a:lumMod val="50000"/>
                </a:schemeClr>
              </a:solidFill>
              <a:effectLst/>
              <a:highlight>
                <a:srgbClr val="1E1F22"/>
              </a:highlight>
              <a:latin typeface="Menlo-Regular" panose="020B0609030804020204" pitchFamily="49" charset="0"/>
            </a:endParaRPr>
          </a:p>
          <a:p>
            <a:pPr>
              <a:lnSpc>
                <a:spcPct val="150000"/>
              </a:lnSpc>
            </a:pPr>
            <a:r>
              <a:rPr lang="en-US" altLang="ko-KR" sz="1100">
                <a:solidFill>
                  <a:srgbClr val="BCBEC4"/>
                </a:solidFill>
                <a:effectLst/>
                <a:highlight>
                  <a:srgbClr val="1E1F22"/>
                </a:highlight>
              </a:rPr>
              <a:t>required.userName=</a:t>
            </a:r>
            <a:r>
              <a:rPr lang="ko-KR" altLang="en-US" sz="1100">
                <a:solidFill>
                  <a:srgbClr val="56A8F5"/>
                </a:solidFill>
                <a:effectLst/>
                <a:highlight>
                  <a:srgbClr val="1E1F22"/>
                </a:highlight>
                <a:latin typeface="Menlo-Regular" panose="020B0609030804020204" pitchFamily="49" charset="0"/>
              </a:rPr>
              <a:t>이름</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은 필수 입력 사항입니다</a:t>
            </a:r>
            <a:r>
              <a:rPr lang="en-US" altLang="ko-KR" sz="1100">
                <a:solidFill>
                  <a:srgbClr val="BCBEC4"/>
                </a:solidFill>
                <a:effectLst/>
                <a:highlight>
                  <a:srgbClr val="1E1F22"/>
                </a:highlight>
              </a:rPr>
              <a:t>.</a:t>
            </a:r>
          </a:p>
          <a:p>
            <a:pPr>
              <a:lnSpc>
                <a:spcPct val="150000"/>
              </a:lnSpc>
            </a:pPr>
            <a:r>
              <a:rPr lang="en-US" altLang="ko-KR" sz="1100">
                <a:solidFill>
                  <a:srgbClr val="BCBEC4"/>
                </a:solidFill>
                <a:effectLst/>
                <a:highlight>
                  <a:srgbClr val="1E1F22"/>
                </a:highlight>
              </a:rPr>
              <a:t>max.age=</a:t>
            </a:r>
            <a:r>
              <a:rPr lang="ko-KR" altLang="en-US" sz="1100">
                <a:solidFill>
                  <a:srgbClr val="56A8F5"/>
                </a:solidFill>
                <a:effectLst/>
                <a:highlight>
                  <a:srgbClr val="1E1F22"/>
                </a:highlight>
                <a:latin typeface="Menlo-Regular" panose="020B0609030804020204" pitchFamily="49" charset="0"/>
              </a:rPr>
              <a:t>나이는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min.age=</a:t>
            </a:r>
            <a:r>
              <a:rPr lang="ko-KR" altLang="en-US" sz="1100">
                <a:solidFill>
                  <a:srgbClr val="56A8F5"/>
                </a:solidFill>
                <a:effectLst/>
                <a:highlight>
                  <a:srgbClr val="1E1F22"/>
                </a:highlight>
                <a:latin typeface="Menlo-Regular" panose="020B0609030804020204" pitchFamily="49" charset="0"/>
              </a:rPr>
              <a:t>나이는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endParaRPr lang="en-US" altLang="ko-KR" sz="1100">
              <a:solidFill>
                <a:srgbClr val="BCBEC4"/>
              </a:solidFill>
              <a:effectLst/>
              <a:highlight>
                <a:srgbClr val="1E1F22"/>
              </a:highlight>
            </a:endParaRP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공통 타입별 메시지</a:t>
            </a:r>
            <a:br>
              <a:rPr lang="ko-KR" altLang="en-US" sz="1100">
                <a:solidFill>
                  <a:srgbClr val="BCBEC4"/>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required.java.lang.String=</a:t>
            </a:r>
            <a:r>
              <a:rPr lang="ko-KR" altLang="en-US" sz="1100">
                <a:solidFill>
                  <a:srgbClr val="BCBEC4"/>
                </a:solidFill>
                <a:effectLst/>
                <a:highlight>
                  <a:srgbClr val="1E1F22"/>
                </a:highlight>
                <a:latin typeface="Menlo-Regular" panose="020B0609030804020204" pitchFamily="49" charset="0"/>
              </a:rPr>
              <a:t>필수 문자입니다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min.java.lang.String=</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이상의 문자를 입력해주세요</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required.java.lang.Integer=</a:t>
            </a:r>
            <a:r>
              <a:rPr lang="ko-KR" altLang="en-US" sz="1100">
                <a:solidFill>
                  <a:srgbClr val="BCBEC4"/>
                </a:solidFill>
                <a:effectLst/>
                <a:highlight>
                  <a:srgbClr val="1E1F22"/>
                </a:highlight>
                <a:latin typeface="Menlo-Regular" panose="020B0609030804020204" pitchFamily="49" charset="0"/>
              </a:rPr>
              <a:t>필수 숫자입니다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min.java.lang.Integer=</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이상의 숫자를 입력해주세요</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max.java.lang.Integer=</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이하의 숫자를 입력해주세요</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공통 메시지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latin typeface="Menlo-Regular" panose="020B0609030804020204" pitchFamily="49" charset="0"/>
              </a:rPr>
              <a:t>우선순위 가장 낮음</a:t>
            </a:r>
            <a:r>
              <a:rPr lang="en-US" altLang="ko-KR" sz="1100">
                <a:solidFill>
                  <a:schemeClr val="bg1">
                    <a:lumMod val="50000"/>
                  </a:schemeClr>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required=</a:t>
            </a:r>
            <a:r>
              <a:rPr lang="ko-KR" altLang="en-US" sz="1100">
                <a:solidFill>
                  <a:srgbClr val="BCBEC4"/>
                </a:solidFill>
                <a:effectLst/>
                <a:highlight>
                  <a:srgbClr val="1E1F22"/>
                </a:highlight>
                <a:latin typeface="Menlo-Regular" panose="020B0609030804020204" pitchFamily="49" charset="0"/>
              </a:rPr>
              <a:t>값을 입력해야 </a:t>
            </a:r>
            <a:r>
              <a:rPr lang="ko-KR" altLang="en-US" sz="1100">
                <a:solidFill>
                  <a:schemeClr val="bg1">
                    <a:lumMod val="75000"/>
                  </a:schemeClr>
                </a:solidFill>
                <a:effectLst/>
                <a:highlight>
                  <a:srgbClr val="1E1F22"/>
                </a:highlight>
                <a:latin typeface="Menlo-Regular" panose="020B0609030804020204" pitchFamily="49" charset="0"/>
              </a:rPr>
              <a:t>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a:t>
            </a:r>
            <a:r>
              <a:rPr lang="ko-KR" altLang="en-US" sz="1100">
                <a:solidFill>
                  <a:srgbClr val="56A8F5"/>
                </a:solidFill>
                <a:effectLst/>
                <a:highlight>
                  <a:srgbClr val="1E1F22"/>
                </a:highlight>
                <a:latin typeface="Menlo-Regular" panose="020B0609030804020204" pitchFamily="49" charset="0"/>
              </a:rPr>
              <a:t>값은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a:t>
            </a:r>
            <a:r>
              <a:rPr lang="ko-KR" altLang="en-US" sz="1100">
                <a:solidFill>
                  <a:srgbClr val="56A8F5"/>
                </a:solidFill>
                <a:effectLst/>
                <a:highlight>
                  <a:srgbClr val="1E1F22"/>
                </a:highlight>
                <a:latin typeface="Menlo-Regular" panose="020B0609030804020204" pitchFamily="49" charset="0"/>
              </a:rPr>
              <a:t>값은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p>
        </p:txBody>
      </p:sp>
      <p:sp>
        <p:nvSpPr>
          <p:cNvPr id="11" name="오른쪽 중괄호 25">
            <a:extLst>
              <a:ext uri="{FF2B5EF4-FFF2-40B4-BE49-F238E27FC236}">
                <a16:creationId xmlns:a16="http://schemas.microsoft.com/office/drawing/2014/main" id="{7DBC962C-5639-BEEF-5F29-035D11446FFE}"/>
              </a:ext>
            </a:extLst>
          </p:cNvPr>
          <p:cNvSpPr/>
          <p:nvPr/>
        </p:nvSpPr>
        <p:spPr>
          <a:xfrm>
            <a:off x="4970294" y="1684229"/>
            <a:ext cx="176443" cy="581577"/>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오른쪽 중괄호 25">
            <a:extLst>
              <a:ext uri="{FF2B5EF4-FFF2-40B4-BE49-F238E27FC236}">
                <a16:creationId xmlns:a16="http://schemas.microsoft.com/office/drawing/2014/main" id="{C94ADED1-AEB9-75F9-ACA4-AFC88E25E4EC}"/>
              </a:ext>
            </a:extLst>
          </p:cNvPr>
          <p:cNvSpPr/>
          <p:nvPr/>
        </p:nvSpPr>
        <p:spPr>
          <a:xfrm>
            <a:off x="4140976" y="4215192"/>
            <a:ext cx="176443" cy="1080477"/>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5">
            <a:extLst>
              <a:ext uri="{FF2B5EF4-FFF2-40B4-BE49-F238E27FC236}">
                <a16:creationId xmlns:a16="http://schemas.microsoft.com/office/drawing/2014/main" id="{37B5C972-239C-9FEA-3536-6FDBED8F732E}"/>
              </a:ext>
            </a:extLst>
          </p:cNvPr>
          <p:cNvSpPr/>
          <p:nvPr/>
        </p:nvSpPr>
        <p:spPr>
          <a:xfrm>
            <a:off x="2660602" y="5931179"/>
            <a:ext cx="176443" cy="656984"/>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0B91B320-C602-CAF3-6EC5-E7EA0285987B}"/>
              </a:ext>
            </a:extLst>
          </p:cNvPr>
          <p:cNvGrpSpPr/>
          <p:nvPr/>
        </p:nvGrpSpPr>
        <p:grpSpPr>
          <a:xfrm>
            <a:off x="5222943" y="1837318"/>
            <a:ext cx="283698" cy="283699"/>
            <a:chOff x="1075919" y="1284038"/>
            <a:chExt cx="283698" cy="283699"/>
          </a:xfrm>
        </p:grpSpPr>
        <p:sp>
          <p:nvSpPr>
            <p:cNvPr id="27" name="타원 26">
              <a:extLst>
                <a:ext uri="{FF2B5EF4-FFF2-40B4-BE49-F238E27FC236}">
                  <a16:creationId xmlns:a16="http://schemas.microsoft.com/office/drawing/2014/main" id="{8DE58F33-D734-1086-2E1E-15A1059C60E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0" name="TextBox 29">
              <a:extLst>
                <a:ext uri="{FF2B5EF4-FFF2-40B4-BE49-F238E27FC236}">
                  <a16:creationId xmlns:a16="http://schemas.microsoft.com/office/drawing/2014/main" id="{7C5D25AE-DA8E-BC6F-5EA0-605DD42422C8}"/>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31" name="그룹 30">
            <a:extLst>
              <a:ext uri="{FF2B5EF4-FFF2-40B4-BE49-F238E27FC236}">
                <a16:creationId xmlns:a16="http://schemas.microsoft.com/office/drawing/2014/main" id="{BE1A3D6D-ADC3-0F08-90A0-94403DAF760E}"/>
              </a:ext>
            </a:extLst>
          </p:cNvPr>
          <p:cNvGrpSpPr/>
          <p:nvPr/>
        </p:nvGrpSpPr>
        <p:grpSpPr>
          <a:xfrm>
            <a:off x="4828445" y="3130823"/>
            <a:ext cx="283698" cy="283699"/>
            <a:chOff x="1075919" y="1284038"/>
            <a:chExt cx="283698" cy="283699"/>
          </a:xfrm>
        </p:grpSpPr>
        <p:sp>
          <p:nvSpPr>
            <p:cNvPr id="32" name="타원 31">
              <a:extLst>
                <a:ext uri="{FF2B5EF4-FFF2-40B4-BE49-F238E27FC236}">
                  <a16:creationId xmlns:a16="http://schemas.microsoft.com/office/drawing/2014/main" id="{9120FC05-8F73-C18B-6B5E-57AF70E8027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3" name="TextBox 32">
              <a:extLst>
                <a:ext uri="{FF2B5EF4-FFF2-40B4-BE49-F238E27FC236}">
                  <a16:creationId xmlns:a16="http://schemas.microsoft.com/office/drawing/2014/main" id="{3FABAAF0-4F58-0040-8E8F-25D23DD27957}"/>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34" name="그룹 33">
            <a:extLst>
              <a:ext uri="{FF2B5EF4-FFF2-40B4-BE49-F238E27FC236}">
                <a16:creationId xmlns:a16="http://schemas.microsoft.com/office/drawing/2014/main" id="{E1B2ABA6-F692-A937-BD8F-DA8340E935DC}"/>
              </a:ext>
            </a:extLst>
          </p:cNvPr>
          <p:cNvGrpSpPr/>
          <p:nvPr/>
        </p:nvGrpSpPr>
        <p:grpSpPr>
          <a:xfrm>
            <a:off x="4390285" y="4613580"/>
            <a:ext cx="283698" cy="283699"/>
            <a:chOff x="1075919" y="1284038"/>
            <a:chExt cx="283698" cy="283699"/>
          </a:xfrm>
        </p:grpSpPr>
        <p:sp>
          <p:nvSpPr>
            <p:cNvPr id="35" name="타원 34">
              <a:extLst>
                <a:ext uri="{FF2B5EF4-FFF2-40B4-BE49-F238E27FC236}">
                  <a16:creationId xmlns:a16="http://schemas.microsoft.com/office/drawing/2014/main" id="{7C019F0E-8108-1129-63DF-CBDEED278B7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6" name="TextBox 35">
              <a:extLst>
                <a:ext uri="{FF2B5EF4-FFF2-40B4-BE49-F238E27FC236}">
                  <a16:creationId xmlns:a16="http://schemas.microsoft.com/office/drawing/2014/main" id="{1DCA1C2C-1A29-977E-5BDE-BE66B6FA4F6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37" name="그룹 36">
            <a:extLst>
              <a:ext uri="{FF2B5EF4-FFF2-40B4-BE49-F238E27FC236}">
                <a16:creationId xmlns:a16="http://schemas.microsoft.com/office/drawing/2014/main" id="{89077762-6DE4-C14F-758E-4AF2E8052568}"/>
              </a:ext>
            </a:extLst>
          </p:cNvPr>
          <p:cNvGrpSpPr/>
          <p:nvPr/>
        </p:nvGrpSpPr>
        <p:grpSpPr>
          <a:xfrm>
            <a:off x="2956200" y="6117821"/>
            <a:ext cx="283698" cy="283699"/>
            <a:chOff x="1075919" y="1284038"/>
            <a:chExt cx="283698" cy="283699"/>
          </a:xfrm>
        </p:grpSpPr>
        <p:sp>
          <p:nvSpPr>
            <p:cNvPr id="38" name="타원 37">
              <a:extLst>
                <a:ext uri="{FF2B5EF4-FFF2-40B4-BE49-F238E27FC236}">
                  <a16:creationId xmlns:a16="http://schemas.microsoft.com/office/drawing/2014/main" id="{C6C807CF-F392-C59B-E2A1-08136CF0ED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9" name="TextBox 38">
              <a:extLst>
                <a:ext uri="{FF2B5EF4-FFF2-40B4-BE49-F238E27FC236}">
                  <a16:creationId xmlns:a16="http://schemas.microsoft.com/office/drawing/2014/main" id="{39BBE5B3-D555-EF7C-FB4D-75208B8DE4C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43" name="오른쪽 중괄호 25">
            <a:extLst>
              <a:ext uri="{FF2B5EF4-FFF2-40B4-BE49-F238E27FC236}">
                <a16:creationId xmlns:a16="http://schemas.microsoft.com/office/drawing/2014/main" id="{962FC352-4F15-18AC-2BA5-2D0F4AA85BAB}"/>
              </a:ext>
            </a:extLst>
          </p:cNvPr>
          <p:cNvSpPr/>
          <p:nvPr/>
        </p:nvSpPr>
        <p:spPr>
          <a:xfrm>
            <a:off x="4506629" y="2952736"/>
            <a:ext cx="158266" cy="639875"/>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48D467C6-FA02-FB18-4CED-C7778663ECA1}"/>
              </a:ext>
            </a:extLst>
          </p:cNvPr>
          <p:cNvSpPr txBox="1"/>
          <p:nvPr/>
        </p:nvSpPr>
        <p:spPr>
          <a:xfrm>
            <a:off x="5752940" y="730835"/>
            <a:ext cx="6439060" cy="5596597"/>
          </a:xfrm>
          <a:prstGeom prst="rect">
            <a:avLst/>
          </a:prstGeom>
          <a:noFill/>
        </p:spPr>
        <p:txBody>
          <a:bodyPr wrap="square">
            <a:spAutoFit/>
          </a:bodyPr>
          <a:lstStyle/>
          <a:p>
            <a:pPr>
              <a:lnSpc>
                <a:spcPct val="150000"/>
              </a:lnSpc>
              <a:buFont typeface="+mj-lt"/>
              <a:buAutoNum type="arabicPeriod"/>
            </a:pPr>
            <a:r>
              <a:rPr lang="ko-KR" altLang="en-US" sz="1200" b="1"/>
              <a:t>오류 메시지는 객체 수준이든 필드 수준이든 구체적인 것부터 찾아서 적용한다</a:t>
            </a:r>
            <a:endParaRPr lang="en-US" altLang="ko-KR" sz="1200" b="1"/>
          </a:p>
          <a:p>
            <a:pPr>
              <a:lnSpc>
                <a:spcPct val="150000"/>
              </a:lnSpc>
              <a:buFont typeface="+mj-lt"/>
              <a:buAutoNum type="arabicPeriod"/>
            </a:pPr>
            <a:endParaRPr lang="en-US" altLang="ko-KR" sz="1200" b="1"/>
          </a:p>
          <a:p>
            <a:pPr>
              <a:lnSpc>
                <a:spcPct val="150000"/>
              </a:lnSpc>
              <a:buFont typeface="+mj-lt"/>
              <a:buAutoNum type="arabicPeriod"/>
            </a:pPr>
            <a:r>
              <a:rPr lang="ko-KR" altLang="en-US" sz="1200" b="1"/>
              <a:t>글로벌 오류와 필드 오류의 우선 순위</a:t>
            </a:r>
            <a:r>
              <a:rPr lang="en-US" altLang="ko-KR" sz="1200"/>
              <a:t>:</a:t>
            </a:r>
          </a:p>
          <a:p>
            <a:pPr marL="742950" lvl="1" indent="-285750">
              <a:lnSpc>
                <a:spcPct val="150000"/>
              </a:lnSpc>
              <a:buFont typeface="Arial" panose="020B0604020202020204" pitchFamily="34" charset="0"/>
              <a:buChar char="•"/>
            </a:pPr>
            <a:r>
              <a:rPr lang="ko-KR" altLang="en-US" sz="1200"/>
              <a:t>글로벌 오류와 필드 오류는 별도로 관리된다</a:t>
            </a:r>
            <a:endParaRPr lang="en-US" altLang="ko-KR" sz="1200"/>
          </a:p>
          <a:p>
            <a:pPr marL="742950" lvl="1" indent="-285750">
              <a:lnSpc>
                <a:spcPct val="150000"/>
              </a:lnSpc>
              <a:buFont typeface="Arial" panose="020B0604020202020204" pitchFamily="34" charset="0"/>
              <a:buChar char="•"/>
            </a:pPr>
            <a:r>
              <a:rPr lang="ko-KR" altLang="en-US" sz="1200"/>
              <a:t>글로벌 오류가 있다고 해서 필드 오류가 무시되지 않고 그 반대도 마찬가지이다</a:t>
            </a:r>
            <a:endParaRPr lang="en-US" altLang="ko-KR" sz="1200"/>
          </a:p>
          <a:p>
            <a:pPr marL="742950" lvl="1" indent="-285750">
              <a:lnSpc>
                <a:spcPct val="150000"/>
              </a:lnSpc>
              <a:buFont typeface="Arial" panose="020B0604020202020204" pitchFamily="34" charset="0"/>
              <a:buChar char="•"/>
            </a:pPr>
            <a:endParaRPr lang="en-US" altLang="ko-KR" sz="1200"/>
          </a:p>
          <a:p>
            <a:pPr>
              <a:lnSpc>
                <a:spcPct val="150000"/>
              </a:lnSpc>
              <a:buFont typeface="+mj-lt"/>
              <a:buAutoNum type="arabicPeriod"/>
            </a:pPr>
            <a:r>
              <a:rPr lang="ko-KR" altLang="en-US" sz="1200" b="1"/>
              <a:t>메시지 처리 흐름</a:t>
            </a:r>
            <a:r>
              <a:rPr lang="en-US" altLang="ko-KR" sz="1200"/>
              <a:t>: </a:t>
            </a:r>
            <a:r>
              <a:rPr lang="ko-KR" altLang="en-US" sz="1200"/>
              <a:t>바인딩 객체는 </a:t>
            </a:r>
            <a:r>
              <a:rPr lang="en-US" altLang="ko-KR" sz="1200"/>
              <a:t>User</a:t>
            </a:r>
          </a:p>
          <a:p>
            <a:pPr marL="742950" lvl="1" indent="-285750">
              <a:lnSpc>
                <a:spcPct val="150000"/>
              </a:lnSpc>
              <a:buFont typeface="Arial" panose="020B0604020202020204" pitchFamily="34" charset="0"/>
              <a:buChar char="•"/>
            </a:pPr>
            <a:r>
              <a:rPr kumimoji="0" lang="ko-KR" altLang="ko-KR" sz="1200" i="0" u="none" strike="noStrike" cap="none" normalizeH="0" baseline="0">
                <a:ln>
                  <a:noFill/>
                </a:ln>
                <a:effectLst/>
                <a:latin typeface="Arial Unicode MS"/>
                <a:ea typeface="JetBrains Mono"/>
              </a:rPr>
              <a:t>reject("</a:t>
            </a:r>
            <a:r>
              <a:rPr kumimoji="0" lang="en-US" altLang="ko-KR" sz="1200" i="0" u="none" strike="noStrike" cap="none" normalizeH="0" baseline="0">
                <a:ln>
                  <a:noFill/>
                </a:ln>
                <a:effectLst/>
                <a:latin typeface="Arial Unicode MS"/>
                <a:ea typeface="JetBrains Mono"/>
              </a:rPr>
              <a:t>required") </a:t>
            </a:r>
            <a:r>
              <a:rPr lang="ko-KR" altLang="en-US" sz="1200">
                <a:latin typeface="Arial Unicode MS"/>
                <a:ea typeface="JetBrains Mono"/>
              </a:rPr>
              <a:t>는 다음과 같이 오류코드가 생성된다</a:t>
            </a:r>
            <a:endParaRPr lang="en-US" altLang="ko-KR" sz="1200">
              <a:latin typeface="Arial Unicode MS"/>
              <a:ea typeface="JetBrains Mono"/>
            </a:endParaRP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required.user</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t>
            </a:r>
          </a:p>
          <a:p>
            <a:pPr marL="742950" lvl="1" indent="-285750">
              <a:lnSpc>
                <a:spcPct val="150000"/>
              </a:lnSpc>
              <a:buFont typeface="Arial" panose="020B0604020202020204" pitchFamily="34" charset="0"/>
              <a:buChar char="•"/>
            </a:pPr>
            <a:r>
              <a:rPr kumimoji="0" lang="ko-KR" altLang="ko-KR" sz="1200" i="0" u="none" strike="noStrike" cap="none" normalizeH="0" baseline="0">
                <a:ln>
                  <a:noFill/>
                </a:ln>
                <a:effectLst/>
                <a:latin typeface="Arial Unicode MS"/>
                <a:ea typeface="JetBrains Mono"/>
              </a:rPr>
              <a:t>rejectValue("</a:t>
            </a:r>
            <a:r>
              <a:rPr kumimoji="0" lang="en-US" altLang="ko-KR" sz="1200" i="0" u="none" strike="noStrike" cap="none" normalizeH="0" baseline="0">
                <a:ln>
                  <a:noFill/>
                </a:ln>
                <a:effectLst/>
                <a:latin typeface="Arial Unicode MS"/>
                <a:ea typeface="JetBrains Mono"/>
              </a:rPr>
              <a:t>required","age") </a:t>
            </a:r>
            <a:r>
              <a:rPr lang="ko-KR" altLang="en-US" sz="1200">
                <a:latin typeface="Arial Unicode MS"/>
                <a:ea typeface="JetBrains Mono"/>
              </a:rPr>
              <a:t>는 다음과 같이 오류코드가 생성된다</a:t>
            </a:r>
            <a:endParaRPr kumimoji="0" lang="en-US" altLang="ko-KR" sz="1200" i="0" u="none" strike="noStrike" cap="none" normalizeH="0" baseline="0">
              <a:ln>
                <a:noFill/>
              </a:ln>
              <a:effectLst/>
              <a:latin typeface="Arial Unicode MS"/>
              <a:ea typeface="JetBrains Mono"/>
            </a:endParaRP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required.user.age</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required.age</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required.java.lang.Integer</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t>
            </a:r>
            <a:endParaRPr lang="en-US" altLang="ko-KR" sz="1200"/>
          </a:p>
          <a:p>
            <a:pPr marL="742950" lvl="1" indent="-285750">
              <a:lnSpc>
                <a:spcPct val="150000"/>
              </a:lnSpc>
              <a:buFont typeface="Arial" panose="020B0604020202020204" pitchFamily="34" charset="0"/>
              <a:buChar char="•"/>
            </a:pPr>
            <a:endParaRPr kumimoji="0" lang="en-US" altLang="ko-KR" sz="1200" i="0" u="none" strike="noStrike" cap="none" normalizeH="0" baseline="0">
              <a:ln>
                <a:noFill/>
              </a:ln>
              <a:effectLst/>
              <a:latin typeface="Arial Unicode MS"/>
              <a:ea typeface="JetBrains Mono"/>
            </a:endParaRPr>
          </a:p>
          <a:p>
            <a:pPr>
              <a:lnSpc>
                <a:spcPct val="150000"/>
              </a:lnSpc>
              <a:buFont typeface="+mj-lt"/>
              <a:buAutoNum type="arabicPeriod"/>
            </a:pPr>
            <a:r>
              <a:rPr lang="ko-KR" altLang="en-US" sz="1200" b="1"/>
              <a:t>최종 사용자 출력</a:t>
            </a:r>
            <a:r>
              <a:rPr lang="en-US" altLang="ko-KR" sz="1200"/>
              <a:t>:</a:t>
            </a:r>
          </a:p>
          <a:p>
            <a:pPr marL="742950" lvl="1" indent="-285750">
              <a:lnSpc>
                <a:spcPct val="150000"/>
              </a:lnSpc>
              <a:buFont typeface="Arial" panose="020B0604020202020204" pitchFamily="34" charset="0"/>
              <a:buChar char="•"/>
            </a:pPr>
            <a:r>
              <a:rPr lang="ko-KR" altLang="en-US" sz="1200"/>
              <a:t>왼쪽 설정처럼 오류 메시지가 구성되어 있다면 번호 순서대로 출력된다</a:t>
            </a:r>
            <a:endParaRPr lang="en-US" altLang="ko-KR" sz="1200"/>
          </a:p>
          <a:p>
            <a:pPr marL="742950" lvl="1" indent="-285750">
              <a:lnSpc>
                <a:spcPct val="150000"/>
              </a:lnSpc>
              <a:buFont typeface="Arial" panose="020B0604020202020204" pitchFamily="34" charset="0"/>
              <a:buChar char="•"/>
            </a:pPr>
            <a:r>
              <a:rPr lang="ko-KR" altLang="en-US" sz="1200"/>
              <a:t>출력 순서를 조정하고 싶으면 구체적인 규칙의 오류 코드를 지워 나가면서 확인 해 본다</a:t>
            </a:r>
            <a:endParaRPr lang="en-US" altLang="ko-KR" sz="1200"/>
          </a:p>
        </p:txBody>
      </p:sp>
      <p:sp>
        <p:nvSpPr>
          <p:cNvPr id="5" name="TextBox 4">
            <a:extLst>
              <a:ext uri="{FF2B5EF4-FFF2-40B4-BE49-F238E27FC236}">
                <a16:creationId xmlns:a16="http://schemas.microsoft.com/office/drawing/2014/main" id="{31442438-5E20-E12D-BF5D-2837AF8C5F5C}"/>
              </a:ext>
            </a:extLst>
          </p:cNvPr>
          <p:cNvSpPr txBox="1"/>
          <p:nvPr/>
        </p:nvSpPr>
        <p:spPr>
          <a:xfrm>
            <a:off x="3509165" y="132672"/>
            <a:ext cx="2475169" cy="338554"/>
          </a:xfrm>
          <a:prstGeom prst="rect">
            <a:avLst/>
          </a:prstGeom>
          <a:noFill/>
        </p:spPr>
        <p:txBody>
          <a:bodyPr wrap="square">
            <a:spAutoFit/>
          </a:bodyPr>
          <a:lstStyle/>
          <a:p>
            <a:r>
              <a:rPr lang="en-US" altLang="ko-KR" sz="1600">
                <a:solidFill>
                  <a:schemeClr val="accent1">
                    <a:lumMod val="75000"/>
                  </a:schemeClr>
                </a:solidFill>
              </a:rPr>
              <a:t>- validation.properties</a:t>
            </a:r>
            <a:endParaRPr lang="ko-KR" altLang="en-US" sz="1600">
              <a:solidFill>
                <a:schemeClr val="accent1">
                  <a:lumMod val="75000"/>
                </a:schemeClr>
              </a:solidFill>
            </a:endParaRPr>
          </a:p>
        </p:txBody>
      </p:sp>
    </p:spTree>
    <p:extLst>
      <p:ext uri="{BB962C8B-B14F-4D97-AF65-F5344CB8AC3E}">
        <p14:creationId xmlns:p14="http://schemas.microsoft.com/office/powerpoint/2010/main" val="66753901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3100A753-189D-AA1A-8E8E-04732B143EB4}"/>
              </a:ext>
            </a:extLst>
          </p:cNvPr>
          <p:cNvSpPr/>
          <p:nvPr/>
        </p:nvSpPr>
        <p:spPr>
          <a:xfrm>
            <a:off x="56099" y="212649"/>
            <a:ext cx="3594702"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DefaultBindingErrorProcessor</a:t>
            </a:r>
          </a:p>
        </p:txBody>
      </p:sp>
      <p:sp>
        <p:nvSpPr>
          <p:cNvPr id="4" name="TextBox 3">
            <a:extLst>
              <a:ext uri="{FF2B5EF4-FFF2-40B4-BE49-F238E27FC236}">
                <a16:creationId xmlns:a16="http://schemas.microsoft.com/office/drawing/2014/main" id="{417158F5-71B0-9756-114C-773E325ADECA}"/>
              </a:ext>
            </a:extLst>
          </p:cNvPr>
          <p:cNvSpPr txBox="1"/>
          <p:nvPr/>
        </p:nvSpPr>
        <p:spPr>
          <a:xfrm>
            <a:off x="408659" y="581981"/>
            <a:ext cx="11783341"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앞서 언급했듯이 스프링의  데이터 바인딩 오류 시에는 </a:t>
            </a:r>
            <a:r>
              <a:rPr lang="en-US" altLang="ko-KR" sz="1200"/>
              <a:t>BindingResult</a:t>
            </a:r>
            <a:r>
              <a:rPr lang="ko-KR" altLang="en-US" sz="1200"/>
              <a:t> 객체의  </a:t>
            </a:r>
            <a:r>
              <a:rPr lang="en-US" altLang="ko-KR" sz="1200"/>
              <a:t>errors </a:t>
            </a:r>
            <a:r>
              <a:rPr lang="ko-KR" altLang="en-US" sz="1200"/>
              <a:t>속성에 오류</a:t>
            </a:r>
            <a:r>
              <a:rPr lang="en-US" altLang="ko-KR" sz="1200"/>
              <a:t> </a:t>
            </a:r>
            <a:r>
              <a:rPr lang="ko-KR" altLang="en-US" sz="1200"/>
              <a:t>객체</a:t>
            </a:r>
            <a:r>
              <a:rPr lang="en-US" altLang="ko-KR" sz="1200"/>
              <a:t>(FieldError)</a:t>
            </a:r>
            <a:r>
              <a:rPr lang="ko-KR" altLang="en-US" sz="1200"/>
              <a:t>가 저장</a:t>
            </a:r>
            <a:r>
              <a:rPr lang="en-US" altLang="ko-KR" sz="1200"/>
              <a:t> </a:t>
            </a:r>
            <a:r>
              <a:rPr lang="ko-KR" altLang="en-US" sz="1200"/>
              <a:t>된다고 했다</a:t>
            </a:r>
            <a:endParaRPr lang="en-US" altLang="ko-KR" sz="1200"/>
          </a:p>
          <a:p>
            <a:pPr marL="171450" indent="-171450">
              <a:lnSpc>
                <a:spcPct val="150000"/>
              </a:lnSpc>
              <a:buFont typeface="Arial" panose="020B0604020202020204" pitchFamily="34" charset="0"/>
              <a:buChar char="•"/>
            </a:pPr>
            <a:r>
              <a:rPr lang="ko-KR" altLang="en-US" sz="1200"/>
              <a:t>주로 스프링의 바인딩 오류는 데이터 간 타입이 서로 맞지 않아  </a:t>
            </a:r>
            <a:r>
              <a:rPr lang="en-US" altLang="ko-KR" sz="1200"/>
              <a:t>TypeMismatchException</a:t>
            </a:r>
            <a:r>
              <a:rPr lang="ko-KR" altLang="en-US" sz="1200"/>
              <a:t> 예외가 발생하는데 이 예외로부터 기본적인 오류 메시지 코드가 생성이 된다</a:t>
            </a:r>
          </a:p>
        </p:txBody>
      </p:sp>
      <p:pic>
        <p:nvPicPr>
          <p:cNvPr id="5" name="그림 4">
            <a:extLst>
              <a:ext uri="{FF2B5EF4-FFF2-40B4-BE49-F238E27FC236}">
                <a16:creationId xmlns:a16="http://schemas.microsoft.com/office/drawing/2014/main" id="{F16A6C61-F788-C4CB-9941-5B9BADA2A12F}"/>
              </a:ext>
            </a:extLst>
          </p:cNvPr>
          <p:cNvPicPr>
            <a:picLocks noChangeAspect="1"/>
          </p:cNvPicPr>
          <p:nvPr/>
        </p:nvPicPr>
        <p:blipFill>
          <a:blip r:embed="rId3"/>
          <a:stretch>
            <a:fillRect/>
          </a:stretch>
        </p:blipFill>
        <p:spPr>
          <a:xfrm>
            <a:off x="695617" y="1233885"/>
            <a:ext cx="2902417" cy="1157110"/>
          </a:xfrm>
          <a:prstGeom prst="rect">
            <a:avLst/>
          </a:prstGeom>
        </p:spPr>
      </p:pic>
      <p:sp>
        <p:nvSpPr>
          <p:cNvPr id="7" name="TextBox 6">
            <a:extLst>
              <a:ext uri="{FF2B5EF4-FFF2-40B4-BE49-F238E27FC236}">
                <a16:creationId xmlns:a16="http://schemas.microsoft.com/office/drawing/2014/main" id="{985E1E31-6649-8E81-281A-BEB6B7CE67D7}"/>
              </a:ext>
            </a:extLst>
          </p:cNvPr>
          <p:cNvSpPr txBox="1"/>
          <p:nvPr/>
        </p:nvSpPr>
        <p:spPr>
          <a:xfrm>
            <a:off x="3598034" y="1736694"/>
            <a:ext cx="5109738" cy="276999"/>
          </a:xfrm>
          <a:prstGeom prst="rect">
            <a:avLst/>
          </a:prstGeom>
          <a:noFill/>
        </p:spPr>
        <p:txBody>
          <a:bodyPr wrap="square">
            <a:spAutoFit/>
          </a:bodyPr>
          <a:lstStyle/>
          <a:p>
            <a:r>
              <a:rPr lang="en-US" altLang="ko-KR" sz="1200" i="1">
                <a:solidFill>
                  <a:schemeClr val="accent1">
                    <a:lumMod val="75000"/>
                  </a:schemeClr>
                </a:solidFill>
              </a:rPr>
              <a:t>'typeMismatch'</a:t>
            </a:r>
            <a:r>
              <a:rPr lang="ko-KR" altLang="en-US" sz="1200" i="1">
                <a:solidFill>
                  <a:schemeClr val="accent1">
                    <a:lumMod val="75000"/>
                  </a:schemeClr>
                </a:solidFill>
              </a:rPr>
              <a:t> 코드로 필드</a:t>
            </a:r>
            <a:r>
              <a:rPr lang="en-US" altLang="ko-KR" sz="1200" i="1">
                <a:solidFill>
                  <a:schemeClr val="accent1">
                    <a:lumMod val="75000"/>
                  </a:schemeClr>
                </a:solidFill>
              </a:rPr>
              <a:t>(age)</a:t>
            </a:r>
            <a:r>
              <a:rPr lang="ko-KR" altLang="en-US" sz="1200" i="1">
                <a:solidFill>
                  <a:schemeClr val="accent1">
                    <a:lumMod val="75000"/>
                  </a:schemeClr>
                </a:solidFill>
              </a:rPr>
              <a:t> 수준의 오류 메시지 코드가 생성</a:t>
            </a:r>
          </a:p>
        </p:txBody>
      </p:sp>
      <p:sp>
        <p:nvSpPr>
          <p:cNvPr id="8" name="TextBox 7">
            <a:extLst>
              <a:ext uri="{FF2B5EF4-FFF2-40B4-BE49-F238E27FC236}">
                <a16:creationId xmlns:a16="http://schemas.microsoft.com/office/drawing/2014/main" id="{B35FFA34-DA4A-A866-7BFA-7AE142C60F67}"/>
              </a:ext>
            </a:extLst>
          </p:cNvPr>
          <p:cNvSpPr txBox="1"/>
          <p:nvPr/>
        </p:nvSpPr>
        <p:spPr>
          <a:xfrm>
            <a:off x="408659" y="2390995"/>
            <a:ext cx="11654710" cy="144161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DefaultBindingErrorProcessor </a:t>
            </a:r>
            <a:r>
              <a:rPr lang="ko-KR" altLang="en-US" sz="1200"/>
              <a:t>는 오류 코드를 포함하여 </a:t>
            </a:r>
            <a:r>
              <a:rPr lang="en-US" altLang="ko-KR" sz="1200"/>
              <a:t>BindingResult </a:t>
            </a:r>
            <a:r>
              <a:rPr lang="ko-KR" altLang="en-US" sz="1200"/>
              <a:t>로 부터 여러가지 오류 정보를 가져와서 실제로 </a:t>
            </a:r>
            <a:r>
              <a:rPr lang="en-US" altLang="ko-KR" sz="1200"/>
              <a:t>FieldError</a:t>
            </a:r>
            <a:r>
              <a:rPr lang="ko-KR" altLang="en-US" sz="1200"/>
              <a:t> 객체를 생성하는 클래스이다</a:t>
            </a:r>
            <a:endParaRPr lang="en-US" altLang="ko-KR" sz="1200"/>
          </a:p>
          <a:p>
            <a:pPr marL="171450" indent="-171450">
              <a:lnSpc>
                <a:spcPct val="150000"/>
              </a:lnSpc>
              <a:buFont typeface="Arial" panose="020B0604020202020204" pitchFamily="34" charset="0"/>
              <a:buChar char="•"/>
            </a:pPr>
            <a:r>
              <a:rPr lang="ko-KR" altLang="en-US" sz="1200"/>
              <a:t>만약 </a:t>
            </a:r>
            <a:r>
              <a:rPr lang="en-US" altLang="ko-KR" sz="1200"/>
              <a:t>validation.properties </a:t>
            </a:r>
            <a:r>
              <a:rPr lang="ko-KR" altLang="en-US" sz="1200"/>
              <a:t>에 위의 네</a:t>
            </a:r>
            <a:r>
              <a:rPr lang="en-US" altLang="ko-KR" sz="1200"/>
              <a:t> </a:t>
            </a:r>
            <a:r>
              <a:rPr lang="ko-KR" altLang="en-US" sz="1200"/>
              <a:t>가지 오류 메시지 코드</a:t>
            </a:r>
            <a:r>
              <a:rPr lang="en-US" altLang="ko-KR" sz="1200"/>
              <a:t> </a:t>
            </a:r>
            <a:r>
              <a:rPr lang="ko-KR" altLang="en-US" sz="1200"/>
              <a:t>중 아무것도 설정이 되어 있지 않으면 다음과 같은 기본 오류 메시지가 출력된다</a:t>
            </a:r>
            <a:endParaRPr lang="en-US" altLang="ko-KR" sz="1200"/>
          </a:p>
          <a:p>
            <a:pPr>
              <a:lnSpc>
                <a:spcPct val="150000"/>
              </a:lnSpc>
            </a:pP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a:t>validation.properties </a:t>
            </a:r>
            <a:r>
              <a:rPr lang="ko-KR" altLang="en-US" sz="1200"/>
              <a:t>에 다음과 같이 오류 메시지 코드를 추가 하면 원하는 메시지를 보여 줄 수 있다</a:t>
            </a:r>
          </a:p>
        </p:txBody>
      </p:sp>
      <p:sp>
        <p:nvSpPr>
          <p:cNvPr id="12" name="TextBox 11">
            <a:extLst>
              <a:ext uri="{FF2B5EF4-FFF2-40B4-BE49-F238E27FC236}">
                <a16:creationId xmlns:a16="http://schemas.microsoft.com/office/drawing/2014/main" id="{7136CF1C-7EAE-513E-88C5-0F6A21C1B052}"/>
              </a:ext>
            </a:extLst>
          </p:cNvPr>
          <p:cNvSpPr txBox="1"/>
          <p:nvPr/>
        </p:nvSpPr>
        <p:spPr>
          <a:xfrm>
            <a:off x="571875" y="3002940"/>
            <a:ext cx="9929374" cy="276999"/>
          </a:xfrm>
          <a:prstGeom prst="rect">
            <a:avLst/>
          </a:prstGeom>
          <a:noFill/>
        </p:spPr>
        <p:txBody>
          <a:bodyPr wrap="square">
            <a:spAutoFit/>
          </a:bodyPr>
          <a:lstStyle/>
          <a:p>
            <a:r>
              <a:rPr lang="ko-KR" altLang="en-US" sz="1200" i="1">
                <a:solidFill>
                  <a:srgbClr val="FF0000"/>
                </a:solidFill>
              </a:rPr>
              <a:t>Failed to convert property value of type 'java.lang.String' to required type 'java.lang.Integer' for property 'age'; For input string: "w250"</a:t>
            </a:r>
          </a:p>
        </p:txBody>
      </p:sp>
      <p:sp>
        <p:nvSpPr>
          <p:cNvPr id="14" name="TextBox 13">
            <a:extLst>
              <a:ext uri="{FF2B5EF4-FFF2-40B4-BE49-F238E27FC236}">
                <a16:creationId xmlns:a16="http://schemas.microsoft.com/office/drawing/2014/main" id="{9B16D6FE-7DC8-55AC-51B3-FE7FB640CBD5}"/>
              </a:ext>
            </a:extLst>
          </p:cNvPr>
          <p:cNvSpPr txBox="1"/>
          <p:nvPr/>
        </p:nvSpPr>
        <p:spPr>
          <a:xfrm>
            <a:off x="695617" y="3868047"/>
            <a:ext cx="4493463" cy="578428"/>
          </a:xfrm>
          <a:prstGeom prst="rect">
            <a:avLst/>
          </a:prstGeom>
          <a:solidFill>
            <a:schemeClr val="tx1"/>
          </a:solidFill>
        </p:spPr>
        <p:txBody>
          <a:bodyPr wrap="square">
            <a:spAutoFit/>
          </a:bodyPr>
          <a:lstStyle/>
          <a:p>
            <a:pPr>
              <a:lnSpc>
                <a:spcPct val="150000"/>
              </a:lnSpc>
            </a:pPr>
            <a:r>
              <a:rPr lang="en-US" altLang="ko-KR" sz="1100">
                <a:solidFill>
                  <a:srgbClr val="BCBEC4"/>
                </a:solidFill>
                <a:effectLst/>
                <a:highlight>
                  <a:srgbClr val="1E1F22"/>
                </a:highlight>
              </a:rPr>
              <a:t>'typeMismatch.java.lang.Integer=</a:t>
            </a:r>
            <a:r>
              <a:rPr lang="ko-KR" altLang="en-US" sz="1100">
                <a:solidFill>
                  <a:srgbClr val="BCBEC4"/>
                </a:solidFill>
                <a:effectLst/>
                <a:highlight>
                  <a:srgbClr val="1E1F22"/>
                </a:highlight>
                <a:latin typeface="Menlo-Regular" panose="020B0609030804020204" pitchFamily="49" charset="0"/>
              </a:rPr>
              <a:t>숫자만 가능합니다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'typeMismatch=</a:t>
            </a:r>
            <a:r>
              <a:rPr lang="ko-KR" altLang="en-US" sz="1100">
                <a:solidFill>
                  <a:srgbClr val="BCBEC4"/>
                </a:solidFill>
                <a:highlight>
                  <a:srgbClr val="1E1F22"/>
                </a:highlight>
                <a:latin typeface="Menlo-Regular" panose="020B0609030804020204" pitchFamily="49" charset="0"/>
              </a:rPr>
              <a:t>형식</a:t>
            </a:r>
            <a:r>
              <a:rPr lang="ko-KR" altLang="en-US" sz="1100">
                <a:solidFill>
                  <a:srgbClr val="BCBEC4"/>
                </a:solidFill>
                <a:effectLst/>
                <a:highlight>
                  <a:srgbClr val="1E1F22"/>
                </a:highlight>
                <a:latin typeface="Menlo-Regular" panose="020B0609030804020204" pitchFamily="49" charset="0"/>
              </a:rPr>
              <a:t>이 맞지 않습니다</a:t>
            </a:r>
            <a:r>
              <a:rPr lang="en-US" altLang="ko-KR" sz="1100">
                <a:solidFill>
                  <a:srgbClr val="BCBEC4"/>
                </a:solidFill>
                <a:highlight>
                  <a:srgbClr val="1E1F22"/>
                </a:highlight>
                <a:latin typeface="Menlo-Regular" panose="020B0609030804020204" pitchFamily="49" charset="0"/>
              </a:rPr>
              <a:t>.</a:t>
            </a:r>
            <a:endParaRPr lang="ko-KR" altLang="en-US" sz="1100"/>
          </a:p>
        </p:txBody>
      </p:sp>
      <p:pic>
        <p:nvPicPr>
          <p:cNvPr id="18" name="그림 17">
            <a:extLst>
              <a:ext uri="{FF2B5EF4-FFF2-40B4-BE49-F238E27FC236}">
                <a16:creationId xmlns:a16="http://schemas.microsoft.com/office/drawing/2014/main" id="{F3BA56B1-A060-E0C4-77AE-C4BE8CFD1CC3}"/>
              </a:ext>
            </a:extLst>
          </p:cNvPr>
          <p:cNvPicPr>
            <a:picLocks noChangeAspect="1"/>
          </p:cNvPicPr>
          <p:nvPr/>
        </p:nvPicPr>
        <p:blipFill>
          <a:blip r:embed="rId4"/>
          <a:stretch>
            <a:fillRect/>
          </a:stretch>
        </p:blipFill>
        <p:spPr>
          <a:xfrm>
            <a:off x="449376" y="5233726"/>
            <a:ext cx="2492972" cy="1213918"/>
          </a:xfrm>
          <a:prstGeom prst="rect">
            <a:avLst/>
          </a:prstGeom>
        </p:spPr>
      </p:pic>
      <p:sp>
        <p:nvSpPr>
          <p:cNvPr id="19" name="TextBox 18">
            <a:extLst>
              <a:ext uri="{FF2B5EF4-FFF2-40B4-BE49-F238E27FC236}">
                <a16:creationId xmlns:a16="http://schemas.microsoft.com/office/drawing/2014/main" id="{74FD1EBA-B42E-F041-7C3E-0E768C4A0475}"/>
              </a:ext>
            </a:extLst>
          </p:cNvPr>
          <p:cNvSpPr txBox="1"/>
          <p:nvPr/>
        </p:nvSpPr>
        <p:spPr>
          <a:xfrm>
            <a:off x="2968099" y="5450990"/>
            <a:ext cx="8874223" cy="116461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t>MessageSource </a:t>
            </a:r>
            <a:r>
              <a:rPr lang="ko-KR" altLang="en-US" sz="1200"/>
              <a:t>가 메시지를 찾을 때</a:t>
            </a:r>
            <a:r>
              <a:rPr lang="en-US" altLang="ko-KR" sz="1200"/>
              <a:t> </a:t>
            </a:r>
            <a:r>
              <a:rPr lang="ko-KR" altLang="en-US" sz="1200" b="1"/>
              <a:t>오류 코드</a:t>
            </a:r>
            <a:r>
              <a:rPr lang="ko-KR" altLang="en-US" sz="1200"/>
              <a:t>를 제공하는 클래스로서 순차적으로 메시지를 탐색하고</a:t>
            </a:r>
            <a:r>
              <a:rPr lang="en-US" altLang="ko-KR" sz="1200"/>
              <a:t> </a:t>
            </a:r>
            <a:r>
              <a:rPr lang="ko-KR" altLang="en-US" sz="1200"/>
              <a:t>적절한 메시지를 찾아 반환한다</a:t>
            </a:r>
            <a:endParaRPr lang="en-US" altLang="ko-KR" sz="1200"/>
          </a:p>
          <a:p>
            <a:pPr marL="171450" indent="-171450">
              <a:lnSpc>
                <a:spcPct val="150000"/>
              </a:lnSpc>
              <a:buFont typeface="Arial" panose="020B0604020202020204" pitchFamily="34" charset="0"/>
              <a:buChar char="•"/>
            </a:pPr>
            <a:r>
              <a:rPr lang="ko-KR" altLang="en-US" sz="1200"/>
              <a:t>기본 구현체로 </a:t>
            </a:r>
            <a:r>
              <a:rPr lang="en-US" altLang="ko-KR" sz="1200"/>
              <a:t>DefaultMessageSourceResolvable</a:t>
            </a:r>
            <a:r>
              <a:rPr lang="ko-KR" altLang="en-US" sz="1200"/>
              <a:t> 클래가 제공되며 </a:t>
            </a:r>
            <a:r>
              <a:rPr lang="en-US" altLang="ko-KR" sz="1200"/>
              <a:t>ObjectError </a:t>
            </a:r>
            <a:r>
              <a:rPr lang="ko-KR" altLang="en-US" sz="1200"/>
              <a:t>의 부모 클래스이다</a:t>
            </a:r>
            <a:r>
              <a:rPr lang="en-US" altLang="ko-KR" sz="1200"/>
              <a:t>.</a:t>
            </a:r>
            <a:r>
              <a:rPr lang="ko-KR" altLang="en-US" sz="1200"/>
              <a:t> </a:t>
            </a:r>
            <a:endParaRPr lang="en-US" altLang="ko-KR" sz="1200"/>
          </a:p>
          <a:p>
            <a:pPr marL="171450" indent="-171450">
              <a:lnSpc>
                <a:spcPct val="150000"/>
              </a:lnSpc>
              <a:buFont typeface="Arial" panose="020B0604020202020204" pitchFamily="34" charset="0"/>
              <a:buChar char="•"/>
            </a:pPr>
            <a:r>
              <a:rPr lang="ko-KR" altLang="en-US" sz="1200"/>
              <a:t>즉 </a:t>
            </a:r>
            <a:r>
              <a:rPr lang="en-US" altLang="ko-KR" sz="1200"/>
              <a:t>ObjectError </a:t>
            </a:r>
            <a:r>
              <a:rPr lang="ko-KR" altLang="en-US" sz="1200"/>
              <a:t>로 부터 오류코드</a:t>
            </a:r>
            <a:r>
              <a:rPr lang="en-US" altLang="ko-KR" sz="1200"/>
              <a:t>, </a:t>
            </a:r>
            <a:r>
              <a:rPr lang="ko-KR" altLang="en-US" sz="1200"/>
              <a:t>메시지 인자</a:t>
            </a:r>
            <a:r>
              <a:rPr lang="en-US" altLang="ko-KR" sz="1200"/>
              <a:t>,</a:t>
            </a:r>
            <a:r>
              <a:rPr lang="ko-KR" altLang="en-US" sz="1200"/>
              <a:t> 기본메시지를 전달 받는다  </a:t>
            </a:r>
          </a:p>
        </p:txBody>
      </p:sp>
      <p:sp>
        <p:nvSpPr>
          <p:cNvPr id="22" name="직사각형 21">
            <a:extLst>
              <a:ext uri="{FF2B5EF4-FFF2-40B4-BE49-F238E27FC236}">
                <a16:creationId xmlns:a16="http://schemas.microsoft.com/office/drawing/2014/main" id="{E54F864F-3C2D-D623-91D0-A02E12C7AAC8}"/>
              </a:ext>
            </a:extLst>
          </p:cNvPr>
          <p:cNvSpPr/>
          <p:nvPr/>
        </p:nvSpPr>
        <p:spPr>
          <a:xfrm>
            <a:off x="56099" y="4849879"/>
            <a:ext cx="3254930"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MessageSourceResolvable</a:t>
            </a:r>
          </a:p>
        </p:txBody>
      </p:sp>
      <p:cxnSp>
        <p:nvCxnSpPr>
          <p:cNvPr id="6" name="직선 화살표 연결선 5">
            <a:extLst>
              <a:ext uri="{FF2B5EF4-FFF2-40B4-BE49-F238E27FC236}">
                <a16:creationId xmlns:a16="http://schemas.microsoft.com/office/drawing/2014/main" id="{9AA32C36-F747-430E-A4C9-175499D36994}"/>
              </a:ext>
            </a:extLst>
          </p:cNvPr>
          <p:cNvCxnSpPr>
            <a:cxnSpLocks/>
          </p:cNvCxnSpPr>
          <p:nvPr/>
        </p:nvCxnSpPr>
        <p:spPr>
          <a:xfrm>
            <a:off x="3246539" y="2074148"/>
            <a:ext cx="514711" cy="9804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98035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221727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835845" y="621092"/>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2119309" y="11148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98826" y="21783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2120059" y="19349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201079" y="14412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2123833" y="26721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605762" y="30371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65863" y="38967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2125842" y="35309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43C62061-7526-4770-8265-504068DF9D05}"/>
              </a:ext>
            </a:extLst>
          </p:cNvPr>
          <p:cNvSpPr/>
          <p:nvPr/>
        </p:nvSpPr>
        <p:spPr>
          <a:xfrm>
            <a:off x="4423826" y="38967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50" name="직선 화살표 연결선 49">
            <a:extLst>
              <a:ext uri="{FF2B5EF4-FFF2-40B4-BE49-F238E27FC236}">
                <a16:creationId xmlns:a16="http://schemas.microsoft.com/office/drawing/2014/main" id="{EF2B756D-5EDE-42C1-B3B6-D3075845F97C}"/>
              </a:ext>
            </a:extLst>
          </p:cNvPr>
          <p:cNvCxnSpPr>
            <a:cxnSpLocks/>
            <a:stCxn id="48" idx="3"/>
            <a:endCxn id="49" idx="1"/>
          </p:cNvCxnSpPr>
          <p:nvPr/>
        </p:nvCxnSpPr>
        <p:spPr>
          <a:xfrm>
            <a:off x="3385821" y="4143615"/>
            <a:ext cx="1038005"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1883041" y="50504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6E51E716-4310-45D9-9FBD-9B23C6A6DB39}"/>
              </a:ext>
            </a:extLst>
          </p:cNvPr>
          <p:cNvSpPr txBox="1"/>
          <p:nvPr/>
        </p:nvSpPr>
        <p:spPr>
          <a:xfrm>
            <a:off x="2125842" y="45784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56" idx="0"/>
          </p:cNvCxnSpPr>
          <p:nvPr/>
        </p:nvCxnSpPr>
        <p:spPr>
          <a:xfrm flipH="1">
            <a:off x="2123833" y="43905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E0180E-8A2E-41F2-9080-5BC50051B344}"/>
              </a:ext>
            </a:extLst>
          </p:cNvPr>
          <p:cNvSpPr txBox="1"/>
          <p:nvPr/>
        </p:nvSpPr>
        <p:spPr>
          <a:xfrm>
            <a:off x="3525720" y="3856172"/>
            <a:ext cx="79186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67" name="모서리가 둥근 직사각형 38">
            <a:extLst>
              <a:ext uri="{FF2B5EF4-FFF2-40B4-BE49-F238E27FC236}">
                <a16:creationId xmlns:a16="http://schemas.microsoft.com/office/drawing/2014/main" id="{4680F581-61A0-4B84-829A-A31E85C26647}"/>
              </a:ext>
            </a:extLst>
          </p:cNvPr>
          <p:cNvSpPr/>
          <p:nvPr/>
        </p:nvSpPr>
        <p:spPr>
          <a:xfrm>
            <a:off x="4423826" y="502878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7F58F8AF-B99B-4DD6-AEEB-B98A59DB7BBF}"/>
              </a:ext>
            </a:extLst>
          </p:cNvPr>
          <p:cNvCxnSpPr>
            <a:stCxn id="56" idx="3"/>
            <a:endCxn id="67" idx="1"/>
          </p:cNvCxnSpPr>
          <p:nvPr/>
        </p:nvCxnSpPr>
        <p:spPr>
          <a:xfrm>
            <a:off x="2364625" y="5275675"/>
            <a:ext cx="205920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2469227" y="4981701"/>
            <a:ext cx="937398"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바인딩 실패</a:t>
            </a:r>
            <a:endParaRPr lang="en-US" altLang="ko-KR" sz="1000">
              <a:solidFill>
                <a:schemeClr val="tx1"/>
              </a:solidFill>
              <a:effectLst/>
            </a:endParaRPr>
          </a:p>
        </p:txBody>
      </p:sp>
      <p:sp>
        <p:nvSpPr>
          <p:cNvPr id="74" name="TextBox 73">
            <a:extLst>
              <a:ext uri="{FF2B5EF4-FFF2-40B4-BE49-F238E27FC236}">
                <a16:creationId xmlns:a16="http://schemas.microsoft.com/office/drawing/2014/main" id="{1B06BB91-C9BF-4913-8DF4-74B3FA0500BC}"/>
              </a:ext>
            </a:extLst>
          </p:cNvPr>
          <p:cNvSpPr txBox="1"/>
          <p:nvPr/>
        </p:nvSpPr>
        <p:spPr>
          <a:xfrm>
            <a:off x="592107" y="51289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a:off x="1341120" y="52756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BC3B213-F7CB-4E30-8A3B-BC7A65442F66}"/>
              </a:ext>
            </a:extLst>
          </p:cNvPr>
          <p:cNvSpPr txBox="1"/>
          <p:nvPr/>
        </p:nvSpPr>
        <p:spPr>
          <a:xfrm>
            <a:off x="5124750" y="4572856"/>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객체 추가</a:t>
            </a:r>
            <a:endParaRPr lang="en-US" altLang="ko-KR" sz="1000">
              <a:solidFill>
                <a:schemeClr val="tx1"/>
              </a:solidFill>
              <a:effectLst/>
            </a:endParaRPr>
          </a:p>
        </p:txBody>
      </p:sp>
      <p:cxnSp>
        <p:nvCxnSpPr>
          <p:cNvPr id="17" name="직선 화살표 연결선 16">
            <a:extLst>
              <a:ext uri="{FF2B5EF4-FFF2-40B4-BE49-F238E27FC236}">
                <a16:creationId xmlns:a16="http://schemas.microsoft.com/office/drawing/2014/main" id="{E0A359E4-42CF-4811-A8EF-AE5151EA13C3}"/>
              </a:ext>
            </a:extLst>
          </p:cNvPr>
          <p:cNvCxnSpPr>
            <a:stCxn id="67" idx="0"/>
            <a:endCxn id="49" idx="2"/>
          </p:cNvCxnSpPr>
          <p:nvPr/>
        </p:nvCxnSpPr>
        <p:spPr>
          <a:xfrm flipV="1">
            <a:off x="5149135" y="4390503"/>
            <a:ext cx="0" cy="6382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F21D8F9C-BA77-415E-A52D-9A64FE194358}"/>
              </a:ext>
            </a:extLst>
          </p:cNvPr>
          <p:cNvSpPr/>
          <p:nvPr/>
        </p:nvSpPr>
        <p:spPr>
          <a:xfrm>
            <a:off x="6635747" y="5028787"/>
            <a:ext cx="233645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MessageCodesResolver</a:t>
            </a:r>
            <a:endParaRPr lang="en-US" altLang="ko-KR" sz="1400">
              <a:solidFill>
                <a:schemeClr val="bg1"/>
              </a:solidFill>
              <a:effectLst/>
            </a:endParaRPr>
          </a:p>
        </p:txBody>
      </p:sp>
      <p:cxnSp>
        <p:nvCxnSpPr>
          <p:cNvPr id="21" name="직선 화살표 연결선 20">
            <a:extLst>
              <a:ext uri="{FF2B5EF4-FFF2-40B4-BE49-F238E27FC236}">
                <a16:creationId xmlns:a16="http://schemas.microsoft.com/office/drawing/2014/main" id="{C1FC74DC-8248-432F-85A9-1502E566D2FF}"/>
              </a:ext>
            </a:extLst>
          </p:cNvPr>
          <p:cNvCxnSpPr>
            <a:cxnSpLocks/>
            <a:stCxn id="67" idx="3"/>
            <a:endCxn id="52" idx="1"/>
          </p:cNvCxnSpPr>
          <p:nvPr/>
        </p:nvCxnSpPr>
        <p:spPr>
          <a:xfrm>
            <a:off x="5874443" y="5275675"/>
            <a:ext cx="76130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591B267-0ACB-4B4B-8FDA-939C694CB687}"/>
              </a:ext>
            </a:extLst>
          </p:cNvPr>
          <p:cNvSpPr txBox="1"/>
          <p:nvPr/>
        </p:nvSpPr>
        <p:spPr>
          <a:xfrm>
            <a:off x="9911317" y="1126385"/>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생성</a:t>
            </a:r>
            <a:endParaRPr lang="en-US" altLang="ko-KR" sz="1000">
              <a:solidFill>
                <a:schemeClr val="tx1"/>
              </a:solidFill>
              <a:effectLst/>
            </a:endParaRPr>
          </a:p>
        </p:txBody>
      </p:sp>
      <p:sp>
        <p:nvSpPr>
          <p:cNvPr id="55" name="모서리가 둥근 직사각형 38">
            <a:extLst>
              <a:ext uri="{FF2B5EF4-FFF2-40B4-BE49-F238E27FC236}">
                <a16:creationId xmlns:a16="http://schemas.microsoft.com/office/drawing/2014/main" id="{E0BB10A2-40D1-43FC-BC7F-8F97F4D6ED98}"/>
              </a:ext>
            </a:extLst>
          </p:cNvPr>
          <p:cNvSpPr/>
          <p:nvPr/>
        </p:nvSpPr>
        <p:spPr>
          <a:xfrm>
            <a:off x="6605940" y="4143615"/>
            <a:ext cx="239605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MessageSourceResolvable</a:t>
            </a:r>
            <a:endParaRPr lang="en-US" altLang="ko-KR" sz="1400">
              <a:solidFill>
                <a:schemeClr val="bg1"/>
              </a:solidFill>
              <a:effectLst/>
            </a:endParaRPr>
          </a:p>
        </p:txBody>
      </p:sp>
      <p:cxnSp>
        <p:nvCxnSpPr>
          <p:cNvPr id="57" name="직선 화살표 연결선 56">
            <a:extLst>
              <a:ext uri="{FF2B5EF4-FFF2-40B4-BE49-F238E27FC236}">
                <a16:creationId xmlns:a16="http://schemas.microsoft.com/office/drawing/2014/main" id="{A0C3C5D2-47E2-463A-A479-0AE61599613C}"/>
              </a:ext>
            </a:extLst>
          </p:cNvPr>
          <p:cNvCxnSpPr>
            <a:cxnSpLocks/>
            <a:stCxn id="52" idx="0"/>
            <a:endCxn id="55" idx="2"/>
          </p:cNvCxnSpPr>
          <p:nvPr/>
        </p:nvCxnSpPr>
        <p:spPr>
          <a:xfrm flipH="1" flipV="1">
            <a:off x="7803969" y="4637391"/>
            <a:ext cx="4" cy="391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3A38C75-9048-4402-A433-BB3B485A14E6}"/>
              </a:ext>
            </a:extLst>
          </p:cNvPr>
          <p:cNvSpPr txBox="1"/>
          <p:nvPr/>
        </p:nvSpPr>
        <p:spPr>
          <a:xfrm>
            <a:off x="8979100" y="4233934"/>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저장</a:t>
            </a:r>
            <a:endParaRPr lang="en-US" altLang="ko-KR" sz="1000">
              <a:solidFill>
                <a:schemeClr val="tx1"/>
              </a:solidFill>
              <a:effectLst/>
            </a:endParaRPr>
          </a:p>
        </p:txBody>
      </p:sp>
      <p:sp>
        <p:nvSpPr>
          <p:cNvPr id="64" name="모서리가 둥근 직사각형 38">
            <a:extLst>
              <a:ext uri="{FF2B5EF4-FFF2-40B4-BE49-F238E27FC236}">
                <a16:creationId xmlns:a16="http://schemas.microsoft.com/office/drawing/2014/main" id="{3D7E76A8-05FE-41D1-AB24-2841549FDC9D}"/>
              </a:ext>
            </a:extLst>
          </p:cNvPr>
          <p:cNvSpPr/>
          <p:nvPr/>
        </p:nvSpPr>
        <p:spPr>
          <a:xfrm>
            <a:off x="6635745" y="3188387"/>
            <a:ext cx="23364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MessageSource</a:t>
            </a:r>
            <a:endParaRPr lang="en-US" altLang="ko-KR" sz="1400">
              <a:solidFill>
                <a:schemeClr val="tx1"/>
              </a:solidFill>
              <a:effectLst/>
            </a:endParaRPr>
          </a:p>
        </p:txBody>
      </p:sp>
      <p:cxnSp>
        <p:nvCxnSpPr>
          <p:cNvPr id="31" name="직선 화살표 연결선 30">
            <a:extLst>
              <a:ext uri="{FF2B5EF4-FFF2-40B4-BE49-F238E27FC236}">
                <a16:creationId xmlns:a16="http://schemas.microsoft.com/office/drawing/2014/main" id="{C8A624FD-FCE5-43C3-AF2B-4DE3D4EAE3D0}"/>
              </a:ext>
            </a:extLst>
          </p:cNvPr>
          <p:cNvCxnSpPr>
            <a:cxnSpLocks/>
            <a:stCxn id="55" idx="0"/>
            <a:endCxn id="64" idx="2"/>
          </p:cNvCxnSpPr>
          <p:nvPr/>
        </p:nvCxnSpPr>
        <p:spPr>
          <a:xfrm flipV="1">
            <a:off x="7803969" y="3682163"/>
            <a:ext cx="2" cy="4614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229307-B30C-4DA5-B7FD-6493A126DCFF}"/>
              </a:ext>
            </a:extLst>
          </p:cNvPr>
          <p:cNvSpPr txBox="1"/>
          <p:nvPr/>
        </p:nvSpPr>
        <p:spPr>
          <a:xfrm>
            <a:off x="8934065" y="3125071"/>
            <a:ext cx="1074730" cy="303929"/>
          </a:xfrm>
          <a:prstGeom prst="rect">
            <a:avLst/>
          </a:prstGeom>
          <a:noFill/>
        </p:spPr>
        <p:txBody>
          <a:bodyPr wrap="square">
            <a:spAutoFit/>
          </a:bodyPr>
          <a:lstStyle/>
          <a:p>
            <a:pPr>
              <a:lnSpc>
                <a:spcPct val="150000"/>
              </a:lnSpc>
              <a:spcBef>
                <a:spcPts val="400"/>
              </a:spcBef>
            </a:pPr>
            <a:r>
              <a:rPr lang="ko-KR" altLang="en-US" sz="1000">
                <a:latin typeface="+mn-ea"/>
              </a:rPr>
              <a:t>오류 메시지 탐색 </a:t>
            </a:r>
            <a:endParaRPr lang="en-US" altLang="ko-KR" sz="1000">
              <a:solidFill>
                <a:schemeClr val="tx1"/>
              </a:solidFill>
              <a:effectLst/>
            </a:endParaRPr>
          </a:p>
        </p:txBody>
      </p:sp>
      <p:sp>
        <p:nvSpPr>
          <p:cNvPr id="70" name="모서리가 둥근 직사각형 38">
            <a:extLst>
              <a:ext uri="{FF2B5EF4-FFF2-40B4-BE49-F238E27FC236}">
                <a16:creationId xmlns:a16="http://schemas.microsoft.com/office/drawing/2014/main" id="{52842864-0FD7-4D5C-A148-9B51DE8D103D}"/>
              </a:ext>
            </a:extLst>
          </p:cNvPr>
          <p:cNvSpPr/>
          <p:nvPr/>
        </p:nvSpPr>
        <p:spPr>
          <a:xfrm>
            <a:off x="9970665" y="3188387"/>
            <a:ext cx="19475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messages.properties</a:t>
            </a:r>
            <a:endParaRPr lang="en-US" altLang="ko-KR" sz="1400">
              <a:solidFill>
                <a:schemeClr val="tx1"/>
              </a:solidFill>
              <a:effectLst/>
            </a:endParaRPr>
          </a:p>
        </p:txBody>
      </p:sp>
      <p:cxnSp>
        <p:nvCxnSpPr>
          <p:cNvPr id="71" name="직선 화살표 연결선 70">
            <a:extLst>
              <a:ext uri="{FF2B5EF4-FFF2-40B4-BE49-F238E27FC236}">
                <a16:creationId xmlns:a16="http://schemas.microsoft.com/office/drawing/2014/main" id="{311E8A6F-F7CB-49D6-94B4-174A3164E199}"/>
              </a:ext>
            </a:extLst>
          </p:cNvPr>
          <p:cNvCxnSpPr>
            <a:cxnSpLocks/>
            <a:stCxn id="64" idx="3"/>
            <a:endCxn id="70" idx="1"/>
          </p:cNvCxnSpPr>
          <p:nvPr/>
        </p:nvCxnSpPr>
        <p:spPr>
          <a:xfrm>
            <a:off x="8972196" y="3435275"/>
            <a:ext cx="998469" cy="0"/>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모서리가 둥근 직사각형 38">
            <a:extLst>
              <a:ext uri="{FF2B5EF4-FFF2-40B4-BE49-F238E27FC236}">
                <a16:creationId xmlns:a16="http://schemas.microsoft.com/office/drawing/2014/main" id="{AF3AC98D-560D-4D13-87C9-275B9B327215}"/>
              </a:ext>
            </a:extLst>
          </p:cNvPr>
          <p:cNvSpPr/>
          <p:nvPr/>
        </p:nvSpPr>
        <p:spPr>
          <a:xfrm>
            <a:off x="6635744" y="2178363"/>
            <a:ext cx="23364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a:t>
            </a:r>
            <a:endParaRPr lang="en-US" altLang="ko-KR" sz="1400">
              <a:solidFill>
                <a:schemeClr val="tx1"/>
              </a:solidFill>
              <a:effectLst/>
            </a:endParaRPr>
          </a:p>
        </p:txBody>
      </p:sp>
      <p:cxnSp>
        <p:nvCxnSpPr>
          <p:cNvPr id="77" name="직선 화살표 연결선 76">
            <a:extLst>
              <a:ext uri="{FF2B5EF4-FFF2-40B4-BE49-F238E27FC236}">
                <a16:creationId xmlns:a16="http://schemas.microsoft.com/office/drawing/2014/main" id="{8EB30705-AD47-4EBE-9125-489AFAEB6527}"/>
              </a:ext>
            </a:extLst>
          </p:cNvPr>
          <p:cNvCxnSpPr>
            <a:cxnSpLocks/>
            <a:stCxn id="64" idx="0"/>
            <a:endCxn id="76" idx="2"/>
          </p:cNvCxnSpPr>
          <p:nvPr/>
        </p:nvCxnSpPr>
        <p:spPr>
          <a:xfrm flipH="1" flipV="1">
            <a:off x="7803970" y="2672139"/>
            <a:ext cx="1" cy="516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7580EA-076B-41E5-BCC9-203E08A8A66F}"/>
              </a:ext>
            </a:extLst>
          </p:cNvPr>
          <p:cNvSpPr txBox="1"/>
          <p:nvPr/>
        </p:nvSpPr>
        <p:spPr>
          <a:xfrm>
            <a:off x="8988551" y="2295253"/>
            <a:ext cx="1267987" cy="293414"/>
          </a:xfrm>
          <a:prstGeom prst="rect">
            <a:avLst/>
          </a:prstGeom>
          <a:noFill/>
        </p:spPr>
        <p:txBody>
          <a:bodyPr wrap="square">
            <a:spAutoFit/>
          </a:bodyPr>
          <a:lstStyle/>
          <a:p>
            <a:pPr>
              <a:lnSpc>
                <a:spcPct val="150000"/>
              </a:lnSpc>
              <a:spcBef>
                <a:spcPts val="400"/>
              </a:spcBef>
            </a:pPr>
            <a:r>
              <a:rPr lang="ko-KR" altLang="en-US" sz="1000">
                <a:latin typeface="+mn-ea"/>
              </a:rPr>
              <a:t>오류 메시지 출력</a:t>
            </a:r>
            <a:endParaRPr lang="en-US" altLang="ko-KR" sz="1000">
              <a:solidFill>
                <a:schemeClr val="tx1"/>
              </a:solidFill>
              <a:effectLst/>
            </a:endParaRPr>
          </a:p>
        </p:txBody>
      </p:sp>
      <p:pic>
        <p:nvPicPr>
          <p:cNvPr id="78" name="그림 77">
            <a:extLst>
              <a:ext uri="{FF2B5EF4-FFF2-40B4-BE49-F238E27FC236}">
                <a16:creationId xmlns:a16="http://schemas.microsoft.com/office/drawing/2014/main" id="{3CF82539-D322-427F-96E1-31EC6C37FDDC}"/>
              </a:ext>
            </a:extLst>
          </p:cNvPr>
          <p:cNvPicPr>
            <a:picLocks noChangeAspect="1"/>
          </p:cNvPicPr>
          <p:nvPr/>
        </p:nvPicPr>
        <p:blipFill rotWithShape="1">
          <a:blip r:embed="rId3"/>
          <a:srcRect r="67587"/>
          <a:stretch/>
        </p:blipFill>
        <p:spPr>
          <a:xfrm>
            <a:off x="9320103" y="4832239"/>
            <a:ext cx="1516178" cy="885751"/>
          </a:xfrm>
          <a:prstGeom prst="rect">
            <a:avLst/>
          </a:prstGeom>
        </p:spPr>
      </p:pic>
      <p:sp>
        <p:nvSpPr>
          <p:cNvPr id="5" name="모서리가 둥근 직사각형 38">
            <a:extLst>
              <a:ext uri="{FF2B5EF4-FFF2-40B4-BE49-F238E27FC236}">
                <a16:creationId xmlns:a16="http://schemas.microsoft.com/office/drawing/2014/main" id="{B0C8F725-094F-221D-B391-E5C8C3A27B9B}"/>
              </a:ext>
            </a:extLst>
          </p:cNvPr>
          <p:cNvSpPr/>
          <p:nvPr/>
        </p:nvSpPr>
        <p:spPr>
          <a:xfrm>
            <a:off x="964342" y="6164004"/>
            <a:ext cx="2322999" cy="49377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TypeMismatchException</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662C34FF-C325-05AA-59E1-B29CCDBB2EF2}"/>
              </a:ext>
            </a:extLst>
          </p:cNvPr>
          <p:cNvSpPr/>
          <p:nvPr/>
        </p:nvSpPr>
        <p:spPr>
          <a:xfrm>
            <a:off x="3765650" y="6164004"/>
            <a:ext cx="2766970" cy="49377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DefaultBindingErrorProcessor</a:t>
            </a:r>
          </a:p>
        </p:txBody>
      </p:sp>
      <p:cxnSp>
        <p:nvCxnSpPr>
          <p:cNvPr id="8" name="직선 화살표 연결선 7">
            <a:extLst>
              <a:ext uri="{FF2B5EF4-FFF2-40B4-BE49-F238E27FC236}">
                <a16:creationId xmlns:a16="http://schemas.microsoft.com/office/drawing/2014/main" id="{DBF5F246-8D97-D206-27C7-FF33F9FE8444}"/>
              </a:ext>
            </a:extLst>
          </p:cNvPr>
          <p:cNvCxnSpPr>
            <a:cxnSpLocks/>
            <a:stCxn id="56" idx="2"/>
            <a:endCxn id="5" idx="0"/>
          </p:cNvCxnSpPr>
          <p:nvPr/>
        </p:nvCxnSpPr>
        <p:spPr>
          <a:xfrm>
            <a:off x="2123833" y="5500922"/>
            <a:ext cx="2009" cy="663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연결선[R] 19">
            <a:extLst>
              <a:ext uri="{FF2B5EF4-FFF2-40B4-BE49-F238E27FC236}">
                <a16:creationId xmlns:a16="http://schemas.microsoft.com/office/drawing/2014/main" id="{A83D6BD2-41B1-92D9-C9B5-E69D63FEC7DB}"/>
              </a:ext>
            </a:extLst>
          </p:cNvPr>
          <p:cNvCxnSpPr>
            <a:cxnSpLocks/>
            <a:stCxn id="52" idx="3"/>
            <a:endCxn id="78" idx="1"/>
          </p:cNvCxnSpPr>
          <p:nvPr/>
        </p:nvCxnSpPr>
        <p:spPr>
          <a:xfrm flipV="1">
            <a:off x="8972198" y="5275115"/>
            <a:ext cx="347905" cy="560"/>
          </a:xfrm>
          <a:prstGeom prst="line">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5047FDD-8073-81D0-DF32-78F51D0183DF}"/>
              </a:ext>
            </a:extLst>
          </p:cNvPr>
          <p:cNvCxnSpPr>
            <a:cxnSpLocks/>
            <a:stCxn id="7" idx="0"/>
            <a:endCxn id="67" idx="2"/>
          </p:cNvCxnSpPr>
          <p:nvPr/>
        </p:nvCxnSpPr>
        <p:spPr>
          <a:xfrm flipV="1">
            <a:off x="5149135" y="5522563"/>
            <a:ext cx="0" cy="6414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072EC22E-B0FA-D6C6-B690-277D95BCEB09}"/>
              </a:ext>
            </a:extLst>
          </p:cNvPr>
          <p:cNvCxnSpPr>
            <a:cxnSpLocks/>
            <a:stCxn id="5" idx="3"/>
            <a:endCxn id="7" idx="1"/>
          </p:cNvCxnSpPr>
          <p:nvPr/>
        </p:nvCxnSpPr>
        <p:spPr>
          <a:xfrm>
            <a:off x="3287341" y="6410892"/>
            <a:ext cx="4783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F15ED13-B84D-C523-8982-80D9477D642D}"/>
              </a:ext>
            </a:extLst>
          </p:cNvPr>
          <p:cNvSpPr txBox="1"/>
          <p:nvPr/>
        </p:nvSpPr>
        <p:spPr>
          <a:xfrm>
            <a:off x="6752416" y="6280086"/>
            <a:ext cx="5372801" cy="261610"/>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codes = bindingResult.resolveMessageCodes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ex.getErrorCode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 field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p:txBody>
      </p:sp>
      <p:cxnSp>
        <p:nvCxnSpPr>
          <p:cNvPr id="36" name="직선 연결선[R] 35">
            <a:extLst>
              <a:ext uri="{FF2B5EF4-FFF2-40B4-BE49-F238E27FC236}">
                <a16:creationId xmlns:a16="http://schemas.microsoft.com/office/drawing/2014/main" id="{DBB1CC01-A0EC-57AE-D1D6-A9D3EC8A5631}"/>
              </a:ext>
            </a:extLst>
          </p:cNvPr>
          <p:cNvCxnSpPr>
            <a:cxnSpLocks/>
            <a:stCxn id="7" idx="3"/>
            <a:endCxn id="33" idx="1"/>
          </p:cNvCxnSpPr>
          <p:nvPr/>
        </p:nvCxnSpPr>
        <p:spPr>
          <a:xfrm flipV="1">
            <a:off x="6532620" y="6410891"/>
            <a:ext cx="219796" cy="1"/>
          </a:xfrm>
          <a:prstGeom prst="line">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5A61F43-8236-6718-E9DA-1FD7D0EC82D7}"/>
              </a:ext>
            </a:extLst>
          </p:cNvPr>
          <p:cNvSpPr txBox="1"/>
          <p:nvPr/>
        </p:nvSpPr>
        <p:spPr>
          <a:xfrm>
            <a:off x="6691416" y="5961078"/>
            <a:ext cx="1097627"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생성</a:t>
            </a:r>
            <a:endParaRPr lang="en-US" altLang="ko-KR" sz="1000">
              <a:solidFill>
                <a:schemeClr val="tx1"/>
              </a:solidFill>
              <a:effectLst/>
            </a:endParaRPr>
          </a:p>
        </p:txBody>
      </p:sp>
      <p:sp>
        <p:nvSpPr>
          <p:cNvPr id="40" name="TextBox 39">
            <a:extLst>
              <a:ext uri="{FF2B5EF4-FFF2-40B4-BE49-F238E27FC236}">
                <a16:creationId xmlns:a16="http://schemas.microsoft.com/office/drawing/2014/main" id="{9A66F521-4EE1-6DB7-FA35-0F9C2092E3A1}"/>
              </a:ext>
            </a:extLst>
          </p:cNvPr>
          <p:cNvSpPr txBox="1"/>
          <p:nvPr/>
        </p:nvSpPr>
        <p:spPr>
          <a:xfrm>
            <a:off x="5149134" y="5717990"/>
            <a:ext cx="800903"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41" name="TextBox 40">
            <a:extLst>
              <a:ext uri="{FF2B5EF4-FFF2-40B4-BE49-F238E27FC236}">
                <a16:creationId xmlns:a16="http://schemas.microsoft.com/office/drawing/2014/main" id="{5EE190FA-16FB-F769-2A21-2BC290A552B1}"/>
              </a:ext>
            </a:extLst>
          </p:cNvPr>
          <p:cNvSpPr txBox="1"/>
          <p:nvPr/>
        </p:nvSpPr>
        <p:spPr>
          <a:xfrm>
            <a:off x="2147951" y="5601103"/>
            <a:ext cx="2259812"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예외 발생</a:t>
            </a:r>
            <a:endParaRPr lang="en-US" altLang="ko-KR" sz="1000">
              <a:solidFill>
                <a:schemeClr val="tx1"/>
              </a:solidFill>
              <a:effectLst/>
            </a:endParaRPr>
          </a:p>
        </p:txBody>
      </p:sp>
    </p:spTree>
    <p:extLst>
      <p:ext uri="{BB962C8B-B14F-4D97-AF65-F5344CB8AC3E}">
        <p14:creationId xmlns:p14="http://schemas.microsoft.com/office/powerpoint/2010/main" val="361493250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431349" y="2921169"/>
            <a:ext cx="3329309"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Validator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7017021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705333"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a:t>
            </a:r>
            <a:r>
              <a:rPr lang="ko-KR" altLang="en-US" sz="1200"/>
              <a:t> 의 </a:t>
            </a:r>
            <a:r>
              <a:rPr lang="en-US" altLang="ko-KR" sz="1200"/>
              <a:t>Validator</a:t>
            </a:r>
            <a:r>
              <a:rPr lang="ko-KR" altLang="en-US" sz="1200"/>
              <a:t> 는 객체의 유효성을 검증하기 위해 설계된 인터페이스로</a:t>
            </a:r>
            <a:r>
              <a:rPr lang="en-US" altLang="ko-KR" sz="1200"/>
              <a:t> </a:t>
            </a:r>
            <a:r>
              <a:rPr lang="ko-KR" altLang="en-US" sz="1200"/>
              <a:t>데이터 유효성 검증을 단순화하면서 비즈니스 로직과 검증 로직을 분리하는 데 사용된다</a:t>
            </a:r>
            <a:r>
              <a:rPr lang="en-US" altLang="ko-KR" sz="1200"/>
              <a:t>. </a:t>
            </a:r>
          </a:p>
        </p:txBody>
      </p:sp>
      <p:sp>
        <p:nvSpPr>
          <p:cNvPr id="22" name="직사각형 21">
            <a:extLst>
              <a:ext uri="{FF2B5EF4-FFF2-40B4-BE49-F238E27FC236}">
                <a16:creationId xmlns:a16="http://schemas.microsoft.com/office/drawing/2014/main" id="{F49B2331-6E02-90F7-5B02-DF4E1840BE3C}"/>
              </a:ext>
            </a:extLst>
          </p:cNvPr>
          <p:cNvSpPr/>
          <p:nvPr/>
        </p:nvSpPr>
        <p:spPr>
          <a:xfrm>
            <a:off x="107316" y="150831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구조</a:t>
            </a:r>
            <a:endParaRPr lang="ko-KR" altLang="en-US" b="1">
              <a:solidFill>
                <a:schemeClr val="accent1">
                  <a:lumMod val="75000"/>
                </a:schemeClr>
              </a:solidFill>
              <a:latin typeface="+mn-ea"/>
            </a:endParaRPr>
          </a:p>
        </p:txBody>
      </p:sp>
      <p:sp>
        <p:nvSpPr>
          <p:cNvPr id="11" name="모서리가 둥근 직사각형 38">
            <a:extLst>
              <a:ext uri="{FF2B5EF4-FFF2-40B4-BE49-F238E27FC236}">
                <a16:creationId xmlns:a16="http://schemas.microsoft.com/office/drawing/2014/main" id="{398D6A33-B1F8-4A7B-B0BC-EB171CDB2667}"/>
              </a:ext>
            </a:extLst>
          </p:cNvPr>
          <p:cNvSpPr/>
          <p:nvPr/>
        </p:nvSpPr>
        <p:spPr>
          <a:xfrm>
            <a:off x="548182" y="2052391"/>
            <a:ext cx="3858122" cy="1429512"/>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2000" b="0" i="0" u="none" strike="noStrike" cap="none" normalizeH="0" baseline="0">
                <a:ln>
                  <a:noFill/>
                </a:ln>
                <a:solidFill>
                  <a:schemeClr val="bg1"/>
                </a:solidFill>
                <a:effectLst/>
                <a:latin typeface="Arial Unicode MS"/>
                <a:ea typeface="JetBrains Mono"/>
              </a:rPr>
              <a:t>Validator</a:t>
            </a: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boolean </a:t>
            </a:r>
            <a:r>
              <a:rPr kumimoji="0" lang="ko-KR" altLang="ko-KR" sz="1400" b="0" i="0" u="none" strike="noStrike" cap="none" normalizeH="0" baseline="0">
                <a:ln>
                  <a:noFill/>
                </a:ln>
                <a:solidFill>
                  <a:srgbClr val="56A8F5"/>
                </a:solidFill>
                <a:effectLst/>
                <a:latin typeface="Arial Unicode MS"/>
                <a:ea typeface="JetBrains Mono"/>
              </a:rPr>
              <a:t>supports</a:t>
            </a:r>
            <a:r>
              <a:rPr kumimoji="0" lang="ko-KR" altLang="ko-KR" sz="1400" b="0" i="0" u="none" strike="noStrike" cap="none" normalizeH="0" baseline="0">
                <a:ln>
                  <a:noFill/>
                </a:ln>
                <a:solidFill>
                  <a:srgbClr val="BCBEC4"/>
                </a:solidFill>
                <a:effectLst/>
                <a:latin typeface="Arial Unicode MS"/>
                <a:ea typeface="JetBrains Mono"/>
              </a:rPr>
              <a:t>(Class&lt;?&gt; clazz)</a:t>
            </a: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validate</a:t>
            </a:r>
            <a:r>
              <a:rPr kumimoji="0" lang="ko-KR" altLang="ko-KR" sz="1400" b="0" i="0" u="none" strike="noStrike" cap="none" normalizeH="0" baseline="0">
                <a:ln>
                  <a:noFill/>
                </a:ln>
                <a:solidFill>
                  <a:srgbClr val="BCBEC4"/>
                </a:solidFill>
                <a:effectLst/>
                <a:latin typeface="Arial Unicode MS"/>
                <a:ea typeface="JetBrains Mono"/>
              </a:rPr>
              <a:t>(Object target, Errors errors)</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4377E55A-1081-45DF-8428-BE16EA9C7C06}"/>
              </a:ext>
            </a:extLst>
          </p:cNvPr>
          <p:cNvSpPr/>
          <p:nvPr/>
        </p:nvSpPr>
        <p:spPr>
          <a:xfrm>
            <a:off x="483311" y="3801918"/>
            <a:ext cx="8054830" cy="236494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t>supports()</a:t>
            </a:r>
          </a:p>
          <a:p>
            <a:pPr marL="628650" lvl="1" indent="-171450">
              <a:lnSpc>
                <a:spcPct val="150000"/>
              </a:lnSpc>
              <a:buFont typeface="Arial" panose="020B0604020202020204" pitchFamily="34" charset="0"/>
              <a:buChar char="•"/>
            </a:pPr>
            <a:r>
              <a:rPr lang="ko-KR" altLang="en-US" sz="1200"/>
              <a:t>해당 </a:t>
            </a:r>
            <a:r>
              <a:rPr lang="en-US" altLang="ko-KR" sz="1200"/>
              <a:t>Validator</a:t>
            </a:r>
            <a:r>
              <a:rPr lang="ko-KR" altLang="en-US" sz="1200"/>
              <a:t>가 특정 객체 타입을 지원하는지 확인하는 메서드이다</a:t>
            </a:r>
            <a:endParaRPr lang="en-US" altLang="ko-KR" sz="1200"/>
          </a:p>
          <a:p>
            <a:pPr marL="628650" lvl="1" indent="-171450">
              <a:lnSpc>
                <a:spcPct val="150000"/>
              </a:lnSpc>
              <a:buFont typeface="Arial" panose="020B0604020202020204" pitchFamily="34" charset="0"/>
              <a:buChar char="•"/>
            </a:pPr>
            <a:r>
              <a:rPr lang="ko-KR" altLang="en-US" sz="1200"/>
              <a:t>이 메서드는 일반적으로 이렇게 구현된다</a:t>
            </a:r>
            <a:endParaRPr lang="en-US" altLang="ko-KR" sz="1200"/>
          </a:p>
          <a:p>
            <a:pPr marL="1085850" lvl="2" indent="-171450">
              <a:lnSpc>
                <a:spcPct val="150000"/>
              </a:lnSpc>
              <a:buFont typeface="Arial" panose="020B0604020202020204" pitchFamily="34" charset="0"/>
              <a:buChar char="•"/>
            </a:pPr>
            <a:r>
              <a:rPr lang="en-US" altLang="ko-KR" sz="1200"/>
              <a:t>Foo.class.isAssignableFrom(clazz) - Foo</a:t>
            </a:r>
            <a:r>
              <a:rPr lang="ko-KR" altLang="en-US" sz="1200"/>
              <a:t>는 실제로 검증할 객체 인스턴스의 클래스 또는 상위 클래스이다</a:t>
            </a:r>
            <a:endParaRPr lang="en-US" altLang="ko-KR" sz="1200"/>
          </a:p>
          <a:p>
            <a:pPr marL="1085850" lvl="2"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400" b="1"/>
              <a:t>validate()</a:t>
            </a:r>
          </a:p>
          <a:p>
            <a:pPr marL="628650" lvl="1" indent="-171450">
              <a:lnSpc>
                <a:spcPct val="150000"/>
              </a:lnSpc>
              <a:buFont typeface="Arial" panose="020B0604020202020204" pitchFamily="34" charset="0"/>
              <a:buChar char="•"/>
            </a:pPr>
            <a:r>
              <a:rPr lang="ko-KR" altLang="en-US" sz="1200"/>
              <a:t>주어진 대상 객체가 </a:t>
            </a:r>
            <a:r>
              <a:rPr lang="en-US" altLang="ko-KR" sz="1200"/>
              <a:t>supports(Class) </a:t>
            </a:r>
            <a:r>
              <a:rPr lang="ko-KR" altLang="en-US" sz="1200"/>
              <a:t>메서드에서 </a:t>
            </a:r>
            <a:r>
              <a:rPr lang="en-US" altLang="ko-KR" sz="1200"/>
              <a:t>true</a:t>
            </a:r>
            <a:r>
              <a:rPr lang="ko-KR" altLang="en-US" sz="1200"/>
              <a:t>를 반환하는 클래스여야만 검증할 수 있다</a:t>
            </a:r>
            <a:endParaRPr lang="en-US" altLang="ko-KR" sz="1200"/>
          </a:p>
          <a:p>
            <a:pPr marL="628650" lvl="1" indent="-171450">
              <a:lnSpc>
                <a:spcPct val="150000"/>
              </a:lnSpc>
              <a:buFont typeface="Arial" panose="020B0604020202020204" pitchFamily="34" charset="0"/>
              <a:buChar char="•"/>
            </a:pPr>
            <a:r>
              <a:rPr lang="ko-KR" altLang="en-US" sz="1200"/>
              <a:t>실제 유효성 검사를 수행하는 메서드이며 유효성 검사에 실패한 경우 </a:t>
            </a:r>
            <a:r>
              <a:rPr lang="en-US" altLang="ko-KR" sz="1200"/>
              <a:t>Errors </a:t>
            </a:r>
            <a:r>
              <a:rPr lang="ko-KR" altLang="en-US" sz="1200"/>
              <a:t>객체를 사용하여 오류를 추가한다</a:t>
            </a:r>
            <a:endParaRPr lang="en-US" altLang="ko-KR" sz="1200"/>
          </a:p>
        </p:txBody>
      </p:sp>
    </p:spTree>
    <p:extLst>
      <p:ext uri="{BB962C8B-B14F-4D97-AF65-F5344CB8AC3E}">
        <p14:creationId xmlns:p14="http://schemas.microsoft.com/office/powerpoint/2010/main" val="13581650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139653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5" name="TextBox 4">
            <a:extLst>
              <a:ext uri="{FF2B5EF4-FFF2-40B4-BE49-F238E27FC236}">
                <a16:creationId xmlns:a16="http://schemas.microsoft.com/office/drawing/2014/main" id="{EB68334E-DD5A-627B-8BCA-8C64C1486839}"/>
              </a:ext>
            </a:extLst>
          </p:cNvPr>
          <p:cNvSpPr txBox="1"/>
          <p:nvPr/>
        </p:nvSpPr>
        <p:spPr>
          <a:xfrm>
            <a:off x="6570497" y="620730"/>
            <a:ext cx="5322313" cy="5403402"/>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@Component</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UserValidator </a:t>
            </a:r>
            <a:r>
              <a:rPr lang="en-US" altLang="ko-KR" sz="1100">
                <a:solidFill>
                  <a:srgbClr val="CF8E6D"/>
                </a:solidFill>
                <a:effectLst/>
                <a:highlight>
                  <a:srgbClr val="1E1F22"/>
                </a:highlight>
              </a:rPr>
              <a:t>implements </a:t>
            </a:r>
            <a:r>
              <a:rPr lang="en-US" altLang="ko-KR" sz="1100">
                <a:solidFill>
                  <a:srgbClr val="BCBEC4"/>
                </a:solidFill>
                <a:effectLst/>
                <a:highlight>
                  <a:srgbClr val="1E1F22"/>
                </a:highlight>
              </a:rPr>
              <a:t>Validator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boolean </a:t>
            </a:r>
            <a:r>
              <a:rPr lang="en-US" altLang="ko-KR" sz="1100">
                <a:solidFill>
                  <a:srgbClr val="56A8F5"/>
                </a:solidFill>
                <a:effectLst/>
                <a:highlight>
                  <a:srgbClr val="1E1F22"/>
                </a:highlight>
              </a:rPr>
              <a:t>supports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Class</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a:t>
            </a:r>
            <a:r>
              <a:rPr lang="en-US" altLang="ko-KR" sz="1100">
                <a:solidFill>
                  <a:srgbClr val="CF8E6D"/>
                </a:solidFill>
                <a:effectLst/>
                <a:highlight>
                  <a:srgbClr val="1E1F22"/>
                </a:highlight>
              </a:rPr>
              <a:t>class</a:t>
            </a:r>
            <a:r>
              <a:rPr lang="en-US" altLang="ko-KR" sz="1100">
                <a:solidFill>
                  <a:srgbClr val="BCBEC4"/>
                </a:solidFill>
                <a:effectLst/>
                <a:highlight>
                  <a:srgbClr val="1E1F22"/>
                </a:highlight>
              </a:rPr>
              <a:t>.isAssignableFrom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void </a:t>
            </a:r>
            <a:r>
              <a:rPr lang="en-US" altLang="ko-KR" sz="1100">
                <a:solidFill>
                  <a:srgbClr val="56A8F5"/>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Object target, Errors errors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User user =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target;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a:t>
            </a:r>
            <a:r>
              <a:rPr lang="ko-KR" altLang="en-US" sz="1100">
                <a:solidFill>
                  <a:srgbClr val="7A7E85"/>
                </a:solidFill>
                <a:effectLst/>
                <a:highlight>
                  <a:srgbClr val="1E1F22"/>
                </a:highlight>
                <a:latin typeface="Menlo-Regular" panose="020B0609030804020204" pitchFamily="49" charset="0"/>
              </a:rPr>
              <a:t>공백 또는 빈 값 검증 유틸 </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ValidationUtils.rejectIfEmptyOrWhitespace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errors, </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"required"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&gt; </a:t>
            </a:r>
            <a:r>
              <a:rPr lang="en-US" altLang="ko-KR" sz="1100">
                <a:solidFill>
                  <a:srgbClr val="2AACB8"/>
                </a:solidFill>
                <a:effectLst/>
                <a:highlight>
                  <a:srgbClr val="1E1F22"/>
                </a:highlight>
              </a:rPr>
              <a:t>100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errors.rejectValue</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"age"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a:t>
            </a:r>
            <a:r>
              <a:rPr lang="en-US" altLang="ko-KR" sz="1100">
                <a:solidFill>
                  <a:srgbClr val="6AAB73"/>
                </a:solidFill>
                <a:highlight>
                  <a:srgbClr val="1E1F22"/>
                </a:highlight>
              </a:rPr>
              <a:t>max</a:t>
            </a:r>
            <a:r>
              <a:rPr lang="en-US" altLang="ko-KR" sz="1100">
                <a:solidFill>
                  <a:srgbClr val="6AAB73"/>
                </a:solidFill>
                <a:effectLst/>
                <a:highlight>
                  <a:srgbClr val="1E1F22"/>
                </a:highlight>
              </a:rPr>
              <a:t>", new Object[]{100}</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7A7E85"/>
                </a:solidFill>
                <a:effectLst/>
                <a:highlight>
                  <a:srgbClr val="1E1F22"/>
                </a:highlight>
              </a:rPr>
              <a:t>//</a:t>
            </a:r>
            <a:r>
              <a:rPr lang="ko-KR" altLang="en-US" sz="1100">
                <a:solidFill>
                  <a:srgbClr val="7A7E85"/>
                </a:solidFill>
                <a:effectLst/>
                <a:highlight>
                  <a:srgbClr val="1E1F22"/>
                </a:highlight>
              </a:rPr>
              <a:t> </a:t>
            </a:r>
            <a:r>
              <a:rPr lang="ko-KR" altLang="en-US" sz="1100">
                <a:solidFill>
                  <a:srgbClr val="7A7E85"/>
                </a:solidFill>
                <a:highlight>
                  <a:srgbClr val="1E1F22"/>
                </a:highlight>
                <a:latin typeface="Menlo-Regular" panose="020B0609030804020204" pitchFamily="49" charset="0"/>
              </a:rPr>
              <a:t>글로벌 오류</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"admin"</a:t>
            </a:r>
            <a:r>
              <a:rPr lang="en-US" altLang="ko-KR" sz="1100">
                <a:solidFill>
                  <a:srgbClr val="BCBEC4"/>
                </a:solidFill>
                <a:effectLst/>
                <a:highlight>
                  <a:srgbClr val="1E1F22"/>
                </a:highlight>
              </a:rPr>
              <a:t>.equals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user.getUserName</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&amp;&amp; user.getAge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&lt; </a:t>
            </a:r>
            <a:r>
              <a:rPr lang="en-US" altLang="ko-KR" sz="1100">
                <a:solidFill>
                  <a:srgbClr val="2AACB8"/>
                </a:solidFill>
                <a:effectLst/>
                <a:highlight>
                  <a:srgbClr val="1E1F22"/>
                </a:highlight>
              </a:rPr>
              <a:t>20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"authority"</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7" name="TextBox 6">
            <a:extLst>
              <a:ext uri="{FF2B5EF4-FFF2-40B4-BE49-F238E27FC236}">
                <a16:creationId xmlns:a16="http://schemas.microsoft.com/office/drawing/2014/main" id="{20E2F0BD-D52F-CE34-2DA9-E1C572C144A2}"/>
              </a:ext>
            </a:extLst>
          </p:cNvPr>
          <p:cNvSpPr txBox="1"/>
          <p:nvPr/>
        </p:nvSpPr>
        <p:spPr>
          <a:xfrm>
            <a:off x="214575" y="620730"/>
            <a:ext cx="6175005" cy="4641655"/>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UserController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3AE60"/>
                </a:solidFill>
                <a:effectLst/>
                <a:highlight>
                  <a:srgbClr val="1E1F22"/>
                </a:highlight>
              </a:rPr>
              <a:t>@Autowired</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UserValidator </a:t>
            </a:r>
            <a:r>
              <a:rPr lang="en-US" altLang="ko-KR" sz="1100">
                <a:solidFill>
                  <a:srgbClr val="C77DBB"/>
                </a:solidFill>
                <a:effectLst/>
                <a:highlight>
                  <a:srgbClr val="1E1F22"/>
                </a:highlight>
              </a:rPr>
              <a:t>userValidator</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@PostMapping("/users")</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createUser</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@ModelAttribute </a:t>
            </a:r>
            <a:r>
              <a:rPr lang="en-US" altLang="ko-KR" sz="1100">
                <a:solidFill>
                  <a:srgbClr val="BCBEC4"/>
                </a:solidFill>
                <a:effectLst/>
                <a:highlight>
                  <a:srgbClr val="1E1F22"/>
                </a:highlight>
              </a:rPr>
              <a:t>User user, BindingResult result</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endParaRPr lang="en-US" altLang="ko-KR" sz="1100">
              <a:solidFill>
                <a:srgbClr val="7A7E85"/>
              </a:solidFill>
              <a:effectLst/>
              <a:highlight>
                <a:srgbClr val="1E1F22"/>
              </a:highlight>
              <a:latin typeface="Menlo-Regular" panose="020B0609030804020204" pitchFamily="49" charset="0"/>
            </a:endParaRPr>
          </a:p>
          <a:p>
            <a:pPr>
              <a:lnSpc>
                <a:spcPct val="150000"/>
              </a:lnSpc>
            </a:pPr>
            <a:r>
              <a:rPr lang="ko-KR" altLang="en-US" sz="1100">
                <a:solidFill>
                  <a:srgbClr val="C77DBB"/>
                </a:solidFill>
                <a:effectLst/>
                <a:highlight>
                  <a:srgbClr val="1E1F22"/>
                </a:highlight>
              </a:rPr>
              <a:t>        </a:t>
            </a:r>
            <a:r>
              <a:rPr lang="en-US" altLang="ko-KR" sz="1100">
                <a:solidFill>
                  <a:srgbClr val="C77DBB"/>
                </a:solidFill>
                <a:effectLst/>
                <a:highlight>
                  <a:srgbClr val="1E1F22"/>
                </a:highlight>
              </a:rPr>
              <a:t>userValidator</a:t>
            </a:r>
            <a:r>
              <a:rPr lang="en-US" altLang="ko-KR" sz="1100">
                <a:solidFill>
                  <a:srgbClr val="BCBEC4"/>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result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result.hasErrors</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result.getAllErrors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.forEach</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error -&gt; log.info("errors={}", error.getDefaultMessage())</a:t>
            </a:r>
            <a:r>
              <a:rPr lang="en-US" altLang="ko-KR" sz="1100">
                <a:solidFill>
                  <a:srgbClr val="54A857"/>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"userForm"</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359FF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"redirect:/success"</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8" name="직사각형 7">
            <a:extLst>
              <a:ext uri="{FF2B5EF4-FFF2-40B4-BE49-F238E27FC236}">
                <a16:creationId xmlns:a16="http://schemas.microsoft.com/office/drawing/2014/main" id="{B17DD281-D2F5-5E8F-6329-BF1249C28524}"/>
              </a:ext>
            </a:extLst>
          </p:cNvPr>
          <p:cNvSpPr/>
          <p:nvPr/>
        </p:nvSpPr>
        <p:spPr>
          <a:xfrm>
            <a:off x="214575" y="5334561"/>
            <a:ext cx="6096468"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로직과 비즈니스 로직이 완벽하게 분리 되었고 컨트롤러에서 오류 검증하는 부분도 훨씬 깔끔해 졌다</a:t>
            </a:r>
            <a:endParaRPr lang="en-US" altLang="ko-KR" sz="1200"/>
          </a:p>
          <a:p>
            <a:pPr marL="171450" indent="-171450">
              <a:lnSpc>
                <a:spcPct val="150000"/>
              </a:lnSpc>
              <a:buFont typeface="Arial" panose="020B0604020202020204" pitchFamily="34" charset="0"/>
              <a:buChar char="•"/>
            </a:pPr>
            <a:r>
              <a:rPr lang="en-US" altLang="ko-KR" sz="1200"/>
              <a:t>Validator </a:t>
            </a:r>
            <a:r>
              <a:rPr lang="ko-KR" altLang="en-US" sz="1200"/>
              <a:t>는 이후 학습할 빈 검증에서 살펴볼 건데 매우 핵심적인 역할을 하게 된다</a:t>
            </a:r>
            <a:endParaRPr lang="en-US" altLang="ko-KR" sz="1200"/>
          </a:p>
        </p:txBody>
      </p:sp>
      <p:cxnSp>
        <p:nvCxnSpPr>
          <p:cNvPr id="10" name="직선 화살표 연결선 9">
            <a:extLst>
              <a:ext uri="{FF2B5EF4-FFF2-40B4-BE49-F238E27FC236}">
                <a16:creationId xmlns:a16="http://schemas.microsoft.com/office/drawing/2014/main" id="{017E96DF-0A67-75ED-BD7F-51453F5C68CC}"/>
              </a:ext>
            </a:extLst>
          </p:cNvPr>
          <p:cNvCxnSpPr/>
          <p:nvPr/>
        </p:nvCxnSpPr>
        <p:spPr>
          <a:xfrm flipV="1">
            <a:off x="2771249" y="1099524"/>
            <a:ext cx="3799248" cy="72366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25247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검증기</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2" name="Rectangle 1">
            <a:extLst>
              <a:ext uri="{FF2B5EF4-FFF2-40B4-BE49-F238E27FC236}">
                <a16:creationId xmlns:a16="http://schemas.microsoft.com/office/drawing/2014/main" id="{81D287A8-0BA0-46B4-967F-2B4CABA5C0DE}"/>
              </a:ext>
            </a:extLst>
          </p:cNvPr>
          <p:cNvSpPr>
            <a:spLocks noChangeArrowheads="1"/>
          </p:cNvSpPr>
          <p:nvPr/>
        </p:nvSpPr>
        <p:spPr bwMode="auto">
          <a:xfrm>
            <a:off x="310393" y="584802"/>
            <a:ext cx="5637402" cy="60939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@Component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UserValidator </a:t>
            </a:r>
            <a:r>
              <a:rPr kumimoji="0" lang="ko-KR" altLang="ko-KR" sz="1000" b="0" i="0" u="none" strike="noStrike" cap="none" normalizeH="0" baseline="0">
                <a:ln>
                  <a:noFill/>
                </a:ln>
                <a:solidFill>
                  <a:srgbClr val="CF8E6D"/>
                </a:solidFill>
                <a:effectLst/>
                <a:latin typeface="Arial Unicode MS"/>
                <a:ea typeface="JetBrains Mono"/>
              </a:rPr>
              <a:t>implements </a:t>
            </a:r>
            <a:r>
              <a:rPr kumimoji="0" lang="ko-KR" altLang="ko-KR" sz="1000" b="0" i="0" u="none" strike="noStrike" cap="none" normalizeH="0" baseline="0">
                <a:ln>
                  <a:noFill/>
                </a:ln>
                <a:solidFill>
                  <a:srgbClr val="BCBEC4"/>
                </a:solidFill>
                <a:effectLst/>
                <a:latin typeface="Arial Unicode MS"/>
                <a:ea typeface="JetBrains Mono"/>
              </a:rPr>
              <a:t>Validator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boolean </a:t>
            </a:r>
            <a:r>
              <a:rPr kumimoji="0" lang="ko-KR" altLang="ko-KR" sz="1000" b="0" i="0" u="none" strike="noStrike" cap="none" normalizeH="0" baseline="0">
                <a:ln>
                  <a:noFill/>
                </a:ln>
                <a:solidFill>
                  <a:srgbClr val="56A8F5"/>
                </a:solidFill>
                <a:effectLst/>
                <a:latin typeface="Arial Unicode MS"/>
                <a:ea typeface="JetBrains Mono"/>
              </a:rPr>
              <a:t>supports</a:t>
            </a:r>
            <a:r>
              <a:rPr kumimoji="0" lang="ko-KR" altLang="ko-KR" sz="1000" b="0" i="0" u="none" strike="noStrike" cap="none" normalizeH="0" baseline="0">
                <a:ln>
                  <a:noFill/>
                </a:ln>
                <a:solidFill>
                  <a:srgbClr val="BCBEC4"/>
                </a:solidFill>
                <a:effectLst/>
                <a:latin typeface="Arial Unicode MS"/>
                <a:ea typeface="JetBrains Mono"/>
              </a:rPr>
              <a:t>(Class&lt;?&gt; clazz)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BCBEC4"/>
                </a:solidFill>
                <a:effectLst/>
                <a:latin typeface="Arial Unicode MS"/>
                <a:ea typeface="JetBrains Mono"/>
              </a:rPr>
              <a:t>User.</a:t>
            </a:r>
            <a:r>
              <a:rPr kumimoji="0" lang="ko-KR" altLang="ko-KR" sz="1000" b="0" i="0" u="none" strike="noStrike" cap="none" normalizeH="0" baseline="0">
                <a:ln>
                  <a:noFill/>
                </a:ln>
                <a:solidFill>
                  <a:srgbClr val="CF8E6D"/>
                </a:solidFill>
                <a:effectLst/>
                <a:latin typeface="Arial Unicode MS"/>
                <a:ea typeface="JetBrains Mono"/>
              </a:rPr>
              <a:t>class</a:t>
            </a:r>
            <a:r>
              <a:rPr kumimoji="0" lang="ko-KR" altLang="ko-KR" sz="1000" b="0" i="0" u="none" strike="noStrike" cap="none" normalizeH="0" baseline="0">
                <a:ln>
                  <a:noFill/>
                </a:ln>
                <a:solidFill>
                  <a:srgbClr val="BCBEC4"/>
                </a:solidFill>
                <a:effectLst/>
                <a:latin typeface="Arial Unicode MS"/>
                <a:ea typeface="JetBrains Mono"/>
              </a:rPr>
              <a:t>.isAssignableFrom(clazz);</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void </a:t>
            </a:r>
            <a:r>
              <a:rPr kumimoji="0" lang="ko-KR" altLang="ko-KR" sz="1000" b="0" i="0" u="none" strike="noStrike" cap="none" normalizeH="0" baseline="0">
                <a:ln>
                  <a:noFill/>
                </a:ln>
                <a:solidFill>
                  <a:srgbClr val="56A8F5"/>
                </a:solidFill>
                <a:effectLst/>
                <a:latin typeface="Arial Unicode MS"/>
                <a:ea typeface="JetBrains Mono"/>
              </a:rPr>
              <a:t>validate</a:t>
            </a:r>
            <a:r>
              <a:rPr kumimoji="0" lang="ko-KR" altLang="ko-KR" sz="1000" b="0" i="0" u="none" strike="noStrike" cap="none" normalizeH="0" baseline="0">
                <a:ln>
                  <a:noFill/>
                </a:ln>
                <a:solidFill>
                  <a:srgbClr val="BCBEC4"/>
                </a:solidFill>
                <a:effectLst/>
                <a:latin typeface="Arial Unicode MS"/>
                <a:ea typeface="JetBrains Mono"/>
              </a:rPr>
              <a:t>(Object target, Errors 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User user = (User) target;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ValidationUtils.rejectIfEmptyOrWhitespace(errors, </a:t>
            </a:r>
            <a:r>
              <a:rPr kumimoji="0" lang="ko-KR" altLang="ko-KR" sz="1000" b="0" i="0" u="none" strike="noStrike" cap="none" normalizeH="0" baseline="0">
                <a:ln>
                  <a:noFill/>
                </a:ln>
                <a:solidFill>
                  <a:srgbClr val="6AAB73"/>
                </a:solidFill>
                <a:effectLst/>
                <a:latin typeface="Arial Unicode MS"/>
                <a:ea typeface="JetBrains Mono"/>
              </a:rPr>
              <a:t>"userName"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"required"</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(user.getAge() &gt; </a:t>
            </a:r>
            <a:r>
              <a:rPr kumimoji="0" lang="ko-KR" altLang="ko-KR" sz="1000" b="0" i="0" u="none" strike="noStrike" cap="none" normalizeH="0" baseline="0">
                <a:ln>
                  <a:noFill/>
                </a:ln>
                <a:solidFill>
                  <a:srgbClr val="2AACB8"/>
                </a:solidFill>
                <a:effectLst/>
                <a:latin typeface="Arial Unicode MS"/>
                <a:ea typeface="JetBrains Mono"/>
              </a:rPr>
              <a:t>100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errors.rejectValue(</a:t>
            </a:r>
            <a:r>
              <a:rPr kumimoji="0" lang="ko-KR" altLang="ko-KR" sz="1000" b="0" i="0" u="none" strike="noStrike" cap="none" normalizeH="0" baseline="0">
                <a:ln>
                  <a:noFill/>
                </a:ln>
                <a:solidFill>
                  <a:srgbClr val="6AAB73"/>
                </a:solidFill>
                <a:effectLst/>
                <a:latin typeface="Arial Unicode MS"/>
                <a:ea typeface="JetBrains Mono"/>
              </a:rPr>
              <a:t>"age"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"max"</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a:t>
            </a:r>
            <a:r>
              <a:rPr kumimoji="0" lang="ko-KR" altLang="ko-KR" sz="1000" b="0" i="0" u="none" strike="noStrike" cap="none" normalizeH="0" baseline="0">
                <a:ln>
                  <a:noFill/>
                </a:ln>
                <a:solidFill>
                  <a:srgbClr val="2AACB8"/>
                </a:solidFill>
                <a:effectLst/>
                <a:latin typeface="Arial Unicode MS"/>
                <a:ea typeface="JetBrains Mono"/>
              </a:rPr>
              <a:t>100</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"Age cannot exceed 100."</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@Component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AdminValidator </a:t>
            </a:r>
            <a:r>
              <a:rPr kumimoji="0" lang="ko-KR" altLang="ko-KR" sz="1000" b="0" i="0" u="none" strike="noStrike" cap="none" normalizeH="0" baseline="0">
                <a:ln>
                  <a:noFill/>
                </a:ln>
                <a:solidFill>
                  <a:srgbClr val="CF8E6D"/>
                </a:solidFill>
                <a:effectLst/>
                <a:latin typeface="Arial Unicode MS"/>
                <a:ea typeface="JetBrains Mono"/>
              </a:rPr>
              <a:t>implements </a:t>
            </a:r>
            <a:r>
              <a:rPr kumimoji="0" lang="ko-KR" altLang="ko-KR" sz="1000" b="0" i="0" u="none" strike="noStrike" cap="none" normalizeH="0" baseline="0">
                <a:ln>
                  <a:noFill/>
                </a:ln>
                <a:solidFill>
                  <a:srgbClr val="BCBEC4"/>
                </a:solidFill>
                <a:effectLst/>
                <a:latin typeface="Arial Unicode MS"/>
                <a:ea typeface="JetBrains Mono"/>
              </a:rPr>
              <a:t>Validator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boolean </a:t>
            </a:r>
            <a:r>
              <a:rPr kumimoji="0" lang="ko-KR" altLang="ko-KR" sz="1000" b="0" i="0" u="none" strike="noStrike" cap="none" normalizeH="0" baseline="0">
                <a:ln>
                  <a:noFill/>
                </a:ln>
                <a:solidFill>
                  <a:srgbClr val="56A8F5"/>
                </a:solidFill>
                <a:effectLst/>
                <a:latin typeface="Arial Unicode MS"/>
                <a:ea typeface="JetBrains Mono"/>
              </a:rPr>
              <a:t>supports</a:t>
            </a:r>
            <a:r>
              <a:rPr kumimoji="0" lang="ko-KR" altLang="ko-KR" sz="1000" b="0" i="0" u="none" strike="noStrike" cap="none" normalizeH="0" baseline="0">
                <a:ln>
                  <a:noFill/>
                </a:ln>
                <a:solidFill>
                  <a:srgbClr val="BCBEC4"/>
                </a:solidFill>
                <a:effectLst/>
                <a:latin typeface="Arial Unicode MS"/>
                <a:ea typeface="JetBrains Mono"/>
              </a:rPr>
              <a:t>(Class&lt;?&gt; clazz)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BCBEC4"/>
                </a:solidFill>
                <a:effectLst/>
                <a:latin typeface="Arial Unicode MS"/>
                <a:ea typeface="JetBrains Mono"/>
              </a:rPr>
              <a:t>Admin.</a:t>
            </a:r>
            <a:r>
              <a:rPr kumimoji="0" lang="ko-KR" altLang="ko-KR" sz="1000" b="0" i="0" u="none" strike="noStrike" cap="none" normalizeH="0" baseline="0">
                <a:ln>
                  <a:noFill/>
                </a:ln>
                <a:solidFill>
                  <a:srgbClr val="CF8E6D"/>
                </a:solidFill>
                <a:effectLst/>
                <a:latin typeface="Arial Unicode MS"/>
                <a:ea typeface="JetBrains Mono"/>
              </a:rPr>
              <a:t>class</a:t>
            </a:r>
            <a:r>
              <a:rPr kumimoji="0" lang="ko-KR" altLang="ko-KR" sz="1000" b="0" i="0" u="none" strike="noStrike" cap="none" normalizeH="0" baseline="0">
                <a:ln>
                  <a:noFill/>
                </a:ln>
                <a:solidFill>
                  <a:srgbClr val="BCBEC4"/>
                </a:solidFill>
                <a:effectLst/>
                <a:latin typeface="Arial Unicode MS"/>
                <a:ea typeface="JetBrains Mono"/>
              </a:rPr>
              <a:t>.isAssignableFrom(clazz);</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void </a:t>
            </a:r>
            <a:r>
              <a:rPr kumimoji="0" lang="ko-KR" altLang="ko-KR" sz="1000" b="0" i="0" u="none" strike="noStrike" cap="none" normalizeH="0" baseline="0">
                <a:ln>
                  <a:noFill/>
                </a:ln>
                <a:solidFill>
                  <a:srgbClr val="56A8F5"/>
                </a:solidFill>
                <a:effectLst/>
                <a:latin typeface="Arial Unicode MS"/>
                <a:ea typeface="JetBrains Mono"/>
              </a:rPr>
              <a:t>validate</a:t>
            </a:r>
            <a:r>
              <a:rPr kumimoji="0" lang="ko-KR" altLang="ko-KR" sz="1000" b="0" i="0" u="none" strike="noStrike" cap="none" normalizeH="0" baseline="0">
                <a:ln>
                  <a:noFill/>
                </a:ln>
                <a:solidFill>
                  <a:srgbClr val="BCBEC4"/>
                </a:solidFill>
                <a:effectLst/>
                <a:latin typeface="Arial Unicode MS"/>
                <a:ea typeface="JetBrains Mono"/>
              </a:rPr>
              <a:t>(Object target, Errors 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Admin admin = (Admin) target;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ValidationUtils.rejectIfEmptyOrWhitespace(errors, </a:t>
            </a:r>
            <a:r>
              <a:rPr kumimoji="0" lang="ko-KR" altLang="ko-KR" sz="1000" b="0" i="0" u="none" strike="noStrike" cap="none" normalizeH="0" baseline="0">
                <a:ln>
                  <a:noFill/>
                </a:ln>
                <a:solidFill>
                  <a:srgbClr val="6AAB73"/>
                </a:solidFill>
                <a:effectLst/>
                <a:latin typeface="Arial Unicode MS"/>
                <a:ea typeface="JetBrains Mono"/>
              </a:rPr>
              <a:t>"adminName"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"required"</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(admin.getLevel() &lt; </a:t>
            </a:r>
            <a:r>
              <a:rPr kumimoji="0" lang="ko-KR" altLang="ko-KR" sz="1000" b="0" i="0" u="none" strike="noStrike" cap="none" normalizeH="0" baseline="0">
                <a:ln>
                  <a:noFill/>
                </a:ln>
                <a:solidFill>
                  <a:srgbClr val="2AACB8"/>
                </a:solidFill>
                <a:effectLst/>
                <a:latin typeface="Arial Unicode MS"/>
                <a:ea typeface="JetBrains Mono"/>
              </a:rPr>
              <a:t>1</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errors.rejectValue(</a:t>
            </a:r>
            <a:r>
              <a:rPr kumimoji="0" lang="ko-KR" altLang="ko-KR" sz="1000" b="0" i="0" u="none" strike="noStrike" cap="none" normalizeH="0" baseline="0">
                <a:ln>
                  <a:noFill/>
                </a:ln>
                <a:solidFill>
                  <a:srgbClr val="6AAB73"/>
                </a:solidFill>
                <a:effectLst/>
                <a:latin typeface="Arial Unicode MS"/>
                <a:ea typeface="JetBrains Mono"/>
              </a:rPr>
              <a:t>"level"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"min"</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a:t>
            </a:r>
            <a:r>
              <a:rPr kumimoji="0" lang="ko-KR" altLang="ko-KR" sz="1000" b="0" i="0" u="none" strike="noStrike" cap="none" normalizeH="0" baseline="0">
                <a:ln>
                  <a:noFill/>
                </a:ln>
                <a:solidFill>
                  <a:srgbClr val="2AACB8"/>
                </a:solidFill>
                <a:effectLst/>
                <a:latin typeface="Arial Unicode MS"/>
                <a:ea typeface="JetBrains Mono"/>
              </a:rPr>
              <a:t>1</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"Admin level must be at least 1."</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A150DC2-4C12-4654-9A5F-D2DF5CF480CE}"/>
              </a:ext>
            </a:extLst>
          </p:cNvPr>
          <p:cNvSpPr>
            <a:spLocks noChangeArrowheads="1"/>
          </p:cNvSpPr>
          <p:nvPr/>
        </p:nvSpPr>
        <p:spPr bwMode="auto">
          <a:xfrm>
            <a:off x="6096000" y="584802"/>
            <a:ext cx="5352176" cy="51421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@Slf4j</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UserController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@Autowired</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private </a:t>
            </a:r>
            <a:r>
              <a:rPr kumimoji="0" lang="ko-KR" altLang="ko-KR" sz="1000" b="0" i="0" u="none" strike="noStrike" cap="none" normalizeH="0" baseline="0">
                <a:ln>
                  <a:noFill/>
                </a:ln>
                <a:solidFill>
                  <a:srgbClr val="BCBEC4"/>
                </a:solidFill>
                <a:effectLst/>
                <a:latin typeface="Arial Unicode MS"/>
                <a:ea typeface="JetBrains Mono"/>
              </a:rPr>
              <a:t>List&lt;Validator&gt; </a:t>
            </a:r>
            <a:r>
              <a:rPr kumimoji="0" lang="ko-KR" altLang="ko-KR" sz="1000" b="0" i="0" u="none" strike="noStrike" cap="none" normalizeH="0" baseline="0">
                <a:ln>
                  <a:noFill/>
                </a:ln>
                <a:solidFill>
                  <a:srgbClr val="C77DBB"/>
                </a:solidFill>
                <a:effectLst/>
                <a:latin typeface="Arial Unicode MS"/>
                <a:ea typeface="JetBrains Mono"/>
              </a:rPr>
              <a:t>validators</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"/users"</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createUser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 </a:t>
            </a:r>
            <a:r>
              <a:rPr kumimoji="0" lang="ko-KR" altLang="ko-KR" sz="1000" b="0" i="0" u="none" strike="noStrike" cap="none" normalizeH="0" baseline="0">
                <a:ln>
                  <a:noFill/>
                </a:ln>
                <a:solidFill>
                  <a:srgbClr val="BCBEC4"/>
                </a:solidFill>
                <a:effectLst/>
                <a:latin typeface="Arial Unicode MS"/>
                <a:ea typeface="JetBrains Mono"/>
              </a:rPr>
              <a:t>Admin admin, BindingResult result)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for </a:t>
            </a:r>
            <a:r>
              <a:rPr kumimoji="0" lang="ko-KR" altLang="ko-KR" sz="1000" b="0" i="0" u="none" strike="noStrike" cap="none" normalizeH="0" baseline="0">
                <a:ln>
                  <a:noFill/>
                </a:ln>
                <a:solidFill>
                  <a:srgbClr val="BCBEC4"/>
                </a:solidFill>
                <a:effectLst/>
                <a:latin typeface="Arial Unicode MS"/>
                <a:ea typeface="JetBrains Mono"/>
              </a:rPr>
              <a:t>(Validator validator : </a:t>
            </a:r>
            <a:r>
              <a:rPr kumimoji="0" lang="ko-KR" altLang="ko-KR" sz="1000" b="0" i="0" u="none" strike="noStrike" cap="none" normalizeH="0" baseline="0">
                <a:ln>
                  <a:noFill/>
                </a:ln>
                <a:solidFill>
                  <a:srgbClr val="C77DBB"/>
                </a:solidFill>
                <a:effectLst/>
                <a:latin typeface="Arial Unicode MS"/>
                <a:ea typeface="JetBrains Mono"/>
              </a:rPr>
              <a:t>validators</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(validator.supports(result.getTarget().getClass()))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validator.validate(result.getTarget(), result);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break</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(result.hasErrors())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result.getAllErrors().forEach(error -&gt;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1" u="none" strike="noStrike" cap="none" normalizeH="0" baseline="0">
                <a:ln>
                  <a:noFill/>
                </a:ln>
                <a:solidFill>
                  <a:srgbClr val="C77DBB"/>
                </a:solidFill>
                <a:effectLst/>
                <a:latin typeface="Arial Unicode MS"/>
                <a:ea typeface="JetBrains Mono"/>
              </a:rPr>
              <a:t>log</a:t>
            </a:r>
            <a:r>
              <a:rPr kumimoji="0" lang="ko-KR" altLang="ko-KR" sz="1000" b="0" i="0" u="none" strike="noStrike" cap="none" normalizeH="0" baseline="0">
                <a:ln>
                  <a:noFill/>
                </a:ln>
                <a:solidFill>
                  <a:srgbClr val="BCBEC4"/>
                </a:solidFill>
                <a:effectLst/>
                <a:latin typeface="Arial Unicode MS"/>
                <a:ea typeface="JetBrains Mono"/>
              </a:rPr>
              <a:t>.info(</a:t>
            </a:r>
            <a:r>
              <a:rPr kumimoji="0" lang="ko-KR" altLang="ko-KR" sz="1000" b="0" i="0" u="none" strike="noStrike" cap="none" normalizeH="0" baseline="0">
                <a:ln>
                  <a:noFill/>
                </a:ln>
                <a:solidFill>
                  <a:srgbClr val="6AAB73"/>
                </a:solidFill>
                <a:effectLst/>
                <a:latin typeface="Arial Unicode MS"/>
                <a:ea typeface="JetBrains Mono"/>
              </a:rPr>
              <a:t>"errors=</a:t>
            </a:r>
            <a:r>
              <a:rPr kumimoji="0" lang="ko-KR" altLang="ko-KR" sz="1000" b="0" i="0" u="none" strike="noStrike" cap="none" normalizeH="0" baseline="0">
                <a:ln>
                  <a:noFill/>
                </a:ln>
                <a:solidFill>
                  <a:srgbClr val="CF8E6D"/>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 error.getDefaultMessage())</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en-US" altLang="ko-KR" sz="1000" b="0" i="0" u="none" strike="noStrike" cap="none" normalizeH="0" baseline="0">
                <a:ln>
                  <a:noFill/>
                </a:ln>
                <a:solidFill>
                  <a:srgbClr val="CF8E6D"/>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lang="en-US" altLang="ko-KR" sz="1000">
                <a:solidFill>
                  <a:srgbClr val="6AAB73"/>
                </a:solidFill>
                <a:latin typeface="Arial Unicode MS"/>
                <a:ea typeface="JetBrains Mono"/>
              </a:rPr>
              <a:t>success</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CD07A50E-F9D1-43DD-AC6D-EACF5B077BAE}"/>
              </a:ext>
            </a:extLst>
          </p:cNvPr>
          <p:cNvSpPr/>
          <p:nvPr/>
        </p:nvSpPr>
        <p:spPr>
          <a:xfrm>
            <a:off x="6028888" y="5726915"/>
            <a:ext cx="6096000" cy="887615"/>
          </a:xfrm>
          <a:prstGeom prst="rect">
            <a:avLst/>
          </a:prstGeom>
        </p:spPr>
        <p:txBody>
          <a:bodyPr wrap="square">
            <a:spAutoFit/>
          </a:bodyPr>
          <a:lstStyle/>
          <a:p>
            <a:pPr>
              <a:lnSpc>
                <a:spcPct val="150000"/>
              </a:lnSpc>
            </a:pPr>
            <a:r>
              <a:rPr lang="ko-KR" altLang="en-US" sz="1200"/>
              <a:t>여러 개의 검증기를 활용할 경우에는 </a:t>
            </a:r>
            <a:r>
              <a:rPr lang="en-US" altLang="ko-KR" sz="1200"/>
              <a:t>Validator</a:t>
            </a:r>
            <a:r>
              <a:rPr lang="ko-KR" altLang="en-US" sz="1200"/>
              <a:t> 의 </a:t>
            </a:r>
            <a:r>
              <a:rPr lang="en-US" altLang="ko-KR" sz="1200"/>
              <a:t>supports() </a:t>
            </a:r>
            <a:r>
              <a:rPr lang="ko-KR" altLang="en-US" sz="1200"/>
              <a:t>메서드를 사용하여 </a:t>
            </a:r>
            <a:br>
              <a:rPr lang="en-US" altLang="ko-KR" sz="1200"/>
            </a:br>
            <a:r>
              <a:rPr lang="ko-KR" altLang="en-US" sz="1200"/>
              <a:t>현재 검증하고자 하는 객체의 타입을 체크하여 </a:t>
            </a:r>
            <a:r>
              <a:rPr lang="en-US" altLang="ko-KR" sz="1200"/>
              <a:t>true </a:t>
            </a:r>
            <a:r>
              <a:rPr lang="ko-KR" altLang="en-US" sz="1200"/>
              <a:t>를 반환하는 검증기를 선택해서 </a:t>
            </a:r>
            <a:br>
              <a:rPr lang="en-US" altLang="ko-KR" sz="1200"/>
            </a:br>
            <a:r>
              <a:rPr lang="ko-KR" altLang="en-US" sz="1200"/>
              <a:t>검증하는 식으로 진행하면 된다 </a:t>
            </a:r>
            <a:endParaRPr lang="en-US" altLang="ko-KR" sz="1200"/>
          </a:p>
        </p:txBody>
      </p:sp>
    </p:spTree>
    <p:extLst>
      <p:ext uri="{BB962C8B-B14F-4D97-AF65-F5344CB8AC3E}">
        <p14:creationId xmlns:p14="http://schemas.microsoft.com/office/powerpoint/2010/main" val="314781317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323639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와 </a:t>
            </a:r>
            <a:r>
              <a:rPr lang="en-US" altLang="ko-KR" b="1">
                <a:solidFill>
                  <a:schemeClr val="accent1">
                    <a:lumMod val="75000"/>
                  </a:schemeClr>
                </a:solidFill>
                <a:latin typeface="+mn-ea"/>
              </a:rPr>
              <a:t>Validator</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222C0509-6430-4C10-B3BC-C2AD664E2D67}"/>
              </a:ext>
            </a:extLst>
          </p:cNvPr>
          <p:cNvSpPr txBox="1"/>
          <p:nvPr/>
        </p:nvSpPr>
        <p:spPr>
          <a:xfrm>
            <a:off x="6820251" y="655388"/>
            <a:ext cx="5156450" cy="4884029"/>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@Component</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UserValidator </a:t>
            </a:r>
            <a:r>
              <a:rPr lang="en-US" altLang="ko-KR" sz="1100">
                <a:solidFill>
                  <a:srgbClr val="CF8E6D"/>
                </a:solidFill>
                <a:effectLst/>
                <a:highlight>
                  <a:srgbClr val="1E1F22"/>
                </a:highlight>
              </a:rPr>
              <a:t>implements </a:t>
            </a:r>
            <a:r>
              <a:rPr lang="en-US" altLang="ko-KR" sz="1100">
                <a:solidFill>
                  <a:srgbClr val="BCBEC4"/>
                </a:solidFill>
                <a:effectLst/>
                <a:highlight>
                  <a:srgbClr val="1E1F22"/>
                </a:highlight>
              </a:rPr>
              <a:t>Validator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boolean </a:t>
            </a:r>
            <a:r>
              <a:rPr lang="en-US" altLang="ko-KR" sz="1100">
                <a:solidFill>
                  <a:srgbClr val="56A8F5"/>
                </a:solidFill>
                <a:effectLst/>
                <a:highlight>
                  <a:srgbClr val="1E1F22"/>
                </a:highlight>
              </a:rPr>
              <a:t>supports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Class</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a:t>
            </a:r>
            <a:r>
              <a:rPr lang="en-US" altLang="ko-KR" sz="1100">
                <a:solidFill>
                  <a:srgbClr val="CF8E6D"/>
                </a:solidFill>
                <a:effectLst/>
                <a:highlight>
                  <a:srgbClr val="1E1F22"/>
                </a:highlight>
              </a:rPr>
              <a:t>class</a:t>
            </a:r>
            <a:r>
              <a:rPr lang="en-US" altLang="ko-KR" sz="1100">
                <a:solidFill>
                  <a:srgbClr val="BCBEC4"/>
                </a:solidFill>
                <a:effectLst/>
                <a:highlight>
                  <a:srgbClr val="1E1F22"/>
                </a:highlight>
              </a:rPr>
              <a:t>.isAssignableFrom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void </a:t>
            </a:r>
            <a:r>
              <a:rPr lang="en-US" altLang="ko-KR" sz="1100">
                <a:solidFill>
                  <a:srgbClr val="56A8F5"/>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Object target, Errors errors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User user =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target;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ValidationUtils.rejectIfEmptyOrWhitespace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errors, </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"required"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&gt; </a:t>
            </a:r>
            <a:r>
              <a:rPr lang="en-US" altLang="ko-KR" sz="1100">
                <a:solidFill>
                  <a:srgbClr val="2AACB8"/>
                </a:solidFill>
                <a:effectLst/>
                <a:highlight>
                  <a:srgbClr val="1E1F22"/>
                </a:highlight>
              </a:rPr>
              <a:t>100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errors.rejectValue</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"age"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a:t>
            </a:r>
            <a:r>
              <a:rPr lang="en-US" altLang="ko-KR" sz="1100">
                <a:solidFill>
                  <a:srgbClr val="6AAB73"/>
                </a:solidFill>
                <a:highlight>
                  <a:srgbClr val="1E1F22"/>
                </a:highlight>
              </a:rPr>
              <a:t>max</a:t>
            </a:r>
            <a:r>
              <a:rPr lang="en-US" altLang="ko-KR" sz="1100">
                <a:solidFill>
                  <a:srgbClr val="6AAB73"/>
                </a:solidFill>
                <a:effectLst/>
                <a:highlight>
                  <a:srgbClr val="1E1F22"/>
                </a:highlight>
              </a:rPr>
              <a:t>", new Object[]{100}</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"admin"</a:t>
            </a:r>
            <a:r>
              <a:rPr lang="en-US" altLang="ko-KR" sz="1100">
                <a:solidFill>
                  <a:srgbClr val="BCBEC4"/>
                </a:solidFill>
                <a:effectLst/>
                <a:highlight>
                  <a:srgbClr val="1E1F22"/>
                </a:highlight>
              </a:rPr>
              <a:t>.equals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user.getUserName</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&amp;&amp; user.getAge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&lt; </a:t>
            </a:r>
            <a:r>
              <a:rPr lang="en-US" altLang="ko-KR" sz="1100">
                <a:solidFill>
                  <a:srgbClr val="2AACB8"/>
                </a:solidFill>
                <a:effectLst/>
                <a:highlight>
                  <a:srgbClr val="1E1F22"/>
                </a:highlight>
              </a:rPr>
              <a:t>20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"authority"</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4" name="Rectangle 1">
            <a:extLst>
              <a:ext uri="{FF2B5EF4-FFF2-40B4-BE49-F238E27FC236}">
                <a16:creationId xmlns:a16="http://schemas.microsoft.com/office/drawing/2014/main" id="{FA16292B-9102-441C-B147-EE034F188092}"/>
              </a:ext>
            </a:extLst>
          </p:cNvPr>
          <p:cNvSpPr>
            <a:spLocks noChangeArrowheads="1"/>
          </p:cNvSpPr>
          <p:nvPr/>
        </p:nvSpPr>
        <p:spPr bwMode="auto">
          <a:xfrm>
            <a:off x="265634" y="655388"/>
            <a:ext cx="6437170" cy="48853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UserController2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UserValidator </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binder.setValidator(</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유효성 검사 실패 시 반환할 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19F804C1-50E8-47DB-8F94-A65F42DDB839}"/>
              </a:ext>
            </a:extLst>
          </p:cNvPr>
          <p:cNvSpPr/>
          <p:nvPr/>
        </p:nvSpPr>
        <p:spPr>
          <a:xfrm>
            <a:off x="265634" y="5646251"/>
            <a:ext cx="992699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@InitBinder </a:t>
            </a:r>
            <a:r>
              <a:rPr lang="ko-KR" altLang="en-US" sz="1200"/>
              <a:t>의 </a:t>
            </a:r>
            <a:r>
              <a:rPr lang="en-US" altLang="ko-KR" sz="1200"/>
              <a:t>WebDatabinder </a:t>
            </a:r>
            <a:r>
              <a:rPr lang="ko-KR" altLang="en-US" sz="1200"/>
              <a:t>객체는 호출될 때 마다 새롭게 생성되는 객체로서 해당 컨트롤러에서만 </a:t>
            </a:r>
            <a:r>
              <a:rPr lang="en-US" altLang="ko-KR" sz="1200"/>
              <a:t>binder </a:t>
            </a:r>
            <a:r>
              <a:rPr lang="ko-KR" altLang="en-US" sz="1200"/>
              <a:t>의 속성이 유지된다</a:t>
            </a:r>
            <a:endParaRPr lang="en-US" altLang="ko-KR" sz="1200"/>
          </a:p>
          <a:p>
            <a:pPr marL="171450" indent="-171450">
              <a:lnSpc>
                <a:spcPct val="150000"/>
              </a:lnSpc>
              <a:buFont typeface="Arial" panose="020B0604020202020204" pitchFamily="34" charset="0"/>
              <a:buChar char="•"/>
            </a:pPr>
            <a:r>
              <a:rPr lang="en-US" altLang="ko-KR" sz="1200"/>
              <a:t>@ModelAttribute </a:t>
            </a:r>
            <a:r>
              <a:rPr lang="ko-KR" altLang="en-US" sz="1200"/>
              <a:t>앞에 </a:t>
            </a:r>
            <a:r>
              <a:rPr lang="en-US" altLang="ko-KR" sz="1200"/>
              <a:t>@Validated </a:t>
            </a:r>
            <a:r>
              <a:rPr lang="ko-KR" altLang="en-US" sz="1200"/>
              <a:t>어노테이션이 선언 되어 있으면 </a:t>
            </a:r>
            <a:r>
              <a:rPr lang="en-US" altLang="ko-KR" sz="1200"/>
              <a:t>WebDatabinder </a:t>
            </a:r>
            <a:r>
              <a:rPr lang="ko-KR" altLang="en-US" sz="1200"/>
              <a:t>가 가지고 있는 검증기들을 실행시며 검증하게 된다 </a:t>
            </a:r>
            <a:endParaRPr lang="en-US" altLang="ko-KR" sz="1200"/>
          </a:p>
          <a:p>
            <a:pPr marL="171450" indent="-171450">
              <a:lnSpc>
                <a:spcPct val="150000"/>
              </a:lnSpc>
              <a:buFont typeface="Arial" panose="020B0604020202020204" pitchFamily="34" charset="0"/>
              <a:buChar char="•"/>
            </a:pPr>
            <a:r>
              <a:rPr lang="en-US" altLang="ko-KR" sz="1200"/>
              <a:t>@InitBinder("user") </a:t>
            </a:r>
            <a:r>
              <a:rPr lang="ko-KR" altLang="en-US" sz="1200"/>
              <a:t>에서 </a:t>
            </a:r>
            <a:r>
              <a:rPr lang="en-US" altLang="ko-KR" sz="1200"/>
              <a:t>"user" </a:t>
            </a:r>
            <a:r>
              <a:rPr lang="ko-KR" altLang="en-US" sz="1200"/>
              <a:t>를 지정하게 되면 </a:t>
            </a:r>
            <a:r>
              <a:rPr lang="en-US" altLang="ko-KR" sz="1200"/>
              <a:t>@ModelAttribute("user") </a:t>
            </a:r>
            <a:r>
              <a:rPr lang="ko-KR" altLang="en-US" sz="1200"/>
              <a:t>에서 지정한 </a:t>
            </a:r>
            <a:r>
              <a:rPr lang="en-US" altLang="ko-KR" sz="1200"/>
              <a:t>"user" </a:t>
            </a:r>
            <a:r>
              <a:rPr lang="ko-KR" altLang="en-US" sz="1200"/>
              <a:t>와 동일한 경우에만 호출된다 </a:t>
            </a:r>
            <a:endParaRPr lang="en-US" altLang="ko-KR" sz="1200"/>
          </a:p>
        </p:txBody>
      </p:sp>
    </p:spTree>
    <p:extLst>
      <p:ext uri="{BB962C8B-B14F-4D97-AF65-F5344CB8AC3E}">
        <p14:creationId xmlns:p14="http://schemas.microsoft.com/office/powerpoint/2010/main" val="3774614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76363" y="848820"/>
            <a:ext cx="801634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를 사용해서 간단한 웹 어플리케이션을 구현해 보자</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를</a:t>
            </a:r>
            <a:r>
              <a:rPr lang="en-US" altLang="ko-KR" sz="1200">
                <a:latin typeface="+mn-ea"/>
              </a:rPr>
              <a:t> </a:t>
            </a:r>
            <a:r>
              <a:rPr lang="ko-KR" altLang="en-US" sz="1200">
                <a:latin typeface="+mn-ea"/>
              </a:rPr>
              <a:t>사용하면 기존의 방식에 비해 어떤 부분이 차이나는지 빠르게 살펴보자</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프론트 컨트롤러 패턴 방식에 의해 구현된 예제와 비교해 보면서 스프링 웹 </a:t>
            </a:r>
            <a:r>
              <a:rPr lang="en-US" altLang="ko-KR" sz="1200">
                <a:latin typeface="+mn-ea"/>
              </a:rPr>
              <a:t>MVC </a:t>
            </a:r>
            <a:r>
              <a:rPr lang="ko-KR" altLang="en-US" sz="1200">
                <a:latin typeface="+mn-ea"/>
              </a:rPr>
              <a:t>의 장점을 이해한다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18560" y="328848"/>
            <a:ext cx="3550396" cy="400110"/>
          </a:xfrm>
          <a:prstGeom prst="rect">
            <a:avLst/>
          </a:prstGeom>
        </p:spPr>
        <p:txBody>
          <a:bodyPr wrap="none">
            <a:spAutoFit/>
          </a:bodyPr>
          <a:lstStyle/>
          <a:p>
            <a:pPr marL="285750" indent="-285750">
              <a:buFont typeface="Wingdings" panose="05000000000000000000" pitchFamily="2" charset="2"/>
              <a:buChar char="ü"/>
            </a:pPr>
            <a:r>
              <a:rPr lang="ko-KR" altLang="en-US" sz="2000" b="1">
                <a:solidFill>
                  <a:schemeClr val="accent1">
                    <a:lumMod val="75000"/>
                  </a:schemeClr>
                </a:solidFill>
                <a:latin typeface="+mn-ea"/>
              </a:rPr>
              <a:t>스프링 웹 </a:t>
            </a:r>
            <a:r>
              <a:rPr lang="en-US" altLang="ko-KR" sz="2000" b="1">
                <a:solidFill>
                  <a:schemeClr val="accent1">
                    <a:lumMod val="75000"/>
                  </a:schemeClr>
                </a:solidFill>
                <a:latin typeface="+mn-ea"/>
              </a:rPr>
              <a:t>MVC </a:t>
            </a:r>
            <a:r>
              <a:rPr lang="ko-KR" altLang="en-US" sz="2000" b="1">
                <a:solidFill>
                  <a:schemeClr val="accent1">
                    <a:lumMod val="75000"/>
                  </a:schemeClr>
                </a:solidFill>
                <a:latin typeface="+mn-ea"/>
              </a:rPr>
              <a:t>간단 예제</a:t>
            </a:r>
          </a:p>
        </p:txBody>
      </p:sp>
      <p:sp>
        <p:nvSpPr>
          <p:cNvPr id="6" name="직사각형 5">
            <a:extLst>
              <a:ext uri="{FF2B5EF4-FFF2-40B4-BE49-F238E27FC236}">
                <a16:creationId xmlns:a16="http://schemas.microsoft.com/office/drawing/2014/main" id="{27E929C1-0162-D9A8-B6B8-6338E73F1855}"/>
              </a:ext>
            </a:extLst>
          </p:cNvPr>
          <p:cNvSpPr/>
          <p:nvPr/>
        </p:nvSpPr>
        <p:spPr>
          <a:xfrm>
            <a:off x="318560" y="2121384"/>
            <a:ext cx="986167" cy="400110"/>
          </a:xfrm>
          <a:prstGeom prst="rect">
            <a:avLst/>
          </a:prstGeom>
        </p:spPr>
        <p:txBody>
          <a:bodyPr wrap="none">
            <a:spAutoFit/>
          </a:bodyPr>
          <a:lstStyle/>
          <a:p>
            <a:pPr marL="285750" indent="-285750">
              <a:buFont typeface="Wingdings" panose="05000000000000000000" pitchFamily="2" charset="2"/>
              <a:buChar char="ü"/>
            </a:pPr>
            <a:r>
              <a:rPr lang="ko-KR" altLang="en-US" sz="2000" b="1">
                <a:solidFill>
                  <a:schemeClr val="accent1">
                    <a:lumMod val="75000"/>
                  </a:schemeClr>
                </a:solidFill>
                <a:latin typeface="+mn-ea"/>
              </a:rPr>
              <a:t>구성</a:t>
            </a:r>
          </a:p>
        </p:txBody>
      </p:sp>
      <p:pic>
        <p:nvPicPr>
          <p:cNvPr id="8" name="그림 7">
            <a:extLst>
              <a:ext uri="{FF2B5EF4-FFF2-40B4-BE49-F238E27FC236}">
                <a16:creationId xmlns:a16="http://schemas.microsoft.com/office/drawing/2014/main" id="{4765B17F-2A4E-2B51-5F66-03CF712A8A42}"/>
              </a:ext>
            </a:extLst>
          </p:cNvPr>
          <p:cNvPicPr>
            <a:picLocks noChangeAspect="1"/>
          </p:cNvPicPr>
          <p:nvPr/>
        </p:nvPicPr>
        <p:blipFill>
          <a:blip r:embed="rId3"/>
          <a:stretch>
            <a:fillRect/>
          </a:stretch>
        </p:blipFill>
        <p:spPr>
          <a:xfrm>
            <a:off x="629966" y="3068365"/>
            <a:ext cx="3697024" cy="2940815"/>
          </a:xfrm>
          <a:prstGeom prst="rect">
            <a:avLst/>
          </a:prstGeom>
          <a:ln w="6350">
            <a:solidFill>
              <a:schemeClr val="bg1">
                <a:lumMod val="75000"/>
              </a:schemeClr>
            </a:solidFill>
          </a:ln>
        </p:spPr>
      </p:pic>
      <p:sp>
        <p:nvSpPr>
          <p:cNvPr id="9" name="직사각형 8">
            <a:extLst>
              <a:ext uri="{FF2B5EF4-FFF2-40B4-BE49-F238E27FC236}">
                <a16:creationId xmlns:a16="http://schemas.microsoft.com/office/drawing/2014/main" id="{74DA8DEA-3297-2D2E-0713-092B43C460EE}"/>
              </a:ext>
            </a:extLst>
          </p:cNvPr>
          <p:cNvSpPr/>
          <p:nvPr/>
        </p:nvSpPr>
        <p:spPr>
          <a:xfrm>
            <a:off x="533594" y="2683416"/>
            <a:ext cx="1469664"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디렉토리 구조</a:t>
            </a:r>
            <a:endParaRPr lang="en-US" altLang="ko-KR" sz="1200">
              <a:latin typeface="+mj-lt"/>
            </a:endParaRPr>
          </a:p>
        </p:txBody>
      </p:sp>
      <p:sp>
        <p:nvSpPr>
          <p:cNvPr id="10" name="직사각형 9">
            <a:extLst>
              <a:ext uri="{FF2B5EF4-FFF2-40B4-BE49-F238E27FC236}">
                <a16:creationId xmlns:a16="http://schemas.microsoft.com/office/drawing/2014/main" id="{69AAFFA5-0AA3-3F5B-3E1C-992E351CB6DE}"/>
              </a:ext>
            </a:extLst>
          </p:cNvPr>
          <p:cNvSpPr/>
          <p:nvPr/>
        </p:nvSpPr>
        <p:spPr>
          <a:xfrm>
            <a:off x="4701081" y="2683416"/>
            <a:ext cx="1936353" cy="333617"/>
          </a:xfrm>
          <a:prstGeom prst="rect">
            <a:avLst/>
          </a:prstGeom>
        </p:spPr>
        <p:txBody>
          <a:bodyPr wrap="square">
            <a:spAutoFit/>
          </a:bodyPr>
          <a:lstStyle/>
          <a:p>
            <a:pPr>
              <a:lnSpc>
                <a:spcPct val="150000"/>
              </a:lnSpc>
            </a:pPr>
            <a:r>
              <a:rPr lang="en-US" altLang="ko-KR" sz="1200">
                <a:latin typeface="+mj-lt"/>
              </a:rPr>
              <a:t>2. application.properties</a:t>
            </a:r>
          </a:p>
        </p:txBody>
      </p:sp>
      <p:sp>
        <p:nvSpPr>
          <p:cNvPr id="11" name="Rectangle 1">
            <a:extLst>
              <a:ext uri="{FF2B5EF4-FFF2-40B4-BE49-F238E27FC236}">
                <a16:creationId xmlns:a16="http://schemas.microsoft.com/office/drawing/2014/main" id="{44BD2F99-3577-0E28-F7AA-63C15637369A}"/>
              </a:ext>
            </a:extLst>
          </p:cNvPr>
          <p:cNvSpPr>
            <a:spLocks noChangeArrowheads="1"/>
          </p:cNvSpPr>
          <p:nvPr/>
        </p:nvSpPr>
        <p:spPr bwMode="auto">
          <a:xfrm>
            <a:off x="4761239" y="3047113"/>
            <a:ext cx="3178712"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spring.mvc.view.prefix=/WEB-INF/jsp/</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spring.mvc.view.suffix=.jsp</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21405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1F5D4E-A416-4ED8-B67B-001E594C21E7}"/>
              </a:ext>
            </a:extLst>
          </p:cNvPr>
          <p:cNvSpPr>
            <a:spLocks noChangeArrowheads="1"/>
          </p:cNvSpPr>
          <p:nvPr/>
        </p:nvSpPr>
        <p:spPr bwMode="auto">
          <a:xfrm>
            <a:off x="159390" y="548554"/>
            <a:ext cx="6795083" cy="61676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UserController2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UserValidator </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AdminValidator </a:t>
            </a:r>
            <a:r>
              <a:rPr kumimoji="0" lang="ko-KR" altLang="ko-KR" sz="1100" b="0" i="0" u="none" strike="noStrike" cap="none" normalizeH="0" baseline="0">
                <a:ln>
                  <a:noFill/>
                </a:ln>
                <a:solidFill>
                  <a:srgbClr val="C77DBB"/>
                </a:solidFill>
                <a:effectLst/>
                <a:latin typeface="Arial Unicode MS"/>
                <a:ea typeface="JetBrains Mono"/>
              </a:rPr>
              <a:t>adminValidator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initBinder1</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binder.addValidators(</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initBinder2</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binder.addValidators(</a:t>
            </a:r>
            <a:r>
              <a:rPr kumimoji="0" lang="ko-KR" altLang="ko-KR" sz="1100" b="0" i="0" u="none" strike="noStrike" cap="none" normalizeH="0" baseline="0">
                <a:ln>
                  <a:noFill/>
                </a:ln>
                <a:solidFill>
                  <a:srgbClr val="C77DBB"/>
                </a:solidFill>
                <a:effectLst/>
                <a:latin typeface="Arial Unicode MS"/>
                <a:ea typeface="JetBrains Mono"/>
              </a:rPr>
              <a:t>adminValidator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registerAdmin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 Admin admin,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98B40362-AE92-4335-B854-54D7E3B600E6}"/>
              </a:ext>
            </a:extLst>
          </p:cNvPr>
          <p:cNvSpPr/>
          <p:nvPr/>
        </p:nvSpPr>
        <p:spPr>
          <a:xfrm>
            <a:off x="64644" y="179222"/>
            <a:ext cx="377981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a:t>
            </a: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와 </a:t>
            </a:r>
            <a:r>
              <a:rPr lang="en-US" altLang="ko-KR" b="1">
                <a:solidFill>
                  <a:schemeClr val="accent1">
                    <a:lumMod val="75000"/>
                  </a:schemeClr>
                </a:solidFill>
                <a:latin typeface="+mn-ea"/>
              </a:rPr>
              <a:t>Validator</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45C00D95-5523-46AA-990F-ACA2EF0103D9}"/>
              </a:ext>
            </a:extLst>
          </p:cNvPr>
          <p:cNvSpPr/>
          <p:nvPr/>
        </p:nvSpPr>
        <p:spPr>
          <a:xfrm>
            <a:off x="6954473" y="587389"/>
            <a:ext cx="5176008" cy="282660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여러 개의 </a:t>
            </a:r>
            <a:r>
              <a:rPr lang="en-US" altLang="ko-KR" sz="1200"/>
              <a:t>@InitBinder </a:t>
            </a:r>
            <a:r>
              <a:rPr lang="ko-KR" altLang="en-US" sz="1200"/>
              <a:t>와 </a:t>
            </a:r>
            <a:r>
              <a:rPr lang="en-US" altLang="ko-KR" sz="1200"/>
              <a:t>Validator </a:t>
            </a:r>
            <a:r>
              <a:rPr lang="ko-KR" altLang="en-US" sz="1200"/>
              <a:t>를 사용 할 경우엔 </a:t>
            </a:r>
            <a:r>
              <a:rPr lang="en-US" altLang="ko-KR" sz="1200"/>
              <a:t>setValidator </a:t>
            </a:r>
            <a:r>
              <a:rPr lang="ko-KR" altLang="en-US" sz="1200"/>
              <a:t>가 아닌 </a:t>
            </a:r>
            <a:r>
              <a:rPr lang="en-US" altLang="ko-KR" sz="1200"/>
              <a:t>addValidators </a:t>
            </a:r>
            <a:r>
              <a:rPr lang="ko-KR" altLang="en-US" sz="1200"/>
              <a:t>를 사용해서 </a:t>
            </a:r>
            <a:r>
              <a:rPr lang="en-US" altLang="ko-KR" sz="1200"/>
              <a:t>Validator </a:t>
            </a:r>
            <a:r>
              <a:rPr lang="ko-KR" altLang="en-US" sz="1200"/>
              <a:t>를 추가해야 한다</a:t>
            </a: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kumimoji="0" lang="ko-KR" altLang="ko-KR" sz="1200" b="0" i="0" u="none" strike="noStrike" cap="none" normalizeH="0" baseline="0">
                <a:ln>
                  <a:noFill/>
                </a:ln>
                <a:effectLst/>
                <a:ea typeface="JetBrains Mono"/>
              </a:rPr>
              <a:t>@InitBinder("user"</a:t>
            </a:r>
            <a:r>
              <a:rPr kumimoji="0" lang="en-US" altLang="ko-KR" sz="1200" b="0" i="0" u="none" strike="noStrike" cap="none" normalizeH="0" baseline="0">
                <a:ln>
                  <a:noFill/>
                </a:ln>
                <a:effectLst/>
                <a:ea typeface="JetBrains Mono"/>
              </a:rPr>
              <a:t>), </a:t>
            </a:r>
            <a:r>
              <a:rPr kumimoji="0" lang="ko-KR" altLang="ko-KR" sz="1200" b="0" i="0" u="none" strike="noStrike" cap="none" normalizeH="0" baseline="0">
                <a:ln>
                  <a:noFill/>
                </a:ln>
                <a:effectLst/>
                <a:ea typeface="JetBrains Mono"/>
              </a:rPr>
              <a:t>@InitBinder(“</a:t>
            </a:r>
            <a:r>
              <a:rPr kumimoji="0" lang="en-US" altLang="ko-KR" sz="1200" b="0" i="0" u="none" strike="noStrike" cap="none" normalizeH="0" baseline="0">
                <a:ln>
                  <a:noFill/>
                </a:ln>
                <a:effectLst/>
                <a:ea typeface="JetBrains Mono"/>
              </a:rPr>
              <a:t>admin</a:t>
            </a:r>
            <a:r>
              <a:rPr kumimoji="0" lang="ko-KR" altLang="ko-KR" sz="1200" b="0" i="0" u="none" strike="noStrike" cap="none" normalizeH="0" baseline="0">
                <a:ln>
                  <a:noFill/>
                </a:ln>
                <a:effectLst/>
                <a:ea typeface="JetBrains Mono"/>
              </a:rPr>
              <a:t>")</a:t>
            </a:r>
            <a:r>
              <a:rPr kumimoji="0" lang="en-US" altLang="ko-KR" sz="1200" b="0" i="0" u="none" strike="noStrike" cap="none" normalizeH="0" baseline="0">
                <a:ln>
                  <a:noFill/>
                </a:ln>
                <a:effectLst/>
                <a:ea typeface="JetBrains Mono"/>
              </a:rPr>
              <a:t> </a:t>
            </a:r>
            <a:r>
              <a:rPr lang="ko-KR" altLang="en-US" sz="1200">
                <a:ea typeface="JetBrains Mono"/>
              </a:rPr>
              <a:t>과 같이  </a:t>
            </a:r>
            <a:r>
              <a:rPr lang="en-US" altLang="ko-KR" sz="1200">
                <a:ea typeface="JetBrains Mono"/>
              </a:rPr>
              <a:t>@ModelAttribute </a:t>
            </a:r>
            <a:r>
              <a:rPr lang="ko-KR" altLang="en-US" sz="1200">
                <a:ea typeface="JetBrains Mono"/>
              </a:rPr>
              <a:t>에서 지정한 모델명을 기준으로 서로 구분해서 지정하고 </a:t>
            </a:r>
            <a:r>
              <a:rPr lang="en-US" altLang="ko-KR" sz="1200"/>
              <a:t>Validator </a:t>
            </a:r>
            <a:r>
              <a:rPr lang="ko-KR" altLang="en-US" sz="1200">
                <a:ea typeface="JetBrains Mono"/>
              </a:rPr>
              <a:t>도 구분해서 설정한다</a:t>
            </a:r>
            <a:endParaRPr lang="en-US" altLang="ko-KR" sz="1200">
              <a:ea typeface="JetBrains Mono"/>
            </a:endParaRPr>
          </a:p>
          <a:p>
            <a:pPr marL="171450" indent="-171450">
              <a:lnSpc>
                <a:spcPct val="150000"/>
              </a:lnSpc>
              <a:buFont typeface="Arial" panose="020B0604020202020204" pitchFamily="34" charset="0"/>
              <a:buChar char="•"/>
            </a:pPr>
            <a:endParaRPr lang="en-US" altLang="ko-KR" sz="1200">
              <a:ea typeface="JetBrains Mono"/>
            </a:endParaRPr>
          </a:p>
          <a:p>
            <a:pPr marL="171450" indent="-171450">
              <a:lnSpc>
                <a:spcPct val="150000"/>
              </a:lnSpc>
              <a:buFont typeface="Arial" panose="020B0604020202020204" pitchFamily="34" charset="0"/>
              <a:buChar char="•"/>
            </a:pPr>
            <a:r>
              <a:rPr lang="en-US" altLang="ko-KR" sz="1200"/>
              <a:t>/users</a:t>
            </a:r>
            <a:r>
              <a:rPr lang="ko-KR" altLang="en-US" sz="1200"/>
              <a:t> 를 호출하면 </a:t>
            </a:r>
            <a:r>
              <a:rPr kumimoji="0" lang="ko-KR" altLang="ko-KR" sz="1200" b="0" i="0" u="none" strike="noStrike" cap="none" normalizeH="0" baseline="0">
                <a:ln>
                  <a:noFill/>
                </a:ln>
                <a:effectLst/>
                <a:ea typeface="JetBrains Mono"/>
              </a:rPr>
              <a:t>@InitBinder("user"</a:t>
            </a:r>
            <a:r>
              <a:rPr kumimoji="0" lang="en-US" altLang="ko-KR" sz="1200" b="0" i="0" u="none" strike="noStrike" cap="none" normalizeH="0" baseline="0">
                <a:ln>
                  <a:noFill/>
                </a:ln>
                <a:effectLst/>
                <a:ea typeface="JetBrains Mono"/>
              </a:rPr>
              <a:t>) </a:t>
            </a:r>
            <a:r>
              <a:rPr lang="ko-KR" altLang="en-US" sz="1200">
                <a:ea typeface="JetBrains Mono"/>
              </a:rPr>
              <a:t>와 </a:t>
            </a:r>
            <a:r>
              <a:rPr kumimoji="0" lang="en-US" altLang="ko-KR" sz="1200" b="0" i="0" u="none" strike="noStrike" cap="none" normalizeH="0" baseline="0">
                <a:ln>
                  <a:noFill/>
                </a:ln>
                <a:effectLst/>
                <a:ea typeface="JetBrains Mono"/>
              </a:rPr>
              <a:t>userValidator </a:t>
            </a:r>
            <a:r>
              <a:rPr kumimoji="0" lang="ko-KR" altLang="en-US" sz="1200" b="0" i="0" u="none" strike="noStrike" cap="none" normalizeH="0" baseline="0">
                <a:ln>
                  <a:noFill/>
                </a:ln>
                <a:effectLst/>
                <a:ea typeface="JetBrains Mono"/>
              </a:rPr>
              <a:t>가 호출되고 </a:t>
            </a:r>
            <a:r>
              <a:rPr kumimoji="0" lang="en-US" altLang="ko-KR" sz="1200" b="0" i="0" u="none" strike="noStrike" cap="none" normalizeH="0" baseline="0">
                <a:ln>
                  <a:noFill/>
                </a:ln>
                <a:effectLst/>
                <a:ea typeface="JetBrains Mono"/>
              </a:rPr>
              <a:t>/admin </a:t>
            </a:r>
            <a:r>
              <a:rPr kumimoji="0" lang="ko-KR" altLang="en-US" sz="1200" b="0" i="0" u="none" strike="noStrike" cap="none" normalizeH="0" baseline="0">
                <a:ln>
                  <a:noFill/>
                </a:ln>
                <a:effectLst/>
                <a:ea typeface="JetBrains Mono"/>
              </a:rPr>
              <a:t>을 호출하면 </a:t>
            </a:r>
            <a:r>
              <a:rPr kumimoji="0" lang="ko-KR" altLang="ko-KR" sz="1200" b="0" i="0" u="none" strike="noStrike" cap="none" normalizeH="0" baseline="0">
                <a:ln>
                  <a:noFill/>
                </a:ln>
                <a:effectLst/>
                <a:ea typeface="JetBrains Mono"/>
              </a:rPr>
              <a:t>@InitBinder(“</a:t>
            </a:r>
            <a:r>
              <a:rPr kumimoji="0" lang="en-US" altLang="ko-KR" sz="1200" b="0" i="0" u="none" strike="noStrike" cap="none" normalizeH="0" baseline="0">
                <a:ln>
                  <a:noFill/>
                </a:ln>
                <a:effectLst/>
                <a:ea typeface="JetBrains Mono"/>
              </a:rPr>
              <a:t>admin</a:t>
            </a:r>
            <a:r>
              <a:rPr kumimoji="0" lang="ko-KR" altLang="ko-KR" sz="1200" b="0" i="0" u="none" strike="noStrike" cap="none" normalizeH="0" baseline="0">
                <a:ln>
                  <a:noFill/>
                </a:ln>
                <a:effectLst/>
                <a:ea typeface="JetBrains Mono"/>
              </a:rPr>
              <a:t>")</a:t>
            </a:r>
            <a:r>
              <a:rPr kumimoji="0" lang="en-US" altLang="ko-KR" sz="1200" b="0" i="0" u="none" strike="noStrike" cap="none" normalizeH="0" baseline="0">
                <a:ln>
                  <a:noFill/>
                </a:ln>
                <a:effectLst/>
                <a:ea typeface="JetBrains Mono"/>
              </a:rPr>
              <a:t> </a:t>
            </a:r>
            <a:r>
              <a:rPr lang="ko-KR" altLang="en-US" sz="1200">
                <a:ea typeface="JetBrains Mono"/>
              </a:rPr>
              <a:t>와 </a:t>
            </a:r>
            <a:r>
              <a:rPr kumimoji="0" lang="en-US" altLang="ko-KR" sz="1200" b="0" i="0" u="none" strike="noStrike" cap="none" normalizeH="0" baseline="0">
                <a:ln>
                  <a:noFill/>
                </a:ln>
                <a:effectLst/>
                <a:ea typeface="JetBrains Mono"/>
              </a:rPr>
              <a:t>adminValidator </a:t>
            </a:r>
            <a:r>
              <a:rPr kumimoji="0" lang="ko-KR" altLang="en-US" sz="1200" b="0" i="0" u="none" strike="noStrike" cap="none" normalizeH="0" baseline="0">
                <a:ln>
                  <a:noFill/>
                </a:ln>
                <a:effectLst/>
                <a:ea typeface="JetBrains Mono"/>
              </a:rPr>
              <a:t>가 호출된다</a:t>
            </a:r>
            <a:endParaRPr lang="en-US" altLang="ko-KR" sz="1200"/>
          </a:p>
        </p:txBody>
      </p:sp>
      <p:cxnSp>
        <p:nvCxnSpPr>
          <p:cNvPr id="5" name="직선 화살표 연결선 4">
            <a:extLst>
              <a:ext uri="{FF2B5EF4-FFF2-40B4-BE49-F238E27FC236}">
                <a16:creationId xmlns:a16="http://schemas.microsoft.com/office/drawing/2014/main" id="{4B61FD3E-56C8-4EA7-AF95-6A6DD54DE9C5}"/>
              </a:ext>
            </a:extLst>
          </p:cNvPr>
          <p:cNvCxnSpPr>
            <a:cxnSpLocks/>
          </p:cNvCxnSpPr>
          <p:nvPr/>
        </p:nvCxnSpPr>
        <p:spPr>
          <a:xfrm>
            <a:off x="1451295" y="2214694"/>
            <a:ext cx="2558643" cy="16694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10C3CA79-345B-4F70-8939-40CE39B4DBE5}"/>
              </a:ext>
            </a:extLst>
          </p:cNvPr>
          <p:cNvCxnSpPr>
            <a:cxnSpLocks/>
          </p:cNvCxnSpPr>
          <p:nvPr/>
        </p:nvCxnSpPr>
        <p:spPr>
          <a:xfrm>
            <a:off x="1528194" y="3011648"/>
            <a:ext cx="2713140" cy="22734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96653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98832" y="2921169"/>
            <a:ext cx="559435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Bean Validation</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425553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25"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180693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81264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Bean Validation</a:t>
            </a:r>
            <a:r>
              <a:rPr lang="ko-KR" altLang="en-US" sz="1200"/>
              <a:t>은 </a:t>
            </a:r>
            <a:r>
              <a:rPr lang="en-US" altLang="ko-KR" sz="1200"/>
              <a:t>Java </a:t>
            </a:r>
            <a:r>
              <a:rPr lang="ko-KR" altLang="en-US" sz="1200"/>
              <a:t>애플리케이션에서 객체의 유효성 검증을 도입된기술로서</a:t>
            </a:r>
            <a:r>
              <a:rPr lang="en-US" altLang="ko-KR" sz="1200"/>
              <a:t> </a:t>
            </a:r>
            <a:r>
              <a:rPr lang="ko-KR" altLang="en-US" sz="1200"/>
              <a:t>데이터 검증 로직을 일관되게 적용할 수 있도록 하는 표준화 된 </a:t>
            </a:r>
            <a:r>
              <a:rPr lang="en-US" altLang="ko-KR" sz="1200"/>
              <a:t>API</a:t>
            </a:r>
            <a:r>
              <a:rPr lang="ko-KR" altLang="en-US" sz="1200"/>
              <a:t>를 제공한다</a:t>
            </a:r>
            <a:endParaRPr lang="en-US" altLang="ko-KR" sz="1200"/>
          </a:p>
          <a:p>
            <a:pPr marL="171450" indent="-171450">
              <a:lnSpc>
                <a:spcPct val="150000"/>
              </a:lnSpc>
              <a:buFont typeface="Arial" panose="020B0604020202020204" pitchFamily="34" charset="0"/>
              <a:buChar char="•"/>
            </a:pPr>
            <a:r>
              <a:rPr lang="ko-KR" altLang="en-US" sz="1200">
                <a:latin typeface="+mn-ea"/>
              </a:rPr>
              <a:t>다양한 </a:t>
            </a:r>
            <a:r>
              <a:rPr lang="en-US" altLang="ko-KR" sz="1200">
                <a:latin typeface="+mn-ea"/>
              </a:rPr>
              <a:t>Java </a:t>
            </a:r>
            <a:r>
              <a:rPr lang="ko-KR" altLang="en-US" sz="1200">
                <a:latin typeface="+mn-ea"/>
              </a:rPr>
              <a:t>프레임워크</a:t>
            </a:r>
            <a:r>
              <a:rPr lang="en-US" altLang="ko-KR" sz="1200">
                <a:latin typeface="+mn-ea"/>
              </a:rPr>
              <a:t>(Spring, Jakarta EE </a:t>
            </a:r>
            <a:r>
              <a:rPr lang="ko-KR" altLang="en-US" sz="1200">
                <a:latin typeface="+mn-ea"/>
              </a:rPr>
              <a:t>등</a:t>
            </a:r>
            <a:r>
              <a:rPr lang="en-US" altLang="ko-KR" sz="1200">
                <a:latin typeface="+mn-ea"/>
              </a:rPr>
              <a:t>)</a:t>
            </a:r>
            <a:r>
              <a:rPr lang="ko-KR" altLang="en-US" sz="1200">
                <a:latin typeface="+mn-ea"/>
              </a:rPr>
              <a:t>에서 공통으로 사용할 수 있도록 </a:t>
            </a:r>
            <a:r>
              <a:rPr lang="en-US" altLang="ko-KR" sz="1200">
                <a:latin typeface="+mn-ea"/>
              </a:rPr>
              <a:t>JSR-303(Bean Validation 1.0)</a:t>
            </a:r>
            <a:r>
              <a:rPr lang="ko-KR" altLang="en-US" sz="1200">
                <a:latin typeface="+mn-ea"/>
              </a:rPr>
              <a:t>과 </a:t>
            </a:r>
            <a:r>
              <a:rPr lang="en-US" altLang="ko-KR" sz="1200">
                <a:latin typeface="+mn-ea"/>
              </a:rPr>
              <a:t>JSR-380(Bean Validation 2.0) </a:t>
            </a:r>
            <a:r>
              <a:rPr lang="ko-KR" altLang="en-US" sz="1200">
                <a:latin typeface="+mn-ea"/>
              </a:rPr>
              <a:t>표준이 제정되었다</a:t>
            </a:r>
            <a:endParaRPr lang="en-US" altLang="ko-KR" sz="1200">
              <a:latin typeface="+mn-ea"/>
            </a:endParaRPr>
          </a:p>
        </p:txBody>
      </p:sp>
      <p:sp>
        <p:nvSpPr>
          <p:cNvPr id="7" name="직사각형 6">
            <a:extLst>
              <a:ext uri="{FF2B5EF4-FFF2-40B4-BE49-F238E27FC236}">
                <a16:creationId xmlns:a16="http://schemas.microsoft.com/office/drawing/2014/main" id="{EDB28302-CC16-4E2A-9633-5F93C6DEA2D5}"/>
              </a:ext>
            </a:extLst>
          </p:cNvPr>
          <p:cNvSpPr/>
          <p:nvPr/>
        </p:nvSpPr>
        <p:spPr>
          <a:xfrm>
            <a:off x="107316" y="1874235"/>
            <a:ext cx="42865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 </a:t>
            </a:r>
            <a:r>
              <a:rPr lang="en-US" altLang="ko-KR" b="1">
                <a:solidFill>
                  <a:schemeClr val="accent1">
                    <a:lumMod val="75000"/>
                  </a:schemeClr>
                </a:solidFill>
                <a:latin typeface="+mn-ea"/>
              </a:rPr>
              <a:t>Bean Validation &amp; Spring </a:t>
            </a:r>
            <a:r>
              <a:rPr lang="ko-KR" altLang="en-US" b="1">
                <a:solidFill>
                  <a:schemeClr val="accent1">
                    <a:lumMod val="75000"/>
                  </a:schemeClr>
                </a:solidFill>
                <a:latin typeface="+mn-ea"/>
              </a:rPr>
              <a:t>폼 검증</a:t>
            </a:r>
          </a:p>
        </p:txBody>
      </p:sp>
      <p:sp>
        <p:nvSpPr>
          <p:cNvPr id="27" name="직사각형 26">
            <a:extLst>
              <a:ext uri="{FF2B5EF4-FFF2-40B4-BE49-F238E27FC236}">
                <a16:creationId xmlns:a16="http://schemas.microsoft.com/office/drawing/2014/main" id="{7EE988F4-E5C0-4730-BAE4-F000A520860B}"/>
              </a:ext>
            </a:extLst>
          </p:cNvPr>
          <p:cNvSpPr/>
          <p:nvPr/>
        </p:nvSpPr>
        <p:spPr>
          <a:xfrm>
            <a:off x="769494" y="2815611"/>
            <a:ext cx="5771515"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개발자가 직접 검증 로직을 작성해야 하며</a:t>
            </a:r>
            <a:r>
              <a:rPr lang="en-US" altLang="ko-KR" sz="1200"/>
              <a:t>, </a:t>
            </a:r>
            <a:r>
              <a:rPr lang="ko-KR" altLang="en-US" sz="1200"/>
              <a:t>각각의 필드에 대한 조건을 수동으로 명시해야 한다</a:t>
            </a:r>
            <a:endParaRPr lang="en-US" altLang="ko-KR" sz="1200"/>
          </a:p>
          <a:p>
            <a:pPr marL="171450" indent="-171450">
              <a:lnSpc>
                <a:spcPct val="150000"/>
              </a:lnSpc>
              <a:buFont typeface="Arial" panose="020B0604020202020204" pitchFamily="34" charset="0"/>
              <a:buChar char="•"/>
            </a:pPr>
            <a:r>
              <a:rPr lang="ko-KR" altLang="en-US" sz="1200"/>
              <a:t>검증 중 발생한 오류는 </a:t>
            </a:r>
            <a:r>
              <a:rPr lang="en-US" altLang="ko-KR" sz="1200"/>
              <a:t>Errors </a:t>
            </a:r>
            <a:r>
              <a:rPr lang="ko-KR" altLang="en-US" sz="1200"/>
              <a:t>객체에 기록되며</a:t>
            </a:r>
            <a:r>
              <a:rPr lang="en-US" altLang="ko-KR" sz="1200"/>
              <a:t> </a:t>
            </a:r>
            <a:r>
              <a:rPr lang="ko-KR" altLang="en-US" sz="1200"/>
              <a:t>사용자는 어떤 필드에서 어떤 오류가 발생했는지 확인할 수 있다</a:t>
            </a:r>
            <a:endParaRPr lang="en-US" altLang="ko-KR" sz="1200"/>
          </a:p>
          <a:p>
            <a:pPr marL="171450" indent="-171450">
              <a:lnSpc>
                <a:spcPct val="150000"/>
              </a:lnSpc>
              <a:buFont typeface="Arial" panose="020B0604020202020204" pitchFamily="34" charset="0"/>
              <a:buChar char="•"/>
            </a:pPr>
            <a:r>
              <a:rPr lang="ko-KR" altLang="en-US" sz="1200"/>
              <a:t>검증 조건이 복잡하거나</a:t>
            </a:r>
            <a:r>
              <a:rPr lang="en-US" altLang="ko-KR" sz="1200"/>
              <a:t> </a:t>
            </a:r>
            <a:r>
              <a:rPr lang="ko-KR" altLang="en-US" sz="1200"/>
              <a:t>커스텀 검증이 필요할 때 유용하다</a:t>
            </a:r>
            <a:endParaRPr lang="en-US" altLang="ko-KR" sz="1200">
              <a:latin typeface="+mn-ea"/>
            </a:endParaRPr>
          </a:p>
        </p:txBody>
      </p:sp>
      <p:sp>
        <p:nvSpPr>
          <p:cNvPr id="28" name="직사각형 27">
            <a:extLst>
              <a:ext uri="{FF2B5EF4-FFF2-40B4-BE49-F238E27FC236}">
                <a16:creationId xmlns:a16="http://schemas.microsoft.com/office/drawing/2014/main" id="{B8C763CA-B402-4C0F-81A1-DDD3534363AD}"/>
              </a:ext>
            </a:extLst>
          </p:cNvPr>
          <p:cNvSpPr/>
          <p:nvPr/>
        </p:nvSpPr>
        <p:spPr>
          <a:xfrm>
            <a:off x="434215" y="2483291"/>
            <a:ext cx="1692130"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Spring </a:t>
            </a:r>
            <a:r>
              <a:rPr lang="ko-KR" altLang="en-US" sz="1400" b="1">
                <a:latin typeface="+mn-ea"/>
              </a:rPr>
              <a:t>폼 검증</a:t>
            </a:r>
          </a:p>
        </p:txBody>
      </p:sp>
      <p:sp>
        <p:nvSpPr>
          <p:cNvPr id="29" name="직사각형 28">
            <a:extLst>
              <a:ext uri="{FF2B5EF4-FFF2-40B4-BE49-F238E27FC236}">
                <a16:creationId xmlns:a16="http://schemas.microsoft.com/office/drawing/2014/main" id="{DBED6C7A-2386-49D4-B564-584B281885A3}"/>
              </a:ext>
            </a:extLst>
          </p:cNvPr>
          <p:cNvSpPr/>
          <p:nvPr/>
        </p:nvSpPr>
        <p:spPr>
          <a:xfrm>
            <a:off x="434215" y="4689311"/>
            <a:ext cx="1869358" cy="307777"/>
          </a:xfrm>
          <a:prstGeom prst="rect">
            <a:avLst/>
          </a:prstGeom>
        </p:spPr>
        <p:txBody>
          <a:bodyPr wrap="none">
            <a:spAutoFit/>
          </a:bodyPr>
          <a:lstStyle/>
          <a:p>
            <a:pPr marL="285750" indent="-285750">
              <a:buFont typeface="Arial" panose="020B0604020202020204" pitchFamily="34" charset="0"/>
              <a:buChar char="•"/>
            </a:pPr>
            <a:r>
              <a:rPr lang="ko-KR" altLang="en-US" sz="1400" b="1">
                <a:latin typeface="+mn-ea"/>
              </a:rPr>
              <a:t> </a:t>
            </a:r>
            <a:r>
              <a:rPr lang="en-US" altLang="ko-KR" sz="1400" b="1">
                <a:latin typeface="+mn-ea"/>
              </a:rPr>
              <a:t>Bean Validation</a:t>
            </a:r>
            <a:endParaRPr lang="ko-KR" altLang="en-US" sz="1400" b="1">
              <a:latin typeface="+mn-ea"/>
            </a:endParaRPr>
          </a:p>
        </p:txBody>
      </p:sp>
      <p:sp>
        <p:nvSpPr>
          <p:cNvPr id="30" name="직사각형 29">
            <a:extLst>
              <a:ext uri="{FF2B5EF4-FFF2-40B4-BE49-F238E27FC236}">
                <a16:creationId xmlns:a16="http://schemas.microsoft.com/office/drawing/2014/main" id="{76B76C41-AC9A-4CD8-A927-3385A42C1D7C}"/>
              </a:ext>
            </a:extLst>
          </p:cNvPr>
          <p:cNvSpPr/>
          <p:nvPr/>
        </p:nvSpPr>
        <p:spPr>
          <a:xfrm>
            <a:off x="769495" y="4985367"/>
            <a:ext cx="577151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어노테이션을 사용해 검증 규칙을 선언적으로 정의할 수 있으며</a:t>
            </a:r>
            <a:r>
              <a:rPr lang="en-US" altLang="ko-KR" sz="1200"/>
              <a:t> </a:t>
            </a:r>
            <a:r>
              <a:rPr lang="ko-KR" altLang="en-US" sz="1200"/>
              <a:t>개발자는 별도로 검증 로직을 작성할 필요가 없다</a:t>
            </a:r>
            <a:endParaRPr lang="en-US" altLang="ko-KR" sz="1200"/>
          </a:p>
          <a:p>
            <a:pPr marL="171450" indent="-171450">
              <a:lnSpc>
                <a:spcPct val="150000"/>
              </a:lnSpc>
              <a:buFont typeface="Arial" panose="020B0604020202020204" pitchFamily="34" charset="0"/>
              <a:buChar char="•"/>
            </a:pPr>
            <a:r>
              <a:rPr lang="ko-KR" altLang="en-US" sz="1200"/>
              <a:t>객체의 필드에 선언된 어노테이션을 기반으로 자동으로 검증이 수행된다</a:t>
            </a:r>
            <a:endParaRPr lang="en-US" altLang="ko-KR" sz="1200"/>
          </a:p>
          <a:p>
            <a:pPr marL="171450" indent="-171450">
              <a:lnSpc>
                <a:spcPct val="150000"/>
              </a:lnSpc>
              <a:buFont typeface="Arial" panose="020B0604020202020204" pitchFamily="34" charset="0"/>
              <a:buChar char="•"/>
            </a:pPr>
            <a:r>
              <a:rPr lang="ko-KR" altLang="en-US" sz="1200"/>
              <a:t>객체가 중첩된 경우에도 중첩된 객체에 대한 검증을 함께 수행할 수 있다</a:t>
            </a:r>
            <a:endParaRPr lang="en-US" altLang="ko-KR" sz="1200">
              <a:latin typeface="+mn-ea"/>
            </a:endParaRPr>
          </a:p>
        </p:txBody>
      </p:sp>
      <p:sp>
        <p:nvSpPr>
          <p:cNvPr id="31" name="Rectangle 1">
            <a:extLst>
              <a:ext uri="{FF2B5EF4-FFF2-40B4-BE49-F238E27FC236}">
                <a16:creationId xmlns:a16="http://schemas.microsoft.com/office/drawing/2014/main" id="{FFC3D8D4-F649-4162-854E-31B775E5AFE7}"/>
              </a:ext>
            </a:extLst>
          </p:cNvPr>
          <p:cNvSpPr>
            <a:spLocks noChangeArrowheads="1"/>
          </p:cNvSpPr>
          <p:nvPr/>
        </p:nvSpPr>
        <p:spPr bwMode="auto">
          <a:xfrm>
            <a:off x="6946392" y="2816434"/>
            <a:ext cx="5081016" cy="11695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ea typeface="JetBrains Mono"/>
              </a:rPr>
              <a:t>if </a:t>
            </a:r>
            <a:r>
              <a:rPr kumimoji="0" lang="ko-KR" altLang="ko-KR" sz="1000" b="0" i="0" u="none" strike="noStrike" cap="none" normalizeH="0" baseline="0">
                <a:ln>
                  <a:noFill/>
                </a:ln>
                <a:solidFill>
                  <a:srgbClr val="BCBEC4"/>
                </a:solidFill>
                <a:effectLst/>
                <a:ea typeface="JetBrains Mono"/>
              </a:rPr>
              <a:t>(user.getUsername() == </a:t>
            </a:r>
            <a:r>
              <a:rPr kumimoji="0" lang="ko-KR" altLang="ko-KR" sz="1000" b="0" i="0" u="none" strike="noStrike" cap="none" normalizeH="0" baseline="0">
                <a:ln>
                  <a:noFill/>
                </a:ln>
                <a:solidFill>
                  <a:srgbClr val="CF8E6D"/>
                </a:solidFill>
                <a:effectLst/>
                <a:ea typeface="JetBrains Mono"/>
              </a:rPr>
              <a:t>null</a:t>
            </a: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errors.rejectValue(</a:t>
            </a:r>
            <a:r>
              <a:rPr kumimoji="0" lang="ko-KR" altLang="ko-KR" sz="1000" b="0" i="0" u="none" strike="noStrike" cap="none" normalizeH="0" baseline="0">
                <a:ln>
                  <a:noFill/>
                </a:ln>
                <a:solidFill>
                  <a:srgbClr val="6AAB73"/>
                </a:solidFill>
                <a:effectLst/>
                <a:ea typeface="JetBrains Mono"/>
              </a:rPr>
              <a:t>"username"</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6AAB73"/>
                </a:solidFill>
                <a:effectLst/>
                <a:ea typeface="JetBrains Mono"/>
              </a:rPr>
              <a:t>"required "</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CF8E6D"/>
                </a:solidFill>
                <a:effectLst/>
                <a:ea typeface="JetBrains Mono"/>
              </a:rPr>
              <a:t>if </a:t>
            </a:r>
            <a:r>
              <a:rPr kumimoji="0" lang="ko-KR" altLang="ko-KR" sz="1000" b="0" i="0" u="none" strike="noStrike" cap="none" normalizeH="0" baseline="0">
                <a:ln>
                  <a:noFill/>
                </a:ln>
                <a:solidFill>
                  <a:srgbClr val="BCBEC4"/>
                </a:solidFill>
                <a:effectLst/>
                <a:ea typeface="JetBrains Mono"/>
              </a:rPr>
              <a:t>(user.getAge() &lt;= </a:t>
            </a:r>
            <a:r>
              <a:rPr kumimoji="0" lang="ko-KR" altLang="ko-KR" sz="1000" b="0" i="0" u="none" strike="noStrike" cap="none" normalizeH="0" baseline="0">
                <a:ln>
                  <a:noFill/>
                </a:ln>
                <a:solidFill>
                  <a:srgbClr val="2AACB8"/>
                </a:solidFill>
                <a:effectLst/>
                <a:ea typeface="JetBrains Mono"/>
              </a:rPr>
              <a:t>0 </a:t>
            </a:r>
            <a:r>
              <a:rPr kumimoji="0" lang="ko-KR" altLang="ko-KR" sz="1000" b="0" i="0" u="none" strike="noStrike" cap="none" normalizeH="0" baseline="0">
                <a:ln>
                  <a:noFill/>
                </a:ln>
                <a:solidFill>
                  <a:srgbClr val="BCBEC4"/>
                </a:solidFill>
                <a:effectLst/>
                <a:ea typeface="JetBrains Mono"/>
              </a:rPr>
              <a:t>|| user.getAge() &gt; </a:t>
            </a:r>
            <a:r>
              <a:rPr kumimoji="0" lang="ko-KR" altLang="ko-KR" sz="1000" b="0" i="0" u="none" strike="noStrike" cap="none" normalizeH="0" baseline="0">
                <a:ln>
                  <a:noFill/>
                </a:ln>
                <a:solidFill>
                  <a:srgbClr val="2AACB8"/>
                </a:solidFill>
                <a:effectLst/>
                <a:ea typeface="JetBrains Mono"/>
              </a:rPr>
              <a:t>120</a:t>
            </a: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errors.rejectValue(</a:t>
            </a:r>
            <a:r>
              <a:rPr kumimoji="0" lang="ko-KR" altLang="ko-KR" sz="1000" b="0" i="0" u="none" strike="noStrike" cap="none" normalizeH="0" baseline="0">
                <a:ln>
                  <a:noFill/>
                </a:ln>
                <a:solidFill>
                  <a:srgbClr val="6AAB73"/>
                </a:solidFill>
                <a:effectLst/>
                <a:ea typeface="JetBrains Mono"/>
              </a:rPr>
              <a:t>"age"</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6AAB73"/>
                </a:solidFill>
                <a:effectLst/>
                <a:ea typeface="JetBrains Mono"/>
              </a:rPr>
              <a:t>“</a:t>
            </a:r>
            <a:r>
              <a:rPr lang="en-US" altLang="ko-KR" sz="1000">
                <a:solidFill>
                  <a:srgbClr val="6AAB73"/>
                </a:solidFill>
                <a:ea typeface="JetBrains Mono"/>
              </a:rPr>
              <a:t>range</a:t>
            </a:r>
            <a:r>
              <a:rPr kumimoji="0" lang="ko-KR" altLang="ko-KR" sz="1000" b="0" i="0" u="none" strike="noStrike" cap="none" normalizeH="0" baseline="0">
                <a:ln>
                  <a:noFill/>
                </a:ln>
                <a:solidFill>
                  <a:srgbClr val="6AAB73"/>
                </a:solidFill>
                <a:effectLst/>
                <a:ea typeface="JetBrains Mono"/>
              </a:rPr>
              <a:t>"</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
        <p:nvSpPr>
          <p:cNvPr id="32" name="Rectangle 1">
            <a:extLst>
              <a:ext uri="{FF2B5EF4-FFF2-40B4-BE49-F238E27FC236}">
                <a16:creationId xmlns:a16="http://schemas.microsoft.com/office/drawing/2014/main" id="{F9061F1C-6F9D-470F-97D0-5C878C7003DC}"/>
              </a:ext>
            </a:extLst>
          </p:cNvPr>
          <p:cNvSpPr>
            <a:spLocks noChangeArrowheads="1"/>
          </p:cNvSpPr>
          <p:nvPr/>
        </p:nvSpPr>
        <p:spPr bwMode="auto">
          <a:xfrm>
            <a:off x="6946392" y="4963609"/>
            <a:ext cx="5081016" cy="14465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accent4">
                    <a:lumMod val="60000"/>
                    <a:lumOff val="40000"/>
                  </a:schemeClr>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"Username is required"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fr-FR" altLang="ko-KR" sz="1100" b="0" i="0" u="none" strike="noStrike" cap="none" normalizeH="0" baseline="0">
                <a:ln>
                  <a:noFill/>
                </a:ln>
                <a:solidFill>
                  <a:schemeClr val="accent4">
                    <a:lumMod val="60000"/>
                    <a:lumOff val="40000"/>
                  </a:schemeClr>
                </a:solidFill>
                <a:effectLst/>
                <a:ea typeface="JetBrains Mono"/>
              </a:rPr>
              <a:t>@Range</a:t>
            </a:r>
            <a:r>
              <a:rPr kumimoji="0" lang="fr-FR" altLang="ko-KR" sz="1100" b="0" i="0" u="none" strike="noStrike" cap="none" normalizeH="0" baseline="0">
                <a:ln>
                  <a:noFill/>
                </a:ln>
                <a:solidFill>
                  <a:srgbClr val="BCBEC4"/>
                </a:solidFill>
                <a:effectLst/>
                <a:ea typeface="JetBrains Mono"/>
              </a:rPr>
              <a:t>(min = 1, max = 120,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Age must be between 1 and 120</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35" name="화살표: 아래쪽 34">
            <a:extLst>
              <a:ext uri="{FF2B5EF4-FFF2-40B4-BE49-F238E27FC236}">
                <a16:creationId xmlns:a16="http://schemas.microsoft.com/office/drawing/2014/main" id="{FA93A9C1-5CFC-4A26-A1C8-8E7DD63C9514}"/>
              </a:ext>
            </a:extLst>
          </p:cNvPr>
          <p:cNvSpPr/>
          <p:nvPr/>
        </p:nvSpPr>
        <p:spPr>
          <a:xfrm>
            <a:off x="9304020" y="4250399"/>
            <a:ext cx="365760" cy="438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1586151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EDB28302-CC16-4E2A-9633-5F93C6DEA2D5}"/>
              </a:ext>
            </a:extLst>
          </p:cNvPr>
          <p:cNvSpPr/>
          <p:nvPr/>
        </p:nvSpPr>
        <p:spPr>
          <a:xfrm>
            <a:off x="107316" y="307563"/>
            <a:ext cx="42675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JSR-303</a:t>
            </a:r>
            <a:r>
              <a:rPr lang="ko-KR" altLang="en-US" b="1">
                <a:solidFill>
                  <a:schemeClr val="accent1">
                    <a:lumMod val="75000"/>
                  </a:schemeClr>
                </a:solidFill>
                <a:latin typeface="+mn-ea"/>
              </a:rPr>
              <a:t> </a:t>
            </a:r>
            <a:r>
              <a:rPr lang="en-US" altLang="ko-KR" b="1">
                <a:solidFill>
                  <a:schemeClr val="accent1">
                    <a:lumMod val="75000"/>
                  </a:schemeClr>
                </a:solidFill>
                <a:latin typeface="+mn-ea"/>
              </a:rPr>
              <a:t>/</a:t>
            </a:r>
            <a:r>
              <a:rPr lang="ko-KR" altLang="en-US" b="1">
                <a:solidFill>
                  <a:schemeClr val="accent1">
                    <a:lumMod val="75000"/>
                  </a:schemeClr>
                </a:solidFill>
                <a:latin typeface="+mn-ea"/>
              </a:rPr>
              <a:t> </a:t>
            </a:r>
            <a:r>
              <a:rPr lang="en-US" altLang="ko-KR" b="1">
                <a:solidFill>
                  <a:schemeClr val="accent1">
                    <a:lumMod val="75000"/>
                  </a:schemeClr>
                </a:solidFill>
                <a:latin typeface="+mn-ea"/>
              </a:rPr>
              <a:t>JSR-380 </a:t>
            </a:r>
            <a:r>
              <a:rPr lang="ko-KR" altLang="en-US" b="1">
                <a:solidFill>
                  <a:schemeClr val="accent1">
                    <a:lumMod val="75000"/>
                  </a:schemeClr>
                </a:solidFill>
                <a:latin typeface="+mn-ea"/>
              </a:rPr>
              <a:t>주요 어노테이션</a:t>
            </a:r>
          </a:p>
        </p:txBody>
      </p:sp>
      <p:sp>
        <p:nvSpPr>
          <p:cNvPr id="8" name="직사각형 7">
            <a:extLst>
              <a:ext uri="{FF2B5EF4-FFF2-40B4-BE49-F238E27FC236}">
                <a16:creationId xmlns:a16="http://schemas.microsoft.com/office/drawing/2014/main" id="{D086742E-84C8-4DC3-88B7-348611057B67}"/>
              </a:ext>
            </a:extLst>
          </p:cNvPr>
          <p:cNvSpPr/>
          <p:nvPr/>
        </p:nvSpPr>
        <p:spPr>
          <a:xfrm>
            <a:off x="379350" y="715278"/>
            <a:ext cx="11812650"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JSR-303</a:t>
            </a:r>
            <a:r>
              <a:rPr lang="ko-KR" altLang="en-US" sz="1200"/>
              <a:t>과 </a:t>
            </a:r>
            <a:r>
              <a:rPr lang="en-US" altLang="ko-KR" sz="1200"/>
              <a:t>JSR-380</a:t>
            </a:r>
            <a:r>
              <a:rPr lang="ko-KR" altLang="en-US" sz="1200"/>
              <a:t>은 둘 다 </a:t>
            </a:r>
            <a:r>
              <a:rPr lang="en-US" altLang="ko-KR" sz="1200"/>
              <a:t>Java Bean Validation</a:t>
            </a:r>
            <a:r>
              <a:rPr lang="ko-KR" altLang="en-US" sz="1200"/>
              <a:t>의 표준 사양이지만</a:t>
            </a:r>
            <a:r>
              <a:rPr lang="en-US" altLang="ko-KR" sz="1200"/>
              <a:t> JSR-380</a:t>
            </a:r>
            <a:r>
              <a:rPr lang="ko-KR" altLang="en-US" sz="1200"/>
              <a:t>이 </a:t>
            </a:r>
            <a:r>
              <a:rPr lang="en-US" altLang="ko-KR" sz="1200"/>
              <a:t>JSR-303</a:t>
            </a:r>
            <a:r>
              <a:rPr lang="ko-KR" altLang="en-US" sz="1200"/>
              <a:t>을 확장하여 추가된 기능을 제공하는 방식으로 발전했다</a:t>
            </a:r>
            <a:endParaRPr lang="en-US" altLang="ko-KR" sz="1200">
              <a:latin typeface="+mn-ea"/>
            </a:endParaRPr>
          </a:p>
        </p:txBody>
      </p:sp>
      <p:graphicFrame>
        <p:nvGraphicFramePr>
          <p:cNvPr id="24" name="표 23">
            <a:extLst>
              <a:ext uri="{FF2B5EF4-FFF2-40B4-BE49-F238E27FC236}">
                <a16:creationId xmlns:a16="http://schemas.microsoft.com/office/drawing/2014/main" id="{3ECC5300-D60A-4268-9EFD-9C2274A4EB9A}"/>
              </a:ext>
            </a:extLst>
          </p:cNvPr>
          <p:cNvGraphicFramePr>
            <a:graphicFrameLocks noGrp="1"/>
          </p:cNvGraphicFramePr>
          <p:nvPr>
            <p:extLst>
              <p:ext uri="{D42A27DB-BD31-4B8C-83A1-F6EECF244321}">
                <p14:modId xmlns:p14="http://schemas.microsoft.com/office/powerpoint/2010/main" val="896616730"/>
              </p:ext>
            </p:extLst>
          </p:nvPr>
        </p:nvGraphicFramePr>
        <p:xfrm>
          <a:off x="299568" y="1250208"/>
          <a:ext cx="11697360" cy="4535108"/>
        </p:xfrm>
        <a:graphic>
          <a:graphicData uri="http://schemas.openxmlformats.org/drawingml/2006/table">
            <a:tbl>
              <a:tblPr>
                <a:tableStyleId>{5C22544A-7EE6-4342-B048-85BDC9FD1C3A}</a:tableStyleId>
              </a:tblPr>
              <a:tblGrid>
                <a:gridCol w="1873445">
                  <a:extLst>
                    <a:ext uri="{9D8B030D-6E8A-4147-A177-3AD203B41FA5}">
                      <a16:colId xmlns:a16="http://schemas.microsoft.com/office/drawing/2014/main" val="2349404104"/>
                    </a:ext>
                  </a:extLst>
                </a:gridCol>
                <a:gridCol w="4566837">
                  <a:extLst>
                    <a:ext uri="{9D8B030D-6E8A-4147-A177-3AD203B41FA5}">
                      <a16:colId xmlns:a16="http://schemas.microsoft.com/office/drawing/2014/main" val="3357237044"/>
                    </a:ext>
                  </a:extLst>
                </a:gridCol>
                <a:gridCol w="1618039">
                  <a:extLst>
                    <a:ext uri="{9D8B030D-6E8A-4147-A177-3AD203B41FA5}">
                      <a16:colId xmlns:a16="http://schemas.microsoft.com/office/drawing/2014/main" val="3232619303"/>
                    </a:ext>
                  </a:extLst>
                </a:gridCol>
                <a:gridCol w="3639039">
                  <a:extLst>
                    <a:ext uri="{9D8B030D-6E8A-4147-A177-3AD203B41FA5}">
                      <a16:colId xmlns:a16="http://schemas.microsoft.com/office/drawing/2014/main" val="4042027547"/>
                    </a:ext>
                  </a:extLst>
                </a:gridCol>
              </a:tblGrid>
              <a:tr h="346944">
                <a:tc>
                  <a:txBody>
                    <a:bodyPr/>
                    <a:lstStyle/>
                    <a:p>
                      <a:pPr algn="ctr" fontAlgn="ctr"/>
                      <a:r>
                        <a:rPr lang="en-US" sz="1100" b="1" u="none" strike="noStrike">
                          <a:effectLst/>
                        </a:rPr>
                        <a:t>JSR-303 </a:t>
                      </a:r>
                      <a:r>
                        <a:rPr lang="ko-KR" altLang="en-US" sz="1100" b="1" u="none" strike="noStrike">
                          <a:effectLst/>
                        </a:rPr>
                        <a:t>어노테이션</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en-US" sz="1100" b="1" u="none" strike="noStrike">
                          <a:effectLst/>
                        </a:rPr>
                        <a:t>JSR-380 </a:t>
                      </a:r>
                      <a:r>
                        <a:rPr lang="ko-KR" altLang="en-US" sz="1100" b="1" u="none" strike="noStrike">
                          <a:effectLst/>
                        </a:rPr>
                        <a:t>어노테이션</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extLst>
                  <a:ext uri="{0D108BD9-81ED-4DB2-BD59-A6C34878D82A}">
                    <a16:rowId xmlns:a16="http://schemas.microsoft.com/office/drawing/2014/main" val="2761500686"/>
                  </a:ext>
                </a:extLst>
              </a:tr>
              <a:tr h="217567">
                <a:tc>
                  <a:txBody>
                    <a:bodyPr/>
                    <a:lstStyle/>
                    <a:p>
                      <a:pPr algn="l" fontAlgn="ctr"/>
                      <a:r>
                        <a:rPr lang="en-US" sz="1100" u="none" strike="noStrike">
                          <a:effectLst/>
                        </a:rPr>
                        <a:t>@NotNull</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필드가 </a:t>
                      </a:r>
                      <a:r>
                        <a:rPr lang="en-US" altLang="ko-KR" sz="1100" u="none" strike="noStrike">
                          <a:effectLst/>
                        </a:rPr>
                        <a:t>null </a:t>
                      </a:r>
                      <a:r>
                        <a:rPr lang="ko-KR" altLang="en-US" sz="1100" u="none" strike="noStrike">
                          <a:effectLst/>
                        </a:rPr>
                        <a:t>이 아니어야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@Email</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필드가 유효한 이메일 형식인지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85152677"/>
                  </a:ext>
                </a:extLst>
              </a:tr>
              <a:tr h="435134">
                <a:tc>
                  <a:txBody>
                    <a:bodyPr/>
                    <a:lstStyle/>
                    <a:p>
                      <a:pPr algn="l" fontAlgn="ctr"/>
                      <a:r>
                        <a:rPr lang="en-US" sz="1100" u="none" strike="noStrike">
                          <a:effectLst/>
                        </a:rPr>
                        <a:t>@Size(min, max)</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a:t>
                      </a:r>
                      <a:r>
                        <a:rPr lang="en-US" altLang="ko-KR" sz="1100" u="none" strike="noStrike">
                          <a:effectLst/>
                        </a:rPr>
                        <a:t>, </a:t>
                      </a:r>
                      <a:r>
                        <a:rPr lang="ko-KR" altLang="en-US" sz="1100" u="none" strike="noStrike">
                          <a:effectLst/>
                        </a:rPr>
                        <a:t>배열</a:t>
                      </a:r>
                      <a:r>
                        <a:rPr lang="en-US" altLang="ko-KR" sz="1100" u="none" strike="noStrike">
                          <a:effectLst/>
                        </a:rPr>
                        <a:t>, </a:t>
                      </a:r>
                      <a:r>
                        <a:rPr lang="ko-KR" altLang="en-US" sz="1100" u="none" strike="noStrike">
                          <a:effectLst/>
                        </a:rPr>
                        <a:t>컬렉션 등의 크기가 지정된 범위 내에 있어야 함을 검증</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b="0" i="0" u="none" strike="noStrike">
                          <a:solidFill>
                            <a:srgbClr val="000000"/>
                          </a:solidFill>
                          <a:effectLst/>
                          <a:latin typeface="Arial Unicode MS"/>
                          <a:ea typeface="맑은 고딕" panose="020B0503020000020004" pitchFamily="50" charset="-127"/>
                        </a:rPr>
                        <a:t>@NotEmpty</a:t>
                      </a:r>
                    </a:p>
                  </a:txBody>
                  <a:tcPr marL="2472" marR="2472" marT="2472" marB="0" anchor="ctr">
                    <a:solidFill>
                      <a:schemeClr val="bg1"/>
                    </a:solid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필드 값의 길이가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이면 오류</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공백도 글자로 인식</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848278054"/>
                  </a:ext>
                </a:extLst>
              </a:tr>
              <a:tr h="271959">
                <a:tc>
                  <a:txBody>
                    <a:bodyPr/>
                    <a:lstStyle/>
                    <a:p>
                      <a:pPr algn="l" fontAlgn="ctr"/>
                      <a:r>
                        <a:rPr lang="en-US" sz="1100" u="none" strike="noStrike">
                          <a:effectLst/>
                        </a:rPr>
                        <a:t>@Min(value)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값이 지정된 최소값 이상이어야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b="0" i="0" u="none" strike="noStrike">
                          <a:solidFill>
                            <a:srgbClr val="000000"/>
                          </a:solidFill>
                          <a:effectLst/>
                          <a:latin typeface="Arial Unicode MS"/>
                          <a:ea typeface="맑은 고딕" panose="020B0503020000020004" pitchFamily="50" charset="-127"/>
                        </a:rPr>
                        <a:t>@NotBlank</a:t>
                      </a:r>
                    </a:p>
                  </a:txBody>
                  <a:tcPr marL="2472" marR="2472" marT="2472" marB="0" anchor="ctr">
                    <a:solidFill>
                      <a:schemeClr val="bg1"/>
                    </a:solid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필드 값의 길이가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이면 오류</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공백은 글자로 인식 안함</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862198873"/>
                  </a:ext>
                </a:extLst>
              </a:tr>
              <a:tr h="271959">
                <a:tc>
                  <a:txBody>
                    <a:bodyPr/>
                    <a:lstStyle/>
                    <a:p>
                      <a:pPr algn="l" fontAlgn="ctr"/>
                      <a:r>
                        <a:rPr lang="en-US" sz="1100" u="none" strike="noStrike">
                          <a:effectLst/>
                        </a:rPr>
                        <a:t>@Max(value)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값이 지정된 최대값 이하여야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@Positive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양수인지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364482360"/>
                  </a:ext>
                </a:extLst>
              </a:tr>
              <a:tr h="326350">
                <a:tc>
                  <a:txBody>
                    <a:bodyPr/>
                    <a:lstStyle/>
                    <a:p>
                      <a:pPr algn="l" fontAlgn="ctr"/>
                      <a:r>
                        <a:rPr lang="en-US" sz="1100" u="none" strike="noStrike">
                          <a:effectLst/>
                        </a:rPr>
                        <a:t>@Pattern(regex)</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문자열이 지정된 정규 표현식을 만족하는지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@PositiveOrZero</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양수 또는 </a:t>
                      </a:r>
                      <a:r>
                        <a:rPr lang="en-US" altLang="ko-KR" sz="1100" u="none" strike="noStrike">
                          <a:effectLst/>
                        </a:rPr>
                        <a:t>0</a:t>
                      </a:r>
                      <a:r>
                        <a:rPr lang="ko-KR" altLang="en-US" sz="1100" u="none" strike="noStrike">
                          <a:effectLst/>
                        </a:rPr>
                        <a:t>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338590439"/>
                  </a:ext>
                </a:extLst>
              </a:tr>
              <a:tr h="326350">
                <a:tc>
                  <a:txBody>
                    <a:bodyPr/>
                    <a:lstStyle/>
                    <a:p>
                      <a:pPr algn="l" fontAlgn="ctr"/>
                      <a:r>
                        <a:rPr lang="en-US" sz="1100" u="none" strike="noStrike">
                          <a:effectLst/>
                        </a:rPr>
                        <a:t>@NotEmpty</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a:t>
                      </a:r>
                      <a:r>
                        <a:rPr lang="en-US" altLang="ko-KR" sz="1100" u="none" strike="noStrike">
                          <a:effectLst/>
                        </a:rPr>
                        <a:t>, </a:t>
                      </a:r>
                      <a:r>
                        <a:rPr lang="ko-KR" altLang="en-US" sz="1100" u="none" strike="noStrike">
                          <a:effectLst/>
                        </a:rPr>
                        <a:t>배열</a:t>
                      </a:r>
                      <a:r>
                        <a:rPr lang="en-US" altLang="ko-KR" sz="1100" u="none" strike="noStrike">
                          <a:effectLst/>
                        </a:rPr>
                        <a:t>, </a:t>
                      </a:r>
                      <a:r>
                        <a:rPr lang="ko-KR" altLang="en-US" sz="1100" u="none" strike="noStrike">
                          <a:effectLst/>
                        </a:rPr>
                        <a:t>컬렉션이 빈 값이 아니어야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@Negative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음수인지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68325718"/>
                  </a:ext>
                </a:extLst>
              </a:tr>
              <a:tr h="271959">
                <a:tc>
                  <a:txBody>
                    <a:bodyPr/>
                    <a:lstStyle/>
                    <a:p>
                      <a:pPr algn="l" fontAlgn="ctr"/>
                      <a:r>
                        <a:rPr lang="en-US" sz="1100" u="none" strike="noStrike">
                          <a:effectLst/>
                        </a:rPr>
                        <a:t>@NotBlank</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공백을 제외한 문자열이 비어있지 않음을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@NegativeOrZero</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음수 또는 </a:t>
                      </a:r>
                      <a:r>
                        <a:rPr lang="en-US" altLang="ko-KR" sz="1100" u="none" strike="noStrike">
                          <a:effectLst/>
                        </a:rPr>
                        <a:t>0</a:t>
                      </a:r>
                      <a:r>
                        <a:rPr lang="ko-KR" altLang="en-US" sz="1100" u="none" strike="noStrike">
                          <a:effectLst/>
                        </a:rPr>
                        <a:t>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8042657"/>
                  </a:ext>
                </a:extLst>
              </a:tr>
              <a:tr h="326350">
                <a:tc>
                  <a:txBody>
                    <a:bodyPr/>
                    <a:lstStyle/>
                    <a:p>
                      <a:pPr algn="l" fontAlgn="ctr"/>
                      <a:r>
                        <a:rPr lang="en-US" sz="1100" u="none" strike="noStrike">
                          <a:effectLst/>
                        </a:rPr>
                        <a:t>@DecimalMin(value)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소수를 포함한 값이 지정된 최소값 이상이어야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@PastOrPresent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과거 또는 현재여야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35431236"/>
                  </a:ext>
                </a:extLst>
              </a:tr>
              <a:tr h="326350">
                <a:tc>
                  <a:txBody>
                    <a:bodyPr/>
                    <a:lstStyle/>
                    <a:p>
                      <a:pPr algn="l" fontAlgn="ctr"/>
                      <a:r>
                        <a:rPr lang="en-US" sz="1100" u="none" strike="noStrike">
                          <a:effectLst/>
                        </a:rPr>
                        <a:t>@DecimalMax(value)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소수를 포함한 값이 지정된 최대값 이하여야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@FutureOrPresent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미래 또는 현재여야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272904006"/>
                  </a:ext>
                </a:extLst>
              </a:tr>
              <a:tr h="271959">
                <a:tc>
                  <a:txBody>
                    <a:bodyPr/>
                    <a:lstStyle/>
                    <a:p>
                      <a:pPr algn="l" fontAlgn="ctr"/>
                      <a:r>
                        <a:rPr lang="en-US" sz="1100" u="none" strike="noStrike">
                          <a:effectLst/>
                        </a:rPr>
                        <a:t>@Digits(integer, fraction)</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숫자의 정수부와 소수부의 자릿수를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748683534"/>
                  </a:ext>
                </a:extLst>
              </a:tr>
              <a:tr h="217567">
                <a:tc>
                  <a:txBody>
                    <a:bodyPr/>
                    <a:lstStyle/>
                    <a:p>
                      <a:pPr algn="l" fontAlgn="ctr"/>
                      <a:r>
                        <a:rPr lang="en-US" sz="1100" u="none" strike="noStrike">
                          <a:effectLst/>
                        </a:rPr>
                        <a:t>@AssertTrue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a:t>
                      </a:r>
                      <a:r>
                        <a:rPr lang="en-US" altLang="ko-KR" sz="1100" u="none" strike="noStrike">
                          <a:effectLst/>
                        </a:rPr>
                        <a:t>true</a:t>
                      </a:r>
                      <a:r>
                        <a:rPr lang="ko-KR" altLang="en-US" sz="1100" u="none" strike="noStrike">
                          <a:effectLst/>
                        </a:rPr>
                        <a:t>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903932077"/>
                  </a:ext>
                </a:extLst>
              </a:tr>
              <a:tr h="217567">
                <a:tc>
                  <a:txBody>
                    <a:bodyPr/>
                    <a:lstStyle/>
                    <a:p>
                      <a:pPr algn="l" fontAlgn="ctr"/>
                      <a:r>
                        <a:rPr lang="en-US" sz="1100" u="none" strike="noStrike">
                          <a:effectLst/>
                        </a:rPr>
                        <a:t>@AssertFalse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a:t>
                      </a:r>
                      <a:r>
                        <a:rPr lang="en-US" altLang="ko-KR" sz="1100" u="none" strike="noStrike">
                          <a:effectLst/>
                        </a:rPr>
                        <a:t>false</a:t>
                      </a:r>
                      <a:r>
                        <a:rPr lang="ko-KR" altLang="en-US" sz="1100" u="none" strike="noStrike">
                          <a:effectLst/>
                        </a:rPr>
                        <a:t>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2091850029"/>
                  </a:ext>
                </a:extLst>
              </a:tr>
              <a:tr h="217567">
                <a:tc>
                  <a:txBody>
                    <a:bodyPr/>
                    <a:lstStyle/>
                    <a:p>
                      <a:pPr algn="l" fontAlgn="ctr"/>
                      <a:r>
                        <a:rPr lang="en-US" sz="1100" u="none" strike="noStrike">
                          <a:effectLst/>
                        </a:rPr>
                        <a:t>@Past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과거 날짜여야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254930457"/>
                  </a:ext>
                </a:extLst>
              </a:tr>
              <a:tr h="217567">
                <a:tc>
                  <a:txBody>
                    <a:bodyPr/>
                    <a:lstStyle/>
                    <a:p>
                      <a:pPr algn="l" fontAlgn="ctr"/>
                      <a:r>
                        <a:rPr lang="en-US" sz="1100" u="none" strike="noStrike">
                          <a:effectLst/>
                        </a:rPr>
                        <a:t>@Future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미래 날짜여야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590862668"/>
                  </a:ext>
                </a:extLst>
              </a:tr>
              <a:tr h="271959">
                <a:tc>
                  <a:txBody>
                    <a:bodyPr/>
                    <a:lstStyle/>
                    <a:p>
                      <a:pPr algn="l" fontAlgn="ctr"/>
                      <a:r>
                        <a:rPr lang="en-US" sz="1100" u="none" strike="noStrike">
                          <a:effectLst/>
                        </a:rPr>
                        <a:t>@Valid</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중첩된 객체나 필드를 재귀적으로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217048784"/>
                  </a:ext>
                </a:extLst>
              </a:tr>
            </a:tbl>
          </a:graphicData>
        </a:graphic>
      </p:graphicFrame>
      <p:sp>
        <p:nvSpPr>
          <p:cNvPr id="26" name="TextBox 25">
            <a:extLst>
              <a:ext uri="{FF2B5EF4-FFF2-40B4-BE49-F238E27FC236}">
                <a16:creationId xmlns:a16="http://schemas.microsoft.com/office/drawing/2014/main" id="{626818C5-D69C-470C-98AB-FA952C97478A}"/>
              </a:ext>
            </a:extLst>
          </p:cNvPr>
          <p:cNvSpPr txBox="1"/>
          <p:nvPr/>
        </p:nvSpPr>
        <p:spPr>
          <a:xfrm>
            <a:off x="3297936" y="6273438"/>
            <a:ext cx="4657344" cy="276999"/>
          </a:xfrm>
          <a:prstGeom prst="rect">
            <a:avLst/>
          </a:prstGeom>
          <a:noFill/>
        </p:spPr>
        <p:txBody>
          <a:bodyPr wrap="square">
            <a:spAutoFit/>
          </a:bodyPr>
          <a:lstStyle/>
          <a:p>
            <a:r>
              <a:rPr lang="ko-KR" altLang="en-US" sz="1200" i="1">
                <a:solidFill>
                  <a:srgbClr val="0070C0"/>
                </a:solidFill>
              </a:rPr>
              <a:t>https://hibernate.org/validator/documentation/getting-started/</a:t>
            </a:r>
          </a:p>
        </p:txBody>
      </p:sp>
    </p:spTree>
    <p:extLst>
      <p:ext uri="{BB962C8B-B14F-4D97-AF65-F5344CB8AC3E}">
        <p14:creationId xmlns:p14="http://schemas.microsoft.com/office/powerpoint/2010/main" val="347621248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41838"/>
            <a:ext cx="273408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Bean Validation </a:t>
            </a:r>
            <a:r>
              <a:rPr lang="ko-KR" altLang="en-US" b="1">
                <a:solidFill>
                  <a:schemeClr val="accent1">
                    <a:lumMod val="75000"/>
                  </a:schemeClr>
                </a:solidFill>
                <a:latin typeface="+mn-ea"/>
              </a:rPr>
              <a:t>사용</a:t>
            </a:r>
          </a:p>
        </p:txBody>
      </p:sp>
      <p:sp>
        <p:nvSpPr>
          <p:cNvPr id="13" name="Rectangle 4">
            <a:extLst>
              <a:ext uri="{FF2B5EF4-FFF2-40B4-BE49-F238E27FC236}">
                <a16:creationId xmlns:a16="http://schemas.microsoft.com/office/drawing/2014/main" id="{AA46AD37-15D0-422E-BFBD-A397B130B926}"/>
              </a:ext>
            </a:extLst>
          </p:cNvPr>
          <p:cNvSpPr>
            <a:spLocks noChangeArrowheads="1"/>
          </p:cNvSpPr>
          <p:nvPr/>
        </p:nvSpPr>
        <p:spPr bwMode="auto">
          <a:xfrm>
            <a:off x="608679" y="1301085"/>
            <a:ext cx="9326955"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ea typeface="JetBrains Mono"/>
              </a:rPr>
              <a:t>implementation </a:t>
            </a:r>
            <a:r>
              <a:rPr kumimoji="0" lang="ko-KR" altLang="ko-KR" sz="1400" b="0" i="0" u="none" strike="noStrike" cap="none" normalizeH="0" baseline="0">
                <a:ln>
                  <a:noFill/>
                </a:ln>
                <a:solidFill>
                  <a:srgbClr val="6AAB73"/>
                </a:solidFill>
                <a:effectLst/>
                <a:ea typeface="JetBrains Mono"/>
              </a:rPr>
              <a:t>'org.springframework.boot:spring-boot-starter-validation'</a:t>
            </a:r>
            <a:endParaRPr kumimoji="0" lang="ko-KR" altLang="ko-KR" sz="14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199A20D6-59F4-49F8-B2FF-B43F70A73E1A}"/>
              </a:ext>
            </a:extLst>
          </p:cNvPr>
          <p:cNvSpPr/>
          <p:nvPr/>
        </p:nvSpPr>
        <p:spPr>
          <a:xfrm>
            <a:off x="320628" y="611170"/>
            <a:ext cx="1022943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어노테이션 검증을 수행하기 위해서는 스프링 부트에서 제공하는 의존성을 추가해야한다</a:t>
            </a:r>
            <a:endParaRPr lang="en-US" altLang="ko-KR" sz="1200"/>
          </a:p>
          <a:p>
            <a:pPr marL="171450" indent="-171450">
              <a:lnSpc>
                <a:spcPct val="150000"/>
              </a:lnSpc>
              <a:buFont typeface="Arial" panose="020B0604020202020204" pitchFamily="34" charset="0"/>
              <a:buChar char="•"/>
            </a:pPr>
            <a:r>
              <a:rPr lang="en-US" altLang="ko-KR" sz="1200"/>
              <a:t>Bean Validation </a:t>
            </a:r>
            <a:r>
              <a:rPr lang="ko-KR" altLang="en-US" sz="1200"/>
              <a:t>표준을 구현한 대표적인 기술들이 있으며 </a:t>
            </a:r>
            <a:r>
              <a:rPr lang="en-US" altLang="ko-KR" sz="1200"/>
              <a:t>Hibernate Validator, Apache Bval </a:t>
            </a:r>
            <a:r>
              <a:rPr lang="ko-KR" altLang="en-US" sz="1200"/>
              <a:t>등이 있으며 주로 </a:t>
            </a:r>
            <a:r>
              <a:rPr lang="en-US" altLang="ko-KR" sz="1200"/>
              <a:t>Hibernate Validator </a:t>
            </a:r>
            <a:r>
              <a:rPr lang="ko-KR" altLang="en-US" sz="1200"/>
              <a:t>를 사용한다    </a:t>
            </a:r>
            <a:endParaRPr lang="en-US" altLang="ko-KR" sz="1200">
              <a:latin typeface="+mn-ea"/>
            </a:endParaRPr>
          </a:p>
        </p:txBody>
      </p:sp>
      <p:pic>
        <p:nvPicPr>
          <p:cNvPr id="17" name="그림 16">
            <a:extLst>
              <a:ext uri="{FF2B5EF4-FFF2-40B4-BE49-F238E27FC236}">
                <a16:creationId xmlns:a16="http://schemas.microsoft.com/office/drawing/2014/main" id="{DD279DE1-D0B7-4519-B0ED-A7BB79288748}"/>
              </a:ext>
            </a:extLst>
          </p:cNvPr>
          <p:cNvPicPr>
            <a:picLocks noChangeAspect="1"/>
          </p:cNvPicPr>
          <p:nvPr/>
        </p:nvPicPr>
        <p:blipFill>
          <a:blip r:embed="rId3"/>
          <a:stretch>
            <a:fillRect/>
          </a:stretch>
        </p:blipFill>
        <p:spPr>
          <a:xfrm>
            <a:off x="903154" y="2576718"/>
            <a:ext cx="3973774" cy="1265120"/>
          </a:xfrm>
          <a:prstGeom prst="rect">
            <a:avLst/>
          </a:prstGeom>
        </p:spPr>
      </p:pic>
      <p:pic>
        <p:nvPicPr>
          <p:cNvPr id="20" name="그림 19">
            <a:extLst>
              <a:ext uri="{FF2B5EF4-FFF2-40B4-BE49-F238E27FC236}">
                <a16:creationId xmlns:a16="http://schemas.microsoft.com/office/drawing/2014/main" id="{76154CD0-9EAF-448B-98D1-FEFA39C59FEA}"/>
              </a:ext>
            </a:extLst>
          </p:cNvPr>
          <p:cNvPicPr>
            <a:picLocks noChangeAspect="1"/>
          </p:cNvPicPr>
          <p:nvPr/>
        </p:nvPicPr>
        <p:blipFill>
          <a:blip r:embed="rId4"/>
          <a:stretch>
            <a:fillRect/>
          </a:stretch>
        </p:blipFill>
        <p:spPr>
          <a:xfrm>
            <a:off x="5870575" y="2689530"/>
            <a:ext cx="3741143" cy="989844"/>
          </a:xfrm>
          <a:prstGeom prst="rect">
            <a:avLst/>
          </a:prstGeom>
        </p:spPr>
      </p:pic>
      <p:sp>
        <p:nvSpPr>
          <p:cNvPr id="21" name="직사각형 20">
            <a:extLst>
              <a:ext uri="{FF2B5EF4-FFF2-40B4-BE49-F238E27FC236}">
                <a16:creationId xmlns:a16="http://schemas.microsoft.com/office/drawing/2014/main" id="{DD894BF6-F86C-4B61-B32B-9E8A51A4ECD9}"/>
              </a:ext>
            </a:extLst>
          </p:cNvPr>
          <p:cNvSpPr/>
          <p:nvPr/>
        </p:nvSpPr>
        <p:spPr>
          <a:xfrm>
            <a:off x="5115507" y="2861286"/>
            <a:ext cx="516488" cy="646331"/>
          </a:xfrm>
          <a:prstGeom prst="rect">
            <a:avLst/>
          </a:prstGeom>
        </p:spPr>
        <p:txBody>
          <a:bodyPr wrap="none">
            <a:spAutoFit/>
          </a:bodyPr>
          <a:lstStyle/>
          <a:p>
            <a:r>
              <a:rPr lang="en-US" altLang="ko-KR" sz="3600" b="1">
                <a:latin typeface="+mn-ea"/>
              </a:rPr>
              <a:t>+</a:t>
            </a:r>
            <a:endParaRPr lang="ko-KR" altLang="en-US" sz="3600" b="1">
              <a:latin typeface="+mn-ea"/>
            </a:endParaRPr>
          </a:p>
        </p:txBody>
      </p:sp>
      <p:sp>
        <p:nvSpPr>
          <p:cNvPr id="23" name="직사각형 22">
            <a:extLst>
              <a:ext uri="{FF2B5EF4-FFF2-40B4-BE49-F238E27FC236}">
                <a16:creationId xmlns:a16="http://schemas.microsoft.com/office/drawing/2014/main" id="{DFB2F1CD-4F12-435B-B364-6214DB9DE8F7}"/>
              </a:ext>
            </a:extLst>
          </p:cNvPr>
          <p:cNvSpPr/>
          <p:nvPr/>
        </p:nvSpPr>
        <p:spPr>
          <a:xfrm>
            <a:off x="2280288" y="4066604"/>
            <a:ext cx="969881" cy="307777"/>
          </a:xfrm>
          <a:prstGeom prst="rect">
            <a:avLst/>
          </a:prstGeom>
        </p:spPr>
        <p:txBody>
          <a:bodyPr wrap="none">
            <a:spAutoFit/>
          </a:bodyPr>
          <a:lstStyle/>
          <a:p>
            <a:r>
              <a:rPr lang="en-US" altLang="ko-KR" sz="1400">
                <a:latin typeface="+mn-ea"/>
              </a:rPr>
              <a:t>Java </a:t>
            </a:r>
            <a:r>
              <a:rPr lang="ko-KR" altLang="en-US" sz="1400">
                <a:latin typeface="+mn-ea"/>
              </a:rPr>
              <a:t>표준</a:t>
            </a:r>
          </a:p>
        </p:txBody>
      </p:sp>
      <p:sp>
        <p:nvSpPr>
          <p:cNvPr id="24" name="직사각형 23">
            <a:extLst>
              <a:ext uri="{FF2B5EF4-FFF2-40B4-BE49-F238E27FC236}">
                <a16:creationId xmlns:a16="http://schemas.microsoft.com/office/drawing/2014/main" id="{35E2FA92-DFC3-4AEE-B4A0-E1A044EC85FB}"/>
              </a:ext>
            </a:extLst>
          </p:cNvPr>
          <p:cNvSpPr/>
          <p:nvPr/>
        </p:nvSpPr>
        <p:spPr>
          <a:xfrm>
            <a:off x="7134285" y="3912715"/>
            <a:ext cx="965329" cy="307777"/>
          </a:xfrm>
          <a:prstGeom prst="rect">
            <a:avLst/>
          </a:prstGeom>
        </p:spPr>
        <p:txBody>
          <a:bodyPr wrap="none">
            <a:spAutoFit/>
          </a:bodyPr>
          <a:lstStyle/>
          <a:p>
            <a:r>
              <a:rPr lang="ko-KR" altLang="en-US" sz="1400">
                <a:latin typeface="+mn-ea"/>
              </a:rPr>
              <a:t>구현 기술</a:t>
            </a:r>
          </a:p>
        </p:txBody>
      </p:sp>
      <p:sp>
        <p:nvSpPr>
          <p:cNvPr id="25" name="화살표: 아래쪽 24">
            <a:extLst>
              <a:ext uri="{FF2B5EF4-FFF2-40B4-BE49-F238E27FC236}">
                <a16:creationId xmlns:a16="http://schemas.microsoft.com/office/drawing/2014/main" id="{0F2FCCCB-443D-460E-83F2-5CF0FC39DCC1}"/>
              </a:ext>
            </a:extLst>
          </p:cNvPr>
          <p:cNvSpPr/>
          <p:nvPr/>
        </p:nvSpPr>
        <p:spPr>
          <a:xfrm>
            <a:off x="5190871" y="1873334"/>
            <a:ext cx="365760" cy="438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982241B7-1848-427B-BB2B-8B614CE32BFB}"/>
              </a:ext>
            </a:extLst>
          </p:cNvPr>
          <p:cNvSpPr/>
          <p:nvPr/>
        </p:nvSpPr>
        <p:spPr>
          <a:xfrm>
            <a:off x="107316" y="4792094"/>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29" name="모서리가 둥근 직사각형 38">
            <a:extLst>
              <a:ext uri="{FF2B5EF4-FFF2-40B4-BE49-F238E27FC236}">
                <a16:creationId xmlns:a16="http://schemas.microsoft.com/office/drawing/2014/main" id="{375D41E7-F6EE-491A-98AA-56CFA1267180}"/>
              </a:ext>
            </a:extLst>
          </p:cNvPr>
          <p:cNvSpPr/>
          <p:nvPr/>
        </p:nvSpPr>
        <p:spPr>
          <a:xfrm>
            <a:off x="3198250"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ValidatorFactory</a:t>
            </a:r>
            <a:endParaRPr lang="ko-KR" altLang="en-US"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4D6A3F08-73ED-4A48-9F83-C2BB5A050CD3}"/>
              </a:ext>
            </a:extLst>
          </p:cNvPr>
          <p:cNvSpPr/>
          <p:nvPr/>
        </p:nvSpPr>
        <p:spPr>
          <a:xfrm>
            <a:off x="5904144"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a:t>
            </a:r>
            <a:endParaRPr lang="ko-KR" altLang="en-US" sz="1400">
              <a:solidFill>
                <a:schemeClr val="tx1"/>
              </a:solidFill>
              <a:latin typeface="+mj-lt"/>
              <a:ea typeface="나눔바른고딕" panose="020B0603020101020101"/>
            </a:endParaRPr>
          </a:p>
        </p:txBody>
      </p:sp>
      <p:sp>
        <p:nvSpPr>
          <p:cNvPr id="32" name="모서리가 둥근 직사각형 38">
            <a:extLst>
              <a:ext uri="{FF2B5EF4-FFF2-40B4-BE49-F238E27FC236}">
                <a16:creationId xmlns:a16="http://schemas.microsoft.com/office/drawing/2014/main" id="{4FC14C82-EB28-47F8-ABFA-46F9A821A5F0}"/>
              </a:ext>
            </a:extLst>
          </p:cNvPr>
          <p:cNvSpPr/>
          <p:nvPr/>
        </p:nvSpPr>
        <p:spPr>
          <a:xfrm>
            <a:off x="8586061"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ConstraintViolation</a:t>
            </a:r>
            <a:endParaRPr lang="ko-KR" altLang="en-US" sz="1400">
              <a:solidFill>
                <a:schemeClr val="tx1"/>
              </a:solidFill>
              <a:latin typeface="+mj-lt"/>
              <a:ea typeface="나눔바른고딕" panose="020B0603020101020101"/>
            </a:endParaRPr>
          </a:p>
        </p:txBody>
      </p:sp>
      <p:sp>
        <p:nvSpPr>
          <p:cNvPr id="33" name="모서리가 둥근 직사각형 38">
            <a:extLst>
              <a:ext uri="{FF2B5EF4-FFF2-40B4-BE49-F238E27FC236}">
                <a16:creationId xmlns:a16="http://schemas.microsoft.com/office/drawing/2014/main" id="{59EEC571-7FDB-4212-98A5-DAFBCB403B4F}"/>
              </a:ext>
            </a:extLst>
          </p:cNvPr>
          <p:cNvSpPr/>
          <p:nvPr/>
        </p:nvSpPr>
        <p:spPr>
          <a:xfrm>
            <a:off x="492356"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Validation</a:t>
            </a:r>
            <a:endParaRPr lang="ko-KR" altLang="en-US" sz="1400">
              <a:solidFill>
                <a:schemeClr val="tx1"/>
              </a:solidFill>
              <a:latin typeface="+mj-lt"/>
              <a:ea typeface="나눔바른고딕" panose="020B0603020101020101"/>
            </a:endParaRPr>
          </a:p>
        </p:txBody>
      </p:sp>
      <p:cxnSp>
        <p:nvCxnSpPr>
          <p:cNvPr id="5" name="직선 화살표 연결선 4">
            <a:extLst>
              <a:ext uri="{FF2B5EF4-FFF2-40B4-BE49-F238E27FC236}">
                <a16:creationId xmlns:a16="http://schemas.microsoft.com/office/drawing/2014/main" id="{67FD4F12-00AE-4517-8ED8-BE2E2097ADAF}"/>
              </a:ext>
            </a:extLst>
          </p:cNvPr>
          <p:cNvCxnSpPr>
            <a:stCxn id="33" idx="3"/>
            <a:endCxn id="29" idx="1"/>
          </p:cNvCxnSpPr>
          <p:nvPr/>
        </p:nvCxnSpPr>
        <p:spPr>
          <a:xfrm>
            <a:off x="2456355" y="5610724"/>
            <a:ext cx="7418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5F11BEE8-3501-403F-9C51-92FD76E7409B}"/>
              </a:ext>
            </a:extLst>
          </p:cNvPr>
          <p:cNvCxnSpPr>
            <a:stCxn id="29" idx="3"/>
            <a:endCxn id="30" idx="1"/>
          </p:cNvCxnSpPr>
          <p:nvPr/>
        </p:nvCxnSpPr>
        <p:spPr>
          <a:xfrm>
            <a:off x="5162249" y="5610724"/>
            <a:ext cx="7418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7B1AAC08-4BD7-44DE-BF50-59FA892AEEA8}"/>
              </a:ext>
            </a:extLst>
          </p:cNvPr>
          <p:cNvCxnSpPr>
            <a:stCxn id="30" idx="3"/>
            <a:endCxn id="32" idx="1"/>
          </p:cNvCxnSpPr>
          <p:nvPr/>
        </p:nvCxnSpPr>
        <p:spPr>
          <a:xfrm>
            <a:off x="7868143" y="5610724"/>
            <a:ext cx="71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655DF38D-A9EE-4271-9F01-1D0C44FA4189}"/>
              </a:ext>
            </a:extLst>
          </p:cNvPr>
          <p:cNvSpPr/>
          <p:nvPr/>
        </p:nvSpPr>
        <p:spPr>
          <a:xfrm>
            <a:off x="572505" y="5976568"/>
            <a:ext cx="1803699" cy="261610"/>
          </a:xfrm>
          <a:prstGeom prst="rect">
            <a:avLst/>
          </a:prstGeom>
        </p:spPr>
        <p:txBody>
          <a:bodyPr wrap="none">
            <a:spAutoFit/>
          </a:bodyPr>
          <a:lstStyle/>
          <a:p>
            <a:r>
              <a:rPr lang="en-US" altLang="ko-KR" sz="1100">
                <a:latin typeface="+mn-ea"/>
              </a:rPr>
              <a:t>Bean Validation</a:t>
            </a:r>
            <a:r>
              <a:rPr lang="ko-KR" altLang="en-US" sz="1100">
                <a:latin typeface="+mn-ea"/>
              </a:rPr>
              <a:t>의 진입점</a:t>
            </a:r>
          </a:p>
        </p:txBody>
      </p:sp>
      <p:sp>
        <p:nvSpPr>
          <p:cNvPr id="36" name="직사각형 35">
            <a:extLst>
              <a:ext uri="{FF2B5EF4-FFF2-40B4-BE49-F238E27FC236}">
                <a16:creationId xmlns:a16="http://schemas.microsoft.com/office/drawing/2014/main" id="{6B498974-2FD2-40E5-8F50-4EB6DBC6844B}"/>
              </a:ext>
            </a:extLst>
          </p:cNvPr>
          <p:cNvSpPr/>
          <p:nvPr/>
        </p:nvSpPr>
        <p:spPr>
          <a:xfrm>
            <a:off x="3491002" y="5973337"/>
            <a:ext cx="1271502" cy="261610"/>
          </a:xfrm>
          <a:prstGeom prst="rect">
            <a:avLst/>
          </a:prstGeom>
        </p:spPr>
        <p:txBody>
          <a:bodyPr wrap="none">
            <a:spAutoFit/>
          </a:bodyPr>
          <a:lstStyle/>
          <a:p>
            <a:r>
              <a:rPr lang="ko-KR" altLang="en-US" sz="1100">
                <a:solidFill>
                  <a:schemeClr val="tx1"/>
                </a:solidFill>
                <a:latin typeface="+mj-lt"/>
                <a:ea typeface="나눔바른고딕" panose="020B0603020101020101"/>
              </a:rPr>
              <a:t>빈 검증기</a:t>
            </a:r>
            <a:r>
              <a:rPr lang="en-US" altLang="ko-KR" sz="1100">
                <a:solidFill>
                  <a:schemeClr val="tx1"/>
                </a:solidFill>
                <a:latin typeface="+mj-lt"/>
                <a:ea typeface="나눔바른고딕" panose="020B0603020101020101"/>
              </a:rPr>
              <a:t> </a:t>
            </a:r>
            <a:r>
              <a:rPr lang="ko-KR" altLang="en-US" sz="1100">
                <a:solidFill>
                  <a:schemeClr val="tx1"/>
                </a:solidFill>
                <a:latin typeface="+mj-lt"/>
                <a:ea typeface="나눔바른고딕" panose="020B0603020101020101"/>
              </a:rPr>
              <a:t>생성자</a:t>
            </a:r>
            <a:endParaRPr lang="ko-KR" altLang="en-US" sz="1100">
              <a:latin typeface="+mn-ea"/>
            </a:endParaRPr>
          </a:p>
        </p:txBody>
      </p:sp>
      <p:sp>
        <p:nvSpPr>
          <p:cNvPr id="37" name="직사각형 36">
            <a:extLst>
              <a:ext uri="{FF2B5EF4-FFF2-40B4-BE49-F238E27FC236}">
                <a16:creationId xmlns:a16="http://schemas.microsoft.com/office/drawing/2014/main" id="{AB893517-C180-43F4-99BB-F85398F71F52}"/>
              </a:ext>
            </a:extLst>
          </p:cNvPr>
          <p:cNvSpPr/>
          <p:nvPr/>
        </p:nvSpPr>
        <p:spPr>
          <a:xfrm>
            <a:off x="6428111" y="5965474"/>
            <a:ext cx="798617" cy="261610"/>
          </a:xfrm>
          <a:prstGeom prst="rect">
            <a:avLst/>
          </a:prstGeom>
        </p:spPr>
        <p:txBody>
          <a:bodyPr wrap="none">
            <a:spAutoFit/>
          </a:bodyPr>
          <a:lstStyle/>
          <a:p>
            <a:r>
              <a:rPr lang="ko-KR" altLang="en-US" sz="1100">
                <a:solidFill>
                  <a:schemeClr val="tx1"/>
                </a:solidFill>
                <a:latin typeface="+mj-lt"/>
                <a:ea typeface="나눔바른고딕" panose="020B0603020101020101"/>
              </a:rPr>
              <a:t>빈 검증기</a:t>
            </a:r>
            <a:endParaRPr lang="ko-KR" altLang="en-US" sz="1100">
              <a:latin typeface="+mn-ea"/>
            </a:endParaRPr>
          </a:p>
        </p:txBody>
      </p:sp>
      <p:sp>
        <p:nvSpPr>
          <p:cNvPr id="38" name="직사각형 37">
            <a:extLst>
              <a:ext uri="{FF2B5EF4-FFF2-40B4-BE49-F238E27FC236}">
                <a16:creationId xmlns:a16="http://schemas.microsoft.com/office/drawing/2014/main" id="{000C6D45-28FC-424C-8931-E8274B4B9003}"/>
              </a:ext>
            </a:extLst>
          </p:cNvPr>
          <p:cNvSpPr/>
          <p:nvPr/>
        </p:nvSpPr>
        <p:spPr>
          <a:xfrm>
            <a:off x="8766398" y="5973337"/>
            <a:ext cx="1603324" cy="261610"/>
          </a:xfrm>
          <a:prstGeom prst="rect">
            <a:avLst/>
          </a:prstGeom>
        </p:spPr>
        <p:txBody>
          <a:bodyPr wrap="none">
            <a:spAutoFit/>
          </a:bodyPr>
          <a:lstStyle/>
          <a:p>
            <a:r>
              <a:rPr lang="ko-KR" altLang="en-US" sz="1100">
                <a:solidFill>
                  <a:schemeClr val="tx1"/>
                </a:solidFill>
                <a:latin typeface="+mj-lt"/>
                <a:ea typeface="나눔바른고딕" panose="020B0603020101020101"/>
              </a:rPr>
              <a:t>제약 조건 위반을 표현</a:t>
            </a:r>
            <a:endParaRPr lang="ko-KR" altLang="en-US" sz="1100">
              <a:latin typeface="+mn-ea"/>
            </a:endParaRPr>
          </a:p>
        </p:txBody>
      </p:sp>
    </p:spTree>
    <p:extLst>
      <p:ext uri="{BB962C8B-B14F-4D97-AF65-F5344CB8AC3E}">
        <p14:creationId xmlns:p14="http://schemas.microsoft.com/office/powerpoint/2010/main" val="129261162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0" y="14239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B26AF7CD-B1CD-4488-9881-F9CDD2B002A3}"/>
              </a:ext>
            </a:extLst>
          </p:cNvPr>
          <p:cNvSpPr>
            <a:spLocks noChangeArrowheads="1"/>
          </p:cNvSpPr>
          <p:nvPr/>
        </p:nvSpPr>
        <p:spPr bwMode="auto">
          <a:xfrm>
            <a:off x="386370" y="604814"/>
            <a:ext cx="5248656" cy="38683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사용자명은 필수입니다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@Size</a:t>
            </a:r>
            <a:r>
              <a:rPr kumimoji="0" lang="ko-KR" altLang="ko-KR" sz="1100" b="0" i="0" u="none" strike="noStrike" cap="none" normalizeH="0" baseline="0">
                <a:ln>
                  <a:noFill/>
                </a:ln>
                <a:solidFill>
                  <a:srgbClr val="BCBEC4"/>
                </a:solidFill>
                <a:effectLst/>
                <a:ea typeface="JetBrains Mono"/>
              </a:rPr>
              <a:t>(min = </a:t>
            </a:r>
            <a:r>
              <a:rPr kumimoji="0" lang="ko-KR" altLang="ko-KR" sz="1100" b="0" i="0" u="none" strike="noStrike" cap="none" normalizeH="0" baseline="0">
                <a:ln>
                  <a:noFill/>
                </a:ln>
                <a:solidFill>
                  <a:srgbClr val="2AACB8"/>
                </a:solidFill>
                <a:effectLst/>
                <a:ea typeface="JetBrains Mono"/>
              </a:rPr>
              <a:t>3</a:t>
            </a:r>
            <a:r>
              <a:rPr kumimoji="0" lang="ko-KR" altLang="ko-KR" sz="1100" b="0" i="0" u="none" strike="noStrike" cap="none" normalizeH="0" baseline="0">
                <a:ln>
                  <a:noFill/>
                </a:ln>
                <a:solidFill>
                  <a:srgbClr val="BCBEC4"/>
                </a:solidFill>
                <a:effectLst/>
                <a:ea typeface="JetBrains Mono"/>
              </a:rPr>
              <a:t>, max = </a:t>
            </a:r>
            <a:r>
              <a:rPr kumimoji="0" lang="ko-KR" altLang="ko-KR" sz="1100" b="0" i="0" u="none" strike="noStrike" cap="none" normalizeH="0" baseline="0">
                <a:ln>
                  <a:noFill/>
                </a:ln>
                <a:solidFill>
                  <a:srgbClr val="2AACB8"/>
                </a:solidFill>
                <a:effectLst/>
                <a:ea typeface="JetBrains Mono"/>
              </a:rPr>
              <a:t>15</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사용자명은 </a:t>
            </a:r>
            <a:r>
              <a:rPr lang="en-US" altLang="ko-KR" sz="1100">
                <a:solidFill>
                  <a:srgbClr val="6AAB73"/>
                </a:solidFill>
                <a:ea typeface="JetBrains Mono"/>
              </a:rPr>
              <a:t>3~15 </a:t>
            </a:r>
            <a:r>
              <a:rPr lang="ko-KR" altLang="en-US" sz="1100">
                <a:solidFill>
                  <a:srgbClr val="6AAB73"/>
                </a:solidFill>
                <a:ea typeface="JetBrains Mono"/>
              </a:rPr>
              <a:t>길이 입니다</a:t>
            </a:r>
            <a:r>
              <a:rPr lang="en-US" altLang="ko-KR" sz="1100">
                <a:solidFill>
                  <a:srgbClr val="6AAB73"/>
                </a:solidFill>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@Email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이메일 형식에 맞지 않습니다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@Min</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나이는 </a:t>
            </a:r>
            <a:r>
              <a:rPr kumimoji="0" lang="en-US" altLang="ko-KR" sz="1100" b="0" i="0" u="none" strike="noStrike" cap="none" normalizeH="0" baseline="0">
                <a:ln>
                  <a:noFill/>
                </a:ln>
                <a:solidFill>
                  <a:srgbClr val="6AAB73"/>
                </a:solidFill>
                <a:effectLst/>
                <a:ea typeface="JetBrains Mono"/>
              </a:rPr>
              <a:t>0 </a:t>
            </a:r>
            <a:r>
              <a:rPr kumimoji="0" lang="ko-KR" altLang="en-US" sz="1100" b="0" i="0" u="none" strike="noStrike" cap="none" normalizeH="0" baseline="0">
                <a:ln>
                  <a:noFill/>
                </a:ln>
                <a:solidFill>
                  <a:srgbClr val="6AAB73"/>
                </a:solidFill>
                <a:effectLst/>
                <a:ea typeface="JetBrains Mono"/>
              </a:rPr>
              <a:t>보다 커야 합니다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@Max</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2AACB8"/>
                </a:solidFill>
                <a:effectLst/>
                <a:ea typeface="JetBrains Mono"/>
              </a:rPr>
              <a:t>120</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나이는 </a:t>
            </a:r>
            <a:r>
              <a:rPr kumimoji="0" lang="en-US" altLang="ko-KR" sz="1100" b="0" i="0" u="none" strike="noStrike" cap="none" normalizeH="0" baseline="0">
                <a:ln>
                  <a:noFill/>
                </a:ln>
                <a:solidFill>
                  <a:srgbClr val="6AAB73"/>
                </a:solidFill>
                <a:effectLst/>
                <a:ea typeface="JetBrains Mono"/>
              </a:rPr>
              <a:t>120 </a:t>
            </a:r>
            <a:r>
              <a:rPr kumimoji="0" lang="ko-KR" altLang="en-US" sz="1100" b="0" i="0" u="none" strike="noStrike" cap="none" normalizeH="0" baseline="0">
                <a:ln>
                  <a:noFill/>
                </a:ln>
                <a:solidFill>
                  <a:srgbClr val="6AAB73"/>
                </a:solidFill>
                <a:effectLst/>
                <a:ea typeface="JetBrains Mono"/>
              </a:rPr>
              <a:t>보다 같거나 작아야 합니다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Rectangle 1">
            <a:extLst>
              <a:ext uri="{FF2B5EF4-FFF2-40B4-BE49-F238E27FC236}">
                <a16:creationId xmlns:a16="http://schemas.microsoft.com/office/drawing/2014/main" id="{605F8940-3B3A-4644-98D8-47D33D85676E}"/>
              </a:ext>
            </a:extLst>
          </p:cNvPr>
          <p:cNvSpPr>
            <a:spLocks noChangeArrowheads="1"/>
          </p:cNvSpPr>
          <p:nvPr/>
        </p:nvSpPr>
        <p:spPr bwMode="auto">
          <a:xfrm>
            <a:off x="6296914" y="604814"/>
            <a:ext cx="5248657" cy="59010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testInvalidUser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ValidatorFactory factory = Validation.</a:t>
            </a:r>
            <a:r>
              <a:rPr kumimoji="0" lang="ko-KR" altLang="ko-KR" sz="1100" b="0" i="1" u="none" strike="noStrike" cap="none" normalizeH="0" baseline="0">
                <a:ln>
                  <a:noFill/>
                </a:ln>
                <a:solidFill>
                  <a:srgbClr val="BCBEC4"/>
                </a:solidFill>
                <a:effectLst/>
                <a:latin typeface="Arial Unicode MS"/>
                <a:ea typeface="JetBrains Mono"/>
              </a:rPr>
              <a:t>buildDefaultValidatorFactory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Validator validator = factory.getValidator();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user.setUsername(</a:t>
            </a:r>
            <a:r>
              <a:rPr kumimoji="0" lang="ko-KR" altLang="ko-KR" sz="1100" b="0" i="0" u="none" strike="noStrike" cap="none" normalizeH="0" baseline="0">
                <a:ln>
                  <a:noFill/>
                </a:ln>
                <a:solidFill>
                  <a:srgbClr val="6AAB73"/>
                </a:solidFill>
                <a:effectLst/>
                <a:latin typeface="Arial Unicode MS"/>
                <a:ea typeface="JetBrains Mono"/>
              </a:rPr>
              <a:t>"ab"</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길이가</a:t>
            </a:r>
            <a:r>
              <a:rPr kumimoji="0" lang="ko-KR" altLang="ko-KR" sz="1100" b="0" i="0" u="none" strike="noStrike" cap="none" normalizeH="0" baseline="0">
                <a:ln>
                  <a:noFill/>
                </a:ln>
                <a:solidFill>
                  <a:srgbClr val="7A7E85"/>
                </a:solidFill>
                <a:effectLst/>
                <a:latin typeface="Arial Unicode MS"/>
                <a:ea typeface="JetBrains Mono"/>
              </a:rPr>
              <a:t> 3</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보다 짧음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user.setEmail(</a:t>
            </a:r>
            <a:r>
              <a:rPr kumimoji="0" lang="ko-KR" altLang="ko-KR" sz="1100" b="0" i="0" u="none" strike="noStrike" cap="none" normalizeH="0" baseline="0">
                <a:ln>
                  <a:noFill/>
                </a:ln>
                <a:solidFill>
                  <a:srgbClr val="6AAB73"/>
                </a:solidFill>
                <a:effectLst/>
                <a:latin typeface="Arial Unicode MS"/>
                <a:ea typeface="JetBrains Mono"/>
              </a:rPr>
              <a:t>"invalid-email"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이메일 형식이 아님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user.setAge(-</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나이가</a:t>
            </a:r>
            <a:r>
              <a:rPr kumimoji="0" lang="ko-KR" altLang="ko-KR" sz="1100" b="0" i="0" u="none" strike="noStrike" cap="none" normalizeH="0" baseline="0">
                <a:ln>
                  <a:noFill/>
                </a:ln>
                <a:solidFill>
                  <a:srgbClr val="7A7E85"/>
                </a:solidFill>
                <a:effectLst/>
                <a:latin typeface="Arial Unicode MS"/>
                <a:ea typeface="JetBrains Mono"/>
              </a:rPr>
              <a:t> 0</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보다 작음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Set&lt;ConstraintViolation&lt;User&gt;&gt; violations = validator.validate(user);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assertEquals(</a:t>
            </a:r>
            <a:r>
              <a:rPr kumimoji="0" lang="ko-KR" altLang="ko-KR" sz="1100" b="0" i="0" u="none" strike="noStrike" cap="none" normalizeH="0" baseline="0">
                <a:ln>
                  <a:noFill/>
                </a:ln>
                <a:solidFill>
                  <a:srgbClr val="2AACB8"/>
                </a:solidFill>
                <a:effectLst/>
                <a:latin typeface="Arial Unicode MS"/>
                <a:ea typeface="JetBrains Mono"/>
              </a:rPr>
              <a:t>3</a:t>
            </a:r>
            <a:r>
              <a:rPr kumimoji="0" lang="ko-KR" altLang="ko-KR" sz="1100" b="0" i="0" u="none" strike="noStrike" cap="none" normalizeH="0" baseline="0">
                <a:ln>
                  <a:noFill/>
                </a:ln>
                <a:solidFill>
                  <a:srgbClr val="BCBEC4"/>
                </a:solidFill>
                <a:effectLst/>
                <a:latin typeface="Arial Unicode MS"/>
                <a:ea typeface="JetBrains Mono"/>
              </a:rPr>
              <a:t>, violations.size(),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3 </a:t>
            </a:r>
            <a:r>
              <a:rPr kumimoji="0" lang="ko-KR" altLang="en-US" sz="1100" b="0" i="0" u="none" strike="noStrike" cap="none" normalizeH="0" baseline="0">
                <a:ln>
                  <a:noFill/>
                </a:ln>
                <a:solidFill>
                  <a:srgbClr val="6AAB73"/>
                </a:solidFill>
                <a:effectLst/>
                <a:latin typeface="Arial Unicode MS"/>
                <a:ea typeface="JetBrains Mono"/>
              </a:rPr>
              <a:t>개의 제약 조건 위반이 있습니다</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(ConstraintViolation&lt;User&gt; violation : violations)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propertyPath = violation.getPropertyPath().toString();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message = violation.getMessage();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사용자명은</a:t>
            </a:r>
            <a:r>
              <a:rPr kumimoji="0" lang="ko-KR" altLang="ko-KR" sz="1100" b="0" i="0" u="none" strike="noStrike" cap="none" normalizeH="0" baseline="0">
                <a:ln>
                  <a:noFill/>
                </a:ln>
                <a:solidFill>
                  <a:srgbClr val="6AAB73"/>
                </a:solidFill>
                <a:effectLst/>
                <a:latin typeface="Arial Unicode MS"/>
                <a:ea typeface="JetBrains Mono"/>
              </a:rPr>
              <a:t> 3~15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길이 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이메일 형식에 맞지 않습니다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나이는</a:t>
            </a:r>
            <a:r>
              <a:rPr kumimoji="0" lang="ko-KR" altLang="ko-KR" sz="1100" b="0" i="0" u="none" strike="noStrike" cap="none" normalizeH="0" baseline="0">
                <a:ln>
                  <a:noFill/>
                </a:ln>
                <a:solidFill>
                  <a:srgbClr val="6AAB73"/>
                </a:solidFill>
                <a:effectLst/>
                <a:latin typeface="Arial Unicode MS"/>
                <a:ea typeface="JetBrains Mono"/>
              </a:rPr>
              <a:t> 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ACCF8270-77FF-446F-B7D3-BDDF745F4575}"/>
              </a:ext>
            </a:extLst>
          </p:cNvPr>
          <p:cNvSpPr txBox="1"/>
          <p:nvPr/>
        </p:nvSpPr>
        <p:spPr>
          <a:xfrm>
            <a:off x="327647" y="4566272"/>
            <a:ext cx="5496525" cy="1265731"/>
          </a:xfrm>
          <a:prstGeom prst="rect">
            <a:avLst/>
          </a:prstGeom>
          <a:noFill/>
        </p:spPr>
        <p:txBody>
          <a:bodyPr wrap="square">
            <a:spAutoFit/>
          </a:bodyPr>
          <a:lstStyle/>
          <a:p>
            <a:pPr marL="228600" indent="-228600">
              <a:lnSpc>
                <a:spcPct val="180000"/>
              </a:lnSpc>
              <a:buFont typeface="+mj-lt"/>
              <a:buAutoNum type="arabicPeriod"/>
            </a:pPr>
            <a:r>
              <a:rPr lang="ko-KR" altLang="en-US" sz="1100"/>
              <a:t>객체의 필드에 어노테이션을 선언하여 유효성 검사를 수행한다</a:t>
            </a:r>
            <a:endParaRPr lang="en-US" altLang="ko-KR" sz="1100"/>
          </a:p>
          <a:p>
            <a:pPr marL="228600" indent="-228600">
              <a:lnSpc>
                <a:spcPct val="180000"/>
              </a:lnSpc>
              <a:buFont typeface="+mj-lt"/>
              <a:buAutoNum type="arabicPeriod"/>
            </a:pPr>
            <a:r>
              <a:rPr lang="ko-KR" altLang="en-US" sz="1100"/>
              <a:t>유효성 검사는 내부적으로 </a:t>
            </a:r>
            <a:r>
              <a:rPr lang="en-US" altLang="ko-KR" sz="1100"/>
              <a:t>ValidatorFactory </a:t>
            </a:r>
            <a:r>
              <a:rPr lang="ko-KR" altLang="en-US" sz="1100"/>
              <a:t>와 </a:t>
            </a:r>
            <a:r>
              <a:rPr lang="en-US" altLang="ko-KR" sz="1100"/>
              <a:t>Validator </a:t>
            </a:r>
            <a:r>
              <a:rPr lang="ko-KR" altLang="en-US" sz="1100"/>
              <a:t>객체를 통해 수행된다</a:t>
            </a:r>
            <a:endParaRPr lang="en-US" altLang="ko-KR" sz="1100"/>
          </a:p>
          <a:p>
            <a:pPr marL="228600" indent="-228600">
              <a:lnSpc>
                <a:spcPct val="180000"/>
              </a:lnSpc>
              <a:buFont typeface="+mj-lt"/>
              <a:buAutoNum type="arabicPeriod"/>
            </a:pPr>
            <a:r>
              <a:rPr lang="ko-KR" altLang="en-US" sz="1100"/>
              <a:t>검증 결과는 </a:t>
            </a:r>
            <a:r>
              <a:rPr lang="en-US" altLang="ko-KR" sz="1100"/>
              <a:t>ConstraintViolation </a:t>
            </a:r>
            <a:r>
              <a:rPr lang="ko-KR" altLang="en-US" sz="1100"/>
              <a:t>객체에 저장되며</a:t>
            </a:r>
            <a:r>
              <a:rPr lang="en-US" altLang="ko-KR" sz="1100"/>
              <a:t> </a:t>
            </a:r>
            <a:r>
              <a:rPr lang="ko-KR" altLang="en-US" sz="1100"/>
              <a:t>이를 통해 검증 실패 시 발생한 오류 메시지와 오류 필드를 확인 할 수 있다</a:t>
            </a:r>
          </a:p>
        </p:txBody>
      </p:sp>
    </p:spTree>
    <p:extLst>
      <p:ext uri="{BB962C8B-B14F-4D97-AF65-F5344CB8AC3E}">
        <p14:creationId xmlns:p14="http://schemas.microsoft.com/office/powerpoint/2010/main" val="151860224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99765" y="2967335"/>
            <a:ext cx="11392471" cy="923330"/>
          </a:xfrm>
          <a:prstGeom prst="rect">
            <a:avLst/>
          </a:prstGeom>
          <a:noFill/>
        </p:spPr>
        <p:txBody>
          <a:bodyPr wrap="square" rtlCol="0">
            <a:spAutoFit/>
          </a:bodyPr>
          <a:lstStyle/>
          <a:p>
            <a:pPr algn="ctr"/>
            <a:r>
              <a:rPr lang="en-US" altLang="ko-KR" sz="5400">
                <a:solidFill>
                  <a:schemeClr val="accent1">
                    <a:lumMod val="75000"/>
                  </a:schemeClr>
                </a:solidFill>
                <a:latin typeface="+mj-lt"/>
              </a:rPr>
              <a:t>Java</a:t>
            </a:r>
            <a:r>
              <a:rPr lang="ko-KR" altLang="en-US" sz="5400">
                <a:solidFill>
                  <a:schemeClr val="accent1">
                    <a:lumMod val="75000"/>
                  </a:schemeClr>
                </a:solidFill>
                <a:latin typeface="+mj-lt"/>
              </a:rPr>
              <a:t> </a:t>
            </a:r>
            <a:r>
              <a:rPr lang="en-US" altLang="ko-KR" sz="5400">
                <a:solidFill>
                  <a:schemeClr val="accent1">
                    <a:lumMod val="75000"/>
                  </a:schemeClr>
                </a:solidFill>
                <a:latin typeface="+mj-lt"/>
              </a:rPr>
              <a:t>Bean Validation + Spring</a:t>
            </a:r>
            <a:r>
              <a:rPr lang="ko-KR" altLang="en-US" sz="5400">
                <a:solidFill>
                  <a:schemeClr val="accent1">
                    <a:lumMod val="75000"/>
                  </a:schemeClr>
                </a:solidFill>
                <a:latin typeface="+mj-lt"/>
              </a:rPr>
              <a:t> 통합</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60341860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34670"/>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07D34BE3-BBE8-5172-3F50-6F9FAEA6E617}"/>
              </a:ext>
            </a:extLst>
          </p:cNvPr>
          <p:cNvSpPr/>
          <p:nvPr/>
        </p:nvSpPr>
        <p:spPr>
          <a:xfrm>
            <a:off x="379350" y="604002"/>
            <a:ext cx="11705334" cy="1718612"/>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에서는 </a:t>
            </a:r>
            <a:r>
              <a:rPr lang="en-US" altLang="ko-KR" sz="1200"/>
              <a:t>org.springframework.validation.Validator </a:t>
            </a:r>
            <a:r>
              <a:rPr lang="ko-KR" altLang="en-US" sz="1200"/>
              <a:t>를 통해 </a:t>
            </a:r>
            <a:r>
              <a:rPr lang="en-US" altLang="ko-KR" sz="1200"/>
              <a:t>Spring </a:t>
            </a:r>
            <a:r>
              <a:rPr lang="ko-KR" altLang="en-US" sz="1200"/>
              <a:t>의 자체 검증 메커니즘과 </a:t>
            </a:r>
            <a:r>
              <a:rPr lang="en-US" altLang="ko-KR" sz="1200"/>
              <a:t>Java Bean Validation </a:t>
            </a:r>
            <a:r>
              <a:rPr lang="ko-KR" altLang="en-US" sz="1200"/>
              <a:t>을 통합하고 이를 통해 </a:t>
            </a:r>
            <a:r>
              <a:rPr lang="en-US" altLang="ko-KR" sz="1200"/>
              <a:t>Bean Validation </a:t>
            </a:r>
            <a:r>
              <a:rPr lang="ko-KR" altLang="en-US" sz="1200"/>
              <a:t>표준 검증을 </a:t>
            </a:r>
            <a:r>
              <a:rPr lang="en-US" altLang="ko-KR" sz="1200"/>
              <a:t>Spring </a:t>
            </a:r>
            <a:r>
              <a:rPr lang="ko-KR" altLang="en-US" sz="1200"/>
              <a:t>에서 바로 활용할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Spring MVC </a:t>
            </a:r>
            <a:r>
              <a:rPr lang="ko-KR" altLang="en-US" sz="1200">
                <a:latin typeface="+mn-ea"/>
              </a:rPr>
              <a:t>는 컨트롤러 계층에서 </a:t>
            </a:r>
            <a:r>
              <a:rPr lang="en-US" altLang="ko-KR" sz="1200">
                <a:latin typeface="+mn-ea"/>
              </a:rPr>
              <a:t>@Valid </a:t>
            </a:r>
            <a:r>
              <a:rPr lang="ko-KR" altLang="en-US" sz="1200">
                <a:latin typeface="+mn-ea"/>
              </a:rPr>
              <a:t>또는 </a:t>
            </a:r>
            <a:r>
              <a:rPr lang="en-US" altLang="ko-KR" sz="1200">
                <a:latin typeface="+mn-ea"/>
              </a:rPr>
              <a:t>@Validated </a:t>
            </a:r>
            <a:r>
              <a:rPr lang="ko-KR" altLang="en-US" sz="1200">
                <a:latin typeface="+mn-ea"/>
              </a:rPr>
              <a:t>를 사용하여 자동으로 </a:t>
            </a:r>
            <a:r>
              <a:rPr lang="en-US" altLang="ko-KR" sz="1200">
                <a:latin typeface="+mn-ea"/>
              </a:rPr>
              <a:t>Bean Validation </a:t>
            </a:r>
            <a:r>
              <a:rPr lang="ko-KR" altLang="en-US" sz="1200">
                <a:latin typeface="+mn-ea"/>
              </a:rPr>
              <a:t>을 수행하며 검증 실패 시 발생하는 오류를 </a:t>
            </a:r>
            <a:r>
              <a:rPr lang="en-US" altLang="ko-KR" sz="1200">
                <a:latin typeface="+mn-ea"/>
              </a:rPr>
              <a:t>BindingResult </a:t>
            </a:r>
            <a:r>
              <a:rPr lang="ko-KR" altLang="en-US" sz="1200">
                <a:latin typeface="+mn-ea"/>
              </a:rPr>
              <a:t>를 통해 보관하고 프로그램적으로 처리할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t>Bean Validation </a:t>
            </a:r>
            <a:r>
              <a:rPr lang="ko-KR" altLang="en-US" sz="1200"/>
              <a:t>표준의 그룹</a:t>
            </a:r>
            <a:r>
              <a:rPr lang="en-US" altLang="ko-KR" sz="1200"/>
              <a:t>(Group)</a:t>
            </a:r>
            <a:r>
              <a:rPr lang="ko-KR" altLang="en-US" sz="1200"/>
              <a:t>화를 지원하여</a:t>
            </a:r>
            <a:r>
              <a:rPr lang="en-US" altLang="ko-KR" sz="1200"/>
              <a:t> </a:t>
            </a:r>
            <a:r>
              <a:rPr lang="ko-KR" altLang="en-US" sz="1200"/>
              <a:t>특정 조건에서만 검증을 수행할 수 있으며 </a:t>
            </a:r>
            <a:r>
              <a:rPr lang="en-US" altLang="ko-KR" sz="1200"/>
              <a:t>Bean Validation</a:t>
            </a:r>
            <a:r>
              <a:rPr lang="ko-KR" altLang="en-US" sz="1200"/>
              <a:t>을 확장하여 커스텀 </a:t>
            </a:r>
            <a:r>
              <a:rPr lang="en-US" altLang="ko-KR" sz="1200"/>
              <a:t>Validator </a:t>
            </a:r>
            <a:r>
              <a:rPr lang="ko-KR" altLang="en-US" sz="1200"/>
              <a:t>를 생성할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에서는</a:t>
            </a:r>
            <a:r>
              <a:rPr lang="en-US" altLang="ko-KR" sz="1200">
                <a:latin typeface="+mn-ea"/>
              </a:rPr>
              <a:t> MessageSource </a:t>
            </a:r>
            <a:r>
              <a:rPr lang="ko-KR" altLang="en-US" sz="1200">
                <a:latin typeface="+mn-ea"/>
              </a:rPr>
              <a:t>를 통해 에러 메시지를 커스터 마이징할 수 있다</a:t>
            </a:r>
            <a:endParaRPr lang="en-US" altLang="ko-KR" sz="1200">
              <a:latin typeface="+mn-ea"/>
            </a:endParaRPr>
          </a:p>
        </p:txBody>
      </p:sp>
      <p:sp>
        <p:nvSpPr>
          <p:cNvPr id="36" name="직사각형 35">
            <a:extLst>
              <a:ext uri="{FF2B5EF4-FFF2-40B4-BE49-F238E27FC236}">
                <a16:creationId xmlns:a16="http://schemas.microsoft.com/office/drawing/2014/main" id="{ECBECEE8-4F86-45F8-B704-2F66A8359B0D}"/>
              </a:ext>
            </a:extLst>
          </p:cNvPr>
          <p:cNvSpPr/>
          <p:nvPr/>
        </p:nvSpPr>
        <p:spPr>
          <a:xfrm>
            <a:off x="119128" y="2577759"/>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사용법</a:t>
            </a:r>
          </a:p>
        </p:txBody>
      </p:sp>
      <p:sp>
        <p:nvSpPr>
          <p:cNvPr id="37" name="직사각형 36">
            <a:extLst>
              <a:ext uri="{FF2B5EF4-FFF2-40B4-BE49-F238E27FC236}">
                <a16:creationId xmlns:a16="http://schemas.microsoft.com/office/drawing/2014/main" id="{06C0037E-89DB-4906-B1BB-06AFB0A9547D}"/>
              </a:ext>
            </a:extLst>
          </p:cNvPr>
          <p:cNvSpPr/>
          <p:nvPr/>
        </p:nvSpPr>
        <p:spPr>
          <a:xfrm>
            <a:off x="379350" y="2947091"/>
            <a:ext cx="11071621"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스프링에서는 어노테이션 기반 검증을 위해 </a:t>
            </a:r>
            <a:r>
              <a:rPr lang="en-US" altLang="ko-KR" sz="1200" b="1"/>
              <a:t>@Valid </a:t>
            </a:r>
            <a:r>
              <a:rPr lang="ko-KR" altLang="en-US" sz="1200"/>
              <a:t>와 </a:t>
            </a:r>
            <a:r>
              <a:rPr lang="en-US" altLang="ko-KR" sz="1200" b="1"/>
              <a:t>@Validated</a:t>
            </a:r>
            <a:r>
              <a:rPr lang="en-US" altLang="ko-KR" sz="1200"/>
              <a:t> </a:t>
            </a:r>
            <a:r>
              <a:rPr lang="ko-KR" altLang="en-US" sz="1200"/>
              <a:t>어노테이션을 사용할 수 있으며 사용 방식에 있어 약간 차이가 있다</a:t>
            </a:r>
            <a:endParaRPr lang="en-US" altLang="ko-KR" sz="1200"/>
          </a:p>
          <a:p>
            <a:pPr marL="171450" indent="-171450">
              <a:lnSpc>
                <a:spcPct val="150000"/>
              </a:lnSpc>
              <a:buFont typeface="Arial" panose="020B0604020202020204" pitchFamily="34" charset="0"/>
              <a:buChar char="•"/>
            </a:pPr>
            <a:r>
              <a:rPr lang="en-US" altLang="ko-KR" sz="1200" b="1"/>
              <a:t>@Valid </a:t>
            </a:r>
            <a:r>
              <a:rPr lang="ko-KR" altLang="en-US" sz="1200"/>
              <a:t>는</a:t>
            </a:r>
            <a:r>
              <a:rPr lang="ko-KR" altLang="en-US" sz="1200" b="1"/>
              <a:t> </a:t>
            </a:r>
            <a:r>
              <a:rPr lang="en-US" altLang="ko-KR" sz="1200"/>
              <a:t>jakarta.validation </a:t>
            </a:r>
            <a:r>
              <a:rPr lang="ko-KR" altLang="en-US" sz="1200"/>
              <a:t>에 포함되어 있고 </a:t>
            </a:r>
            <a:r>
              <a:rPr lang="en-US" altLang="ko-KR" sz="1200" b="1"/>
              <a:t>@Validated </a:t>
            </a:r>
            <a:r>
              <a:rPr lang="ko-KR" altLang="en-US" sz="1200"/>
              <a:t>은 </a:t>
            </a:r>
            <a:r>
              <a:rPr lang="en-US" altLang="ko-KR" sz="1200"/>
              <a:t>org.springframework.validation.annotation </a:t>
            </a:r>
            <a:r>
              <a:rPr lang="ko-KR" altLang="en-US" sz="1200"/>
              <a:t>에 포함되어 있으며</a:t>
            </a:r>
            <a:r>
              <a:rPr lang="en-US" altLang="ko-KR" sz="1200" b="1"/>
              <a:t> @Valid </a:t>
            </a:r>
            <a:r>
              <a:rPr lang="ko-KR" altLang="en-US" sz="1200"/>
              <a:t>를 사용하기 위해서는 </a:t>
            </a:r>
            <a:r>
              <a:rPr lang="en-US" altLang="ko-KR" sz="1200"/>
              <a:t>org.springframework.boot:spring-boot-starter-validation </a:t>
            </a:r>
            <a:r>
              <a:rPr lang="ko-KR" altLang="en-US" sz="1200"/>
              <a:t>의존성이 필요하다</a:t>
            </a:r>
            <a:endParaRPr lang="en-US" altLang="ko-KR" sz="1200"/>
          </a:p>
          <a:p>
            <a:pPr marL="171450" indent="-171450">
              <a:lnSpc>
                <a:spcPct val="150000"/>
              </a:lnSpc>
              <a:buFont typeface="Arial" panose="020B0604020202020204" pitchFamily="34" charset="0"/>
              <a:buChar char="•"/>
            </a:pPr>
            <a:r>
              <a:rPr lang="ko-KR" altLang="en-US" sz="1200"/>
              <a:t>두 어노테이션 모두 객체 타입에만 사용 할 수 있으며 검증할 객체 바로 앞에 위치해야 하고 검증된 결과는 </a:t>
            </a:r>
            <a:r>
              <a:rPr lang="en-US" altLang="ko-KR" sz="1200"/>
              <a:t>BindingResult </a:t>
            </a:r>
            <a:r>
              <a:rPr lang="ko-KR" altLang="en-US" sz="1200"/>
              <a:t>에 담긴다</a:t>
            </a:r>
            <a:endParaRPr lang="en-US" altLang="ko-KR" sz="1200">
              <a:latin typeface="+mn-ea"/>
            </a:endParaRPr>
          </a:p>
        </p:txBody>
      </p:sp>
      <p:sp>
        <p:nvSpPr>
          <p:cNvPr id="38" name="Rectangle 3">
            <a:extLst>
              <a:ext uri="{FF2B5EF4-FFF2-40B4-BE49-F238E27FC236}">
                <a16:creationId xmlns:a16="http://schemas.microsoft.com/office/drawing/2014/main" id="{652A1825-A2CA-4FFD-8293-1611ED094145}"/>
              </a:ext>
            </a:extLst>
          </p:cNvPr>
          <p:cNvSpPr>
            <a:spLocks noChangeArrowheads="1"/>
          </p:cNvSpPr>
          <p:nvPr/>
        </p:nvSpPr>
        <p:spPr bwMode="auto">
          <a:xfrm>
            <a:off x="673205" y="4296371"/>
            <a:ext cx="7183190"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registerUser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@Valid</a:t>
            </a:r>
            <a:r>
              <a:rPr kumimoji="0" lang="en-US" altLang="ko-KR" sz="1200" b="0" i="0" u="none" strike="noStrike" cap="none" normalizeH="0" baseline="0">
                <a:ln>
                  <a:noFill/>
                </a:ln>
                <a:solidFill>
                  <a:srgbClr val="B3AE60"/>
                </a:solidFill>
                <a:effectLst/>
                <a:latin typeface="Arial Unicode MS"/>
                <a:ea typeface="JetBrains Mono"/>
              </a:rPr>
              <a:t>ated</a:t>
            </a:r>
            <a:r>
              <a:rPr kumimoji="0" lang="ko-KR" altLang="ko-KR" sz="1200" b="0" i="0" u="none" strike="noStrike" cap="none" normalizeH="0" baseline="0">
                <a:ln>
                  <a:noFill/>
                </a:ln>
                <a:solidFill>
                  <a:srgbClr val="B3AE60"/>
                </a:solidFill>
                <a:effectLst/>
                <a:latin typeface="Arial Unicode MS"/>
                <a:ea typeface="JetBrains Mono"/>
              </a:rPr>
              <a:t> @ModelAttribute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User user, BindingResult bindingResult)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4AD8E010-868E-4774-AF18-A4B7E9DF6D91}"/>
              </a:ext>
            </a:extLst>
          </p:cNvPr>
          <p:cNvSpPr txBox="1"/>
          <p:nvPr/>
        </p:nvSpPr>
        <p:spPr>
          <a:xfrm>
            <a:off x="7999247" y="4296371"/>
            <a:ext cx="3745579" cy="2123658"/>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1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1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 </a:t>
            </a:r>
            <a:r>
              <a:rPr lang="en-US" altLang="ko-KR" sz="1200" i="1">
                <a:solidFill>
                  <a:srgbClr val="7A7E85"/>
                </a:solidFill>
                <a:effectLst/>
                <a:highlight>
                  <a:srgbClr val="1E1F22"/>
                </a:highlight>
              </a:rPr>
              <a:t>Getter and Setter ..</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모서리가 둥근 직사각형 38">
            <a:extLst>
              <a:ext uri="{FF2B5EF4-FFF2-40B4-BE49-F238E27FC236}">
                <a16:creationId xmlns:a16="http://schemas.microsoft.com/office/drawing/2014/main" id="{14D5F868-AA9F-437E-ACDB-84266FE4955A}"/>
              </a:ext>
            </a:extLst>
          </p:cNvPr>
          <p:cNvSpPr/>
          <p:nvPr/>
        </p:nvSpPr>
        <p:spPr>
          <a:xfrm>
            <a:off x="1232338" y="4821521"/>
            <a:ext cx="1382059"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Data</a:t>
            </a:r>
            <a:r>
              <a:rPr lang="en-US" altLang="ko-KR" sz="1400">
                <a:solidFill>
                  <a:schemeClr val="bg1"/>
                </a:solidFill>
              </a:rPr>
              <a:t>Binder</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B83B3B0-87DD-4138-9496-3E1988403CA1}"/>
              </a:ext>
            </a:extLst>
          </p:cNvPr>
          <p:cNvSpPr/>
          <p:nvPr/>
        </p:nvSpPr>
        <p:spPr>
          <a:xfrm>
            <a:off x="3756373" y="4821521"/>
            <a:ext cx="1124432"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Converter</a:t>
            </a:r>
          </a:p>
        </p:txBody>
      </p:sp>
      <p:sp>
        <p:nvSpPr>
          <p:cNvPr id="12" name="모서리가 둥근 직사각형 38">
            <a:extLst>
              <a:ext uri="{FF2B5EF4-FFF2-40B4-BE49-F238E27FC236}">
                <a16:creationId xmlns:a16="http://schemas.microsoft.com/office/drawing/2014/main" id="{55D8E64F-8758-4D84-865B-A40F7A1CCC19}"/>
              </a:ext>
            </a:extLst>
          </p:cNvPr>
          <p:cNvSpPr/>
          <p:nvPr/>
        </p:nvSpPr>
        <p:spPr>
          <a:xfrm>
            <a:off x="6022782" y="4821520"/>
            <a:ext cx="1124431"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Validation</a:t>
            </a:r>
          </a:p>
        </p:txBody>
      </p:sp>
      <p:cxnSp>
        <p:nvCxnSpPr>
          <p:cNvPr id="5" name="직선 화살표 연결선 4">
            <a:extLst>
              <a:ext uri="{FF2B5EF4-FFF2-40B4-BE49-F238E27FC236}">
                <a16:creationId xmlns:a16="http://schemas.microsoft.com/office/drawing/2014/main" id="{6D489775-3D44-4984-B88C-9D60F75AA6CC}"/>
              </a:ext>
            </a:extLst>
          </p:cNvPr>
          <p:cNvCxnSpPr>
            <a:cxnSpLocks/>
            <a:stCxn id="10" idx="3"/>
            <a:endCxn id="11" idx="1"/>
          </p:cNvCxnSpPr>
          <p:nvPr/>
        </p:nvCxnSpPr>
        <p:spPr>
          <a:xfrm>
            <a:off x="2614397" y="5065876"/>
            <a:ext cx="11419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65DF338-2709-419E-A485-B20BB6263962}"/>
              </a:ext>
            </a:extLst>
          </p:cNvPr>
          <p:cNvCxnSpPr>
            <a:cxnSpLocks/>
            <a:stCxn id="11" idx="3"/>
            <a:endCxn id="12" idx="1"/>
          </p:cNvCxnSpPr>
          <p:nvPr/>
        </p:nvCxnSpPr>
        <p:spPr>
          <a:xfrm flipV="1">
            <a:off x="4880805" y="5065875"/>
            <a:ext cx="114197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70022B1B-FF8A-4663-86EF-7BC9E2B89A98}"/>
              </a:ext>
            </a:extLst>
          </p:cNvPr>
          <p:cNvSpPr/>
          <p:nvPr/>
        </p:nvSpPr>
        <p:spPr>
          <a:xfrm>
            <a:off x="574751" y="5458716"/>
            <a:ext cx="7296205"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검증은 바인딩의 맨 마지막 처리 과정이며 기본적으로 바인딩에 성공한 필드는 검증이 이루어진다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만약 필드의 타입변환이 실패하면 실패 결과가 </a:t>
            </a:r>
            <a:r>
              <a:rPr lang="en-US" altLang="ko-KR" sz="1200">
                <a:latin typeface="+mn-ea"/>
              </a:rPr>
              <a:t>FieldError </a:t>
            </a:r>
            <a:r>
              <a:rPr lang="ko-KR" altLang="en-US" sz="1200">
                <a:latin typeface="+mn-ea"/>
              </a:rPr>
              <a:t>객체에 담기고 </a:t>
            </a:r>
            <a:r>
              <a:rPr lang="en-US" altLang="ko-KR" sz="1200">
                <a:latin typeface="+mn-ea"/>
              </a:rPr>
              <a:t>BindingResult </a:t>
            </a:r>
            <a:r>
              <a:rPr lang="ko-KR" altLang="en-US" sz="1200">
                <a:latin typeface="+mn-ea"/>
              </a:rPr>
              <a:t>에 보관된다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타입변환에 실패한 필드는 기본 값이 저장된 상태에서 검증이 이루어지지만 </a:t>
            </a:r>
            <a:r>
              <a:rPr lang="en-US" altLang="ko-KR" sz="1200">
                <a:latin typeface="+mn-ea"/>
              </a:rPr>
              <a:t>Validator </a:t>
            </a:r>
            <a:r>
              <a:rPr lang="ko-KR" altLang="en-US" sz="1200">
                <a:latin typeface="+mn-ea"/>
              </a:rPr>
              <a:t>구현체에 따라 예외가 발생할 수도 있고 기본 검증이 이루어질 수 있다</a:t>
            </a:r>
            <a:endParaRPr lang="en-US" altLang="ko-KR" sz="1200">
              <a:latin typeface="+mn-ea"/>
            </a:endParaRPr>
          </a:p>
        </p:txBody>
      </p:sp>
    </p:spTree>
    <p:extLst>
      <p:ext uri="{BB962C8B-B14F-4D97-AF65-F5344CB8AC3E}">
        <p14:creationId xmlns:p14="http://schemas.microsoft.com/office/powerpoint/2010/main" val="248305208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13230778-2F9F-4D0B-9004-0FA8053B91E2}"/>
              </a:ext>
            </a:extLst>
          </p:cNvPr>
          <p:cNvSpPr/>
          <p:nvPr/>
        </p:nvSpPr>
        <p:spPr>
          <a:xfrm>
            <a:off x="19786" y="189485"/>
            <a:ext cx="49356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Java Bean Validation </a:t>
            </a:r>
            <a:r>
              <a:rPr lang="ko-KR" altLang="en-US" b="1">
                <a:solidFill>
                  <a:schemeClr val="accent1">
                    <a:lumMod val="75000"/>
                  </a:schemeClr>
                </a:solidFill>
                <a:latin typeface="+mn-ea"/>
              </a:rPr>
              <a:t>과</a:t>
            </a:r>
            <a:r>
              <a:rPr lang="en-US" altLang="ko-KR" b="1">
                <a:solidFill>
                  <a:schemeClr val="accent1">
                    <a:lumMod val="75000"/>
                  </a:schemeClr>
                </a:solidFill>
                <a:latin typeface="+mn-ea"/>
              </a:rPr>
              <a:t> Spring</a:t>
            </a:r>
            <a:r>
              <a:rPr lang="ko-KR" altLang="en-US" b="1">
                <a:solidFill>
                  <a:schemeClr val="accent1">
                    <a:lumMod val="75000"/>
                  </a:schemeClr>
                </a:solidFill>
                <a:latin typeface="+mn-ea"/>
              </a:rPr>
              <a:t> 통합 구조</a:t>
            </a:r>
            <a:endParaRPr lang="en-US" altLang="ko-KR" b="1">
              <a:solidFill>
                <a:schemeClr val="accent1">
                  <a:lumMod val="75000"/>
                </a:schemeClr>
              </a:solidFill>
              <a:latin typeface="+mn-ea"/>
            </a:endParaRPr>
          </a:p>
        </p:txBody>
      </p:sp>
      <p:cxnSp>
        <p:nvCxnSpPr>
          <p:cNvPr id="7" name="직선 화살표 연결선 6">
            <a:extLst>
              <a:ext uri="{FF2B5EF4-FFF2-40B4-BE49-F238E27FC236}">
                <a16:creationId xmlns:a16="http://schemas.microsoft.com/office/drawing/2014/main" id="{5F9BF1BC-11EA-46EF-A7EC-935CD93335F8}"/>
              </a:ext>
            </a:extLst>
          </p:cNvPr>
          <p:cNvCxnSpPr>
            <a:cxnSpLocks/>
            <a:stCxn id="8" idx="2"/>
            <a:endCxn id="10" idx="0"/>
          </p:cNvCxnSpPr>
          <p:nvPr/>
        </p:nvCxnSpPr>
        <p:spPr>
          <a:xfrm>
            <a:off x="1483011" y="3588853"/>
            <a:ext cx="0" cy="297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AE4D3690-3653-4A3D-AA25-514309805CCB}"/>
              </a:ext>
            </a:extLst>
          </p:cNvPr>
          <p:cNvSpPr/>
          <p:nvPr/>
        </p:nvSpPr>
        <p:spPr>
          <a:xfrm>
            <a:off x="501011" y="3095077"/>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ValidatorFactoryImpl</a:t>
            </a:r>
            <a:endParaRPr lang="ko-KR" altLang="en-US" sz="1400">
              <a:solidFill>
                <a:schemeClr val="tx1"/>
              </a:solidFill>
              <a:latin typeface="+mj-lt"/>
              <a:ea typeface="나눔바른고딕" panose="020B0603020101020101"/>
            </a:endParaRPr>
          </a:p>
        </p:txBody>
      </p:sp>
      <p:sp>
        <p:nvSpPr>
          <p:cNvPr id="10" name="모서리가 둥근 직사각형 38">
            <a:extLst>
              <a:ext uri="{FF2B5EF4-FFF2-40B4-BE49-F238E27FC236}">
                <a16:creationId xmlns:a16="http://schemas.microsoft.com/office/drawing/2014/main" id="{E327C975-9946-4EA2-80D4-03CC4469C551}"/>
              </a:ext>
            </a:extLst>
          </p:cNvPr>
          <p:cNvSpPr/>
          <p:nvPr/>
        </p:nvSpPr>
        <p:spPr>
          <a:xfrm>
            <a:off x="501011" y="3886051"/>
            <a:ext cx="196399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ValidatorImpl</a:t>
            </a:r>
            <a:endParaRPr lang="ko-KR" altLang="en-US" sz="1400" b="1">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AA8DAD97-56C5-4A8E-BE90-0F96752686B5}"/>
              </a:ext>
            </a:extLst>
          </p:cNvPr>
          <p:cNvSpPr/>
          <p:nvPr/>
        </p:nvSpPr>
        <p:spPr>
          <a:xfrm>
            <a:off x="501011" y="1634583"/>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ValidationInitializer</a:t>
            </a:r>
            <a:endParaRPr lang="ko-KR" altLang="en-US" sz="1400">
              <a:solidFill>
                <a:schemeClr val="tx1"/>
              </a:solidFill>
              <a:latin typeface="+mj-lt"/>
              <a:ea typeface="나눔바른고딕" panose="020B0603020101020101"/>
            </a:endParaRPr>
          </a:p>
        </p:txBody>
      </p:sp>
      <p:sp>
        <p:nvSpPr>
          <p:cNvPr id="12" name="모서리가 둥근 직사각형 38">
            <a:extLst>
              <a:ext uri="{FF2B5EF4-FFF2-40B4-BE49-F238E27FC236}">
                <a16:creationId xmlns:a16="http://schemas.microsoft.com/office/drawing/2014/main" id="{43A7BA35-0425-4FBD-B6FC-DF5097387478}"/>
              </a:ext>
            </a:extLst>
          </p:cNvPr>
          <p:cNvSpPr/>
          <p:nvPr/>
        </p:nvSpPr>
        <p:spPr>
          <a:xfrm>
            <a:off x="501011" y="2335121"/>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HibernateValidator</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4E6D3466-AEEB-4138-8F1C-BABDEC4873FA}"/>
              </a:ext>
            </a:extLst>
          </p:cNvPr>
          <p:cNvCxnSpPr>
            <a:cxnSpLocks/>
            <a:stCxn id="11" idx="2"/>
            <a:endCxn id="12" idx="0"/>
          </p:cNvCxnSpPr>
          <p:nvPr/>
        </p:nvCxnSpPr>
        <p:spPr>
          <a:xfrm>
            <a:off x="1483011" y="2128359"/>
            <a:ext cx="0" cy="2067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모서리가 둥근 직사각형 38">
            <a:extLst>
              <a:ext uri="{FF2B5EF4-FFF2-40B4-BE49-F238E27FC236}">
                <a16:creationId xmlns:a16="http://schemas.microsoft.com/office/drawing/2014/main" id="{D87E5085-6C24-48AE-AD2B-4F045B3018C8}"/>
              </a:ext>
            </a:extLst>
          </p:cNvPr>
          <p:cNvSpPr/>
          <p:nvPr/>
        </p:nvSpPr>
        <p:spPr>
          <a:xfrm>
            <a:off x="5347116" y="3095077"/>
            <a:ext cx="253464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SpringValidatorAdapter</a:t>
            </a:r>
            <a:endParaRPr lang="ko-KR" altLang="en-US" sz="1400">
              <a:solidFill>
                <a:schemeClr val="tx1"/>
              </a:solidFill>
              <a:latin typeface="+mj-lt"/>
              <a:ea typeface="나눔바른고딕" panose="020B0603020101020101"/>
            </a:endParaRPr>
          </a:p>
        </p:txBody>
      </p:sp>
      <p:cxnSp>
        <p:nvCxnSpPr>
          <p:cNvPr id="19" name="직선 화살표 연결선 18">
            <a:extLst>
              <a:ext uri="{FF2B5EF4-FFF2-40B4-BE49-F238E27FC236}">
                <a16:creationId xmlns:a16="http://schemas.microsoft.com/office/drawing/2014/main" id="{9A83CCAF-3547-47F3-A558-F370547A6E78}"/>
              </a:ext>
            </a:extLst>
          </p:cNvPr>
          <p:cNvCxnSpPr>
            <a:cxnSpLocks/>
            <a:stCxn id="14" idx="0"/>
            <a:endCxn id="15" idx="2"/>
          </p:cNvCxnSpPr>
          <p:nvPr/>
        </p:nvCxnSpPr>
        <p:spPr>
          <a:xfrm flipH="1" flipV="1">
            <a:off x="6614439" y="3588853"/>
            <a:ext cx="3" cy="889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FE185F1-E10A-4480-85BD-687A20C27578}"/>
              </a:ext>
            </a:extLst>
          </p:cNvPr>
          <p:cNvSpPr txBox="1"/>
          <p:nvPr/>
        </p:nvSpPr>
        <p:spPr>
          <a:xfrm>
            <a:off x="5276536" y="5069937"/>
            <a:ext cx="5136450" cy="107529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100"/>
              <a:t>JSR-303 </a:t>
            </a:r>
            <a:r>
              <a:rPr lang="ko-KR" altLang="en-US" sz="1100"/>
              <a:t>기반의 검증 기능을 </a:t>
            </a:r>
            <a:r>
              <a:rPr lang="en-US" altLang="ko-KR" sz="1100"/>
              <a:t>Spring</a:t>
            </a:r>
            <a:r>
              <a:rPr lang="ko-KR" altLang="en-US" sz="1100"/>
              <a:t> 검증 시스템에 통합하여 쉽게 활용할 수 있게 해 주며 여기서는 </a:t>
            </a:r>
            <a:r>
              <a:rPr lang="en-US" altLang="ko-KR" sz="1100"/>
              <a:t>ValidatorImpl </a:t>
            </a:r>
            <a:r>
              <a:rPr lang="ko-KR" altLang="en-US" sz="1100"/>
              <a:t>를 참조하여 검증을 수행한다</a:t>
            </a:r>
            <a:endParaRPr lang="en-US" altLang="ko-KR" sz="1100"/>
          </a:p>
          <a:p>
            <a:pPr marL="171450" indent="-171450">
              <a:lnSpc>
                <a:spcPct val="150000"/>
              </a:lnSpc>
              <a:buFont typeface="Arial" panose="020B0604020202020204" pitchFamily="34" charset="0"/>
              <a:buChar char="•"/>
            </a:pPr>
            <a:r>
              <a:rPr lang="en-US" altLang="ko-KR" sz="1100"/>
              <a:t>ValidatorFactory </a:t>
            </a:r>
            <a:r>
              <a:rPr lang="ko-KR" altLang="en-US" sz="1100"/>
              <a:t>를 가져와 설정하고 기본 </a:t>
            </a:r>
            <a:r>
              <a:rPr lang="en-US" altLang="ko-KR" sz="1100"/>
              <a:t>Validator </a:t>
            </a:r>
            <a:r>
              <a:rPr lang="ko-KR" altLang="en-US" sz="1100"/>
              <a:t>를 제공한다</a:t>
            </a:r>
            <a:endParaRPr lang="en-US" altLang="ko-KR" sz="1100"/>
          </a:p>
          <a:p>
            <a:pPr marL="171450" indent="-171450">
              <a:lnSpc>
                <a:spcPct val="150000"/>
              </a:lnSpc>
              <a:buFont typeface="Arial" panose="020B0604020202020204" pitchFamily="34" charset="0"/>
              <a:buChar char="•"/>
            </a:pPr>
            <a:r>
              <a:rPr lang="ko-KR" altLang="en-US" sz="1100"/>
              <a:t>기존의 </a:t>
            </a:r>
            <a:r>
              <a:rPr lang="en-US" altLang="ko-KR" sz="1100"/>
              <a:t>Validator </a:t>
            </a:r>
            <a:r>
              <a:rPr lang="ko-KR" altLang="en-US" sz="1100"/>
              <a:t>가 빈으로 존재하지 않을 경우에만 빈으로 생성된다</a:t>
            </a:r>
          </a:p>
        </p:txBody>
      </p:sp>
      <p:cxnSp>
        <p:nvCxnSpPr>
          <p:cNvPr id="21" name="직선 화살표 연결선 20">
            <a:extLst>
              <a:ext uri="{FF2B5EF4-FFF2-40B4-BE49-F238E27FC236}">
                <a16:creationId xmlns:a16="http://schemas.microsoft.com/office/drawing/2014/main" id="{F43FDD37-930F-4DD7-B38E-44C4C4A71394}"/>
              </a:ext>
            </a:extLst>
          </p:cNvPr>
          <p:cNvCxnSpPr>
            <a:cxnSpLocks/>
            <a:stCxn id="12" idx="2"/>
            <a:endCxn id="8" idx="0"/>
          </p:cNvCxnSpPr>
          <p:nvPr/>
        </p:nvCxnSpPr>
        <p:spPr>
          <a:xfrm>
            <a:off x="1483011" y="2828897"/>
            <a:ext cx="0" cy="2661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21446629-3BCC-4C7C-8E03-E239248ABF4C}"/>
              </a:ext>
            </a:extLst>
          </p:cNvPr>
          <p:cNvSpPr/>
          <p:nvPr/>
        </p:nvSpPr>
        <p:spPr>
          <a:xfrm>
            <a:off x="955894" y="1132161"/>
            <a:ext cx="1059906" cy="369332"/>
          </a:xfrm>
          <a:prstGeom prst="rect">
            <a:avLst/>
          </a:prstGeom>
        </p:spPr>
        <p:txBody>
          <a:bodyPr wrap="none">
            <a:spAutoFit/>
          </a:bodyPr>
          <a:lstStyle/>
          <a:p>
            <a:r>
              <a:rPr lang="en-US" altLang="ko-KR" b="1">
                <a:latin typeface="+mn-ea"/>
              </a:rPr>
              <a:t>JSR-303</a:t>
            </a:r>
          </a:p>
        </p:txBody>
      </p:sp>
      <p:sp>
        <p:nvSpPr>
          <p:cNvPr id="24" name="모서리가 둥근 직사각형 38">
            <a:extLst>
              <a:ext uri="{FF2B5EF4-FFF2-40B4-BE49-F238E27FC236}">
                <a16:creationId xmlns:a16="http://schemas.microsoft.com/office/drawing/2014/main" id="{B2F8E8C3-7F8B-4F17-AF46-F9A2B2497A8C}"/>
              </a:ext>
            </a:extLst>
          </p:cNvPr>
          <p:cNvSpPr/>
          <p:nvPr/>
        </p:nvSpPr>
        <p:spPr>
          <a:xfrm>
            <a:off x="9738408" y="2333686"/>
            <a:ext cx="181548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ValidatorAdaptor</a:t>
            </a:r>
            <a:endParaRPr lang="ko-KR" altLang="en-US" sz="1400" b="1">
              <a:solidFill>
                <a:schemeClr val="bg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00574A65-DF84-4F21-AFFC-9DEC751F7E7B}"/>
              </a:ext>
            </a:extLst>
          </p:cNvPr>
          <p:cNvCxnSpPr>
            <a:cxnSpLocks/>
            <a:stCxn id="24" idx="1"/>
            <a:endCxn id="31" idx="3"/>
          </p:cNvCxnSpPr>
          <p:nvPr/>
        </p:nvCxnSpPr>
        <p:spPr>
          <a:xfrm flipH="1">
            <a:off x="7881759" y="2580574"/>
            <a:ext cx="1856649" cy="0"/>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4EEEF2-A8B6-43A9-8532-6237CB93E093}"/>
              </a:ext>
            </a:extLst>
          </p:cNvPr>
          <p:cNvSpPr txBox="1"/>
          <p:nvPr/>
        </p:nvSpPr>
        <p:spPr>
          <a:xfrm>
            <a:off x="592361" y="4418197"/>
            <a:ext cx="1781297" cy="821379"/>
          </a:xfrm>
          <a:prstGeom prst="rect">
            <a:avLst/>
          </a:prstGeom>
          <a:noFill/>
        </p:spPr>
        <p:txBody>
          <a:bodyPr wrap="square">
            <a:spAutoFit/>
          </a:bodyPr>
          <a:lstStyle/>
          <a:p>
            <a:pPr>
              <a:lnSpc>
                <a:spcPct val="150000"/>
              </a:lnSpc>
            </a:pPr>
            <a:r>
              <a:rPr lang="en-US" altLang="ko-KR" sz="1100"/>
              <a:t>Hibernate Validator </a:t>
            </a:r>
            <a:r>
              <a:rPr lang="ko-KR" altLang="en-US" sz="1100"/>
              <a:t>의 핵심 클래로서 실제 객체 검증을 수행한다</a:t>
            </a:r>
          </a:p>
        </p:txBody>
      </p:sp>
      <p:sp>
        <p:nvSpPr>
          <p:cNvPr id="27" name="TextBox 26">
            <a:extLst>
              <a:ext uri="{FF2B5EF4-FFF2-40B4-BE49-F238E27FC236}">
                <a16:creationId xmlns:a16="http://schemas.microsoft.com/office/drawing/2014/main" id="{1BACE8D1-CF69-4785-9CAF-F9584BAB3147}"/>
              </a:ext>
            </a:extLst>
          </p:cNvPr>
          <p:cNvSpPr txBox="1"/>
          <p:nvPr/>
        </p:nvSpPr>
        <p:spPr>
          <a:xfrm>
            <a:off x="9612806" y="2867349"/>
            <a:ext cx="2534637" cy="107529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100"/>
              <a:t>자체적으로 검증을 하지 않고 </a:t>
            </a:r>
            <a:r>
              <a:rPr lang="en-US" altLang="ko-KR" sz="1100"/>
              <a:t>SmartValidator</a:t>
            </a:r>
            <a:r>
              <a:rPr lang="ko-KR" altLang="en-US" sz="1100"/>
              <a:t> 에게 검증 작업을 위임한다</a:t>
            </a:r>
            <a:endParaRPr lang="en-US" altLang="ko-KR" sz="1100"/>
          </a:p>
          <a:p>
            <a:pPr marL="171450" indent="-171450">
              <a:lnSpc>
                <a:spcPct val="150000"/>
              </a:lnSpc>
              <a:buFont typeface="Arial" panose="020B0604020202020204" pitchFamily="34" charset="0"/>
              <a:buChar char="•"/>
            </a:pPr>
            <a:r>
              <a:rPr lang="ko-KR" altLang="en-US" sz="1100"/>
              <a:t>스프링이 참조하는 </a:t>
            </a:r>
            <a:r>
              <a:rPr lang="en-US" altLang="ko-KR" sz="1100"/>
              <a:t>Validator </a:t>
            </a:r>
            <a:r>
              <a:rPr lang="ko-KR" altLang="en-US" sz="1100"/>
              <a:t>이다</a:t>
            </a:r>
          </a:p>
        </p:txBody>
      </p:sp>
      <p:sp>
        <p:nvSpPr>
          <p:cNvPr id="28" name="왼쪽 중괄호 27">
            <a:extLst>
              <a:ext uri="{FF2B5EF4-FFF2-40B4-BE49-F238E27FC236}">
                <a16:creationId xmlns:a16="http://schemas.microsoft.com/office/drawing/2014/main" id="{8202CCF5-C0BD-4A25-9CD5-080B239DF5B0}"/>
              </a:ext>
            </a:extLst>
          </p:cNvPr>
          <p:cNvSpPr/>
          <p:nvPr/>
        </p:nvSpPr>
        <p:spPr>
          <a:xfrm rot="5400000">
            <a:off x="8336387" y="-1154744"/>
            <a:ext cx="231648" cy="6203358"/>
          </a:xfrm>
          <a:prstGeom prst="leftBrace">
            <a:avLst>
              <a:gd name="adj1" fmla="val 52862"/>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D535E5EF-D1EF-4E6E-A425-980F5D69A0A3}"/>
              </a:ext>
            </a:extLst>
          </p:cNvPr>
          <p:cNvSpPr/>
          <p:nvPr/>
        </p:nvSpPr>
        <p:spPr>
          <a:xfrm>
            <a:off x="8000138" y="1231386"/>
            <a:ext cx="900375" cy="369332"/>
          </a:xfrm>
          <a:prstGeom prst="rect">
            <a:avLst/>
          </a:prstGeom>
        </p:spPr>
        <p:txBody>
          <a:bodyPr wrap="none">
            <a:spAutoFit/>
          </a:bodyPr>
          <a:lstStyle/>
          <a:p>
            <a:r>
              <a:rPr lang="en-US" altLang="ko-KR" b="1">
                <a:latin typeface="+mn-ea"/>
              </a:rPr>
              <a:t>Spring</a:t>
            </a:r>
          </a:p>
        </p:txBody>
      </p:sp>
      <p:sp>
        <p:nvSpPr>
          <p:cNvPr id="30" name="모서리가 둥근 직사각형 38">
            <a:extLst>
              <a:ext uri="{FF2B5EF4-FFF2-40B4-BE49-F238E27FC236}">
                <a16:creationId xmlns:a16="http://schemas.microsoft.com/office/drawing/2014/main" id="{B28C62E2-264D-4653-93BC-6D1293333C56}"/>
              </a:ext>
            </a:extLst>
          </p:cNvPr>
          <p:cNvSpPr/>
          <p:nvPr/>
        </p:nvSpPr>
        <p:spPr>
          <a:xfrm>
            <a:off x="3437203" y="2338276"/>
            <a:ext cx="1542629" cy="493776"/>
          </a:xfrm>
          <a:prstGeom prst="roundRect">
            <a:avLst/>
          </a:prstGeom>
          <a:solidFill>
            <a:srgbClr val="0070C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a:t>
            </a:r>
            <a:endParaRPr lang="ko-KR" altLang="en-US" sz="1400" b="1">
              <a:solidFill>
                <a:schemeClr val="bg1"/>
              </a:solidFill>
              <a:latin typeface="+mj-lt"/>
              <a:ea typeface="나눔바른고딕" panose="020B0603020101020101"/>
            </a:endParaRPr>
          </a:p>
        </p:txBody>
      </p:sp>
      <p:sp>
        <p:nvSpPr>
          <p:cNvPr id="31" name="모서리가 둥근 직사각형 38">
            <a:extLst>
              <a:ext uri="{FF2B5EF4-FFF2-40B4-BE49-F238E27FC236}">
                <a16:creationId xmlns:a16="http://schemas.microsoft.com/office/drawing/2014/main" id="{C2751CD5-3BA5-47BD-8DD0-2CF44270181F}"/>
              </a:ext>
            </a:extLst>
          </p:cNvPr>
          <p:cNvSpPr/>
          <p:nvPr/>
        </p:nvSpPr>
        <p:spPr>
          <a:xfrm>
            <a:off x="5347116" y="2333686"/>
            <a:ext cx="253464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SmartValidator</a:t>
            </a:r>
            <a:endParaRPr lang="ko-KR" altLang="en-US" sz="1400">
              <a:solidFill>
                <a:schemeClr val="tx1"/>
              </a:solidFill>
              <a:latin typeface="+mj-lt"/>
              <a:ea typeface="나눔바른고딕" panose="020B0603020101020101"/>
            </a:endParaRPr>
          </a:p>
        </p:txBody>
      </p:sp>
      <p:sp>
        <p:nvSpPr>
          <p:cNvPr id="32" name="TextBox 31">
            <a:extLst>
              <a:ext uri="{FF2B5EF4-FFF2-40B4-BE49-F238E27FC236}">
                <a16:creationId xmlns:a16="http://schemas.microsoft.com/office/drawing/2014/main" id="{2DD8E788-FCA4-48CD-BB69-647F17B29309}"/>
              </a:ext>
            </a:extLst>
          </p:cNvPr>
          <p:cNvSpPr txBox="1"/>
          <p:nvPr/>
        </p:nvSpPr>
        <p:spPr>
          <a:xfrm>
            <a:off x="1483010" y="2815280"/>
            <a:ext cx="532790" cy="293414"/>
          </a:xfrm>
          <a:prstGeom prst="rect">
            <a:avLst/>
          </a:prstGeom>
          <a:noFill/>
        </p:spPr>
        <p:txBody>
          <a:bodyPr wrap="square">
            <a:spAutoFit/>
          </a:bodyPr>
          <a:lstStyle/>
          <a:p>
            <a:pPr>
              <a:lnSpc>
                <a:spcPct val="150000"/>
              </a:lnSpc>
            </a:pPr>
            <a:r>
              <a:rPr lang="ko-KR" altLang="en-US" sz="1000"/>
              <a:t>생성</a:t>
            </a:r>
          </a:p>
        </p:txBody>
      </p:sp>
      <p:sp>
        <p:nvSpPr>
          <p:cNvPr id="33" name="TextBox 32">
            <a:extLst>
              <a:ext uri="{FF2B5EF4-FFF2-40B4-BE49-F238E27FC236}">
                <a16:creationId xmlns:a16="http://schemas.microsoft.com/office/drawing/2014/main" id="{F281FC59-353B-4343-9B9E-34CA00B110D1}"/>
              </a:ext>
            </a:extLst>
          </p:cNvPr>
          <p:cNvSpPr txBox="1"/>
          <p:nvPr/>
        </p:nvSpPr>
        <p:spPr>
          <a:xfrm>
            <a:off x="1483010" y="3589553"/>
            <a:ext cx="532790" cy="293414"/>
          </a:xfrm>
          <a:prstGeom prst="rect">
            <a:avLst/>
          </a:prstGeom>
          <a:noFill/>
        </p:spPr>
        <p:txBody>
          <a:bodyPr wrap="square">
            <a:spAutoFit/>
          </a:bodyPr>
          <a:lstStyle/>
          <a:p>
            <a:pPr>
              <a:lnSpc>
                <a:spcPct val="150000"/>
              </a:lnSpc>
            </a:pPr>
            <a:r>
              <a:rPr lang="ko-KR" altLang="en-US" sz="1000"/>
              <a:t>생성</a:t>
            </a:r>
          </a:p>
        </p:txBody>
      </p:sp>
      <p:cxnSp>
        <p:nvCxnSpPr>
          <p:cNvPr id="34" name="직선 화살표 연결선 33">
            <a:extLst>
              <a:ext uri="{FF2B5EF4-FFF2-40B4-BE49-F238E27FC236}">
                <a16:creationId xmlns:a16="http://schemas.microsoft.com/office/drawing/2014/main" id="{C486EBC0-7D23-4A90-9BCE-18D32CE45F7F}"/>
              </a:ext>
            </a:extLst>
          </p:cNvPr>
          <p:cNvCxnSpPr>
            <a:cxnSpLocks/>
            <a:stCxn id="15" idx="0"/>
            <a:endCxn id="31" idx="2"/>
          </p:cNvCxnSpPr>
          <p:nvPr/>
        </p:nvCxnSpPr>
        <p:spPr>
          <a:xfrm flipH="1" flipV="1">
            <a:off x="6614438" y="2827462"/>
            <a:ext cx="1" cy="26761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92D9A2EA-216B-4200-952E-822BFE79393E}"/>
              </a:ext>
            </a:extLst>
          </p:cNvPr>
          <p:cNvCxnSpPr>
            <a:cxnSpLocks/>
            <a:stCxn id="10" idx="3"/>
            <a:endCxn id="30" idx="1"/>
          </p:cNvCxnSpPr>
          <p:nvPr/>
        </p:nvCxnSpPr>
        <p:spPr>
          <a:xfrm flipV="1">
            <a:off x="2465010" y="2585164"/>
            <a:ext cx="972193" cy="1547775"/>
          </a:xfrm>
          <a:prstGeom prst="bent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꺾임 35">
            <a:extLst>
              <a:ext uri="{FF2B5EF4-FFF2-40B4-BE49-F238E27FC236}">
                <a16:creationId xmlns:a16="http://schemas.microsoft.com/office/drawing/2014/main" id="{B90F131B-3D12-4E4A-947D-11BFB327AE4F}"/>
              </a:ext>
            </a:extLst>
          </p:cNvPr>
          <p:cNvCxnSpPr>
            <a:stCxn id="15" idx="1"/>
            <a:endCxn id="30" idx="2"/>
          </p:cNvCxnSpPr>
          <p:nvPr/>
        </p:nvCxnSpPr>
        <p:spPr>
          <a:xfrm rot="10800000">
            <a:off x="4208518" y="2832053"/>
            <a:ext cx="1138598" cy="509913"/>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5E20DA1-721C-42A5-8148-6DCA95BCAC8F}"/>
              </a:ext>
            </a:extLst>
          </p:cNvPr>
          <p:cNvSpPr txBox="1"/>
          <p:nvPr/>
        </p:nvSpPr>
        <p:spPr>
          <a:xfrm>
            <a:off x="2959313" y="3276415"/>
            <a:ext cx="532790" cy="293414"/>
          </a:xfrm>
          <a:prstGeom prst="rect">
            <a:avLst/>
          </a:prstGeom>
          <a:noFill/>
        </p:spPr>
        <p:txBody>
          <a:bodyPr wrap="square">
            <a:spAutoFit/>
          </a:bodyPr>
          <a:lstStyle/>
          <a:p>
            <a:pPr>
              <a:lnSpc>
                <a:spcPct val="150000"/>
              </a:lnSpc>
            </a:pPr>
            <a:r>
              <a:rPr lang="ko-KR" altLang="en-US" sz="1000"/>
              <a:t>구현</a:t>
            </a:r>
          </a:p>
        </p:txBody>
      </p:sp>
      <p:sp>
        <p:nvSpPr>
          <p:cNvPr id="38" name="TextBox 37">
            <a:extLst>
              <a:ext uri="{FF2B5EF4-FFF2-40B4-BE49-F238E27FC236}">
                <a16:creationId xmlns:a16="http://schemas.microsoft.com/office/drawing/2014/main" id="{1A036B5C-FD56-4D35-AD2B-F0CC1DB3AB3A}"/>
              </a:ext>
            </a:extLst>
          </p:cNvPr>
          <p:cNvSpPr txBox="1"/>
          <p:nvPr/>
        </p:nvSpPr>
        <p:spPr>
          <a:xfrm>
            <a:off x="4493028" y="3341965"/>
            <a:ext cx="532790" cy="293414"/>
          </a:xfrm>
          <a:prstGeom prst="rect">
            <a:avLst/>
          </a:prstGeom>
          <a:noFill/>
        </p:spPr>
        <p:txBody>
          <a:bodyPr wrap="square">
            <a:spAutoFit/>
          </a:bodyPr>
          <a:lstStyle/>
          <a:p>
            <a:pPr>
              <a:lnSpc>
                <a:spcPct val="150000"/>
              </a:lnSpc>
            </a:pPr>
            <a:r>
              <a:rPr lang="ko-KR" altLang="en-US" sz="1000"/>
              <a:t>구현</a:t>
            </a:r>
          </a:p>
        </p:txBody>
      </p:sp>
      <p:sp>
        <p:nvSpPr>
          <p:cNvPr id="39" name="TextBox 38">
            <a:extLst>
              <a:ext uri="{FF2B5EF4-FFF2-40B4-BE49-F238E27FC236}">
                <a16:creationId xmlns:a16="http://schemas.microsoft.com/office/drawing/2014/main" id="{2EF4080F-3575-4093-B751-CA77B0A92B1D}"/>
              </a:ext>
            </a:extLst>
          </p:cNvPr>
          <p:cNvSpPr txBox="1"/>
          <p:nvPr/>
        </p:nvSpPr>
        <p:spPr>
          <a:xfrm>
            <a:off x="6623347" y="2815280"/>
            <a:ext cx="532790" cy="293414"/>
          </a:xfrm>
          <a:prstGeom prst="rect">
            <a:avLst/>
          </a:prstGeom>
          <a:noFill/>
        </p:spPr>
        <p:txBody>
          <a:bodyPr wrap="square">
            <a:spAutoFit/>
          </a:bodyPr>
          <a:lstStyle/>
          <a:p>
            <a:pPr>
              <a:lnSpc>
                <a:spcPct val="150000"/>
              </a:lnSpc>
            </a:pPr>
            <a:r>
              <a:rPr lang="ko-KR" altLang="en-US" sz="1000"/>
              <a:t>구현</a:t>
            </a:r>
          </a:p>
        </p:txBody>
      </p:sp>
      <p:sp>
        <p:nvSpPr>
          <p:cNvPr id="42" name="TextBox 41">
            <a:extLst>
              <a:ext uri="{FF2B5EF4-FFF2-40B4-BE49-F238E27FC236}">
                <a16:creationId xmlns:a16="http://schemas.microsoft.com/office/drawing/2014/main" id="{298F6C19-67EE-43D2-9701-CDB020DE7CA6}"/>
              </a:ext>
            </a:extLst>
          </p:cNvPr>
          <p:cNvSpPr txBox="1"/>
          <p:nvPr/>
        </p:nvSpPr>
        <p:spPr>
          <a:xfrm>
            <a:off x="3437203" y="2048969"/>
            <a:ext cx="1450524" cy="261610"/>
          </a:xfrm>
          <a:prstGeom prst="rect">
            <a:avLst/>
          </a:prstGeom>
          <a:noFill/>
        </p:spPr>
        <p:txBody>
          <a:bodyPr wrap="square">
            <a:spAutoFit/>
          </a:bodyPr>
          <a:lstStyle/>
          <a:p>
            <a:pPr algn="ctr"/>
            <a:r>
              <a:rPr lang="ko-KR" altLang="en-US" sz="1100" b="1"/>
              <a:t> </a:t>
            </a:r>
            <a:r>
              <a:rPr lang="en-US" altLang="ko-KR" sz="1100"/>
              <a:t>jakarta.validation</a:t>
            </a:r>
            <a:endParaRPr lang="ko-KR" altLang="en-US" sz="1100"/>
          </a:p>
        </p:txBody>
      </p:sp>
      <p:sp>
        <p:nvSpPr>
          <p:cNvPr id="43" name="TextBox 42">
            <a:extLst>
              <a:ext uri="{FF2B5EF4-FFF2-40B4-BE49-F238E27FC236}">
                <a16:creationId xmlns:a16="http://schemas.microsoft.com/office/drawing/2014/main" id="{934A7EED-DCC8-4C00-8FFC-BD695DA36D15}"/>
              </a:ext>
            </a:extLst>
          </p:cNvPr>
          <p:cNvSpPr txBox="1"/>
          <p:nvPr/>
        </p:nvSpPr>
        <p:spPr>
          <a:xfrm>
            <a:off x="6627462" y="3761931"/>
            <a:ext cx="2745352" cy="567463"/>
          </a:xfrm>
          <a:prstGeom prst="rect">
            <a:avLst/>
          </a:prstGeom>
          <a:noFill/>
        </p:spPr>
        <p:txBody>
          <a:bodyPr wrap="square">
            <a:spAutoFit/>
          </a:bodyPr>
          <a:lstStyle/>
          <a:p>
            <a:pPr>
              <a:lnSpc>
                <a:spcPct val="150000"/>
              </a:lnSpc>
            </a:pPr>
            <a:r>
              <a:rPr lang="en-US" altLang="ko-KR" sz="1100"/>
              <a:t>JSR-303</a:t>
            </a:r>
            <a:r>
              <a:rPr lang="ko-KR" altLang="en-US" sz="1100"/>
              <a:t>의 </a:t>
            </a:r>
            <a:r>
              <a:rPr lang="en-US" altLang="ko-KR" sz="1100"/>
              <a:t>Validator </a:t>
            </a:r>
            <a:r>
              <a:rPr lang="ko-KR" altLang="en-US" sz="1100"/>
              <a:t>를 가져와 </a:t>
            </a:r>
            <a:r>
              <a:rPr lang="en-US" altLang="ko-KR" sz="1100"/>
              <a:t>Spring </a:t>
            </a:r>
            <a:r>
              <a:rPr lang="ko-KR" altLang="en-US" sz="1100"/>
              <a:t>의 </a:t>
            </a:r>
            <a:r>
              <a:rPr lang="en-US" altLang="ko-KR" sz="1100"/>
              <a:t>Validator</a:t>
            </a:r>
            <a:r>
              <a:rPr lang="ko-KR" altLang="en-US" sz="1100"/>
              <a:t>로 변환하는 어댑터 클래스</a:t>
            </a:r>
          </a:p>
        </p:txBody>
      </p:sp>
      <p:cxnSp>
        <p:nvCxnSpPr>
          <p:cNvPr id="44" name="연결선: 꺾임 43">
            <a:extLst>
              <a:ext uri="{FF2B5EF4-FFF2-40B4-BE49-F238E27FC236}">
                <a16:creationId xmlns:a16="http://schemas.microsoft.com/office/drawing/2014/main" id="{76116646-C7C3-4F41-B70E-D06B7D4A3E69}"/>
              </a:ext>
            </a:extLst>
          </p:cNvPr>
          <p:cNvCxnSpPr>
            <a:cxnSpLocks/>
          </p:cNvCxnSpPr>
          <p:nvPr/>
        </p:nvCxnSpPr>
        <p:spPr>
          <a:xfrm rot="10800000">
            <a:off x="2465011" y="4241434"/>
            <a:ext cx="2882109" cy="416928"/>
          </a:xfrm>
          <a:prstGeom prst="bentConnector3">
            <a:avLst>
              <a:gd name="adj1" fmla="val 50000"/>
            </a:avLst>
          </a:prstGeom>
          <a:ln w="9525">
            <a:solidFill>
              <a:schemeClr val="tx1">
                <a:lumMod val="65000"/>
                <a:lumOff val="3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4ABAFBF-7166-4360-8969-E0FF6918F7AE}"/>
              </a:ext>
            </a:extLst>
          </p:cNvPr>
          <p:cNvSpPr/>
          <p:nvPr/>
        </p:nvSpPr>
        <p:spPr>
          <a:xfrm>
            <a:off x="5347119" y="4478586"/>
            <a:ext cx="253464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LocalValidatorFactoryBean</a:t>
            </a:r>
            <a:endParaRPr lang="ko-KR" altLang="en-US" sz="1400" b="1">
              <a:solidFill>
                <a:schemeClr val="bg1"/>
              </a:solidFill>
              <a:latin typeface="+mj-lt"/>
              <a:ea typeface="나눔바른고딕" panose="020B0603020101020101"/>
            </a:endParaRPr>
          </a:p>
        </p:txBody>
      </p:sp>
    </p:spTree>
    <p:extLst>
      <p:ext uri="{BB962C8B-B14F-4D97-AF65-F5344CB8AC3E}">
        <p14:creationId xmlns:p14="http://schemas.microsoft.com/office/powerpoint/2010/main" val="3363083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231975"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서블릿 이해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47612" cy="223907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(Servlet)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HttpServletRequest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HttpServletResponse</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컨테이너</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04200639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12336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@Valid</a:t>
            </a:r>
            <a:endParaRPr lang="ko-KR" altLang="en-US" b="1">
              <a:solidFill>
                <a:schemeClr val="accent1">
                  <a:lumMod val="75000"/>
                </a:schemeClr>
              </a:solidFill>
              <a:latin typeface="+mn-ea"/>
            </a:endParaRPr>
          </a:p>
        </p:txBody>
      </p:sp>
      <p:sp>
        <p:nvSpPr>
          <p:cNvPr id="21" name="TextBox 20">
            <a:extLst>
              <a:ext uri="{FF2B5EF4-FFF2-40B4-BE49-F238E27FC236}">
                <a16:creationId xmlns:a16="http://schemas.microsoft.com/office/drawing/2014/main" id="{B0969938-4B1A-9414-B93C-F5083FD09070}"/>
              </a:ext>
            </a:extLst>
          </p:cNvPr>
          <p:cNvSpPr txBox="1"/>
          <p:nvPr/>
        </p:nvSpPr>
        <p:spPr>
          <a:xfrm>
            <a:off x="720852" y="4588496"/>
            <a:ext cx="7191756"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BCBEC4"/>
                </a:solidFill>
                <a:effectLst/>
                <a:highlight>
                  <a:srgbClr val="1E1F22"/>
                </a:highlight>
              </a:rPr>
              <a:t>POST /users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r>
              <a:rPr lang="en-US" altLang="ko-KR" sz="1200">
                <a:solidFill>
                  <a:srgbClr val="BCBEC4"/>
                </a:solidFill>
                <a:highlight>
                  <a:srgbClr val="1E1F22"/>
                </a:highlight>
              </a:rPr>
              <a:t>hong</a:t>
            </a:r>
            <a:r>
              <a:rPr lang="en-US" altLang="ko-KR" sz="1200">
                <a:solidFill>
                  <a:srgbClr val="BCBEC4"/>
                </a:solidFill>
                <a:effectLst/>
                <a:highlight>
                  <a:srgbClr val="1E1F22"/>
                </a:highlight>
              </a:rPr>
              <a:t>&amp;</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=a@a.com</a:t>
            </a:r>
          </a:p>
        </p:txBody>
      </p:sp>
      <p:sp>
        <p:nvSpPr>
          <p:cNvPr id="3" name="TextBox 2">
            <a:extLst>
              <a:ext uri="{FF2B5EF4-FFF2-40B4-BE49-F238E27FC236}">
                <a16:creationId xmlns:a16="http://schemas.microsoft.com/office/drawing/2014/main" id="{F0B277D0-1673-9598-FB73-A54013A98FC8}"/>
              </a:ext>
            </a:extLst>
          </p:cNvPr>
          <p:cNvSpPr txBox="1"/>
          <p:nvPr/>
        </p:nvSpPr>
        <p:spPr>
          <a:xfrm>
            <a:off x="8109204" y="1578681"/>
            <a:ext cx="3771900" cy="4893647"/>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 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TextBox 4">
            <a:extLst>
              <a:ext uri="{FF2B5EF4-FFF2-40B4-BE49-F238E27FC236}">
                <a16:creationId xmlns:a16="http://schemas.microsoft.com/office/drawing/2014/main" id="{722504F2-F979-7C67-2BC1-32B9F72E66FF}"/>
              </a:ext>
            </a:extLst>
          </p:cNvPr>
          <p:cNvSpPr txBox="1"/>
          <p:nvPr/>
        </p:nvSpPr>
        <p:spPr>
          <a:xfrm>
            <a:off x="720852" y="1578681"/>
            <a:ext cx="7191756" cy="283923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@ModelAttribute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7" name="직사각형 6">
            <a:extLst>
              <a:ext uri="{FF2B5EF4-FFF2-40B4-BE49-F238E27FC236}">
                <a16:creationId xmlns:a16="http://schemas.microsoft.com/office/drawing/2014/main" id="{95FB42F5-B1C3-4848-B9BB-608964659DB7}"/>
              </a:ext>
            </a:extLst>
          </p:cNvPr>
          <p:cNvSpPr/>
          <p:nvPr/>
        </p:nvSpPr>
        <p:spPr>
          <a:xfrm>
            <a:off x="501396" y="713526"/>
            <a:ext cx="1041666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JSR-380 </a:t>
            </a:r>
            <a:r>
              <a:rPr lang="ko-KR" altLang="en-US" sz="1200"/>
              <a:t>표준에 속하는 기본적인 검증 어노테이션으로서 객체의 필드뿐만 아니라 중첩된 객체</a:t>
            </a:r>
            <a:r>
              <a:rPr lang="en-US" altLang="ko-KR" sz="1200"/>
              <a:t>(nested object)</a:t>
            </a:r>
            <a:r>
              <a:rPr lang="ko-KR" altLang="en-US" sz="1200"/>
              <a:t>에서도 유효성 검사를 수행할 수 있다</a:t>
            </a:r>
            <a:endParaRPr lang="en-US" altLang="ko-KR" sz="1200"/>
          </a:p>
          <a:p>
            <a:pPr marL="171450" indent="-171450">
              <a:lnSpc>
                <a:spcPct val="150000"/>
              </a:lnSpc>
              <a:buFont typeface="Arial" panose="020B0604020202020204" pitchFamily="34" charset="0"/>
              <a:buChar char="•"/>
            </a:pPr>
            <a:r>
              <a:rPr lang="ko-KR" altLang="en-US" sz="1200"/>
              <a:t>주로 단순한 유효성 검사를 수행하는 데 사용되며</a:t>
            </a:r>
            <a:r>
              <a:rPr lang="en-US" altLang="ko-KR" sz="1200"/>
              <a:t> javax.validation </a:t>
            </a:r>
            <a:r>
              <a:rPr lang="ko-KR" altLang="en-US" sz="1200"/>
              <a:t>패키지에 속해 있다</a:t>
            </a:r>
            <a:endParaRPr lang="en-US" altLang="ko-KR" sz="1200">
              <a:latin typeface="+mn-ea"/>
            </a:endParaRPr>
          </a:p>
        </p:txBody>
      </p:sp>
    </p:spTree>
    <p:extLst>
      <p:ext uri="{BB962C8B-B14F-4D97-AF65-F5344CB8AC3E}">
        <p14:creationId xmlns:p14="http://schemas.microsoft.com/office/powerpoint/2010/main" val="331221346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33513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@RequestBody + @Valid</a:t>
            </a:r>
            <a:endParaRPr lang="ko-KR" altLang="en-US" b="1">
              <a:solidFill>
                <a:schemeClr val="accent1">
                  <a:lumMod val="75000"/>
                </a:schemeClr>
              </a:solidFill>
              <a:latin typeface="+mn-ea"/>
            </a:endParaRPr>
          </a:p>
        </p:txBody>
      </p:sp>
      <p:sp>
        <p:nvSpPr>
          <p:cNvPr id="3" name="TextBox 2">
            <a:extLst>
              <a:ext uri="{FF2B5EF4-FFF2-40B4-BE49-F238E27FC236}">
                <a16:creationId xmlns:a16="http://schemas.microsoft.com/office/drawing/2014/main" id="{F0B277D0-1673-9598-FB73-A54013A98FC8}"/>
              </a:ext>
            </a:extLst>
          </p:cNvPr>
          <p:cNvSpPr txBox="1"/>
          <p:nvPr/>
        </p:nvSpPr>
        <p:spPr>
          <a:xfrm>
            <a:off x="8109204" y="1174412"/>
            <a:ext cx="3771900" cy="4524315"/>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 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TextBox 4">
            <a:extLst>
              <a:ext uri="{FF2B5EF4-FFF2-40B4-BE49-F238E27FC236}">
                <a16:creationId xmlns:a16="http://schemas.microsoft.com/office/drawing/2014/main" id="{722504F2-F979-7C67-2BC1-32B9F72E66FF}"/>
              </a:ext>
            </a:extLst>
          </p:cNvPr>
          <p:cNvSpPr txBox="1"/>
          <p:nvPr/>
        </p:nvSpPr>
        <p:spPr>
          <a:xfrm>
            <a:off x="720852" y="1174412"/>
            <a:ext cx="7191756" cy="283923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@RequestBody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7" name="직사각형 6">
            <a:extLst>
              <a:ext uri="{FF2B5EF4-FFF2-40B4-BE49-F238E27FC236}">
                <a16:creationId xmlns:a16="http://schemas.microsoft.com/office/drawing/2014/main" id="{95FB42F5-B1C3-4848-B9BB-608964659DB7}"/>
              </a:ext>
            </a:extLst>
          </p:cNvPr>
          <p:cNvSpPr/>
          <p:nvPr/>
        </p:nvSpPr>
        <p:spPr>
          <a:xfrm>
            <a:off x="501396" y="713526"/>
            <a:ext cx="1041666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@RequestBody </a:t>
            </a:r>
            <a:r>
              <a:rPr lang="ko-KR" altLang="en-US" sz="1200"/>
              <a:t>와 </a:t>
            </a:r>
            <a:r>
              <a:rPr lang="en-US" altLang="ko-KR" sz="1200"/>
              <a:t>@Valid </a:t>
            </a:r>
            <a:r>
              <a:rPr lang="ko-KR" altLang="en-US" sz="1200"/>
              <a:t>클라이언트의 요청 데이터를 </a:t>
            </a:r>
            <a:r>
              <a:rPr lang="en-US" altLang="ko-KR" sz="1200"/>
              <a:t>Java </a:t>
            </a:r>
            <a:r>
              <a:rPr lang="ko-KR" altLang="en-US" sz="1200"/>
              <a:t>객체로 매핑하고 이를 검증하는 데 사용된다</a:t>
            </a:r>
            <a:endParaRPr lang="en-US" altLang="ko-KR" sz="1200">
              <a:latin typeface="+mn-ea"/>
            </a:endParaRPr>
          </a:p>
        </p:txBody>
      </p:sp>
      <p:sp>
        <p:nvSpPr>
          <p:cNvPr id="2" name="Rectangle 1">
            <a:extLst>
              <a:ext uri="{FF2B5EF4-FFF2-40B4-BE49-F238E27FC236}">
                <a16:creationId xmlns:a16="http://schemas.microsoft.com/office/drawing/2014/main" id="{E7FEBC69-CA7F-4282-8132-1610E74126E1}"/>
              </a:ext>
            </a:extLst>
          </p:cNvPr>
          <p:cNvSpPr>
            <a:spLocks noChangeArrowheads="1"/>
          </p:cNvSpPr>
          <p:nvPr/>
        </p:nvSpPr>
        <p:spPr bwMode="auto">
          <a:xfrm>
            <a:off x="720852" y="4080418"/>
            <a:ext cx="7191756"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POST </a:t>
            </a:r>
            <a:r>
              <a:rPr kumimoji="0" lang="ko-KR" altLang="ko-KR" sz="1200" b="0" i="0" u="none" strike="noStrike" cap="none" normalizeH="0" baseline="0">
                <a:ln>
                  <a:noFill/>
                </a:ln>
                <a:solidFill>
                  <a:srgbClr val="BCBEC4"/>
                </a:solidFill>
                <a:effectLst/>
                <a:latin typeface="Arial Unicode MS"/>
                <a:ea typeface="JetBrains Mono"/>
              </a:rPr>
              <a:t>http://localhost:8080/registers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1" u="none" strike="noStrike" cap="none" normalizeH="0" baseline="0">
                <a:ln>
                  <a:noFill/>
                </a:ln>
                <a:solidFill>
                  <a:srgbClr val="C77DBB"/>
                </a:solidFill>
                <a:effectLst/>
                <a:latin typeface="Arial Unicode MS"/>
                <a:ea typeface="JetBrains Mono"/>
              </a:rPr>
              <a:t>Content-Type</a:t>
            </a:r>
            <a:r>
              <a:rPr kumimoji="0" lang="ko-KR" altLang="ko-KR" sz="1200" b="0" i="0" u="none" strike="noStrike" cap="none" normalizeH="0" baseline="0">
                <a:ln>
                  <a:noFill/>
                </a:ln>
                <a:solidFill>
                  <a:srgbClr val="BCBEC4"/>
                </a:solidFill>
                <a:effectLst/>
                <a:latin typeface="Arial Unicode MS"/>
                <a:ea typeface="JetBrains Mono"/>
              </a:rPr>
              <a:t>:application/json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"username": "leaven",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"email": "10"</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FA321E22-FA54-4D37-AE9C-A28B1F147EB4}"/>
              </a:ext>
            </a:extLst>
          </p:cNvPr>
          <p:cNvSpPr/>
          <p:nvPr/>
        </p:nvSpPr>
        <p:spPr>
          <a:xfrm>
            <a:off x="720852" y="5902411"/>
            <a:ext cx="1125023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@RequestBody </a:t>
            </a:r>
            <a:r>
              <a:rPr lang="ko-KR" altLang="en-US" sz="1200"/>
              <a:t>는 객체 바인딩이 아닌 </a:t>
            </a:r>
            <a:r>
              <a:rPr lang="en-US" altLang="ko-KR" sz="1200"/>
              <a:t>HttpMessageConverter </a:t>
            </a:r>
            <a:r>
              <a:rPr lang="ko-KR" altLang="en-US" sz="1200"/>
              <a:t>가 문자열 데이터를 객체로 변환하는 방식으로 이루어진다</a:t>
            </a:r>
            <a:endParaRPr lang="en-US" altLang="ko-KR" sz="1200"/>
          </a:p>
          <a:p>
            <a:pPr marL="171450" indent="-171450">
              <a:lnSpc>
                <a:spcPct val="150000"/>
              </a:lnSpc>
              <a:buFont typeface="Arial" panose="020B0604020202020204" pitchFamily="34" charset="0"/>
              <a:buChar char="•"/>
            </a:pPr>
            <a:r>
              <a:rPr lang="ko-KR" altLang="en-US" sz="1200">
                <a:latin typeface="+mn-ea"/>
              </a:rPr>
              <a:t>그래서 필드 단위로 오류를 저장하는 것이 아니기 때문에 타입 변환 과정에서 오류가 나면 이미 예외가 발생해서 빈 검증이 더 이상 진행되지 않고 중단된다 </a:t>
            </a:r>
            <a:endParaRPr lang="en-US" altLang="ko-KR" sz="1200">
              <a:latin typeface="+mn-ea"/>
            </a:endParaRPr>
          </a:p>
        </p:txBody>
      </p:sp>
    </p:spTree>
    <p:extLst>
      <p:ext uri="{BB962C8B-B14F-4D97-AF65-F5344CB8AC3E}">
        <p14:creationId xmlns:p14="http://schemas.microsoft.com/office/powerpoint/2010/main" val="33987078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425270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검증 할 </a:t>
            </a:r>
            <a:r>
              <a:rPr lang="en-US" altLang="ko-KR" b="1">
                <a:solidFill>
                  <a:schemeClr val="accent1">
                    <a:lumMod val="75000"/>
                  </a:schemeClr>
                </a:solidFill>
                <a:latin typeface="+mn-ea"/>
              </a:rPr>
              <a:t>Validator </a:t>
            </a:r>
            <a:r>
              <a:rPr lang="ko-KR" altLang="en-US" b="1">
                <a:solidFill>
                  <a:schemeClr val="accent1">
                    <a:lumMod val="75000"/>
                  </a:schemeClr>
                </a:solidFill>
                <a:latin typeface="+mn-ea"/>
              </a:rPr>
              <a:t>가 없는 경우</a:t>
            </a:r>
          </a:p>
        </p:txBody>
      </p:sp>
      <p:sp>
        <p:nvSpPr>
          <p:cNvPr id="9" name="TextBox 8">
            <a:extLst>
              <a:ext uri="{FF2B5EF4-FFF2-40B4-BE49-F238E27FC236}">
                <a16:creationId xmlns:a16="http://schemas.microsoft.com/office/drawing/2014/main" id="{D8058B8A-20E3-49D9-9650-C001D25D9E27}"/>
              </a:ext>
            </a:extLst>
          </p:cNvPr>
          <p:cNvSpPr txBox="1"/>
          <p:nvPr/>
        </p:nvSpPr>
        <p:spPr>
          <a:xfrm>
            <a:off x="569851" y="3760516"/>
            <a:ext cx="7191756"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BCBEC4"/>
                </a:solidFill>
                <a:effectLst/>
                <a:highlight>
                  <a:srgbClr val="1E1F22"/>
                </a:highlight>
              </a:rPr>
              <a:t>POST /users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username=</a:t>
            </a:r>
            <a:r>
              <a:rPr lang="en-US" altLang="ko-KR" sz="1200">
                <a:solidFill>
                  <a:schemeClr val="bg1">
                    <a:lumMod val="75000"/>
                  </a:schemeClr>
                </a:solidFill>
                <a:effectLst/>
                <a:highlight>
                  <a:srgbClr val="1E1F22"/>
                </a:highlight>
              </a:rPr>
              <a:t>leaven</a:t>
            </a:r>
            <a:r>
              <a:rPr lang="en-US" altLang="ko-KR" sz="1200">
                <a:solidFill>
                  <a:srgbClr val="C77DBB"/>
                </a:solidFill>
                <a:effectLst/>
                <a:highlight>
                  <a:srgbClr val="1E1F22"/>
                </a:highlight>
              </a:rPr>
              <a:t>&amp;email=</a:t>
            </a:r>
            <a:r>
              <a:rPr lang="en-US" altLang="ko-KR" sz="1200">
                <a:solidFill>
                  <a:schemeClr val="bg1">
                    <a:lumMod val="75000"/>
                  </a:schemeClr>
                </a:solidFill>
                <a:effectLst/>
                <a:highlight>
                  <a:srgbClr val="1E1F22"/>
                </a:highlight>
              </a:rPr>
              <a:t>25</a:t>
            </a:r>
            <a:r>
              <a:rPr lang="en-US" altLang="ko-KR" sz="1200">
                <a:solidFill>
                  <a:srgbClr val="C77DBB"/>
                </a:solidFill>
                <a:effectLst/>
                <a:highlight>
                  <a:srgbClr val="1E1F22"/>
                </a:highlight>
              </a:rPr>
              <a:t>&amp;password=</a:t>
            </a:r>
            <a:r>
              <a:rPr lang="en-US" altLang="ko-KR" sz="1200">
                <a:solidFill>
                  <a:schemeClr val="bg1">
                    <a:lumMod val="75000"/>
                  </a:schemeClr>
                </a:solidFill>
                <a:effectLst/>
                <a:highlight>
                  <a:srgbClr val="1E1F22"/>
                </a:highlight>
              </a:rPr>
              <a:t>dd</a:t>
            </a:r>
          </a:p>
        </p:txBody>
      </p:sp>
      <p:sp>
        <p:nvSpPr>
          <p:cNvPr id="11" name="TextBox 10">
            <a:extLst>
              <a:ext uri="{FF2B5EF4-FFF2-40B4-BE49-F238E27FC236}">
                <a16:creationId xmlns:a16="http://schemas.microsoft.com/office/drawing/2014/main" id="{42B9943A-0CFB-4B17-98C0-A8E1F1DF09F5}"/>
              </a:ext>
            </a:extLst>
          </p:cNvPr>
          <p:cNvSpPr txBox="1"/>
          <p:nvPr/>
        </p:nvSpPr>
        <p:spPr>
          <a:xfrm>
            <a:off x="569851" y="996884"/>
            <a:ext cx="7191756" cy="254960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@ModelAttribute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6" name="Rectangle 2">
            <a:extLst>
              <a:ext uri="{FF2B5EF4-FFF2-40B4-BE49-F238E27FC236}">
                <a16:creationId xmlns:a16="http://schemas.microsoft.com/office/drawing/2014/main" id="{0F09B594-969A-4B84-902D-2199D9F42D5D}"/>
              </a:ext>
            </a:extLst>
          </p:cNvPr>
          <p:cNvSpPr>
            <a:spLocks noChangeArrowheads="1"/>
          </p:cNvSpPr>
          <p:nvPr/>
        </p:nvSpPr>
        <p:spPr bwMode="auto">
          <a:xfrm>
            <a:off x="7961152" y="996884"/>
            <a:ext cx="3892491" cy="393614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Users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"Password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@Size</a:t>
            </a:r>
            <a:r>
              <a:rPr kumimoji="0" lang="ko-KR" altLang="ko-KR" sz="1200" b="0" i="0" u="none" strike="noStrike" cap="none" normalizeH="0" baseline="0">
                <a:ln>
                  <a:noFill/>
                </a:ln>
                <a:solidFill>
                  <a:srgbClr val="BCBEC4"/>
                </a:solidFill>
                <a:effectLst/>
                <a:latin typeface="Arial Unicode MS"/>
                <a:ea typeface="JetBrains Mono"/>
              </a:rPr>
              <a:t>(min = </a:t>
            </a:r>
            <a:r>
              <a:rPr kumimoji="0" lang="ko-KR" altLang="ko-KR" sz="1200" b="0" i="0" u="none" strike="noStrike" cap="none" normalizeH="0" baseline="0">
                <a:ln>
                  <a:noFill/>
                </a:ln>
                <a:solidFill>
                  <a:srgbClr val="2AACB8"/>
                </a:solidFill>
                <a:effectLst/>
                <a:latin typeface="Arial Unicode MS"/>
                <a:ea typeface="JetBrains Mono"/>
              </a:rPr>
              <a:t>6</a:t>
            </a:r>
            <a:r>
              <a:rPr kumimoji="0" lang="ko-KR" altLang="ko-KR" sz="1200" b="0" i="0" u="none" strike="noStrike" cap="none" normalizeH="0" baseline="0">
                <a:ln>
                  <a:noFill/>
                </a:ln>
                <a:solidFill>
                  <a:srgbClr val="BCBEC4"/>
                </a:solidFill>
                <a:effectLst/>
                <a:latin typeface="Arial Unicode MS"/>
                <a:ea typeface="JetBrains Mono"/>
              </a:rPr>
              <a:t>, message = </a:t>
            </a:r>
            <a:r>
              <a:rPr kumimoji="0" lang="ko-KR" altLang="ko-KR" sz="1200" b="0" i="0" u="none" strike="noStrike" cap="none" normalizeH="0" baseline="0">
                <a:ln>
                  <a:noFill/>
                </a:ln>
                <a:solidFill>
                  <a:srgbClr val="6AAB73"/>
                </a:solidFill>
                <a:effectLst/>
                <a:latin typeface="Arial Unicode MS"/>
                <a:ea typeface="JetBrains Mono"/>
              </a:rPr>
              <a:t>"At least 6 characters."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password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"Username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"Email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CA43697-ED51-4EA9-BF6A-467505BB93B3}"/>
              </a:ext>
            </a:extLst>
          </p:cNvPr>
          <p:cNvSpPr/>
          <p:nvPr/>
        </p:nvSpPr>
        <p:spPr>
          <a:xfrm>
            <a:off x="460794" y="571618"/>
            <a:ext cx="1041666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아래 예제와 같이 제약 조건에 맞는 </a:t>
            </a:r>
            <a:r>
              <a:rPr lang="en-US" altLang="ko-KR" sz="1200"/>
              <a:t>Validator </a:t>
            </a:r>
            <a:r>
              <a:rPr lang="ko-KR" altLang="en-US" sz="1200"/>
              <a:t>자체가 존재하지 않을 경우 예외가 발생하여 정상적인 동작이 이루어지지 않는다 </a:t>
            </a:r>
            <a:endParaRPr lang="en-US" altLang="ko-KR" sz="1200">
              <a:latin typeface="+mn-ea"/>
            </a:endParaRPr>
          </a:p>
        </p:txBody>
      </p:sp>
      <p:pic>
        <p:nvPicPr>
          <p:cNvPr id="14" name="그림 13">
            <a:extLst>
              <a:ext uri="{FF2B5EF4-FFF2-40B4-BE49-F238E27FC236}">
                <a16:creationId xmlns:a16="http://schemas.microsoft.com/office/drawing/2014/main" id="{77838556-431B-4760-9120-E51C7CB3759A}"/>
              </a:ext>
            </a:extLst>
          </p:cNvPr>
          <p:cNvPicPr>
            <a:picLocks noChangeAspect="1"/>
          </p:cNvPicPr>
          <p:nvPr/>
        </p:nvPicPr>
        <p:blipFill>
          <a:blip r:embed="rId3"/>
          <a:stretch>
            <a:fillRect/>
          </a:stretch>
        </p:blipFill>
        <p:spPr>
          <a:xfrm>
            <a:off x="569851" y="5076027"/>
            <a:ext cx="9610725" cy="1000125"/>
          </a:xfrm>
          <a:prstGeom prst="rect">
            <a:avLst/>
          </a:prstGeom>
        </p:spPr>
      </p:pic>
      <p:cxnSp>
        <p:nvCxnSpPr>
          <p:cNvPr id="17" name="직선 화살표 연결선 16">
            <a:extLst>
              <a:ext uri="{FF2B5EF4-FFF2-40B4-BE49-F238E27FC236}">
                <a16:creationId xmlns:a16="http://schemas.microsoft.com/office/drawing/2014/main" id="{B386DA0D-FD40-40D7-A42B-E9319C5BCC83}"/>
              </a:ext>
            </a:extLst>
          </p:cNvPr>
          <p:cNvCxnSpPr>
            <a:cxnSpLocks/>
          </p:cNvCxnSpPr>
          <p:nvPr/>
        </p:nvCxnSpPr>
        <p:spPr>
          <a:xfrm flipV="1">
            <a:off x="3766657" y="2305065"/>
            <a:ext cx="4437776" cy="23759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CA67053-5813-4AE6-BF27-0AF29E2429EB}"/>
              </a:ext>
            </a:extLst>
          </p:cNvPr>
          <p:cNvSpPr/>
          <p:nvPr/>
        </p:nvSpPr>
        <p:spPr>
          <a:xfrm>
            <a:off x="4789513" y="3993126"/>
            <a:ext cx="2972094" cy="567463"/>
          </a:xfrm>
          <a:prstGeom prst="rect">
            <a:avLst/>
          </a:prstGeom>
        </p:spPr>
        <p:txBody>
          <a:bodyPr wrap="square">
            <a:spAutoFit/>
          </a:bodyPr>
          <a:lstStyle/>
          <a:p>
            <a:pPr>
              <a:lnSpc>
                <a:spcPct val="150000"/>
              </a:lnSpc>
            </a:pPr>
            <a:r>
              <a:rPr lang="ko-KR" altLang="en-US" sz="1100">
                <a:solidFill>
                  <a:srgbClr val="FFC000"/>
                </a:solidFill>
              </a:rPr>
              <a:t>타입변환에 실패하여 </a:t>
            </a:r>
            <a:r>
              <a:rPr lang="en-US" altLang="ko-KR" sz="1100">
                <a:solidFill>
                  <a:srgbClr val="FFC000"/>
                </a:solidFill>
              </a:rPr>
              <a:t>password </a:t>
            </a:r>
            <a:r>
              <a:rPr lang="ko-KR" altLang="en-US" sz="1100">
                <a:solidFill>
                  <a:srgbClr val="FFC000"/>
                </a:solidFill>
              </a:rPr>
              <a:t>필드에는 값이 저장되지 않음</a:t>
            </a:r>
            <a:endParaRPr lang="en-US" altLang="ko-KR" sz="1100">
              <a:solidFill>
                <a:srgbClr val="FFC000"/>
              </a:solidFill>
              <a:latin typeface="+mn-ea"/>
            </a:endParaRPr>
          </a:p>
        </p:txBody>
      </p:sp>
      <p:sp>
        <p:nvSpPr>
          <p:cNvPr id="19" name="직사각형 18">
            <a:extLst>
              <a:ext uri="{FF2B5EF4-FFF2-40B4-BE49-F238E27FC236}">
                <a16:creationId xmlns:a16="http://schemas.microsoft.com/office/drawing/2014/main" id="{73EE1F58-55D4-4587-8FE8-59B5CA899E53}"/>
              </a:ext>
            </a:extLst>
          </p:cNvPr>
          <p:cNvSpPr/>
          <p:nvPr/>
        </p:nvSpPr>
        <p:spPr>
          <a:xfrm>
            <a:off x="569851" y="6080887"/>
            <a:ext cx="719175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i="1">
                <a:solidFill>
                  <a:srgbClr val="FF0000"/>
                </a:solidFill>
              </a:rPr>
              <a:t>@Size </a:t>
            </a:r>
            <a:r>
              <a:rPr lang="ko-KR" altLang="en-US" sz="1200" i="1">
                <a:solidFill>
                  <a:srgbClr val="FF0000"/>
                </a:solidFill>
              </a:rPr>
              <a:t>제약조건을 검증하는 </a:t>
            </a:r>
            <a:r>
              <a:rPr lang="en-US" altLang="ko-KR" sz="1200" i="1">
                <a:solidFill>
                  <a:srgbClr val="FF0000"/>
                </a:solidFill>
              </a:rPr>
              <a:t>Validator </a:t>
            </a:r>
            <a:r>
              <a:rPr lang="ko-KR" altLang="en-US" sz="1200" i="1">
                <a:solidFill>
                  <a:srgbClr val="FF0000"/>
                </a:solidFill>
              </a:rPr>
              <a:t>중에 </a:t>
            </a:r>
            <a:r>
              <a:rPr lang="en-US" altLang="ko-KR" sz="1200" i="1">
                <a:solidFill>
                  <a:srgbClr val="FF0000"/>
                </a:solidFill>
              </a:rPr>
              <a:t>Integer </a:t>
            </a:r>
            <a:r>
              <a:rPr lang="ko-KR" altLang="en-US" sz="1200" i="1">
                <a:solidFill>
                  <a:srgbClr val="FF0000"/>
                </a:solidFill>
              </a:rPr>
              <a:t>타입을 검증하는 객체를 찾을 수 없다고 함</a:t>
            </a:r>
            <a:r>
              <a:rPr lang="en-US" altLang="ko-KR" sz="1200" i="1">
                <a:solidFill>
                  <a:srgbClr val="FF0000"/>
                </a:solidFill>
              </a:rPr>
              <a:t> </a:t>
            </a:r>
          </a:p>
          <a:p>
            <a:pPr marL="171450" indent="-171450">
              <a:lnSpc>
                <a:spcPct val="150000"/>
              </a:lnSpc>
              <a:buFont typeface="Arial" panose="020B0604020202020204" pitchFamily="34" charset="0"/>
              <a:buChar char="•"/>
            </a:pPr>
            <a:r>
              <a:rPr lang="ko-KR" altLang="en-US" sz="1200" i="1">
                <a:solidFill>
                  <a:srgbClr val="FF0000"/>
                </a:solidFill>
              </a:rPr>
              <a:t>이런 경우가 흔치는 않겠지만 정상적으로 진행이 안되는 이유을 알고 대처하는 것은 필요함</a:t>
            </a:r>
            <a:endParaRPr lang="en-US" altLang="ko-KR" sz="1200" i="1">
              <a:solidFill>
                <a:srgbClr val="FF0000"/>
              </a:solidFill>
              <a:latin typeface="+mn-ea"/>
            </a:endParaRPr>
          </a:p>
        </p:txBody>
      </p:sp>
      <p:cxnSp>
        <p:nvCxnSpPr>
          <p:cNvPr id="20" name="직선 화살표 연결선 19">
            <a:extLst>
              <a:ext uri="{FF2B5EF4-FFF2-40B4-BE49-F238E27FC236}">
                <a16:creationId xmlns:a16="http://schemas.microsoft.com/office/drawing/2014/main" id="{4F4A30EC-1F35-4BAC-85AD-BD89485A9D78}"/>
              </a:ext>
            </a:extLst>
          </p:cNvPr>
          <p:cNvCxnSpPr>
            <a:cxnSpLocks/>
          </p:cNvCxnSpPr>
          <p:nvPr/>
        </p:nvCxnSpPr>
        <p:spPr>
          <a:xfrm flipH="1">
            <a:off x="4848837" y="5729681"/>
            <a:ext cx="352338" cy="4847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84912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13183"/>
            <a:ext cx="171675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@Validated</a:t>
            </a:r>
            <a:endParaRPr lang="ko-KR" altLang="en-US" b="1">
              <a:solidFill>
                <a:schemeClr val="accent1">
                  <a:lumMod val="75000"/>
                </a:schemeClr>
              </a:solidFill>
              <a:latin typeface="+mn-ea"/>
            </a:endParaRPr>
          </a:p>
        </p:txBody>
      </p:sp>
      <p:sp>
        <p:nvSpPr>
          <p:cNvPr id="4" name="TextBox 3">
            <a:extLst>
              <a:ext uri="{FF2B5EF4-FFF2-40B4-BE49-F238E27FC236}">
                <a16:creationId xmlns:a16="http://schemas.microsoft.com/office/drawing/2014/main" id="{D2A5BA10-9FDE-96CE-EC23-D5B6F6FE2D82}"/>
              </a:ext>
            </a:extLst>
          </p:cNvPr>
          <p:cNvSpPr txBox="1"/>
          <p:nvPr/>
        </p:nvSpPr>
        <p:spPr>
          <a:xfrm>
            <a:off x="531121" y="951847"/>
            <a:ext cx="3790188"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CF8E6D"/>
                </a:solidFill>
                <a:effectLst/>
                <a:highlight>
                  <a:srgbClr val="1E1F22"/>
                </a:highlight>
              </a:rPr>
              <a:t>public interface </a:t>
            </a:r>
            <a:r>
              <a:rPr lang="en-US" altLang="ko-KR" sz="1200">
                <a:solidFill>
                  <a:srgbClr val="BCBEC4"/>
                </a:solidFill>
                <a:effectLst/>
                <a:highlight>
                  <a:srgbClr val="1E1F22"/>
                </a:highlight>
              </a:rPr>
              <a:t>V</a:t>
            </a:r>
            <a:r>
              <a:rPr lang="en-US" altLang="ko-KR" sz="1200">
                <a:solidFill>
                  <a:srgbClr val="BCBEC4"/>
                </a:solidFill>
                <a:highlight>
                  <a:srgbClr val="1E1F22"/>
                </a:highlight>
              </a:rPr>
              <a:t>g</a:t>
            </a:r>
            <a:r>
              <a:rPr lang="en-US" altLang="ko-KR" sz="1200">
                <a:solidFill>
                  <a:srgbClr val="BCBEC4"/>
                </a:solidFill>
                <a:effectLst/>
                <a:highlight>
                  <a:srgbClr val="1E1F22"/>
                </a:highlight>
              </a:rPr>
              <a:t>roups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interface </a:t>
            </a:r>
            <a:r>
              <a:rPr lang="en-US" altLang="ko-KR" sz="1200">
                <a:solidFill>
                  <a:srgbClr val="BCBEC4"/>
                </a:solidFill>
                <a:effectLst/>
                <a:highlight>
                  <a:srgbClr val="1E1F22"/>
                </a:highlight>
              </a:rPr>
              <a:t>CreateGroup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interface </a:t>
            </a:r>
            <a:r>
              <a:rPr lang="en-US" altLang="ko-KR" sz="1200">
                <a:solidFill>
                  <a:srgbClr val="BCBEC4"/>
                </a:solidFill>
                <a:effectLst/>
                <a:highlight>
                  <a:srgbClr val="1E1F22"/>
                </a:highlight>
              </a:rPr>
              <a:t>UpdateGroup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7" name="TextBox 6">
            <a:extLst>
              <a:ext uri="{FF2B5EF4-FFF2-40B4-BE49-F238E27FC236}">
                <a16:creationId xmlns:a16="http://schemas.microsoft.com/office/drawing/2014/main" id="{07C7D98B-02F6-66FB-DB9C-0D0C9CE7BED7}"/>
              </a:ext>
            </a:extLst>
          </p:cNvPr>
          <p:cNvSpPr txBox="1"/>
          <p:nvPr/>
        </p:nvSpPr>
        <p:spPr>
          <a:xfrm>
            <a:off x="531121" y="2375347"/>
            <a:ext cx="3790188" cy="3380605"/>
          </a:xfrm>
          <a:prstGeom prst="rect">
            <a:avLst/>
          </a:prstGeom>
          <a:solidFill>
            <a:schemeClr val="bg2">
              <a:lumMod val="10000"/>
            </a:schemeClr>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"Username is required"</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groups = VGroups.CreateGroup.</a:t>
            </a:r>
            <a:r>
              <a:rPr lang="en-US" altLang="ko-KR" sz="1200">
                <a:solidFill>
                  <a:srgbClr val="CF8E6D"/>
                </a:solidFill>
                <a:effectLst/>
                <a:highlight>
                  <a:srgbClr val="1E1F22"/>
                </a:highlight>
              </a:rPr>
              <a:t>class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"Email should be valid"</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groups = </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VGroups.CreateGroup.</a:t>
            </a:r>
            <a:r>
              <a:rPr lang="en-US" altLang="ko-KR" sz="1200">
                <a:solidFill>
                  <a:srgbClr val="CF8E6D"/>
                </a:solidFill>
                <a:effectLst/>
                <a:highlight>
                  <a:srgbClr val="1E1F22"/>
                </a:highlight>
              </a:rPr>
              <a:t>class</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VGroups.UpdateGroup.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ko-KR" altLang="en-US" sz="1200">
                <a:solidFill>
                  <a:srgbClr val="BCBEC4"/>
                </a:solidFill>
                <a:effectLst/>
                <a:highlight>
                  <a:srgbClr val="1E1F22"/>
                </a:highlight>
                <a:latin typeface="Menlo-Regular" panose="020B0609030804020204" pitchFamily="49" charset="0"/>
              </a:rPr>
              <a:t>이하 생략</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9" name="TextBox 8">
            <a:extLst>
              <a:ext uri="{FF2B5EF4-FFF2-40B4-BE49-F238E27FC236}">
                <a16:creationId xmlns:a16="http://schemas.microsoft.com/office/drawing/2014/main" id="{36BA3708-62C0-C7D7-BE66-39CD23378C92}"/>
              </a:ext>
            </a:extLst>
          </p:cNvPr>
          <p:cNvSpPr txBox="1"/>
          <p:nvPr/>
        </p:nvSpPr>
        <p:spPr>
          <a:xfrm>
            <a:off x="4596338" y="951847"/>
            <a:ext cx="6945683" cy="4778231"/>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"/createUser"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createUser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@Validated</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VGroups.CreateGroup.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BindingResult result, Model model</a:t>
            </a:r>
            <a:r>
              <a:rPr lang="en-US" altLang="ko-KR" sz="1200">
                <a:solidFill>
                  <a:srgbClr val="E8BA36"/>
                </a:solidFill>
                <a:effectLst/>
                <a:highlight>
                  <a:srgbClr val="1E1F22"/>
                </a:highlight>
              </a:rPr>
              <a:t>) {</a:t>
            </a:r>
          </a:p>
          <a:p>
            <a:pPr>
              <a:lnSpc>
                <a:spcPct val="150000"/>
              </a:lnSpc>
            </a:pP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"/updateUser"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updateUser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@Validated</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VGroups.UpdateGroup.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BindingResult result, Model model</a:t>
            </a:r>
            <a:r>
              <a:rPr lang="en-US" altLang="ko-KR" sz="1200">
                <a:solidFill>
                  <a:srgbClr val="E8BA36"/>
                </a:solidFill>
                <a:effectLst/>
                <a:highlight>
                  <a:srgbClr val="1E1F22"/>
                </a:highlight>
              </a:rPr>
              <a:t>) {</a:t>
            </a:r>
          </a:p>
          <a:p>
            <a:pPr>
              <a:lnSpc>
                <a:spcPct val="150000"/>
              </a:lnSpc>
            </a:pP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"userUpdateForm"</a:t>
            </a:r>
            <a:r>
              <a:rPr lang="en-US" altLang="ko-KR" sz="1200">
                <a:solidFill>
                  <a:srgbClr val="BCBEC4"/>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"userUpdateSuccess"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8" name="직사각형 7">
            <a:extLst>
              <a:ext uri="{FF2B5EF4-FFF2-40B4-BE49-F238E27FC236}">
                <a16:creationId xmlns:a16="http://schemas.microsoft.com/office/drawing/2014/main" id="{D862B647-EFD5-4813-A4E1-9EE1F69A1EFD}"/>
              </a:ext>
            </a:extLst>
          </p:cNvPr>
          <p:cNvSpPr/>
          <p:nvPr/>
        </p:nvSpPr>
        <p:spPr>
          <a:xfrm>
            <a:off x="409830" y="507783"/>
            <a:ext cx="1087996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프레임워크에서 제공하는 어노테이션으로서 그룹 기반 검증</a:t>
            </a:r>
            <a:r>
              <a:rPr lang="en-US" altLang="ko-KR" sz="1200"/>
              <a:t>(validation group)</a:t>
            </a:r>
            <a:r>
              <a:rPr lang="ko-KR" altLang="en-US" sz="1200"/>
              <a:t>을 지원하며 복잡한 검증 요구사항이 있는 경우 유용하다</a:t>
            </a:r>
            <a:endParaRPr lang="en-US" altLang="ko-KR" sz="1200"/>
          </a:p>
        </p:txBody>
      </p:sp>
      <p:cxnSp>
        <p:nvCxnSpPr>
          <p:cNvPr id="3" name="직선 화살표 연결선 2">
            <a:extLst>
              <a:ext uri="{FF2B5EF4-FFF2-40B4-BE49-F238E27FC236}">
                <a16:creationId xmlns:a16="http://schemas.microsoft.com/office/drawing/2014/main" id="{8EDBFCD6-43A9-421E-A67A-3460CC099E4B}"/>
              </a:ext>
            </a:extLst>
          </p:cNvPr>
          <p:cNvCxnSpPr>
            <a:cxnSpLocks/>
          </p:cNvCxnSpPr>
          <p:nvPr/>
        </p:nvCxnSpPr>
        <p:spPr>
          <a:xfrm flipV="1">
            <a:off x="4060272" y="3994053"/>
            <a:ext cx="3741489" cy="792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5B114150-0DE2-4B17-94DA-A846BB578B48}"/>
              </a:ext>
            </a:extLst>
          </p:cNvPr>
          <p:cNvCxnSpPr>
            <a:cxnSpLocks/>
          </p:cNvCxnSpPr>
          <p:nvPr/>
        </p:nvCxnSpPr>
        <p:spPr>
          <a:xfrm flipV="1">
            <a:off x="3590488" y="1457523"/>
            <a:ext cx="4395831" cy="30221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4DA68550-5C08-4037-BBC4-CB81CA0DE981}"/>
              </a:ext>
            </a:extLst>
          </p:cNvPr>
          <p:cNvCxnSpPr>
            <a:cxnSpLocks/>
          </p:cNvCxnSpPr>
          <p:nvPr/>
        </p:nvCxnSpPr>
        <p:spPr>
          <a:xfrm flipV="1">
            <a:off x="3590488" y="1457523"/>
            <a:ext cx="4211273" cy="1971478"/>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D815156E-4ABF-495E-95E1-1F52F11F5958}"/>
              </a:ext>
            </a:extLst>
          </p:cNvPr>
          <p:cNvSpPr/>
          <p:nvPr/>
        </p:nvSpPr>
        <p:spPr>
          <a:xfrm>
            <a:off x="531121" y="5796752"/>
            <a:ext cx="1114635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i="1"/>
              <a:t>creatUser() </a:t>
            </a:r>
            <a:r>
              <a:rPr lang="ko-KR" altLang="en-US" sz="1200" i="1"/>
              <a:t>가 실행되면 </a:t>
            </a:r>
            <a:r>
              <a:rPr lang="en-US" altLang="ko-KR" sz="1200" i="1">
                <a:solidFill>
                  <a:srgbClr val="FF0000"/>
                </a:solidFill>
              </a:rPr>
              <a:t>User </a:t>
            </a:r>
            <a:r>
              <a:rPr lang="ko-KR" altLang="en-US" sz="1200" i="1">
                <a:solidFill>
                  <a:srgbClr val="FF0000"/>
                </a:solidFill>
              </a:rPr>
              <a:t>객체의 </a:t>
            </a:r>
            <a:r>
              <a:rPr lang="en-US" altLang="ko-KR" sz="1200" i="1">
                <a:solidFill>
                  <a:srgbClr val="FF0000"/>
                </a:solidFill>
              </a:rPr>
              <a:t>@NotEmpty </a:t>
            </a:r>
            <a:r>
              <a:rPr lang="ko-KR" altLang="en-US" sz="1200" i="1">
                <a:solidFill>
                  <a:srgbClr val="FF0000"/>
                </a:solidFill>
              </a:rPr>
              <a:t>만 검증</a:t>
            </a:r>
            <a:r>
              <a:rPr lang="ko-KR" altLang="en-US" sz="1200" i="1"/>
              <a:t>하고 </a:t>
            </a:r>
            <a:r>
              <a:rPr lang="en-US" altLang="ko-KR" sz="1200" i="1"/>
              <a:t>updateUser() </a:t>
            </a:r>
            <a:r>
              <a:rPr lang="ko-KR" altLang="en-US" sz="1200" i="1"/>
              <a:t>가 실행되면 </a:t>
            </a:r>
            <a:r>
              <a:rPr lang="en-US" altLang="ko-KR" sz="1200" i="1">
                <a:solidFill>
                  <a:srgbClr val="FF0000"/>
                </a:solidFill>
              </a:rPr>
              <a:t>User </a:t>
            </a:r>
            <a:r>
              <a:rPr lang="ko-KR" altLang="en-US" sz="1200" i="1">
                <a:solidFill>
                  <a:srgbClr val="FF0000"/>
                </a:solidFill>
              </a:rPr>
              <a:t>객체의 </a:t>
            </a:r>
            <a:r>
              <a:rPr lang="en-US" altLang="ko-KR" sz="1200" i="1">
                <a:solidFill>
                  <a:srgbClr val="FF0000"/>
                </a:solidFill>
              </a:rPr>
              <a:t>@NotEmpty </a:t>
            </a:r>
            <a:r>
              <a:rPr lang="ko-KR" altLang="en-US" sz="1200" i="1">
                <a:solidFill>
                  <a:srgbClr val="FF0000"/>
                </a:solidFill>
              </a:rPr>
              <a:t>와 </a:t>
            </a:r>
            <a:r>
              <a:rPr lang="en-US" altLang="ko-KR" sz="1200" i="1">
                <a:solidFill>
                  <a:srgbClr val="FF0000"/>
                </a:solidFill>
              </a:rPr>
              <a:t>@Email </a:t>
            </a:r>
            <a:r>
              <a:rPr lang="ko-KR" altLang="en-US" sz="1200" i="1">
                <a:solidFill>
                  <a:srgbClr val="FF0000"/>
                </a:solidFill>
              </a:rPr>
              <a:t>를 검증 </a:t>
            </a:r>
            <a:r>
              <a:rPr lang="ko-KR" altLang="en-US" sz="1200" i="1"/>
              <a:t>한다</a:t>
            </a:r>
            <a:endParaRPr lang="en-US" altLang="ko-KR" sz="1200" i="1"/>
          </a:p>
          <a:p>
            <a:pPr marL="171450" indent="-171450">
              <a:lnSpc>
                <a:spcPct val="150000"/>
              </a:lnSpc>
              <a:buFont typeface="Arial" panose="020B0604020202020204" pitchFamily="34" charset="0"/>
              <a:buChar char="•"/>
            </a:pPr>
            <a:r>
              <a:rPr lang="ko-KR" altLang="en-US" sz="1200" i="1"/>
              <a:t>예를 들어 등록하기와 수정하기를 하나의 객체를 가지고 분기해서 동시에 사용할 수는 있으나 비교적 필드나 로직이 간단한 경우는 유용하지만 필드가 많고 여러 상황에 따른 로직이 복잡할 경우에는 등록하는 객체와 수정하는 객체를 별도로 구분하여 검증에 사용하는 것이 더 좋다    </a:t>
            </a:r>
            <a:endParaRPr lang="en-US" altLang="ko-KR" sz="1200" i="1">
              <a:latin typeface="+mn-ea"/>
            </a:endParaRPr>
          </a:p>
        </p:txBody>
      </p:sp>
    </p:spTree>
    <p:extLst>
      <p:ext uri="{BB962C8B-B14F-4D97-AF65-F5344CB8AC3E}">
        <p14:creationId xmlns:p14="http://schemas.microsoft.com/office/powerpoint/2010/main" val="310782713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835845" y="621092"/>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2119309" y="11148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98826" y="21783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2120059" y="19349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201079" y="14412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2123833" y="26721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605762" y="30371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65863" y="38967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2125842" y="35309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1883041" y="50504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6E51E716-4310-45D9-9FBD-9B23C6A6DB39}"/>
              </a:ext>
            </a:extLst>
          </p:cNvPr>
          <p:cNvSpPr txBox="1"/>
          <p:nvPr/>
        </p:nvSpPr>
        <p:spPr>
          <a:xfrm>
            <a:off x="2125842" y="45784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56" idx="0"/>
          </p:cNvCxnSpPr>
          <p:nvPr/>
        </p:nvCxnSpPr>
        <p:spPr>
          <a:xfrm flipH="1">
            <a:off x="2123833" y="43905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7F58F8AF-B99B-4DD6-AEEB-B98A59DB7BBF}"/>
              </a:ext>
            </a:extLst>
          </p:cNvPr>
          <p:cNvCxnSpPr>
            <a:cxnSpLocks/>
            <a:stCxn id="56" idx="3"/>
            <a:endCxn id="47" idx="1"/>
          </p:cNvCxnSpPr>
          <p:nvPr/>
        </p:nvCxnSpPr>
        <p:spPr>
          <a:xfrm>
            <a:off x="2364625" y="5275675"/>
            <a:ext cx="8920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2622128" y="4974527"/>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Y</a:t>
            </a:r>
          </a:p>
        </p:txBody>
      </p:sp>
      <p:sp>
        <p:nvSpPr>
          <p:cNvPr id="74" name="TextBox 73">
            <a:extLst>
              <a:ext uri="{FF2B5EF4-FFF2-40B4-BE49-F238E27FC236}">
                <a16:creationId xmlns:a16="http://schemas.microsoft.com/office/drawing/2014/main" id="{1B06BB91-C9BF-4913-8DF4-74B3FA0500BC}"/>
              </a:ext>
            </a:extLst>
          </p:cNvPr>
          <p:cNvSpPr txBox="1"/>
          <p:nvPr/>
        </p:nvSpPr>
        <p:spPr>
          <a:xfrm>
            <a:off x="592107" y="51289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a:off x="1341120" y="52756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017F5-B5F1-4B0C-ACBE-EBB50C089AF3}"/>
              </a:ext>
            </a:extLst>
          </p:cNvPr>
          <p:cNvSpPr txBox="1"/>
          <p:nvPr/>
        </p:nvSpPr>
        <p:spPr>
          <a:xfrm>
            <a:off x="1589151" y="5533702"/>
            <a:ext cx="1210585" cy="806375"/>
          </a:xfrm>
          <a:prstGeom prst="rect">
            <a:avLst/>
          </a:prstGeom>
          <a:noFill/>
        </p:spPr>
        <p:txBody>
          <a:bodyPr wrap="square">
            <a:spAutoFit/>
          </a:bodyPr>
          <a:lstStyle/>
          <a:p>
            <a:pPr>
              <a:lnSpc>
                <a:spcPct val="150000"/>
              </a:lnSpc>
              <a:spcBef>
                <a:spcPts val="400"/>
              </a:spcBef>
            </a:pPr>
            <a:r>
              <a:rPr lang="en-US" altLang="ko-KR" sz="1000">
                <a:solidFill>
                  <a:schemeClr val="tx1"/>
                </a:solidFill>
                <a:effectLst/>
                <a:latin typeface="+mn-ea"/>
              </a:rPr>
              <a:t>@Valid or @Validate or</a:t>
            </a:r>
          </a:p>
          <a:p>
            <a:pPr>
              <a:lnSpc>
                <a:spcPct val="150000"/>
              </a:lnSpc>
              <a:spcBef>
                <a:spcPts val="400"/>
              </a:spcBef>
            </a:pPr>
            <a:r>
              <a:rPr lang="en-US" altLang="ko-KR" sz="1000">
                <a:latin typeface="+mn-ea"/>
              </a:rPr>
              <a:t>@ValidCustom</a:t>
            </a:r>
            <a:endParaRPr lang="en-US" altLang="ko-KR" sz="1000">
              <a:solidFill>
                <a:schemeClr val="tx1"/>
              </a:solidFill>
              <a:effectLst/>
            </a:endParaRPr>
          </a:p>
        </p:txBody>
      </p:sp>
      <p:sp>
        <p:nvSpPr>
          <p:cNvPr id="44" name="TextBox 43">
            <a:extLst>
              <a:ext uri="{FF2B5EF4-FFF2-40B4-BE49-F238E27FC236}">
                <a16:creationId xmlns:a16="http://schemas.microsoft.com/office/drawing/2014/main" id="{AFF16243-62AC-4BF6-8FA5-49C939B3F5A6}"/>
              </a:ext>
            </a:extLst>
          </p:cNvPr>
          <p:cNvSpPr txBox="1"/>
          <p:nvPr/>
        </p:nvSpPr>
        <p:spPr>
          <a:xfrm>
            <a:off x="919468" y="5773240"/>
            <a:ext cx="781949"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앞에</a:t>
            </a:r>
            <a:endParaRPr lang="en-US" altLang="ko-KR" sz="1000">
              <a:solidFill>
                <a:schemeClr val="tx1"/>
              </a:solidFill>
              <a:effectLst/>
            </a:endParaRPr>
          </a:p>
        </p:txBody>
      </p:sp>
      <p:sp>
        <p:nvSpPr>
          <p:cNvPr id="47" name="모서리가 둥근 직사각형 38">
            <a:extLst>
              <a:ext uri="{FF2B5EF4-FFF2-40B4-BE49-F238E27FC236}">
                <a16:creationId xmlns:a16="http://schemas.microsoft.com/office/drawing/2014/main" id="{CE10C09B-3AC6-4344-BCF1-365847CB757A}"/>
              </a:ext>
            </a:extLst>
          </p:cNvPr>
          <p:cNvSpPr/>
          <p:nvPr/>
        </p:nvSpPr>
        <p:spPr>
          <a:xfrm>
            <a:off x="3256680" y="5028787"/>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ValidatorAdpator</a:t>
            </a:r>
          </a:p>
        </p:txBody>
      </p:sp>
      <p:sp>
        <p:nvSpPr>
          <p:cNvPr id="54" name="모서리가 둥근 직사각형 38">
            <a:extLst>
              <a:ext uri="{FF2B5EF4-FFF2-40B4-BE49-F238E27FC236}">
                <a16:creationId xmlns:a16="http://schemas.microsoft.com/office/drawing/2014/main" id="{CD0A129F-5ED3-40B0-934C-0A9FD05EA4CE}"/>
              </a:ext>
            </a:extLst>
          </p:cNvPr>
          <p:cNvSpPr/>
          <p:nvPr/>
        </p:nvSpPr>
        <p:spPr>
          <a:xfrm>
            <a:off x="5639714" y="5028787"/>
            <a:ext cx="237652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LocalValidatorFactoryBean</a:t>
            </a:r>
          </a:p>
        </p:txBody>
      </p:sp>
      <p:sp>
        <p:nvSpPr>
          <p:cNvPr id="58" name="모서리가 둥근 직사각형 38">
            <a:extLst>
              <a:ext uri="{FF2B5EF4-FFF2-40B4-BE49-F238E27FC236}">
                <a16:creationId xmlns:a16="http://schemas.microsoft.com/office/drawing/2014/main" id="{79EF2A59-1BE0-48CF-A0E6-B77B8269CF00}"/>
              </a:ext>
            </a:extLst>
          </p:cNvPr>
          <p:cNvSpPr/>
          <p:nvPr/>
        </p:nvSpPr>
        <p:spPr>
          <a:xfrm>
            <a:off x="6081674" y="4226689"/>
            <a:ext cx="14926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ValidatorImpl</a:t>
            </a:r>
          </a:p>
        </p:txBody>
      </p:sp>
      <p:cxnSp>
        <p:nvCxnSpPr>
          <p:cNvPr id="61" name="직선 화살표 연결선 60">
            <a:extLst>
              <a:ext uri="{FF2B5EF4-FFF2-40B4-BE49-F238E27FC236}">
                <a16:creationId xmlns:a16="http://schemas.microsoft.com/office/drawing/2014/main" id="{02CA777B-BF46-4804-9297-3AE218FDD1D6}"/>
              </a:ext>
            </a:extLst>
          </p:cNvPr>
          <p:cNvCxnSpPr>
            <a:cxnSpLocks/>
            <a:stCxn id="47" idx="3"/>
            <a:endCxn id="54" idx="1"/>
          </p:cNvCxnSpPr>
          <p:nvPr/>
        </p:nvCxnSpPr>
        <p:spPr>
          <a:xfrm>
            <a:off x="4957233" y="5275675"/>
            <a:ext cx="6824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41B6078-A772-48FB-AC41-158203EC92CC}"/>
              </a:ext>
            </a:extLst>
          </p:cNvPr>
          <p:cNvCxnSpPr>
            <a:cxnSpLocks/>
            <a:stCxn id="54" idx="0"/>
            <a:endCxn id="58" idx="2"/>
          </p:cNvCxnSpPr>
          <p:nvPr/>
        </p:nvCxnSpPr>
        <p:spPr>
          <a:xfrm flipV="1">
            <a:off x="6827977" y="4720465"/>
            <a:ext cx="0" cy="3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0A7D28BC-5D23-4FBF-952C-463138F94A81}"/>
              </a:ext>
            </a:extLst>
          </p:cNvPr>
          <p:cNvSpPr/>
          <p:nvPr/>
        </p:nvSpPr>
        <p:spPr>
          <a:xfrm>
            <a:off x="5496393" y="3362581"/>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ConstraintValidator</a:t>
            </a:r>
          </a:p>
        </p:txBody>
      </p:sp>
      <p:cxnSp>
        <p:nvCxnSpPr>
          <p:cNvPr id="69" name="직선 화살표 연결선 68">
            <a:extLst>
              <a:ext uri="{FF2B5EF4-FFF2-40B4-BE49-F238E27FC236}">
                <a16:creationId xmlns:a16="http://schemas.microsoft.com/office/drawing/2014/main" id="{DA62110E-CF23-4B8F-A12E-732C05D9BEC0}"/>
              </a:ext>
            </a:extLst>
          </p:cNvPr>
          <p:cNvCxnSpPr>
            <a:cxnSpLocks/>
            <a:stCxn id="58" idx="0"/>
            <a:endCxn id="66" idx="2"/>
          </p:cNvCxnSpPr>
          <p:nvPr/>
        </p:nvCxnSpPr>
        <p:spPr>
          <a:xfrm flipV="1">
            <a:off x="6827977" y="3856357"/>
            <a:ext cx="0" cy="3703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그림 28">
            <a:extLst>
              <a:ext uri="{FF2B5EF4-FFF2-40B4-BE49-F238E27FC236}">
                <a16:creationId xmlns:a16="http://schemas.microsoft.com/office/drawing/2014/main" id="{CA9D34CE-A618-43DC-8987-C44275F70641}"/>
              </a:ext>
            </a:extLst>
          </p:cNvPr>
          <p:cNvPicPr>
            <a:picLocks noChangeAspect="1"/>
          </p:cNvPicPr>
          <p:nvPr/>
        </p:nvPicPr>
        <p:blipFill>
          <a:blip r:embed="rId3"/>
          <a:stretch>
            <a:fillRect/>
          </a:stretch>
        </p:blipFill>
        <p:spPr>
          <a:xfrm>
            <a:off x="9935812" y="811405"/>
            <a:ext cx="2057683" cy="5596128"/>
          </a:xfrm>
          <a:prstGeom prst="rect">
            <a:avLst/>
          </a:prstGeom>
        </p:spPr>
      </p:pic>
      <p:sp>
        <p:nvSpPr>
          <p:cNvPr id="72" name="모서리가 둥근 직사각형 38">
            <a:extLst>
              <a:ext uri="{FF2B5EF4-FFF2-40B4-BE49-F238E27FC236}">
                <a16:creationId xmlns:a16="http://schemas.microsoft.com/office/drawing/2014/main" id="{80555F44-73AA-4277-BB67-29D4A9ABAE06}"/>
              </a:ext>
            </a:extLst>
          </p:cNvPr>
          <p:cNvSpPr/>
          <p:nvPr/>
        </p:nvSpPr>
        <p:spPr>
          <a:xfrm>
            <a:off x="5493545" y="2498473"/>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Set&lt;ConstraintViolation&gt;</a:t>
            </a:r>
          </a:p>
        </p:txBody>
      </p:sp>
      <p:cxnSp>
        <p:nvCxnSpPr>
          <p:cNvPr id="79" name="직선 화살표 연결선 78">
            <a:extLst>
              <a:ext uri="{FF2B5EF4-FFF2-40B4-BE49-F238E27FC236}">
                <a16:creationId xmlns:a16="http://schemas.microsoft.com/office/drawing/2014/main" id="{F0D988CA-14BE-4164-B20B-80DDF1199A8C}"/>
              </a:ext>
            </a:extLst>
          </p:cNvPr>
          <p:cNvCxnSpPr>
            <a:cxnSpLocks/>
            <a:stCxn id="66" idx="0"/>
            <a:endCxn id="72" idx="2"/>
          </p:cNvCxnSpPr>
          <p:nvPr/>
        </p:nvCxnSpPr>
        <p:spPr>
          <a:xfrm flipH="1" flipV="1">
            <a:off x="6825129" y="2992249"/>
            <a:ext cx="2848" cy="3703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91D61BC5-17B6-4857-A746-4B9BF7F414B2}"/>
              </a:ext>
            </a:extLst>
          </p:cNvPr>
          <p:cNvSpPr/>
          <p:nvPr/>
        </p:nvSpPr>
        <p:spPr>
          <a:xfrm>
            <a:off x="5493545" y="1673391"/>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ViolationFieldError</a:t>
            </a:r>
          </a:p>
        </p:txBody>
      </p:sp>
      <p:cxnSp>
        <p:nvCxnSpPr>
          <p:cNvPr id="82" name="직선 화살표 연결선 81">
            <a:extLst>
              <a:ext uri="{FF2B5EF4-FFF2-40B4-BE49-F238E27FC236}">
                <a16:creationId xmlns:a16="http://schemas.microsoft.com/office/drawing/2014/main" id="{B0D3F698-F7C3-483D-BE9E-263D59DEB090}"/>
              </a:ext>
            </a:extLst>
          </p:cNvPr>
          <p:cNvCxnSpPr>
            <a:cxnSpLocks/>
            <a:stCxn id="72" idx="0"/>
            <a:endCxn id="81" idx="2"/>
          </p:cNvCxnSpPr>
          <p:nvPr/>
        </p:nvCxnSpPr>
        <p:spPr>
          <a:xfrm flipV="1">
            <a:off x="6825129" y="2167167"/>
            <a:ext cx="0" cy="3313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BB127686-DC79-45DF-926B-F29BD40A5D2A}"/>
              </a:ext>
            </a:extLst>
          </p:cNvPr>
          <p:cNvSpPr/>
          <p:nvPr/>
        </p:nvSpPr>
        <p:spPr>
          <a:xfrm>
            <a:off x="6099506" y="835575"/>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84" name="직선 화살표 연결선 83">
            <a:extLst>
              <a:ext uri="{FF2B5EF4-FFF2-40B4-BE49-F238E27FC236}">
                <a16:creationId xmlns:a16="http://schemas.microsoft.com/office/drawing/2014/main" id="{724CA7BA-FB32-4CE1-B35C-EF272C2B4E23}"/>
              </a:ext>
            </a:extLst>
          </p:cNvPr>
          <p:cNvCxnSpPr>
            <a:cxnSpLocks/>
            <a:stCxn id="81" idx="0"/>
            <a:endCxn id="83" idx="2"/>
          </p:cNvCxnSpPr>
          <p:nvPr/>
        </p:nvCxnSpPr>
        <p:spPr>
          <a:xfrm flipH="1" flipV="1">
            <a:off x="6824815" y="1329351"/>
            <a:ext cx="314" cy="344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화살표: 오른쪽 44">
            <a:extLst>
              <a:ext uri="{FF2B5EF4-FFF2-40B4-BE49-F238E27FC236}">
                <a16:creationId xmlns:a16="http://schemas.microsoft.com/office/drawing/2014/main" id="{345DE0CD-4255-4853-BD15-BEBE8BCD3164}"/>
              </a:ext>
            </a:extLst>
          </p:cNvPr>
          <p:cNvSpPr/>
          <p:nvPr/>
        </p:nvSpPr>
        <p:spPr>
          <a:xfrm>
            <a:off x="8870447" y="3507912"/>
            <a:ext cx="695231" cy="205917"/>
          </a:xfrm>
          <a:prstGeom prst="rightArrow">
            <a:avLst>
              <a:gd name="adj1" fmla="val 38159"/>
              <a:gd name="adj2" fmla="val 8256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85" name="TextBox 84">
            <a:extLst>
              <a:ext uri="{FF2B5EF4-FFF2-40B4-BE49-F238E27FC236}">
                <a16:creationId xmlns:a16="http://schemas.microsoft.com/office/drawing/2014/main" id="{B015ABDC-8B24-458C-A56C-C60E4AF84718}"/>
              </a:ext>
            </a:extLst>
          </p:cNvPr>
          <p:cNvSpPr txBox="1"/>
          <p:nvPr/>
        </p:nvSpPr>
        <p:spPr>
          <a:xfrm>
            <a:off x="6824813" y="3914191"/>
            <a:ext cx="231308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적절한 검증기를 선택해서 검증 수행</a:t>
            </a:r>
            <a:endParaRPr lang="en-US" altLang="ko-KR" sz="1000">
              <a:solidFill>
                <a:schemeClr val="tx1"/>
              </a:solidFill>
              <a:effectLst/>
            </a:endParaRPr>
          </a:p>
        </p:txBody>
      </p:sp>
      <p:sp>
        <p:nvSpPr>
          <p:cNvPr id="86" name="TextBox 85">
            <a:extLst>
              <a:ext uri="{FF2B5EF4-FFF2-40B4-BE49-F238E27FC236}">
                <a16:creationId xmlns:a16="http://schemas.microsoft.com/office/drawing/2014/main" id="{52EC7D6A-C56B-4E47-97D8-F33B3BF01A8E}"/>
              </a:ext>
            </a:extLst>
          </p:cNvPr>
          <p:cNvSpPr txBox="1"/>
          <p:nvPr/>
        </p:nvSpPr>
        <p:spPr>
          <a:xfrm>
            <a:off x="6843534" y="3047548"/>
            <a:ext cx="196779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오류가 난 검증결과를 모은다</a:t>
            </a:r>
            <a:endParaRPr lang="en-US" altLang="ko-KR" sz="1000">
              <a:solidFill>
                <a:schemeClr val="tx1"/>
              </a:solidFill>
              <a:effectLst/>
            </a:endParaRPr>
          </a:p>
        </p:txBody>
      </p:sp>
      <p:sp>
        <p:nvSpPr>
          <p:cNvPr id="87" name="TextBox 86">
            <a:extLst>
              <a:ext uri="{FF2B5EF4-FFF2-40B4-BE49-F238E27FC236}">
                <a16:creationId xmlns:a16="http://schemas.microsoft.com/office/drawing/2014/main" id="{9603B9E1-2A24-4FCE-B7E0-46C944314E09}"/>
              </a:ext>
            </a:extLst>
          </p:cNvPr>
          <p:cNvSpPr txBox="1"/>
          <p:nvPr/>
        </p:nvSpPr>
        <p:spPr>
          <a:xfrm>
            <a:off x="6840687" y="2186113"/>
            <a:ext cx="1967796" cy="293414"/>
          </a:xfrm>
          <a:prstGeom prst="rect">
            <a:avLst/>
          </a:prstGeom>
          <a:noFill/>
        </p:spPr>
        <p:txBody>
          <a:bodyPr wrap="square">
            <a:spAutoFit/>
          </a:bodyPr>
          <a:lstStyle/>
          <a:p>
            <a:pPr>
              <a:lnSpc>
                <a:spcPct val="150000"/>
              </a:lnSpc>
              <a:spcBef>
                <a:spcPts val="400"/>
              </a:spcBef>
            </a:pPr>
            <a:r>
              <a:rPr lang="ko-KR" altLang="en-US" sz="1000"/>
              <a:t>검증결과</a:t>
            </a:r>
            <a:r>
              <a:rPr lang="ko-KR" altLang="en-US" sz="1000">
                <a:solidFill>
                  <a:schemeClr val="tx1"/>
                </a:solidFill>
                <a:effectLst/>
              </a:rPr>
              <a:t>를 필드 객체에 담는다</a:t>
            </a:r>
            <a:endParaRPr lang="en-US" altLang="ko-KR" sz="1000">
              <a:solidFill>
                <a:schemeClr val="tx1"/>
              </a:solidFill>
              <a:effectLst/>
            </a:endParaRPr>
          </a:p>
        </p:txBody>
      </p:sp>
      <p:sp>
        <p:nvSpPr>
          <p:cNvPr id="88" name="TextBox 87">
            <a:extLst>
              <a:ext uri="{FF2B5EF4-FFF2-40B4-BE49-F238E27FC236}">
                <a16:creationId xmlns:a16="http://schemas.microsoft.com/office/drawing/2014/main" id="{641B1744-79FC-4AF0-86E9-0C69846C2499}"/>
              </a:ext>
            </a:extLst>
          </p:cNvPr>
          <p:cNvSpPr txBox="1"/>
          <p:nvPr/>
        </p:nvSpPr>
        <p:spPr>
          <a:xfrm>
            <a:off x="4312157" y="3462762"/>
            <a:ext cx="1189198" cy="293414"/>
          </a:xfrm>
          <a:prstGeom prst="rect">
            <a:avLst/>
          </a:prstGeom>
          <a:noFill/>
        </p:spPr>
        <p:txBody>
          <a:bodyPr wrap="square">
            <a:spAutoFit/>
          </a:bodyPr>
          <a:lstStyle/>
          <a:p>
            <a:pPr>
              <a:lnSpc>
                <a:spcPct val="150000"/>
              </a:lnSpc>
              <a:spcBef>
                <a:spcPts val="400"/>
              </a:spcBef>
            </a:pPr>
            <a:r>
              <a:rPr lang="ko-KR" altLang="en-US" sz="1000">
                <a:latin typeface="+mn-ea"/>
              </a:rPr>
              <a:t>제약 조건 </a:t>
            </a:r>
            <a:r>
              <a:rPr lang="ko-KR" altLang="en-US" sz="1000">
                <a:effectLst/>
                <a:latin typeface="+mn-ea"/>
              </a:rPr>
              <a:t>검증기</a:t>
            </a:r>
            <a:endParaRPr lang="en-US" altLang="ko-KR" sz="1000">
              <a:effectLst/>
            </a:endParaRPr>
          </a:p>
        </p:txBody>
      </p:sp>
      <p:sp>
        <p:nvSpPr>
          <p:cNvPr id="89" name="TextBox 88">
            <a:extLst>
              <a:ext uri="{FF2B5EF4-FFF2-40B4-BE49-F238E27FC236}">
                <a16:creationId xmlns:a16="http://schemas.microsoft.com/office/drawing/2014/main" id="{A5A1A531-7E4D-45C6-999E-3A6954D83C61}"/>
              </a:ext>
            </a:extLst>
          </p:cNvPr>
          <p:cNvSpPr txBox="1"/>
          <p:nvPr/>
        </p:nvSpPr>
        <p:spPr>
          <a:xfrm>
            <a:off x="2475207" y="5774374"/>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선언되어 있는가</a:t>
            </a:r>
            <a:r>
              <a:rPr lang="en-US" altLang="ko-KR" sz="1000">
                <a:solidFill>
                  <a:schemeClr val="tx1"/>
                </a:solidFill>
                <a:effectLst/>
                <a:latin typeface="+mn-ea"/>
              </a:rPr>
              <a:t>?</a:t>
            </a:r>
            <a:endParaRPr lang="en-US" altLang="ko-KR" sz="1000">
              <a:solidFill>
                <a:schemeClr val="tx1"/>
              </a:solidFill>
              <a:effectLst/>
            </a:endParaRPr>
          </a:p>
        </p:txBody>
      </p:sp>
      <p:sp>
        <p:nvSpPr>
          <p:cNvPr id="90" name="TextBox 89">
            <a:extLst>
              <a:ext uri="{FF2B5EF4-FFF2-40B4-BE49-F238E27FC236}">
                <a16:creationId xmlns:a16="http://schemas.microsoft.com/office/drawing/2014/main" id="{D4BD7D86-2A8D-4EF9-9E4C-B27E2FE5AFEB}"/>
              </a:ext>
            </a:extLst>
          </p:cNvPr>
          <p:cNvSpPr txBox="1"/>
          <p:nvPr/>
        </p:nvSpPr>
        <p:spPr>
          <a:xfrm>
            <a:off x="1505184" y="4974527"/>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N</a:t>
            </a:r>
          </a:p>
        </p:txBody>
      </p:sp>
    </p:spTree>
    <p:extLst>
      <p:ext uri="{BB962C8B-B14F-4D97-AF65-F5344CB8AC3E}">
        <p14:creationId xmlns:p14="http://schemas.microsoft.com/office/powerpoint/2010/main" val="219907303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510F-995A-8147-BB7F-AE78EEB5CA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7318E5-AB66-A43C-21E0-7BDA0F8C3244}"/>
              </a:ext>
            </a:extLst>
          </p:cNvPr>
          <p:cNvSpPr txBox="1"/>
          <p:nvPr/>
        </p:nvSpPr>
        <p:spPr>
          <a:xfrm>
            <a:off x="3110613" y="2921169"/>
            <a:ext cx="5970802" cy="830997"/>
          </a:xfrm>
          <a:prstGeom prst="rect">
            <a:avLst/>
          </a:prstGeom>
          <a:noFill/>
        </p:spPr>
        <p:txBody>
          <a:bodyPr wrap="none" rtlCol="0">
            <a:spAutoFit/>
          </a:bodyPr>
          <a:lstStyle/>
          <a:p>
            <a:pPr algn="ct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a:t>
            </a:r>
          </a:p>
        </p:txBody>
      </p:sp>
      <p:sp>
        <p:nvSpPr>
          <p:cNvPr id="3" name="TextBox 2">
            <a:extLst>
              <a:ext uri="{FF2B5EF4-FFF2-40B4-BE49-F238E27FC236}">
                <a16:creationId xmlns:a16="http://schemas.microsoft.com/office/drawing/2014/main" id="{D780FDBE-6915-411B-4611-F771F5762B7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1937233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82149" y="21318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0" name="직사각형 19">
            <a:extLst>
              <a:ext uri="{FF2B5EF4-FFF2-40B4-BE49-F238E27FC236}">
                <a16:creationId xmlns:a16="http://schemas.microsoft.com/office/drawing/2014/main" id="{61375DAE-60DA-4DA3-9B40-F5ECB5BD761A}"/>
              </a:ext>
            </a:extLst>
          </p:cNvPr>
          <p:cNvSpPr/>
          <p:nvPr/>
        </p:nvSpPr>
        <p:spPr>
          <a:xfrm>
            <a:off x="409830" y="582515"/>
            <a:ext cx="940528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Bean Validation </a:t>
            </a:r>
            <a:r>
              <a:rPr lang="ko-KR" altLang="en-US" sz="1200"/>
              <a:t>에서 검증 메시지는 메시지를 하드 코딩하지 않고 </a:t>
            </a:r>
            <a:r>
              <a:rPr lang="en-US" altLang="ko-KR" sz="1200"/>
              <a:t>MessageSource </a:t>
            </a:r>
            <a:r>
              <a:rPr lang="ko-KR" altLang="en-US" sz="1200"/>
              <a:t>를 통해 다양한 언어로 메시지를 관리할 수 있다</a:t>
            </a:r>
            <a:endParaRPr lang="en-US" altLang="ko-KR" sz="1200"/>
          </a:p>
        </p:txBody>
      </p:sp>
      <p:sp>
        <p:nvSpPr>
          <p:cNvPr id="25" name="모서리가 둥근 직사각형 38">
            <a:extLst>
              <a:ext uri="{FF2B5EF4-FFF2-40B4-BE49-F238E27FC236}">
                <a16:creationId xmlns:a16="http://schemas.microsoft.com/office/drawing/2014/main" id="{67F8F400-EEB2-442D-991D-05488640D87C}"/>
              </a:ext>
            </a:extLst>
          </p:cNvPr>
          <p:cNvSpPr/>
          <p:nvPr/>
        </p:nvSpPr>
        <p:spPr>
          <a:xfrm>
            <a:off x="1447843" y="1110997"/>
            <a:ext cx="237652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LocalValidatorFactoryBean</a:t>
            </a:r>
          </a:p>
        </p:txBody>
      </p:sp>
      <p:sp>
        <p:nvSpPr>
          <p:cNvPr id="26" name="모서리가 둥근 직사각형 38">
            <a:extLst>
              <a:ext uri="{FF2B5EF4-FFF2-40B4-BE49-F238E27FC236}">
                <a16:creationId xmlns:a16="http://schemas.microsoft.com/office/drawing/2014/main" id="{A17EDCCB-E7C9-4489-ADBD-CD4B9E328C69}"/>
              </a:ext>
            </a:extLst>
          </p:cNvPr>
          <p:cNvSpPr/>
          <p:nvPr/>
        </p:nvSpPr>
        <p:spPr>
          <a:xfrm>
            <a:off x="1664140" y="1981547"/>
            <a:ext cx="19439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ConstraintViolation</a:t>
            </a:r>
          </a:p>
        </p:txBody>
      </p:sp>
      <p:sp>
        <p:nvSpPr>
          <p:cNvPr id="29" name="모서리가 둥근 직사각형 38">
            <a:extLst>
              <a:ext uri="{FF2B5EF4-FFF2-40B4-BE49-F238E27FC236}">
                <a16:creationId xmlns:a16="http://schemas.microsoft.com/office/drawing/2014/main" id="{F69DC27D-8311-4673-A30A-2E4FEE6F904F}"/>
              </a:ext>
            </a:extLst>
          </p:cNvPr>
          <p:cNvSpPr/>
          <p:nvPr/>
        </p:nvSpPr>
        <p:spPr>
          <a:xfrm>
            <a:off x="1809041" y="3688386"/>
            <a:ext cx="165413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BindingResult</a:t>
            </a:r>
          </a:p>
        </p:txBody>
      </p:sp>
      <p:sp>
        <p:nvSpPr>
          <p:cNvPr id="30" name="모서리가 둥근 직사각형 38">
            <a:extLst>
              <a:ext uri="{FF2B5EF4-FFF2-40B4-BE49-F238E27FC236}">
                <a16:creationId xmlns:a16="http://schemas.microsoft.com/office/drawing/2014/main" id="{F17DBB6E-0E5B-48EE-AE1F-2BB4A413B5D1}"/>
              </a:ext>
            </a:extLst>
          </p:cNvPr>
          <p:cNvSpPr/>
          <p:nvPr/>
        </p:nvSpPr>
        <p:spPr>
          <a:xfrm>
            <a:off x="1230954" y="4602042"/>
            <a:ext cx="28103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DefaultMessageCodesResolver</a:t>
            </a:r>
          </a:p>
        </p:txBody>
      </p:sp>
      <p:sp>
        <p:nvSpPr>
          <p:cNvPr id="31" name="모서리가 둥근 직사각형 38">
            <a:extLst>
              <a:ext uri="{FF2B5EF4-FFF2-40B4-BE49-F238E27FC236}">
                <a16:creationId xmlns:a16="http://schemas.microsoft.com/office/drawing/2014/main" id="{4B6D7DF4-B909-4931-9DCC-27731056C781}"/>
              </a:ext>
            </a:extLst>
          </p:cNvPr>
          <p:cNvSpPr/>
          <p:nvPr/>
        </p:nvSpPr>
        <p:spPr>
          <a:xfrm>
            <a:off x="5056394" y="1107333"/>
            <a:ext cx="1555067" cy="50141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ValidatorImpl</a:t>
            </a:r>
          </a:p>
        </p:txBody>
      </p:sp>
      <p:sp>
        <p:nvSpPr>
          <p:cNvPr id="32" name="모서리가 둥근 직사각형 38">
            <a:extLst>
              <a:ext uri="{FF2B5EF4-FFF2-40B4-BE49-F238E27FC236}">
                <a16:creationId xmlns:a16="http://schemas.microsoft.com/office/drawing/2014/main" id="{4AC77BDC-7223-4DEA-B649-BEFE40590061}"/>
              </a:ext>
            </a:extLst>
          </p:cNvPr>
          <p:cNvSpPr/>
          <p:nvPr/>
        </p:nvSpPr>
        <p:spPr>
          <a:xfrm>
            <a:off x="2041977" y="2890973"/>
            <a:ext cx="1188264" cy="493776"/>
          </a:xfrm>
          <a:prstGeom prst="roundRect">
            <a:avLst/>
          </a:prstGeom>
          <a:solidFill>
            <a:schemeClr val="accent5">
              <a:lumMod val="60000"/>
              <a:lumOff val="4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@NotBlank</a:t>
            </a:r>
          </a:p>
        </p:txBody>
      </p:sp>
      <p:cxnSp>
        <p:nvCxnSpPr>
          <p:cNvPr id="3" name="직선 화살표 연결선 2">
            <a:extLst>
              <a:ext uri="{FF2B5EF4-FFF2-40B4-BE49-F238E27FC236}">
                <a16:creationId xmlns:a16="http://schemas.microsoft.com/office/drawing/2014/main" id="{6BD38291-326F-462C-9FAF-721AE1B43D6D}"/>
              </a:ext>
            </a:extLst>
          </p:cNvPr>
          <p:cNvCxnSpPr>
            <a:cxnSpLocks/>
            <a:stCxn id="25" idx="3"/>
            <a:endCxn id="31" idx="1"/>
          </p:cNvCxnSpPr>
          <p:nvPr/>
        </p:nvCxnSpPr>
        <p:spPr>
          <a:xfrm>
            <a:off x="3824369" y="1357885"/>
            <a:ext cx="1232025" cy="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2D479BF2-80FA-4839-824A-524FC8FACBC7}"/>
              </a:ext>
            </a:extLst>
          </p:cNvPr>
          <p:cNvCxnSpPr>
            <a:stCxn id="25" idx="2"/>
            <a:endCxn id="26" idx="0"/>
          </p:cNvCxnSpPr>
          <p:nvPr/>
        </p:nvCxnSpPr>
        <p:spPr>
          <a:xfrm>
            <a:off x="2636106" y="1604773"/>
            <a:ext cx="1" cy="376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AB5FD98-A7BC-4D45-9E42-46808FD72B22}"/>
              </a:ext>
            </a:extLst>
          </p:cNvPr>
          <p:cNvCxnSpPr>
            <a:cxnSpLocks/>
            <a:stCxn id="26" idx="2"/>
            <a:endCxn id="32" idx="0"/>
          </p:cNvCxnSpPr>
          <p:nvPr/>
        </p:nvCxnSpPr>
        <p:spPr>
          <a:xfrm>
            <a:off x="2636107" y="2475323"/>
            <a:ext cx="2" cy="415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31A0DF5-EAA1-4F03-947F-095D8446E567}"/>
              </a:ext>
            </a:extLst>
          </p:cNvPr>
          <p:cNvCxnSpPr>
            <a:cxnSpLocks/>
            <a:stCxn id="32" idx="2"/>
            <a:endCxn id="29" idx="0"/>
          </p:cNvCxnSpPr>
          <p:nvPr/>
        </p:nvCxnSpPr>
        <p:spPr>
          <a:xfrm>
            <a:off x="2636109" y="3384749"/>
            <a:ext cx="0" cy="3036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5E14C121-CA42-4FBE-8935-4402424A65AF}"/>
              </a:ext>
            </a:extLst>
          </p:cNvPr>
          <p:cNvCxnSpPr>
            <a:cxnSpLocks/>
            <a:stCxn id="29" idx="2"/>
            <a:endCxn id="30" idx="0"/>
          </p:cNvCxnSpPr>
          <p:nvPr/>
        </p:nvCxnSpPr>
        <p:spPr>
          <a:xfrm>
            <a:off x="2636109" y="4182162"/>
            <a:ext cx="0" cy="419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그림 42">
            <a:extLst>
              <a:ext uri="{FF2B5EF4-FFF2-40B4-BE49-F238E27FC236}">
                <a16:creationId xmlns:a16="http://schemas.microsoft.com/office/drawing/2014/main" id="{B7BE2832-E956-447B-BF8F-03E3579717D9}"/>
              </a:ext>
            </a:extLst>
          </p:cNvPr>
          <p:cNvPicPr>
            <a:picLocks noChangeAspect="1"/>
          </p:cNvPicPr>
          <p:nvPr/>
        </p:nvPicPr>
        <p:blipFill rotWithShape="1">
          <a:blip r:embed="rId3"/>
          <a:srcRect r="63264"/>
          <a:stretch/>
        </p:blipFill>
        <p:spPr>
          <a:xfrm>
            <a:off x="1547900" y="5369128"/>
            <a:ext cx="2176414" cy="1209675"/>
          </a:xfrm>
          <a:prstGeom prst="rect">
            <a:avLst/>
          </a:prstGeom>
        </p:spPr>
      </p:pic>
      <p:cxnSp>
        <p:nvCxnSpPr>
          <p:cNvPr id="52" name="직선 화살표 연결선 51">
            <a:extLst>
              <a:ext uri="{FF2B5EF4-FFF2-40B4-BE49-F238E27FC236}">
                <a16:creationId xmlns:a16="http://schemas.microsoft.com/office/drawing/2014/main" id="{3FC041DD-6F0D-46BF-85C8-CAF69C590100}"/>
              </a:ext>
            </a:extLst>
          </p:cNvPr>
          <p:cNvCxnSpPr>
            <a:cxnSpLocks/>
            <a:stCxn id="30" idx="2"/>
            <a:endCxn id="43" idx="0"/>
          </p:cNvCxnSpPr>
          <p:nvPr/>
        </p:nvCxnSpPr>
        <p:spPr>
          <a:xfrm flipH="1">
            <a:off x="2636107" y="5095818"/>
            <a:ext cx="2" cy="273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032734F9-2C75-4C4D-956F-EAD8743039F9}"/>
              </a:ext>
            </a:extLst>
          </p:cNvPr>
          <p:cNvSpPr/>
          <p:nvPr/>
        </p:nvSpPr>
        <p:spPr>
          <a:xfrm>
            <a:off x="3724314" y="5833733"/>
            <a:ext cx="3647114" cy="333617"/>
          </a:xfrm>
          <a:prstGeom prst="rect">
            <a:avLst/>
          </a:prstGeom>
        </p:spPr>
        <p:txBody>
          <a:bodyPr wrap="square">
            <a:spAutoFit/>
          </a:bodyPr>
          <a:lstStyle/>
          <a:p>
            <a:pPr>
              <a:lnSpc>
                <a:spcPct val="150000"/>
              </a:lnSpc>
            </a:pPr>
            <a:r>
              <a:rPr lang="ko-KR" altLang="en-US" sz="1200">
                <a:latin typeface="+mn-ea"/>
              </a:rPr>
              <a:t>제약 조건 어노테이션명으로 오류코드를 생성한다</a:t>
            </a:r>
            <a:endParaRPr lang="en-US" altLang="ko-KR" sz="1200">
              <a:latin typeface="+mn-ea"/>
            </a:endParaRPr>
          </a:p>
        </p:txBody>
      </p:sp>
      <p:sp>
        <p:nvSpPr>
          <p:cNvPr id="55" name="직사각형 54">
            <a:extLst>
              <a:ext uri="{FF2B5EF4-FFF2-40B4-BE49-F238E27FC236}">
                <a16:creationId xmlns:a16="http://schemas.microsoft.com/office/drawing/2014/main" id="{BDD36E05-8365-46A8-BC2C-1432AD7E9423}"/>
              </a:ext>
            </a:extLst>
          </p:cNvPr>
          <p:cNvSpPr/>
          <p:nvPr/>
        </p:nvSpPr>
        <p:spPr>
          <a:xfrm>
            <a:off x="3988844" y="1024267"/>
            <a:ext cx="903073" cy="333617"/>
          </a:xfrm>
          <a:prstGeom prst="rect">
            <a:avLst/>
          </a:prstGeom>
        </p:spPr>
        <p:txBody>
          <a:bodyPr wrap="square">
            <a:spAutoFit/>
          </a:bodyPr>
          <a:lstStyle/>
          <a:p>
            <a:pPr>
              <a:lnSpc>
                <a:spcPct val="150000"/>
              </a:lnSpc>
            </a:pPr>
            <a:r>
              <a:rPr lang="ko-KR" altLang="en-US" sz="1200">
                <a:latin typeface="+mn-ea"/>
              </a:rPr>
              <a:t>오류 검증</a:t>
            </a:r>
            <a:endParaRPr lang="en-US" altLang="ko-KR" sz="1200">
              <a:latin typeface="+mn-ea"/>
            </a:endParaRPr>
          </a:p>
        </p:txBody>
      </p:sp>
      <p:sp>
        <p:nvSpPr>
          <p:cNvPr id="56" name="직사각형 55">
            <a:extLst>
              <a:ext uri="{FF2B5EF4-FFF2-40B4-BE49-F238E27FC236}">
                <a16:creationId xmlns:a16="http://schemas.microsoft.com/office/drawing/2014/main" id="{6BD7C900-021B-4D98-A759-0E03A4056EA5}"/>
              </a:ext>
            </a:extLst>
          </p:cNvPr>
          <p:cNvSpPr/>
          <p:nvPr/>
        </p:nvSpPr>
        <p:spPr>
          <a:xfrm>
            <a:off x="1306352" y="1594733"/>
            <a:ext cx="1309998" cy="333617"/>
          </a:xfrm>
          <a:prstGeom prst="rect">
            <a:avLst/>
          </a:prstGeom>
        </p:spPr>
        <p:txBody>
          <a:bodyPr wrap="square">
            <a:spAutoFit/>
          </a:bodyPr>
          <a:lstStyle/>
          <a:p>
            <a:pPr>
              <a:lnSpc>
                <a:spcPct val="150000"/>
              </a:lnSpc>
            </a:pPr>
            <a:r>
              <a:rPr lang="ko-KR" altLang="en-US" sz="1200">
                <a:latin typeface="+mn-ea"/>
              </a:rPr>
              <a:t>오류 검증 결과</a:t>
            </a:r>
            <a:endParaRPr lang="en-US" altLang="ko-KR" sz="1200">
              <a:latin typeface="+mn-ea"/>
            </a:endParaRPr>
          </a:p>
        </p:txBody>
      </p:sp>
      <p:sp>
        <p:nvSpPr>
          <p:cNvPr id="57" name="직사각형 56">
            <a:extLst>
              <a:ext uri="{FF2B5EF4-FFF2-40B4-BE49-F238E27FC236}">
                <a16:creationId xmlns:a16="http://schemas.microsoft.com/office/drawing/2014/main" id="{F8234B53-50A3-4B9F-AE13-85CA957AF73E}"/>
              </a:ext>
            </a:extLst>
          </p:cNvPr>
          <p:cNvSpPr/>
          <p:nvPr/>
        </p:nvSpPr>
        <p:spPr>
          <a:xfrm>
            <a:off x="920457" y="2492581"/>
            <a:ext cx="1715650" cy="333617"/>
          </a:xfrm>
          <a:prstGeom prst="rect">
            <a:avLst/>
          </a:prstGeom>
        </p:spPr>
        <p:txBody>
          <a:bodyPr wrap="square">
            <a:spAutoFit/>
          </a:bodyPr>
          <a:lstStyle/>
          <a:p>
            <a:pPr>
              <a:lnSpc>
                <a:spcPct val="150000"/>
              </a:lnSpc>
            </a:pPr>
            <a:r>
              <a:rPr lang="ko-KR" altLang="en-US" sz="1200">
                <a:latin typeface="+mn-ea"/>
              </a:rPr>
              <a:t>오류 제약 조건 추출</a:t>
            </a:r>
            <a:endParaRPr lang="en-US" altLang="ko-KR" sz="1200">
              <a:latin typeface="+mn-ea"/>
            </a:endParaRPr>
          </a:p>
        </p:txBody>
      </p:sp>
      <p:sp>
        <p:nvSpPr>
          <p:cNvPr id="58" name="직사각형 57">
            <a:extLst>
              <a:ext uri="{FF2B5EF4-FFF2-40B4-BE49-F238E27FC236}">
                <a16:creationId xmlns:a16="http://schemas.microsoft.com/office/drawing/2014/main" id="{945D95EC-5CEC-4A1F-BF20-AD2F67E1AAD1}"/>
              </a:ext>
            </a:extLst>
          </p:cNvPr>
          <p:cNvSpPr/>
          <p:nvPr/>
        </p:nvSpPr>
        <p:spPr>
          <a:xfrm>
            <a:off x="1367219" y="4241688"/>
            <a:ext cx="1268887" cy="333617"/>
          </a:xfrm>
          <a:prstGeom prst="rect">
            <a:avLst/>
          </a:prstGeom>
        </p:spPr>
        <p:txBody>
          <a:bodyPr wrap="square">
            <a:spAutoFit/>
          </a:bodyPr>
          <a:lstStyle/>
          <a:p>
            <a:pPr>
              <a:lnSpc>
                <a:spcPct val="150000"/>
              </a:lnSpc>
            </a:pPr>
            <a:r>
              <a:rPr lang="ko-KR" altLang="en-US" sz="1200">
                <a:latin typeface="+mn-ea"/>
              </a:rPr>
              <a:t>오류 코드 생성</a:t>
            </a:r>
            <a:endParaRPr lang="en-US" altLang="ko-KR" sz="1200">
              <a:latin typeface="+mn-ea"/>
            </a:endParaRPr>
          </a:p>
        </p:txBody>
      </p:sp>
      <p:sp>
        <p:nvSpPr>
          <p:cNvPr id="61" name="모서리가 둥근 직사각형 38">
            <a:extLst>
              <a:ext uri="{FF2B5EF4-FFF2-40B4-BE49-F238E27FC236}">
                <a16:creationId xmlns:a16="http://schemas.microsoft.com/office/drawing/2014/main" id="{2D042997-F176-48EA-8DCE-7713DAF310B5}"/>
              </a:ext>
            </a:extLst>
          </p:cNvPr>
          <p:cNvSpPr/>
          <p:nvPr/>
        </p:nvSpPr>
        <p:spPr>
          <a:xfrm>
            <a:off x="5070747" y="4602042"/>
            <a:ext cx="165413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MessageSource</a:t>
            </a:r>
          </a:p>
        </p:txBody>
      </p:sp>
      <p:cxnSp>
        <p:nvCxnSpPr>
          <p:cNvPr id="70" name="직선 화살표 연결선 69">
            <a:extLst>
              <a:ext uri="{FF2B5EF4-FFF2-40B4-BE49-F238E27FC236}">
                <a16:creationId xmlns:a16="http://schemas.microsoft.com/office/drawing/2014/main" id="{3D84F653-D348-43CF-9874-2ACFB8529528}"/>
              </a:ext>
            </a:extLst>
          </p:cNvPr>
          <p:cNvCxnSpPr>
            <a:cxnSpLocks/>
            <a:stCxn id="30" idx="3"/>
            <a:endCxn id="61" idx="1"/>
          </p:cNvCxnSpPr>
          <p:nvPr/>
        </p:nvCxnSpPr>
        <p:spPr>
          <a:xfrm>
            <a:off x="4041263" y="4848930"/>
            <a:ext cx="10294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모서리가 둥근 직사각형 38">
            <a:extLst>
              <a:ext uri="{FF2B5EF4-FFF2-40B4-BE49-F238E27FC236}">
                <a16:creationId xmlns:a16="http://schemas.microsoft.com/office/drawing/2014/main" id="{FCDB8679-E47A-4007-9011-2747E35C25AB}"/>
              </a:ext>
            </a:extLst>
          </p:cNvPr>
          <p:cNvSpPr/>
          <p:nvPr/>
        </p:nvSpPr>
        <p:spPr>
          <a:xfrm>
            <a:off x="7671335" y="4602042"/>
            <a:ext cx="21018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validation.properties</a:t>
            </a:r>
          </a:p>
        </p:txBody>
      </p:sp>
      <p:cxnSp>
        <p:nvCxnSpPr>
          <p:cNvPr id="77" name="직선 화살표 연결선 76">
            <a:extLst>
              <a:ext uri="{FF2B5EF4-FFF2-40B4-BE49-F238E27FC236}">
                <a16:creationId xmlns:a16="http://schemas.microsoft.com/office/drawing/2014/main" id="{E50FF150-FF40-4446-AA62-34602C8B7383}"/>
              </a:ext>
            </a:extLst>
          </p:cNvPr>
          <p:cNvCxnSpPr>
            <a:cxnSpLocks/>
            <a:stCxn id="61" idx="3"/>
            <a:endCxn id="73" idx="1"/>
          </p:cNvCxnSpPr>
          <p:nvPr/>
        </p:nvCxnSpPr>
        <p:spPr>
          <a:xfrm>
            <a:off x="6724883" y="4848930"/>
            <a:ext cx="9464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756825FD-57E1-43B7-86A9-FE74118DC364}"/>
              </a:ext>
            </a:extLst>
          </p:cNvPr>
          <p:cNvSpPr/>
          <p:nvPr/>
        </p:nvSpPr>
        <p:spPr>
          <a:xfrm>
            <a:off x="4147618" y="4472874"/>
            <a:ext cx="816774" cy="373885"/>
          </a:xfrm>
          <a:prstGeom prst="rect">
            <a:avLst/>
          </a:prstGeom>
        </p:spPr>
        <p:txBody>
          <a:bodyPr wrap="square">
            <a:spAutoFit/>
          </a:bodyPr>
          <a:lstStyle/>
          <a:p>
            <a:pPr>
              <a:lnSpc>
                <a:spcPct val="150000"/>
              </a:lnSpc>
            </a:pPr>
            <a:r>
              <a:rPr lang="en-US" altLang="ko-KR" sz="1400">
                <a:latin typeface="+mn-ea"/>
              </a:rPr>
              <a:t>codes[]</a:t>
            </a:r>
          </a:p>
        </p:txBody>
      </p:sp>
      <p:sp>
        <p:nvSpPr>
          <p:cNvPr id="82" name="Rectangle 1">
            <a:extLst>
              <a:ext uri="{FF2B5EF4-FFF2-40B4-BE49-F238E27FC236}">
                <a16:creationId xmlns:a16="http://schemas.microsoft.com/office/drawing/2014/main" id="{F450EACA-D6B6-4F44-A625-E86B41408C0B}"/>
              </a:ext>
            </a:extLst>
          </p:cNvPr>
          <p:cNvSpPr>
            <a:spLocks noChangeArrowheads="1"/>
          </p:cNvSpPr>
          <p:nvPr/>
        </p:nvSpPr>
        <p:spPr bwMode="auto">
          <a:xfrm>
            <a:off x="7242988" y="4066763"/>
            <a:ext cx="295853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NotBlank={0}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아이템 이름은 필수입니다</a:t>
            </a:r>
            <a:r>
              <a:rPr kumimoji="0" lang="ko-KR" altLang="ko-KR" sz="1100" b="0" i="0" u="none" strike="noStrike" cap="none" normalizeH="0" baseline="0">
                <a:ln>
                  <a:noFill/>
                </a:ln>
                <a:solidFill>
                  <a:srgbClr val="7A7E85"/>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84" name="직선 연결선 83">
            <a:extLst>
              <a:ext uri="{FF2B5EF4-FFF2-40B4-BE49-F238E27FC236}">
                <a16:creationId xmlns:a16="http://schemas.microsoft.com/office/drawing/2014/main" id="{08B800A1-7D75-4C02-8152-1146120F60FF}"/>
              </a:ext>
            </a:extLst>
          </p:cNvPr>
          <p:cNvCxnSpPr>
            <a:stCxn id="73" idx="0"/>
            <a:endCxn id="82" idx="2"/>
          </p:cNvCxnSpPr>
          <p:nvPr/>
        </p:nvCxnSpPr>
        <p:spPr>
          <a:xfrm flipV="1">
            <a:off x="8722255" y="4328373"/>
            <a:ext cx="0" cy="27366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모서리가 둥근 직사각형 38">
            <a:extLst>
              <a:ext uri="{FF2B5EF4-FFF2-40B4-BE49-F238E27FC236}">
                <a16:creationId xmlns:a16="http://schemas.microsoft.com/office/drawing/2014/main" id="{2ECD1CCC-362A-46C6-B084-3CADAC72B15B}"/>
              </a:ext>
            </a:extLst>
          </p:cNvPr>
          <p:cNvSpPr/>
          <p:nvPr/>
        </p:nvSpPr>
        <p:spPr>
          <a:xfrm>
            <a:off x="7671335" y="5497970"/>
            <a:ext cx="21018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Thymeleaf</a:t>
            </a:r>
          </a:p>
        </p:txBody>
      </p:sp>
      <p:cxnSp>
        <p:nvCxnSpPr>
          <p:cNvPr id="90" name="직선 화살표 연결선 89">
            <a:extLst>
              <a:ext uri="{FF2B5EF4-FFF2-40B4-BE49-F238E27FC236}">
                <a16:creationId xmlns:a16="http://schemas.microsoft.com/office/drawing/2014/main" id="{6D0386D2-D97F-4C0D-A5CA-4F296DD948F9}"/>
              </a:ext>
            </a:extLst>
          </p:cNvPr>
          <p:cNvCxnSpPr>
            <a:stCxn id="73" idx="2"/>
            <a:endCxn id="88" idx="0"/>
          </p:cNvCxnSpPr>
          <p:nvPr/>
        </p:nvCxnSpPr>
        <p:spPr>
          <a:xfrm>
            <a:off x="8722255" y="5095818"/>
            <a:ext cx="0" cy="402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5134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98547" y="14164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6" name="Rectangle 1">
            <a:extLst>
              <a:ext uri="{FF2B5EF4-FFF2-40B4-BE49-F238E27FC236}">
                <a16:creationId xmlns:a16="http://schemas.microsoft.com/office/drawing/2014/main" id="{39D5D0B1-D964-41AD-BA4F-21408FE071A1}"/>
              </a:ext>
            </a:extLst>
          </p:cNvPr>
          <p:cNvSpPr>
            <a:spLocks noChangeArrowheads="1"/>
          </p:cNvSpPr>
          <p:nvPr/>
        </p:nvSpPr>
        <p:spPr bwMode="auto">
          <a:xfrm>
            <a:off x="204480" y="2400989"/>
            <a:ext cx="2499360" cy="28281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lang="en-US" altLang="ko-KR" sz="1200">
                <a:solidFill>
                  <a:srgbClr val="BCBEC4"/>
                </a:solidFill>
                <a:latin typeface="Arial Unicode MS"/>
                <a:ea typeface="JetBrains Mono"/>
              </a:rPr>
              <a:t>Product</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C77DBB"/>
                </a:solidFill>
                <a:effectLst/>
                <a:latin typeface="Arial Unicode MS"/>
                <a:ea typeface="JetBrains Mono"/>
              </a:rPr>
              <a:t>productName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@Min</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@Max</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120</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en-US" altLang="ko-KR" sz="1200" b="0" i="0" u="none" strike="noStrike" cap="none" normalizeH="0" baseline="0">
                <a:ln>
                  <a:noFill/>
                </a:ln>
                <a:solidFill>
                  <a:srgbClr val="C77DBB"/>
                </a:solidFill>
                <a:effectLst/>
                <a:latin typeface="Arial Unicode MS"/>
                <a:ea typeface="JetBrains Mono"/>
              </a:rPr>
              <a:t>price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89BFFCB8-4FA5-45A7-9953-F8CFC1AA0AC3}"/>
              </a:ext>
            </a:extLst>
          </p:cNvPr>
          <p:cNvSpPr txBox="1"/>
          <p:nvPr/>
        </p:nvSpPr>
        <p:spPr>
          <a:xfrm>
            <a:off x="204480" y="838037"/>
            <a:ext cx="5137642" cy="1177245"/>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a:t>
            </a:r>
            <a:r>
              <a:rPr lang="en-US" altLang="ko-KR" sz="1200">
                <a:solidFill>
                  <a:srgbClr val="BCBEC4"/>
                </a:solidFill>
                <a:highlight>
                  <a:srgbClr val="1E1F22"/>
                </a:highlight>
              </a:rPr>
              <a:t>order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productName</a:t>
            </a:r>
            <a:r>
              <a:rPr lang="en-US" altLang="ko-KR" sz="1200">
                <a:solidFill>
                  <a:srgbClr val="BCBEC4"/>
                </a:solidFill>
                <a:effectLst/>
                <a:highlight>
                  <a:srgbClr val="1E1F22"/>
                </a:highlight>
              </a:rPr>
              <a:t>=</a:t>
            </a:r>
            <a:r>
              <a:rPr lang="en-US" altLang="ko-KR" sz="1200">
                <a:solidFill>
                  <a:srgbClr val="BCBEC4"/>
                </a:solidFill>
                <a:highlight>
                  <a:srgbClr val="1E1F22"/>
                </a:highlight>
              </a:rPr>
              <a:t>computer</a:t>
            </a:r>
            <a:r>
              <a:rPr lang="en-US" altLang="ko-KR" sz="1200">
                <a:solidFill>
                  <a:srgbClr val="BCBEC4"/>
                </a:solidFill>
                <a:effectLst/>
                <a:highlight>
                  <a:srgbClr val="1E1F22"/>
                </a:highlight>
              </a:rPr>
              <a:t>&amp;</a:t>
            </a:r>
            <a:r>
              <a:rPr lang="en-US" altLang="ko-KR" sz="1200">
                <a:solidFill>
                  <a:srgbClr val="C77DBB"/>
                </a:solidFill>
                <a:effectLst/>
                <a:highlight>
                  <a:srgbClr val="1E1F22"/>
                </a:highlight>
              </a:rPr>
              <a:t>price</a:t>
            </a:r>
            <a:r>
              <a:rPr lang="en-US" altLang="ko-KR" sz="1200">
                <a:solidFill>
                  <a:srgbClr val="BCBEC4"/>
                </a:solidFill>
                <a:effectLst/>
                <a:highlight>
                  <a:srgbClr val="1E1F22"/>
                </a:highlight>
              </a:rPr>
              <a:t>=123</a:t>
            </a:r>
          </a:p>
        </p:txBody>
      </p:sp>
      <p:sp>
        <p:nvSpPr>
          <p:cNvPr id="11" name="직사각형 10">
            <a:extLst>
              <a:ext uri="{FF2B5EF4-FFF2-40B4-BE49-F238E27FC236}">
                <a16:creationId xmlns:a16="http://schemas.microsoft.com/office/drawing/2014/main" id="{C29BD1FD-8F46-41CE-9315-7B9EF085EFA3}"/>
              </a:ext>
            </a:extLst>
          </p:cNvPr>
          <p:cNvSpPr/>
          <p:nvPr/>
        </p:nvSpPr>
        <p:spPr>
          <a:xfrm>
            <a:off x="411744" y="4397230"/>
            <a:ext cx="1024128" cy="2865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C38A1485-1E8A-4ECF-98B2-827559396A27}"/>
              </a:ext>
            </a:extLst>
          </p:cNvPr>
          <p:cNvSpPr/>
          <p:nvPr/>
        </p:nvSpPr>
        <p:spPr>
          <a:xfrm>
            <a:off x="1208836" y="2044637"/>
            <a:ext cx="906906" cy="293414"/>
          </a:xfrm>
          <a:prstGeom prst="rect">
            <a:avLst/>
          </a:prstGeom>
        </p:spPr>
        <p:txBody>
          <a:bodyPr wrap="square">
            <a:spAutoFit/>
          </a:bodyPr>
          <a:lstStyle/>
          <a:p>
            <a:pPr>
              <a:lnSpc>
                <a:spcPct val="150000"/>
              </a:lnSpc>
            </a:pPr>
            <a:r>
              <a:rPr lang="ko-KR" altLang="en-US" sz="1000" i="1">
                <a:solidFill>
                  <a:srgbClr val="FF0000"/>
                </a:solidFill>
                <a:latin typeface="+mn-ea"/>
              </a:rPr>
              <a:t>오류 발생 </a:t>
            </a:r>
            <a:r>
              <a:rPr lang="en-US" altLang="ko-KR" sz="1000" i="1">
                <a:solidFill>
                  <a:srgbClr val="FF0000"/>
                </a:solidFill>
                <a:latin typeface="+mn-ea"/>
              </a:rPr>
              <a:t>!</a:t>
            </a:r>
          </a:p>
        </p:txBody>
      </p:sp>
      <p:cxnSp>
        <p:nvCxnSpPr>
          <p:cNvPr id="15" name="직선 화살표 연결선 14">
            <a:extLst>
              <a:ext uri="{FF2B5EF4-FFF2-40B4-BE49-F238E27FC236}">
                <a16:creationId xmlns:a16="http://schemas.microsoft.com/office/drawing/2014/main" id="{51B7998A-46F8-4785-B488-8E54D330ACF6}"/>
              </a:ext>
            </a:extLst>
          </p:cNvPr>
          <p:cNvCxnSpPr>
            <a:cxnSpLocks/>
          </p:cNvCxnSpPr>
          <p:nvPr/>
        </p:nvCxnSpPr>
        <p:spPr>
          <a:xfrm flipH="1">
            <a:off x="1211718" y="1946638"/>
            <a:ext cx="906906" cy="24505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8EB41ED2-C2F7-463A-BB4B-6744BA5D270B}"/>
              </a:ext>
            </a:extLst>
          </p:cNvPr>
          <p:cNvSpPr/>
          <p:nvPr/>
        </p:nvSpPr>
        <p:spPr>
          <a:xfrm>
            <a:off x="3180952" y="4401454"/>
            <a:ext cx="2176735" cy="821379"/>
          </a:xfrm>
          <a:prstGeom prst="rect">
            <a:avLst/>
          </a:prstGeom>
          <a:solidFill>
            <a:schemeClr val="accent5">
              <a:lumMod val="20000"/>
              <a:lumOff val="80000"/>
            </a:schemeClr>
          </a:solidFill>
          <a:ln w="3175">
            <a:solidFill>
              <a:schemeClr val="tx1"/>
            </a:solidFill>
          </a:ln>
        </p:spPr>
        <p:txBody>
          <a:bodyPr wrap="square">
            <a:spAutoFit/>
          </a:bodyPr>
          <a:lstStyle/>
          <a:p>
            <a:pPr>
              <a:lnSpc>
                <a:spcPct val="150000"/>
              </a:lnSpc>
            </a:pPr>
            <a:r>
              <a:rPr lang="en-US" altLang="ko-KR" sz="1100"/>
              <a:t>NotNull={0} </a:t>
            </a:r>
            <a:r>
              <a:rPr lang="ko-KR" altLang="en-US" sz="1100"/>
              <a:t>값이 비어 있음</a:t>
            </a:r>
            <a:endParaRPr lang="en-US" altLang="ko-KR" sz="1100"/>
          </a:p>
          <a:p>
            <a:pPr>
              <a:lnSpc>
                <a:spcPct val="150000"/>
              </a:lnSpc>
            </a:pPr>
            <a:r>
              <a:rPr lang="en-US" altLang="ko-KR" sz="1100"/>
              <a:t>Min={0}, </a:t>
            </a:r>
            <a:r>
              <a:rPr lang="ko-KR" altLang="en-US" sz="1100"/>
              <a:t>최소 </a:t>
            </a:r>
            <a:r>
              <a:rPr lang="en-US" altLang="ko-KR" sz="1100"/>
              <a:t>{1}</a:t>
            </a:r>
            <a:endParaRPr lang="ko-KR" altLang="en-US" sz="1100"/>
          </a:p>
          <a:p>
            <a:pPr>
              <a:lnSpc>
                <a:spcPct val="150000"/>
              </a:lnSpc>
            </a:pPr>
            <a:r>
              <a:rPr lang="en-US" altLang="ko-KR" sz="1100"/>
              <a:t>Max={0}, </a:t>
            </a:r>
            <a:r>
              <a:rPr lang="ko-KR" altLang="en-US" sz="1100"/>
              <a:t>최대 </a:t>
            </a:r>
            <a:r>
              <a:rPr lang="en-US" altLang="ko-KR" sz="1100"/>
              <a:t>{1}</a:t>
            </a:r>
          </a:p>
        </p:txBody>
      </p:sp>
      <p:sp>
        <p:nvSpPr>
          <p:cNvPr id="21" name="직사각형 20">
            <a:extLst>
              <a:ext uri="{FF2B5EF4-FFF2-40B4-BE49-F238E27FC236}">
                <a16:creationId xmlns:a16="http://schemas.microsoft.com/office/drawing/2014/main" id="{11C4CF1A-A519-4193-8D58-CC6BF441E044}"/>
              </a:ext>
            </a:extLst>
          </p:cNvPr>
          <p:cNvSpPr/>
          <p:nvPr/>
        </p:nvSpPr>
        <p:spPr>
          <a:xfrm>
            <a:off x="3669461" y="2071895"/>
            <a:ext cx="1194816" cy="293414"/>
          </a:xfrm>
          <a:prstGeom prst="rect">
            <a:avLst/>
          </a:prstGeom>
        </p:spPr>
        <p:txBody>
          <a:bodyPr wrap="square">
            <a:spAutoFit/>
          </a:bodyPr>
          <a:lstStyle/>
          <a:p>
            <a:pPr>
              <a:lnSpc>
                <a:spcPct val="150000"/>
              </a:lnSpc>
            </a:pPr>
            <a:r>
              <a:rPr lang="ko-KR" altLang="en-US" sz="1000" i="1">
                <a:solidFill>
                  <a:srgbClr val="FF0000"/>
                </a:solidFill>
                <a:latin typeface="+mn-ea"/>
              </a:rPr>
              <a:t>오류 코드 생성 </a:t>
            </a:r>
            <a:r>
              <a:rPr lang="en-US" altLang="ko-KR" sz="1000" i="1">
                <a:solidFill>
                  <a:srgbClr val="FF0000"/>
                </a:solidFill>
                <a:latin typeface="+mn-ea"/>
              </a:rPr>
              <a:t>!</a:t>
            </a:r>
          </a:p>
        </p:txBody>
      </p:sp>
      <p:sp>
        <p:nvSpPr>
          <p:cNvPr id="22" name="직사각형 21">
            <a:extLst>
              <a:ext uri="{FF2B5EF4-FFF2-40B4-BE49-F238E27FC236}">
                <a16:creationId xmlns:a16="http://schemas.microsoft.com/office/drawing/2014/main" id="{2C3A23CA-FA28-4DE0-B353-ADAF826E8F1D}"/>
              </a:ext>
            </a:extLst>
          </p:cNvPr>
          <p:cNvSpPr/>
          <p:nvPr/>
        </p:nvSpPr>
        <p:spPr>
          <a:xfrm>
            <a:off x="3462995" y="5288517"/>
            <a:ext cx="1607748" cy="276999"/>
          </a:xfrm>
          <a:prstGeom prst="rect">
            <a:avLst/>
          </a:prstGeom>
        </p:spPr>
        <p:txBody>
          <a:bodyPr wrap="none">
            <a:spAutoFit/>
          </a:bodyPr>
          <a:lstStyle/>
          <a:p>
            <a:r>
              <a:rPr lang="en-US" altLang="ko-KR" sz="1200"/>
              <a:t>validation.properties</a:t>
            </a:r>
            <a:endParaRPr lang="ko-KR" altLang="en-US" sz="1200">
              <a:latin typeface="+mn-ea"/>
            </a:endParaRPr>
          </a:p>
        </p:txBody>
      </p:sp>
      <p:cxnSp>
        <p:nvCxnSpPr>
          <p:cNvPr id="23" name="직선 화살표 연결선 22">
            <a:extLst>
              <a:ext uri="{FF2B5EF4-FFF2-40B4-BE49-F238E27FC236}">
                <a16:creationId xmlns:a16="http://schemas.microsoft.com/office/drawing/2014/main" id="{94CC5613-815C-4F83-A005-BEEA4C020A0D}"/>
              </a:ext>
            </a:extLst>
          </p:cNvPr>
          <p:cNvCxnSpPr>
            <a:cxnSpLocks/>
            <a:stCxn id="11" idx="3"/>
            <a:endCxn id="24" idx="1"/>
          </p:cNvCxnSpPr>
          <p:nvPr/>
        </p:nvCxnSpPr>
        <p:spPr>
          <a:xfrm flipV="1">
            <a:off x="1435872" y="2983296"/>
            <a:ext cx="1743719" cy="15571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821EFA5B-F366-4013-9991-E8CCFAFFFBBB}"/>
              </a:ext>
            </a:extLst>
          </p:cNvPr>
          <p:cNvSpPr/>
          <p:nvPr/>
        </p:nvSpPr>
        <p:spPr>
          <a:xfrm>
            <a:off x="8352663" y="5609546"/>
            <a:ext cx="1484838" cy="307777"/>
          </a:xfrm>
          <a:prstGeom prst="rect">
            <a:avLst/>
          </a:prstGeom>
        </p:spPr>
        <p:txBody>
          <a:bodyPr wrap="square">
            <a:spAutoFit/>
          </a:bodyPr>
          <a:lstStyle/>
          <a:p>
            <a:r>
              <a:rPr lang="en-US" altLang="ko-KR" sz="1400">
                <a:latin typeface="+mn-ea"/>
              </a:rPr>
              <a:t>price, </a:t>
            </a:r>
            <a:r>
              <a:rPr lang="ko-KR" altLang="en-US" sz="1400">
                <a:latin typeface="+mn-ea"/>
              </a:rPr>
              <a:t>최대 </a:t>
            </a:r>
            <a:r>
              <a:rPr lang="en-US" altLang="ko-KR" sz="1400">
                <a:latin typeface="+mn-ea"/>
              </a:rPr>
              <a:t>120</a:t>
            </a:r>
          </a:p>
        </p:txBody>
      </p:sp>
      <p:cxnSp>
        <p:nvCxnSpPr>
          <p:cNvPr id="28" name="직선 화살표 연결선 27">
            <a:extLst>
              <a:ext uri="{FF2B5EF4-FFF2-40B4-BE49-F238E27FC236}">
                <a16:creationId xmlns:a16="http://schemas.microsoft.com/office/drawing/2014/main" id="{F9D87135-59D3-4ECA-ACFC-01628781F938}"/>
              </a:ext>
            </a:extLst>
          </p:cNvPr>
          <p:cNvCxnSpPr>
            <a:cxnSpLocks/>
            <a:stCxn id="24" idx="2"/>
            <a:endCxn id="19" idx="0"/>
          </p:cNvCxnSpPr>
          <p:nvPr/>
        </p:nvCxnSpPr>
        <p:spPr>
          <a:xfrm>
            <a:off x="4266870" y="3565603"/>
            <a:ext cx="2450" cy="8358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1F33E8A6-3207-472E-B845-91CDE9781451}"/>
              </a:ext>
            </a:extLst>
          </p:cNvPr>
          <p:cNvSpPr/>
          <p:nvPr/>
        </p:nvSpPr>
        <p:spPr>
          <a:xfrm>
            <a:off x="3049823" y="3760674"/>
            <a:ext cx="1291631" cy="313547"/>
          </a:xfrm>
          <a:prstGeom prst="rect">
            <a:avLst/>
          </a:prstGeom>
        </p:spPr>
        <p:txBody>
          <a:bodyPr wrap="square">
            <a:spAutoFit/>
          </a:bodyPr>
          <a:lstStyle/>
          <a:p>
            <a:pPr>
              <a:lnSpc>
                <a:spcPct val="150000"/>
              </a:lnSpc>
            </a:pPr>
            <a:r>
              <a:rPr lang="en-US" altLang="ko-KR" sz="1100" i="1">
                <a:solidFill>
                  <a:srgbClr val="FF0000"/>
                </a:solidFill>
                <a:latin typeface="+mn-ea"/>
              </a:rPr>
              <a:t>MessageSource</a:t>
            </a:r>
          </a:p>
        </p:txBody>
      </p:sp>
      <p:sp>
        <p:nvSpPr>
          <p:cNvPr id="39" name="화살표: 아래쪽 38">
            <a:extLst>
              <a:ext uri="{FF2B5EF4-FFF2-40B4-BE49-F238E27FC236}">
                <a16:creationId xmlns:a16="http://schemas.microsoft.com/office/drawing/2014/main" id="{11C8254B-B961-4788-A169-C4A4C9CBD915}"/>
              </a:ext>
            </a:extLst>
          </p:cNvPr>
          <p:cNvSpPr/>
          <p:nvPr/>
        </p:nvSpPr>
        <p:spPr>
          <a:xfrm>
            <a:off x="8886346" y="5123390"/>
            <a:ext cx="231421" cy="330255"/>
          </a:xfrm>
          <a:prstGeom prst="downArrow">
            <a:avLst>
              <a:gd name="adj1" fmla="val 34195"/>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B93278E9-FB2C-48FF-9FE0-C3BDCBA7C68A}"/>
              </a:ext>
            </a:extLst>
          </p:cNvPr>
          <p:cNvSpPr/>
          <p:nvPr/>
        </p:nvSpPr>
        <p:spPr>
          <a:xfrm>
            <a:off x="7361451" y="5934724"/>
            <a:ext cx="3512631" cy="276999"/>
          </a:xfrm>
          <a:prstGeom prst="rect">
            <a:avLst/>
          </a:prstGeom>
        </p:spPr>
        <p:txBody>
          <a:bodyPr wrap="square">
            <a:spAutoFit/>
          </a:bodyPr>
          <a:lstStyle/>
          <a:p>
            <a:r>
              <a:rPr lang="en-US" altLang="ko-KR" sz="1200"/>
              <a:t>{0} </a:t>
            </a:r>
            <a:r>
              <a:rPr lang="ko-KR" altLang="en-US" sz="1200"/>
              <a:t>은 필드명</a:t>
            </a:r>
            <a:r>
              <a:rPr lang="en-US" altLang="ko-KR" sz="1200"/>
              <a:t>, {1}.. </a:t>
            </a:r>
            <a:r>
              <a:rPr lang="ko-KR" altLang="en-US" sz="1200"/>
              <a:t>은 어노테이션에 설정한 값</a:t>
            </a:r>
            <a:endParaRPr lang="en-US" altLang="ko-KR" sz="1200">
              <a:latin typeface="+mn-ea"/>
            </a:endParaRPr>
          </a:p>
        </p:txBody>
      </p:sp>
      <p:sp>
        <p:nvSpPr>
          <p:cNvPr id="4" name="Rectangle 1">
            <a:extLst>
              <a:ext uri="{FF2B5EF4-FFF2-40B4-BE49-F238E27FC236}">
                <a16:creationId xmlns:a16="http://schemas.microsoft.com/office/drawing/2014/main" id="{B9CB7380-E277-472B-AA6A-E71DE9435721}"/>
              </a:ext>
            </a:extLst>
          </p:cNvPr>
          <p:cNvSpPr>
            <a:spLocks noChangeArrowheads="1"/>
          </p:cNvSpPr>
          <p:nvPr/>
        </p:nvSpPr>
        <p:spPr bwMode="auto">
          <a:xfrm>
            <a:off x="6026515" y="838037"/>
            <a:ext cx="6002311" cy="41236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글로벌 오류</a:t>
            </a:r>
            <a:r>
              <a:rPr kumimoji="0" lang="ko-KR" altLang="ko-KR" sz="1100" b="0" i="0" u="none" strike="noStrike" cap="none" normalizeH="0" baseline="0">
                <a:ln>
                  <a:noFill/>
                </a:ln>
                <a:solidFill>
                  <a:srgbClr val="7A7E85"/>
                </a:solidFill>
                <a:effectLst/>
                <a:latin typeface="Arial Unicode MS"/>
                <a:ea typeface="JetBrains Mono"/>
              </a:rPr>
              <a:t> (ObjectError)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&lt;div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="${#fields.hasGlobalErrors()}"</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&lt;p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:each</a:t>
            </a:r>
            <a:r>
              <a:rPr kumimoji="0" lang="ko-KR" altLang="ko-KR" sz="1100" b="0" i="0" u="none" strike="noStrike" cap="none" normalizeH="0" baseline="0">
                <a:ln>
                  <a:noFill/>
                </a:ln>
                <a:solidFill>
                  <a:srgbClr val="6AAB73"/>
                </a:solidFill>
                <a:effectLst/>
                <a:latin typeface="Arial Unicode MS"/>
                <a:ea typeface="JetBrains Mono"/>
              </a:rPr>
              <a:t>="error : ${#fields.globalErrors()}"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 메시지</a:t>
            </a:r>
            <a:r>
              <a:rPr kumimoji="0" lang="ko-KR" altLang="ko-KR" sz="1100" b="0" i="0" u="none" strike="noStrike" cap="none" normalizeH="0" baseline="0">
                <a:ln>
                  <a:noFill/>
                </a:ln>
                <a:solidFill>
                  <a:srgbClr val="D5B778"/>
                </a:solidFill>
                <a:effectLst/>
                <a:latin typeface="Arial Unicode MS"/>
                <a:ea typeface="JetBrains Mono"/>
              </a:rPr>
              <a:t>&lt;/p&gt;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상품명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&lt;label&gt;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D5B778"/>
                </a:solidFill>
                <a:effectLst/>
                <a:latin typeface="Arial Unicode MS"/>
                <a:ea typeface="JetBrains Mono"/>
              </a:rPr>
              <a:t>/&gt;&lt;/label&gt;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D5B778"/>
                </a:solidFill>
                <a:effectLst/>
                <a:latin typeface="Arial Unicode MS"/>
                <a:ea typeface="JetBrains Mono"/>
              </a:rPr>
              <a:t>&lt;/span&gt;&lt;br/&gt;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&lt;label&gt;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D5B778"/>
                </a:solidFill>
                <a:effectLst/>
                <a:latin typeface="Arial Unicode MS"/>
                <a:ea typeface="JetBrains Mono"/>
              </a:rPr>
              <a:t>/&gt;&lt;/label&gt;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D5B778"/>
                </a:solidFill>
                <a:effectLst/>
                <a:latin typeface="Arial Unicode MS"/>
                <a:ea typeface="JetBrains Mono"/>
              </a:rPr>
              <a:t>&lt;/span&gt;&lt;br/&gt;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793DDAEB-1BE6-480E-BF14-157D911E897F}"/>
              </a:ext>
            </a:extLst>
          </p:cNvPr>
          <p:cNvSpPr txBox="1"/>
          <p:nvPr/>
        </p:nvSpPr>
        <p:spPr>
          <a:xfrm>
            <a:off x="3179591" y="2400989"/>
            <a:ext cx="2174557" cy="116461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200"/>
              <a:t>Max.product. productName </a:t>
            </a:r>
          </a:p>
          <a:p>
            <a:pPr>
              <a:lnSpc>
                <a:spcPct val="150000"/>
              </a:lnSpc>
            </a:pPr>
            <a:r>
              <a:rPr lang="en-US" altLang="ko-KR" sz="1200"/>
              <a:t>Max.productName </a:t>
            </a:r>
          </a:p>
          <a:p>
            <a:pPr>
              <a:lnSpc>
                <a:spcPct val="150000"/>
              </a:lnSpc>
            </a:pPr>
            <a:r>
              <a:rPr lang="en-US" altLang="ko-KR" sz="1200"/>
              <a:t>Max.java.lang.Integer </a:t>
            </a:r>
          </a:p>
          <a:p>
            <a:pPr>
              <a:lnSpc>
                <a:spcPct val="150000"/>
              </a:lnSpc>
            </a:pPr>
            <a:r>
              <a:rPr lang="en-US" altLang="ko-KR" sz="1200"/>
              <a:t>Max</a:t>
            </a:r>
            <a:endParaRPr lang="ko-KR" altLang="en-US" sz="1200"/>
          </a:p>
        </p:txBody>
      </p:sp>
      <p:cxnSp>
        <p:nvCxnSpPr>
          <p:cNvPr id="29" name="직선 화살표 연결선 28">
            <a:extLst>
              <a:ext uri="{FF2B5EF4-FFF2-40B4-BE49-F238E27FC236}">
                <a16:creationId xmlns:a16="http://schemas.microsoft.com/office/drawing/2014/main" id="{44323255-6A6D-42B2-86C6-4660D0099962}"/>
              </a:ext>
            </a:extLst>
          </p:cNvPr>
          <p:cNvCxnSpPr>
            <a:cxnSpLocks/>
            <a:endCxn id="27" idx="0"/>
          </p:cNvCxnSpPr>
          <p:nvPr/>
        </p:nvCxnSpPr>
        <p:spPr>
          <a:xfrm flipH="1">
            <a:off x="9095082" y="4152552"/>
            <a:ext cx="557064" cy="145699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화살표: 아래쪽 36">
            <a:extLst>
              <a:ext uri="{FF2B5EF4-FFF2-40B4-BE49-F238E27FC236}">
                <a16:creationId xmlns:a16="http://schemas.microsoft.com/office/drawing/2014/main" id="{BBF5264B-313B-4ABD-BB01-CB09E98FA1E9}"/>
              </a:ext>
            </a:extLst>
          </p:cNvPr>
          <p:cNvSpPr/>
          <p:nvPr/>
        </p:nvSpPr>
        <p:spPr>
          <a:xfrm rot="16200000">
            <a:off x="5576391" y="2818168"/>
            <a:ext cx="231421" cy="330255"/>
          </a:xfrm>
          <a:prstGeom prst="downArrow">
            <a:avLst>
              <a:gd name="adj1" fmla="val 34195"/>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269306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885558" y="2921169"/>
            <a:ext cx="8420896"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커스텀 검증 어노테이션</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110279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7E5C6E23-243F-418B-804A-E34E0524A171}"/>
              </a:ext>
            </a:extLst>
          </p:cNvPr>
          <p:cNvSpPr>
            <a:spLocks noChangeArrowheads="1"/>
          </p:cNvSpPr>
          <p:nvPr/>
        </p:nvSpPr>
        <p:spPr bwMode="auto">
          <a:xfrm>
            <a:off x="454964" y="4125828"/>
            <a:ext cx="11049000"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@Documented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@Constraint</a:t>
            </a:r>
            <a:r>
              <a:rPr kumimoji="0" lang="ko-KR" altLang="ko-KR" sz="1100" b="0" i="0" u="none" strike="noStrike" cap="none" normalizeH="0" baseline="0">
                <a:ln>
                  <a:noFill/>
                </a:ln>
                <a:solidFill>
                  <a:srgbClr val="BCBEC4"/>
                </a:solidFill>
                <a:effectLst/>
                <a:ea typeface="JetBrains Mono"/>
              </a:rPr>
              <a:t>(validatedBy = PasswordValidator.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 ElementType.METHOD, ElementType.FIELD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(RetentionPolicy.RUNTIME)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ValidPassword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t>
            </a:r>
            <a:r>
              <a:rPr kumimoji="0" lang="ko-KR" altLang="ko-KR" sz="1100" b="0" i="0" u="none" strike="noStrike" cap="none" normalizeH="0" baseline="0">
                <a:ln>
                  <a:noFill/>
                </a:ln>
                <a:solidFill>
                  <a:srgbClr val="56A8F5"/>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6AAB73"/>
                </a:solidFill>
                <a:effectLst/>
                <a:ea typeface="JetBrains Mono"/>
              </a:rPr>
              <a:t>"Invalid password. Password must be at least 8 characters long and contain uppercase, lowercase, and a digit."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Class&lt;?&gt;[] </a:t>
            </a:r>
            <a:r>
              <a:rPr kumimoji="0" lang="ko-KR" altLang="ko-KR" sz="1100" b="0" i="0" u="none" strike="noStrike" cap="none" normalizeH="0" baseline="0">
                <a:ln>
                  <a:noFill/>
                </a:ln>
                <a:solidFill>
                  <a:srgbClr val="56A8F5"/>
                </a:solidFill>
                <a:effectLst/>
                <a:ea typeface="JetBrains Mono"/>
              </a:rPr>
              <a:t>groups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Payload&gt;[] </a:t>
            </a:r>
            <a:r>
              <a:rPr kumimoji="0" lang="ko-KR" altLang="ko-KR" sz="1100" b="0" i="0" u="none" strike="noStrike" cap="none" normalizeH="0" baseline="0">
                <a:ln>
                  <a:noFill/>
                </a:ln>
                <a:solidFill>
                  <a:srgbClr val="56A8F5"/>
                </a:solidFill>
                <a:effectLst/>
                <a:ea typeface="JetBrains Mono"/>
              </a:rPr>
              <a:t>payload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56A8F5"/>
                </a:solidFill>
                <a:effectLst/>
                <a:ea typeface="JetBrains Mono"/>
              </a:rPr>
              <a:t>minLength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2AACB8"/>
                </a:solidFill>
                <a:effectLst/>
                <a:ea typeface="JetBrains Mono"/>
              </a:rPr>
              <a:t>8</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최소 길이 속성 추가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329A2612-2917-599E-461B-EA9902094779}"/>
              </a:ext>
            </a:extLst>
          </p:cNvPr>
          <p:cNvSpPr/>
          <p:nvPr/>
        </p:nvSpPr>
        <p:spPr>
          <a:xfrm>
            <a:off x="113412" y="16621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85447" y="535548"/>
            <a:ext cx="1180655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커스텀 검증 어노테이션은 기본적인 유효성 검증</a:t>
            </a:r>
            <a:r>
              <a:rPr lang="en-US" altLang="ko-KR" sz="1200"/>
              <a:t>(</a:t>
            </a:r>
            <a:r>
              <a:rPr lang="ko-KR" altLang="en-US" sz="1200"/>
              <a:t>예</a:t>
            </a:r>
            <a:r>
              <a:rPr lang="en-US" altLang="ko-KR" sz="1200"/>
              <a:t>: @NotNull, @Email </a:t>
            </a:r>
            <a:r>
              <a:rPr lang="ko-KR" altLang="en-US" sz="1200"/>
              <a:t>등</a:t>
            </a:r>
            <a:r>
              <a:rPr lang="en-US" altLang="ko-KR" sz="1200"/>
              <a:t>)</a:t>
            </a:r>
            <a:r>
              <a:rPr lang="ko-KR" altLang="en-US" sz="1200"/>
              <a:t> 외에 특정한 유효성 검사에 적용하기 위해 직접 어노테이션을 정의하는 방법을 말한다</a:t>
            </a:r>
            <a:endParaRPr lang="en-US" altLang="ko-KR" sz="1200"/>
          </a:p>
        </p:txBody>
      </p:sp>
      <p:sp>
        <p:nvSpPr>
          <p:cNvPr id="22" name="직사각형 21">
            <a:extLst>
              <a:ext uri="{FF2B5EF4-FFF2-40B4-BE49-F238E27FC236}">
                <a16:creationId xmlns:a16="http://schemas.microsoft.com/office/drawing/2014/main" id="{F49B2331-6E02-90F7-5B02-DF4E1840BE3C}"/>
              </a:ext>
            </a:extLst>
          </p:cNvPr>
          <p:cNvSpPr/>
          <p:nvPr/>
        </p:nvSpPr>
        <p:spPr>
          <a:xfrm>
            <a:off x="113412" y="2248896"/>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구현 방법</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07E316DF-A89C-B24D-B98A-A2978870D700}"/>
              </a:ext>
            </a:extLst>
          </p:cNvPr>
          <p:cNvSpPr/>
          <p:nvPr/>
        </p:nvSpPr>
        <p:spPr>
          <a:xfrm>
            <a:off x="385447" y="2613758"/>
            <a:ext cx="9544937" cy="887615"/>
          </a:xfrm>
          <a:prstGeom prst="rect">
            <a:avLst/>
          </a:prstGeom>
        </p:spPr>
        <p:txBody>
          <a:bodyPr wrap="square">
            <a:spAutoFit/>
          </a:bodyPr>
          <a:lstStyle/>
          <a:p>
            <a:pPr marL="228600" indent="-228600">
              <a:lnSpc>
                <a:spcPct val="150000"/>
              </a:lnSpc>
              <a:buFont typeface="+mj-lt"/>
              <a:buAutoNum type="arabicParenR"/>
            </a:pPr>
            <a:r>
              <a:rPr lang="ko-KR" altLang="en-US" sz="1200"/>
              <a:t>유효성 검사를 위한 새로운 어노테이션을 정의한다</a:t>
            </a:r>
            <a:endParaRPr lang="en-US" altLang="ko-KR" sz="1200"/>
          </a:p>
          <a:p>
            <a:pPr marL="228600" indent="-228600">
              <a:lnSpc>
                <a:spcPct val="150000"/>
              </a:lnSpc>
              <a:buFont typeface="+mj-lt"/>
              <a:buAutoNum type="arabicParenR"/>
            </a:pPr>
            <a:r>
              <a:rPr lang="ko-KR" altLang="en-US" sz="1200"/>
              <a:t>실제 검증 로직을 수행하기 위한 </a:t>
            </a:r>
            <a:r>
              <a:rPr lang="en-US" altLang="ko-KR" sz="1200"/>
              <a:t>ConstraintValidator </a:t>
            </a:r>
            <a:r>
              <a:rPr lang="ko-KR" altLang="en-US" sz="1200"/>
              <a:t>인터페이스를 구현한다</a:t>
            </a:r>
            <a:endParaRPr lang="en-US" altLang="ko-KR" sz="1200"/>
          </a:p>
          <a:p>
            <a:pPr marL="228600" indent="-228600">
              <a:lnSpc>
                <a:spcPct val="150000"/>
              </a:lnSpc>
              <a:buFont typeface="+mj-lt"/>
              <a:buAutoNum type="arabicParenR"/>
            </a:pPr>
            <a:r>
              <a:rPr lang="ko-KR" altLang="en-US" sz="1200"/>
              <a:t>어노테이션에 </a:t>
            </a:r>
            <a:r>
              <a:rPr lang="en-US" altLang="ko-KR" sz="1200"/>
              <a:t>ConstraintValidator</a:t>
            </a:r>
            <a:r>
              <a:rPr lang="ko-KR" altLang="en-US" sz="1200"/>
              <a:t> 클래스를 연결하고 유효성 검사 시 해당 어노테이션이 </a:t>
            </a:r>
            <a:r>
              <a:rPr lang="en-US" altLang="ko-KR" sz="1200"/>
              <a:t>ConstraintValidator </a:t>
            </a:r>
            <a:r>
              <a:rPr lang="ko-KR" altLang="en-US" sz="1200"/>
              <a:t>를 사용하도록 한다</a:t>
            </a:r>
            <a:endParaRPr lang="en-US" altLang="ko-KR" sz="1200">
              <a:latin typeface="+mn-ea"/>
            </a:endParaRPr>
          </a:p>
        </p:txBody>
      </p:sp>
      <p:sp>
        <p:nvSpPr>
          <p:cNvPr id="12" name="직사각형 11">
            <a:extLst>
              <a:ext uri="{FF2B5EF4-FFF2-40B4-BE49-F238E27FC236}">
                <a16:creationId xmlns:a16="http://schemas.microsoft.com/office/drawing/2014/main" id="{C6D86FC5-7FD9-45DF-ACB5-27BA00C8069C}"/>
              </a:ext>
            </a:extLst>
          </p:cNvPr>
          <p:cNvSpPr/>
          <p:nvPr/>
        </p:nvSpPr>
        <p:spPr>
          <a:xfrm>
            <a:off x="72377" y="3698228"/>
            <a:ext cx="3823419"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ValidPassword </a:t>
            </a:r>
            <a:r>
              <a:rPr lang="ko-KR" altLang="en-US" sz="1800" b="1">
                <a:solidFill>
                  <a:schemeClr val="accent1">
                    <a:lumMod val="75000"/>
                  </a:schemeClr>
                </a:solidFill>
              </a:rPr>
              <a:t>어노테이션 정의</a:t>
            </a:r>
            <a:endParaRPr lang="ko-KR" altLang="en-US" b="1">
              <a:solidFill>
                <a:schemeClr val="accent1">
                  <a:lumMod val="75000"/>
                </a:schemeClr>
              </a:solidFill>
              <a:latin typeface="+mn-ea"/>
            </a:endParaRPr>
          </a:p>
        </p:txBody>
      </p:sp>
      <p:sp>
        <p:nvSpPr>
          <p:cNvPr id="18" name="직사각형 17">
            <a:extLst>
              <a:ext uri="{FF2B5EF4-FFF2-40B4-BE49-F238E27FC236}">
                <a16:creationId xmlns:a16="http://schemas.microsoft.com/office/drawing/2014/main" id="{B459CCC3-399D-48BF-8EA3-6191C99D9111}"/>
              </a:ext>
            </a:extLst>
          </p:cNvPr>
          <p:cNvSpPr/>
          <p:nvPr/>
        </p:nvSpPr>
        <p:spPr>
          <a:xfrm>
            <a:off x="4016381" y="4125828"/>
            <a:ext cx="2488051"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검증기</a:t>
            </a:r>
            <a:r>
              <a:rPr lang="en-US" altLang="ko-KR" sz="1000">
                <a:solidFill>
                  <a:schemeClr val="bg1">
                    <a:lumMod val="50000"/>
                  </a:schemeClr>
                </a:solidFill>
              </a:rPr>
              <a:t>(PasswordValidator)</a:t>
            </a:r>
            <a:r>
              <a:rPr lang="ko-KR" altLang="en-US" sz="1000">
                <a:solidFill>
                  <a:schemeClr val="bg1">
                    <a:lumMod val="50000"/>
                  </a:schemeClr>
                </a:solidFill>
              </a:rPr>
              <a:t>를 지정</a:t>
            </a:r>
            <a:endParaRPr lang="en-US" altLang="ko-KR" sz="1000">
              <a:solidFill>
                <a:schemeClr val="bg1">
                  <a:lumMod val="50000"/>
                </a:schemeClr>
              </a:solidFill>
            </a:endParaRPr>
          </a:p>
        </p:txBody>
      </p:sp>
      <p:sp>
        <p:nvSpPr>
          <p:cNvPr id="19" name="직사각형 18">
            <a:extLst>
              <a:ext uri="{FF2B5EF4-FFF2-40B4-BE49-F238E27FC236}">
                <a16:creationId xmlns:a16="http://schemas.microsoft.com/office/drawing/2014/main" id="{9B56CE0B-6B71-4163-AD93-5C920989B7F0}"/>
              </a:ext>
            </a:extLst>
          </p:cNvPr>
          <p:cNvSpPr/>
          <p:nvPr/>
        </p:nvSpPr>
        <p:spPr>
          <a:xfrm>
            <a:off x="9539357" y="5121902"/>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검증 실패 시 출력할 메시지</a:t>
            </a:r>
            <a:endParaRPr lang="en-US" altLang="ko-KR" sz="1000">
              <a:solidFill>
                <a:schemeClr val="bg1">
                  <a:lumMod val="50000"/>
                </a:schemeClr>
              </a:solidFill>
            </a:endParaRPr>
          </a:p>
        </p:txBody>
      </p:sp>
      <p:sp>
        <p:nvSpPr>
          <p:cNvPr id="20" name="직사각형 19">
            <a:extLst>
              <a:ext uri="{FF2B5EF4-FFF2-40B4-BE49-F238E27FC236}">
                <a16:creationId xmlns:a16="http://schemas.microsoft.com/office/drawing/2014/main" id="{7025C260-8619-4232-B4F3-E1E0DA0EBAFC}"/>
              </a:ext>
            </a:extLst>
          </p:cNvPr>
          <p:cNvSpPr/>
          <p:nvPr/>
        </p:nvSpPr>
        <p:spPr>
          <a:xfrm>
            <a:off x="2693549" y="5378740"/>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그룹화</a:t>
            </a:r>
            <a:endParaRPr lang="en-US" altLang="ko-KR" sz="1000">
              <a:solidFill>
                <a:schemeClr val="bg1">
                  <a:lumMod val="50000"/>
                </a:schemeClr>
              </a:solidFill>
            </a:endParaRPr>
          </a:p>
        </p:txBody>
      </p:sp>
      <p:sp>
        <p:nvSpPr>
          <p:cNvPr id="21" name="직사각형 20">
            <a:extLst>
              <a:ext uri="{FF2B5EF4-FFF2-40B4-BE49-F238E27FC236}">
                <a16:creationId xmlns:a16="http://schemas.microsoft.com/office/drawing/2014/main" id="{210B99CE-6E5D-468E-845D-5674DF25A5DA}"/>
              </a:ext>
            </a:extLst>
          </p:cNvPr>
          <p:cNvSpPr/>
          <p:nvPr/>
        </p:nvSpPr>
        <p:spPr>
          <a:xfrm>
            <a:off x="3809117" y="5634040"/>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추가 메티데이터</a:t>
            </a:r>
            <a:endParaRPr lang="en-US" altLang="ko-KR" sz="1000">
              <a:solidFill>
                <a:schemeClr val="bg1">
                  <a:lumMod val="50000"/>
                </a:schemeClr>
              </a:solidFill>
            </a:endParaRPr>
          </a:p>
        </p:txBody>
      </p:sp>
      <p:sp>
        <p:nvSpPr>
          <p:cNvPr id="14" name="직사각형 13">
            <a:extLst>
              <a:ext uri="{FF2B5EF4-FFF2-40B4-BE49-F238E27FC236}">
                <a16:creationId xmlns:a16="http://schemas.microsoft.com/office/drawing/2014/main" id="{7D7ACACD-5A0C-4277-9DC0-44AC137ED420}"/>
              </a:ext>
            </a:extLst>
          </p:cNvPr>
          <p:cNvSpPr/>
          <p:nvPr/>
        </p:nvSpPr>
        <p:spPr>
          <a:xfrm>
            <a:off x="3895796" y="1005359"/>
            <a:ext cx="8018030"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주어진 제약 조건</a:t>
            </a:r>
            <a:r>
              <a:rPr lang="en-US" altLang="ko-KR" sz="1200"/>
              <a:t>(</a:t>
            </a:r>
            <a:r>
              <a:rPr lang="ko-KR" altLang="en-US" sz="1200"/>
              <a:t>예</a:t>
            </a:r>
            <a:r>
              <a:rPr lang="en-US" altLang="ko-KR" sz="1200"/>
              <a:t>: @NotNull) </a:t>
            </a:r>
            <a:r>
              <a:rPr lang="en-US" altLang="ko-KR" sz="1200" b="1"/>
              <a:t>A</a:t>
            </a:r>
            <a:r>
              <a:rPr lang="en-US" altLang="ko-KR" sz="1200"/>
              <a:t> </a:t>
            </a:r>
            <a:r>
              <a:rPr lang="ko-KR" altLang="en-US" sz="1200"/>
              <a:t>에 대해 특정 객체 타입 </a:t>
            </a:r>
            <a:r>
              <a:rPr lang="en-US" altLang="ko-KR" sz="1200" b="1"/>
              <a:t>T</a:t>
            </a:r>
            <a:r>
              <a:rPr lang="en-US" altLang="ko-KR" sz="1200"/>
              <a:t> </a:t>
            </a:r>
            <a:r>
              <a:rPr lang="ko-KR" altLang="en-US" sz="1200"/>
              <a:t>를 검증하는 로직을 정의하는 인터페이스이다</a:t>
            </a:r>
            <a:endParaRPr lang="en-US" altLang="ko-KR" sz="1200">
              <a:latin typeface="+mn-ea"/>
            </a:endParaRPr>
          </a:p>
        </p:txBody>
      </p:sp>
      <p:pic>
        <p:nvPicPr>
          <p:cNvPr id="15" name="그림 14">
            <a:extLst>
              <a:ext uri="{FF2B5EF4-FFF2-40B4-BE49-F238E27FC236}">
                <a16:creationId xmlns:a16="http://schemas.microsoft.com/office/drawing/2014/main" id="{ECE45060-2B3B-40A7-8D91-0319D4048A11}"/>
              </a:ext>
            </a:extLst>
          </p:cNvPr>
          <p:cNvPicPr>
            <a:picLocks noChangeAspect="1"/>
          </p:cNvPicPr>
          <p:nvPr/>
        </p:nvPicPr>
        <p:blipFill>
          <a:blip r:embed="rId3"/>
          <a:stretch>
            <a:fillRect/>
          </a:stretch>
        </p:blipFill>
        <p:spPr>
          <a:xfrm>
            <a:off x="484108" y="1042484"/>
            <a:ext cx="3304126" cy="977903"/>
          </a:xfrm>
          <a:prstGeom prst="rect">
            <a:avLst/>
          </a:prstGeom>
        </p:spPr>
      </p:pic>
      <p:sp>
        <p:nvSpPr>
          <p:cNvPr id="24" name="직사각형 23">
            <a:extLst>
              <a:ext uri="{FF2B5EF4-FFF2-40B4-BE49-F238E27FC236}">
                <a16:creationId xmlns:a16="http://schemas.microsoft.com/office/drawing/2014/main" id="{3A785194-FDCA-4481-A352-AD9000D6DA22}"/>
              </a:ext>
            </a:extLst>
          </p:cNvPr>
          <p:cNvSpPr/>
          <p:nvPr/>
        </p:nvSpPr>
        <p:spPr>
          <a:xfrm>
            <a:off x="3895796" y="1409771"/>
            <a:ext cx="7452730"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작업을 수행하며 불린 값을 반환한다</a:t>
            </a:r>
            <a:r>
              <a:rPr lang="en-US" altLang="ko-KR" sz="1200"/>
              <a:t>. </a:t>
            </a:r>
            <a:r>
              <a:rPr lang="ko-KR" altLang="en-US" sz="1200"/>
              <a:t>검증 대상 객체</a:t>
            </a:r>
            <a:r>
              <a:rPr lang="en-US" altLang="ko-KR" sz="1200"/>
              <a:t>(T)</a:t>
            </a:r>
            <a:r>
              <a:rPr lang="ko-KR" altLang="en-US" sz="1200"/>
              <a:t>는 변경하지 않고 그대로 유지해야 한다</a:t>
            </a:r>
            <a:endParaRPr lang="en-US" altLang="ko-KR" sz="1200"/>
          </a:p>
          <a:p>
            <a:pPr marL="171450" indent="-171450">
              <a:lnSpc>
                <a:spcPct val="150000"/>
              </a:lnSpc>
              <a:buFont typeface="Arial" panose="020B0604020202020204" pitchFamily="34" charset="0"/>
              <a:buChar char="•"/>
            </a:pPr>
            <a:r>
              <a:rPr lang="ko-KR" altLang="en-US" sz="1200">
                <a:latin typeface="+mn-ea"/>
              </a:rPr>
              <a:t>검증기의 </a:t>
            </a:r>
            <a:r>
              <a:rPr lang="en-US" altLang="ko-KR" sz="1200">
                <a:latin typeface="+mn-ea"/>
              </a:rPr>
              <a:t>isValid </a:t>
            </a:r>
            <a:r>
              <a:rPr lang="ko-KR" altLang="en-US" sz="1200">
                <a:latin typeface="+mn-ea"/>
              </a:rPr>
              <a:t>호출을 준비하기 위해 초기화 한다</a:t>
            </a:r>
            <a:r>
              <a:rPr lang="en-US" altLang="ko-KR" sz="1200">
                <a:latin typeface="+mn-ea"/>
              </a:rPr>
              <a:t>. </a:t>
            </a:r>
            <a:r>
              <a:rPr lang="ko-KR" altLang="en-US" sz="1200">
                <a:latin typeface="+mn-ea"/>
              </a:rPr>
              <a:t>검증에 사용되기 전에 먼저 호출이 된다</a:t>
            </a:r>
            <a:endParaRPr lang="en-US" altLang="ko-KR" sz="1200">
              <a:latin typeface="+mn-ea"/>
            </a:endParaRPr>
          </a:p>
        </p:txBody>
      </p:sp>
    </p:spTree>
    <p:extLst>
      <p:ext uri="{BB962C8B-B14F-4D97-AF65-F5344CB8AC3E}">
        <p14:creationId xmlns:p14="http://schemas.microsoft.com/office/powerpoint/2010/main" val="62230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401608" y="2921169"/>
            <a:ext cx="5388784"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서블릿</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(Servlet)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servlet/tree/servletlifecycle</a:t>
            </a:r>
            <a:endParaRPr lang="ko-KR" altLang="en-US" sz="1400">
              <a:solidFill>
                <a:schemeClr val="accent1">
                  <a:lumMod val="75000"/>
                </a:schemeClr>
              </a:solidFill>
            </a:endParaRPr>
          </a:p>
        </p:txBody>
      </p:sp>
    </p:spTree>
    <p:extLst>
      <p:ext uri="{BB962C8B-B14F-4D97-AF65-F5344CB8AC3E}">
        <p14:creationId xmlns:p14="http://schemas.microsoft.com/office/powerpoint/2010/main" val="235920525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6D86FC5-7FD9-45DF-ACB5-27BA00C8069C}"/>
              </a:ext>
            </a:extLst>
          </p:cNvPr>
          <p:cNvSpPr/>
          <p:nvPr/>
        </p:nvSpPr>
        <p:spPr>
          <a:xfrm>
            <a:off x="0" y="256379"/>
            <a:ext cx="380796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PasswordValidator </a:t>
            </a:r>
            <a:r>
              <a:rPr lang="ko-KR" altLang="en-US" sz="1800" b="1">
                <a:solidFill>
                  <a:schemeClr val="accent1">
                    <a:lumMod val="75000"/>
                  </a:schemeClr>
                </a:solidFill>
              </a:rPr>
              <a:t>클래스 구현</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8520AB99-85C4-40E4-A0D6-713A3A882EA0}"/>
              </a:ext>
            </a:extLst>
          </p:cNvPr>
          <p:cNvSpPr>
            <a:spLocks noChangeArrowheads="1"/>
          </p:cNvSpPr>
          <p:nvPr/>
        </p:nvSpPr>
        <p:spPr bwMode="auto">
          <a:xfrm>
            <a:off x="432816" y="678591"/>
            <a:ext cx="6455664" cy="564712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PasswordValidator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ConstraintValidator&lt;ValidPassword, String&gt;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int </a:t>
            </a:r>
            <a:r>
              <a:rPr kumimoji="0" lang="ko-KR" altLang="ko-KR" sz="1100" b="0" i="0" u="none" strike="noStrike" cap="none" normalizeH="0" baseline="0">
                <a:ln>
                  <a:noFill/>
                </a:ln>
                <a:solidFill>
                  <a:srgbClr val="C77DBB"/>
                </a:solidFill>
                <a:effectLst/>
                <a:ea typeface="JetBrains Mono"/>
              </a:rPr>
              <a:t>minLength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initialize</a:t>
            </a:r>
            <a:r>
              <a:rPr kumimoji="0" lang="ko-KR" altLang="ko-KR" sz="1100" b="0" i="0" u="none" strike="noStrike" cap="none" normalizeH="0" baseline="0">
                <a:ln>
                  <a:noFill/>
                </a:ln>
                <a:solidFill>
                  <a:srgbClr val="BCBEC4"/>
                </a:solidFill>
                <a:effectLst/>
                <a:ea typeface="JetBrains Mono"/>
              </a:rPr>
              <a:t>(ValidPassword constraintAnnotation)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minLength </a:t>
            </a:r>
            <a:r>
              <a:rPr kumimoji="0" lang="ko-KR" altLang="ko-KR" sz="1100" b="0" i="0" u="none" strike="noStrike" cap="none" normalizeH="0" baseline="0">
                <a:ln>
                  <a:noFill/>
                </a:ln>
                <a:solidFill>
                  <a:srgbClr val="BCBEC4"/>
                </a:solidFill>
                <a:effectLst/>
                <a:ea typeface="JetBrains Mono"/>
              </a:rPr>
              <a:t>= constraintAnnotation.minLength();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어노테이션에서 최소 길이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isValid</a:t>
            </a:r>
            <a:r>
              <a:rPr kumimoji="0" lang="ko-KR" altLang="ko-KR" sz="1100" b="0" i="0" u="none" strike="noStrike" cap="none" normalizeH="0" baseline="0">
                <a:ln>
                  <a:noFill/>
                </a:ln>
                <a:solidFill>
                  <a:srgbClr val="BCBEC4"/>
                </a:solidFill>
                <a:effectLst/>
                <a:ea typeface="JetBrains Mono"/>
              </a:rPr>
              <a:t>(String password, ConstraintValidatorContext context)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(password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비밀번호가 최소 길이와 대문자</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소문자</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숫자를 포함하는지 검사</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hasUpperCase = password.chars().anyMatch(Character::</a:t>
            </a:r>
            <a:r>
              <a:rPr kumimoji="0" lang="ko-KR" altLang="ko-KR" sz="1100" b="0" i="1" u="none" strike="noStrike" cap="none" normalizeH="0" baseline="0">
                <a:ln>
                  <a:noFill/>
                </a:ln>
                <a:solidFill>
                  <a:srgbClr val="BCBEC4"/>
                </a:solidFill>
                <a:effectLst/>
                <a:ea typeface="JetBrains Mono"/>
              </a:rPr>
              <a:t>isUpperCase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hasLowerCase = password.chars().anyMatch(Character::</a:t>
            </a:r>
            <a:r>
              <a:rPr kumimoji="0" lang="ko-KR" altLang="ko-KR" sz="1100" b="0" i="1" u="none" strike="noStrike" cap="none" normalizeH="0" baseline="0">
                <a:ln>
                  <a:noFill/>
                </a:ln>
                <a:solidFill>
                  <a:srgbClr val="BCBEC4"/>
                </a:solidFill>
                <a:effectLst/>
                <a:ea typeface="JetBrains Mono"/>
              </a:rPr>
              <a:t>isLowerCase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hasDigit = password.chars().anyMatch(Character::</a:t>
            </a:r>
            <a:r>
              <a:rPr kumimoji="0" lang="ko-KR" altLang="ko-KR" sz="1100" b="0" i="1" u="none" strike="noStrike" cap="none" normalizeH="0" baseline="0">
                <a:ln>
                  <a:noFill/>
                </a:ln>
                <a:solidFill>
                  <a:srgbClr val="BCBEC4"/>
                </a:solidFill>
                <a:effectLst/>
                <a:ea typeface="JetBrains Mono"/>
              </a:rPr>
              <a:t>isDigit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password.length() &gt;= </a:t>
            </a:r>
            <a:r>
              <a:rPr kumimoji="0" lang="ko-KR" altLang="ko-KR" sz="1100" b="0" i="0" u="none" strike="noStrike" cap="none" normalizeH="0" baseline="0">
                <a:ln>
                  <a:noFill/>
                </a:ln>
                <a:solidFill>
                  <a:srgbClr val="C77DBB"/>
                </a:solidFill>
                <a:effectLst/>
                <a:ea typeface="JetBrains Mono"/>
              </a:rPr>
              <a:t>minLength </a:t>
            </a:r>
            <a:r>
              <a:rPr kumimoji="0" lang="ko-KR" altLang="ko-KR" sz="1100" b="0" i="0" u="none" strike="noStrike" cap="none" normalizeH="0" baseline="0">
                <a:ln>
                  <a:noFill/>
                </a:ln>
                <a:solidFill>
                  <a:srgbClr val="BCBEC4"/>
                </a:solidFill>
                <a:effectLst/>
                <a:ea typeface="JetBrains Mono"/>
              </a:rPr>
              <a:t>&amp;&amp; hasUpperCase &amp;&amp; hasLowerCase &amp;&amp; hasDigit;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sp>
        <p:nvSpPr>
          <p:cNvPr id="5" name="Rectangle 3">
            <a:extLst>
              <a:ext uri="{FF2B5EF4-FFF2-40B4-BE49-F238E27FC236}">
                <a16:creationId xmlns:a16="http://schemas.microsoft.com/office/drawing/2014/main" id="{9E8180FF-0671-4A09-B5B7-E0FCD3D701AD}"/>
              </a:ext>
            </a:extLst>
          </p:cNvPr>
          <p:cNvSpPr>
            <a:spLocks noChangeArrowheads="1"/>
          </p:cNvSpPr>
          <p:nvPr/>
        </p:nvSpPr>
        <p:spPr bwMode="auto">
          <a:xfrm>
            <a:off x="7242048" y="678591"/>
            <a:ext cx="4718304"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"Password must not be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@ValidPassword</a:t>
            </a:r>
            <a:r>
              <a:rPr kumimoji="0" lang="ko-KR" altLang="ko-KR" sz="1100" b="0" i="0" u="none" strike="noStrike" cap="none" normalizeH="0" baseline="0">
                <a:ln>
                  <a:noFill/>
                </a:ln>
                <a:solidFill>
                  <a:srgbClr val="BCBEC4"/>
                </a:solidFill>
                <a:effectLst/>
                <a:ea typeface="JetBrains Mono"/>
              </a:rPr>
              <a:t>(minLength = </a:t>
            </a:r>
            <a:r>
              <a:rPr kumimoji="0" lang="ko-KR" altLang="ko-KR" sz="1100" b="0" i="0" u="none" strike="noStrike" cap="none" normalizeH="0" baseline="0">
                <a:ln>
                  <a:noFill/>
                </a:ln>
                <a:solidFill>
                  <a:srgbClr val="2AACB8"/>
                </a:solidFill>
                <a:effectLst/>
                <a:ea typeface="JetBrains Mono"/>
              </a:rPr>
              <a:t>10</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최소 길이를</a:t>
            </a:r>
            <a:r>
              <a:rPr kumimoji="0" lang="ko-KR" altLang="ko-KR" sz="1100" b="0" i="0" u="none" strike="noStrike" cap="none" normalizeH="0" baseline="0">
                <a:ln>
                  <a:noFill/>
                </a:ln>
                <a:solidFill>
                  <a:srgbClr val="7A7E85"/>
                </a:solidFill>
                <a:effectLst/>
                <a:ea typeface="JetBrains Mono"/>
              </a:rPr>
              <a:t> 10</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자로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58424320-83BA-4291-9549-A4F499D9B475}"/>
              </a:ext>
            </a:extLst>
          </p:cNvPr>
          <p:cNvSpPr/>
          <p:nvPr/>
        </p:nvSpPr>
        <p:spPr>
          <a:xfrm>
            <a:off x="7114032" y="256379"/>
            <a:ext cx="4493538" cy="369332"/>
          </a:xfrm>
          <a:prstGeom prst="rect">
            <a:avLst/>
          </a:prstGeom>
        </p:spPr>
        <p:txBody>
          <a:bodyPr wrap="none">
            <a:spAutoFit/>
          </a:bodyPr>
          <a:lstStyle/>
          <a:p>
            <a:pPr marL="285750" indent="-285750">
              <a:buFont typeface="Wingdings" panose="05000000000000000000" pitchFamily="2" charset="2"/>
              <a:buChar char="ü"/>
            </a:pPr>
            <a:r>
              <a:rPr lang="ko-KR" altLang="en-US" sz="1800" b="1"/>
              <a:t>유효성 검사 클래스에</a:t>
            </a:r>
            <a:r>
              <a:rPr lang="en-US" altLang="ko-KR" sz="1800" b="1"/>
              <a:t> </a:t>
            </a:r>
            <a:r>
              <a:rPr lang="ko-KR" altLang="en-US" b="1"/>
              <a:t>어노테이션 적용</a:t>
            </a:r>
            <a:endParaRPr lang="ko-KR" altLang="en-US" b="1">
              <a:latin typeface="+mn-ea"/>
            </a:endParaRPr>
          </a:p>
        </p:txBody>
      </p:sp>
      <p:sp>
        <p:nvSpPr>
          <p:cNvPr id="24" name="직사각형 23">
            <a:extLst>
              <a:ext uri="{FF2B5EF4-FFF2-40B4-BE49-F238E27FC236}">
                <a16:creationId xmlns:a16="http://schemas.microsoft.com/office/drawing/2014/main" id="{62AD43B9-E5C0-4A57-BD97-26257F8BA98C}"/>
              </a:ext>
            </a:extLst>
          </p:cNvPr>
          <p:cNvSpPr/>
          <p:nvPr/>
        </p:nvSpPr>
        <p:spPr>
          <a:xfrm>
            <a:off x="7114032" y="3308374"/>
            <a:ext cx="3719288" cy="369332"/>
          </a:xfrm>
          <a:prstGeom prst="rect">
            <a:avLst/>
          </a:prstGeom>
        </p:spPr>
        <p:txBody>
          <a:bodyPr wrap="none">
            <a:spAutoFit/>
          </a:bodyPr>
          <a:lstStyle/>
          <a:p>
            <a:pPr marL="285750" indent="-285750">
              <a:buFont typeface="Wingdings" panose="05000000000000000000" pitchFamily="2" charset="2"/>
              <a:buChar char="ü"/>
            </a:pPr>
            <a:r>
              <a:rPr lang="ko-KR" altLang="en-US" sz="1800" b="1"/>
              <a:t>컨트롤러에서 유효성 검사 수행</a:t>
            </a:r>
            <a:endParaRPr lang="ko-KR" altLang="en-US" b="1">
              <a:latin typeface="+mn-ea"/>
            </a:endParaRPr>
          </a:p>
        </p:txBody>
      </p:sp>
      <p:sp>
        <p:nvSpPr>
          <p:cNvPr id="7" name="Rectangle 5">
            <a:extLst>
              <a:ext uri="{FF2B5EF4-FFF2-40B4-BE49-F238E27FC236}">
                <a16:creationId xmlns:a16="http://schemas.microsoft.com/office/drawing/2014/main" id="{D8D0D35D-E36A-4F64-9C0A-C5A371161072}"/>
              </a:ext>
            </a:extLst>
          </p:cNvPr>
          <p:cNvSpPr>
            <a:spLocks noChangeArrowheads="1"/>
          </p:cNvSpPr>
          <p:nvPr/>
        </p:nvSpPr>
        <p:spPr bwMode="auto">
          <a:xfrm>
            <a:off x="7242048" y="3683027"/>
            <a:ext cx="4718304" cy="23448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"/register"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registerUser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@Valid @ModelAttribute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BindingResult bindingResult,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(bindingResult.hasErrors())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model.addAttribute(</a:t>
            </a:r>
            <a:r>
              <a:rPr kumimoji="0" lang="ko-KR" altLang="ko-KR" sz="1100" b="0" i="0" u="none" strike="noStrike" cap="none" normalizeH="0" baseline="0">
                <a:ln>
                  <a:noFill/>
                </a:ln>
                <a:solidFill>
                  <a:srgbClr val="6AAB73"/>
                </a:solidFill>
                <a:effectLst/>
                <a:ea typeface="JetBrains Mono"/>
              </a:rPr>
              <a:t>"formErrors"</a:t>
            </a:r>
            <a:r>
              <a:rPr kumimoji="0" lang="ko-KR" altLang="ko-KR" sz="1100" b="0" i="0" u="none" strike="noStrike" cap="none" normalizeH="0" baseline="0">
                <a:ln>
                  <a:noFill/>
                </a:ln>
                <a:solidFill>
                  <a:srgbClr val="BCBEC4"/>
                </a:solidFill>
                <a:effectLst/>
                <a:ea typeface="JetBrains Mono"/>
              </a:rPr>
              <a:t>, bindingResult.getAllErrors());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"register"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"registrationSuccess"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06307266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621384" y="2921169"/>
            <a:ext cx="4949239"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Return Values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4880477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78683-CD68-5AA9-EE2F-39C0D7DBC7C6}"/>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1727F9C3-35EE-4785-BA80-D65180A79046}"/>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5DE0E9C6-1A90-B421-5D88-A268DCEC5A50}"/>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3076CF2C-2705-B365-7F86-D30171ED5212}"/>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D81A3B6F-99A3-73FF-B970-1D403B427908}"/>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BB0EE998-3430-4435-4A24-BBBCD03E7793}"/>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AD79F181-4D99-F977-EBF7-9262E7719959}"/>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BFCFDF45-6CC2-58A0-5B70-594AFBB8FED4}"/>
              </a:ext>
            </a:extLst>
          </p:cNvPr>
          <p:cNvSpPr/>
          <p:nvPr/>
        </p:nvSpPr>
        <p:spPr>
          <a:xfrm>
            <a:off x="5886801" y="2173697"/>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07211248-BB60-0080-67D9-F644768942CE}"/>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8F5D4E48-7F6A-3B27-AF9B-0309F230842B}"/>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2C526461-F44C-53E6-A931-A7F0F5D3EAB0}"/>
              </a:ext>
            </a:extLst>
          </p:cNvPr>
          <p:cNvSpPr/>
          <p:nvPr/>
        </p:nvSpPr>
        <p:spPr>
          <a:xfrm>
            <a:off x="9775906" y="3344335"/>
            <a:ext cx="1132426"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5F194E48-05DE-B267-A8A7-E88D7FC97081}"/>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96EF24F1-24BE-3DD5-A7BB-ECD67D2DE795}"/>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7AA2829D-3A4D-8016-AD7C-CCD0A0ED8B24}"/>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53CC107-E7D1-1547-FB99-DFBE023F7B6C}"/>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9EE2968-76FD-20DD-90F7-06A4BA62D4CF}"/>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03F5FB29-98C9-A279-001A-930F8D1E33F2}"/>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B7BA28A-A026-81F9-5830-62611D7C9F62}"/>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12783900-5349-6859-2055-E52484631BA6}"/>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B9A31CD9-C211-6170-967B-352A226745D9}"/>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4BB49DCD-84EA-AA24-53C7-6B4D9E9B9A0F}"/>
              </a:ext>
            </a:extLst>
          </p:cNvPr>
          <p:cNvSpPr/>
          <p:nvPr/>
        </p:nvSpPr>
        <p:spPr>
          <a:xfrm>
            <a:off x="4078316" y="3832659"/>
            <a:ext cx="1310801"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ModelAndView</a:t>
            </a:r>
          </a:p>
        </p:txBody>
      </p:sp>
      <p:sp>
        <p:nvSpPr>
          <p:cNvPr id="132" name="직사각형 131">
            <a:extLst>
              <a:ext uri="{FF2B5EF4-FFF2-40B4-BE49-F238E27FC236}">
                <a16:creationId xmlns:a16="http://schemas.microsoft.com/office/drawing/2014/main" id="{BD413E65-B820-17B9-1C29-F41910A25255}"/>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17E0AAA8-E5AC-A4B4-F2C0-417CE4ED9792}"/>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928BCE63-C4C4-E086-D029-3F73A09E12AD}"/>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5D00A796-56D8-C1A6-BAC3-6BFAFE059E80}"/>
              </a:ext>
            </a:extLst>
          </p:cNvPr>
          <p:cNvSpPr/>
          <p:nvPr/>
        </p:nvSpPr>
        <p:spPr>
          <a:xfrm>
            <a:off x="4275721" y="327128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5B3A75A9-FC32-B480-DCC2-5E1318A9FD70}"/>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C6272EA0-C0BA-B1B4-9F8B-9E9F22CB7EA3}"/>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08657EBE-916D-D5E7-36DA-8DEF7FF93CE8}"/>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BACAC3D5-6829-C6B8-C0DB-A44B13EFB081}"/>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2BACDDFE-94F4-7F28-35AB-F9156E74F729}"/>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E49BCB56-CB90-FC15-EF1B-157D2137276E}"/>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9913A3D-3C99-A518-6625-6775ED983220}"/>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BF473B5-296E-1F9F-0FB4-72C549082D87}"/>
              </a:ext>
            </a:extLst>
          </p:cNvPr>
          <p:cNvSpPr/>
          <p:nvPr/>
        </p:nvSpPr>
        <p:spPr>
          <a:xfrm>
            <a:off x="8351877" y="3793696"/>
            <a:ext cx="911606"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view name</a:t>
            </a:r>
          </a:p>
        </p:txBody>
      </p:sp>
      <p:cxnSp>
        <p:nvCxnSpPr>
          <p:cNvPr id="244" name="직선 화살표 연결선 243">
            <a:extLst>
              <a:ext uri="{FF2B5EF4-FFF2-40B4-BE49-F238E27FC236}">
                <a16:creationId xmlns:a16="http://schemas.microsoft.com/office/drawing/2014/main" id="{55AD2D8B-74BF-4611-E23D-80EFB8678827}"/>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7443BCA3-9111-C41B-C02B-7FA40BE2DC33}"/>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C51E36D-7B20-757C-DCC1-373509F30CCA}"/>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DC70FFD9-DC01-0B68-98C9-9C8AD439412F}"/>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6AC7C814-ADAD-4AD3-94D8-ABC3B51CE611}"/>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764F593B-F9BE-7E87-CA8D-CC0FB1C7E40B}"/>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solidFill>
                  <a:schemeClr val="bg1">
                    <a:lumMod val="50000"/>
                  </a:schemeClr>
                </a:solidFill>
                <a:latin typeface="+mn-ea"/>
              </a:rPr>
              <a:t>(Controller)</a:t>
            </a:r>
          </a:p>
        </p:txBody>
      </p:sp>
      <p:cxnSp>
        <p:nvCxnSpPr>
          <p:cNvPr id="21" name="직선 화살표 연결선 20">
            <a:extLst>
              <a:ext uri="{FF2B5EF4-FFF2-40B4-BE49-F238E27FC236}">
                <a16:creationId xmlns:a16="http://schemas.microsoft.com/office/drawing/2014/main" id="{57AEF9A6-E277-2E5D-0213-0D5C22A33E6C}"/>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56E03895-0715-268B-7B72-DFF287BD17B2}"/>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35696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39A28-A067-ADB0-E61C-BD9844A54FF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6CE8C1D-DC83-8AF7-B583-0EF79150FB4A}"/>
              </a:ext>
            </a:extLst>
          </p:cNvPr>
          <p:cNvSpPr/>
          <p:nvPr/>
        </p:nvSpPr>
        <p:spPr>
          <a:xfrm>
            <a:off x="436668" y="468717"/>
            <a:ext cx="117553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a:t>
            </a:r>
            <a:r>
              <a:rPr lang="en-US" altLang="ko-KR" sz="1200"/>
              <a:t>MVC </a:t>
            </a:r>
            <a:r>
              <a:rPr lang="ko-KR" altLang="en-US" sz="1200"/>
              <a:t>에서 컨트롤러 메서드의 반환 방식은 크게 </a:t>
            </a:r>
            <a:r>
              <a:rPr lang="en-US" altLang="ko-KR" sz="1200"/>
              <a:t>View </a:t>
            </a:r>
            <a:r>
              <a:rPr lang="ko-KR" altLang="en-US" sz="1200"/>
              <a:t>와 </a:t>
            </a:r>
            <a:r>
              <a:rPr lang="en-US" altLang="ko-KR" sz="1200"/>
              <a:t>HTTP </a:t>
            </a:r>
            <a:r>
              <a:rPr lang="ko-KR" altLang="en-US" sz="1200"/>
              <a:t>본문 응답으로 나눌 수 있으며 각 방식은 클라이언트에게 반환하는 응답의 형태를 결정한다</a:t>
            </a:r>
            <a:endParaRPr lang="en-US" altLang="ko-KR" sz="1200"/>
          </a:p>
        </p:txBody>
      </p:sp>
      <p:sp>
        <p:nvSpPr>
          <p:cNvPr id="74" name="직사각형 73">
            <a:extLst>
              <a:ext uri="{FF2B5EF4-FFF2-40B4-BE49-F238E27FC236}">
                <a16:creationId xmlns:a16="http://schemas.microsoft.com/office/drawing/2014/main" id="{294CEF4B-C706-2DDC-4504-C84EC8168AF4}"/>
              </a:ext>
            </a:extLst>
          </p:cNvPr>
          <p:cNvSpPr/>
          <p:nvPr/>
        </p:nvSpPr>
        <p:spPr>
          <a:xfrm>
            <a:off x="192619" y="12823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2" name="직사각형 11">
            <a:extLst>
              <a:ext uri="{FF2B5EF4-FFF2-40B4-BE49-F238E27FC236}">
                <a16:creationId xmlns:a16="http://schemas.microsoft.com/office/drawing/2014/main" id="{7F440E50-5CDD-3DBC-849A-0F48E6A5F6CB}"/>
              </a:ext>
            </a:extLst>
          </p:cNvPr>
          <p:cNvSpPr/>
          <p:nvPr/>
        </p:nvSpPr>
        <p:spPr>
          <a:xfrm>
            <a:off x="192619" y="2642713"/>
            <a:ext cx="44051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HandlerMethodReturnValueHandler</a:t>
            </a:r>
            <a:endParaRPr lang="ko-KR" altLang="en-US" b="1">
              <a:solidFill>
                <a:schemeClr val="accent1">
                  <a:lumMod val="75000"/>
                </a:schemeClr>
              </a:solidFill>
              <a:latin typeface="+mn-ea"/>
            </a:endParaRPr>
          </a:p>
        </p:txBody>
      </p:sp>
      <p:sp>
        <p:nvSpPr>
          <p:cNvPr id="20" name="모서리가 둥근 직사각형 38">
            <a:extLst>
              <a:ext uri="{FF2B5EF4-FFF2-40B4-BE49-F238E27FC236}">
                <a16:creationId xmlns:a16="http://schemas.microsoft.com/office/drawing/2014/main" id="{CE74547A-F8B1-EEC4-36E5-CC5C6789A24E}"/>
              </a:ext>
            </a:extLst>
          </p:cNvPr>
          <p:cNvSpPr/>
          <p:nvPr/>
        </p:nvSpPr>
        <p:spPr>
          <a:xfrm>
            <a:off x="436668" y="3135489"/>
            <a:ext cx="11562713"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HandlerMethodReturnValueHandler</a:t>
            </a:r>
          </a:p>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boolean </a:t>
            </a:r>
            <a:r>
              <a:rPr kumimoji="0" lang="en-US" altLang="ko-KR" sz="1200" b="0" i="0" u="none" strike="noStrike" cap="none" normalizeH="0" baseline="0">
                <a:ln>
                  <a:noFill/>
                </a:ln>
                <a:solidFill>
                  <a:srgbClr val="56A8F5"/>
                </a:solidFill>
                <a:effectLst/>
                <a:latin typeface="Arial Unicode MS"/>
                <a:ea typeface="JetBrains Mono"/>
              </a:rPr>
              <a:t>supportsReturnType </a:t>
            </a:r>
            <a:r>
              <a:rPr kumimoji="0" lang="ko-KR" altLang="ko-KR" sz="1200" b="0" i="0" u="none" strike="noStrike" cap="none" normalizeH="0" baseline="0">
                <a:ln>
                  <a:noFill/>
                </a:ln>
                <a:solidFill>
                  <a:srgbClr val="BCBEC4"/>
                </a:solidFill>
                <a:effectLst/>
                <a:latin typeface="Arial Unicode MS"/>
                <a:ea typeface="JetBrains Mono"/>
              </a:rPr>
              <a:t>(MethodParameter </a:t>
            </a:r>
            <a:r>
              <a:rPr kumimoji="0" lang="en-US" altLang="ko-KR" sz="1200" b="0" i="0" u="none" strike="noStrike" cap="none" normalizeH="0" baseline="0">
                <a:ln>
                  <a:noFill/>
                </a:ln>
                <a:solidFill>
                  <a:srgbClr val="BCBEC4"/>
                </a:solidFill>
                <a:effectLst/>
                <a:latin typeface="Arial Unicode MS"/>
                <a:ea typeface="JetBrains Mono"/>
              </a:rPr>
              <a:t>returnType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주어진 메서드의 반환 타입이 이 핸들러에 의해 지원되는지 여부를 확인</a:t>
            </a:r>
            <a:r>
              <a:rPr lang="ko-KR" altLang="en-US" sz="1100">
                <a:solidFill>
                  <a:schemeClr val="bg1">
                    <a:lumMod val="50000"/>
                  </a:schemeClr>
                </a:solidFill>
                <a:latin typeface="Arial Unicode MS"/>
                <a:ea typeface="JetBrains Mono"/>
              </a:rPr>
              <a:t>한다</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a:p>
            <a:pPr algn="ctr">
              <a:lnSpc>
                <a:spcPct val="150000"/>
              </a:lnSpc>
            </a:pPr>
            <a:r>
              <a:rPr kumimoji="0" lang="en-US" altLang="ko-KR" sz="1200" b="0" i="0" u="none" strike="noStrike" cap="none" normalizeH="0" baseline="0">
                <a:ln>
                  <a:noFill/>
                </a:ln>
                <a:solidFill>
                  <a:srgbClr val="BCBEC4"/>
                </a:solidFill>
                <a:effectLst/>
                <a:latin typeface="Arial Unicode MS"/>
                <a:ea typeface="JetBrains Mono"/>
              </a:rPr>
              <a:t>void</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56A8F5"/>
                </a:solidFill>
                <a:effectLst/>
                <a:latin typeface="Arial Unicode MS"/>
                <a:ea typeface="JetBrains Mono"/>
              </a:rPr>
              <a:t>handleReturnValue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Object returnValue, MethodParameter returnType,ModelAndViewContainer mavContainer, NativeWebRequest webRequest</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a:t>
            </a:r>
            <a:endParaRPr lang="en-US" altLang="ko-KR" sz="1200">
              <a:solidFill>
                <a:srgbClr val="BCBEC4"/>
              </a:solidFill>
              <a:effectLst/>
              <a:highlight>
                <a:srgbClr val="1E1F22"/>
              </a:highlight>
            </a:endParaRPr>
          </a:p>
        </p:txBody>
      </p:sp>
      <p:sp>
        <p:nvSpPr>
          <p:cNvPr id="24" name="직사각형 23">
            <a:extLst>
              <a:ext uri="{FF2B5EF4-FFF2-40B4-BE49-F238E27FC236}">
                <a16:creationId xmlns:a16="http://schemas.microsoft.com/office/drawing/2014/main" id="{BE0F346F-60E9-C9C4-18D9-8137F16AC874}"/>
              </a:ext>
            </a:extLst>
          </p:cNvPr>
          <p:cNvSpPr/>
          <p:nvPr/>
        </p:nvSpPr>
        <p:spPr>
          <a:xfrm>
            <a:off x="436668" y="4426772"/>
            <a:ext cx="1161897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요청과 관련된 데이터를 컨트롤러 메서드의 파라미터로 변환하는 작업을 담당하는 클래스이다</a:t>
            </a:r>
            <a:endParaRPr lang="en-US" altLang="ko-KR" sz="1200"/>
          </a:p>
          <a:p>
            <a:pPr marL="171450" indent="-171450">
              <a:lnSpc>
                <a:spcPct val="150000"/>
              </a:lnSpc>
              <a:buFont typeface="Arial" panose="020B0604020202020204" pitchFamily="34" charset="0"/>
              <a:buChar char="•"/>
            </a:pPr>
            <a:r>
              <a:rPr lang="ko-KR" altLang="en-US" sz="1200"/>
              <a:t>다양한 유형의 파라미터</a:t>
            </a:r>
            <a:r>
              <a:rPr lang="en-US" altLang="ko-KR" sz="1200"/>
              <a:t> (</a:t>
            </a:r>
            <a:r>
              <a:rPr lang="ko-KR" altLang="en-US" sz="1200"/>
              <a:t>예</a:t>
            </a:r>
            <a:r>
              <a:rPr lang="en-US" altLang="ko-KR" sz="1200"/>
              <a:t>: @RequestParam, @PathVariable, @RequestBody </a:t>
            </a:r>
            <a:r>
              <a:rPr lang="ko-KR" altLang="en-US" sz="1200"/>
              <a:t>등</a:t>
            </a:r>
            <a:r>
              <a:rPr lang="en-US" altLang="ko-KR" sz="1200"/>
              <a:t>)</a:t>
            </a:r>
            <a:r>
              <a:rPr lang="ko-KR" altLang="en-US" sz="1200"/>
              <a:t>를 처리하기 위해 여러 </a:t>
            </a:r>
            <a:r>
              <a:rPr lang="en-US" altLang="ko-KR" sz="1200"/>
              <a:t>HandlerMethodArgumentResolver </a:t>
            </a:r>
            <a:r>
              <a:rPr lang="ko-KR" altLang="en-US" sz="1200"/>
              <a:t>기본 구현체를 제공한다</a:t>
            </a:r>
            <a:endParaRPr lang="en-US" altLang="ko-KR" sz="1200"/>
          </a:p>
          <a:p>
            <a:pPr marL="171450" indent="-171450">
              <a:lnSpc>
                <a:spcPct val="150000"/>
              </a:lnSpc>
              <a:buFont typeface="Arial" panose="020B0604020202020204" pitchFamily="34" charset="0"/>
              <a:buChar char="•"/>
            </a:pPr>
            <a:r>
              <a:rPr lang="ko-KR" altLang="en-US" sz="1200"/>
              <a:t>개발자가 필요에 따라 </a:t>
            </a:r>
            <a:r>
              <a:rPr lang="en-US" altLang="ko-KR" sz="1200"/>
              <a:t>HandlerMethodArgumentResolver </a:t>
            </a:r>
            <a:r>
              <a:rPr lang="ko-KR" altLang="en-US" sz="1200"/>
              <a:t>인터페이스를 직접 구현할 수 있다</a:t>
            </a:r>
            <a:endParaRPr lang="en-US" altLang="ko-KR" sz="1200"/>
          </a:p>
        </p:txBody>
      </p:sp>
      <p:sp>
        <p:nvSpPr>
          <p:cNvPr id="2" name="모서리가 둥근 직사각형 38">
            <a:extLst>
              <a:ext uri="{FF2B5EF4-FFF2-40B4-BE49-F238E27FC236}">
                <a16:creationId xmlns:a16="http://schemas.microsoft.com/office/drawing/2014/main" id="{1E6F3711-2EAD-3014-68AA-42AA05B379A1}"/>
              </a:ext>
            </a:extLst>
          </p:cNvPr>
          <p:cNvSpPr/>
          <p:nvPr/>
        </p:nvSpPr>
        <p:spPr>
          <a:xfrm>
            <a:off x="1184424" y="5529357"/>
            <a:ext cx="2009626" cy="1128689"/>
          </a:xfrm>
          <a:prstGeom prst="roundRect">
            <a:avLst>
              <a:gd name="adj" fmla="val 783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Requeat Parameter</a:t>
            </a:r>
          </a:p>
          <a:p>
            <a:pPr algn="ctr">
              <a:spcBef>
                <a:spcPts val="400"/>
              </a:spcBef>
            </a:pPr>
            <a:r>
              <a:rPr lang="en-US" altLang="ko-KR" sz="1400">
                <a:solidFill>
                  <a:schemeClr val="tx1"/>
                </a:solidFill>
                <a:latin typeface="+mj-lt"/>
                <a:ea typeface="나눔바른고딕" panose="020B0603020101020101"/>
              </a:rPr>
              <a:t>Text</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EFDAB4DA-DEF4-462E-9841-7EF7552E1140}"/>
              </a:ext>
            </a:extLst>
          </p:cNvPr>
          <p:cNvSpPr/>
          <p:nvPr/>
        </p:nvSpPr>
        <p:spPr>
          <a:xfrm>
            <a:off x="3907758" y="5846814"/>
            <a:ext cx="31512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HandlerMethodArgumentResolver                                                                                                                                                                                                                                                                                                                                                                                                                                                               </a:t>
            </a:r>
            <a:endParaRPr lang="ko-KR" altLang="en-US" sz="1400">
              <a:solidFill>
                <a:schemeClr val="bg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D0A62119-C851-E0C6-886D-612CCED0F22F}"/>
              </a:ext>
            </a:extLst>
          </p:cNvPr>
          <p:cNvSpPr/>
          <p:nvPr/>
        </p:nvSpPr>
        <p:spPr>
          <a:xfrm>
            <a:off x="7772691" y="5529357"/>
            <a:ext cx="1837960" cy="1128689"/>
          </a:xfrm>
          <a:prstGeom prst="roundRect">
            <a:avLst>
              <a:gd name="adj" fmla="val 561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Method</a:t>
            </a:r>
          </a:p>
          <a:p>
            <a:pPr algn="ctr">
              <a:spcBef>
                <a:spcPts val="400"/>
              </a:spcBef>
            </a:pPr>
            <a:r>
              <a:rPr lang="en-US" altLang="ko-KR" sz="1400">
                <a:solidFill>
                  <a:schemeClr val="tx1"/>
                </a:solidFill>
                <a:latin typeface="+mj-lt"/>
                <a:ea typeface="나눔바른고딕" panose="020B0603020101020101"/>
              </a:rPr>
              <a:t>int</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cxnSp>
        <p:nvCxnSpPr>
          <p:cNvPr id="6" name="직선 화살표 연결선 5">
            <a:extLst>
              <a:ext uri="{FF2B5EF4-FFF2-40B4-BE49-F238E27FC236}">
                <a16:creationId xmlns:a16="http://schemas.microsoft.com/office/drawing/2014/main" id="{3542F469-6924-48E6-6BB0-C5517B63D41B}"/>
              </a:ext>
            </a:extLst>
          </p:cNvPr>
          <p:cNvCxnSpPr>
            <a:cxnSpLocks/>
            <a:stCxn id="2" idx="3"/>
            <a:endCxn id="3" idx="1"/>
          </p:cNvCxnSpPr>
          <p:nvPr/>
        </p:nvCxnSpPr>
        <p:spPr>
          <a:xfrm>
            <a:off x="3194050" y="609370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B5B00566-44BD-2802-551D-68675936B1E9}"/>
              </a:ext>
            </a:extLst>
          </p:cNvPr>
          <p:cNvCxnSpPr>
            <a:cxnSpLocks/>
            <a:stCxn id="3" idx="3"/>
            <a:endCxn id="4" idx="1"/>
          </p:cNvCxnSpPr>
          <p:nvPr/>
        </p:nvCxnSpPr>
        <p:spPr>
          <a:xfrm>
            <a:off x="7058983" y="609370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B9E43E4F-D444-7466-6ECB-13A87119BBA2}"/>
              </a:ext>
            </a:extLst>
          </p:cNvPr>
          <p:cNvSpPr/>
          <p:nvPr/>
        </p:nvSpPr>
        <p:spPr>
          <a:xfrm>
            <a:off x="436668" y="779212"/>
            <a:ext cx="10867525" cy="1542345"/>
          </a:xfrm>
          <a:prstGeom prst="rect">
            <a:avLst/>
          </a:prstGeom>
        </p:spPr>
        <p:txBody>
          <a:bodyPr wrap="square">
            <a:spAutoFit/>
          </a:bodyPr>
          <a:lstStyle/>
          <a:p>
            <a:pPr>
              <a:lnSpc>
                <a:spcPct val="170000"/>
              </a:lnSpc>
            </a:pPr>
            <a:r>
              <a:rPr lang="en-US" altLang="ko-KR" sz="1200" b="1"/>
              <a:t>1) View </a:t>
            </a:r>
            <a:r>
              <a:rPr lang="ko-KR" altLang="en-US" sz="1200" b="1"/>
              <a:t>렌더링</a:t>
            </a:r>
          </a:p>
          <a:p>
            <a:pPr marL="628650" lvl="1" indent="-171450">
              <a:lnSpc>
                <a:spcPct val="170000"/>
              </a:lnSpc>
              <a:buFont typeface="Arial" panose="020B0604020202020204" pitchFamily="34" charset="0"/>
              <a:buChar char="•"/>
            </a:pPr>
            <a:r>
              <a:rPr lang="en-US" altLang="ko-KR" sz="1100"/>
              <a:t>HTML </a:t>
            </a:r>
            <a:r>
              <a:rPr lang="ko-KR" altLang="en-US" sz="1100"/>
              <a:t>과 같은 페이지를 클라이언트에게 반환하는 방식으로서 컨트롤러가 뷰 이름을 반환하고 뷰 레이어에서 해당 이름을 해석하여 적절한 </a:t>
            </a:r>
            <a:r>
              <a:rPr lang="en-US" altLang="ko-KR" sz="1100"/>
              <a:t>HTML</a:t>
            </a:r>
            <a:r>
              <a:rPr lang="ko-KR" altLang="en-US" sz="1100"/>
              <a:t>을 생성한다</a:t>
            </a:r>
          </a:p>
          <a:p>
            <a:pPr>
              <a:lnSpc>
                <a:spcPct val="170000"/>
              </a:lnSpc>
            </a:pPr>
            <a:r>
              <a:rPr lang="en-US" altLang="ko-KR" sz="1200" b="1"/>
              <a:t>2) HTTP </a:t>
            </a:r>
            <a:r>
              <a:rPr lang="ko-KR" altLang="en-US" sz="1200" b="1"/>
              <a:t>본문 응답 </a:t>
            </a:r>
          </a:p>
          <a:p>
            <a:pPr marL="628650" lvl="1" indent="-171450">
              <a:lnSpc>
                <a:spcPct val="170000"/>
              </a:lnSpc>
              <a:buFont typeface="Arial" panose="020B0604020202020204" pitchFamily="34" charset="0"/>
              <a:buChar char="•"/>
            </a:pPr>
            <a:r>
              <a:rPr lang="en-US" altLang="ko-KR" sz="1100"/>
              <a:t>JSON, XML </a:t>
            </a:r>
            <a:r>
              <a:rPr lang="ko-KR" altLang="en-US" sz="1100"/>
              <a:t>등 데이터 형식으로 응답을 직접 반환하는 방식으로서 </a:t>
            </a:r>
            <a:r>
              <a:rPr lang="en-US" altLang="ko-KR" sz="1100"/>
              <a:t>REST API </a:t>
            </a:r>
            <a:r>
              <a:rPr lang="ko-KR" altLang="en-US" sz="1100"/>
              <a:t>와 같은 데이터 중심의 애플리케이션에서 주로 사용된다</a:t>
            </a:r>
            <a:endParaRPr lang="en-US" altLang="ko-KR" sz="1100"/>
          </a:p>
          <a:p>
            <a:pPr marL="628650" lvl="1" indent="-171450">
              <a:lnSpc>
                <a:spcPct val="170000"/>
              </a:lnSpc>
              <a:buFont typeface="Arial" panose="020B0604020202020204" pitchFamily="34" charset="0"/>
              <a:buChar char="•"/>
            </a:pPr>
            <a:r>
              <a:rPr lang="ko-KR" altLang="en-US" sz="1100"/>
              <a:t>뷰가 아닌 데이터를 응답 본문에 담아 전달해서 클라이언트는 페이지가 아닌 데이터를 수신하게 된다</a:t>
            </a:r>
            <a:endParaRPr lang="en-US" altLang="ko-KR" sz="1100"/>
          </a:p>
        </p:txBody>
      </p:sp>
    </p:spTree>
    <p:extLst>
      <p:ext uri="{BB962C8B-B14F-4D97-AF65-F5344CB8AC3E}">
        <p14:creationId xmlns:p14="http://schemas.microsoft.com/office/powerpoint/2010/main" val="9546551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BD38450-FDA0-45CB-8198-3857DC03825B}"/>
              </a:ext>
            </a:extLst>
          </p:cNvPr>
          <p:cNvSpPr/>
          <p:nvPr/>
        </p:nvSpPr>
        <p:spPr>
          <a:xfrm>
            <a:off x="89930" y="115129"/>
            <a:ext cx="28648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ko-KR" altLang="en-US" b="1">
                <a:solidFill>
                  <a:schemeClr val="accent1">
                    <a:lumMod val="75000"/>
                  </a:schemeClr>
                </a:solidFill>
                <a:latin typeface="+mn-ea"/>
              </a:rPr>
              <a:t>렌더링 반환 타입</a:t>
            </a:r>
          </a:p>
        </p:txBody>
      </p:sp>
      <p:sp>
        <p:nvSpPr>
          <p:cNvPr id="7" name="직사각형 6">
            <a:extLst>
              <a:ext uri="{FF2B5EF4-FFF2-40B4-BE49-F238E27FC236}">
                <a16:creationId xmlns:a16="http://schemas.microsoft.com/office/drawing/2014/main" id="{204F0E02-9013-48C3-B2E0-0DC62E25C557}"/>
              </a:ext>
            </a:extLst>
          </p:cNvPr>
          <p:cNvSpPr/>
          <p:nvPr/>
        </p:nvSpPr>
        <p:spPr>
          <a:xfrm>
            <a:off x="360019" y="484461"/>
            <a:ext cx="10913570" cy="1441613"/>
          </a:xfrm>
          <a:prstGeom prst="rect">
            <a:avLst/>
          </a:prstGeom>
        </p:spPr>
        <p:txBody>
          <a:bodyPr wrap="square">
            <a:spAutoFit/>
          </a:bodyPr>
          <a:lstStyle/>
          <a:p>
            <a:pPr marL="228600" indent="-228600">
              <a:lnSpc>
                <a:spcPct val="190000"/>
              </a:lnSpc>
              <a:buFont typeface="+mj-lt"/>
              <a:buAutoNum type="arabicPeriod"/>
            </a:pPr>
            <a:r>
              <a:rPr lang="en-US" altLang="ko-KR" sz="1200" b="1">
                <a:latin typeface="+mn-ea"/>
              </a:rPr>
              <a:t>String – </a:t>
            </a:r>
            <a:r>
              <a:rPr lang="ko-KR" altLang="en-US" sz="1200">
                <a:latin typeface="+mn-ea"/>
              </a:rPr>
              <a:t>문자열로 뷰 이름을 반환하면</a:t>
            </a:r>
            <a:r>
              <a:rPr lang="en-US" altLang="ko-KR" sz="1200">
                <a:latin typeface="+mn-ea"/>
              </a:rPr>
              <a:t> ViewResolver</a:t>
            </a:r>
            <a:r>
              <a:rPr lang="ko-KR" altLang="en-US" sz="1200">
                <a:latin typeface="+mn-ea"/>
              </a:rPr>
              <a:t>에 의해 해당 이름에 맞는 뷰가 렌더링 된다</a:t>
            </a:r>
            <a:endParaRPr lang="en-US" altLang="ko-KR" sz="1200">
              <a:latin typeface="+mn-ea"/>
            </a:endParaRPr>
          </a:p>
          <a:p>
            <a:pPr marL="228600" indent="-228600">
              <a:lnSpc>
                <a:spcPct val="190000"/>
              </a:lnSpc>
              <a:buFont typeface="+mj-lt"/>
              <a:buAutoNum type="arabicPeriod"/>
            </a:pPr>
            <a:r>
              <a:rPr lang="en-US" altLang="ko-KR" sz="1200" b="1">
                <a:latin typeface="+mn-ea"/>
              </a:rPr>
              <a:t>ModelAndView - </a:t>
            </a:r>
            <a:r>
              <a:rPr lang="ko-KR" altLang="en-US" sz="1200">
                <a:latin typeface="+mn-ea"/>
              </a:rPr>
              <a:t>뷰와 모델 데이터를 함께 담아 반환하는 객체입니다</a:t>
            </a:r>
            <a:r>
              <a:rPr lang="en-US" altLang="ko-KR" sz="1200">
                <a:latin typeface="+mn-ea"/>
              </a:rPr>
              <a:t>. </a:t>
            </a:r>
            <a:r>
              <a:rPr lang="ko-KR" altLang="en-US" sz="1200">
                <a:latin typeface="+mn-ea"/>
              </a:rPr>
              <a:t>뷰 이름뿐만 아니라 모델 데이터를 함께 설정하여 전달할 수 있다</a:t>
            </a:r>
            <a:endParaRPr lang="en-US" altLang="ko-KR" sz="1200">
              <a:latin typeface="+mn-ea"/>
            </a:endParaRPr>
          </a:p>
          <a:p>
            <a:pPr marL="228600" indent="-228600">
              <a:lnSpc>
                <a:spcPct val="190000"/>
              </a:lnSpc>
              <a:buFont typeface="+mj-lt"/>
              <a:buAutoNum type="arabicPeriod"/>
            </a:pPr>
            <a:r>
              <a:rPr lang="en-US" altLang="ko-KR" sz="1200" b="1">
                <a:latin typeface="+mn-ea"/>
              </a:rPr>
              <a:t>View - </a:t>
            </a:r>
            <a:r>
              <a:rPr lang="en-US" altLang="ko-KR" sz="1200">
                <a:latin typeface="+mn-ea"/>
              </a:rPr>
              <a:t>View </a:t>
            </a:r>
            <a:r>
              <a:rPr lang="ko-KR" altLang="en-US" sz="1200">
                <a:latin typeface="+mn-ea"/>
              </a:rPr>
              <a:t>인터페이스를 구현한 객체를 직접 반환할 수 있다</a:t>
            </a:r>
            <a:r>
              <a:rPr lang="en-US" altLang="ko-KR" sz="1200">
                <a:latin typeface="+mn-ea"/>
              </a:rPr>
              <a:t>. </a:t>
            </a:r>
            <a:r>
              <a:rPr lang="ko-KR" altLang="en-US" sz="1200">
                <a:latin typeface="+mn-ea"/>
              </a:rPr>
              <a:t>이 경우 </a:t>
            </a:r>
            <a:r>
              <a:rPr lang="en-US" altLang="ko-KR" sz="1200">
                <a:latin typeface="+mn-ea"/>
              </a:rPr>
              <a:t>ViewResolver </a:t>
            </a:r>
            <a:r>
              <a:rPr lang="ko-KR" altLang="en-US" sz="1200">
                <a:latin typeface="+mn-ea"/>
              </a:rPr>
              <a:t>에 의존하지 않고 특정 </a:t>
            </a:r>
            <a:r>
              <a:rPr lang="en-US" altLang="ko-KR" sz="1200">
                <a:latin typeface="+mn-ea"/>
              </a:rPr>
              <a:t>View </a:t>
            </a:r>
            <a:r>
              <a:rPr lang="ko-KR" altLang="en-US" sz="1200">
                <a:latin typeface="+mn-ea"/>
              </a:rPr>
              <a:t>인스턴스를 직접 렌더링 한다</a:t>
            </a:r>
            <a:endParaRPr lang="en-US" altLang="ko-KR" sz="1200">
              <a:latin typeface="+mn-ea"/>
            </a:endParaRPr>
          </a:p>
          <a:p>
            <a:pPr marL="228600" indent="-228600">
              <a:lnSpc>
                <a:spcPct val="190000"/>
              </a:lnSpc>
              <a:buFont typeface="+mj-lt"/>
              <a:buAutoNum type="arabicPeriod"/>
            </a:pPr>
            <a:r>
              <a:rPr lang="en-US" altLang="ko-KR" sz="1200" b="1">
                <a:latin typeface="+mn-ea"/>
              </a:rPr>
              <a:t>Model </a:t>
            </a:r>
            <a:r>
              <a:rPr lang="ko-KR" altLang="en-US" sz="1200" b="1">
                <a:latin typeface="+mn-ea"/>
              </a:rPr>
              <a:t>또는 </a:t>
            </a:r>
            <a:r>
              <a:rPr lang="en-US" altLang="ko-KR" sz="1200" b="1">
                <a:latin typeface="+mn-ea"/>
              </a:rPr>
              <a:t>Map - </a:t>
            </a:r>
            <a:r>
              <a:rPr lang="ko-KR" altLang="en-US" sz="1200">
                <a:latin typeface="+mn-ea"/>
              </a:rPr>
              <a:t>모델 데이터를 반환하면</a:t>
            </a:r>
            <a:r>
              <a:rPr lang="en-US" altLang="ko-KR" sz="1200">
                <a:latin typeface="+mn-ea"/>
              </a:rPr>
              <a:t> </a:t>
            </a:r>
            <a:r>
              <a:rPr lang="ko-KR" altLang="en-US" sz="1200">
                <a:latin typeface="+mn-ea"/>
              </a:rPr>
              <a:t>뷰 이름은 요청 경로에 따라 자동으로 결정된다</a:t>
            </a:r>
            <a:r>
              <a:rPr lang="en-US" altLang="ko-KR" sz="1200">
                <a:latin typeface="+mn-ea"/>
              </a:rPr>
              <a:t>. Model</a:t>
            </a:r>
            <a:r>
              <a:rPr lang="ko-KR" altLang="en-US" sz="1200">
                <a:latin typeface="+mn-ea"/>
              </a:rPr>
              <a:t>이나 </a:t>
            </a:r>
            <a:r>
              <a:rPr lang="en-US" altLang="ko-KR" sz="1200">
                <a:latin typeface="+mn-ea"/>
              </a:rPr>
              <a:t>Map </a:t>
            </a:r>
            <a:r>
              <a:rPr lang="ko-KR" altLang="en-US" sz="1200">
                <a:latin typeface="+mn-ea"/>
              </a:rPr>
              <a:t>은 뷰에 전달할 데이터로만 사용된다</a:t>
            </a:r>
            <a:endParaRPr lang="en-US" altLang="ko-KR" sz="1200">
              <a:latin typeface="+mn-ea"/>
            </a:endParaRPr>
          </a:p>
        </p:txBody>
      </p:sp>
      <p:sp>
        <p:nvSpPr>
          <p:cNvPr id="8" name="Rectangle 1">
            <a:extLst>
              <a:ext uri="{FF2B5EF4-FFF2-40B4-BE49-F238E27FC236}">
                <a16:creationId xmlns:a16="http://schemas.microsoft.com/office/drawing/2014/main" id="{C5E2CE3D-C6D1-FA78-D24B-468EAF142981}"/>
              </a:ext>
            </a:extLst>
          </p:cNvPr>
          <p:cNvSpPr>
            <a:spLocks noChangeArrowheads="1"/>
          </p:cNvSpPr>
          <p:nvPr/>
        </p:nvSpPr>
        <p:spPr bwMode="auto">
          <a:xfrm>
            <a:off x="535407" y="2161686"/>
            <a:ext cx="7267072" cy="42505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chemeClr val="bg1">
                    <a:lumMod val="50000"/>
                  </a:schemeClr>
                </a:solidFill>
                <a:latin typeface="Arial Unicode MS"/>
                <a:ea typeface="JetBrains Mono"/>
              </a:rPr>
              <a:t>1. </a:t>
            </a:r>
            <a:r>
              <a:rPr kumimoji="0" lang="en-US" altLang="ko-KR" sz="1100" b="0" i="0" u="none" strike="noStrike" cap="none" normalizeH="0" baseline="0">
                <a:ln>
                  <a:noFill/>
                </a:ln>
                <a:solidFill>
                  <a:schemeClr val="bg1">
                    <a:lumMod val="50000"/>
                  </a:schemeClr>
                </a:solidFill>
                <a:effectLst/>
                <a:latin typeface="Arial Unicode MS"/>
                <a:ea typeface="JetBrains Mono"/>
              </a:rPr>
              <a:t>String</a:t>
            </a: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56A8F5"/>
                </a:solidFill>
                <a:latin typeface="Arial Unicode MS"/>
                <a:ea typeface="JetBrains Mono"/>
              </a:rPr>
              <a:t>vie</a:t>
            </a:r>
            <a:r>
              <a:rPr kumimoji="0" lang="ko-KR" altLang="ko-KR" sz="1100" b="0" i="0" u="none" strike="noStrike" cap="none" normalizeH="0" baseline="0">
                <a:ln>
                  <a:noFill/>
                </a:ln>
                <a:solidFill>
                  <a:srgbClr val="56A8F5"/>
                </a:solidFill>
                <a:effectLst/>
                <a:latin typeface="Arial Unicode MS"/>
                <a:ea typeface="JetBrains Mono"/>
              </a:rPr>
              <a:t>wName</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home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ViewResolver</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에 의해</a:t>
            </a:r>
            <a:r>
              <a:rPr kumimoji="0" lang="ko-KR" altLang="ko-KR" sz="1000" b="0" i="0" u="none" strike="noStrike" cap="none" normalizeH="0" baseline="0">
                <a:ln>
                  <a:noFill/>
                </a:ln>
                <a:solidFill>
                  <a:srgbClr val="7A7E85"/>
                </a:solidFill>
                <a:effectLst/>
                <a:latin typeface="Arial Unicode MS"/>
                <a:ea typeface="JetBrains Mono"/>
              </a:rPr>
              <a:t> </a:t>
            </a:r>
            <a:r>
              <a:rPr lang="en-US" altLang="ko-KR" sz="1000">
                <a:solidFill>
                  <a:schemeClr val="bg1">
                    <a:lumMod val="50000"/>
                  </a:schemeClr>
                </a:solidFill>
                <a:latin typeface="Arial Unicode MS"/>
                <a:ea typeface="JetBrains Mono"/>
              </a:rPr>
              <a:t>home</a:t>
            </a:r>
            <a:r>
              <a:rPr kumimoji="0" lang="ko-KR" altLang="ko-KR" sz="1000" b="0" i="0" u="none" strike="noStrike" cap="none" normalizeH="0" baseline="0">
                <a:ln>
                  <a:noFill/>
                </a:ln>
                <a:solidFill>
                  <a:srgbClr val="7A7E85"/>
                </a:solidFill>
                <a:effectLst/>
                <a:latin typeface="Arial Unicode MS"/>
                <a:ea typeface="JetBrains Mono"/>
              </a:rPr>
              <a:t>.jsp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또는</a:t>
            </a:r>
            <a:r>
              <a:rPr kumimoji="0" lang="ko-KR" altLang="ko-KR" sz="1000" b="0" i="0" u="none" strike="noStrike" cap="none" normalizeH="0" baseline="0">
                <a:ln>
                  <a:noFill/>
                </a:ln>
                <a:solidFill>
                  <a:srgbClr val="7A7E85"/>
                </a:solidFill>
                <a:effectLst/>
                <a:latin typeface="Arial Unicode MS"/>
                <a:ea typeface="JetBrains Mono"/>
              </a:rPr>
              <a:t> </a:t>
            </a:r>
            <a:r>
              <a:rPr kumimoji="0" lang="en-US" altLang="ko-KR" sz="1000" b="0" i="0" u="none" strike="noStrike" cap="none" normalizeH="0" baseline="0">
                <a:ln>
                  <a:noFill/>
                </a:ln>
                <a:solidFill>
                  <a:srgbClr val="7A7E85"/>
                </a:solidFill>
                <a:effectLst/>
                <a:latin typeface="Arial Unicode MS"/>
                <a:ea typeface="JetBrains Mono"/>
              </a:rPr>
              <a:t>home</a:t>
            </a:r>
            <a:r>
              <a:rPr kumimoji="0" lang="ko-KR" altLang="ko-KR" sz="1000" b="0" i="0" u="none" strike="noStrike" cap="none" normalizeH="0" baseline="0">
                <a:ln>
                  <a:noFill/>
                </a:ln>
                <a:solidFill>
                  <a:srgbClr val="7A7E85"/>
                </a:solidFill>
                <a:effectLst/>
                <a:latin typeface="Arial Unicode MS"/>
                <a:ea typeface="JetBrains Mono"/>
              </a:rPr>
              <a:t>.html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렌더링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2. </a:t>
            </a:r>
            <a:r>
              <a:rPr kumimoji="0" lang="en-US" altLang="ko-KR" sz="1100" b="0" i="0" u="none" strike="noStrike" cap="none" normalizeH="0" baseline="0">
                <a:ln>
                  <a:noFill/>
                </a:ln>
                <a:solidFill>
                  <a:schemeClr val="bg1">
                    <a:lumMod val="50000"/>
                  </a:schemeClr>
                </a:solidFill>
                <a:effectLst/>
                <a:latin typeface="Arial Unicode MS"/>
                <a:ea typeface="JetBrains Mono"/>
              </a:rPr>
              <a:t>ModelAndView</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en-US" altLang="ko-KR" sz="1100" b="0" i="0" u="none" strike="noStrike" cap="none" normalizeH="0" baseline="0">
                <a:ln>
                  <a:noFill/>
                </a:ln>
                <a:solidFill>
                  <a:srgbClr val="56A8F5"/>
                </a:solidFill>
                <a:effectLst/>
                <a:latin typeface="Arial Unicode MS"/>
                <a:ea typeface="JetBrains Mono"/>
              </a:rPr>
              <a:t>mo</a:t>
            </a:r>
            <a:r>
              <a:rPr kumimoji="0" lang="ko-KR" altLang="ko-KR" sz="1100" b="0" i="0" u="none" strike="noStrike" cap="none" normalizeH="0" baseline="0">
                <a:ln>
                  <a:noFill/>
                </a:ln>
                <a:solidFill>
                  <a:srgbClr val="56A8F5"/>
                </a:solidFill>
                <a:effectLst/>
                <a:latin typeface="Arial Unicode MS"/>
                <a:ea typeface="JetBrains Mono"/>
              </a:rPr>
              <a:t>delAndView</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ModelAndView mav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ModelAndView(</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home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렌더링할 뷰 이름</a:t>
            </a:r>
            <a:r>
              <a:rPr lang="ko-KR" altLang="en-US" sz="1000">
                <a:solidFill>
                  <a:srgbClr val="7A7E85"/>
                </a:solidFill>
                <a:latin typeface="Courier New" panose="02070309020205020404" pitchFamily="49" charset="0"/>
                <a:ea typeface="JetBrains Mono"/>
                <a:cs typeface="Courier New" panose="02070309020205020404" pitchFamily="49" charset="0"/>
              </a:rPr>
              <a:t>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endPar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eaLnBrk="0" fontAlgn="base" latinLnBrk="0" hangingPunct="0">
              <a:lnSpc>
                <a:spcPct val="130000"/>
              </a:lnSpc>
              <a:spcBef>
                <a:spcPct val="0"/>
              </a:spcBef>
              <a:spcAft>
                <a:spcPct val="0"/>
              </a:spcAf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
            </a:r>
            <a:r>
              <a:rPr kumimoji="0" lang="en-US"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Hello World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데이터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mav;</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3. </a:t>
            </a:r>
            <a:r>
              <a:rPr kumimoji="0" lang="en-US" altLang="ko-KR" sz="1100" b="0" i="0" u="none" strike="noStrike" cap="none" normalizeH="0" baseline="0">
                <a:ln>
                  <a:noFill/>
                </a:ln>
                <a:solidFill>
                  <a:schemeClr val="bg1">
                    <a:lumMod val="50000"/>
                  </a:schemeClr>
                </a:solidFill>
                <a:effectLst/>
                <a:latin typeface="Arial Unicode MS"/>
                <a:ea typeface="JetBrains Mono"/>
              </a:rPr>
              <a:t>View</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View </a:t>
            </a:r>
            <a:r>
              <a:rPr kumimoji="0" lang="en-US" altLang="ko-KR" sz="1100" b="0" i="0" u="none" strike="noStrike" cap="none" normalizeH="0" baseline="0">
                <a:ln>
                  <a:noFill/>
                </a:ln>
                <a:solidFill>
                  <a:srgbClr val="56A8F5"/>
                </a:solidFill>
                <a:effectLst/>
                <a:latin typeface="Arial Unicode MS"/>
                <a:ea typeface="JetBrains Mono"/>
              </a:rPr>
              <a:t>v</a:t>
            </a:r>
            <a:r>
              <a:rPr kumimoji="0" lang="ko-KR" altLang="ko-KR" sz="1100" b="0" i="0" u="none" strike="noStrike" cap="none" normalizeH="0" baseline="0">
                <a:ln>
                  <a:noFill/>
                </a:ln>
                <a:solidFill>
                  <a:srgbClr val="56A8F5"/>
                </a:solidFill>
                <a:effectLst/>
                <a:latin typeface="Arial Unicode MS"/>
                <a:ea typeface="JetBrains Mono"/>
              </a:rPr>
              <a:t>iew</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en-US" altLang="ko-KR" sz="1100" b="0" i="0" u="none" strike="noStrike" cap="none" normalizeH="0" baseline="0">
                <a:ln>
                  <a:noFill/>
                </a:ln>
                <a:solidFill>
                  <a:srgbClr val="BCBEC4"/>
                </a:solidFill>
                <a:effectLst/>
                <a:latin typeface="Arial Unicode MS"/>
                <a:ea typeface="JetBrains Mono"/>
              </a:rPr>
              <a:t>ExcelV</a:t>
            </a:r>
            <a:r>
              <a:rPr kumimoji="0" lang="ko-KR" altLang="ko-KR" sz="1100" b="0" i="0" u="none" strike="noStrike" cap="none" normalizeH="0" baseline="0">
                <a:ln>
                  <a:noFill/>
                </a:ln>
                <a:solidFill>
                  <a:srgbClr val="BCBEC4"/>
                </a:solidFill>
                <a:effectLst/>
                <a:latin typeface="Arial Unicode MS"/>
                <a:ea typeface="JetBrains Mono"/>
              </a:rPr>
              <a:t>iew();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en-US" sz="1000" b="0" i="0" u="none" strike="noStrike" cap="none" normalizeH="0" baseline="0">
                <a:ln>
                  <a:noFill/>
                </a:ln>
                <a:solidFill>
                  <a:srgbClr val="7A7E85"/>
                </a:solidFill>
                <a:effectLst/>
                <a:latin typeface="Arial Unicode MS"/>
                <a:ea typeface="JetBrains Mono"/>
              </a:rPr>
              <a:t>엑셀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데이터</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렌더링</a:t>
            </a: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View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 직접 반환하여 </a:t>
            </a: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ViewResolver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사용하지 않음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4. </a:t>
            </a:r>
            <a:r>
              <a:rPr kumimoji="0" lang="en-US" altLang="ko-KR" sz="1100" b="0" i="0" u="none" strike="noStrike" cap="none" normalizeH="0" baseline="0">
                <a:ln>
                  <a:noFill/>
                </a:ln>
                <a:solidFill>
                  <a:schemeClr val="bg1">
                    <a:lumMod val="50000"/>
                  </a:schemeClr>
                </a:solidFill>
                <a:effectLst/>
                <a:latin typeface="Arial Unicode MS"/>
                <a:ea typeface="JetBrains Mono"/>
              </a:rPr>
              <a:t>Model or Map</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 </a:t>
            </a:r>
            <a:r>
              <a:rPr kumimoji="0" lang="en-US" altLang="ko-KR" sz="1100" b="0" i="0" u="none" strike="noStrike" cap="none" normalizeH="0" baseline="0">
                <a:ln>
                  <a:noFill/>
                </a:ln>
                <a:solidFill>
                  <a:srgbClr val="56A8F5"/>
                </a:solidFill>
                <a:effectLst/>
                <a:latin typeface="Arial Unicode MS"/>
                <a:ea typeface="JetBrains Mono"/>
              </a:rPr>
              <a:t>m</a:t>
            </a:r>
            <a:r>
              <a:rPr kumimoji="0" lang="ko-KR" altLang="ko-KR" sz="1100" b="0" i="0" u="none" strike="noStrike" cap="none" normalizeH="0" baseline="0">
                <a:ln>
                  <a:noFill/>
                </a:ln>
                <a:solidFill>
                  <a:srgbClr val="56A8F5"/>
                </a:solidFill>
                <a:effectLst/>
                <a:latin typeface="Arial Unicode MS"/>
                <a:ea typeface="JetBrains Mono"/>
              </a:rPr>
              <a:t>odel</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Hello World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model;</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Model</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을 반환하여 데이터만 제공</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뷰 이름은 요청 경로를 기준으로 자동 결정</a:t>
            </a:r>
            <a:r>
              <a:rPr kumimoji="0" lang="ko-KR" altLang="ko-KR" sz="10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159620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541970"/>
            <a:ext cx="1177231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MVC </a:t>
            </a:r>
            <a:r>
              <a:rPr lang="ko-KR" altLang="en-US" sz="1200"/>
              <a:t>가 내부적으로 요청 처리 시점에 자동으로 생성 및 관리하는 클래스로서 요청 처리가 완료될 때까지 모델과 뷰 관련 데이터를 임시로 보관한다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771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ModelViewContainer</a:t>
            </a:r>
            <a:endParaRPr lang="ko-KR" altLang="en-US" b="1">
              <a:solidFill>
                <a:schemeClr val="accent1">
                  <a:lumMod val="75000"/>
                </a:schemeClr>
              </a:solidFill>
              <a:latin typeface="+mn-ea"/>
            </a:endParaRPr>
          </a:p>
        </p:txBody>
      </p:sp>
      <p:pic>
        <p:nvPicPr>
          <p:cNvPr id="5" name="그림 4">
            <a:extLst>
              <a:ext uri="{FF2B5EF4-FFF2-40B4-BE49-F238E27FC236}">
                <a16:creationId xmlns:a16="http://schemas.microsoft.com/office/drawing/2014/main" id="{07BA979D-29F1-48EE-9130-852492C2689E}"/>
              </a:ext>
            </a:extLst>
          </p:cNvPr>
          <p:cNvPicPr>
            <a:picLocks noChangeAspect="1"/>
          </p:cNvPicPr>
          <p:nvPr/>
        </p:nvPicPr>
        <p:blipFill>
          <a:blip r:embed="rId3"/>
          <a:stretch>
            <a:fillRect/>
          </a:stretch>
        </p:blipFill>
        <p:spPr>
          <a:xfrm>
            <a:off x="657702" y="975949"/>
            <a:ext cx="2668167" cy="2763648"/>
          </a:xfrm>
          <a:prstGeom prst="rect">
            <a:avLst/>
          </a:prstGeom>
        </p:spPr>
      </p:pic>
      <p:sp>
        <p:nvSpPr>
          <p:cNvPr id="50" name="직사각형 49">
            <a:extLst>
              <a:ext uri="{FF2B5EF4-FFF2-40B4-BE49-F238E27FC236}">
                <a16:creationId xmlns:a16="http://schemas.microsoft.com/office/drawing/2014/main" id="{D239E870-9259-4A49-AFE1-D684B0A48F6C}"/>
              </a:ext>
            </a:extLst>
          </p:cNvPr>
          <p:cNvSpPr/>
          <p:nvPr/>
        </p:nvSpPr>
        <p:spPr>
          <a:xfrm>
            <a:off x="198756" y="4027378"/>
            <a:ext cx="21515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ModelAndView</a:t>
            </a:r>
            <a:endParaRPr lang="ko-KR" altLang="en-US" b="1">
              <a:solidFill>
                <a:schemeClr val="accent1">
                  <a:lumMod val="75000"/>
                </a:schemeClr>
              </a:solidFill>
              <a:latin typeface="+mn-ea"/>
            </a:endParaRPr>
          </a:p>
        </p:txBody>
      </p:sp>
      <p:sp>
        <p:nvSpPr>
          <p:cNvPr id="52" name="직사각형 51">
            <a:extLst>
              <a:ext uri="{FF2B5EF4-FFF2-40B4-BE49-F238E27FC236}">
                <a16:creationId xmlns:a16="http://schemas.microsoft.com/office/drawing/2014/main" id="{F8DE5F4C-E872-4DA4-865A-DCF27B9E293F}"/>
              </a:ext>
            </a:extLst>
          </p:cNvPr>
          <p:cNvSpPr/>
          <p:nvPr/>
        </p:nvSpPr>
        <p:spPr>
          <a:xfrm>
            <a:off x="370207" y="4396710"/>
            <a:ext cx="102717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최종적으로 뷰를 렌더링하기 위한 모델과 뷰의 정보를 제공하는 클래스이다</a:t>
            </a:r>
            <a:endParaRPr lang="en-US" altLang="ko-KR" sz="1200"/>
          </a:p>
          <a:p>
            <a:pPr marL="171450" indent="-171450">
              <a:lnSpc>
                <a:spcPct val="150000"/>
              </a:lnSpc>
              <a:buFont typeface="Arial" panose="020B0604020202020204" pitchFamily="34" charset="0"/>
              <a:buChar char="•"/>
            </a:pPr>
            <a:r>
              <a:rPr lang="en-US" altLang="ko-KR" sz="1200">
                <a:latin typeface="+mn-ea"/>
              </a:rPr>
              <a:t>ModelAndView </a:t>
            </a:r>
            <a:r>
              <a:rPr lang="ko-KR" altLang="en-US" sz="1200">
                <a:latin typeface="+mn-ea"/>
              </a:rPr>
              <a:t>객체를 직접 반환해도 되고 뷰 이름이나 뷰 객체를 반환하게 되면 내부적으로 </a:t>
            </a:r>
            <a:r>
              <a:rPr lang="en-US" altLang="ko-KR" sz="1200">
                <a:latin typeface="+mn-ea"/>
              </a:rPr>
              <a:t>ModelAndView </a:t>
            </a:r>
            <a:r>
              <a:rPr lang="ko-KR" altLang="en-US" sz="1200">
                <a:latin typeface="+mn-ea"/>
              </a:rPr>
              <a:t>객체가 생성되어 응답을 구성한다</a:t>
            </a:r>
            <a:endParaRPr lang="en-US" altLang="ko-KR" sz="1200">
              <a:latin typeface="+mn-ea"/>
            </a:endParaRPr>
          </a:p>
        </p:txBody>
      </p:sp>
      <p:pic>
        <p:nvPicPr>
          <p:cNvPr id="12" name="그림 11">
            <a:extLst>
              <a:ext uri="{FF2B5EF4-FFF2-40B4-BE49-F238E27FC236}">
                <a16:creationId xmlns:a16="http://schemas.microsoft.com/office/drawing/2014/main" id="{DE555005-FAF4-48A0-95CC-1AF0DC72DEE7}"/>
              </a:ext>
            </a:extLst>
          </p:cNvPr>
          <p:cNvPicPr>
            <a:picLocks noChangeAspect="1"/>
          </p:cNvPicPr>
          <p:nvPr/>
        </p:nvPicPr>
        <p:blipFill>
          <a:blip r:embed="rId4"/>
          <a:stretch>
            <a:fillRect/>
          </a:stretch>
        </p:blipFill>
        <p:spPr>
          <a:xfrm>
            <a:off x="650750" y="5164251"/>
            <a:ext cx="1867923" cy="1413717"/>
          </a:xfrm>
          <a:prstGeom prst="rect">
            <a:avLst/>
          </a:prstGeom>
        </p:spPr>
      </p:pic>
      <p:sp>
        <p:nvSpPr>
          <p:cNvPr id="57" name="직사각형 56">
            <a:extLst>
              <a:ext uri="{FF2B5EF4-FFF2-40B4-BE49-F238E27FC236}">
                <a16:creationId xmlns:a16="http://schemas.microsoft.com/office/drawing/2014/main" id="{C06F5528-61DC-47F6-8D3D-57D0EA8DA744}"/>
              </a:ext>
            </a:extLst>
          </p:cNvPr>
          <p:cNvSpPr/>
          <p:nvPr/>
        </p:nvSpPr>
        <p:spPr>
          <a:xfrm>
            <a:off x="3325869" y="1318778"/>
            <a:ext cx="8501722" cy="2477601"/>
          </a:xfrm>
          <a:prstGeom prst="rect">
            <a:avLst/>
          </a:prstGeom>
        </p:spPr>
        <p:txBody>
          <a:bodyPr wrap="square">
            <a:spAutoFit/>
          </a:bodyPr>
          <a:lstStyle/>
          <a:p>
            <a:pPr marL="171450" indent="-171450">
              <a:spcBef>
                <a:spcPts val="600"/>
              </a:spcBef>
              <a:buFont typeface="Arial" panose="020B0604020202020204" pitchFamily="34" charset="0"/>
              <a:buChar char="•"/>
            </a:pPr>
            <a:r>
              <a:rPr lang="ko-KR" altLang="en-US" sz="1100" i="1">
                <a:latin typeface="+mn-ea"/>
              </a:rPr>
              <a:t>리다이렉션 시에 사용될 모델 객체이다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세션 상태를 관리하기 위한 객체로</a:t>
            </a:r>
            <a:r>
              <a:rPr lang="en-US" altLang="ko-KR" sz="1100" i="1">
                <a:latin typeface="+mn-ea"/>
              </a:rPr>
              <a:t> </a:t>
            </a:r>
            <a:r>
              <a:rPr lang="ko-KR" altLang="en-US" sz="1100" i="1">
                <a:latin typeface="+mn-ea"/>
              </a:rPr>
              <a:t>세션의 완료 상태를 확인하거나 설정할 수 있다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요청에서 사용될 기본 모델 객체로서 </a:t>
            </a:r>
            <a:r>
              <a:rPr lang="en-US" altLang="ko-KR" sz="1100" i="1">
                <a:latin typeface="+mn-ea"/>
              </a:rPr>
              <a:t>BindingAwareModelMap </a:t>
            </a:r>
            <a:r>
              <a:rPr lang="ko-KR" altLang="en-US" sz="1100" i="1">
                <a:latin typeface="+mn-ea"/>
              </a:rPr>
              <a:t>구현체를 사용한다</a:t>
            </a:r>
            <a:endParaRPr lang="en-US" altLang="ko-KR" sz="1100" i="1">
              <a:latin typeface="+mn-ea"/>
            </a:endParaRPr>
          </a:p>
          <a:p>
            <a:pPr marL="171450" indent="-171450">
              <a:spcBef>
                <a:spcPts val="600"/>
              </a:spcBef>
              <a:buFont typeface="Arial" panose="020B0604020202020204" pitchFamily="34" charset="0"/>
              <a:buChar char="•"/>
            </a:pPr>
            <a:r>
              <a:rPr lang="en-US" altLang="ko-KR" sz="1100" i="1">
                <a:latin typeface="+mn-ea"/>
              </a:rPr>
              <a:t>@Deprecated</a:t>
            </a:r>
            <a:r>
              <a:rPr lang="ko-KR" altLang="en-US" sz="1100" i="1">
                <a:latin typeface="+mn-ea"/>
              </a:rPr>
              <a:t> 되었다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리다이렉션 상황을 나타내는 플래그로</a:t>
            </a:r>
            <a:r>
              <a:rPr lang="en-US" altLang="ko-KR" sz="1100" i="1">
                <a:latin typeface="+mn-ea"/>
              </a:rPr>
              <a:t> </a:t>
            </a:r>
            <a:r>
              <a:rPr lang="ko-KR" altLang="en-US" sz="1100" i="1">
                <a:latin typeface="+mn-ea"/>
              </a:rPr>
              <a:t>리디렉션이 발생하면 </a:t>
            </a:r>
            <a:r>
              <a:rPr lang="en-US" altLang="ko-KR" sz="1100" i="1">
                <a:latin typeface="+mn-ea"/>
              </a:rPr>
              <a:t>true</a:t>
            </a:r>
            <a:r>
              <a:rPr lang="ko-KR" altLang="en-US" sz="1100" i="1">
                <a:latin typeface="+mn-ea"/>
              </a:rPr>
              <a:t>로 설정된다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데이터 바인딩이 필요하지 않은 모델 속성의 이름을 저장하는 집합이다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t>컨트롤러가 반환할 뷰 이름 또는 뷰 객체를 저장하는 필드이다</a:t>
            </a:r>
            <a:endParaRPr lang="en-US" altLang="ko-KR" sz="1100" i="1"/>
          </a:p>
          <a:p>
            <a:pPr marL="171450" indent="-171450">
              <a:spcBef>
                <a:spcPts val="600"/>
              </a:spcBef>
              <a:buFont typeface="Arial" panose="020B0604020202020204" pitchFamily="34" charset="0"/>
              <a:buChar char="•"/>
            </a:pPr>
            <a:r>
              <a:rPr lang="ko-KR" altLang="en-US" sz="1100" i="1"/>
              <a:t>요청이 핸들러 내에서 완전히 처리되었는지 나타내는 플래그로서 </a:t>
            </a:r>
            <a:r>
              <a:rPr lang="en-US" altLang="ko-KR" sz="1100" i="1"/>
              <a:t>true </a:t>
            </a:r>
            <a:r>
              <a:rPr lang="ko-KR" altLang="en-US" sz="1100" i="1"/>
              <a:t>이면 추가적인 뷰 해석이 필요 없음을 나타낸다</a:t>
            </a:r>
            <a:endParaRPr lang="en-US" altLang="ko-KR" sz="1100" i="1">
              <a:latin typeface="+mn-ea"/>
            </a:endParaRPr>
          </a:p>
          <a:p>
            <a:pPr marL="171450" indent="-171450">
              <a:spcBef>
                <a:spcPts val="600"/>
              </a:spcBef>
              <a:buFont typeface="Arial" panose="020B0604020202020204" pitchFamily="34" charset="0"/>
              <a:buChar char="•"/>
            </a:pPr>
            <a:r>
              <a:rPr lang="en-US" altLang="ko-KR" sz="1100" i="1">
                <a:latin typeface="+mn-ea"/>
              </a:rPr>
              <a:t>HTTP </a:t>
            </a:r>
            <a:r>
              <a:rPr lang="ko-KR" altLang="en-US" sz="1100" i="1">
                <a:latin typeface="+mn-ea"/>
              </a:rPr>
              <a:t>상태 코드를 나타내는 필드로</a:t>
            </a:r>
            <a:r>
              <a:rPr lang="en-US" altLang="ko-KR" sz="1100" i="1">
                <a:latin typeface="+mn-ea"/>
              </a:rPr>
              <a:t> </a:t>
            </a:r>
            <a:r>
              <a:rPr lang="ko-KR" altLang="en-US" sz="1100" i="1">
                <a:latin typeface="+mn-ea"/>
              </a:rPr>
              <a:t>응답의 상태를 설정할 때 사용된다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바인딩이 비활성화된 속성 이름을 저장하는 집합이다</a:t>
            </a:r>
            <a:endParaRPr lang="en-US" altLang="ko-KR" sz="1100" i="1">
              <a:latin typeface="+mn-ea"/>
            </a:endParaRPr>
          </a:p>
        </p:txBody>
      </p:sp>
      <p:sp>
        <p:nvSpPr>
          <p:cNvPr id="67" name="직사각형 66">
            <a:extLst>
              <a:ext uri="{FF2B5EF4-FFF2-40B4-BE49-F238E27FC236}">
                <a16:creationId xmlns:a16="http://schemas.microsoft.com/office/drawing/2014/main" id="{E7099CA8-1C7D-4B8F-A862-FB7E374928BF}"/>
              </a:ext>
            </a:extLst>
          </p:cNvPr>
          <p:cNvSpPr/>
          <p:nvPr/>
        </p:nvSpPr>
        <p:spPr>
          <a:xfrm>
            <a:off x="2518673" y="5539222"/>
            <a:ext cx="9623846" cy="1038746"/>
          </a:xfrm>
          <a:prstGeom prst="rect">
            <a:avLst/>
          </a:prstGeom>
        </p:spPr>
        <p:txBody>
          <a:bodyPr wrap="square">
            <a:spAutoFit/>
          </a:bodyPr>
          <a:lstStyle/>
          <a:p>
            <a:pPr marL="171450" indent="-171450">
              <a:spcBef>
                <a:spcPts val="700"/>
              </a:spcBef>
              <a:buFont typeface="Arial" panose="020B0604020202020204" pitchFamily="34" charset="0"/>
              <a:buChar char="•"/>
            </a:pPr>
            <a:r>
              <a:rPr lang="ko-KR" altLang="en-US" sz="1100" i="1">
                <a:latin typeface="+mn-ea"/>
              </a:rPr>
              <a:t>컨트롤러 메서드가 반환할 뷰의 이름 또는 뷰 객체로서 </a:t>
            </a:r>
            <a:r>
              <a:rPr lang="en-US" altLang="ko-KR" sz="1100" i="1">
                <a:latin typeface="+mn-ea"/>
              </a:rPr>
              <a:t>String </a:t>
            </a:r>
            <a:r>
              <a:rPr lang="ko-KR" altLang="en-US" sz="1100" i="1">
                <a:latin typeface="+mn-ea"/>
              </a:rPr>
              <a:t>타입의 뷰 이름이나 특정 뷰 객체</a:t>
            </a:r>
            <a:r>
              <a:rPr lang="en-US" altLang="ko-KR" sz="1100" i="1">
                <a:latin typeface="+mn-ea"/>
              </a:rPr>
              <a:t>(View </a:t>
            </a:r>
            <a:r>
              <a:rPr lang="ko-KR" altLang="en-US" sz="1100" i="1">
                <a:latin typeface="+mn-ea"/>
              </a:rPr>
              <a:t>타입의 객체</a:t>
            </a:r>
            <a:r>
              <a:rPr lang="en-US" altLang="ko-KR" sz="1100" i="1">
                <a:latin typeface="+mn-ea"/>
              </a:rPr>
              <a:t>)</a:t>
            </a:r>
            <a:r>
              <a:rPr lang="ko-KR" altLang="en-US" sz="1100" i="1">
                <a:latin typeface="+mn-ea"/>
              </a:rPr>
              <a:t>를 가질 수 있다</a:t>
            </a:r>
            <a:endParaRPr lang="en-US" altLang="ko-KR" sz="1100" i="1">
              <a:latin typeface="+mn-ea"/>
            </a:endParaRPr>
          </a:p>
          <a:p>
            <a:pPr marL="171450" indent="-171450">
              <a:spcBef>
                <a:spcPts val="700"/>
              </a:spcBef>
              <a:buFont typeface="Arial" panose="020B0604020202020204" pitchFamily="34" charset="0"/>
              <a:buChar char="•"/>
            </a:pPr>
            <a:r>
              <a:rPr lang="ko-KR" altLang="en-US" sz="1100" i="1"/>
              <a:t>뷰에 전달될 데이터를 저장하는 모델 객체로서 </a:t>
            </a:r>
            <a:r>
              <a:rPr lang="en-US" altLang="ko-KR" sz="1100" i="1"/>
              <a:t>ModelMap </a:t>
            </a:r>
            <a:r>
              <a:rPr lang="ko-KR" altLang="en-US" sz="1100" i="1"/>
              <a:t>을 통해 데이터를 추가할 수 있으며</a:t>
            </a:r>
            <a:r>
              <a:rPr lang="en-US" altLang="ko-KR" sz="1100" i="1"/>
              <a:t> </a:t>
            </a:r>
            <a:r>
              <a:rPr lang="ko-KR" altLang="en-US" sz="1100" i="1"/>
              <a:t>추가된 데이터는 뷰에서 사용하게 된다</a:t>
            </a:r>
            <a:endParaRPr lang="en-US" altLang="ko-KR" sz="1100" i="1"/>
          </a:p>
          <a:p>
            <a:pPr marL="171450" indent="-171450">
              <a:spcBef>
                <a:spcPts val="700"/>
              </a:spcBef>
              <a:buFont typeface="Arial" panose="020B0604020202020204" pitchFamily="34" charset="0"/>
              <a:buChar char="•"/>
            </a:pPr>
            <a:r>
              <a:rPr lang="en-US" altLang="ko-KR" sz="1100" i="1">
                <a:latin typeface="+mn-ea"/>
              </a:rPr>
              <a:t>ModelAndView </a:t>
            </a:r>
            <a:r>
              <a:rPr lang="ko-KR" altLang="en-US" sz="1100" i="1">
                <a:latin typeface="+mn-ea"/>
              </a:rPr>
              <a:t>객체가 초기화 되었는지 나타내는 플래그로서 </a:t>
            </a:r>
            <a:r>
              <a:rPr lang="en-US" altLang="ko-KR" sz="1100" i="1">
                <a:latin typeface="+mn-ea"/>
              </a:rPr>
              <a:t>clear() </a:t>
            </a:r>
            <a:r>
              <a:rPr lang="ko-KR" altLang="en-US" sz="1100" i="1">
                <a:latin typeface="+mn-ea"/>
              </a:rPr>
              <a:t>메서드를 호출하면 </a:t>
            </a:r>
            <a:r>
              <a:rPr lang="en-US" altLang="ko-KR" sz="1100" i="1">
                <a:latin typeface="+mn-ea"/>
              </a:rPr>
              <a:t>model</a:t>
            </a:r>
            <a:r>
              <a:rPr lang="ko-KR" altLang="en-US" sz="1100" i="1">
                <a:latin typeface="+mn-ea"/>
              </a:rPr>
              <a:t>과 </a:t>
            </a:r>
            <a:r>
              <a:rPr lang="en-US" altLang="ko-KR" sz="1100" i="1">
                <a:latin typeface="+mn-ea"/>
              </a:rPr>
              <a:t>view</a:t>
            </a:r>
            <a:r>
              <a:rPr lang="ko-KR" altLang="en-US" sz="1100" i="1">
                <a:latin typeface="+mn-ea"/>
              </a:rPr>
              <a:t>가 초기화되고</a:t>
            </a:r>
            <a:r>
              <a:rPr lang="en-US" altLang="ko-KR" sz="1100" i="1">
                <a:latin typeface="+mn-ea"/>
              </a:rPr>
              <a:t> cleared </a:t>
            </a:r>
            <a:r>
              <a:rPr lang="ko-KR" altLang="en-US" sz="1100" i="1">
                <a:latin typeface="+mn-ea"/>
              </a:rPr>
              <a:t>플래그가 </a:t>
            </a:r>
            <a:r>
              <a:rPr lang="en-US" altLang="ko-KR" sz="1100" i="1">
                <a:latin typeface="+mn-ea"/>
              </a:rPr>
              <a:t>true</a:t>
            </a:r>
            <a:r>
              <a:rPr lang="ko-KR" altLang="en-US" sz="1100" i="1">
                <a:latin typeface="+mn-ea"/>
              </a:rPr>
              <a:t> 가 된다</a:t>
            </a:r>
            <a:endParaRPr lang="en-US" altLang="ko-KR" sz="1100" i="1"/>
          </a:p>
          <a:p>
            <a:pPr marL="171450" indent="-171450">
              <a:spcBef>
                <a:spcPts val="700"/>
              </a:spcBef>
              <a:buFont typeface="Arial" panose="020B0604020202020204" pitchFamily="34" charset="0"/>
              <a:buChar char="•"/>
            </a:pPr>
            <a:r>
              <a:rPr lang="ko-KR" altLang="en-US" sz="1100" i="1">
                <a:latin typeface="+mn-ea"/>
              </a:rPr>
              <a:t>응답의 </a:t>
            </a:r>
            <a:r>
              <a:rPr lang="en-US" altLang="ko-KR" sz="1100" i="1">
                <a:latin typeface="+mn-ea"/>
              </a:rPr>
              <a:t>HTTP </a:t>
            </a:r>
            <a:r>
              <a:rPr lang="ko-KR" altLang="en-US" sz="1100" i="1">
                <a:latin typeface="+mn-ea"/>
              </a:rPr>
              <a:t>상태 코드를 설정하는 속성이며 </a:t>
            </a:r>
            <a:r>
              <a:rPr lang="en-US" altLang="ko-KR" sz="1100" i="1">
                <a:latin typeface="+mn-ea"/>
              </a:rPr>
              <a:t>HttpStatus.OK (200), HttpStatus.NOT_FOUND (404) </a:t>
            </a:r>
            <a:r>
              <a:rPr lang="ko-KR" altLang="en-US" sz="1100" i="1">
                <a:latin typeface="+mn-ea"/>
              </a:rPr>
              <a:t>등의 </a:t>
            </a:r>
            <a:r>
              <a:rPr lang="en-US" altLang="ko-KR" sz="1100" i="1">
                <a:latin typeface="+mn-ea"/>
              </a:rPr>
              <a:t>HTTP </a:t>
            </a:r>
            <a:r>
              <a:rPr lang="ko-KR" altLang="en-US" sz="1100" i="1">
                <a:latin typeface="+mn-ea"/>
              </a:rPr>
              <a:t>상태 코드를 설정할 수 있다</a:t>
            </a:r>
            <a:endParaRPr lang="en-US" altLang="ko-KR" sz="1100" i="1">
              <a:latin typeface="+mn-ea"/>
            </a:endParaRPr>
          </a:p>
        </p:txBody>
      </p:sp>
    </p:spTree>
    <p:extLst>
      <p:ext uri="{BB962C8B-B14F-4D97-AF65-F5344CB8AC3E}">
        <p14:creationId xmlns:p14="http://schemas.microsoft.com/office/powerpoint/2010/main" val="260573622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EE112-7F3A-2899-F33B-B18732CB719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94D721EE-DA39-AD3C-9EA4-51DD0599319B}"/>
              </a:ext>
            </a:extLst>
          </p:cNvPr>
          <p:cNvSpPr/>
          <p:nvPr/>
        </p:nvSpPr>
        <p:spPr>
          <a:xfrm>
            <a:off x="89930" y="115129"/>
            <a:ext cx="324165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 반환 타입</a:t>
            </a:r>
          </a:p>
        </p:txBody>
      </p:sp>
      <p:sp>
        <p:nvSpPr>
          <p:cNvPr id="7" name="직사각형 6">
            <a:extLst>
              <a:ext uri="{FF2B5EF4-FFF2-40B4-BE49-F238E27FC236}">
                <a16:creationId xmlns:a16="http://schemas.microsoft.com/office/drawing/2014/main" id="{1316DBC5-1920-71C3-FD94-ADB65888C3A5}"/>
              </a:ext>
            </a:extLst>
          </p:cNvPr>
          <p:cNvSpPr/>
          <p:nvPr/>
        </p:nvSpPr>
        <p:spPr>
          <a:xfrm>
            <a:off x="360019" y="484461"/>
            <a:ext cx="11605386" cy="1441613"/>
          </a:xfrm>
          <a:prstGeom prst="rect">
            <a:avLst/>
          </a:prstGeom>
        </p:spPr>
        <p:txBody>
          <a:bodyPr wrap="square">
            <a:spAutoFit/>
          </a:bodyPr>
          <a:lstStyle/>
          <a:p>
            <a:pPr marL="228600" indent="-228600">
              <a:lnSpc>
                <a:spcPct val="190000"/>
              </a:lnSpc>
              <a:buFont typeface="+mj-lt"/>
              <a:buAutoNum type="arabicPeriod"/>
            </a:pPr>
            <a:r>
              <a:rPr lang="en-US" altLang="ko-KR" sz="1200" b="1">
                <a:latin typeface="+mn-ea"/>
              </a:rPr>
              <a:t>@ResponseBody - </a:t>
            </a:r>
            <a:r>
              <a:rPr lang="ko-KR" altLang="en-US" sz="1200">
                <a:latin typeface="+mn-ea"/>
              </a:rPr>
              <a:t>컨트롤러 메서드의 반환 값을 </a:t>
            </a:r>
            <a:r>
              <a:rPr lang="en-US" altLang="ko-KR" sz="1200">
                <a:latin typeface="+mn-ea"/>
              </a:rPr>
              <a:t>HttpMessageConverter </a:t>
            </a:r>
            <a:r>
              <a:rPr lang="ko-KR" altLang="en-US" sz="1200">
                <a:latin typeface="+mn-ea"/>
              </a:rPr>
              <a:t>를 통해 </a:t>
            </a:r>
            <a:r>
              <a:rPr lang="en-US" altLang="ko-KR" sz="1200">
                <a:latin typeface="+mn-ea"/>
              </a:rPr>
              <a:t>JSON, XML </a:t>
            </a:r>
            <a:r>
              <a:rPr lang="ko-KR" altLang="en-US" sz="1200">
                <a:latin typeface="+mn-ea"/>
              </a:rPr>
              <a:t>등으로 변환하여 응답 본문에 직접 작성한다</a:t>
            </a:r>
            <a:endParaRPr lang="en-US" altLang="ko-KR" sz="1200">
              <a:latin typeface="+mn-ea"/>
            </a:endParaRPr>
          </a:p>
          <a:p>
            <a:pPr marL="228600" indent="-228600">
              <a:lnSpc>
                <a:spcPct val="190000"/>
              </a:lnSpc>
              <a:buFont typeface="+mj-lt"/>
              <a:buAutoNum type="arabicPeriod"/>
            </a:pPr>
            <a:r>
              <a:rPr lang="en-US" altLang="ko-KR" sz="1200" b="1">
                <a:latin typeface="+mn-ea"/>
              </a:rPr>
              <a:t>HttpEntity&lt;T&gt;, ResponseEntity&lt;T&gt; - </a:t>
            </a:r>
            <a:r>
              <a:rPr lang="en-US" altLang="ko-KR" sz="1200">
                <a:latin typeface="+mn-ea"/>
              </a:rPr>
              <a:t>HTTP </a:t>
            </a:r>
            <a:r>
              <a:rPr lang="ko-KR" altLang="en-US" sz="1200">
                <a:latin typeface="+mn-ea"/>
              </a:rPr>
              <a:t>응답</a:t>
            </a:r>
            <a:r>
              <a:rPr lang="en-US" altLang="ko-KR" sz="1200">
                <a:latin typeface="+mn-ea"/>
              </a:rPr>
              <a:t>(</a:t>
            </a:r>
            <a:r>
              <a:rPr lang="ko-KR" altLang="en-US" sz="1200">
                <a:latin typeface="+mn-ea"/>
              </a:rPr>
              <a:t>헤더와 본문 모두</a:t>
            </a:r>
            <a:r>
              <a:rPr lang="en-US" altLang="ko-KR" sz="1200">
                <a:latin typeface="+mn-ea"/>
              </a:rPr>
              <a:t>)</a:t>
            </a:r>
            <a:r>
              <a:rPr lang="ko-KR" altLang="en-US" sz="1200">
                <a:latin typeface="+mn-ea"/>
              </a:rPr>
              <a:t>을 구성할 수 있다</a:t>
            </a:r>
            <a:r>
              <a:rPr lang="en-US" altLang="ko-KR" sz="1200">
                <a:latin typeface="+mn-ea"/>
              </a:rPr>
              <a:t>. ResponseEntity</a:t>
            </a:r>
            <a:r>
              <a:rPr lang="ko-KR" altLang="en-US" sz="1200">
                <a:latin typeface="+mn-ea"/>
              </a:rPr>
              <a:t>는 상태 코드</a:t>
            </a:r>
            <a:r>
              <a:rPr lang="en-US" altLang="ko-KR" sz="1200">
                <a:latin typeface="+mn-ea"/>
              </a:rPr>
              <a:t>, </a:t>
            </a:r>
            <a:r>
              <a:rPr lang="ko-KR" altLang="en-US" sz="1200">
                <a:latin typeface="+mn-ea"/>
              </a:rPr>
              <a:t>헤더</a:t>
            </a:r>
            <a:r>
              <a:rPr lang="en-US" altLang="ko-KR" sz="1200">
                <a:latin typeface="+mn-ea"/>
              </a:rPr>
              <a:t>, </a:t>
            </a:r>
            <a:r>
              <a:rPr lang="ko-KR" altLang="en-US" sz="1200">
                <a:latin typeface="+mn-ea"/>
              </a:rPr>
              <a:t>본문을 모두 포함할 수 있어 더 정밀한 응답 구성이 가능하다</a:t>
            </a:r>
            <a:endParaRPr lang="en-US" altLang="ko-KR" sz="1200">
              <a:latin typeface="+mn-ea"/>
            </a:endParaRPr>
          </a:p>
          <a:p>
            <a:pPr marL="228600" indent="-228600">
              <a:lnSpc>
                <a:spcPct val="190000"/>
              </a:lnSpc>
              <a:buFont typeface="+mj-lt"/>
              <a:buAutoNum type="arabicPeriod"/>
            </a:pPr>
            <a:r>
              <a:rPr lang="en-US" altLang="ko-KR" sz="1200" b="1">
                <a:latin typeface="+mn-ea"/>
              </a:rPr>
              <a:t>Callable&lt;V&gt;, ListenableFuture&lt;V&gt;, CompletableFuture&lt;V&gt; - </a:t>
            </a:r>
            <a:r>
              <a:rPr lang="ko-KR" altLang="en-US" sz="1200"/>
              <a:t>비동기 작업의 결과로 반환되는 타입을 사용할 수 있다</a:t>
            </a:r>
            <a:endParaRPr lang="en-US" altLang="ko-KR" sz="1200">
              <a:latin typeface="+mn-ea"/>
            </a:endParaRPr>
          </a:p>
        </p:txBody>
      </p:sp>
      <p:sp>
        <p:nvSpPr>
          <p:cNvPr id="3" name="Rectangle 1">
            <a:extLst>
              <a:ext uri="{FF2B5EF4-FFF2-40B4-BE49-F238E27FC236}">
                <a16:creationId xmlns:a16="http://schemas.microsoft.com/office/drawing/2014/main" id="{BFE44F55-EBB5-BB31-95BB-4D249AC2756C}"/>
              </a:ext>
            </a:extLst>
          </p:cNvPr>
          <p:cNvSpPr>
            <a:spLocks noChangeArrowheads="1"/>
          </p:cNvSpPr>
          <p:nvPr/>
        </p:nvSpPr>
        <p:spPr bwMode="auto">
          <a:xfrm>
            <a:off x="635670" y="1995994"/>
            <a:ext cx="8592552" cy="43775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latin typeface="Arial Unicode MS"/>
                <a:ea typeface="JetBrains Mono"/>
              </a:rPr>
              <a:t>1. </a:t>
            </a:r>
            <a:r>
              <a:rPr kumimoji="0" lang="ko-KR" altLang="ko-KR" sz="1100" b="0" i="0" u="none" strike="noStrike" cap="none" normalizeH="0" baseline="0">
                <a:ln>
                  <a:noFill/>
                </a:ln>
                <a:solidFill>
                  <a:srgbClr val="7A7E85"/>
                </a:solidFill>
                <a:effectLst/>
                <a:latin typeface="Arial Unicode MS"/>
                <a:ea typeface="JetBrains Mono"/>
              </a:rPr>
              <a:t>@ResponseBody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endPar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6AAB73"/>
                </a:solidFill>
                <a:effectLst/>
                <a:latin typeface="Arial Unicode MS"/>
                <a:ea typeface="JetBrains Mono"/>
              </a:rPr>
              <a:t>@ResponseBody</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User </a:t>
            </a:r>
            <a:r>
              <a:rPr kumimoji="0" lang="en-US" altLang="ko-KR" sz="1100" b="0" i="0" u="none" strike="noStrike" cap="none" normalizeH="0" baseline="0">
                <a:ln>
                  <a:noFill/>
                </a:ln>
                <a:solidFill>
                  <a:srgbClr val="56A8F5"/>
                </a:solidFill>
                <a:effectLst/>
                <a:latin typeface="Arial Unicode MS"/>
                <a:ea typeface="JetBrains Mono"/>
              </a:rPr>
              <a:t>responseBody</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 User </a:t>
            </a:r>
            <a:r>
              <a:rPr kumimoji="0" lang="ko-KR" altLang="en-US" sz="1000" b="0" i="0" u="none" strike="noStrike" cap="none" normalizeH="0" baseline="0">
                <a:ln>
                  <a:noFill/>
                </a:ln>
                <a:solidFill>
                  <a:schemeClr val="bg1">
                    <a:lumMod val="50000"/>
                  </a:schemeClr>
                </a:solidFill>
                <a:effectLst/>
                <a:latin typeface="Arial Unicode MS"/>
                <a:ea typeface="JetBrains Mono"/>
              </a:rPr>
              <a:t>객체가 </a:t>
            </a:r>
            <a:r>
              <a:rPr kumimoji="0" lang="en-US" altLang="ko-KR" sz="1000" b="0" i="0" u="none" strike="noStrike" cap="none" normalizeH="0" baseline="0">
                <a:ln>
                  <a:noFill/>
                </a:ln>
                <a:solidFill>
                  <a:schemeClr val="bg1">
                    <a:lumMod val="50000"/>
                  </a:schemeClr>
                </a:solidFill>
                <a:effectLst/>
                <a:latin typeface="Arial Unicode MS"/>
                <a:ea typeface="JetBrains Mono"/>
              </a:rPr>
              <a:t>JSON </a:t>
            </a:r>
            <a:r>
              <a:rPr kumimoji="0" lang="ko-KR" altLang="en-US" sz="1000" b="0" i="0" u="none" strike="noStrike" cap="none" normalizeH="0" baseline="0">
                <a:ln>
                  <a:noFill/>
                </a:ln>
                <a:solidFill>
                  <a:schemeClr val="bg1">
                    <a:lumMod val="50000"/>
                  </a:schemeClr>
                </a:solidFill>
                <a:effectLst/>
                <a:latin typeface="Arial Unicode MS"/>
                <a:ea typeface="JetBrains Mono"/>
              </a:rPr>
              <a:t>형식으로 응답 본문에 작성된다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2. </a:t>
            </a:r>
            <a:r>
              <a:rPr kumimoji="0" lang="ko-KR" altLang="ko-KR" sz="1100" b="0" i="0" u="none" strike="noStrike" cap="none" normalizeH="0" baseline="0">
                <a:ln>
                  <a:noFill/>
                </a:ln>
                <a:solidFill>
                  <a:srgbClr val="7A7E85"/>
                </a:solidFill>
                <a:effectLst/>
                <a:latin typeface="Arial Unicode MS"/>
                <a:ea typeface="JetBrains Mono"/>
              </a:rPr>
              <a:t>ResponseEntity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ResponseEntity&lt;User&gt; </a:t>
            </a:r>
            <a:r>
              <a:rPr kumimoji="0" lang="en-US" altLang="ko-KR" sz="1100" b="0" i="0" u="none" strike="noStrike" cap="none" normalizeH="0" baseline="0">
                <a:ln>
                  <a:noFill/>
                </a:ln>
                <a:solidFill>
                  <a:srgbClr val="56A8F5"/>
                </a:solidFill>
                <a:effectLst/>
                <a:latin typeface="Arial Unicode MS"/>
                <a:ea typeface="JetBrains Mono"/>
              </a:rPr>
              <a:t>responseEntity</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ResponseEntity&lt;&gt;(user</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HttpStatus.OK);</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User </a:t>
            </a:r>
            <a:r>
              <a:rPr kumimoji="0" lang="ko-KR" altLang="en-US" sz="1000" b="0" i="0" u="none" strike="noStrike" cap="none" normalizeH="0" baseline="0">
                <a:ln>
                  <a:noFill/>
                </a:ln>
                <a:solidFill>
                  <a:schemeClr val="bg1">
                    <a:lumMod val="50000"/>
                  </a:schemeClr>
                </a:solidFill>
                <a:effectLst/>
                <a:latin typeface="Arial Unicode MS"/>
                <a:ea typeface="JetBrains Mono"/>
              </a:rPr>
              <a:t>객체가 </a:t>
            </a:r>
            <a:r>
              <a:rPr kumimoji="0" lang="en-US" altLang="ko-KR" sz="1000" b="0" i="0" u="none" strike="noStrike" cap="none" normalizeH="0" baseline="0">
                <a:ln>
                  <a:noFill/>
                </a:ln>
                <a:solidFill>
                  <a:schemeClr val="bg1">
                    <a:lumMod val="50000"/>
                  </a:schemeClr>
                </a:solidFill>
                <a:effectLst/>
                <a:latin typeface="Arial Unicode MS"/>
                <a:ea typeface="JetBrains Mono"/>
              </a:rPr>
              <a:t>JSON </a:t>
            </a:r>
            <a:r>
              <a:rPr kumimoji="0" lang="ko-KR" altLang="en-US" sz="1000" b="0" i="0" u="none" strike="noStrike" cap="none" normalizeH="0" baseline="0">
                <a:ln>
                  <a:noFill/>
                </a:ln>
                <a:solidFill>
                  <a:schemeClr val="bg1">
                    <a:lumMod val="50000"/>
                  </a:schemeClr>
                </a:solidFill>
                <a:effectLst/>
                <a:latin typeface="Arial Unicode MS"/>
                <a:ea typeface="JetBrains Mono"/>
              </a:rPr>
              <a:t>형식으로 반환되고 상태 코드는 </a:t>
            </a:r>
            <a:r>
              <a:rPr kumimoji="0" lang="en-US" altLang="ko-KR" sz="1000" b="0" i="0" u="none" strike="noStrike" cap="none" normalizeH="0" baseline="0">
                <a:ln>
                  <a:noFill/>
                </a:ln>
                <a:solidFill>
                  <a:schemeClr val="bg1">
                    <a:lumMod val="50000"/>
                  </a:schemeClr>
                </a:solidFill>
                <a:effectLst/>
                <a:latin typeface="Arial Unicode MS"/>
                <a:ea typeface="JetBrains Mono"/>
              </a:rPr>
              <a:t>200 OK</a:t>
            </a:r>
            <a:r>
              <a:rPr kumimoji="0" lang="ko-KR" altLang="en-US" sz="1000" b="0" i="0" u="none" strike="noStrike" cap="none" normalizeH="0" baseline="0">
                <a:ln>
                  <a:noFill/>
                </a:ln>
                <a:solidFill>
                  <a:schemeClr val="bg1">
                    <a:lumMod val="50000"/>
                  </a:schemeClr>
                </a:solidFill>
                <a:effectLst/>
                <a:latin typeface="Arial Unicode MS"/>
                <a:ea typeface="JetBrains Mono"/>
              </a:rPr>
              <a:t>가 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3. </a:t>
            </a:r>
            <a:r>
              <a:rPr kumimoji="0" lang="ko-KR" altLang="ko-KR" sz="1100" b="0" i="0" u="none" strike="noStrike" cap="none" normalizeH="0" baseline="0">
                <a:ln>
                  <a:noFill/>
                </a:ln>
                <a:solidFill>
                  <a:srgbClr val="7A7E85"/>
                </a:solidFill>
                <a:effectLst/>
                <a:latin typeface="Arial Unicode MS"/>
                <a:ea typeface="JetBrains Mono"/>
              </a:rPr>
              <a:t>Callable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Callable&lt;User&gt; </a:t>
            </a:r>
            <a:r>
              <a:rPr kumimoji="0" lang="en-US" altLang="ko-KR" sz="1100" b="0" i="0" u="none" strike="noStrike" cap="none" normalizeH="0" baseline="0">
                <a:ln>
                  <a:noFill/>
                </a:ln>
                <a:solidFill>
                  <a:srgbClr val="56A8F5"/>
                </a:solidFill>
                <a:effectLst/>
                <a:latin typeface="Arial Unicode MS"/>
                <a:ea typeface="JetBrains Mono"/>
              </a:rPr>
              <a:t>c</a:t>
            </a:r>
            <a:r>
              <a:rPr kumimoji="0" lang="ko-KR" altLang="ko-KR" sz="1100" b="0" i="0" u="none" strike="noStrike" cap="none" normalizeH="0" baseline="0">
                <a:ln>
                  <a:noFill/>
                </a:ln>
                <a:solidFill>
                  <a:srgbClr val="56A8F5"/>
                </a:solidFill>
                <a:effectLst/>
                <a:latin typeface="Arial Unicode MS"/>
                <a:ea typeface="JetBrains Mono"/>
              </a:rPr>
              <a:t>allable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Thread.</a:t>
            </a:r>
            <a:r>
              <a:rPr kumimoji="0" lang="ko-KR" altLang="ko-KR" sz="1100" b="0" i="1" u="none" strike="noStrike" cap="none" normalizeH="0" baseline="0">
                <a:ln>
                  <a:noFill/>
                </a:ln>
                <a:solidFill>
                  <a:srgbClr val="BCBEC4"/>
                </a:solidFill>
                <a:effectLst/>
                <a:latin typeface="Arial Unicode MS"/>
                <a:ea typeface="JetBrains Mono"/>
              </a:rPr>
              <a:t>sleep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a:t>
            </a:r>
            <a:r>
              <a:rPr lang="ko-KR" altLang="en-US" sz="1000">
                <a:latin typeface="+mn-ea"/>
              </a:rPr>
              <a:t> </a:t>
            </a:r>
            <a:r>
              <a:rPr lang="ko-KR" altLang="en-US" sz="1000">
                <a:solidFill>
                  <a:schemeClr val="bg1">
                    <a:lumMod val="50000"/>
                  </a:schemeClr>
                </a:solidFill>
                <a:latin typeface="+mn-ea"/>
              </a:rPr>
              <a:t>비동기 작업이 완료되면 </a:t>
            </a:r>
            <a:r>
              <a:rPr lang="en-US" altLang="ko-KR" sz="1000">
                <a:solidFill>
                  <a:schemeClr val="bg1">
                    <a:lumMod val="50000"/>
                  </a:schemeClr>
                </a:solidFill>
                <a:latin typeface="+mn-ea"/>
              </a:rPr>
              <a:t>User </a:t>
            </a:r>
            <a:r>
              <a:rPr lang="ko-KR" altLang="en-US" sz="1000">
                <a:solidFill>
                  <a:schemeClr val="bg1">
                    <a:lumMod val="50000"/>
                  </a:schemeClr>
                </a:solidFill>
                <a:latin typeface="+mn-ea"/>
              </a:rPr>
              <a:t>객체가 </a:t>
            </a:r>
            <a:r>
              <a:rPr lang="en-US" altLang="ko-KR" sz="1000">
                <a:solidFill>
                  <a:schemeClr val="bg1">
                    <a:lumMod val="50000"/>
                  </a:schemeClr>
                </a:solidFill>
                <a:latin typeface="+mn-ea"/>
              </a:rPr>
              <a:t>JSON </a:t>
            </a:r>
            <a:r>
              <a:rPr lang="ko-KR" altLang="en-US" sz="1000">
                <a:solidFill>
                  <a:schemeClr val="bg1">
                    <a:lumMod val="50000"/>
                  </a:schemeClr>
                </a:solidFill>
                <a:latin typeface="+mn-ea"/>
              </a:rPr>
              <a:t>형식으로 응답 본문에 작성된다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461900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CB383-6C38-1F05-F518-93011742275C}"/>
            </a:ext>
          </a:extLst>
        </p:cNvPr>
        <p:cNvGrpSpPr/>
        <p:nvPr/>
      </p:nvGrpSpPr>
      <p:grpSpPr>
        <a:xfrm>
          <a:off x="0" y="0"/>
          <a:ext cx="0" cy="0"/>
          <a:chOff x="0" y="0"/>
          <a:chExt cx="0" cy="0"/>
        </a:xfrm>
      </p:grpSpPr>
      <p:sp>
        <p:nvSpPr>
          <p:cNvPr id="9" name="사각형: 둥근 모서리 8">
            <a:extLst>
              <a:ext uri="{FF2B5EF4-FFF2-40B4-BE49-F238E27FC236}">
                <a16:creationId xmlns:a16="http://schemas.microsoft.com/office/drawing/2014/main" id="{5C62448C-D03D-2B2F-A525-D67E0EA1FC58}"/>
              </a:ext>
            </a:extLst>
          </p:cNvPr>
          <p:cNvSpPr/>
          <p:nvPr/>
        </p:nvSpPr>
        <p:spPr>
          <a:xfrm>
            <a:off x="174460" y="591914"/>
            <a:ext cx="11724772" cy="6124073"/>
          </a:xfrm>
          <a:prstGeom prst="roundRect">
            <a:avLst>
              <a:gd name="adj" fmla="val 4640"/>
            </a:avLst>
          </a:prstGeom>
          <a:ln w="95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A27295B-BB02-FB96-CDD3-708F87FE3DE8}"/>
              </a:ext>
            </a:extLst>
          </p:cNvPr>
          <p:cNvSpPr txBox="1"/>
          <p:nvPr/>
        </p:nvSpPr>
        <p:spPr>
          <a:xfrm>
            <a:off x="174460" y="2980384"/>
            <a:ext cx="1732545" cy="707886"/>
          </a:xfrm>
          <a:prstGeom prst="rect">
            <a:avLst/>
          </a:prstGeom>
          <a:noFill/>
        </p:spPr>
        <p:txBody>
          <a:bodyPr wrap="square">
            <a:spAutoFit/>
          </a:bodyPr>
          <a:lstStyle/>
          <a:p>
            <a:pPr algn="ctr" fontAlgn="ctr"/>
            <a:r>
              <a:rPr lang="en-US" altLang="ko-KR" sz="2000" b="1" i="0" kern="1200">
                <a:solidFill>
                  <a:schemeClr val="dk1"/>
                </a:solidFill>
                <a:effectLst/>
                <a:latin typeface="+mn-lt"/>
                <a:ea typeface="+mn-ea"/>
                <a:cs typeface="+mn-cs"/>
              </a:rPr>
              <a:t>ReturnValueHandler</a:t>
            </a:r>
          </a:p>
        </p:txBody>
      </p:sp>
      <p:sp>
        <p:nvSpPr>
          <p:cNvPr id="10" name="직사각형 9">
            <a:extLst>
              <a:ext uri="{FF2B5EF4-FFF2-40B4-BE49-F238E27FC236}">
                <a16:creationId xmlns:a16="http://schemas.microsoft.com/office/drawing/2014/main" id="{4F6F99F7-CE88-3188-6253-08EBDE0798CE}"/>
              </a:ext>
            </a:extLst>
          </p:cNvPr>
          <p:cNvSpPr/>
          <p:nvPr/>
        </p:nvSpPr>
        <p:spPr>
          <a:xfrm>
            <a:off x="102382" y="135997"/>
            <a:ext cx="58494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반환 타입으로 사용할 수 있는 </a:t>
            </a:r>
            <a:r>
              <a:rPr lang="en-US" altLang="ko-KR" b="1">
                <a:solidFill>
                  <a:schemeClr val="accent1">
                    <a:lumMod val="75000"/>
                  </a:schemeClr>
                </a:solidFill>
                <a:latin typeface="+mn-ea"/>
              </a:rPr>
              <a:t>ReturnValueHandler</a:t>
            </a:r>
            <a:endParaRPr lang="ko-KR" altLang="en-US" b="1">
              <a:solidFill>
                <a:schemeClr val="accent1">
                  <a:lumMod val="75000"/>
                </a:schemeClr>
              </a:solidFill>
              <a:latin typeface="+mn-ea"/>
            </a:endParaRPr>
          </a:p>
        </p:txBody>
      </p:sp>
      <p:sp>
        <p:nvSpPr>
          <p:cNvPr id="12" name="오른쪽 중괄호 11">
            <a:extLst>
              <a:ext uri="{FF2B5EF4-FFF2-40B4-BE49-F238E27FC236}">
                <a16:creationId xmlns:a16="http://schemas.microsoft.com/office/drawing/2014/main" id="{1FBB1701-1960-067F-7BB1-4AD16C7389A8}"/>
              </a:ext>
            </a:extLst>
          </p:cNvPr>
          <p:cNvSpPr/>
          <p:nvPr/>
        </p:nvSpPr>
        <p:spPr>
          <a:xfrm>
            <a:off x="6448925" y="800100"/>
            <a:ext cx="150395" cy="5702968"/>
          </a:xfrm>
          <a:prstGeom prst="rightBrace">
            <a:avLst>
              <a:gd name="adj1" fmla="val 84333"/>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EA0E3016-2463-1C6B-76F0-628B7DBF9FEF}"/>
              </a:ext>
            </a:extLst>
          </p:cNvPr>
          <p:cNvCxnSpPr>
            <a:cxnSpLocks/>
            <a:stCxn id="12" idx="1"/>
          </p:cNvCxnSpPr>
          <p:nvPr/>
        </p:nvCxnSpPr>
        <p:spPr>
          <a:xfrm>
            <a:off x="6599320" y="3651584"/>
            <a:ext cx="15100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FDCD6D-9A59-D229-FA77-8446F62C6EB8}"/>
              </a:ext>
            </a:extLst>
          </p:cNvPr>
          <p:cNvSpPr txBox="1"/>
          <p:nvPr/>
        </p:nvSpPr>
        <p:spPr>
          <a:xfrm>
            <a:off x="6599320" y="3346682"/>
            <a:ext cx="1450993" cy="261610"/>
          </a:xfrm>
          <a:prstGeom prst="rect">
            <a:avLst/>
          </a:prstGeom>
          <a:noFill/>
        </p:spPr>
        <p:txBody>
          <a:bodyPr wrap="square">
            <a:spAutoFit/>
          </a:bodyPr>
          <a:lstStyle/>
          <a:p>
            <a:r>
              <a:rPr lang="en-US" altLang="ko-KR" sz="1100">
                <a:solidFill>
                  <a:schemeClr val="accent1">
                    <a:lumMod val="75000"/>
                  </a:schemeClr>
                </a:solidFill>
                <a:latin typeface="+mn-ea"/>
              </a:rPr>
              <a:t>handleReturnValue()</a:t>
            </a:r>
            <a:endParaRPr lang="ko-KR" altLang="en-US" sz="1100"/>
          </a:p>
        </p:txBody>
      </p:sp>
      <p:graphicFrame>
        <p:nvGraphicFramePr>
          <p:cNvPr id="2" name="표 1">
            <a:extLst>
              <a:ext uri="{FF2B5EF4-FFF2-40B4-BE49-F238E27FC236}">
                <a16:creationId xmlns:a16="http://schemas.microsoft.com/office/drawing/2014/main" id="{78514DA6-103E-C9BE-2D3B-BCA82BF954EE}"/>
              </a:ext>
            </a:extLst>
          </p:cNvPr>
          <p:cNvGraphicFramePr>
            <a:graphicFrameLocks noGrp="1"/>
          </p:cNvGraphicFramePr>
          <p:nvPr>
            <p:extLst>
              <p:ext uri="{D42A27DB-BD31-4B8C-83A1-F6EECF244321}">
                <p14:modId xmlns:p14="http://schemas.microsoft.com/office/powerpoint/2010/main" val="3974835779"/>
              </p:ext>
            </p:extLst>
          </p:nvPr>
        </p:nvGraphicFramePr>
        <p:xfrm>
          <a:off x="2009274" y="727912"/>
          <a:ext cx="4373479" cy="5775156"/>
        </p:xfrm>
        <a:graphic>
          <a:graphicData uri="http://schemas.openxmlformats.org/drawingml/2006/table">
            <a:tbl>
              <a:tblPr>
                <a:tableStyleId>{5C22544A-7EE6-4342-B048-85BDC9FD1C3A}</a:tableStyleId>
              </a:tblPr>
              <a:tblGrid>
                <a:gridCol w="4373479">
                  <a:extLst>
                    <a:ext uri="{9D8B030D-6E8A-4147-A177-3AD203B41FA5}">
                      <a16:colId xmlns:a16="http://schemas.microsoft.com/office/drawing/2014/main" val="3599662924"/>
                    </a:ext>
                  </a:extLst>
                </a:gridCol>
              </a:tblGrid>
              <a:tr h="320842">
                <a:tc>
                  <a:txBody>
                    <a:bodyPr/>
                    <a:lstStyle/>
                    <a:p>
                      <a:pPr algn="l" fontAlgn="ctr"/>
                      <a:r>
                        <a:rPr lang="en-US" sz="1100" u="none" strike="noStrike">
                          <a:effectLst/>
                        </a:rPr>
                        <a:t>@ResponseBody</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856947854"/>
                  </a:ext>
                </a:extLst>
              </a:tr>
              <a:tr h="320842">
                <a:tc>
                  <a:txBody>
                    <a:bodyPr/>
                    <a:lstStyle/>
                    <a:p>
                      <a:pPr algn="l" fontAlgn="ctr"/>
                      <a:r>
                        <a:rPr lang="en-US" sz="1100" u="none" strike="noStrike">
                          <a:effectLst/>
                        </a:rPr>
                        <a:t>HttpEntity&lt;B&gt;, ResponseEntity&lt;B&gt;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543663446"/>
                  </a:ext>
                </a:extLst>
              </a:tr>
              <a:tr h="320842">
                <a:tc>
                  <a:txBody>
                    <a:bodyPr/>
                    <a:lstStyle/>
                    <a:p>
                      <a:pPr algn="l" fontAlgn="ctr"/>
                      <a:r>
                        <a:rPr lang="en-US" sz="1100" u="none" strike="noStrike">
                          <a:effectLst/>
                        </a:rPr>
                        <a:t>HttpHeaders</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84739028"/>
                  </a:ext>
                </a:extLst>
              </a:tr>
              <a:tr h="320842">
                <a:tc>
                  <a:txBody>
                    <a:bodyPr/>
                    <a:lstStyle/>
                    <a:p>
                      <a:pPr algn="l" fontAlgn="ctr"/>
                      <a:r>
                        <a:rPr lang="en-US" sz="1100" u="none" strike="noStrike">
                          <a:effectLst/>
                        </a:rPr>
                        <a:t>ErrorResponse</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362621449"/>
                  </a:ext>
                </a:extLst>
              </a:tr>
              <a:tr h="320842">
                <a:tc>
                  <a:txBody>
                    <a:bodyPr/>
                    <a:lstStyle/>
                    <a:p>
                      <a:pPr algn="l" fontAlgn="ctr"/>
                      <a:r>
                        <a:rPr lang="en-US" sz="1100" u="none" strike="noStrike">
                          <a:effectLst/>
                        </a:rPr>
                        <a:t>ProblemDetail</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918933275"/>
                  </a:ext>
                </a:extLst>
              </a:tr>
              <a:tr h="320842">
                <a:tc>
                  <a:txBody>
                    <a:bodyPr/>
                    <a:lstStyle/>
                    <a:p>
                      <a:pPr algn="l" fontAlgn="ctr"/>
                      <a:r>
                        <a:rPr lang="en-US" sz="1100" u="none" strike="noStrike">
                          <a:effectLst/>
                        </a:rPr>
                        <a:t>String</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77405243"/>
                  </a:ext>
                </a:extLst>
              </a:tr>
              <a:tr h="320842">
                <a:tc>
                  <a:txBody>
                    <a:bodyPr/>
                    <a:lstStyle/>
                    <a:p>
                      <a:pPr algn="l" fontAlgn="ctr"/>
                      <a:r>
                        <a:rPr lang="en-US" sz="1100" u="none" strike="noStrike">
                          <a:effectLst/>
                        </a:rPr>
                        <a:t>View</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588531505"/>
                  </a:ext>
                </a:extLst>
              </a:tr>
              <a:tr h="320842">
                <a:tc>
                  <a:txBody>
                    <a:bodyPr/>
                    <a:lstStyle/>
                    <a:p>
                      <a:pPr algn="l" fontAlgn="ctr"/>
                      <a:r>
                        <a:rPr lang="en-US" sz="1100" u="none" strike="noStrike">
                          <a:effectLst/>
                        </a:rPr>
                        <a:t>java.util.Map, org.springframework.ui.Model</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968649237"/>
                  </a:ext>
                </a:extLst>
              </a:tr>
              <a:tr h="320842">
                <a:tc>
                  <a:txBody>
                    <a:bodyPr/>
                    <a:lstStyle/>
                    <a:p>
                      <a:pPr algn="l" fontAlgn="ctr"/>
                      <a:r>
                        <a:rPr lang="en-US" sz="1100" u="none" strike="noStrike">
                          <a:effectLst/>
                        </a:rPr>
                        <a:t>@ModelAttribute</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547313529"/>
                  </a:ext>
                </a:extLst>
              </a:tr>
              <a:tr h="320842">
                <a:tc>
                  <a:txBody>
                    <a:bodyPr/>
                    <a:lstStyle/>
                    <a:p>
                      <a:pPr algn="l" fontAlgn="ctr"/>
                      <a:r>
                        <a:rPr lang="en-US" sz="1100" u="none" strike="noStrike">
                          <a:effectLst/>
                        </a:rPr>
                        <a:t>ModelAndView object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600041729"/>
                  </a:ext>
                </a:extLst>
              </a:tr>
              <a:tr h="320842">
                <a:tc>
                  <a:txBody>
                    <a:bodyPr/>
                    <a:lstStyle/>
                    <a:p>
                      <a:pPr algn="l" fontAlgn="ctr"/>
                      <a:r>
                        <a:rPr lang="en-US" sz="1100" u="none" strike="noStrike">
                          <a:effectLst/>
                        </a:rPr>
                        <a:t>FragmentsRendering, Collection&lt;ModelAndView&gt;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770451929"/>
                  </a:ext>
                </a:extLst>
              </a:tr>
              <a:tr h="320842">
                <a:tc>
                  <a:txBody>
                    <a:bodyPr/>
                    <a:lstStyle/>
                    <a:p>
                      <a:pPr algn="l" fontAlgn="ctr"/>
                      <a:r>
                        <a:rPr lang="en-US" sz="1100" u="none" strike="noStrike">
                          <a:effectLst/>
                        </a:rPr>
                        <a:t>void</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767403385"/>
                  </a:ext>
                </a:extLst>
              </a:tr>
              <a:tr h="320842">
                <a:tc>
                  <a:txBody>
                    <a:bodyPr/>
                    <a:lstStyle/>
                    <a:p>
                      <a:pPr algn="l" fontAlgn="ctr"/>
                      <a:r>
                        <a:rPr lang="en-US" sz="1100" u="none" strike="noStrike">
                          <a:effectLst/>
                        </a:rPr>
                        <a:t>DeferredResult&lt;V&gt;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759941013"/>
                  </a:ext>
                </a:extLst>
              </a:tr>
              <a:tr h="320842">
                <a:tc>
                  <a:txBody>
                    <a:bodyPr/>
                    <a:lstStyle/>
                    <a:p>
                      <a:pPr algn="l" fontAlgn="ctr"/>
                      <a:r>
                        <a:rPr lang="en-US" sz="1100" u="none" strike="noStrike">
                          <a:effectLst/>
                        </a:rPr>
                        <a:t>Callable&lt;V&gt;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012681037"/>
                  </a:ext>
                </a:extLst>
              </a:tr>
              <a:tr h="320842">
                <a:tc>
                  <a:txBody>
                    <a:bodyPr/>
                    <a:lstStyle/>
                    <a:p>
                      <a:pPr algn="l" fontAlgn="ctr"/>
                      <a:r>
                        <a:rPr lang="en-US" sz="1100" u="none" strike="noStrike">
                          <a:effectLst/>
                        </a:rPr>
                        <a:t>ListenableFuture&lt;V&gt;, CompletionStage&lt;V&gt;, CompletableFuture&lt;V&gt;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403019421"/>
                  </a:ext>
                </a:extLst>
              </a:tr>
              <a:tr h="320842">
                <a:tc>
                  <a:txBody>
                    <a:bodyPr/>
                    <a:lstStyle/>
                    <a:p>
                      <a:pPr algn="l" fontAlgn="ctr"/>
                      <a:r>
                        <a:rPr lang="en-US" sz="1100" u="none" strike="noStrike">
                          <a:effectLst/>
                        </a:rPr>
                        <a:t>ResponseBodyEmitter, SseEmitter</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854649288"/>
                  </a:ext>
                </a:extLst>
              </a:tr>
              <a:tr h="320842">
                <a:tc>
                  <a:txBody>
                    <a:bodyPr/>
                    <a:lstStyle/>
                    <a:p>
                      <a:pPr algn="l" fontAlgn="ctr"/>
                      <a:r>
                        <a:rPr lang="en-US" sz="1100" u="none" strike="noStrike">
                          <a:effectLst/>
                        </a:rPr>
                        <a:t>StreamingResponseBody</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852040782"/>
                  </a:ext>
                </a:extLst>
              </a:tr>
              <a:tr h="320842">
                <a:tc>
                  <a:txBody>
                    <a:bodyPr/>
                    <a:lstStyle/>
                    <a:p>
                      <a:pPr algn="l" fontAlgn="ctr"/>
                      <a:r>
                        <a:rPr lang="en-US" sz="1100" u="none" strike="noStrike">
                          <a:effectLst/>
                        </a:rPr>
                        <a:t>Other return values</a:t>
                      </a:r>
                      <a:endParaRPr lang="en-US" sz="1100" b="0" i="0" u="none" strike="noStrike">
                        <a:solidFill>
                          <a:srgbClr val="191E1E"/>
                        </a:solidFill>
                        <a:effectLst/>
                        <a:latin typeface="Segoe UI" panose="020B0502040204020203" pitchFamily="34" charset="0"/>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066821025"/>
                  </a:ext>
                </a:extLst>
              </a:tr>
            </a:tbl>
          </a:graphicData>
        </a:graphic>
      </p:graphicFrame>
      <p:pic>
        <p:nvPicPr>
          <p:cNvPr id="4" name="그림 3">
            <a:extLst>
              <a:ext uri="{FF2B5EF4-FFF2-40B4-BE49-F238E27FC236}">
                <a16:creationId xmlns:a16="http://schemas.microsoft.com/office/drawing/2014/main" id="{E2001EEE-53D8-AF7F-F81E-FFA09228863A}"/>
              </a:ext>
            </a:extLst>
          </p:cNvPr>
          <p:cNvPicPr>
            <a:picLocks noChangeAspect="1"/>
          </p:cNvPicPr>
          <p:nvPr/>
        </p:nvPicPr>
        <p:blipFill>
          <a:blip r:embed="rId2"/>
          <a:stretch>
            <a:fillRect/>
          </a:stretch>
        </p:blipFill>
        <p:spPr>
          <a:xfrm>
            <a:off x="8109405" y="2083273"/>
            <a:ext cx="3450283" cy="3136621"/>
          </a:xfrm>
          <a:prstGeom prst="rect">
            <a:avLst/>
          </a:prstGeom>
        </p:spPr>
      </p:pic>
    </p:spTree>
    <p:extLst>
      <p:ext uri="{BB962C8B-B14F-4D97-AF65-F5344CB8AC3E}">
        <p14:creationId xmlns:p14="http://schemas.microsoft.com/office/powerpoint/2010/main" val="8608851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97845" y="2921169"/>
            <a:ext cx="599632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@ResponseBody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7101354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4BB56-E735-089E-EF5B-C578F01CCE3C}"/>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4D033D51-0828-EBF0-5032-338B54F05D38}"/>
              </a:ext>
            </a:extLst>
          </p:cNvPr>
          <p:cNvSpPr/>
          <p:nvPr/>
        </p:nvSpPr>
        <p:spPr>
          <a:xfrm>
            <a:off x="322078" y="627229"/>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@ResponseBody </a:t>
            </a:r>
            <a:r>
              <a:rPr lang="ko-KR" altLang="en-US" sz="1200">
                <a:latin typeface="+mn-ea"/>
              </a:rPr>
              <a:t>는 메서드의 반환 값을 </a:t>
            </a:r>
            <a:r>
              <a:rPr lang="en-US" altLang="ko-KR" sz="1200">
                <a:latin typeface="+mn-ea"/>
              </a:rPr>
              <a:t>HTTP </a:t>
            </a:r>
            <a:r>
              <a:rPr lang="ko-KR" altLang="en-US" sz="1200">
                <a:latin typeface="+mn-ea"/>
              </a:rPr>
              <a:t>응답 본문에 직접 직렬화하여 클라이언트에 전송하며 </a:t>
            </a:r>
            <a:r>
              <a:rPr lang="en-US" altLang="ko-KR" sz="1200">
                <a:latin typeface="+mn-ea"/>
              </a:rPr>
              <a:t>HttpMessageConverter </a:t>
            </a:r>
            <a:r>
              <a:rPr lang="ko-KR" altLang="en-US" sz="1200">
                <a:latin typeface="+mn-ea"/>
              </a:rPr>
              <a:t>를 사용하여 변환이 이루어진다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일반적으로 컨트롤러는 </a:t>
            </a:r>
            <a:r>
              <a:rPr lang="en-US" altLang="ko-KR" sz="1200">
                <a:latin typeface="+mn-ea"/>
              </a:rPr>
              <a:t>HTTP </a:t>
            </a:r>
            <a:r>
              <a:rPr lang="ko-KR" altLang="en-US" sz="1200">
                <a:latin typeface="+mn-ea"/>
              </a:rPr>
              <a:t>요청을 처리하고</a:t>
            </a:r>
            <a:r>
              <a:rPr lang="en-US" altLang="ko-KR" sz="1200">
                <a:latin typeface="+mn-ea"/>
              </a:rPr>
              <a:t> </a:t>
            </a:r>
            <a:r>
              <a:rPr lang="ko-KR" altLang="en-US" sz="1200">
                <a:latin typeface="+mn-ea"/>
              </a:rPr>
              <a:t>뷰</a:t>
            </a:r>
            <a:r>
              <a:rPr lang="en-US" altLang="ko-KR" sz="1200">
                <a:latin typeface="+mn-ea"/>
              </a:rPr>
              <a:t>(View)</a:t>
            </a:r>
            <a:r>
              <a:rPr lang="ko-KR" altLang="en-US" sz="1200">
                <a:latin typeface="+mn-ea"/>
              </a:rPr>
              <a:t>를 반환하는 방식으로 동작하는데</a:t>
            </a:r>
            <a:r>
              <a:rPr lang="en-US" altLang="ko-KR" sz="1200">
                <a:latin typeface="+mn-ea"/>
              </a:rPr>
              <a:t> @ResponseBody </a:t>
            </a:r>
            <a:r>
              <a:rPr lang="ko-KR" altLang="en-US" sz="1200">
                <a:latin typeface="+mn-ea"/>
              </a:rPr>
              <a:t>를 사용하면 뷰를 반환하는 대신</a:t>
            </a:r>
            <a:r>
              <a:rPr lang="en-US" altLang="ko-KR" sz="1200">
                <a:latin typeface="+mn-ea"/>
              </a:rPr>
              <a:t> </a:t>
            </a:r>
            <a:r>
              <a:rPr lang="ko-KR" altLang="en-US" sz="1200">
                <a:latin typeface="+mn-ea"/>
              </a:rPr>
              <a:t>메서드가 반환하는 객체를 바로 </a:t>
            </a:r>
            <a:r>
              <a:rPr lang="en-US" altLang="ko-KR" sz="1200">
                <a:latin typeface="+mn-ea"/>
              </a:rPr>
              <a:t>HTTP </a:t>
            </a:r>
            <a:r>
              <a:rPr lang="ko-KR" altLang="en-US" sz="1200">
                <a:latin typeface="+mn-ea"/>
              </a:rPr>
              <a:t>응답 본문에 직렬화하여 전송하게 된다</a:t>
            </a:r>
            <a:endParaRPr lang="en-US" altLang="ko-KR" sz="1200">
              <a:latin typeface="+mn-ea"/>
            </a:endParaRPr>
          </a:p>
        </p:txBody>
      </p:sp>
      <p:sp>
        <p:nvSpPr>
          <p:cNvPr id="74" name="직사각형 73">
            <a:extLst>
              <a:ext uri="{FF2B5EF4-FFF2-40B4-BE49-F238E27FC236}">
                <a16:creationId xmlns:a16="http://schemas.microsoft.com/office/drawing/2014/main" id="{1569FC80-50C6-20A5-9276-880F29AA9B3E}"/>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ED2AE494-BAE5-C9D3-F122-E5A873AA5598}"/>
              </a:ext>
            </a:extLst>
          </p:cNvPr>
          <p:cNvSpPr/>
          <p:nvPr/>
        </p:nvSpPr>
        <p:spPr>
          <a:xfrm>
            <a:off x="198756" y="1849982"/>
            <a:ext cx="22643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@RestController</a:t>
            </a:r>
            <a:endParaRPr lang="ko-KR" altLang="en-US" b="1">
              <a:solidFill>
                <a:schemeClr val="accent1">
                  <a:lumMod val="75000"/>
                </a:schemeClr>
              </a:solidFill>
              <a:latin typeface="+mn-ea"/>
            </a:endParaRPr>
          </a:p>
        </p:txBody>
      </p:sp>
      <p:sp>
        <p:nvSpPr>
          <p:cNvPr id="7" name="직사각형 6">
            <a:extLst>
              <a:ext uri="{FF2B5EF4-FFF2-40B4-BE49-F238E27FC236}">
                <a16:creationId xmlns:a16="http://schemas.microsoft.com/office/drawing/2014/main" id="{1498E63B-BACD-3C1B-26DF-98424973A8CA}"/>
              </a:ext>
            </a:extLst>
          </p:cNvPr>
          <p:cNvSpPr/>
          <p:nvPr/>
        </p:nvSpPr>
        <p:spPr>
          <a:xfrm>
            <a:off x="322079" y="2219314"/>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ResponseBody </a:t>
            </a:r>
            <a:r>
              <a:rPr lang="ko-KR" altLang="en-US" sz="1200">
                <a:latin typeface="+mn-ea"/>
              </a:rPr>
              <a:t>는 메서드뿐만 아니라 클래스 수준에서도 사용될 수 있으며 이와 같은 효과를 가진 것이 바로 </a:t>
            </a:r>
            <a:r>
              <a:rPr lang="en-US" altLang="ko-KR" sz="1200">
                <a:latin typeface="+mn-ea"/>
              </a:rPr>
              <a:t>@RestController</a:t>
            </a:r>
            <a:r>
              <a:rPr lang="ko-KR" altLang="en-US" sz="1200">
                <a:latin typeface="+mn-ea"/>
              </a:rPr>
              <a:t> 라 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@RestController</a:t>
            </a:r>
            <a:r>
              <a:rPr lang="ko-KR" altLang="en-US" sz="1200">
                <a:latin typeface="+mn-ea"/>
              </a:rPr>
              <a:t>는 </a:t>
            </a:r>
            <a:r>
              <a:rPr lang="en-US" altLang="ko-KR" sz="1200">
                <a:latin typeface="+mn-ea"/>
              </a:rPr>
              <a:t>@Controller </a:t>
            </a:r>
            <a:r>
              <a:rPr lang="ko-KR" altLang="en-US" sz="1200">
                <a:latin typeface="+mn-ea"/>
              </a:rPr>
              <a:t>와 </a:t>
            </a:r>
            <a:r>
              <a:rPr lang="en-US" altLang="ko-KR" sz="1200">
                <a:latin typeface="+mn-ea"/>
              </a:rPr>
              <a:t>@ResponseBody </a:t>
            </a:r>
            <a:r>
              <a:rPr lang="ko-KR" altLang="en-US" sz="1200">
                <a:latin typeface="+mn-ea"/>
              </a:rPr>
              <a:t>를 결합한 메타 어노테이션으로서 </a:t>
            </a:r>
            <a:r>
              <a:rPr lang="en-US" altLang="ko-KR" sz="1200">
                <a:latin typeface="+mn-ea"/>
              </a:rPr>
              <a:t>@RestController </a:t>
            </a:r>
            <a:r>
              <a:rPr lang="ko-KR" altLang="en-US" sz="1200">
                <a:latin typeface="+mn-ea"/>
              </a:rPr>
              <a:t>가 선언된 클래스는 모든 메서드에서 반환되는 값이 자동으로 </a:t>
            </a:r>
            <a:r>
              <a:rPr lang="en-US" altLang="ko-KR" sz="1200">
                <a:latin typeface="+mn-ea"/>
              </a:rPr>
              <a:t>@ResponseBody </a:t>
            </a:r>
            <a:r>
              <a:rPr lang="ko-KR" altLang="en-US" sz="1200">
                <a:latin typeface="+mn-ea"/>
              </a:rPr>
              <a:t>처럼 처리가 이루어진다</a:t>
            </a:r>
            <a:endParaRPr lang="en-US" altLang="ko-KR" sz="1200">
              <a:latin typeface="+mn-ea"/>
            </a:endParaRPr>
          </a:p>
        </p:txBody>
      </p:sp>
      <p:sp>
        <p:nvSpPr>
          <p:cNvPr id="8" name="Rectangle 3">
            <a:extLst>
              <a:ext uri="{FF2B5EF4-FFF2-40B4-BE49-F238E27FC236}">
                <a16:creationId xmlns:a16="http://schemas.microsoft.com/office/drawing/2014/main" id="{D8ADA47A-453A-C473-BF57-D4788D3AA48B}"/>
              </a:ext>
            </a:extLst>
          </p:cNvPr>
          <p:cNvSpPr>
            <a:spLocks noChangeArrowheads="1"/>
          </p:cNvSpPr>
          <p:nvPr/>
        </p:nvSpPr>
        <p:spPr bwMode="auto">
          <a:xfrm>
            <a:off x="1621488" y="3203051"/>
            <a:ext cx="6208296" cy="13884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"/accounts/{id}"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Account </a:t>
            </a:r>
            <a:r>
              <a:rPr kumimoji="0" lang="ko-KR" altLang="ko-KR" sz="1100" b="0" i="0" u="none" strike="noStrike" cap="none" normalizeH="0" baseline="0">
                <a:ln>
                  <a:noFill/>
                </a:ln>
                <a:solidFill>
                  <a:srgbClr val="56A8F5"/>
                </a:solidFill>
                <a:effectLst/>
                <a:ea typeface="JetBrains Mono"/>
              </a:rPr>
              <a:t>getAccount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Long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Account account = accountService.getAccountById(id);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account;  </a:t>
            </a:r>
            <a:r>
              <a:rPr kumimoji="0" lang="ko-KR" altLang="ko-KR" sz="1100" b="0" i="0" u="none" strike="noStrike" cap="none" normalizeH="0" baseline="0">
                <a:ln>
                  <a:noFill/>
                </a:ln>
                <a:solidFill>
                  <a:srgbClr val="7A7E85"/>
                </a:solidFill>
                <a:effectLst/>
                <a:ea typeface="JetBrains Mono"/>
              </a:rPr>
              <a:t>// Account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객체가</a:t>
            </a:r>
            <a:r>
              <a:rPr kumimoji="0" lang="ko-KR" altLang="ko-KR" sz="1100" b="0" i="0" u="none" strike="noStrike" cap="none" normalizeH="0" baseline="0">
                <a:ln>
                  <a:noFill/>
                </a:ln>
                <a:solidFill>
                  <a:srgbClr val="7A7E85"/>
                </a:solidFill>
                <a:effectLst/>
                <a:ea typeface="JetBrains Mono"/>
              </a:rPr>
              <a:t> JSON</a:t>
            </a:r>
            <a:r>
              <a:rPr kumimoji="0" lang="en-US"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으로 직렬화되어 응답 본문에 포</a:t>
            </a:r>
            <a:r>
              <a:rPr lang="ko-KR" altLang="en-US" sz="1100">
                <a:solidFill>
                  <a:srgbClr val="7A7E85"/>
                </a:solidFill>
                <a:ea typeface="JetBrains Mono"/>
                <a:cs typeface="Courier New" panose="02070309020205020404" pitchFamily="49" charset="0"/>
              </a:rPr>
              <a:t>함된다</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4">
            <a:extLst>
              <a:ext uri="{FF2B5EF4-FFF2-40B4-BE49-F238E27FC236}">
                <a16:creationId xmlns:a16="http://schemas.microsoft.com/office/drawing/2014/main" id="{5E52E0CC-B3AA-8098-8074-900BE59BBB8A}"/>
              </a:ext>
            </a:extLst>
          </p:cNvPr>
          <p:cNvSpPr>
            <a:spLocks noChangeArrowheads="1"/>
          </p:cNvSpPr>
          <p:nvPr/>
        </p:nvSpPr>
        <p:spPr bwMode="auto">
          <a:xfrm>
            <a:off x="1621487" y="4687630"/>
            <a:ext cx="6208297"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AccountController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"/accounts/{id}"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Account </a:t>
            </a:r>
            <a:r>
              <a:rPr kumimoji="0" lang="ko-KR" altLang="ko-KR" sz="1100" b="0" i="0" u="none" strike="noStrike" cap="none" normalizeH="0" baseline="0">
                <a:ln>
                  <a:noFill/>
                </a:ln>
                <a:solidFill>
                  <a:srgbClr val="56A8F5"/>
                </a:solidFill>
                <a:effectLst/>
                <a:latin typeface="Arial Unicode MS"/>
                <a:ea typeface="JetBrains Mono"/>
              </a:rPr>
              <a:t>getAccount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Account account = accountService.getAccountById(id);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account;  </a:t>
            </a:r>
            <a:r>
              <a:rPr kumimoji="0" lang="ko-KR" altLang="ko-KR" sz="1100" b="0" i="0" u="none" strike="noStrike" cap="none" normalizeH="0" baseline="0">
                <a:ln>
                  <a:noFill/>
                </a:ln>
                <a:solidFill>
                  <a:srgbClr val="7A7E85"/>
                </a:solidFill>
                <a:effectLst/>
                <a:latin typeface="Arial Unicode MS"/>
                <a:ea typeface="JetBrains Mono"/>
              </a:rPr>
              <a:t>// @RestController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때문에 자동으로</a:t>
            </a:r>
            <a:r>
              <a:rPr kumimoji="0" lang="ko-KR" altLang="ko-KR" sz="1100" b="0" i="0" u="none" strike="noStrike" cap="none" normalizeH="0" baseline="0">
                <a:ln>
                  <a:noFill/>
                </a:ln>
                <a:solidFill>
                  <a:srgbClr val="7A7E85"/>
                </a:solidFill>
                <a:effectLst/>
                <a:latin typeface="Arial Unicode MS"/>
                <a:ea typeface="JetBrains Mono"/>
              </a:rPr>
              <a:t> @ResponseBody</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 적용</a:t>
            </a:r>
            <a:r>
              <a:rPr kumimoji="0" lang="ko-KR" altLang="en-US"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된다</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0F81A9F0-3625-4157-4564-56AC3891297E}"/>
              </a:ext>
            </a:extLst>
          </p:cNvPr>
          <p:cNvSpPr>
            <a:spLocks noChangeArrowheads="1"/>
          </p:cNvSpPr>
          <p:nvPr/>
        </p:nvSpPr>
        <p:spPr bwMode="auto">
          <a:xfrm>
            <a:off x="8301790" y="4794326"/>
            <a:ext cx="3314700"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2AACB8"/>
                </a:solidFill>
                <a:effectLst/>
                <a:latin typeface="Arial Unicode MS"/>
                <a:ea typeface="JetBrains Mono"/>
              </a:rPr>
              <a:t>1.1 200 </a:t>
            </a:r>
            <a:r>
              <a:rPr kumimoji="0" lang="ko-KR" altLang="ko-KR" sz="1200" b="0" i="0" u="none" strike="noStrike" cap="none" normalizeH="0" baseline="0">
                <a:ln>
                  <a:noFill/>
                </a:ln>
                <a:solidFill>
                  <a:srgbClr val="BCBEC4"/>
                </a:solidFill>
                <a:effectLst/>
                <a:latin typeface="Arial Unicode MS"/>
                <a:ea typeface="JetBrains Mono"/>
              </a:rPr>
              <a:t>OK</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Content-Length: </a:t>
            </a:r>
            <a:r>
              <a:rPr kumimoji="0" lang="ko-KR" altLang="ko-KR" sz="1200" b="0" i="0" u="none" strike="noStrike" cap="none" normalizeH="0" baseline="0">
                <a:ln>
                  <a:noFill/>
                </a:ln>
                <a:solidFill>
                  <a:srgbClr val="2AACB8"/>
                </a:solidFill>
                <a:effectLst/>
                <a:latin typeface="Arial Unicode MS"/>
                <a:ea typeface="JetBrains Mono"/>
              </a:rPr>
              <a:t>45</a:t>
            </a:r>
            <a:br>
              <a:rPr kumimoji="0" lang="ko-KR" altLang="ko-KR" sz="1200" b="0" i="0" u="none" strike="noStrike" cap="none" normalizeH="0" baseline="0">
                <a:ln>
                  <a:noFill/>
                </a:ln>
                <a:solidFill>
                  <a:srgbClr val="2AACB8"/>
                </a:solidFill>
                <a:effectLst/>
                <a:latin typeface="Arial Unicode MS"/>
                <a:ea typeface="JetBrains Mono"/>
              </a:rPr>
            </a:b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"id"</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30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157A9F9-4BE8-C6CA-02AB-8A5B8E7EE1C2}"/>
              </a:ext>
            </a:extLst>
          </p:cNvPr>
          <p:cNvSpPr/>
          <p:nvPr/>
        </p:nvSpPr>
        <p:spPr>
          <a:xfrm>
            <a:off x="322078" y="3897281"/>
            <a:ext cx="1011815" cy="307777"/>
          </a:xfrm>
          <a:prstGeom prst="rect">
            <a:avLst/>
          </a:prstGeom>
        </p:spPr>
        <p:txBody>
          <a:bodyPr wrap="none">
            <a:spAutoFit/>
          </a:bodyPr>
          <a:lstStyle/>
          <a:p>
            <a:pPr marL="285750" indent="-285750">
              <a:buFont typeface="Arial" panose="020B0604020202020204" pitchFamily="34" charset="0"/>
              <a:buChar char="•"/>
            </a:pPr>
            <a:r>
              <a:rPr lang="ko-KR" altLang="en-US" sz="1400">
                <a:latin typeface="+mn-ea"/>
              </a:rPr>
              <a:t>메서드</a:t>
            </a:r>
          </a:p>
        </p:txBody>
      </p:sp>
      <p:sp>
        <p:nvSpPr>
          <p:cNvPr id="14" name="직사각형 13">
            <a:extLst>
              <a:ext uri="{FF2B5EF4-FFF2-40B4-BE49-F238E27FC236}">
                <a16:creationId xmlns:a16="http://schemas.microsoft.com/office/drawing/2014/main" id="{FAA35DDC-0503-907A-6B92-DCA647A68720}"/>
              </a:ext>
            </a:extLst>
          </p:cNvPr>
          <p:cNvSpPr/>
          <p:nvPr/>
        </p:nvSpPr>
        <p:spPr>
          <a:xfrm>
            <a:off x="322078" y="5565753"/>
            <a:ext cx="1011815" cy="307777"/>
          </a:xfrm>
          <a:prstGeom prst="rect">
            <a:avLst/>
          </a:prstGeom>
        </p:spPr>
        <p:txBody>
          <a:bodyPr wrap="none">
            <a:spAutoFit/>
          </a:bodyPr>
          <a:lstStyle/>
          <a:p>
            <a:pPr marL="285750" indent="-285750">
              <a:buFont typeface="Arial" panose="020B0604020202020204" pitchFamily="34" charset="0"/>
              <a:buChar char="•"/>
            </a:pPr>
            <a:r>
              <a:rPr lang="ko-KR" altLang="en-US" sz="1400">
                <a:latin typeface="+mn-ea"/>
              </a:rPr>
              <a:t>클래스</a:t>
            </a:r>
          </a:p>
        </p:txBody>
      </p:sp>
      <p:sp>
        <p:nvSpPr>
          <p:cNvPr id="15" name="직사각형 14">
            <a:extLst>
              <a:ext uri="{FF2B5EF4-FFF2-40B4-BE49-F238E27FC236}">
                <a16:creationId xmlns:a16="http://schemas.microsoft.com/office/drawing/2014/main" id="{E60F4EEB-B4BF-E179-F0DE-7D6A35F08705}"/>
              </a:ext>
            </a:extLst>
          </p:cNvPr>
          <p:cNvSpPr/>
          <p:nvPr/>
        </p:nvSpPr>
        <p:spPr>
          <a:xfrm>
            <a:off x="8301790" y="4517327"/>
            <a:ext cx="492443" cy="276999"/>
          </a:xfrm>
          <a:prstGeom prst="rect">
            <a:avLst/>
          </a:prstGeom>
        </p:spPr>
        <p:txBody>
          <a:bodyPr wrap="none">
            <a:spAutoFit/>
          </a:bodyPr>
          <a:lstStyle/>
          <a:p>
            <a:r>
              <a:rPr lang="ko-KR" altLang="en-US" sz="1200">
                <a:latin typeface="+mn-ea"/>
              </a:rPr>
              <a:t>응답</a:t>
            </a:r>
          </a:p>
        </p:txBody>
      </p:sp>
      <p:sp>
        <p:nvSpPr>
          <p:cNvPr id="2" name="Rectangle 1">
            <a:extLst>
              <a:ext uri="{FF2B5EF4-FFF2-40B4-BE49-F238E27FC236}">
                <a16:creationId xmlns:a16="http://schemas.microsoft.com/office/drawing/2014/main" id="{0A333F65-3F0A-BA19-CA11-9F275A1A436C}"/>
              </a:ext>
            </a:extLst>
          </p:cNvPr>
          <p:cNvSpPr>
            <a:spLocks noChangeArrowheads="1"/>
          </p:cNvSpPr>
          <p:nvPr/>
        </p:nvSpPr>
        <p:spPr bwMode="auto">
          <a:xfrm>
            <a:off x="8301790" y="3800849"/>
            <a:ext cx="3314700"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GET /accounts/</a:t>
            </a:r>
            <a:r>
              <a:rPr kumimoji="0" lang="ko-KR" altLang="ko-KR" sz="1100" b="0" i="0" u="none" strike="noStrike" cap="none" normalizeH="0" baseline="0">
                <a:ln>
                  <a:noFill/>
                </a:ln>
                <a:solidFill>
                  <a:srgbClr val="2AACB8"/>
                </a:solidFill>
                <a:effectLst/>
                <a:latin typeface="Arial Unicode MS"/>
                <a:ea typeface="JetBrains Mono"/>
              </a:rPr>
              <a:t>1 </a:t>
            </a: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Host: localhost:</a:t>
            </a:r>
            <a:r>
              <a:rPr kumimoji="0" lang="ko-KR" altLang="ko-KR" sz="1100" b="0" i="0" u="none" strike="noStrike" cap="none" normalizeH="0" baseline="0">
                <a:ln>
                  <a:noFill/>
                </a:ln>
                <a:solidFill>
                  <a:srgbClr val="2AACB8"/>
                </a:solidFill>
                <a:effectLst/>
                <a:latin typeface="Arial Unicode MS"/>
                <a:ea typeface="JetBrains Mono"/>
              </a:rPr>
              <a: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F9F85408-4817-716F-79A8-646D9898ED17}"/>
              </a:ext>
            </a:extLst>
          </p:cNvPr>
          <p:cNvSpPr/>
          <p:nvPr/>
        </p:nvSpPr>
        <p:spPr>
          <a:xfrm>
            <a:off x="8301789" y="3514681"/>
            <a:ext cx="492443" cy="276999"/>
          </a:xfrm>
          <a:prstGeom prst="rect">
            <a:avLst/>
          </a:prstGeom>
        </p:spPr>
        <p:txBody>
          <a:bodyPr wrap="none">
            <a:spAutoFit/>
          </a:bodyPr>
          <a:lstStyle/>
          <a:p>
            <a:r>
              <a:rPr lang="ko-KR" altLang="en-US" sz="1200">
                <a:latin typeface="+mn-ea"/>
              </a:rPr>
              <a:t>요청</a:t>
            </a:r>
          </a:p>
        </p:txBody>
      </p:sp>
    </p:spTree>
    <p:extLst>
      <p:ext uri="{BB962C8B-B14F-4D97-AF65-F5344CB8AC3E}">
        <p14:creationId xmlns:p14="http://schemas.microsoft.com/office/powerpoint/2010/main" val="179438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17662" y="692320"/>
            <a:ext cx="1135667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a:t>
            </a:r>
            <a:r>
              <a:rPr lang="en-US" altLang="ko-KR" sz="1200">
                <a:latin typeface="+mj-lt"/>
              </a:rPr>
              <a:t>Java EE (Enterprise Edition) </a:t>
            </a:r>
            <a:r>
              <a:rPr lang="ko-KR" altLang="en-US" sz="1200">
                <a:latin typeface="+mj-lt"/>
              </a:rPr>
              <a:t>플랫폼의 핵심 기술 중 하나로</a:t>
            </a:r>
            <a:r>
              <a:rPr lang="en-US" altLang="ko-KR" sz="1200">
                <a:latin typeface="+mj-lt"/>
              </a:rPr>
              <a:t> </a:t>
            </a:r>
            <a:r>
              <a:rPr lang="ko-KR" altLang="en-US" sz="1200">
                <a:latin typeface="+mj-lt"/>
              </a:rPr>
              <a:t>클라이언트</a:t>
            </a:r>
            <a:r>
              <a:rPr lang="en-US" altLang="ko-KR" sz="1200">
                <a:latin typeface="+mj-lt"/>
              </a:rPr>
              <a:t>-</a:t>
            </a:r>
            <a:r>
              <a:rPr lang="ko-KR" altLang="en-US" sz="1200">
                <a:latin typeface="+mj-lt"/>
              </a:rPr>
              <a:t>서버 모델에서 서버 측에서 실행되는 작은 자바 프로그램이다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주로 </a:t>
            </a:r>
            <a:r>
              <a:rPr lang="en-US" altLang="ko-KR" sz="1200">
                <a:latin typeface="+mj-lt"/>
              </a:rPr>
              <a:t>HTTP </a:t>
            </a:r>
            <a:r>
              <a:rPr lang="ko-KR" altLang="en-US" sz="1200">
                <a:latin typeface="+mj-lt"/>
              </a:rPr>
              <a:t>요청과 응답을 처리하기 위해 사용되며</a:t>
            </a:r>
            <a:r>
              <a:rPr lang="en-US" altLang="ko-KR" sz="1200">
                <a:latin typeface="+mj-lt"/>
              </a:rPr>
              <a:t> </a:t>
            </a:r>
            <a:r>
              <a:rPr lang="ko-KR" altLang="en-US" sz="1200">
                <a:latin typeface="+mj-lt"/>
              </a:rPr>
              <a:t>자바 서블릿 </a:t>
            </a:r>
            <a:r>
              <a:rPr lang="en-US" altLang="ko-KR" sz="1200">
                <a:latin typeface="+mj-lt"/>
              </a:rPr>
              <a:t>API</a:t>
            </a:r>
            <a:r>
              <a:rPr lang="ko-KR" altLang="en-US" sz="1200">
                <a:latin typeface="+mj-lt"/>
              </a:rPr>
              <a:t>를 통해 웹 애플리케이션 개발을 쉽게 할 수 있도록 해 준다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cxnSp>
        <p:nvCxnSpPr>
          <p:cNvPr id="11" name="직선 화살표 연결선 10">
            <a:extLst>
              <a:ext uri="{FF2B5EF4-FFF2-40B4-BE49-F238E27FC236}">
                <a16:creationId xmlns:a16="http://schemas.microsoft.com/office/drawing/2014/main" id="{0C105F5F-C373-4EBB-9CE7-A3A956349876}"/>
              </a:ext>
            </a:extLst>
          </p:cNvPr>
          <p:cNvCxnSpPr>
            <a:cxnSpLocks/>
            <a:endCxn id="4" idx="3"/>
          </p:cNvCxnSpPr>
          <p:nvPr/>
        </p:nvCxnSpPr>
        <p:spPr>
          <a:xfrm flipH="1">
            <a:off x="3858871" y="2319802"/>
            <a:ext cx="2047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03ADF16A-D3A4-7A2E-8D5B-338100A5A7CC}"/>
              </a:ext>
            </a:extLst>
          </p:cNvPr>
          <p:cNvSpPr/>
          <p:nvPr/>
        </p:nvSpPr>
        <p:spPr>
          <a:xfrm>
            <a:off x="7372450" y="5080885"/>
            <a:ext cx="3853238" cy="567463"/>
          </a:xfrm>
          <a:prstGeom prst="rect">
            <a:avLst/>
          </a:prstGeom>
        </p:spPr>
        <p:txBody>
          <a:bodyPr wrap="square">
            <a:spAutoFit/>
          </a:bodyPr>
          <a:lstStyle/>
          <a:p>
            <a:pPr>
              <a:lnSpc>
                <a:spcPct val="150000"/>
              </a:lnSpc>
            </a:pPr>
            <a:r>
              <a:rPr lang="en-US" altLang="ko-KR" sz="1100">
                <a:latin typeface="+mj-lt"/>
              </a:rPr>
              <a:t>Http </a:t>
            </a:r>
            <a:r>
              <a:rPr lang="ko-KR" altLang="en-US" sz="1100">
                <a:latin typeface="+mj-lt"/>
              </a:rPr>
              <a:t>요청을 처리하기 위한 추상 클래스로서 클라이언트의 요청을 받아 하위 서블릿 객체로 전달해 준다</a:t>
            </a:r>
            <a:endParaRPr lang="en-US" altLang="ko-KR" sz="1100">
              <a:latin typeface="+mj-lt"/>
            </a:endParaRPr>
          </a:p>
        </p:txBody>
      </p:sp>
      <p:sp>
        <p:nvSpPr>
          <p:cNvPr id="6" name="직사각형 5">
            <a:extLst>
              <a:ext uri="{FF2B5EF4-FFF2-40B4-BE49-F238E27FC236}">
                <a16:creationId xmlns:a16="http://schemas.microsoft.com/office/drawing/2014/main" id="{F95D6591-3F60-91E4-C318-2C962CE6398A}"/>
              </a:ext>
            </a:extLst>
          </p:cNvPr>
          <p:cNvSpPr/>
          <p:nvPr/>
        </p:nvSpPr>
        <p:spPr>
          <a:xfrm>
            <a:off x="4704273" y="4592745"/>
            <a:ext cx="2134802" cy="313547"/>
          </a:xfrm>
          <a:prstGeom prst="rect">
            <a:avLst/>
          </a:prstGeom>
        </p:spPr>
        <p:txBody>
          <a:bodyPr wrap="square">
            <a:spAutoFit/>
          </a:bodyPr>
          <a:lstStyle/>
          <a:p>
            <a:pPr>
              <a:lnSpc>
                <a:spcPct val="150000"/>
              </a:lnSpc>
            </a:pPr>
            <a:r>
              <a:rPr lang="ko-KR" altLang="en-US" sz="1100">
                <a:latin typeface="+mj-lt"/>
              </a:rPr>
              <a:t>초기화 및 공통 기능 처리</a:t>
            </a:r>
            <a:endParaRPr lang="en-US" altLang="ko-KR" sz="1100">
              <a:latin typeface="+mj-lt"/>
            </a:endParaRPr>
          </a:p>
        </p:txBody>
      </p:sp>
      <p:pic>
        <p:nvPicPr>
          <p:cNvPr id="4" name="그림 3">
            <a:extLst>
              <a:ext uri="{FF2B5EF4-FFF2-40B4-BE49-F238E27FC236}">
                <a16:creationId xmlns:a16="http://schemas.microsoft.com/office/drawing/2014/main" id="{E22886EC-15B4-8A0C-3266-F31B2F06C376}"/>
              </a:ext>
            </a:extLst>
          </p:cNvPr>
          <p:cNvPicPr>
            <a:picLocks noChangeAspect="1"/>
          </p:cNvPicPr>
          <p:nvPr/>
        </p:nvPicPr>
        <p:blipFill>
          <a:blip r:embed="rId3"/>
          <a:stretch>
            <a:fillRect/>
          </a:stretch>
        </p:blipFill>
        <p:spPr>
          <a:xfrm>
            <a:off x="702228" y="1542538"/>
            <a:ext cx="3156643" cy="1554528"/>
          </a:xfrm>
          <a:prstGeom prst="rect">
            <a:avLst/>
          </a:prstGeom>
        </p:spPr>
      </p:pic>
      <p:pic>
        <p:nvPicPr>
          <p:cNvPr id="12" name="그림 11">
            <a:extLst>
              <a:ext uri="{FF2B5EF4-FFF2-40B4-BE49-F238E27FC236}">
                <a16:creationId xmlns:a16="http://schemas.microsoft.com/office/drawing/2014/main" id="{D4225F1D-EB66-8063-D114-7F53E9189439}"/>
              </a:ext>
            </a:extLst>
          </p:cNvPr>
          <p:cNvPicPr>
            <a:picLocks noChangeAspect="1"/>
          </p:cNvPicPr>
          <p:nvPr/>
        </p:nvPicPr>
        <p:blipFill>
          <a:blip r:embed="rId4"/>
          <a:stretch>
            <a:fillRect/>
          </a:stretch>
        </p:blipFill>
        <p:spPr>
          <a:xfrm>
            <a:off x="4063599" y="1542538"/>
            <a:ext cx="3065307" cy="3050207"/>
          </a:xfrm>
          <a:prstGeom prst="rect">
            <a:avLst/>
          </a:prstGeom>
        </p:spPr>
      </p:pic>
      <p:pic>
        <p:nvPicPr>
          <p:cNvPr id="17" name="그림 16">
            <a:extLst>
              <a:ext uri="{FF2B5EF4-FFF2-40B4-BE49-F238E27FC236}">
                <a16:creationId xmlns:a16="http://schemas.microsoft.com/office/drawing/2014/main" id="{A6599731-747E-F325-F6DF-2DC850516FB4}"/>
              </a:ext>
            </a:extLst>
          </p:cNvPr>
          <p:cNvPicPr>
            <a:picLocks noChangeAspect="1"/>
          </p:cNvPicPr>
          <p:nvPr/>
        </p:nvPicPr>
        <p:blipFill>
          <a:blip r:embed="rId5"/>
          <a:stretch>
            <a:fillRect/>
          </a:stretch>
        </p:blipFill>
        <p:spPr>
          <a:xfrm>
            <a:off x="7446989" y="1542538"/>
            <a:ext cx="3704161" cy="3457217"/>
          </a:xfrm>
          <a:prstGeom prst="rect">
            <a:avLst/>
          </a:prstGeom>
        </p:spPr>
      </p:pic>
      <p:cxnSp>
        <p:nvCxnSpPr>
          <p:cNvPr id="25" name="직선 화살표 연결선 24">
            <a:extLst>
              <a:ext uri="{FF2B5EF4-FFF2-40B4-BE49-F238E27FC236}">
                <a16:creationId xmlns:a16="http://schemas.microsoft.com/office/drawing/2014/main" id="{7F5DDA30-621F-8054-409C-35C82530601B}"/>
              </a:ext>
            </a:extLst>
          </p:cNvPr>
          <p:cNvCxnSpPr>
            <a:cxnSpLocks/>
            <a:endCxn id="12" idx="3"/>
          </p:cNvCxnSpPr>
          <p:nvPr/>
        </p:nvCxnSpPr>
        <p:spPr>
          <a:xfrm flipH="1">
            <a:off x="7128906" y="3067641"/>
            <a:ext cx="318083"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4CC00D18-4EE1-4186-F4C5-0032FF4EBA3F}"/>
              </a:ext>
            </a:extLst>
          </p:cNvPr>
          <p:cNvSpPr/>
          <p:nvPr/>
        </p:nvSpPr>
        <p:spPr>
          <a:xfrm>
            <a:off x="666191" y="3084181"/>
            <a:ext cx="2713856" cy="567463"/>
          </a:xfrm>
          <a:prstGeom prst="rect">
            <a:avLst/>
          </a:prstGeom>
        </p:spPr>
        <p:txBody>
          <a:bodyPr wrap="square">
            <a:spAutoFit/>
          </a:bodyPr>
          <a:lstStyle/>
          <a:p>
            <a:pPr>
              <a:lnSpc>
                <a:spcPct val="150000"/>
              </a:lnSpc>
            </a:pPr>
            <a:r>
              <a:rPr lang="ko-KR" altLang="en-US" sz="1100">
                <a:latin typeface="+mj-lt"/>
              </a:rPr>
              <a:t>모든 서블릿이 구현해야 하는 메서드를 정의한</a:t>
            </a:r>
            <a:r>
              <a:rPr lang="en-US" altLang="ko-KR" sz="1100">
                <a:latin typeface="+mj-lt"/>
              </a:rPr>
              <a:t> </a:t>
            </a:r>
            <a:r>
              <a:rPr lang="ko-KR" altLang="en-US" sz="1100">
                <a:latin typeface="+mj-lt"/>
              </a:rPr>
              <a:t>최상위 인터페이스</a:t>
            </a:r>
            <a:endParaRPr lang="en-US" altLang="ko-KR" sz="1100">
              <a:latin typeface="+mj-lt"/>
            </a:endParaRPr>
          </a:p>
        </p:txBody>
      </p:sp>
      <p:sp>
        <p:nvSpPr>
          <p:cNvPr id="29" name="직사각형 28">
            <a:extLst>
              <a:ext uri="{FF2B5EF4-FFF2-40B4-BE49-F238E27FC236}">
                <a16:creationId xmlns:a16="http://schemas.microsoft.com/office/drawing/2014/main" id="{30408AFA-A10B-0B05-F264-A452BBD6A98C}"/>
              </a:ext>
            </a:extLst>
          </p:cNvPr>
          <p:cNvSpPr/>
          <p:nvPr/>
        </p:nvSpPr>
        <p:spPr>
          <a:xfrm>
            <a:off x="1034716" y="2622883"/>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51AEB1E-3D9E-0860-93B0-17F13C439C33}"/>
              </a:ext>
            </a:extLst>
          </p:cNvPr>
          <p:cNvSpPr/>
          <p:nvPr/>
        </p:nvSpPr>
        <p:spPr>
          <a:xfrm>
            <a:off x="1034715" y="2853532"/>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E82E7781-CDD2-B5AB-731C-8D95F3B3E835}"/>
              </a:ext>
            </a:extLst>
          </p:cNvPr>
          <p:cNvSpPr/>
          <p:nvPr/>
        </p:nvSpPr>
        <p:spPr>
          <a:xfrm>
            <a:off x="1034714" y="1915158"/>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9ADA0D2F-1FBF-0479-6B00-63869BDD4077}"/>
              </a:ext>
            </a:extLst>
          </p:cNvPr>
          <p:cNvSpPr/>
          <p:nvPr/>
        </p:nvSpPr>
        <p:spPr>
          <a:xfrm>
            <a:off x="4402680" y="3914405"/>
            <a:ext cx="2371099"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11BAAD96-C0C3-1786-23E1-8EA39CD6BB68}"/>
              </a:ext>
            </a:extLst>
          </p:cNvPr>
          <p:cNvSpPr/>
          <p:nvPr/>
        </p:nvSpPr>
        <p:spPr>
          <a:xfrm>
            <a:off x="7806442" y="1876808"/>
            <a:ext cx="2967837"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8119CF7E-AFB8-4E8C-0893-7E5CAEC21C71}"/>
              </a:ext>
            </a:extLst>
          </p:cNvPr>
          <p:cNvSpPr/>
          <p:nvPr/>
        </p:nvSpPr>
        <p:spPr>
          <a:xfrm>
            <a:off x="7816385" y="2537096"/>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FE955101-82E2-0872-8745-8B87738FC79B}"/>
              </a:ext>
            </a:extLst>
          </p:cNvPr>
          <p:cNvSpPr/>
          <p:nvPr/>
        </p:nvSpPr>
        <p:spPr>
          <a:xfrm>
            <a:off x="7806442" y="3429000"/>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23CE451F-70B0-F503-F9E2-1A48C3CBC1E5}"/>
              </a:ext>
            </a:extLst>
          </p:cNvPr>
          <p:cNvSpPr/>
          <p:nvPr/>
        </p:nvSpPr>
        <p:spPr>
          <a:xfrm>
            <a:off x="7806442" y="3883159"/>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모서리가 둥근 직사각형 38">
            <a:extLst>
              <a:ext uri="{FF2B5EF4-FFF2-40B4-BE49-F238E27FC236}">
                <a16:creationId xmlns:a16="http://schemas.microsoft.com/office/drawing/2014/main" id="{AB6A8E2B-E9E2-7D75-039C-163481105DA5}"/>
              </a:ext>
            </a:extLst>
          </p:cNvPr>
          <p:cNvSpPr/>
          <p:nvPr/>
        </p:nvSpPr>
        <p:spPr>
          <a:xfrm>
            <a:off x="4121575" y="5602555"/>
            <a:ext cx="1796251" cy="563125"/>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CustomServlet</a:t>
            </a:r>
            <a:endParaRPr lang="ko-KR" altLang="en-US" sz="1400">
              <a:solidFill>
                <a:schemeClr val="bg1"/>
              </a:solidFill>
              <a:latin typeface="+mj-lt"/>
              <a:ea typeface="나눔바른고딕" panose="020B0603020101020101"/>
            </a:endParaRPr>
          </a:p>
        </p:txBody>
      </p:sp>
      <p:cxnSp>
        <p:nvCxnSpPr>
          <p:cNvPr id="43" name="직선 화살표 연결선 42">
            <a:extLst>
              <a:ext uri="{FF2B5EF4-FFF2-40B4-BE49-F238E27FC236}">
                <a16:creationId xmlns:a16="http://schemas.microsoft.com/office/drawing/2014/main" id="{4C57E61C-8271-B465-106C-9F09717EA77F}"/>
              </a:ext>
            </a:extLst>
          </p:cNvPr>
          <p:cNvCxnSpPr/>
          <p:nvPr/>
        </p:nvCxnSpPr>
        <p:spPr>
          <a:xfrm flipV="1">
            <a:off x="4565984" y="4592745"/>
            <a:ext cx="0" cy="10079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110E9DF9-7942-E6CA-18F8-5FE7AB9B24BE}"/>
              </a:ext>
            </a:extLst>
          </p:cNvPr>
          <p:cNvCxnSpPr>
            <a:cxnSpLocks/>
          </p:cNvCxnSpPr>
          <p:nvPr/>
        </p:nvCxnSpPr>
        <p:spPr>
          <a:xfrm flipV="1">
            <a:off x="5917826" y="4749518"/>
            <a:ext cx="1529163" cy="8988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ADD56D81-4B42-7DF7-D9E1-CD30DD0C90C7}"/>
              </a:ext>
            </a:extLst>
          </p:cNvPr>
          <p:cNvSpPr/>
          <p:nvPr/>
        </p:nvSpPr>
        <p:spPr>
          <a:xfrm>
            <a:off x="2201485" y="6283852"/>
            <a:ext cx="5811545" cy="313547"/>
          </a:xfrm>
          <a:prstGeom prst="rect">
            <a:avLst/>
          </a:prstGeom>
        </p:spPr>
        <p:txBody>
          <a:bodyPr wrap="square">
            <a:spAutoFit/>
          </a:bodyPr>
          <a:lstStyle/>
          <a:p>
            <a:pPr>
              <a:lnSpc>
                <a:spcPct val="150000"/>
              </a:lnSpc>
            </a:pPr>
            <a:r>
              <a:rPr lang="ko-KR" altLang="en-US" sz="1100">
                <a:latin typeface="+mj-lt"/>
              </a:rPr>
              <a:t>서블릿을 구현하기 위해서는 일반 서블릿 또는 </a:t>
            </a:r>
            <a:r>
              <a:rPr lang="en-US" altLang="ko-KR" sz="1100">
                <a:latin typeface="+mj-lt"/>
              </a:rPr>
              <a:t>HTTP </a:t>
            </a:r>
            <a:r>
              <a:rPr lang="ko-KR" altLang="en-US" sz="1100">
                <a:latin typeface="+mj-lt"/>
              </a:rPr>
              <a:t>서블릿을 상속받아 구현할 수 있다</a:t>
            </a:r>
            <a:endParaRPr lang="en-US" altLang="ko-KR" sz="1100">
              <a:latin typeface="+mj-lt"/>
            </a:endParaRPr>
          </a:p>
        </p:txBody>
      </p:sp>
    </p:spTree>
    <p:extLst>
      <p:ext uri="{BB962C8B-B14F-4D97-AF65-F5344CB8AC3E}">
        <p14:creationId xmlns:p14="http://schemas.microsoft.com/office/powerpoint/2010/main" val="254867281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92907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 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3607815" y="1046269"/>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8440384" y="2869740"/>
            <a:ext cx="345524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RequestResponseBodyMethodProcessor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9003949" y="3647376"/>
            <a:ext cx="2328110"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ModelAndViewContainer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9137906" y="1834764"/>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10165118" y="2328276"/>
            <a:ext cx="2886" cy="541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a:off x="10168004" y="3363252"/>
            <a:ext cx="0" cy="2841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53" idx="0"/>
          </p:cNvCxnSpPr>
          <p:nvPr/>
        </p:nvCxnSpPr>
        <p:spPr>
          <a:xfrm>
            <a:off x="10168004" y="4150370"/>
            <a:ext cx="0" cy="275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D52D5CF-B92F-D031-700C-FD1E9B5D4C0B}"/>
              </a:ext>
            </a:extLst>
          </p:cNvPr>
          <p:cNvSpPr txBox="1"/>
          <p:nvPr/>
        </p:nvSpPr>
        <p:spPr>
          <a:xfrm>
            <a:off x="3287938" y="2475319"/>
            <a:ext cx="1824794" cy="261610"/>
          </a:xfrm>
          <a:prstGeom prst="rect">
            <a:avLst/>
          </a:prstGeom>
          <a:noFill/>
        </p:spPr>
        <p:txBody>
          <a:bodyPr wrap="square">
            <a:spAutoFit/>
          </a:bodyPr>
          <a:lstStyle/>
          <a:p>
            <a:pPr algn="ctr"/>
            <a:r>
              <a:rPr lang="en-US" altLang="ko-KR" sz="1100"/>
              <a:t>requestHandled = false</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63" idx="3"/>
            <a:endCxn id="49" idx="1"/>
          </p:cNvCxnSpPr>
          <p:nvPr/>
        </p:nvCxnSpPr>
        <p:spPr>
          <a:xfrm flipV="1">
            <a:off x="6501834" y="2080708"/>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B84A7DC6-951A-44EC-AFF9-3A0B0AC01ACD}"/>
              </a:ext>
            </a:extLst>
          </p:cNvPr>
          <p:cNvSpPr/>
          <p:nvPr/>
        </p:nvSpPr>
        <p:spPr>
          <a:xfrm>
            <a:off x="7106366" y="1833952"/>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11606" y="1046269"/>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3"/>
            <a:endCxn id="3" idx="1"/>
          </p:cNvCxnSpPr>
          <p:nvPr/>
        </p:nvCxnSpPr>
        <p:spPr>
          <a:xfrm>
            <a:off x="2712224" y="1293025"/>
            <a:ext cx="895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B0D58A6A-F584-4C76-B5D5-D9BB01C65662}"/>
              </a:ext>
            </a:extLst>
          </p:cNvPr>
          <p:cNvSpPr/>
          <p:nvPr/>
        </p:nvSpPr>
        <p:spPr>
          <a:xfrm>
            <a:off x="3613831" y="1835096"/>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749A5695-C078-412D-BEAD-81B319A4A1DE}"/>
              </a:ext>
            </a:extLst>
          </p:cNvPr>
          <p:cNvCxnSpPr>
            <a:cxnSpLocks/>
            <a:stCxn id="3" idx="2"/>
            <a:endCxn id="63" idx="0"/>
          </p:cNvCxnSpPr>
          <p:nvPr/>
        </p:nvCxnSpPr>
        <p:spPr>
          <a:xfrm>
            <a:off x="5055198" y="1539781"/>
            <a:ext cx="2635"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18E56D9-4654-4504-82E6-5DD3405638C8}"/>
              </a:ext>
            </a:extLst>
          </p:cNvPr>
          <p:cNvSpPr txBox="1"/>
          <p:nvPr/>
        </p:nvSpPr>
        <p:spPr>
          <a:xfrm>
            <a:off x="5017468" y="2491159"/>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29DDE477-9FB4-4C09-9FE2-33149CBD14CB}"/>
              </a:ext>
            </a:extLst>
          </p:cNvPr>
          <p:cNvSpPr txBox="1"/>
          <p:nvPr/>
        </p:nvSpPr>
        <p:spPr>
          <a:xfrm>
            <a:off x="6419339" y="1816814"/>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038C8A2E-301C-4A9F-A08A-DE80E1445DF9}"/>
              </a:ext>
            </a:extLst>
          </p:cNvPr>
          <p:cNvCxnSpPr>
            <a:cxnSpLocks/>
            <a:stCxn id="49" idx="3"/>
            <a:endCxn id="9" idx="1"/>
          </p:cNvCxnSpPr>
          <p:nvPr/>
        </p:nvCxnSpPr>
        <p:spPr>
          <a:xfrm>
            <a:off x="8218520" y="2080708"/>
            <a:ext cx="919386"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F89261-572D-4648-A607-ED476C7E2A9B}"/>
              </a:ext>
            </a:extLst>
          </p:cNvPr>
          <p:cNvSpPr txBox="1"/>
          <p:nvPr/>
        </p:nvSpPr>
        <p:spPr>
          <a:xfrm>
            <a:off x="8143457" y="1816560"/>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객체 반환</a:t>
            </a:r>
            <a:endParaRPr lang="ko-KR" altLang="en-US" sz="1100"/>
          </a:p>
        </p:txBody>
      </p:sp>
      <p:cxnSp>
        <p:nvCxnSpPr>
          <p:cNvPr id="41" name="직선 화살표 연결선 40">
            <a:extLst>
              <a:ext uri="{FF2B5EF4-FFF2-40B4-BE49-F238E27FC236}">
                <a16:creationId xmlns:a16="http://schemas.microsoft.com/office/drawing/2014/main" id="{CC62C578-5A96-F123-10A4-DCFACC722CE9}"/>
              </a:ext>
            </a:extLst>
          </p:cNvPr>
          <p:cNvCxnSpPr>
            <a:cxnSpLocks/>
            <a:stCxn id="7" idx="1"/>
          </p:cNvCxnSpPr>
          <p:nvPr/>
        </p:nvCxnSpPr>
        <p:spPr>
          <a:xfrm flipH="1">
            <a:off x="7122688" y="3898873"/>
            <a:ext cx="18812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657EF75-9897-F95A-EE57-B6EB989BE010}"/>
              </a:ext>
            </a:extLst>
          </p:cNvPr>
          <p:cNvSpPr txBox="1"/>
          <p:nvPr/>
        </p:nvSpPr>
        <p:spPr>
          <a:xfrm>
            <a:off x="5350789" y="3765530"/>
            <a:ext cx="1771899"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a:t>
            </a:r>
            <a:endParaRPr lang="ko-KR" altLang="en-US" sz="1200"/>
          </a:p>
        </p:txBody>
      </p:sp>
      <p:sp>
        <p:nvSpPr>
          <p:cNvPr id="46" name="TextBox 45">
            <a:extLst>
              <a:ext uri="{FF2B5EF4-FFF2-40B4-BE49-F238E27FC236}">
                <a16:creationId xmlns:a16="http://schemas.microsoft.com/office/drawing/2014/main" id="{9D0C693B-A4DC-17E0-7CD7-DC7CF26CF2AC}"/>
              </a:ext>
            </a:extLst>
          </p:cNvPr>
          <p:cNvSpPr txBox="1"/>
          <p:nvPr/>
        </p:nvSpPr>
        <p:spPr>
          <a:xfrm>
            <a:off x="7395555" y="3634725"/>
            <a:ext cx="1444889" cy="261610"/>
          </a:xfrm>
          <a:prstGeom prst="rect">
            <a:avLst/>
          </a:prstGeom>
          <a:noFill/>
        </p:spPr>
        <p:txBody>
          <a:bodyPr wrap="square">
            <a:spAutoFit/>
          </a:bodyPr>
          <a:lstStyle/>
          <a:p>
            <a:pPr algn="ctr"/>
            <a:r>
              <a:rPr lang="ko-KR" altLang="en-US" sz="1100"/>
              <a:t>요청 완료로</a:t>
            </a:r>
            <a:r>
              <a:rPr lang="en-US" altLang="ko-KR" sz="1100"/>
              <a:t> </a:t>
            </a:r>
            <a:r>
              <a:rPr lang="ko-KR" altLang="en-US" sz="1100"/>
              <a:t>설정</a:t>
            </a:r>
          </a:p>
        </p:txBody>
      </p:sp>
      <p:sp>
        <p:nvSpPr>
          <p:cNvPr id="53" name="모서리가 둥근 직사각형 38">
            <a:extLst>
              <a:ext uri="{FF2B5EF4-FFF2-40B4-BE49-F238E27FC236}">
                <a16:creationId xmlns:a16="http://schemas.microsoft.com/office/drawing/2014/main" id="{FD6431DF-CD5B-DF2A-7A05-3D79C280FA7C}"/>
              </a:ext>
            </a:extLst>
          </p:cNvPr>
          <p:cNvSpPr/>
          <p:nvPr/>
        </p:nvSpPr>
        <p:spPr>
          <a:xfrm>
            <a:off x="9140792" y="4426351"/>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messageConverters</a:t>
            </a: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5A4968C6-E3AA-72CE-1B95-2206C613AB4D}"/>
              </a:ext>
            </a:extLst>
          </p:cNvPr>
          <p:cNvSpPr/>
          <p:nvPr/>
        </p:nvSpPr>
        <p:spPr>
          <a:xfrm>
            <a:off x="8368077" y="5281252"/>
            <a:ext cx="359985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MappingJackson2HttpMessageConverter</a:t>
            </a:r>
          </a:p>
        </p:txBody>
      </p:sp>
      <p:cxnSp>
        <p:nvCxnSpPr>
          <p:cNvPr id="59" name="직선 화살표 연결선 58">
            <a:extLst>
              <a:ext uri="{FF2B5EF4-FFF2-40B4-BE49-F238E27FC236}">
                <a16:creationId xmlns:a16="http://schemas.microsoft.com/office/drawing/2014/main" id="{A5CACFBE-D3CF-8D21-B081-30765739B74E}"/>
              </a:ext>
            </a:extLst>
          </p:cNvPr>
          <p:cNvCxnSpPr>
            <a:cxnSpLocks/>
            <a:stCxn id="53" idx="2"/>
            <a:endCxn id="58" idx="0"/>
          </p:cNvCxnSpPr>
          <p:nvPr/>
        </p:nvCxnSpPr>
        <p:spPr>
          <a:xfrm flipH="1">
            <a:off x="10168003" y="4919863"/>
            <a:ext cx="1" cy="3613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AFC18F87-C1B8-BF49-6BA8-69F7A92155DB}"/>
              </a:ext>
            </a:extLst>
          </p:cNvPr>
          <p:cNvCxnSpPr>
            <a:cxnSpLocks/>
            <a:stCxn id="58" idx="1"/>
            <a:endCxn id="80" idx="3"/>
          </p:cNvCxnSpPr>
          <p:nvPr/>
        </p:nvCxnSpPr>
        <p:spPr>
          <a:xfrm flipH="1">
            <a:off x="7274197" y="5528008"/>
            <a:ext cx="10938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F77E369-C649-3EE5-492F-B118065C8380}"/>
              </a:ext>
            </a:extLst>
          </p:cNvPr>
          <p:cNvSpPr txBox="1"/>
          <p:nvPr/>
        </p:nvSpPr>
        <p:spPr>
          <a:xfrm>
            <a:off x="6137707" y="5389508"/>
            <a:ext cx="1136490"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Write&amp;flush</a:t>
            </a:r>
            <a:endParaRPr lang="ko-KR" altLang="en-US" sz="1200"/>
          </a:p>
        </p:txBody>
      </p:sp>
      <p:sp>
        <p:nvSpPr>
          <p:cNvPr id="99" name="다이아몬드 98">
            <a:extLst>
              <a:ext uri="{FF2B5EF4-FFF2-40B4-BE49-F238E27FC236}">
                <a16:creationId xmlns:a16="http://schemas.microsoft.com/office/drawing/2014/main" id="{E43C585A-73F4-1A90-A5DA-7F0A33FFA3B2}"/>
              </a:ext>
            </a:extLst>
          </p:cNvPr>
          <p:cNvSpPr/>
          <p:nvPr/>
        </p:nvSpPr>
        <p:spPr>
          <a:xfrm>
            <a:off x="4174044" y="5304840"/>
            <a:ext cx="433137" cy="44633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03" name="직선 화살표 연결선 102">
            <a:extLst>
              <a:ext uri="{FF2B5EF4-FFF2-40B4-BE49-F238E27FC236}">
                <a16:creationId xmlns:a16="http://schemas.microsoft.com/office/drawing/2014/main" id="{78022708-BB39-51E7-4F2B-D6F6E211F80F}"/>
              </a:ext>
            </a:extLst>
          </p:cNvPr>
          <p:cNvCxnSpPr>
            <a:stCxn id="80" idx="1"/>
            <a:endCxn id="99" idx="3"/>
          </p:cNvCxnSpPr>
          <p:nvPr/>
        </p:nvCxnSpPr>
        <p:spPr>
          <a:xfrm flipH="1" flipV="1">
            <a:off x="4607181" y="5528007"/>
            <a:ext cx="153052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56670E8-C3EF-1B13-4321-A8C177BF61AF}"/>
              </a:ext>
            </a:extLst>
          </p:cNvPr>
          <p:cNvSpPr txBox="1"/>
          <p:nvPr/>
        </p:nvSpPr>
        <p:spPr>
          <a:xfrm>
            <a:off x="4691291" y="5543931"/>
            <a:ext cx="1318996" cy="461665"/>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 ?</a:t>
            </a:r>
            <a:endParaRPr lang="ko-KR" altLang="en-US" sz="1200"/>
          </a:p>
        </p:txBody>
      </p:sp>
      <p:sp>
        <p:nvSpPr>
          <p:cNvPr id="107" name="모서리가 둥근 직사각형 38">
            <a:extLst>
              <a:ext uri="{FF2B5EF4-FFF2-40B4-BE49-F238E27FC236}">
                <a16:creationId xmlns:a16="http://schemas.microsoft.com/office/drawing/2014/main" id="{57A07625-0D62-6C11-82B3-F93895326F36}"/>
              </a:ext>
            </a:extLst>
          </p:cNvPr>
          <p:cNvSpPr/>
          <p:nvPr/>
        </p:nvSpPr>
        <p:spPr>
          <a:xfrm>
            <a:off x="2160774" y="4745508"/>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sp>
        <p:nvSpPr>
          <p:cNvPr id="112" name="모서리가 둥근 직사각형 38">
            <a:extLst>
              <a:ext uri="{FF2B5EF4-FFF2-40B4-BE49-F238E27FC236}">
                <a16:creationId xmlns:a16="http://schemas.microsoft.com/office/drawing/2014/main" id="{62A9F8D5-DBAC-9B87-904C-63DBF790D6E9}"/>
              </a:ext>
            </a:extLst>
          </p:cNvPr>
          <p:cNvSpPr/>
          <p:nvPr/>
        </p:nvSpPr>
        <p:spPr>
          <a:xfrm>
            <a:off x="2160774" y="5811333"/>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null</a:t>
            </a:r>
            <a:endParaRPr lang="en-US" altLang="ko-KR" sz="1400">
              <a:solidFill>
                <a:schemeClr val="tx1"/>
              </a:solidFill>
              <a:effectLst/>
            </a:endParaRPr>
          </a:p>
        </p:txBody>
      </p:sp>
      <p:cxnSp>
        <p:nvCxnSpPr>
          <p:cNvPr id="122" name="연결선: 꺾임 121">
            <a:extLst>
              <a:ext uri="{FF2B5EF4-FFF2-40B4-BE49-F238E27FC236}">
                <a16:creationId xmlns:a16="http://schemas.microsoft.com/office/drawing/2014/main" id="{9F0E546A-AC99-F659-59C0-2EF395ABA2E4}"/>
              </a:ext>
            </a:extLst>
          </p:cNvPr>
          <p:cNvCxnSpPr>
            <a:stCxn id="99" idx="0"/>
            <a:endCxn id="107" idx="3"/>
          </p:cNvCxnSpPr>
          <p:nvPr/>
        </p:nvCxnSpPr>
        <p:spPr>
          <a:xfrm rot="16200000" flipV="1">
            <a:off x="3906474" y="4820701"/>
            <a:ext cx="31257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연결선: 꺾임 125">
            <a:extLst>
              <a:ext uri="{FF2B5EF4-FFF2-40B4-BE49-F238E27FC236}">
                <a16:creationId xmlns:a16="http://schemas.microsoft.com/office/drawing/2014/main" id="{1595C146-68FF-BF40-FF64-D64ED87B6FC7}"/>
              </a:ext>
            </a:extLst>
          </p:cNvPr>
          <p:cNvCxnSpPr>
            <a:stCxn id="99" idx="2"/>
            <a:endCxn id="112" idx="3"/>
          </p:cNvCxnSpPr>
          <p:nvPr/>
        </p:nvCxnSpPr>
        <p:spPr>
          <a:xfrm rot="5400000">
            <a:off x="3909304" y="5576780"/>
            <a:ext cx="30691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연결선: 꺾임 129">
            <a:extLst>
              <a:ext uri="{FF2B5EF4-FFF2-40B4-BE49-F238E27FC236}">
                <a16:creationId xmlns:a16="http://schemas.microsoft.com/office/drawing/2014/main" id="{53143AEE-42D1-1F07-5E05-B11469F950A1}"/>
              </a:ext>
            </a:extLst>
          </p:cNvPr>
          <p:cNvCxnSpPr>
            <a:stCxn id="107" idx="1"/>
            <a:endCxn id="52" idx="2"/>
          </p:cNvCxnSpPr>
          <p:nvPr/>
        </p:nvCxnSpPr>
        <p:spPr>
          <a:xfrm rot="10800000">
            <a:off x="1561916" y="1539782"/>
            <a:ext cx="598859" cy="34524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B7248880-D22F-A5DF-BD35-F4A7AE683FB7}"/>
              </a:ext>
            </a:extLst>
          </p:cNvPr>
          <p:cNvCxnSpPr>
            <a:cxnSpLocks/>
            <a:stCxn id="112" idx="1"/>
          </p:cNvCxnSpPr>
          <p:nvPr/>
        </p:nvCxnSpPr>
        <p:spPr>
          <a:xfrm rot="10800000">
            <a:off x="1280024" y="1539781"/>
            <a:ext cx="880751" cy="451830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7FBD17F-A9FE-0AF9-3855-EA2CD70FA563}"/>
              </a:ext>
            </a:extLst>
          </p:cNvPr>
          <p:cNvSpPr txBox="1"/>
          <p:nvPr/>
        </p:nvSpPr>
        <p:spPr>
          <a:xfrm>
            <a:off x="2264755" y="4480541"/>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a:t>
            </a:r>
          </a:p>
        </p:txBody>
      </p:sp>
      <p:sp>
        <p:nvSpPr>
          <p:cNvPr id="137" name="TextBox 136">
            <a:extLst>
              <a:ext uri="{FF2B5EF4-FFF2-40B4-BE49-F238E27FC236}">
                <a16:creationId xmlns:a16="http://schemas.microsoft.com/office/drawing/2014/main" id="{BF9D7E2A-38AE-E12F-EEF6-617416B4890C}"/>
              </a:ext>
            </a:extLst>
          </p:cNvPr>
          <p:cNvSpPr txBox="1"/>
          <p:nvPr/>
        </p:nvSpPr>
        <p:spPr>
          <a:xfrm>
            <a:off x="2286086" y="5542362"/>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 안함</a:t>
            </a:r>
          </a:p>
        </p:txBody>
      </p:sp>
      <p:sp>
        <p:nvSpPr>
          <p:cNvPr id="142" name="TextBox 141">
            <a:extLst>
              <a:ext uri="{FF2B5EF4-FFF2-40B4-BE49-F238E27FC236}">
                <a16:creationId xmlns:a16="http://schemas.microsoft.com/office/drawing/2014/main" id="{A7323F4C-2FFB-9075-4164-1CAD5E7B719E}"/>
              </a:ext>
            </a:extLst>
          </p:cNvPr>
          <p:cNvSpPr txBox="1"/>
          <p:nvPr/>
        </p:nvSpPr>
        <p:spPr>
          <a:xfrm>
            <a:off x="8704269" y="2388768"/>
            <a:ext cx="1407176" cy="333617"/>
          </a:xfrm>
          <a:prstGeom prst="rect">
            <a:avLst/>
          </a:prstGeom>
          <a:noFill/>
        </p:spPr>
        <p:txBody>
          <a:bodyPr wrap="square">
            <a:spAutoFit/>
          </a:bodyPr>
          <a:lstStyle/>
          <a:p>
            <a:pPr>
              <a:lnSpc>
                <a:spcPct val="150000"/>
              </a:lnSpc>
              <a:spcBef>
                <a:spcPts val="400"/>
              </a:spcBef>
            </a:pPr>
            <a:r>
              <a:rPr lang="en-US" altLang="ko-KR" sz="1200">
                <a:solidFill>
                  <a:schemeClr val="tx1"/>
                </a:solidFill>
                <a:effectLst/>
                <a:latin typeface="+mn-ea"/>
              </a:rPr>
              <a:t>@</a:t>
            </a:r>
            <a:r>
              <a:rPr lang="en-US" altLang="ko-KR" sz="1200">
                <a:latin typeface="+mn-ea"/>
              </a:rPr>
              <a:t>ResponseBody ?</a:t>
            </a:r>
            <a:endParaRPr lang="en-US" altLang="ko-KR" sz="1200">
              <a:solidFill>
                <a:schemeClr val="tx1"/>
              </a:solidFill>
              <a:effectLst/>
            </a:endParaRPr>
          </a:p>
        </p:txBody>
      </p:sp>
    </p:spTree>
    <p:extLst>
      <p:ext uri="{BB962C8B-B14F-4D97-AF65-F5344CB8AC3E}">
        <p14:creationId xmlns:p14="http://schemas.microsoft.com/office/powerpoint/2010/main" val="398857166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36980" y="2921169"/>
            <a:ext cx="691804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ResponseEntity&lt;T&gt;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60639177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182179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HTTP </a:t>
            </a:r>
            <a:r>
              <a:rPr lang="ko-KR" altLang="en-US" sz="1200">
                <a:latin typeface="+mn-ea"/>
              </a:rPr>
              <a:t>응답을 나타내는 클래스로서 주로 응답 상태 코드</a:t>
            </a:r>
            <a:r>
              <a:rPr lang="en-US" altLang="ko-KR" sz="1200">
                <a:latin typeface="+mn-ea"/>
              </a:rPr>
              <a:t>, </a:t>
            </a:r>
            <a:r>
              <a:rPr lang="ko-KR" altLang="en-US" sz="1200">
                <a:latin typeface="+mn-ea"/>
              </a:rPr>
              <a:t>헤더</a:t>
            </a:r>
            <a:r>
              <a:rPr lang="en-US" altLang="ko-KR" sz="1200">
                <a:latin typeface="+mn-ea"/>
              </a:rPr>
              <a:t>, </a:t>
            </a:r>
            <a:r>
              <a:rPr lang="ko-KR" altLang="en-US" sz="1200">
                <a:latin typeface="+mn-ea"/>
              </a:rPr>
              <a:t>본문을 제어하고 반환하는 데 사용되면 </a:t>
            </a:r>
            <a:r>
              <a:rPr lang="en-US" altLang="ko-KR" sz="1200">
                <a:latin typeface="+mn-ea"/>
              </a:rPr>
              <a:t>HttpEntity&lt;T&gt; </a:t>
            </a:r>
            <a:r>
              <a:rPr lang="ko-KR" altLang="en-US" sz="1200">
                <a:latin typeface="+mn-ea"/>
              </a:rPr>
              <a:t>를 상속하고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@ResponseBody </a:t>
            </a:r>
            <a:r>
              <a:rPr lang="ko-KR" altLang="en-US" sz="1200">
                <a:latin typeface="+mn-ea"/>
              </a:rPr>
              <a:t>와 비슷하지만</a:t>
            </a:r>
            <a:r>
              <a:rPr lang="en-US" altLang="ko-KR" sz="1200">
                <a:latin typeface="+mn-ea"/>
              </a:rPr>
              <a:t> @ResponseBody </a:t>
            </a:r>
            <a:r>
              <a:rPr lang="ko-KR" altLang="en-US" sz="1200">
                <a:latin typeface="+mn-ea"/>
              </a:rPr>
              <a:t>는 메서드 반환 값을 </a:t>
            </a:r>
            <a:r>
              <a:rPr lang="en-US" altLang="ko-KR" sz="1200">
                <a:latin typeface="+mn-ea"/>
              </a:rPr>
              <a:t>HTTP </a:t>
            </a:r>
            <a:r>
              <a:rPr lang="ko-KR" altLang="en-US" sz="1200">
                <a:latin typeface="+mn-ea"/>
              </a:rPr>
              <a:t>응답 본문으로 기록하는 반면</a:t>
            </a:r>
            <a:r>
              <a:rPr lang="en-US" altLang="ko-KR" sz="1200">
                <a:latin typeface="+mn-ea"/>
              </a:rPr>
              <a:t> ResponseEntity </a:t>
            </a:r>
            <a:r>
              <a:rPr lang="ko-KR" altLang="en-US" sz="1200">
                <a:latin typeface="+mn-ea"/>
              </a:rPr>
              <a:t>는 상태 코드와 헤더 그리고 본문까지 세밀하게 제어할 수 있는 기능을 제공한다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@RestController </a:t>
            </a:r>
            <a:r>
              <a:rPr lang="ko-KR" altLang="en-US" sz="1200">
                <a:latin typeface="+mn-ea"/>
              </a:rPr>
              <a:t>나 </a:t>
            </a:r>
            <a:r>
              <a:rPr lang="en-US" altLang="ko-KR" sz="1200">
                <a:latin typeface="+mn-ea"/>
              </a:rPr>
              <a:t>@ResponseBody </a:t>
            </a:r>
            <a:r>
              <a:rPr lang="ko-KR" altLang="en-US" sz="1200">
                <a:latin typeface="+mn-ea"/>
              </a:rPr>
              <a:t>가 없어도 적절한 </a:t>
            </a:r>
            <a:r>
              <a:rPr lang="en-US" altLang="ko-KR" sz="1200">
                <a:latin typeface="+mn-ea"/>
              </a:rPr>
              <a:t>HTTP </a:t>
            </a:r>
            <a:r>
              <a:rPr lang="ko-KR" altLang="en-US" sz="1200">
                <a:latin typeface="+mn-ea"/>
              </a:rPr>
              <a:t>응답을 반환할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877163" cy="369332"/>
          </a:xfrm>
          <a:prstGeom prst="rect">
            <a:avLst/>
          </a:prstGeom>
        </p:spPr>
        <p:txBody>
          <a:bodyPr wrap="none">
            <a:spAutoFit/>
          </a:bodyPr>
          <a:lstStyle/>
          <a:p>
            <a:pPr marL="285750" indent="-285750">
              <a:buFont typeface="Wingdings" panose="05000000000000000000" pitchFamily="2" charset="2"/>
              <a:buChar char="ü"/>
            </a:pPr>
            <a:r>
              <a:rPr lang="ko-KR" altLang="en-US" b="1">
                <a:latin typeface="+mn-ea"/>
              </a:rPr>
              <a:t>개요</a:t>
            </a:r>
          </a:p>
        </p:txBody>
      </p:sp>
      <p:sp>
        <p:nvSpPr>
          <p:cNvPr id="19" name="Rectangle 2">
            <a:extLst>
              <a:ext uri="{FF2B5EF4-FFF2-40B4-BE49-F238E27FC236}">
                <a16:creationId xmlns:a16="http://schemas.microsoft.com/office/drawing/2014/main" id="{6A99D453-7208-1DC4-CD37-272226F4B88B}"/>
              </a:ext>
            </a:extLst>
          </p:cNvPr>
          <p:cNvSpPr>
            <a:spLocks noChangeArrowheads="1"/>
          </p:cNvSpPr>
          <p:nvPr/>
        </p:nvSpPr>
        <p:spPr bwMode="auto">
          <a:xfrm>
            <a:off x="3326395" y="2975588"/>
            <a:ext cx="686769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chemeClr val="bg1">
                    <a:lumMod val="75000"/>
                  </a:schemeClr>
                </a:solidFill>
                <a:latin typeface="Arial Unicode MS"/>
                <a:ea typeface="JetBrains Mono"/>
              </a:rPr>
              <a:t>new</a:t>
            </a:r>
            <a:r>
              <a:rPr lang="ko-KR" altLang="en-US" sz="1200">
                <a:solidFill>
                  <a:schemeClr val="bg1">
                    <a:lumMod val="75000"/>
                  </a:schemeClr>
                </a:solidFill>
                <a:latin typeface="Arial Unicode MS"/>
                <a:ea typeface="JetBrains Mono"/>
              </a:rPr>
              <a:t>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(HttpStatusCode status)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62210AA4-DE81-2204-455E-BB4553289640}"/>
              </a:ext>
            </a:extLst>
          </p:cNvPr>
          <p:cNvSpPr>
            <a:spLocks noChangeArrowheads="1"/>
          </p:cNvSpPr>
          <p:nvPr/>
        </p:nvSpPr>
        <p:spPr bwMode="auto">
          <a:xfrm>
            <a:off x="3326395" y="3269464"/>
            <a:ext cx="686769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chemeClr val="bg1">
                    <a:lumMod val="75000"/>
                  </a:schemeClr>
                </a:solidFill>
                <a:latin typeface="Arial Unicode MS"/>
                <a:ea typeface="JetBrains Mono"/>
              </a:rPr>
              <a:t>n</a:t>
            </a:r>
            <a:r>
              <a:rPr kumimoji="0" lang="en-US" altLang="ko-KR" sz="1200" b="0" i="0" u="none" strike="noStrike" cap="none" normalizeH="0" baseline="0">
                <a:ln>
                  <a:noFill/>
                </a:ln>
                <a:solidFill>
                  <a:schemeClr val="bg1">
                    <a:lumMod val="75000"/>
                  </a:schemeClr>
                </a:solidFill>
                <a:effectLst/>
                <a:latin typeface="Arial Unicode MS"/>
                <a:ea typeface="JetBrains Mono"/>
              </a:rPr>
              <a:t>ew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BCBEC4"/>
                </a:solidFill>
                <a:effectLst/>
                <a:latin typeface="Arial Unicode MS"/>
                <a:ea typeface="JetBrains Mono"/>
              </a:rPr>
              <a:t>body, HttpStatusCode status)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1" name="Rectangle 4">
            <a:extLst>
              <a:ext uri="{FF2B5EF4-FFF2-40B4-BE49-F238E27FC236}">
                <a16:creationId xmlns:a16="http://schemas.microsoft.com/office/drawing/2014/main" id="{9816440C-0393-DD29-FAF0-DF37B0F9ABE9}"/>
              </a:ext>
            </a:extLst>
          </p:cNvPr>
          <p:cNvSpPr>
            <a:spLocks noChangeArrowheads="1"/>
          </p:cNvSpPr>
          <p:nvPr/>
        </p:nvSpPr>
        <p:spPr bwMode="auto">
          <a:xfrm>
            <a:off x="3326395" y="3570007"/>
            <a:ext cx="686769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bg1">
                    <a:lumMod val="75000"/>
                  </a:schemeClr>
                </a:solidFill>
                <a:effectLst/>
                <a:latin typeface="Arial Unicode MS"/>
                <a:ea typeface="JetBrains Mono"/>
              </a:rPr>
              <a:t>new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BCBEC4"/>
                </a:solidFill>
                <a:effectLst/>
                <a:latin typeface="Arial Unicode MS"/>
                <a:ea typeface="JetBrains Mono"/>
              </a:rPr>
              <a:t>body, MultiValueMap&lt;String, String&gt; headers, HttpStatusCode statusCode)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grpSp>
        <p:nvGrpSpPr>
          <p:cNvPr id="24" name="그룹 23">
            <a:extLst>
              <a:ext uri="{FF2B5EF4-FFF2-40B4-BE49-F238E27FC236}">
                <a16:creationId xmlns:a16="http://schemas.microsoft.com/office/drawing/2014/main" id="{A5C71719-1778-6DCA-DEBB-B2AAE6949D24}"/>
              </a:ext>
            </a:extLst>
          </p:cNvPr>
          <p:cNvGrpSpPr/>
          <p:nvPr/>
        </p:nvGrpSpPr>
        <p:grpSpPr>
          <a:xfrm>
            <a:off x="564189" y="2663445"/>
            <a:ext cx="2638834" cy="4105455"/>
            <a:chOff x="2496215" y="1940270"/>
            <a:chExt cx="2638834" cy="4105455"/>
          </a:xfrm>
        </p:grpSpPr>
        <p:pic>
          <p:nvPicPr>
            <p:cNvPr id="3" name="그림 2">
              <a:extLst>
                <a:ext uri="{FF2B5EF4-FFF2-40B4-BE49-F238E27FC236}">
                  <a16:creationId xmlns:a16="http://schemas.microsoft.com/office/drawing/2014/main" id="{B7FC9393-84CE-2F26-9E6A-BED69AB491D3}"/>
                </a:ext>
              </a:extLst>
            </p:cNvPr>
            <p:cNvPicPr>
              <a:picLocks noChangeAspect="1"/>
            </p:cNvPicPr>
            <p:nvPr/>
          </p:nvPicPr>
          <p:blipFill>
            <a:blip r:embed="rId3"/>
            <a:srcRect b="63840"/>
            <a:stretch/>
          </p:blipFill>
          <p:spPr>
            <a:xfrm>
              <a:off x="2496215" y="1940270"/>
              <a:ext cx="2638834" cy="1735377"/>
            </a:xfrm>
            <a:prstGeom prst="rect">
              <a:avLst/>
            </a:prstGeom>
          </p:spPr>
        </p:pic>
        <p:pic>
          <p:nvPicPr>
            <p:cNvPr id="22" name="그림 21">
              <a:extLst>
                <a:ext uri="{FF2B5EF4-FFF2-40B4-BE49-F238E27FC236}">
                  <a16:creationId xmlns:a16="http://schemas.microsoft.com/office/drawing/2014/main" id="{952AD309-5187-92F7-CB6C-97AA58B2C86C}"/>
                </a:ext>
              </a:extLst>
            </p:cNvPr>
            <p:cNvPicPr>
              <a:picLocks noChangeAspect="1"/>
            </p:cNvPicPr>
            <p:nvPr/>
          </p:nvPicPr>
          <p:blipFill>
            <a:blip r:embed="rId3"/>
            <a:srcRect t="50615"/>
            <a:stretch/>
          </p:blipFill>
          <p:spPr>
            <a:xfrm>
              <a:off x="2496215" y="3675647"/>
              <a:ext cx="2638834" cy="2370078"/>
            </a:xfrm>
            <a:prstGeom prst="rect">
              <a:avLst/>
            </a:prstGeom>
          </p:spPr>
        </p:pic>
      </p:grpSp>
      <p:sp>
        <p:nvSpPr>
          <p:cNvPr id="25" name="직사각형 24">
            <a:extLst>
              <a:ext uri="{FF2B5EF4-FFF2-40B4-BE49-F238E27FC236}">
                <a16:creationId xmlns:a16="http://schemas.microsoft.com/office/drawing/2014/main" id="{65F98913-650D-74C5-FD0B-1936AB2EEF8F}"/>
              </a:ext>
            </a:extLst>
          </p:cNvPr>
          <p:cNvSpPr/>
          <p:nvPr/>
        </p:nvSpPr>
        <p:spPr>
          <a:xfrm>
            <a:off x="198756" y="226542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latin typeface="+mn-ea"/>
              </a:rPr>
              <a:t>구조</a:t>
            </a:r>
          </a:p>
        </p:txBody>
      </p:sp>
    </p:spTree>
    <p:extLst>
      <p:ext uri="{BB962C8B-B14F-4D97-AF65-F5344CB8AC3E}">
        <p14:creationId xmlns:p14="http://schemas.microsoft.com/office/powerpoint/2010/main" val="390754675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485A4-92E4-B8B8-CB76-2BEB4093C35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6F760DA-B379-1BA2-D8BF-4C4E35D86D81}"/>
              </a:ext>
            </a:extLst>
          </p:cNvPr>
          <p:cNvSpPr/>
          <p:nvPr/>
        </p:nvSpPr>
        <p:spPr>
          <a:xfrm>
            <a:off x="386818" y="633244"/>
            <a:ext cx="8727103" cy="5750292"/>
          </a:xfrm>
          <a:prstGeom prst="rect">
            <a:avLst/>
          </a:prstGeom>
        </p:spPr>
        <p:txBody>
          <a:bodyPr wrap="square">
            <a:spAutoFit/>
          </a:bodyPr>
          <a:lstStyle/>
          <a:p>
            <a:pPr marL="171450" indent="-171450">
              <a:spcBef>
                <a:spcPts val="500"/>
              </a:spcBef>
              <a:buFont typeface="Arial" panose="020B0604020202020204" pitchFamily="34" charset="0"/>
              <a:buChar char="•"/>
            </a:pPr>
            <a:r>
              <a:rPr lang="en-US" altLang="ko-KR" sz="1200" b="1">
                <a:latin typeface="+mn-ea"/>
              </a:rPr>
              <a:t>ResponseEntity.status(HttpStatus status): </a:t>
            </a:r>
            <a:r>
              <a:rPr lang="ko-KR" altLang="en-US" sz="1200">
                <a:latin typeface="+mn-ea"/>
              </a:rPr>
              <a:t>지정한 상태 코드로 </a:t>
            </a:r>
            <a:r>
              <a:rPr lang="en-US" altLang="ko-KR" sz="1200">
                <a:latin typeface="+mn-ea"/>
              </a:rPr>
              <a:t>ResponseEntity</a:t>
            </a:r>
            <a:r>
              <a:rPr lang="ko-KR" altLang="en-US" sz="1200">
                <a:latin typeface="+mn-ea"/>
              </a:rPr>
              <a:t>를 생성한다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ResponseEntity.status(HttpStatus.NOT_FOUND) → 404 </a:t>
            </a:r>
            <a:r>
              <a:rPr lang="ko-KR" altLang="en-US" sz="1200">
                <a:latin typeface="+mn-ea"/>
              </a:rPr>
              <a:t>상태 코드 설정</a:t>
            </a:r>
            <a:endParaRPr lang="en-US" altLang="ko-KR" sz="1200">
              <a:latin typeface="+mn-ea"/>
            </a:endParaRPr>
          </a:p>
          <a:p>
            <a:pPr marL="628650" lvl="1" indent="-171450">
              <a:spcBef>
                <a:spcPts val="500"/>
              </a:spcBef>
              <a:buFont typeface="Arial" panose="020B0604020202020204" pitchFamily="34" charset="0"/>
              <a:buChar char="•"/>
            </a:pPr>
            <a:endParaRPr lang="ko-KR" altLang="en-US" sz="1200">
              <a:latin typeface="+mn-ea"/>
            </a:endParaRPr>
          </a:p>
          <a:p>
            <a:pPr marL="171450" indent="-171450">
              <a:spcBef>
                <a:spcPts val="500"/>
              </a:spcBef>
              <a:buFont typeface="Arial" panose="020B0604020202020204" pitchFamily="34" charset="0"/>
              <a:buChar char="•"/>
            </a:pPr>
            <a:r>
              <a:rPr lang="en-US" altLang="ko-KR" sz="1200" b="1">
                <a:latin typeface="+mn-ea"/>
              </a:rPr>
              <a:t>ResponseEntity.ok(): </a:t>
            </a:r>
            <a:r>
              <a:rPr lang="en-US" altLang="ko-KR" sz="1200">
                <a:latin typeface="+mn-ea"/>
              </a:rPr>
              <a:t>200 OK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ResponseEntity.ok().body(user)</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ResponseEntity.created(URI location): </a:t>
            </a:r>
            <a:r>
              <a:rPr lang="en-US" altLang="ko-KR" sz="1200">
                <a:latin typeface="+mn-ea"/>
              </a:rPr>
              <a:t>201 Created </a:t>
            </a:r>
            <a:r>
              <a:rPr lang="ko-KR" altLang="en-US" sz="1200">
                <a:latin typeface="+mn-ea"/>
              </a:rPr>
              <a:t>상태 코드와 함께</a:t>
            </a:r>
            <a:r>
              <a:rPr lang="en-US" altLang="ko-KR" sz="1200">
                <a:latin typeface="+mn-ea"/>
              </a:rPr>
              <a:t>, Location </a:t>
            </a:r>
            <a:r>
              <a:rPr lang="ko-KR" altLang="en-US" sz="1200">
                <a:latin typeface="+mn-ea"/>
              </a:rPr>
              <a:t>헤더에 지정된 </a:t>
            </a:r>
            <a:r>
              <a:rPr lang="en-US" altLang="ko-KR" sz="1200">
                <a:latin typeface="+mn-ea"/>
              </a:rPr>
              <a:t>URI</a:t>
            </a:r>
            <a:r>
              <a:rPr lang="ko-KR" altLang="en-US" sz="1200">
                <a:latin typeface="+mn-ea"/>
              </a:rPr>
              <a:t>를 추가한다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ResponseEntity.created(URI.create("/api/users/1")).build()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ResponseEntity.noContent(): </a:t>
            </a:r>
            <a:r>
              <a:rPr lang="en-US" altLang="ko-KR" sz="1200">
                <a:latin typeface="+mn-ea"/>
              </a:rPr>
              <a:t>204 No Content </a:t>
            </a:r>
            <a:r>
              <a:rPr lang="ko-KR" altLang="en-US" sz="1200">
                <a:latin typeface="+mn-ea"/>
              </a:rPr>
              <a:t>상태 코드를 설정합니다</a:t>
            </a:r>
            <a:r>
              <a:rPr lang="en-US" altLang="ko-KR" sz="1200">
                <a:latin typeface="+mn-ea"/>
              </a:rPr>
              <a:t>. </a:t>
            </a:r>
            <a:r>
              <a:rPr lang="ko-KR" altLang="en-US" sz="1200">
                <a:latin typeface="+mn-ea"/>
              </a:rPr>
              <a:t>본문이 없는 응답을 보낼 때 사용한다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ResponseEntity.noContent().build()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ResponseEntity.accepted(): </a:t>
            </a:r>
            <a:r>
              <a:rPr lang="en-US" altLang="ko-KR" sz="1200">
                <a:latin typeface="+mn-ea"/>
              </a:rPr>
              <a:t>202 Accepted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ResponseEntity.accepted().build()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ResponseEntity.badRequest(): </a:t>
            </a:r>
            <a:r>
              <a:rPr lang="en-US" altLang="ko-KR" sz="1200">
                <a:latin typeface="+mn-ea"/>
              </a:rPr>
              <a:t>400 Bad Request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ResponseEntity.badRequest().body(errorMessage)</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ResponseEntity.notFound(): </a:t>
            </a:r>
            <a:r>
              <a:rPr lang="en-US" altLang="ko-KR" sz="1200">
                <a:latin typeface="+mn-ea"/>
              </a:rPr>
              <a:t>404 Not Found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ResponseEntity.notFound().build()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ResponseEntity.internalServerError(): </a:t>
            </a:r>
            <a:r>
              <a:rPr lang="en-US" altLang="ko-KR" sz="1200">
                <a:latin typeface="+mn-ea"/>
              </a:rPr>
              <a:t>500 Internal Server Error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ResponseEntity.internalServerError().body(errorMessage)</a:t>
            </a:r>
          </a:p>
        </p:txBody>
      </p:sp>
      <p:sp>
        <p:nvSpPr>
          <p:cNvPr id="74" name="직사각형 73">
            <a:extLst>
              <a:ext uri="{FF2B5EF4-FFF2-40B4-BE49-F238E27FC236}">
                <a16:creationId xmlns:a16="http://schemas.microsoft.com/office/drawing/2014/main" id="{A8DBCB04-245A-740C-316B-8D3D8781B5C9}"/>
              </a:ext>
            </a:extLst>
          </p:cNvPr>
          <p:cNvSpPr/>
          <p:nvPr/>
        </p:nvSpPr>
        <p:spPr>
          <a:xfrm>
            <a:off x="198756" y="202792"/>
            <a:ext cx="248016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상태 코드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10946956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51AFB-BEE3-6A9B-5BBE-417ADEBBDFD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D0906966-E78D-0722-E5C7-D93F8DECD755}"/>
              </a:ext>
            </a:extLst>
          </p:cNvPr>
          <p:cNvSpPr/>
          <p:nvPr/>
        </p:nvSpPr>
        <p:spPr>
          <a:xfrm>
            <a:off x="386818" y="633244"/>
            <a:ext cx="10056593" cy="2177712"/>
          </a:xfrm>
          <a:prstGeom prst="rect">
            <a:avLst/>
          </a:prstGeom>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400">
                <a:latin typeface="+mn-ea"/>
              </a:rPr>
              <a:t>ResponseEntity.ok().body(T body), ResponseEntity.status(HttpStatus.OK).body(T body)</a:t>
            </a:r>
          </a:p>
          <a:p>
            <a:pPr marL="628650" lvl="1" indent="-171450">
              <a:lnSpc>
                <a:spcPct val="150000"/>
              </a:lnSpc>
              <a:spcBef>
                <a:spcPts val="500"/>
              </a:spcBef>
              <a:buFont typeface="Arial" panose="020B0604020202020204" pitchFamily="34" charset="0"/>
              <a:buChar char="•"/>
            </a:pPr>
            <a:r>
              <a:rPr lang="ko-KR" altLang="en-US" sz="1200">
                <a:latin typeface="+mn-ea"/>
              </a:rPr>
              <a:t>응답 본문을 설정한다</a:t>
            </a:r>
            <a:endParaRPr lang="en-US" altLang="ko-KR" sz="1200">
              <a:latin typeface="+mn-ea"/>
            </a:endParaRPr>
          </a:p>
          <a:p>
            <a:pPr marL="628650" lvl="1" indent="-171450">
              <a:lnSpc>
                <a:spcPct val="150000"/>
              </a:lnSpc>
              <a:spcBef>
                <a:spcPts val="500"/>
              </a:spcBef>
              <a:buFont typeface="Arial" panose="020B0604020202020204" pitchFamily="34" charset="0"/>
              <a:buChar char="•"/>
            </a:pPr>
            <a:endParaRPr lang="ko-KR" altLang="en-US" sz="1200">
              <a:latin typeface="+mn-ea"/>
            </a:endParaRPr>
          </a:p>
          <a:p>
            <a:pPr marL="171450" indent="-171450">
              <a:lnSpc>
                <a:spcPct val="150000"/>
              </a:lnSpc>
              <a:spcBef>
                <a:spcPts val="500"/>
              </a:spcBef>
              <a:buFont typeface="Arial" panose="020B0604020202020204" pitchFamily="34" charset="0"/>
              <a:buChar char="•"/>
            </a:pPr>
            <a:endParaRPr lang="en-US" altLang="ko-KR" sz="1400">
              <a:latin typeface="+mn-ea"/>
            </a:endParaRPr>
          </a:p>
          <a:p>
            <a:pPr marL="171450" indent="-171450">
              <a:lnSpc>
                <a:spcPct val="150000"/>
              </a:lnSpc>
              <a:spcBef>
                <a:spcPts val="500"/>
              </a:spcBef>
              <a:buFont typeface="Arial" panose="020B0604020202020204" pitchFamily="34" charset="0"/>
              <a:buChar char="•"/>
            </a:pPr>
            <a:r>
              <a:rPr lang="en-US" altLang="ko-KR" sz="1400">
                <a:latin typeface="+mn-ea"/>
              </a:rPr>
              <a:t>ResponseEntity.noContent().build()</a:t>
            </a:r>
          </a:p>
          <a:p>
            <a:pPr marL="628650" lvl="1" indent="-171450">
              <a:lnSpc>
                <a:spcPct val="150000"/>
              </a:lnSpc>
              <a:spcBef>
                <a:spcPts val="500"/>
              </a:spcBef>
              <a:buFont typeface="Arial" panose="020B0604020202020204" pitchFamily="34" charset="0"/>
              <a:buChar char="•"/>
            </a:pPr>
            <a:r>
              <a:rPr lang="ko-KR" altLang="en-US" sz="1200">
                <a:latin typeface="+mn-ea"/>
              </a:rPr>
              <a:t>본문이 없는 응답을 생성할 때 사용되며 상태 코드가 </a:t>
            </a:r>
            <a:r>
              <a:rPr lang="en-US" altLang="ko-KR" sz="1200">
                <a:latin typeface="+mn-ea"/>
              </a:rPr>
              <a:t>204 No Content </a:t>
            </a:r>
            <a:r>
              <a:rPr lang="ko-KR" altLang="en-US" sz="1200">
                <a:latin typeface="+mn-ea"/>
              </a:rPr>
              <a:t>일 때 사용된다</a:t>
            </a:r>
            <a:endParaRPr lang="en-US" altLang="ko-KR" sz="1200">
              <a:latin typeface="+mn-ea"/>
            </a:endParaRPr>
          </a:p>
        </p:txBody>
      </p:sp>
      <p:sp>
        <p:nvSpPr>
          <p:cNvPr id="74" name="직사각형 73">
            <a:extLst>
              <a:ext uri="{FF2B5EF4-FFF2-40B4-BE49-F238E27FC236}">
                <a16:creationId xmlns:a16="http://schemas.microsoft.com/office/drawing/2014/main" id="{9D5F8657-5E25-BF4B-2C4C-CABED440AE16}"/>
              </a:ext>
            </a:extLst>
          </p:cNvPr>
          <p:cNvSpPr/>
          <p:nvPr/>
        </p:nvSpPr>
        <p:spPr>
          <a:xfrm>
            <a:off x="198756" y="202792"/>
            <a:ext cx="1879041"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본문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C1E2EE3C-D4BC-6384-185B-5B73458520CD}"/>
              </a:ext>
            </a:extLst>
          </p:cNvPr>
          <p:cNvSpPr/>
          <p:nvPr/>
        </p:nvSpPr>
        <p:spPr>
          <a:xfrm>
            <a:off x="198755" y="3059668"/>
            <a:ext cx="1879041"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헤더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1BF99750-52E8-2130-D7C2-A80BE531CA0C}"/>
              </a:ext>
            </a:extLst>
          </p:cNvPr>
          <p:cNvSpPr/>
          <p:nvPr/>
        </p:nvSpPr>
        <p:spPr>
          <a:xfrm>
            <a:off x="386818" y="3429000"/>
            <a:ext cx="10273161" cy="1790427"/>
          </a:xfrm>
          <a:prstGeom prst="rect">
            <a:avLst/>
          </a:prstGeom>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400">
                <a:latin typeface="+mn-ea"/>
              </a:rPr>
              <a:t>ResponseEntity.ok().header(String headerName, String headerValue)</a:t>
            </a:r>
          </a:p>
          <a:p>
            <a:pPr marL="628650" lvl="1" indent="-171450">
              <a:lnSpc>
                <a:spcPct val="150000"/>
              </a:lnSpc>
              <a:spcBef>
                <a:spcPts val="500"/>
              </a:spcBef>
              <a:buFont typeface="Arial" panose="020B0604020202020204" pitchFamily="34" charset="0"/>
              <a:buChar char="•"/>
            </a:pPr>
            <a:r>
              <a:rPr lang="ko-KR" altLang="en-US" sz="1200">
                <a:latin typeface="+mn-ea"/>
              </a:rPr>
              <a:t>하나의 헤더를 설정한다</a:t>
            </a:r>
            <a:endParaRPr lang="en-US" altLang="ko-KR" sz="1200">
              <a:latin typeface="+mn-ea"/>
            </a:endParaRPr>
          </a:p>
          <a:p>
            <a:pPr marL="628650" lvl="1" indent="-171450">
              <a:lnSpc>
                <a:spcPct val="150000"/>
              </a:lnSpc>
              <a:spcBef>
                <a:spcPts val="500"/>
              </a:spcBef>
              <a:buFont typeface="Arial" panose="020B0604020202020204" pitchFamily="34" charset="0"/>
              <a:buChar char="•"/>
            </a:pPr>
            <a:endParaRPr lang="en-US" altLang="ko-KR" sz="1200">
              <a:latin typeface="+mn-ea"/>
            </a:endParaRPr>
          </a:p>
          <a:p>
            <a:pPr marL="171450" indent="-171450">
              <a:lnSpc>
                <a:spcPct val="150000"/>
              </a:lnSpc>
              <a:spcBef>
                <a:spcPts val="500"/>
              </a:spcBef>
              <a:buFont typeface="Arial" panose="020B0604020202020204" pitchFamily="34" charset="0"/>
              <a:buChar char="•"/>
            </a:pPr>
            <a:r>
              <a:rPr lang="en-US" altLang="ko-KR" sz="1400">
                <a:latin typeface="+mn-ea"/>
              </a:rPr>
              <a:t>ResponseEntity.ok().headers(HttpHeaders headers)</a:t>
            </a:r>
          </a:p>
          <a:p>
            <a:pPr marL="628650" lvl="1" indent="-171450">
              <a:lnSpc>
                <a:spcPct val="150000"/>
              </a:lnSpc>
              <a:spcBef>
                <a:spcPts val="500"/>
              </a:spcBef>
              <a:buFont typeface="Arial" panose="020B0604020202020204" pitchFamily="34" charset="0"/>
              <a:buChar char="•"/>
            </a:pPr>
            <a:r>
              <a:rPr lang="ko-KR" altLang="en-US" sz="1200">
                <a:latin typeface="+mn-ea"/>
              </a:rPr>
              <a:t>여러 헤더를 설정할 수 있는 </a:t>
            </a:r>
            <a:r>
              <a:rPr lang="en-US" altLang="ko-KR" sz="1200">
                <a:latin typeface="+mn-ea"/>
              </a:rPr>
              <a:t>HttpHeaders </a:t>
            </a:r>
            <a:r>
              <a:rPr lang="ko-KR" altLang="en-US" sz="1200">
                <a:latin typeface="+mn-ea"/>
              </a:rPr>
              <a:t>객체를 전달하여 여러 헤더를 한 번에 설정한다</a:t>
            </a:r>
            <a:endParaRPr lang="en-US" altLang="ko-KR" sz="1200">
              <a:latin typeface="+mn-ea"/>
            </a:endParaRPr>
          </a:p>
        </p:txBody>
      </p:sp>
      <p:sp>
        <p:nvSpPr>
          <p:cNvPr id="4" name="Rectangle 1">
            <a:extLst>
              <a:ext uri="{FF2B5EF4-FFF2-40B4-BE49-F238E27FC236}">
                <a16:creationId xmlns:a16="http://schemas.microsoft.com/office/drawing/2014/main" id="{47AB6171-60ED-5D8A-1F91-5049DF57F041}"/>
              </a:ext>
            </a:extLst>
          </p:cNvPr>
          <p:cNvSpPr>
            <a:spLocks noChangeArrowheads="1"/>
          </p:cNvSpPr>
          <p:nvPr/>
        </p:nvSpPr>
        <p:spPr bwMode="auto">
          <a:xfrm>
            <a:off x="1071712" y="5241825"/>
            <a:ext cx="677889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HttpHeaders </a:t>
            </a:r>
            <a:r>
              <a:rPr kumimoji="0" lang="ko-KR" altLang="ko-KR" sz="1100" b="0" i="0" u="none" strike="noStrike" cap="none" normalizeH="0" baseline="0">
                <a:ln>
                  <a:noFill/>
                </a:ln>
                <a:solidFill>
                  <a:srgbClr val="C77DBB"/>
                </a:solidFill>
                <a:effectLst/>
                <a:latin typeface="Arial Unicode MS"/>
                <a:ea typeface="JetBrains Mono"/>
              </a:rPr>
              <a:t>headers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headers.</a:t>
            </a:r>
            <a:r>
              <a:rPr kumimoji="0" lang="ko-KR" altLang="ko-KR" sz="1100" b="0" i="0" u="none" strike="noStrike" cap="none" normalizeH="0" baseline="0">
                <a:ln>
                  <a:noFill/>
                </a:ln>
                <a:solidFill>
                  <a:srgbClr val="56A8F5"/>
                </a:solidFill>
                <a:effectLst/>
                <a:latin typeface="Arial Unicode MS"/>
                <a:ea typeface="JetBrains Mono"/>
              </a:rPr>
              <a:t>set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headers.</a:t>
            </a:r>
            <a:r>
              <a:rPr kumimoji="0" lang="ko-KR" altLang="ko-KR" sz="1100" b="0" i="0" u="none" strike="noStrike" cap="none" normalizeH="0" baseline="0">
                <a:ln>
                  <a:noFill/>
                </a:ln>
                <a:solidFill>
                  <a:srgbClr val="56A8F5"/>
                </a:solidFill>
                <a:effectLst/>
                <a:latin typeface="Arial Unicode MS"/>
                <a:ea typeface="JetBrains Mono"/>
              </a:rPr>
              <a:t>set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Y</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a:t>
            </a:r>
            <a:r>
              <a:rPr kumimoji="0" lang="ko-KR" altLang="ko-KR" sz="1100" b="0" i="0" u="none" strike="noStrike" cap="none" normalizeH="0" baseline="0">
                <a:ln>
                  <a:noFill/>
                </a:ln>
                <a:solidFill>
                  <a:srgbClr val="56A8F5"/>
                </a:solidFill>
                <a:effectLst/>
                <a:latin typeface="Arial Unicode MS"/>
                <a:ea typeface="JetBrains Mono"/>
              </a:rPr>
              <a:t>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(user);</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53F46402-3945-19C3-58F4-848B280A1768}"/>
              </a:ext>
            </a:extLst>
          </p:cNvPr>
          <p:cNvSpPr>
            <a:spLocks noChangeArrowheads="1"/>
          </p:cNvSpPr>
          <p:nvPr/>
        </p:nvSpPr>
        <p:spPr bwMode="auto">
          <a:xfrm>
            <a:off x="1071713" y="4138171"/>
            <a:ext cx="6778891"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a:t>
            </a:r>
            <a:r>
              <a:rPr kumimoji="0" lang="ko-KR" altLang="ko-KR" sz="1200" b="0" i="0" u="none" strike="noStrike" cap="none" normalizeH="0" baseline="0">
                <a:ln>
                  <a:noFill/>
                </a:ln>
                <a:solidFill>
                  <a:srgbClr val="56A8F5"/>
                </a:solidFill>
                <a:effectLst/>
                <a:latin typeface="Arial Unicode MS"/>
                <a:ea typeface="JetBrains Mono"/>
              </a:rPr>
              <a:t>ok</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56A8F5"/>
                </a:solidFill>
                <a:effectLst/>
                <a:latin typeface="Arial Unicode MS"/>
                <a:ea typeface="JetBrains Mono"/>
              </a:rPr>
              <a:t>header</a:t>
            </a:r>
            <a:r>
              <a:rPr kumimoji="0" lang="ko-KR" altLang="ko-KR" sz="1200" b="0" i="0" u="none" strike="noStrike" cap="none" normalizeH="0" baseline="0">
                <a:ln>
                  <a:noFill/>
                </a:ln>
                <a:solidFill>
                  <a:srgbClr val="BCBEC4"/>
                </a:solidFill>
                <a:effectLst/>
                <a:latin typeface="Arial Unicode MS"/>
                <a:ea typeface="JetBrains Mono"/>
              </a:rPr>
              <a:t>(HttpHeaders.CONTENT_TYPE, </a:t>
            </a:r>
            <a:r>
              <a:rPr kumimoji="0" lang="ko-KR" altLang="ko-KR" sz="1200" b="0" i="0" u="none" strike="noStrike" cap="none" normalizeH="0" baseline="0">
                <a:ln>
                  <a:noFill/>
                </a:ln>
                <a:solidFill>
                  <a:srgbClr val="6AAB73"/>
                </a:solidFill>
                <a:effectLst/>
                <a:latin typeface="Arial Unicode MS"/>
                <a:ea typeface="JetBrains Mono"/>
              </a:rPr>
              <a:t>"application/json"</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56A8F5"/>
                </a:solidFill>
                <a:effectLst/>
                <a:latin typeface="Arial Unicode MS"/>
                <a:ea typeface="JetBrains Mono"/>
              </a:rPr>
              <a:t>body</a:t>
            </a:r>
            <a:r>
              <a:rPr kumimoji="0" lang="ko-KR" altLang="ko-KR" sz="1200" b="0" i="0" u="none" strike="noStrike" cap="none" normalizeH="0" baseline="0">
                <a:ln>
                  <a:noFill/>
                </a:ln>
                <a:solidFill>
                  <a:srgbClr val="BCBEC4"/>
                </a:solidFill>
                <a:effectLst/>
                <a:latin typeface="Arial Unicode MS"/>
                <a:ea typeface="JetBrains Mono"/>
              </a:rPr>
              <a:t>(user)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C0EB81E2-2176-C8E8-23B9-71F2930B8FB4}"/>
              </a:ext>
            </a:extLst>
          </p:cNvPr>
          <p:cNvSpPr>
            <a:spLocks noChangeArrowheads="1"/>
          </p:cNvSpPr>
          <p:nvPr/>
        </p:nvSpPr>
        <p:spPr bwMode="auto">
          <a:xfrm>
            <a:off x="1071712" y="1349519"/>
            <a:ext cx="6826629"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User </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 </a:t>
            </a:r>
            <a:r>
              <a:rPr kumimoji="0" lang="ko-KR" altLang="ko-KR" sz="1100" b="0" i="0" u="none" strike="noStrike" cap="none" normalizeH="0" baseline="0">
                <a:ln>
                  <a:noFill/>
                </a:ln>
                <a:solidFill>
                  <a:srgbClr val="BCBEC4"/>
                </a:solidFill>
                <a:effectLst/>
                <a:latin typeface="Arial Unicode MS"/>
                <a:ea typeface="JetBrains Mono"/>
              </a:rPr>
              <a:t>= userService.createUser(newUser);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a:t>
            </a:r>
            <a:r>
              <a:rPr kumimoji="0" lang="ko-KR" altLang="ko-KR" sz="1100" b="0" i="0" u="none" strike="noStrike" cap="none" normalizeH="0" baseline="0">
                <a:ln>
                  <a:noFill/>
                </a:ln>
                <a:solidFill>
                  <a:srgbClr val="56A8F5"/>
                </a:solidFill>
                <a:effectLst/>
                <a:latin typeface="Arial Unicode MS"/>
                <a:ea typeface="JetBrains Mono"/>
              </a:rPr>
              <a:t>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or </a:t>
            </a:r>
            <a:r>
              <a:rPr kumimoji="0" lang="ko-KR" altLang="ko-KR" sz="1100" b="0" i="0" u="none" strike="noStrike" cap="none" normalizeH="0" baseline="0">
                <a:ln>
                  <a:noFill/>
                </a:ln>
                <a:solidFill>
                  <a:srgbClr val="BCBEC4"/>
                </a:solidFill>
                <a:effectLst/>
                <a:latin typeface="Arial Unicode MS"/>
                <a:ea typeface="JetBrains Mono"/>
              </a:rPr>
              <a:t>ResponseEntity.</a:t>
            </a:r>
            <a:r>
              <a:rPr lang="en-US" altLang="ko-KR" sz="1100">
                <a:solidFill>
                  <a:srgbClr val="56A8F5"/>
                </a:solidFill>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HttpStatus.OK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00942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8AB23-8080-07DC-903B-5E1BFD07589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A23908F-7F56-9B93-C296-59071F00A285}"/>
              </a:ext>
            </a:extLst>
          </p:cNvPr>
          <p:cNvSpPr/>
          <p:nvPr/>
        </p:nvSpPr>
        <p:spPr>
          <a:xfrm>
            <a:off x="162662" y="124586"/>
            <a:ext cx="1449436"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구현 예제</a:t>
            </a:r>
            <a:endParaRPr lang="ko-KR" altLang="en-US"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B8D334A1-79F0-5E0E-9E81-DEA0A5F7032E}"/>
              </a:ext>
            </a:extLst>
          </p:cNvPr>
          <p:cNvSpPr/>
          <p:nvPr/>
        </p:nvSpPr>
        <p:spPr>
          <a:xfrm>
            <a:off x="459532" y="630714"/>
            <a:ext cx="1122423" cy="307777"/>
          </a:xfrm>
          <a:prstGeom prst="rect">
            <a:avLst/>
          </a:prstGeom>
        </p:spPr>
        <p:txBody>
          <a:bodyPr wrap="none">
            <a:spAutoFit/>
          </a:bodyPr>
          <a:lstStyle/>
          <a:p>
            <a:r>
              <a:rPr lang="ko-KR" altLang="en-US" sz="1400">
                <a:latin typeface="ui-sans-serif"/>
              </a:rPr>
              <a:t>생성자 방식</a:t>
            </a:r>
            <a:endParaRPr lang="ko-KR" altLang="en-US" sz="1400">
              <a:latin typeface="+mn-ea"/>
            </a:endParaRPr>
          </a:p>
        </p:txBody>
      </p:sp>
      <p:sp>
        <p:nvSpPr>
          <p:cNvPr id="10" name="직사각형 9">
            <a:extLst>
              <a:ext uri="{FF2B5EF4-FFF2-40B4-BE49-F238E27FC236}">
                <a16:creationId xmlns:a16="http://schemas.microsoft.com/office/drawing/2014/main" id="{BE5074B5-F190-48E1-D209-65CC80D2D374}"/>
              </a:ext>
            </a:extLst>
          </p:cNvPr>
          <p:cNvSpPr/>
          <p:nvPr/>
        </p:nvSpPr>
        <p:spPr>
          <a:xfrm>
            <a:off x="459532" y="3640023"/>
            <a:ext cx="942887" cy="307777"/>
          </a:xfrm>
          <a:prstGeom prst="rect">
            <a:avLst/>
          </a:prstGeom>
        </p:spPr>
        <p:txBody>
          <a:bodyPr wrap="none">
            <a:spAutoFit/>
          </a:bodyPr>
          <a:lstStyle/>
          <a:p>
            <a:r>
              <a:rPr lang="ko-KR" altLang="en-US" sz="1400">
                <a:latin typeface="ui-sans-serif"/>
              </a:rPr>
              <a:t>빌더 패턴</a:t>
            </a:r>
            <a:endParaRPr lang="ko-KR" altLang="en-US" sz="1400">
              <a:latin typeface="+mn-ea"/>
            </a:endParaRPr>
          </a:p>
        </p:txBody>
      </p:sp>
      <p:sp>
        <p:nvSpPr>
          <p:cNvPr id="11" name="Rectangle 4">
            <a:extLst>
              <a:ext uri="{FF2B5EF4-FFF2-40B4-BE49-F238E27FC236}">
                <a16:creationId xmlns:a16="http://schemas.microsoft.com/office/drawing/2014/main" id="{9D7D61B6-1460-663C-7266-21A23624110B}"/>
              </a:ext>
            </a:extLst>
          </p:cNvPr>
          <p:cNvSpPr>
            <a:spLocks noChangeArrowheads="1"/>
          </p:cNvSpPr>
          <p:nvPr/>
        </p:nvSpPr>
        <p:spPr bwMode="auto">
          <a:xfrm>
            <a:off x="517823" y="947166"/>
            <a:ext cx="5780937"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"/api/users"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ResponseEntity&lt;User&gt;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 newUser)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createdUser = userService.createUser(newUser);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 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headers.setLocation(URI.create(</a:t>
            </a:r>
            <a:r>
              <a:rPr kumimoji="0" lang="ko-KR" altLang="ko-KR" sz="1100" b="0" i="0" u="none" strike="noStrike" cap="none" normalizeH="0" baseline="0">
                <a:ln>
                  <a:noFill/>
                </a:ln>
                <a:solidFill>
                  <a:srgbClr val="6AAB73"/>
                </a:solidFill>
                <a:effectLst/>
                <a:latin typeface="Arial Unicode MS"/>
                <a:ea typeface="JetBrains Mono"/>
              </a:rPr>
              <a:t>"/api/users/" </a:t>
            </a:r>
            <a:r>
              <a:rPr kumimoji="0" lang="ko-KR" altLang="ko-KR" sz="1100" b="0" i="0" u="none" strike="noStrike" cap="none" normalizeH="0" baseline="0">
                <a:ln>
                  <a:noFill/>
                </a:ln>
                <a:solidFill>
                  <a:srgbClr val="BCBEC4"/>
                </a:solidFill>
                <a:effectLst/>
                <a:latin typeface="Arial Unicode MS"/>
                <a:ea typeface="JetBrains Mono"/>
              </a:rPr>
              <a:t>+ createdUser.getId()));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"CreateUserHeader"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ResponseEntity&lt;&gt;(createdUser, headers, HttpStatus.CREATED);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9860D577-11E1-EE09-C1E2-048EB9739F71}"/>
              </a:ext>
            </a:extLst>
          </p:cNvPr>
          <p:cNvSpPr>
            <a:spLocks noChangeArrowheads="1"/>
          </p:cNvSpPr>
          <p:nvPr/>
        </p:nvSpPr>
        <p:spPr bwMode="auto">
          <a:xfrm>
            <a:off x="517824" y="3947659"/>
            <a:ext cx="5780938"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"/api/users"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ResponseEntity&lt;User&gt; </a:t>
            </a:r>
            <a:r>
              <a:rPr kumimoji="0" lang="ko-KR" altLang="ko-KR" sz="1100" b="0" i="0" u="none" strike="noStrike" cap="none" normalizeH="0" baseline="0">
                <a:ln>
                  <a:noFill/>
                </a:ln>
                <a:solidFill>
                  <a:srgbClr val="56A8F5"/>
                </a:solidFill>
                <a:effectLst/>
                <a:ea typeface="JetBrains Mono"/>
              </a:rPr>
              <a:t>createUserWithBuilder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@RequestBody </a:t>
            </a:r>
            <a:r>
              <a:rPr kumimoji="0" lang="ko-KR" altLang="ko-KR" sz="1100" b="0" i="0" u="none" strike="noStrike" cap="none" normalizeH="0" baseline="0">
                <a:ln>
                  <a:noFill/>
                </a:ln>
                <a:solidFill>
                  <a:srgbClr val="BCBEC4"/>
                </a:solidFill>
                <a:effectLst/>
                <a:ea typeface="JetBrains Mono"/>
              </a:rPr>
              <a:t>User newUser)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createdUser = userService.createUser(newUser);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.status(HttpStatus.CREATED)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.header(</a:t>
            </a:r>
            <a:r>
              <a:rPr kumimoji="0" lang="ko-KR" altLang="ko-KR" sz="1100" b="0" i="0" u="none" strike="noStrike" cap="none" normalizeH="0" baseline="0">
                <a:ln>
                  <a:noFill/>
                </a:ln>
                <a:solidFill>
                  <a:srgbClr val="6AAB73"/>
                </a:solidFill>
                <a:effectLst/>
                <a:ea typeface="JetBrains Mono"/>
              </a:rPr>
              <a:t>"Custom-Header"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"CreateUserHeader"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.location(URI.create(</a:t>
            </a:r>
            <a:r>
              <a:rPr kumimoji="0" lang="ko-KR" altLang="ko-KR" sz="1100" b="0" i="0" u="none" strike="noStrike" cap="none" normalizeH="0" baseline="0">
                <a:ln>
                  <a:noFill/>
                </a:ln>
                <a:solidFill>
                  <a:srgbClr val="6AAB73"/>
                </a:solidFill>
                <a:effectLst/>
                <a:ea typeface="JetBrains Mono"/>
              </a:rPr>
              <a:t>"/api/users/" </a:t>
            </a:r>
            <a:r>
              <a:rPr kumimoji="0" lang="ko-KR" altLang="ko-KR" sz="1100" b="0" i="0" u="none" strike="noStrike" cap="none" normalizeH="0" baseline="0">
                <a:ln>
                  <a:noFill/>
                </a:ln>
                <a:solidFill>
                  <a:srgbClr val="BCBEC4"/>
                </a:solidFill>
                <a:effectLst/>
                <a:ea typeface="JetBrains Mono"/>
              </a:rPr>
              <a:t>+ createdUser.getId()))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.body(createdUser);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386771F4-A82F-C89B-B563-D2093A82C410}"/>
              </a:ext>
            </a:extLst>
          </p:cNvPr>
          <p:cNvSpPr/>
          <p:nvPr/>
        </p:nvSpPr>
        <p:spPr>
          <a:xfrm>
            <a:off x="1127194" y="2975334"/>
            <a:ext cx="4436638" cy="3569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4AA824CB-8D5B-1938-ABAE-08772E03A421}"/>
              </a:ext>
            </a:extLst>
          </p:cNvPr>
          <p:cNvSpPr/>
          <p:nvPr/>
        </p:nvSpPr>
        <p:spPr>
          <a:xfrm>
            <a:off x="728377" y="4968871"/>
            <a:ext cx="4130843" cy="13625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1">
            <a:extLst>
              <a:ext uri="{FF2B5EF4-FFF2-40B4-BE49-F238E27FC236}">
                <a16:creationId xmlns:a16="http://schemas.microsoft.com/office/drawing/2014/main" id="{58117E65-CCA5-4DE2-C129-A95C1BCA50C1}"/>
              </a:ext>
            </a:extLst>
          </p:cNvPr>
          <p:cNvSpPr>
            <a:spLocks noChangeArrowheads="1"/>
          </p:cNvSpPr>
          <p:nvPr/>
        </p:nvSpPr>
        <p:spPr bwMode="auto">
          <a:xfrm>
            <a:off x="7528074" y="3947659"/>
            <a:ext cx="336884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1.1 201 </a:t>
            </a:r>
            <a:r>
              <a:rPr kumimoji="0" lang="ko-KR" altLang="ko-KR" sz="1100" b="0" i="0" u="none" strike="noStrike" cap="none" normalizeH="0" baseline="0">
                <a:ln>
                  <a:noFill/>
                </a:ln>
                <a:solidFill>
                  <a:srgbClr val="BCBEC4"/>
                </a:solidFill>
                <a:effectLst/>
                <a:latin typeface="Arial Unicode MS"/>
                <a:ea typeface="JetBrains Mono"/>
              </a:rPr>
              <a:t>Created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Custom-Header: CreateUserHeader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Location: /api/users/</a:t>
            </a:r>
            <a:r>
              <a:rPr kumimoji="0" lang="ko-KR" altLang="ko-KR" sz="1100" b="0" i="0" u="none" strike="noStrike" cap="none" normalizeH="0" baseline="0">
                <a:ln>
                  <a:noFill/>
                </a:ln>
                <a:solidFill>
                  <a:srgbClr val="2AACB8"/>
                </a:solidFill>
                <a:effectLst/>
                <a:latin typeface="Arial Unicode MS"/>
                <a:ea typeface="JetBrains Mono"/>
              </a:rPr>
              <a:t>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5D012CBC-C998-9175-6BA0-6E23EE635D89}"/>
              </a:ext>
            </a:extLst>
          </p:cNvPr>
          <p:cNvSpPr/>
          <p:nvPr/>
        </p:nvSpPr>
        <p:spPr>
          <a:xfrm>
            <a:off x="6893665" y="4966880"/>
            <a:ext cx="543739" cy="307777"/>
          </a:xfrm>
          <a:prstGeom prst="rect">
            <a:avLst/>
          </a:prstGeom>
        </p:spPr>
        <p:txBody>
          <a:bodyPr wrap="none">
            <a:spAutoFit/>
          </a:bodyPr>
          <a:lstStyle/>
          <a:p>
            <a:r>
              <a:rPr lang="ko-KR" altLang="en-US" sz="1400">
                <a:latin typeface="ui-sans-serif"/>
              </a:rPr>
              <a:t>응답</a:t>
            </a:r>
            <a:endParaRPr lang="ko-KR" altLang="en-US" sz="1400">
              <a:latin typeface="+mn-ea"/>
            </a:endParaRPr>
          </a:p>
        </p:txBody>
      </p:sp>
      <p:sp>
        <p:nvSpPr>
          <p:cNvPr id="9" name="Rectangle 2">
            <a:extLst>
              <a:ext uri="{FF2B5EF4-FFF2-40B4-BE49-F238E27FC236}">
                <a16:creationId xmlns:a16="http://schemas.microsoft.com/office/drawing/2014/main" id="{C4467738-C4AE-8362-D118-D18912DF5B6C}"/>
              </a:ext>
            </a:extLst>
          </p:cNvPr>
          <p:cNvSpPr>
            <a:spLocks noChangeArrowheads="1"/>
          </p:cNvSpPr>
          <p:nvPr/>
        </p:nvSpPr>
        <p:spPr bwMode="auto">
          <a:xfrm>
            <a:off x="7487608" y="1557014"/>
            <a:ext cx="3409308"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/api/users 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B55A80AE-2588-93C3-D24C-8FD8C5A6A69A}"/>
              </a:ext>
            </a:extLst>
          </p:cNvPr>
          <p:cNvSpPr/>
          <p:nvPr/>
        </p:nvSpPr>
        <p:spPr>
          <a:xfrm>
            <a:off x="6893665" y="2223388"/>
            <a:ext cx="543739" cy="307777"/>
          </a:xfrm>
          <a:prstGeom prst="rect">
            <a:avLst/>
          </a:prstGeom>
        </p:spPr>
        <p:txBody>
          <a:bodyPr wrap="none">
            <a:spAutoFit/>
          </a:bodyPr>
          <a:lstStyle/>
          <a:p>
            <a:r>
              <a:rPr lang="ko-KR" altLang="en-US" sz="1400">
                <a:latin typeface="ui-sans-serif"/>
              </a:rPr>
              <a:t>요청</a:t>
            </a:r>
            <a:endParaRPr lang="ko-KR" altLang="en-US" sz="1400">
              <a:latin typeface="+mn-ea"/>
            </a:endParaRPr>
          </a:p>
        </p:txBody>
      </p:sp>
    </p:spTree>
    <p:extLst>
      <p:ext uri="{BB962C8B-B14F-4D97-AF65-F5344CB8AC3E}">
        <p14:creationId xmlns:p14="http://schemas.microsoft.com/office/powerpoint/2010/main" val="75009613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82609-A38F-1C31-3D08-D08EE12D397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86C72BC-C03D-1C89-20DC-EF4A20319F05}"/>
              </a:ext>
            </a:extLst>
          </p:cNvPr>
          <p:cNvSpPr/>
          <p:nvPr/>
        </p:nvSpPr>
        <p:spPr>
          <a:xfrm>
            <a:off x="198756" y="20279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4558CDE-E7E6-6EF7-D4E8-B5A369C1F86B}"/>
              </a:ext>
            </a:extLst>
          </p:cNvPr>
          <p:cNvSpPr/>
          <p:nvPr/>
        </p:nvSpPr>
        <p:spPr>
          <a:xfrm>
            <a:off x="3607815" y="1046269"/>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FB21343C-B725-9D9C-156D-1936B556D5F0}"/>
              </a:ext>
            </a:extLst>
          </p:cNvPr>
          <p:cNvSpPr/>
          <p:nvPr/>
        </p:nvSpPr>
        <p:spPr>
          <a:xfrm>
            <a:off x="8440384" y="2869740"/>
            <a:ext cx="345524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HttpEntityMethodProcessor</a:t>
            </a:r>
          </a:p>
        </p:txBody>
      </p:sp>
      <p:sp>
        <p:nvSpPr>
          <p:cNvPr id="7" name="모서리가 둥근 직사각형 38">
            <a:extLst>
              <a:ext uri="{FF2B5EF4-FFF2-40B4-BE49-F238E27FC236}">
                <a16:creationId xmlns:a16="http://schemas.microsoft.com/office/drawing/2014/main" id="{9CE52A6E-9FA3-0E2F-6E78-2E4010D62AF4}"/>
              </a:ext>
            </a:extLst>
          </p:cNvPr>
          <p:cNvSpPr/>
          <p:nvPr/>
        </p:nvSpPr>
        <p:spPr>
          <a:xfrm>
            <a:off x="9003949" y="3647376"/>
            <a:ext cx="2328110"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ModelAndViewContainer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ECBA1128-B5A6-ED9A-8346-E73B49A62BFF}"/>
              </a:ext>
            </a:extLst>
          </p:cNvPr>
          <p:cNvSpPr/>
          <p:nvPr/>
        </p:nvSpPr>
        <p:spPr>
          <a:xfrm>
            <a:off x="9137906" y="1834764"/>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EE56230-F6C4-CB95-81C2-1CB8644D1C9F}"/>
              </a:ext>
            </a:extLst>
          </p:cNvPr>
          <p:cNvCxnSpPr>
            <a:cxnSpLocks/>
            <a:stCxn id="9" idx="2"/>
            <a:endCxn id="6" idx="0"/>
          </p:cNvCxnSpPr>
          <p:nvPr/>
        </p:nvCxnSpPr>
        <p:spPr>
          <a:xfrm>
            <a:off x="10165118" y="2328276"/>
            <a:ext cx="2886" cy="541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A0094CE4-B0C4-4982-E095-413DB95FB780}"/>
              </a:ext>
            </a:extLst>
          </p:cNvPr>
          <p:cNvCxnSpPr>
            <a:cxnSpLocks/>
            <a:stCxn id="6" idx="2"/>
            <a:endCxn id="7" idx="0"/>
          </p:cNvCxnSpPr>
          <p:nvPr/>
        </p:nvCxnSpPr>
        <p:spPr>
          <a:xfrm>
            <a:off x="10168004" y="3363252"/>
            <a:ext cx="0" cy="2841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5D5F7554-1277-CA5C-A04C-A9308C2D36EA}"/>
              </a:ext>
            </a:extLst>
          </p:cNvPr>
          <p:cNvCxnSpPr>
            <a:cxnSpLocks/>
            <a:stCxn id="7" idx="2"/>
            <a:endCxn id="53" idx="0"/>
          </p:cNvCxnSpPr>
          <p:nvPr/>
        </p:nvCxnSpPr>
        <p:spPr>
          <a:xfrm>
            <a:off x="10168004" y="4150370"/>
            <a:ext cx="0" cy="275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EE765FC-E1CD-94A7-8CB0-8F5977F95647}"/>
              </a:ext>
            </a:extLst>
          </p:cNvPr>
          <p:cNvSpPr txBox="1"/>
          <p:nvPr/>
        </p:nvSpPr>
        <p:spPr>
          <a:xfrm>
            <a:off x="3287938" y="2475319"/>
            <a:ext cx="1824794" cy="261610"/>
          </a:xfrm>
          <a:prstGeom prst="rect">
            <a:avLst/>
          </a:prstGeom>
          <a:noFill/>
        </p:spPr>
        <p:txBody>
          <a:bodyPr wrap="square">
            <a:spAutoFit/>
          </a:bodyPr>
          <a:lstStyle/>
          <a:p>
            <a:pPr algn="ctr"/>
            <a:r>
              <a:rPr lang="en-US" altLang="ko-KR" sz="1100"/>
              <a:t>requestHandled = false</a:t>
            </a:r>
            <a:endParaRPr lang="ko-KR" altLang="en-US" sz="1100"/>
          </a:p>
        </p:txBody>
      </p:sp>
      <p:cxnSp>
        <p:nvCxnSpPr>
          <p:cNvPr id="17" name="직선 화살표 연결선 16">
            <a:extLst>
              <a:ext uri="{FF2B5EF4-FFF2-40B4-BE49-F238E27FC236}">
                <a16:creationId xmlns:a16="http://schemas.microsoft.com/office/drawing/2014/main" id="{AFFE6D93-F1B1-3182-2E6B-9E426754B4EC}"/>
              </a:ext>
            </a:extLst>
          </p:cNvPr>
          <p:cNvCxnSpPr>
            <a:cxnSpLocks/>
            <a:stCxn id="63" idx="3"/>
            <a:endCxn id="49" idx="1"/>
          </p:cNvCxnSpPr>
          <p:nvPr/>
        </p:nvCxnSpPr>
        <p:spPr>
          <a:xfrm flipV="1">
            <a:off x="6501834" y="2080708"/>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1543A139-DFF4-6DE7-D9A7-6A6F0E8CD5C7}"/>
              </a:ext>
            </a:extLst>
          </p:cNvPr>
          <p:cNvSpPr/>
          <p:nvPr/>
        </p:nvSpPr>
        <p:spPr>
          <a:xfrm>
            <a:off x="7106366" y="1833952"/>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2C75AC44-117E-45F9-7BCE-9414BB8B5875}"/>
              </a:ext>
            </a:extLst>
          </p:cNvPr>
          <p:cNvSpPr/>
          <p:nvPr/>
        </p:nvSpPr>
        <p:spPr>
          <a:xfrm>
            <a:off x="411606" y="1046269"/>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55CCF40D-A7D6-0CA3-19FF-8B78E26F31DB}"/>
              </a:ext>
            </a:extLst>
          </p:cNvPr>
          <p:cNvCxnSpPr>
            <a:cxnSpLocks/>
            <a:stCxn id="52" idx="3"/>
            <a:endCxn id="3" idx="1"/>
          </p:cNvCxnSpPr>
          <p:nvPr/>
        </p:nvCxnSpPr>
        <p:spPr>
          <a:xfrm>
            <a:off x="2712224" y="1293025"/>
            <a:ext cx="895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7D6F7F62-DD51-41FA-04A4-BC05894C2C2B}"/>
              </a:ext>
            </a:extLst>
          </p:cNvPr>
          <p:cNvSpPr/>
          <p:nvPr/>
        </p:nvSpPr>
        <p:spPr>
          <a:xfrm>
            <a:off x="3613831" y="1835096"/>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0E0F2CBB-B095-3E6A-1209-159B2A1C7EA8}"/>
              </a:ext>
            </a:extLst>
          </p:cNvPr>
          <p:cNvCxnSpPr>
            <a:cxnSpLocks/>
            <a:stCxn id="3" idx="2"/>
            <a:endCxn id="63" idx="0"/>
          </p:cNvCxnSpPr>
          <p:nvPr/>
        </p:nvCxnSpPr>
        <p:spPr>
          <a:xfrm>
            <a:off x="5055198" y="1539781"/>
            <a:ext cx="2635"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0B2BECE-1D7A-7BF9-B574-6186D274F35A}"/>
              </a:ext>
            </a:extLst>
          </p:cNvPr>
          <p:cNvSpPr txBox="1"/>
          <p:nvPr/>
        </p:nvSpPr>
        <p:spPr>
          <a:xfrm>
            <a:off x="5017468" y="2491159"/>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F0070874-F10A-51F8-9DB5-A64136CC934C}"/>
              </a:ext>
            </a:extLst>
          </p:cNvPr>
          <p:cNvSpPr txBox="1"/>
          <p:nvPr/>
        </p:nvSpPr>
        <p:spPr>
          <a:xfrm>
            <a:off x="6419339" y="1816814"/>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34CFB747-FC08-EAAA-CDA8-C368D48658A6}"/>
              </a:ext>
            </a:extLst>
          </p:cNvPr>
          <p:cNvCxnSpPr>
            <a:cxnSpLocks/>
            <a:stCxn id="49" idx="3"/>
            <a:endCxn id="9" idx="1"/>
          </p:cNvCxnSpPr>
          <p:nvPr/>
        </p:nvCxnSpPr>
        <p:spPr>
          <a:xfrm>
            <a:off x="8218520" y="2080708"/>
            <a:ext cx="919386"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58FC29E4-C616-8BCA-FA55-786C0223BED9}"/>
              </a:ext>
            </a:extLst>
          </p:cNvPr>
          <p:cNvSpPr txBox="1"/>
          <p:nvPr/>
        </p:nvSpPr>
        <p:spPr>
          <a:xfrm>
            <a:off x="8143457" y="1816560"/>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값 반환</a:t>
            </a:r>
            <a:endParaRPr lang="ko-KR" altLang="en-US" sz="1100"/>
          </a:p>
        </p:txBody>
      </p:sp>
      <p:cxnSp>
        <p:nvCxnSpPr>
          <p:cNvPr id="41" name="직선 화살표 연결선 40">
            <a:extLst>
              <a:ext uri="{FF2B5EF4-FFF2-40B4-BE49-F238E27FC236}">
                <a16:creationId xmlns:a16="http://schemas.microsoft.com/office/drawing/2014/main" id="{DA49983B-3A0A-A4F1-96AA-33B084AA846E}"/>
              </a:ext>
            </a:extLst>
          </p:cNvPr>
          <p:cNvCxnSpPr>
            <a:cxnSpLocks/>
            <a:stCxn id="7" idx="1"/>
          </p:cNvCxnSpPr>
          <p:nvPr/>
        </p:nvCxnSpPr>
        <p:spPr>
          <a:xfrm flipH="1">
            <a:off x="7122688" y="3898873"/>
            <a:ext cx="18812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B3D93B2-2C92-257D-4D9D-5A6E9E7107A5}"/>
              </a:ext>
            </a:extLst>
          </p:cNvPr>
          <p:cNvSpPr txBox="1"/>
          <p:nvPr/>
        </p:nvSpPr>
        <p:spPr>
          <a:xfrm>
            <a:off x="5350789" y="3765530"/>
            <a:ext cx="1771899"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a:t>
            </a:r>
            <a:endParaRPr lang="ko-KR" altLang="en-US" sz="1200"/>
          </a:p>
        </p:txBody>
      </p:sp>
      <p:sp>
        <p:nvSpPr>
          <p:cNvPr id="46" name="TextBox 45">
            <a:extLst>
              <a:ext uri="{FF2B5EF4-FFF2-40B4-BE49-F238E27FC236}">
                <a16:creationId xmlns:a16="http://schemas.microsoft.com/office/drawing/2014/main" id="{450088C4-D003-710D-1220-23B4C38CDA78}"/>
              </a:ext>
            </a:extLst>
          </p:cNvPr>
          <p:cNvSpPr txBox="1"/>
          <p:nvPr/>
        </p:nvSpPr>
        <p:spPr>
          <a:xfrm>
            <a:off x="7395555" y="3634725"/>
            <a:ext cx="1444889" cy="261610"/>
          </a:xfrm>
          <a:prstGeom prst="rect">
            <a:avLst/>
          </a:prstGeom>
          <a:noFill/>
        </p:spPr>
        <p:txBody>
          <a:bodyPr wrap="square">
            <a:spAutoFit/>
          </a:bodyPr>
          <a:lstStyle/>
          <a:p>
            <a:pPr algn="ctr"/>
            <a:r>
              <a:rPr lang="ko-KR" altLang="en-US" sz="1100"/>
              <a:t>요청 완료로</a:t>
            </a:r>
            <a:r>
              <a:rPr lang="en-US" altLang="ko-KR" sz="1100"/>
              <a:t> </a:t>
            </a:r>
            <a:r>
              <a:rPr lang="ko-KR" altLang="en-US" sz="1100"/>
              <a:t>설정</a:t>
            </a:r>
          </a:p>
        </p:txBody>
      </p:sp>
      <p:sp>
        <p:nvSpPr>
          <p:cNvPr id="53" name="모서리가 둥근 직사각형 38">
            <a:extLst>
              <a:ext uri="{FF2B5EF4-FFF2-40B4-BE49-F238E27FC236}">
                <a16:creationId xmlns:a16="http://schemas.microsoft.com/office/drawing/2014/main" id="{959A94E3-C145-35D7-82EF-59E16B687215}"/>
              </a:ext>
            </a:extLst>
          </p:cNvPr>
          <p:cNvSpPr/>
          <p:nvPr/>
        </p:nvSpPr>
        <p:spPr>
          <a:xfrm>
            <a:off x="9140792" y="4426351"/>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messageConverters</a:t>
            </a: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F03F06FC-FD0D-77AA-B38D-9ABF6AE39079}"/>
              </a:ext>
            </a:extLst>
          </p:cNvPr>
          <p:cNvSpPr/>
          <p:nvPr/>
        </p:nvSpPr>
        <p:spPr>
          <a:xfrm>
            <a:off x="8368077" y="5281252"/>
            <a:ext cx="359985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MappingJackson2HttpMessageConverter</a:t>
            </a:r>
          </a:p>
        </p:txBody>
      </p:sp>
      <p:cxnSp>
        <p:nvCxnSpPr>
          <p:cNvPr id="59" name="직선 화살표 연결선 58">
            <a:extLst>
              <a:ext uri="{FF2B5EF4-FFF2-40B4-BE49-F238E27FC236}">
                <a16:creationId xmlns:a16="http://schemas.microsoft.com/office/drawing/2014/main" id="{F085EBA2-54CB-AA9E-F41B-0890DCA14F72}"/>
              </a:ext>
            </a:extLst>
          </p:cNvPr>
          <p:cNvCxnSpPr>
            <a:cxnSpLocks/>
            <a:stCxn id="53" idx="2"/>
            <a:endCxn id="58" idx="0"/>
          </p:cNvCxnSpPr>
          <p:nvPr/>
        </p:nvCxnSpPr>
        <p:spPr>
          <a:xfrm flipH="1">
            <a:off x="10168003" y="4919863"/>
            <a:ext cx="1" cy="3613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40D6362A-F50A-2E36-A790-549AC6387FDE}"/>
              </a:ext>
            </a:extLst>
          </p:cNvPr>
          <p:cNvCxnSpPr>
            <a:cxnSpLocks/>
            <a:stCxn id="58" idx="1"/>
            <a:endCxn id="80" idx="3"/>
          </p:cNvCxnSpPr>
          <p:nvPr/>
        </p:nvCxnSpPr>
        <p:spPr>
          <a:xfrm flipH="1">
            <a:off x="7274197" y="5528008"/>
            <a:ext cx="10938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40E5F8C-352E-76B1-BC13-AC60F95314C5}"/>
              </a:ext>
            </a:extLst>
          </p:cNvPr>
          <p:cNvSpPr txBox="1"/>
          <p:nvPr/>
        </p:nvSpPr>
        <p:spPr>
          <a:xfrm>
            <a:off x="6137707" y="5389508"/>
            <a:ext cx="1136490"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Write&amp;flush</a:t>
            </a:r>
            <a:endParaRPr lang="ko-KR" altLang="en-US" sz="1200"/>
          </a:p>
        </p:txBody>
      </p:sp>
      <p:sp>
        <p:nvSpPr>
          <p:cNvPr id="99" name="다이아몬드 98">
            <a:extLst>
              <a:ext uri="{FF2B5EF4-FFF2-40B4-BE49-F238E27FC236}">
                <a16:creationId xmlns:a16="http://schemas.microsoft.com/office/drawing/2014/main" id="{C8B914FE-BB9E-1349-256A-18CCF115695A}"/>
              </a:ext>
            </a:extLst>
          </p:cNvPr>
          <p:cNvSpPr/>
          <p:nvPr/>
        </p:nvSpPr>
        <p:spPr>
          <a:xfrm>
            <a:off x="4174044" y="5304840"/>
            <a:ext cx="433137" cy="44633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03" name="직선 화살표 연결선 102">
            <a:extLst>
              <a:ext uri="{FF2B5EF4-FFF2-40B4-BE49-F238E27FC236}">
                <a16:creationId xmlns:a16="http://schemas.microsoft.com/office/drawing/2014/main" id="{A2D87F2E-C4D0-495C-6084-6544A7CB0958}"/>
              </a:ext>
            </a:extLst>
          </p:cNvPr>
          <p:cNvCxnSpPr>
            <a:stCxn id="80" idx="1"/>
            <a:endCxn id="99" idx="3"/>
          </p:cNvCxnSpPr>
          <p:nvPr/>
        </p:nvCxnSpPr>
        <p:spPr>
          <a:xfrm flipH="1" flipV="1">
            <a:off x="4607181" y="5528007"/>
            <a:ext cx="153052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20267A6E-76F6-B906-8AF4-C21602E8BEC7}"/>
              </a:ext>
            </a:extLst>
          </p:cNvPr>
          <p:cNvSpPr txBox="1"/>
          <p:nvPr/>
        </p:nvSpPr>
        <p:spPr>
          <a:xfrm>
            <a:off x="4691291" y="5543931"/>
            <a:ext cx="1318996" cy="461665"/>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 ?</a:t>
            </a:r>
            <a:endParaRPr lang="ko-KR" altLang="en-US" sz="1200"/>
          </a:p>
        </p:txBody>
      </p:sp>
      <p:sp>
        <p:nvSpPr>
          <p:cNvPr id="107" name="모서리가 둥근 직사각형 38">
            <a:extLst>
              <a:ext uri="{FF2B5EF4-FFF2-40B4-BE49-F238E27FC236}">
                <a16:creationId xmlns:a16="http://schemas.microsoft.com/office/drawing/2014/main" id="{053200EC-7F7A-3596-4071-CDBF4533EA63}"/>
              </a:ext>
            </a:extLst>
          </p:cNvPr>
          <p:cNvSpPr/>
          <p:nvPr/>
        </p:nvSpPr>
        <p:spPr>
          <a:xfrm>
            <a:off x="2160774" y="4745508"/>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sp>
        <p:nvSpPr>
          <p:cNvPr id="112" name="모서리가 둥근 직사각형 38">
            <a:extLst>
              <a:ext uri="{FF2B5EF4-FFF2-40B4-BE49-F238E27FC236}">
                <a16:creationId xmlns:a16="http://schemas.microsoft.com/office/drawing/2014/main" id="{6426B53A-268F-FD54-DF44-DFAD425588D6}"/>
              </a:ext>
            </a:extLst>
          </p:cNvPr>
          <p:cNvSpPr/>
          <p:nvPr/>
        </p:nvSpPr>
        <p:spPr>
          <a:xfrm>
            <a:off x="2160774" y="5811333"/>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null</a:t>
            </a:r>
            <a:endParaRPr lang="en-US" altLang="ko-KR" sz="1400">
              <a:solidFill>
                <a:schemeClr val="tx1"/>
              </a:solidFill>
              <a:effectLst/>
            </a:endParaRPr>
          </a:p>
        </p:txBody>
      </p:sp>
      <p:cxnSp>
        <p:nvCxnSpPr>
          <p:cNvPr id="122" name="연결선: 꺾임 121">
            <a:extLst>
              <a:ext uri="{FF2B5EF4-FFF2-40B4-BE49-F238E27FC236}">
                <a16:creationId xmlns:a16="http://schemas.microsoft.com/office/drawing/2014/main" id="{D4E2969E-812F-AD96-5169-3ABACFD3B2B3}"/>
              </a:ext>
            </a:extLst>
          </p:cNvPr>
          <p:cNvCxnSpPr>
            <a:stCxn id="99" idx="0"/>
            <a:endCxn id="107" idx="3"/>
          </p:cNvCxnSpPr>
          <p:nvPr/>
        </p:nvCxnSpPr>
        <p:spPr>
          <a:xfrm rot="16200000" flipV="1">
            <a:off x="3906474" y="4820701"/>
            <a:ext cx="31257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연결선: 꺾임 125">
            <a:extLst>
              <a:ext uri="{FF2B5EF4-FFF2-40B4-BE49-F238E27FC236}">
                <a16:creationId xmlns:a16="http://schemas.microsoft.com/office/drawing/2014/main" id="{F8B3D969-005C-E231-D593-74B3F187AE8F}"/>
              </a:ext>
            </a:extLst>
          </p:cNvPr>
          <p:cNvCxnSpPr>
            <a:stCxn id="99" idx="2"/>
            <a:endCxn id="112" idx="3"/>
          </p:cNvCxnSpPr>
          <p:nvPr/>
        </p:nvCxnSpPr>
        <p:spPr>
          <a:xfrm rot="5400000">
            <a:off x="3909304" y="5576780"/>
            <a:ext cx="30691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연결선: 꺾임 129">
            <a:extLst>
              <a:ext uri="{FF2B5EF4-FFF2-40B4-BE49-F238E27FC236}">
                <a16:creationId xmlns:a16="http://schemas.microsoft.com/office/drawing/2014/main" id="{71771B72-C754-6033-EE33-2721ED7F3B6D}"/>
              </a:ext>
            </a:extLst>
          </p:cNvPr>
          <p:cNvCxnSpPr>
            <a:stCxn id="107" idx="1"/>
            <a:endCxn id="52" idx="2"/>
          </p:cNvCxnSpPr>
          <p:nvPr/>
        </p:nvCxnSpPr>
        <p:spPr>
          <a:xfrm rot="10800000">
            <a:off x="1561916" y="1539782"/>
            <a:ext cx="598859" cy="34524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A59212A1-72FB-CF2A-72AE-A7211F9E9DEC}"/>
              </a:ext>
            </a:extLst>
          </p:cNvPr>
          <p:cNvCxnSpPr>
            <a:cxnSpLocks/>
            <a:stCxn id="112" idx="1"/>
          </p:cNvCxnSpPr>
          <p:nvPr/>
        </p:nvCxnSpPr>
        <p:spPr>
          <a:xfrm rot="10800000">
            <a:off x="1280024" y="1539781"/>
            <a:ext cx="880751" cy="451830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30A1DBBE-4DF2-5671-249D-38E339DDDC59}"/>
              </a:ext>
            </a:extLst>
          </p:cNvPr>
          <p:cNvSpPr txBox="1"/>
          <p:nvPr/>
        </p:nvSpPr>
        <p:spPr>
          <a:xfrm>
            <a:off x="2264755" y="4480541"/>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a:t>
            </a:r>
          </a:p>
        </p:txBody>
      </p:sp>
      <p:sp>
        <p:nvSpPr>
          <p:cNvPr id="137" name="TextBox 136">
            <a:extLst>
              <a:ext uri="{FF2B5EF4-FFF2-40B4-BE49-F238E27FC236}">
                <a16:creationId xmlns:a16="http://schemas.microsoft.com/office/drawing/2014/main" id="{E2333132-0320-6922-4997-53A8147EEAD2}"/>
              </a:ext>
            </a:extLst>
          </p:cNvPr>
          <p:cNvSpPr txBox="1"/>
          <p:nvPr/>
        </p:nvSpPr>
        <p:spPr>
          <a:xfrm>
            <a:off x="2286086" y="5542362"/>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 안함</a:t>
            </a:r>
          </a:p>
        </p:txBody>
      </p:sp>
      <p:sp>
        <p:nvSpPr>
          <p:cNvPr id="142" name="TextBox 141">
            <a:extLst>
              <a:ext uri="{FF2B5EF4-FFF2-40B4-BE49-F238E27FC236}">
                <a16:creationId xmlns:a16="http://schemas.microsoft.com/office/drawing/2014/main" id="{5F1B430B-0907-6868-6096-89805488F5CD}"/>
              </a:ext>
            </a:extLst>
          </p:cNvPr>
          <p:cNvSpPr txBox="1"/>
          <p:nvPr/>
        </p:nvSpPr>
        <p:spPr>
          <a:xfrm>
            <a:off x="7805126" y="2418807"/>
            <a:ext cx="2333273" cy="333617"/>
          </a:xfrm>
          <a:prstGeom prst="rect">
            <a:avLst/>
          </a:prstGeom>
          <a:noFill/>
        </p:spPr>
        <p:txBody>
          <a:bodyPr wrap="square">
            <a:spAutoFit/>
          </a:bodyPr>
          <a:lstStyle/>
          <a:p>
            <a:pPr>
              <a:lnSpc>
                <a:spcPct val="150000"/>
              </a:lnSpc>
              <a:spcBef>
                <a:spcPts val="400"/>
              </a:spcBef>
            </a:pPr>
            <a:r>
              <a:rPr lang="en-US" altLang="ko-KR" sz="1200">
                <a:latin typeface="+mn-ea"/>
              </a:rPr>
              <a:t>ReturnType is ResponseEntity ?</a:t>
            </a:r>
            <a:endParaRPr lang="en-US" altLang="ko-KR" sz="1200">
              <a:solidFill>
                <a:schemeClr val="tx1"/>
              </a:solidFill>
              <a:effectLst/>
            </a:endParaRPr>
          </a:p>
        </p:txBody>
      </p:sp>
    </p:spTree>
    <p:extLst>
      <p:ext uri="{BB962C8B-B14F-4D97-AF65-F5344CB8AC3E}">
        <p14:creationId xmlns:p14="http://schemas.microsoft.com/office/powerpoint/2010/main" val="190039266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77517" y="2921169"/>
            <a:ext cx="7236982"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View / ViewResolver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723792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0674C-D63A-796A-5854-2DAC41C7527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95FABE2-33A1-C652-00B0-113E9500D17C}"/>
              </a:ext>
            </a:extLst>
          </p:cNvPr>
          <p:cNvSpPr/>
          <p:nvPr/>
        </p:nvSpPr>
        <p:spPr>
          <a:xfrm>
            <a:off x="4805906" y="1762555"/>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0A85008A-BA4F-D311-7E27-86FCC3288247}"/>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54F9CD5E-6216-82BE-9881-B2A2A45C2D2B}"/>
              </a:ext>
            </a:extLst>
          </p:cNvPr>
          <p:cNvSpPr/>
          <p:nvPr/>
        </p:nvSpPr>
        <p:spPr>
          <a:xfrm>
            <a:off x="1862840" y="2941387"/>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0B15A7B5-8569-941B-38C1-680BB75D3A00}"/>
              </a:ext>
            </a:extLst>
          </p:cNvPr>
          <p:cNvCxnSpPr>
            <a:cxnSpLocks/>
          </p:cNvCxnSpPr>
          <p:nvPr/>
        </p:nvCxnSpPr>
        <p:spPr>
          <a:xfrm>
            <a:off x="1116663" y="3573380"/>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7CB42126-E347-817B-6071-12689708891B}"/>
              </a:ext>
            </a:extLst>
          </p:cNvPr>
          <p:cNvSpPr txBox="1"/>
          <p:nvPr/>
        </p:nvSpPr>
        <p:spPr>
          <a:xfrm>
            <a:off x="907020" y="3201996"/>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C9B087B-1DF2-CB5E-3EF5-97F06DC5F517}"/>
              </a:ext>
            </a:extLst>
          </p:cNvPr>
          <p:cNvSpPr/>
          <p:nvPr/>
        </p:nvSpPr>
        <p:spPr>
          <a:xfrm>
            <a:off x="2869440" y="1702825"/>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FDA46001-1AC2-4B2B-2B66-391A609FB5BB}"/>
              </a:ext>
            </a:extLst>
          </p:cNvPr>
          <p:cNvSpPr/>
          <p:nvPr/>
        </p:nvSpPr>
        <p:spPr>
          <a:xfrm>
            <a:off x="5958991" y="213158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0B2294AD-E03E-7847-CEB4-BA1DE7E24474}"/>
              </a:ext>
            </a:extLst>
          </p:cNvPr>
          <p:cNvSpPr/>
          <p:nvPr/>
        </p:nvSpPr>
        <p:spPr>
          <a:xfrm>
            <a:off x="5953185" y="4638761"/>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iewResolvers</a:t>
            </a:r>
          </a:p>
        </p:txBody>
      </p:sp>
      <p:sp>
        <p:nvSpPr>
          <p:cNvPr id="13" name="모서리가 둥근 직사각형 38">
            <a:extLst>
              <a:ext uri="{FF2B5EF4-FFF2-40B4-BE49-F238E27FC236}">
                <a16:creationId xmlns:a16="http://schemas.microsoft.com/office/drawing/2014/main" id="{F318BA42-F64E-799C-01CB-0EFD708C4DBF}"/>
              </a:ext>
            </a:extLst>
          </p:cNvPr>
          <p:cNvSpPr/>
          <p:nvPr/>
        </p:nvSpPr>
        <p:spPr>
          <a:xfrm>
            <a:off x="2152437" y="5549861"/>
            <a:ext cx="1113475"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a:t>
            </a:r>
          </a:p>
        </p:txBody>
      </p:sp>
      <p:sp>
        <p:nvSpPr>
          <p:cNvPr id="14" name="모서리가 둥근 직사각형 38">
            <a:extLst>
              <a:ext uri="{FF2B5EF4-FFF2-40B4-BE49-F238E27FC236}">
                <a16:creationId xmlns:a16="http://schemas.microsoft.com/office/drawing/2014/main" id="{76A315B1-A737-4B13-7072-34B8966C7FEE}"/>
              </a:ext>
            </a:extLst>
          </p:cNvPr>
          <p:cNvSpPr/>
          <p:nvPr/>
        </p:nvSpPr>
        <p:spPr>
          <a:xfrm>
            <a:off x="9848096" y="3302224"/>
            <a:ext cx="1132426"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9262AFF9-4927-DB32-DC48-EAEAA7BB0BEF}"/>
              </a:ext>
            </a:extLst>
          </p:cNvPr>
          <p:cNvSpPr/>
          <p:nvPr/>
        </p:nvSpPr>
        <p:spPr>
          <a:xfrm>
            <a:off x="1732847" y="1029363"/>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85C35AEE-0100-F183-CBC3-9E6EE656AB30}"/>
              </a:ext>
            </a:extLst>
          </p:cNvPr>
          <p:cNvSpPr/>
          <p:nvPr/>
        </p:nvSpPr>
        <p:spPr>
          <a:xfrm>
            <a:off x="5958991" y="330402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p>
        </p:txBody>
      </p:sp>
      <p:cxnSp>
        <p:nvCxnSpPr>
          <p:cNvPr id="22" name="직선 화살표 연결선 21">
            <a:extLst>
              <a:ext uri="{FF2B5EF4-FFF2-40B4-BE49-F238E27FC236}">
                <a16:creationId xmlns:a16="http://schemas.microsoft.com/office/drawing/2014/main" id="{EA5BE882-FF2E-CA00-840A-EBC66F41216E}"/>
              </a:ext>
            </a:extLst>
          </p:cNvPr>
          <p:cNvCxnSpPr>
            <a:cxnSpLocks/>
          </p:cNvCxnSpPr>
          <p:nvPr/>
        </p:nvCxnSpPr>
        <p:spPr>
          <a:xfrm>
            <a:off x="3564340" y="4067179"/>
            <a:ext cx="2394651" cy="1693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007C93D-AB1C-78C0-1294-3806A1ED78CA}"/>
              </a:ext>
            </a:extLst>
          </p:cNvPr>
          <p:cNvCxnSpPr>
            <a:cxnSpLocks/>
            <a:stCxn id="3" idx="3"/>
            <a:endCxn id="8" idx="1"/>
          </p:cNvCxnSpPr>
          <p:nvPr/>
        </p:nvCxnSpPr>
        <p:spPr>
          <a:xfrm flipV="1">
            <a:off x="3555510" y="2378342"/>
            <a:ext cx="2403481" cy="1170638"/>
          </a:xfrm>
          <a:prstGeom prst="straightConnector1">
            <a:avLst/>
          </a:prstGeom>
          <a:ln w="9525">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858A2A19-66A0-DDA6-235C-01712471F212}"/>
              </a:ext>
            </a:extLst>
          </p:cNvPr>
          <p:cNvCxnSpPr>
            <a:cxnSpLocks/>
            <a:stCxn id="3" idx="0"/>
          </p:cNvCxnSpPr>
          <p:nvPr/>
        </p:nvCxnSpPr>
        <p:spPr>
          <a:xfrm flipV="1">
            <a:off x="2709175" y="2196337"/>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A88A24FB-06C8-4F98-3542-E51B6676781D}"/>
              </a:ext>
            </a:extLst>
          </p:cNvPr>
          <p:cNvCxnSpPr>
            <a:cxnSpLocks/>
            <a:stCxn id="3" idx="0"/>
            <a:endCxn id="15" idx="2"/>
          </p:cNvCxnSpPr>
          <p:nvPr/>
        </p:nvCxnSpPr>
        <p:spPr>
          <a:xfrm flipH="1" flipV="1">
            <a:off x="2709174" y="1522875"/>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68608ACE-7E99-8A1F-224A-CB58ABC6BC38}"/>
              </a:ext>
            </a:extLst>
          </p:cNvPr>
          <p:cNvCxnSpPr>
            <a:cxnSpLocks/>
            <a:stCxn id="17" idx="3"/>
            <a:endCxn id="14" idx="1"/>
          </p:cNvCxnSpPr>
          <p:nvPr/>
        </p:nvCxnSpPr>
        <p:spPr>
          <a:xfrm flipV="1">
            <a:off x="7911645" y="3548980"/>
            <a:ext cx="193645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7CC00232-2B80-8F75-6C80-21A7DE507736}"/>
              </a:ext>
            </a:extLst>
          </p:cNvPr>
          <p:cNvSpPr/>
          <p:nvPr/>
        </p:nvSpPr>
        <p:spPr>
          <a:xfrm>
            <a:off x="5958991" y="5549861"/>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a:t>
            </a:r>
          </a:p>
        </p:txBody>
      </p:sp>
      <p:cxnSp>
        <p:nvCxnSpPr>
          <p:cNvPr id="127" name="직선 화살표 연결선 126">
            <a:extLst>
              <a:ext uri="{FF2B5EF4-FFF2-40B4-BE49-F238E27FC236}">
                <a16:creationId xmlns:a16="http://schemas.microsoft.com/office/drawing/2014/main" id="{255B3094-482D-F6D6-0C8B-264585B99C7D}"/>
              </a:ext>
            </a:extLst>
          </p:cNvPr>
          <p:cNvCxnSpPr>
            <a:cxnSpLocks/>
            <a:stCxn id="3" idx="2"/>
            <a:endCxn id="13" idx="0"/>
          </p:cNvCxnSpPr>
          <p:nvPr/>
        </p:nvCxnSpPr>
        <p:spPr>
          <a:xfrm>
            <a:off x="2709175" y="4156573"/>
            <a:ext cx="0" cy="1393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ECCC4285-1CFA-7000-85B2-DCDE1C7B9EEE}"/>
              </a:ext>
            </a:extLst>
          </p:cNvPr>
          <p:cNvSpPr/>
          <p:nvPr/>
        </p:nvSpPr>
        <p:spPr>
          <a:xfrm>
            <a:off x="4150506" y="3790548"/>
            <a:ext cx="1310801"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AB22CCFC-F4D6-FFC3-CDEF-AE3FD9377BE2}"/>
              </a:ext>
            </a:extLst>
          </p:cNvPr>
          <p:cNvSpPr/>
          <p:nvPr/>
        </p:nvSpPr>
        <p:spPr>
          <a:xfrm>
            <a:off x="3681927" y="1145650"/>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9B0A7DA3-1E4F-56EB-5288-EAE422B30DE3}"/>
              </a:ext>
            </a:extLst>
          </p:cNvPr>
          <p:cNvSpPr/>
          <p:nvPr/>
        </p:nvSpPr>
        <p:spPr>
          <a:xfrm>
            <a:off x="7902215" y="2203441"/>
            <a:ext cx="1776464"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어댑터 목록 순회</a:t>
            </a:r>
            <a:endParaRPr lang="en-US" altLang="ko-KR" sz="1100">
              <a:solidFill>
                <a:schemeClr val="bg1">
                  <a:lumMod val="50000"/>
                </a:schemeClr>
              </a:solidFill>
              <a:latin typeface="+mn-ea"/>
            </a:endParaRPr>
          </a:p>
        </p:txBody>
      </p:sp>
      <p:sp>
        <p:nvSpPr>
          <p:cNvPr id="136" name="직사각형 135">
            <a:extLst>
              <a:ext uri="{FF2B5EF4-FFF2-40B4-BE49-F238E27FC236}">
                <a16:creationId xmlns:a16="http://schemas.microsoft.com/office/drawing/2014/main" id="{CEE60D93-812E-86DD-34D2-ACF5E4D0CDF1}"/>
              </a:ext>
            </a:extLst>
          </p:cNvPr>
          <p:cNvSpPr/>
          <p:nvPr/>
        </p:nvSpPr>
        <p:spPr>
          <a:xfrm>
            <a:off x="8351699" y="3200160"/>
            <a:ext cx="965297"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호출</a:t>
            </a:r>
            <a:endParaRPr lang="en-US" altLang="ko-KR" sz="1100">
              <a:solidFill>
                <a:schemeClr val="bg1">
                  <a:lumMod val="50000"/>
                </a:schemeClr>
              </a:solidFill>
              <a:latin typeface="+mn-ea"/>
            </a:endParaRPr>
          </a:p>
        </p:txBody>
      </p:sp>
      <p:sp>
        <p:nvSpPr>
          <p:cNvPr id="153" name="직사각형 152">
            <a:extLst>
              <a:ext uri="{FF2B5EF4-FFF2-40B4-BE49-F238E27FC236}">
                <a16:creationId xmlns:a16="http://schemas.microsoft.com/office/drawing/2014/main" id="{2039873B-4E20-E7AE-4ECE-468B3D066D9D}"/>
              </a:ext>
            </a:extLst>
          </p:cNvPr>
          <p:cNvSpPr/>
          <p:nvPr/>
        </p:nvSpPr>
        <p:spPr>
          <a:xfrm>
            <a:off x="4347911" y="3222437"/>
            <a:ext cx="1220738" cy="313547"/>
          </a:xfrm>
          <a:prstGeom prst="rect">
            <a:avLst/>
          </a:prstGeom>
        </p:spPr>
        <p:txBody>
          <a:bodyPr wrap="square">
            <a:spAutoFit/>
          </a:bodyPr>
          <a:lstStyle/>
          <a:p>
            <a:pPr>
              <a:lnSpc>
                <a:spcPct val="150000"/>
              </a:lnSpc>
            </a:pPr>
            <a:r>
              <a:rPr lang="en-US" altLang="ko-KR" sz="1100">
                <a:solidFill>
                  <a:schemeClr val="bg1">
                    <a:lumMod val="50000"/>
                  </a:schemeClr>
                </a:solidFill>
                <a:latin typeface="+mn-ea"/>
              </a:rPr>
              <a:t>handle(handler)</a:t>
            </a:r>
          </a:p>
        </p:txBody>
      </p:sp>
      <p:sp>
        <p:nvSpPr>
          <p:cNvPr id="159" name="직사각형 158">
            <a:extLst>
              <a:ext uri="{FF2B5EF4-FFF2-40B4-BE49-F238E27FC236}">
                <a16:creationId xmlns:a16="http://schemas.microsoft.com/office/drawing/2014/main" id="{9197802B-2537-02EF-CCEF-9AC04A8EBFA1}"/>
              </a:ext>
            </a:extLst>
          </p:cNvPr>
          <p:cNvSpPr/>
          <p:nvPr/>
        </p:nvSpPr>
        <p:spPr>
          <a:xfrm>
            <a:off x="7940737" y="4712715"/>
            <a:ext cx="1611355" cy="313547"/>
          </a:xfrm>
          <a:prstGeom prst="rect">
            <a:avLst/>
          </a:prstGeom>
        </p:spPr>
        <p:txBody>
          <a:bodyPr wrap="square">
            <a:spAutoFit/>
          </a:bodyPr>
          <a:lstStyle/>
          <a:p>
            <a:pPr>
              <a:lnSpc>
                <a:spcPct val="150000"/>
              </a:lnSpc>
            </a:pPr>
            <a:r>
              <a:rPr lang="ko-KR" altLang="en-US" sz="1100">
                <a:latin typeface="+mn-ea"/>
              </a:rPr>
              <a:t>뷰 리졸브 목록 순회</a:t>
            </a:r>
            <a:endParaRPr lang="en-US" altLang="ko-KR" sz="1100">
              <a:latin typeface="+mn-ea"/>
            </a:endParaRPr>
          </a:p>
        </p:txBody>
      </p:sp>
      <p:cxnSp>
        <p:nvCxnSpPr>
          <p:cNvPr id="180" name="직선 화살표 연결선 179">
            <a:extLst>
              <a:ext uri="{FF2B5EF4-FFF2-40B4-BE49-F238E27FC236}">
                <a16:creationId xmlns:a16="http://schemas.microsoft.com/office/drawing/2014/main" id="{3DEBD038-B2A5-8C74-954C-7D91D6A057F4}"/>
              </a:ext>
            </a:extLst>
          </p:cNvPr>
          <p:cNvCxnSpPr>
            <a:cxnSpLocks/>
          </p:cNvCxnSpPr>
          <p:nvPr/>
        </p:nvCxnSpPr>
        <p:spPr>
          <a:xfrm flipH="1">
            <a:off x="3564340" y="3685250"/>
            <a:ext cx="23769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7C762E87-46F1-4F73-D929-10EA686D72E4}"/>
              </a:ext>
            </a:extLst>
          </p:cNvPr>
          <p:cNvCxnSpPr>
            <a:cxnSpLocks/>
          </p:cNvCxnSpPr>
          <p:nvPr/>
        </p:nvCxnSpPr>
        <p:spPr>
          <a:xfrm flipH="1">
            <a:off x="7929305" y="3685250"/>
            <a:ext cx="19187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BC679AF7-EE37-9588-848A-89882DE65CEF}"/>
              </a:ext>
            </a:extLst>
          </p:cNvPr>
          <p:cNvCxnSpPr>
            <a:cxnSpLocks/>
          </p:cNvCxnSpPr>
          <p:nvPr/>
        </p:nvCxnSpPr>
        <p:spPr>
          <a:xfrm flipH="1">
            <a:off x="1440642" y="5796617"/>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A38DAD5-4CC9-4635-EABC-F5E109F33B78}"/>
              </a:ext>
            </a:extLst>
          </p:cNvPr>
          <p:cNvSpPr txBox="1"/>
          <p:nvPr/>
        </p:nvSpPr>
        <p:spPr>
          <a:xfrm>
            <a:off x="1246747" y="5459200"/>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F82C4836-1640-3491-3976-852C8460D776}"/>
              </a:ext>
            </a:extLst>
          </p:cNvPr>
          <p:cNvCxnSpPr>
            <a:cxnSpLocks/>
          </p:cNvCxnSpPr>
          <p:nvPr/>
        </p:nvCxnSpPr>
        <p:spPr>
          <a:xfrm flipV="1">
            <a:off x="2838861" y="2194537"/>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1D20B22C-E976-97AD-34ED-F2BA484A4B24}"/>
              </a:ext>
            </a:extLst>
          </p:cNvPr>
          <p:cNvSpPr/>
          <p:nvPr/>
        </p:nvSpPr>
        <p:spPr>
          <a:xfrm>
            <a:off x="3385315" y="2499380"/>
            <a:ext cx="743397"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CF9D6659-C76D-8E34-46B9-13434DAEE2EF}"/>
              </a:ext>
            </a:extLst>
          </p:cNvPr>
          <p:cNvSpPr/>
          <p:nvPr/>
        </p:nvSpPr>
        <p:spPr>
          <a:xfrm>
            <a:off x="8424067" y="3751585"/>
            <a:ext cx="911606"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707FCFA1-C167-510D-440E-79F90D539540}"/>
              </a:ext>
            </a:extLst>
          </p:cNvPr>
          <p:cNvCxnSpPr>
            <a:cxnSpLocks/>
          </p:cNvCxnSpPr>
          <p:nvPr/>
        </p:nvCxnSpPr>
        <p:spPr>
          <a:xfrm>
            <a:off x="3480906" y="4177338"/>
            <a:ext cx="2472279" cy="17482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A4C2D8D-1446-2215-7BD3-751FD1F49816}"/>
              </a:ext>
            </a:extLst>
          </p:cNvPr>
          <p:cNvSpPr/>
          <p:nvPr/>
        </p:nvSpPr>
        <p:spPr>
          <a:xfrm rot="2152921">
            <a:off x="4126884" y="4986426"/>
            <a:ext cx="591782"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View</a:t>
            </a:r>
            <a:endParaRPr lang="en-US" altLang="ko-KR" sz="1100">
              <a:solidFill>
                <a:schemeClr val="bg1"/>
              </a:solidFill>
              <a:effectLst/>
            </a:endParaRPr>
          </a:p>
        </p:txBody>
      </p:sp>
      <p:sp>
        <p:nvSpPr>
          <p:cNvPr id="277" name="직사각형 276">
            <a:extLst>
              <a:ext uri="{FF2B5EF4-FFF2-40B4-BE49-F238E27FC236}">
                <a16:creationId xmlns:a16="http://schemas.microsoft.com/office/drawing/2014/main" id="{4352B3EA-FC46-9DAF-3005-0D0BD18E3B1B}"/>
              </a:ext>
            </a:extLst>
          </p:cNvPr>
          <p:cNvSpPr/>
          <p:nvPr/>
        </p:nvSpPr>
        <p:spPr>
          <a:xfrm rot="2143185">
            <a:off x="4276318" y="4644389"/>
            <a:ext cx="1123728" cy="313547"/>
          </a:xfrm>
          <a:prstGeom prst="rect">
            <a:avLst/>
          </a:prstGeom>
        </p:spPr>
        <p:txBody>
          <a:bodyPr wrap="square">
            <a:spAutoFit/>
          </a:bodyPr>
          <a:lstStyle/>
          <a:p>
            <a:pPr>
              <a:lnSpc>
                <a:spcPct val="150000"/>
              </a:lnSpc>
            </a:pPr>
            <a:r>
              <a:rPr lang="ko-KR" altLang="en-US" sz="1100">
                <a:latin typeface="+mn-ea"/>
              </a:rPr>
              <a:t>뷰리졸버 호출</a:t>
            </a:r>
            <a:endParaRPr lang="en-US" altLang="ko-KR" sz="1100">
              <a:latin typeface="+mn-ea"/>
            </a:endParaRPr>
          </a:p>
        </p:txBody>
      </p:sp>
      <p:sp>
        <p:nvSpPr>
          <p:cNvPr id="278" name="직사각형 277">
            <a:extLst>
              <a:ext uri="{FF2B5EF4-FFF2-40B4-BE49-F238E27FC236}">
                <a16:creationId xmlns:a16="http://schemas.microsoft.com/office/drawing/2014/main" id="{19295489-B05D-2DD0-3930-A6F7A213CDEE}"/>
              </a:ext>
            </a:extLst>
          </p:cNvPr>
          <p:cNvSpPr/>
          <p:nvPr/>
        </p:nvSpPr>
        <p:spPr>
          <a:xfrm>
            <a:off x="7940737" y="5612026"/>
            <a:ext cx="716649" cy="313547"/>
          </a:xfrm>
          <a:prstGeom prst="rect">
            <a:avLst/>
          </a:prstGeom>
        </p:spPr>
        <p:txBody>
          <a:bodyPr wrap="square">
            <a:spAutoFit/>
          </a:bodyPr>
          <a:lstStyle/>
          <a:p>
            <a:pPr>
              <a:lnSpc>
                <a:spcPct val="150000"/>
              </a:lnSpc>
            </a:pPr>
            <a:r>
              <a:rPr lang="ko-KR" altLang="en-US" sz="1100">
                <a:latin typeface="+mn-ea"/>
              </a:rPr>
              <a:t>뷰 검색</a:t>
            </a:r>
            <a:endParaRPr lang="en-US" altLang="ko-KR" sz="1100">
              <a:latin typeface="+mn-ea"/>
            </a:endParaRPr>
          </a:p>
        </p:txBody>
      </p:sp>
      <p:sp>
        <p:nvSpPr>
          <p:cNvPr id="279" name="직사각형 278">
            <a:extLst>
              <a:ext uri="{FF2B5EF4-FFF2-40B4-BE49-F238E27FC236}">
                <a16:creationId xmlns:a16="http://schemas.microsoft.com/office/drawing/2014/main" id="{0F2B5995-F00A-862B-3EB4-A3A84EC5EC7C}"/>
              </a:ext>
            </a:extLst>
          </p:cNvPr>
          <p:cNvSpPr/>
          <p:nvPr/>
        </p:nvSpPr>
        <p:spPr>
          <a:xfrm>
            <a:off x="3256391" y="5639843"/>
            <a:ext cx="828880" cy="313547"/>
          </a:xfrm>
          <a:prstGeom prst="rect">
            <a:avLst/>
          </a:prstGeom>
        </p:spPr>
        <p:txBody>
          <a:bodyPr wrap="square">
            <a:spAutoFit/>
          </a:bodyPr>
          <a:lstStyle/>
          <a:p>
            <a:pPr>
              <a:lnSpc>
                <a:spcPct val="150000"/>
              </a:lnSpc>
            </a:pPr>
            <a:r>
              <a:rPr lang="ko-KR" altLang="en-US" sz="1100">
                <a:latin typeface="+mn-ea"/>
              </a:rPr>
              <a:t>뷰 렌더링</a:t>
            </a:r>
            <a:endParaRPr lang="en-US" altLang="ko-KR" sz="1100">
              <a:latin typeface="+mn-ea"/>
            </a:endParaRPr>
          </a:p>
        </p:txBody>
      </p:sp>
      <p:sp>
        <p:nvSpPr>
          <p:cNvPr id="286" name="직사각형 285">
            <a:extLst>
              <a:ext uri="{FF2B5EF4-FFF2-40B4-BE49-F238E27FC236}">
                <a16:creationId xmlns:a16="http://schemas.microsoft.com/office/drawing/2014/main" id="{145877D0-D8AD-1112-1737-3A213317371A}"/>
              </a:ext>
            </a:extLst>
          </p:cNvPr>
          <p:cNvSpPr/>
          <p:nvPr/>
        </p:nvSpPr>
        <p:spPr>
          <a:xfrm>
            <a:off x="9682491" y="3758659"/>
            <a:ext cx="1433297" cy="313547"/>
          </a:xfrm>
          <a:prstGeom prst="rect">
            <a:avLst/>
          </a:prstGeom>
        </p:spPr>
        <p:txBody>
          <a:bodyPr wrap="square">
            <a:spAutoFit/>
          </a:bodyPr>
          <a:lstStyle/>
          <a:p>
            <a:pPr algn="ctr">
              <a:lnSpc>
                <a:spcPct val="150000"/>
              </a:lnSpc>
            </a:pPr>
            <a:r>
              <a:rPr lang="en-US" altLang="ko-KR" sz="1100">
                <a:solidFill>
                  <a:schemeClr val="bg1">
                    <a:lumMod val="65000"/>
                  </a:schemeClr>
                </a:solidFill>
                <a:latin typeface="+mn-ea"/>
              </a:rPr>
              <a:t>(Controller)</a:t>
            </a:r>
          </a:p>
        </p:txBody>
      </p:sp>
      <p:cxnSp>
        <p:nvCxnSpPr>
          <p:cNvPr id="21" name="직선 화살표 연결선 20">
            <a:extLst>
              <a:ext uri="{FF2B5EF4-FFF2-40B4-BE49-F238E27FC236}">
                <a16:creationId xmlns:a16="http://schemas.microsoft.com/office/drawing/2014/main" id="{2E8E926C-599E-CE0E-297B-BCE1F2035487}"/>
              </a:ext>
            </a:extLst>
          </p:cNvPr>
          <p:cNvCxnSpPr>
            <a:cxnSpLocks/>
            <a:stCxn id="3" idx="3"/>
            <a:endCxn id="17" idx="1"/>
          </p:cNvCxnSpPr>
          <p:nvPr/>
        </p:nvCxnSpPr>
        <p:spPr>
          <a:xfrm>
            <a:off x="3555510" y="3548980"/>
            <a:ext cx="240348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BC8D47B-3C2F-ED22-512F-B56A4EA0377E}"/>
              </a:ext>
            </a:extLst>
          </p:cNvPr>
          <p:cNvCxnSpPr>
            <a:cxnSpLocks/>
            <a:stCxn id="11" idx="1"/>
          </p:cNvCxnSpPr>
          <p:nvPr/>
        </p:nvCxnSpPr>
        <p:spPr>
          <a:xfrm flipH="1" flipV="1">
            <a:off x="3564340" y="4047856"/>
            <a:ext cx="2388845" cy="837661"/>
          </a:xfrm>
          <a:prstGeom prst="straightConnector1">
            <a:avLst/>
          </a:prstGeom>
          <a:ln w="9525">
            <a:solidFill>
              <a:schemeClr val="tx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84304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5241E-586D-0C1A-85C1-720105CA62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24256128-785E-1E1F-F450-941FBCCDCECA}"/>
              </a:ext>
            </a:extLst>
          </p:cNvPr>
          <p:cNvSpPr/>
          <p:nvPr/>
        </p:nvSpPr>
        <p:spPr>
          <a:xfrm>
            <a:off x="370207" y="627229"/>
            <a:ext cx="101875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a:t>
            </a:r>
            <a:r>
              <a:rPr lang="en-US" altLang="ko-KR" sz="1200">
                <a:latin typeface="+mn-ea"/>
              </a:rPr>
              <a:t>View </a:t>
            </a:r>
            <a:r>
              <a:rPr lang="ko-KR" altLang="en-US" sz="1200">
                <a:latin typeface="+mn-ea"/>
              </a:rPr>
              <a:t>는 웹 페이지를 사용자에게 보여주는 역할을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View </a:t>
            </a:r>
            <a:r>
              <a:rPr lang="ko-KR" altLang="en-US" sz="1200">
                <a:latin typeface="+mn-ea"/>
              </a:rPr>
              <a:t>는 컨트롤러가 처리한 데이터를 사용자에게 보여주는 화면이며 사용자가 볼 수 있는 </a:t>
            </a:r>
            <a:r>
              <a:rPr lang="en-US" altLang="ko-KR" sz="1200">
                <a:latin typeface="+mn-ea"/>
              </a:rPr>
              <a:t>HTML, JSON </a:t>
            </a:r>
            <a:r>
              <a:rPr lang="ko-KR" altLang="en-US" sz="1200">
                <a:latin typeface="+mn-ea"/>
              </a:rPr>
              <a:t>같은 결과물을 만들어주는 역할을 한다</a:t>
            </a:r>
            <a:endParaRPr lang="en-US" altLang="ko-KR" sz="1200">
              <a:latin typeface="+mn-ea"/>
            </a:endParaRPr>
          </a:p>
        </p:txBody>
      </p:sp>
      <p:sp>
        <p:nvSpPr>
          <p:cNvPr id="74" name="직사각형 73">
            <a:extLst>
              <a:ext uri="{FF2B5EF4-FFF2-40B4-BE49-F238E27FC236}">
                <a16:creationId xmlns:a16="http://schemas.microsoft.com/office/drawing/2014/main" id="{1A9339C1-EE21-14E4-DF93-B4E0E75E88AD}"/>
              </a:ext>
            </a:extLst>
          </p:cNvPr>
          <p:cNvSpPr/>
          <p:nvPr/>
        </p:nvSpPr>
        <p:spPr>
          <a:xfrm>
            <a:off x="198756" y="202792"/>
            <a:ext cx="100380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a:t>
            </a:r>
            <a:endParaRPr lang="ko-KR" altLang="en-US" b="1">
              <a:solidFill>
                <a:schemeClr val="accent1">
                  <a:lumMod val="75000"/>
                </a:schemeClr>
              </a:solidFill>
              <a:latin typeface="+mn-ea"/>
            </a:endParaRPr>
          </a:p>
        </p:txBody>
      </p:sp>
      <p:pic>
        <p:nvPicPr>
          <p:cNvPr id="3" name="그림 2">
            <a:extLst>
              <a:ext uri="{FF2B5EF4-FFF2-40B4-BE49-F238E27FC236}">
                <a16:creationId xmlns:a16="http://schemas.microsoft.com/office/drawing/2014/main" id="{8D2BC432-380B-90A6-DA2F-4BE36AEEA444}"/>
              </a:ext>
            </a:extLst>
          </p:cNvPr>
          <p:cNvPicPr>
            <a:picLocks noChangeAspect="1"/>
          </p:cNvPicPr>
          <p:nvPr/>
        </p:nvPicPr>
        <p:blipFill>
          <a:blip r:embed="rId3"/>
          <a:stretch>
            <a:fillRect/>
          </a:stretch>
        </p:blipFill>
        <p:spPr>
          <a:xfrm>
            <a:off x="2863955" y="2968676"/>
            <a:ext cx="4470896" cy="920648"/>
          </a:xfrm>
          <a:prstGeom prst="rect">
            <a:avLst/>
          </a:prstGeom>
        </p:spPr>
      </p:pic>
      <p:sp>
        <p:nvSpPr>
          <p:cNvPr id="6" name="직사각형 5">
            <a:extLst>
              <a:ext uri="{FF2B5EF4-FFF2-40B4-BE49-F238E27FC236}">
                <a16:creationId xmlns:a16="http://schemas.microsoft.com/office/drawing/2014/main" id="{F96E83D5-E40E-23D0-95CD-A900D3A8FE32}"/>
              </a:ext>
            </a:extLst>
          </p:cNvPr>
          <p:cNvSpPr/>
          <p:nvPr/>
        </p:nvSpPr>
        <p:spPr>
          <a:xfrm>
            <a:off x="198756" y="1931828"/>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p>
        </p:txBody>
      </p:sp>
      <p:sp>
        <p:nvSpPr>
          <p:cNvPr id="7" name="모서리가 둥근 직사각형 38">
            <a:extLst>
              <a:ext uri="{FF2B5EF4-FFF2-40B4-BE49-F238E27FC236}">
                <a16:creationId xmlns:a16="http://schemas.microsoft.com/office/drawing/2014/main" id="{2D669DF9-F581-DB01-F331-C3B1A070095D}"/>
              </a:ext>
            </a:extLst>
          </p:cNvPr>
          <p:cNvSpPr/>
          <p:nvPr/>
        </p:nvSpPr>
        <p:spPr>
          <a:xfrm>
            <a:off x="637338" y="4791733"/>
            <a:ext cx="115583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JstlView</a:t>
            </a:r>
            <a:endParaRPr lang="en-US" altLang="ko-KR" sz="1400">
              <a:solidFill>
                <a:schemeClr val="bg1"/>
              </a:solidFill>
              <a:effectLst/>
            </a:endParaRPr>
          </a:p>
        </p:txBody>
      </p:sp>
      <p:sp>
        <p:nvSpPr>
          <p:cNvPr id="8" name="모서리가 둥근 직사각형 38">
            <a:extLst>
              <a:ext uri="{FF2B5EF4-FFF2-40B4-BE49-F238E27FC236}">
                <a16:creationId xmlns:a16="http://schemas.microsoft.com/office/drawing/2014/main" id="{DA44C23D-82F9-49A7-50CC-185F63A3EC3C}"/>
              </a:ext>
            </a:extLst>
          </p:cNvPr>
          <p:cNvSpPr/>
          <p:nvPr/>
        </p:nvSpPr>
        <p:spPr>
          <a:xfrm>
            <a:off x="2066349" y="4791733"/>
            <a:ext cx="15853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ThymeleafView</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5E3BFDCF-CC4E-19E2-5BF2-BE670DC8BEF8}"/>
              </a:ext>
            </a:extLst>
          </p:cNvPr>
          <p:cNvSpPr/>
          <p:nvPr/>
        </p:nvSpPr>
        <p:spPr>
          <a:xfrm>
            <a:off x="3815994" y="4791733"/>
            <a:ext cx="256699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MappingJackson2JsonView</a:t>
            </a:r>
            <a:endParaRPr lang="en-US" altLang="ko-KR" sz="1400">
              <a:solidFill>
                <a:schemeClr val="bg1"/>
              </a:solidFill>
              <a:effectLst/>
            </a:endParaRPr>
          </a:p>
        </p:txBody>
      </p:sp>
      <p:sp>
        <p:nvSpPr>
          <p:cNvPr id="10" name="모서리가 둥근 직사각형 38">
            <a:extLst>
              <a:ext uri="{FF2B5EF4-FFF2-40B4-BE49-F238E27FC236}">
                <a16:creationId xmlns:a16="http://schemas.microsoft.com/office/drawing/2014/main" id="{166C1F15-80CA-D022-C4C5-4A9DBEC9E20B}"/>
              </a:ext>
            </a:extLst>
          </p:cNvPr>
          <p:cNvSpPr/>
          <p:nvPr/>
        </p:nvSpPr>
        <p:spPr>
          <a:xfrm>
            <a:off x="6642254" y="4821271"/>
            <a:ext cx="251362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MappingJackson2XmlView</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A6710B5-B0B5-45B9-7063-0B786CB19890}"/>
              </a:ext>
            </a:extLst>
          </p:cNvPr>
          <p:cNvSpPr/>
          <p:nvPr/>
        </p:nvSpPr>
        <p:spPr>
          <a:xfrm>
            <a:off x="9494364" y="4821271"/>
            <a:ext cx="12409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ExcelView</a:t>
            </a:r>
            <a:endParaRPr lang="en-US" altLang="ko-KR" sz="1400">
              <a:solidFill>
                <a:schemeClr val="bg1"/>
              </a:solidFill>
              <a:effectLst/>
            </a:endParaRPr>
          </a:p>
        </p:txBody>
      </p:sp>
      <p:cxnSp>
        <p:nvCxnSpPr>
          <p:cNvPr id="5" name="연결선: 꺾임 4">
            <a:extLst>
              <a:ext uri="{FF2B5EF4-FFF2-40B4-BE49-F238E27FC236}">
                <a16:creationId xmlns:a16="http://schemas.microsoft.com/office/drawing/2014/main" id="{79D93D78-9D85-1AC9-DC0F-095686ADFD28}"/>
              </a:ext>
            </a:extLst>
          </p:cNvPr>
          <p:cNvCxnSpPr>
            <a:cxnSpLocks/>
            <a:stCxn id="7" idx="0"/>
            <a:endCxn id="3" idx="2"/>
          </p:cNvCxnSpPr>
          <p:nvPr/>
        </p:nvCxnSpPr>
        <p:spPr>
          <a:xfrm rot="5400000" flipH="1" flipV="1">
            <a:off x="2706126" y="2398456"/>
            <a:ext cx="902409" cy="3884146"/>
          </a:xfrm>
          <a:prstGeom prst="bentConnector3">
            <a:avLst>
              <a:gd name="adj1" fmla="val 4802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D0A4309D-BE39-3A8C-4D48-A5BE1D3BEBBB}"/>
              </a:ext>
            </a:extLst>
          </p:cNvPr>
          <p:cNvCxnSpPr>
            <a:cxnSpLocks/>
            <a:stCxn id="8" idx="0"/>
            <a:endCxn id="3" idx="2"/>
          </p:cNvCxnSpPr>
          <p:nvPr/>
        </p:nvCxnSpPr>
        <p:spPr>
          <a:xfrm rot="5400000" flipH="1" flipV="1">
            <a:off x="3528000" y="3220331"/>
            <a:ext cx="902409" cy="2240397"/>
          </a:xfrm>
          <a:prstGeom prst="bentConnector3">
            <a:avLst>
              <a:gd name="adj1" fmla="val 4802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C13C7322-7F30-21E3-7D76-8F7947D7F920}"/>
              </a:ext>
            </a:extLst>
          </p:cNvPr>
          <p:cNvCxnSpPr>
            <a:cxnSpLocks/>
            <a:stCxn id="10" idx="0"/>
            <a:endCxn id="3" idx="2"/>
          </p:cNvCxnSpPr>
          <p:nvPr/>
        </p:nvCxnSpPr>
        <p:spPr>
          <a:xfrm rot="16200000" flipV="1">
            <a:off x="6033261" y="2955467"/>
            <a:ext cx="931947" cy="279966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789698F7-A9CF-D221-C185-2CEAE7A34703}"/>
              </a:ext>
            </a:extLst>
          </p:cNvPr>
          <p:cNvCxnSpPr>
            <a:cxnSpLocks/>
            <a:stCxn id="11" idx="0"/>
            <a:endCxn id="3" idx="2"/>
          </p:cNvCxnSpPr>
          <p:nvPr/>
        </p:nvCxnSpPr>
        <p:spPr>
          <a:xfrm rot="16200000" flipV="1">
            <a:off x="7141144" y="1847584"/>
            <a:ext cx="931947" cy="501542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3979ED5-96EF-1B92-2E2B-924FC1C6D02B}"/>
              </a:ext>
            </a:extLst>
          </p:cNvPr>
          <p:cNvCxnSpPr>
            <a:cxnSpLocks/>
            <a:stCxn id="9" idx="0"/>
            <a:endCxn id="3" idx="2"/>
          </p:cNvCxnSpPr>
          <p:nvPr/>
        </p:nvCxnSpPr>
        <p:spPr>
          <a:xfrm flipH="1" flipV="1">
            <a:off x="5099403" y="3889324"/>
            <a:ext cx="88" cy="902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712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70945" y="437408"/>
            <a:ext cx="41931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생명 주기</a:t>
            </a:r>
            <a:r>
              <a:rPr lang="en-US" altLang="ko-KR" b="1">
                <a:solidFill>
                  <a:schemeClr val="accent1">
                    <a:lumMod val="75000"/>
                  </a:schemeClr>
                </a:solidFill>
                <a:latin typeface="+mj-lt"/>
              </a:rPr>
              <a:t>(Servlet Lifecycle)</a:t>
            </a:r>
            <a:endParaRPr lang="ko-KR" altLang="en-US" b="1">
              <a:solidFill>
                <a:schemeClr val="accent1">
                  <a:lumMod val="75000"/>
                </a:schemeClr>
              </a:solidFill>
              <a:latin typeface="+mj-lt"/>
            </a:endParaRPr>
          </a:p>
        </p:txBody>
      </p:sp>
      <p:sp>
        <p:nvSpPr>
          <p:cNvPr id="22" name="직사각형 21">
            <a:extLst>
              <a:ext uri="{FF2B5EF4-FFF2-40B4-BE49-F238E27FC236}">
                <a16:creationId xmlns:a16="http://schemas.microsoft.com/office/drawing/2014/main" id="{9445991F-7295-4376-A748-0F7EFE1AE9C6}"/>
              </a:ext>
            </a:extLst>
          </p:cNvPr>
          <p:cNvSpPr/>
          <p:nvPr/>
        </p:nvSpPr>
        <p:spPr>
          <a:xfrm>
            <a:off x="562649" y="1904606"/>
            <a:ext cx="11091498" cy="338554"/>
          </a:xfrm>
          <a:prstGeom prst="rect">
            <a:avLst/>
          </a:prstGeom>
        </p:spPr>
        <p:txBody>
          <a:bodyPr wrap="none">
            <a:spAutoFit/>
          </a:bodyPr>
          <a:lstStyle/>
          <a:p>
            <a:r>
              <a:rPr lang="en-US" altLang="ko-KR" sz="1200">
                <a:latin typeface="+mj-lt"/>
              </a:rPr>
              <a:t>1) </a:t>
            </a:r>
            <a:r>
              <a:rPr lang="ko-KR" altLang="en-US" sz="1200">
                <a:latin typeface="+mj-lt"/>
              </a:rPr>
              <a:t>서블릿 로드 </a:t>
            </a:r>
            <a:r>
              <a:rPr lang="en-US" altLang="ko-KR" sz="1600" b="1">
                <a:latin typeface="+mj-lt"/>
              </a:rPr>
              <a:t>- </a:t>
            </a:r>
            <a:r>
              <a:rPr lang="ko-KR" altLang="en-US" sz="1200">
                <a:latin typeface="+mj-lt"/>
              </a:rPr>
              <a:t>서블릿 컨테이너는 서블릿을 처음으로 요청받거나</a:t>
            </a:r>
            <a:r>
              <a:rPr lang="en-US" altLang="ko-KR" sz="1200">
                <a:latin typeface="+mj-lt"/>
              </a:rPr>
              <a:t> </a:t>
            </a:r>
            <a:r>
              <a:rPr lang="ko-KR" altLang="en-US" sz="1200">
                <a:latin typeface="+mj-lt"/>
              </a:rPr>
              <a:t>혹은 애플리케이션이 시작될 때 서블릿을 메모리에 로드한다</a:t>
            </a:r>
            <a:r>
              <a:rPr lang="en-US" altLang="ko-KR" sz="1200">
                <a:latin typeface="+mj-lt"/>
              </a:rPr>
              <a:t>. </a:t>
            </a:r>
            <a:r>
              <a:rPr lang="ko-KR" altLang="en-US" sz="1200">
                <a:latin typeface="+mj-lt"/>
              </a:rPr>
              <a:t>즉 두가지 방식이 있다</a:t>
            </a:r>
            <a:endParaRPr lang="ko-KR" altLang="en-US" sz="1200" b="1">
              <a:latin typeface="+mj-lt"/>
            </a:endParaRPr>
          </a:p>
        </p:txBody>
      </p:sp>
      <p:sp>
        <p:nvSpPr>
          <p:cNvPr id="23" name="직사각형 22">
            <a:extLst>
              <a:ext uri="{FF2B5EF4-FFF2-40B4-BE49-F238E27FC236}">
                <a16:creationId xmlns:a16="http://schemas.microsoft.com/office/drawing/2014/main" id="{8046BF82-EDCC-4650-B646-89A5DF605625}"/>
              </a:ext>
            </a:extLst>
          </p:cNvPr>
          <p:cNvSpPr/>
          <p:nvPr/>
        </p:nvSpPr>
        <p:spPr>
          <a:xfrm>
            <a:off x="888427" y="2174286"/>
            <a:ext cx="1066202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지연 로딩 </a:t>
            </a:r>
            <a:r>
              <a:rPr lang="en-US" altLang="ko-KR" sz="1200">
                <a:latin typeface="+mj-lt"/>
              </a:rPr>
              <a:t>(Lazy Loading) - </a:t>
            </a:r>
            <a:r>
              <a:rPr lang="ko-KR" altLang="en-US" sz="1200">
                <a:latin typeface="+mj-lt"/>
              </a:rPr>
              <a:t>첫 번째 클라이언트 요청이 들어올 때 서블릿이 로드됩니다</a:t>
            </a:r>
            <a:r>
              <a:rPr lang="en-US" altLang="ko-KR" sz="1200">
                <a:latin typeface="+mj-lt"/>
              </a:rPr>
              <a:t>.</a:t>
            </a:r>
          </a:p>
          <a:p>
            <a:pPr marL="171450" indent="-171450">
              <a:lnSpc>
                <a:spcPct val="150000"/>
              </a:lnSpc>
              <a:buFont typeface="Arial" panose="020B0604020202020204" pitchFamily="34" charset="0"/>
              <a:buChar char="•"/>
            </a:pPr>
            <a:r>
              <a:rPr lang="ko-KR" altLang="en-US" sz="1200">
                <a:latin typeface="+mj-lt"/>
              </a:rPr>
              <a:t>즉시 로딩 </a:t>
            </a:r>
            <a:r>
              <a:rPr lang="en-US" altLang="ko-KR" sz="1200">
                <a:latin typeface="+mj-lt"/>
              </a:rPr>
              <a:t>(Eager Loading) - </a:t>
            </a:r>
            <a:r>
              <a:rPr lang="ko-KR" altLang="en-US" sz="1200">
                <a:latin typeface="+mj-lt"/>
              </a:rPr>
              <a:t>애플리케이션이 시작될 때 서블릿이 로드된다</a:t>
            </a:r>
            <a:r>
              <a:rPr lang="en-US" altLang="ko-KR" sz="1200">
                <a:latin typeface="+mj-lt"/>
              </a:rPr>
              <a:t>. </a:t>
            </a:r>
            <a:r>
              <a:rPr lang="ko-KR" altLang="en-US" sz="1200">
                <a:latin typeface="+mj-lt"/>
              </a:rPr>
              <a:t>이를 위해 </a:t>
            </a:r>
            <a:r>
              <a:rPr lang="en-US" altLang="ko-KR" sz="1200">
                <a:latin typeface="+mj-lt"/>
              </a:rPr>
              <a:t>&lt;load-on-startup&gt; </a:t>
            </a:r>
            <a:r>
              <a:rPr lang="ko-KR" altLang="en-US" sz="1200">
                <a:latin typeface="+mj-lt"/>
              </a:rPr>
              <a:t>속성을 사용한다</a:t>
            </a:r>
            <a:endParaRPr lang="en-US" altLang="ko-KR" sz="1200">
              <a:latin typeface="+mj-lt"/>
            </a:endParaRPr>
          </a:p>
        </p:txBody>
      </p:sp>
      <p:sp>
        <p:nvSpPr>
          <p:cNvPr id="31" name="TextBox 30">
            <a:extLst>
              <a:ext uri="{FF2B5EF4-FFF2-40B4-BE49-F238E27FC236}">
                <a16:creationId xmlns:a16="http://schemas.microsoft.com/office/drawing/2014/main" id="{22694581-13D1-4243-A899-B5C0252812AA}"/>
              </a:ext>
            </a:extLst>
          </p:cNvPr>
          <p:cNvSpPr txBox="1"/>
          <p:nvPr/>
        </p:nvSpPr>
        <p:spPr>
          <a:xfrm>
            <a:off x="5633358" y="3245447"/>
            <a:ext cx="1645747" cy="276999"/>
          </a:xfrm>
          <a:prstGeom prst="rect">
            <a:avLst/>
          </a:prstGeom>
          <a:noFill/>
        </p:spPr>
        <p:txBody>
          <a:bodyPr wrap="square">
            <a:spAutoFit/>
          </a:bodyPr>
          <a:lstStyle/>
          <a:p>
            <a:r>
              <a:rPr lang="en-US" altLang="ko-KR" sz="1200">
                <a:solidFill>
                  <a:srgbClr val="FF0000"/>
                </a:solidFill>
                <a:latin typeface="+mj-lt"/>
              </a:rPr>
              <a:t>&lt; load-on-startup &gt;</a:t>
            </a:r>
            <a:endParaRPr lang="ko-KR" altLang="en-US" sz="1200">
              <a:solidFill>
                <a:srgbClr val="FF0000"/>
              </a:solidFill>
              <a:latin typeface="+mj-lt"/>
            </a:endParaRPr>
          </a:p>
        </p:txBody>
      </p:sp>
      <p:sp>
        <p:nvSpPr>
          <p:cNvPr id="7" name="Rectangle 4">
            <a:extLst>
              <a:ext uri="{FF2B5EF4-FFF2-40B4-BE49-F238E27FC236}">
                <a16:creationId xmlns:a16="http://schemas.microsoft.com/office/drawing/2014/main" id="{08FCEB3F-FF0D-4868-A38A-DED9064E5E9E}"/>
              </a:ext>
            </a:extLst>
          </p:cNvPr>
          <p:cNvSpPr>
            <a:spLocks noChangeArrowheads="1"/>
          </p:cNvSpPr>
          <p:nvPr/>
        </p:nvSpPr>
        <p:spPr bwMode="auto">
          <a:xfrm>
            <a:off x="5633358" y="3489158"/>
            <a:ext cx="6482865" cy="887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ko-KR" altLang="ko-KR" sz="1200" i="0" u="none" strike="noStrike" cap="none" normalizeH="0" baseline="0">
                <a:ln>
                  <a:noFill/>
                </a:ln>
                <a:solidFill>
                  <a:schemeClr val="tx1"/>
                </a:solidFill>
                <a:effectLst/>
                <a:latin typeface="+mj-lt"/>
              </a:rPr>
              <a:t>음수 값 또는 설정하지 않은 경우:서블릿은 지연 로딩</a:t>
            </a:r>
            <a:r>
              <a:rPr kumimoji="0" lang="ko-KR" altLang="en-US" sz="1200" i="0" u="none" strike="noStrike" cap="none" normalizeH="0" baseline="0">
                <a:ln>
                  <a:noFill/>
                </a:ln>
                <a:solidFill>
                  <a:schemeClr val="tx1"/>
                </a:solidFill>
                <a:effectLst/>
                <a:latin typeface="+mj-lt"/>
              </a:rPr>
              <a:t>된다</a:t>
            </a:r>
            <a:endParaRPr kumimoji="0" lang="ko-KR" altLang="ko-KR" sz="1200" i="0" u="none" strike="noStrike" cap="none" normalizeH="0" baseline="0">
              <a:ln>
                <a:noFill/>
              </a:ln>
              <a:solidFill>
                <a:schemeClr val="tx1"/>
              </a:solidFill>
              <a:effectLst/>
              <a:latin typeface="+mj-lt"/>
            </a:endParaRP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ko-KR" altLang="ko-KR" sz="1200" i="0" u="none" strike="noStrike" cap="none" normalizeH="0" baseline="0">
                <a:ln>
                  <a:noFill/>
                </a:ln>
                <a:solidFill>
                  <a:schemeClr val="tx1"/>
                </a:solidFill>
                <a:effectLst/>
                <a:latin typeface="+mj-lt"/>
              </a:rPr>
              <a:t>양수 값</a:t>
            </a:r>
            <a:r>
              <a:rPr kumimoji="0" lang="ko-KR" altLang="en-US" sz="1200" i="0" u="none" strike="noStrike" cap="none" normalizeH="0" baseline="0">
                <a:ln>
                  <a:noFill/>
                </a:ln>
                <a:solidFill>
                  <a:schemeClr val="tx1"/>
                </a:solidFill>
                <a:effectLst/>
                <a:latin typeface="+mj-lt"/>
              </a:rPr>
              <a:t>은</a:t>
            </a:r>
            <a:r>
              <a:rPr kumimoji="0" lang="ko-KR" altLang="ko-KR" sz="1200" i="0" u="none" strike="noStrike" cap="none" normalizeH="0" baseline="0">
                <a:ln>
                  <a:noFill/>
                </a:ln>
                <a:solidFill>
                  <a:schemeClr val="tx1"/>
                </a:solidFill>
                <a:effectLst/>
                <a:latin typeface="+mj-lt"/>
              </a:rPr>
              <a:t> 값이 낮을수록 더 높은 우선 순위를 </a:t>
            </a:r>
            <a:r>
              <a:rPr lang="ko-KR" altLang="en-US" sz="1200">
                <a:latin typeface="+mj-lt"/>
              </a:rPr>
              <a:t>가지며</a:t>
            </a:r>
            <a:r>
              <a:rPr kumimoji="0" lang="ko-KR" altLang="en-US" sz="1200" i="0" u="none" strike="noStrike" cap="none" normalizeH="0" baseline="0">
                <a:ln>
                  <a:noFill/>
                </a:ln>
                <a:solidFill>
                  <a:schemeClr val="tx1"/>
                </a:solidFill>
                <a:effectLst/>
                <a:latin typeface="+mj-lt"/>
              </a:rPr>
              <a:t> </a:t>
            </a:r>
            <a:r>
              <a:rPr kumimoji="0" lang="en-US" altLang="ko-KR" sz="1200" i="0" u="none" strike="noStrike" cap="none" normalizeH="0" baseline="0">
                <a:ln>
                  <a:noFill/>
                </a:ln>
                <a:solidFill>
                  <a:schemeClr val="tx1"/>
                </a:solidFill>
                <a:effectLst/>
                <a:latin typeface="+mj-lt"/>
              </a:rPr>
              <a:t>1 </a:t>
            </a:r>
            <a:r>
              <a:rPr kumimoji="0" lang="ko-KR" altLang="en-US" sz="1200" i="0" u="none" strike="noStrike" cap="none" normalizeH="0" baseline="0">
                <a:ln>
                  <a:noFill/>
                </a:ln>
                <a:solidFill>
                  <a:schemeClr val="tx1"/>
                </a:solidFill>
                <a:effectLst/>
                <a:latin typeface="+mj-lt"/>
              </a:rPr>
              <a:t>이 가장 먼저 로된다</a:t>
            </a:r>
            <a:endParaRPr kumimoji="0" lang="en-US" altLang="ko-KR" sz="1200" i="0" u="none" strike="noStrike" cap="none" normalizeH="0" baseline="0">
              <a:ln>
                <a:noFill/>
              </a:ln>
              <a:solidFill>
                <a:schemeClr val="tx1"/>
              </a:solidFill>
              <a:effectLst/>
              <a:latin typeface="+mj-lt"/>
            </a:endParaRPr>
          </a:p>
          <a:p>
            <a:pPr marL="171450" indent="-171450" eaLnBrk="0" fontAlgn="base" latinLnBrk="0" hangingPunct="0">
              <a:lnSpc>
                <a:spcPct val="150000"/>
              </a:lnSpc>
              <a:spcBef>
                <a:spcPct val="0"/>
              </a:spcBef>
              <a:spcAft>
                <a:spcPct val="0"/>
              </a:spcAft>
              <a:buFont typeface="Arial" panose="020B0604020202020204" pitchFamily="34" charset="0"/>
              <a:buChar char="•"/>
            </a:pPr>
            <a:r>
              <a:rPr kumimoji="0" lang="ko-KR" altLang="ko-KR" sz="1200" i="0" u="none" strike="noStrike" cap="none" normalizeH="0" baseline="0">
                <a:ln>
                  <a:noFill/>
                </a:ln>
                <a:solidFill>
                  <a:schemeClr val="tx1"/>
                </a:solidFill>
                <a:effectLst/>
                <a:latin typeface="+mj-lt"/>
              </a:rPr>
              <a:t>0 값</a:t>
            </a:r>
            <a:r>
              <a:rPr kumimoji="0" lang="ko-KR" altLang="en-US" sz="1200" i="0" u="none" strike="noStrike" cap="none" normalizeH="0" baseline="0">
                <a:ln>
                  <a:noFill/>
                </a:ln>
                <a:solidFill>
                  <a:schemeClr val="tx1"/>
                </a:solidFill>
                <a:effectLst/>
                <a:latin typeface="+mj-lt"/>
              </a:rPr>
              <a:t>은 </a:t>
            </a:r>
            <a:r>
              <a:rPr kumimoji="0" lang="ko-KR" altLang="ko-KR" sz="1200" i="0" u="none" strike="noStrike" cap="none" normalizeH="0" baseline="0">
                <a:ln>
                  <a:noFill/>
                </a:ln>
                <a:solidFill>
                  <a:schemeClr val="tx1"/>
                </a:solidFill>
                <a:effectLst/>
                <a:latin typeface="+mj-lt"/>
              </a:rPr>
              <a:t>애플리케이션 시작 시 서블릿을 로드</a:t>
            </a:r>
            <a:r>
              <a:rPr kumimoji="0" lang="ko-KR" altLang="en-US" sz="1200" i="0" u="none" strike="noStrike" cap="none" normalizeH="0" baseline="0">
                <a:ln>
                  <a:noFill/>
                </a:ln>
                <a:solidFill>
                  <a:schemeClr val="tx1"/>
                </a:solidFill>
                <a:effectLst/>
                <a:latin typeface="+mj-lt"/>
              </a:rPr>
              <a:t>하지만 </a:t>
            </a:r>
            <a:r>
              <a:rPr kumimoji="0" lang="ko-KR" altLang="ko-KR" sz="1200" i="0" u="none" strike="noStrike" cap="none" normalizeH="0" baseline="0">
                <a:ln>
                  <a:noFill/>
                </a:ln>
                <a:solidFill>
                  <a:schemeClr val="tx1"/>
                </a:solidFill>
                <a:effectLst/>
                <a:latin typeface="+mj-lt"/>
              </a:rPr>
              <a:t>양수 값들보다 우선하지 않을 수 있</a:t>
            </a:r>
            <a:r>
              <a:rPr kumimoji="0" lang="ko-KR" altLang="en-US" sz="1200" i="0" u="none" strike="noStrike" cap="none" normalizeH="0" baseline="0">
                <a:ln>
                  <a:noFill/>
                </a:ln>
                <a:solidFill>
                  <a:schemeClr val="tx1"/>
                </a:solidFill>
                <a:effectLst/>
                <a:latin typeface="+mj-lt"/>
              </a:rPr>
              <a:t>다</a:t>
            </a:r>
            <a:endParaRPr kumimoji="0" lang="ko-KR" altLang="ko-KR" sz="1200" i="0" u="none" strike="noStrike" cap="none" normalizeH="0" baseline="0">
              <a:ln>
                <a:noFill/>
              </a:ln>
              <a:solidFill>
                <a:schemeClr val="tx1"/>
              </a:solidFill>
              <a:effectLst/>
              <a:latin typeface="+mj-lt"/>
            </a:endParaRPr>
          </a:p>
        </p:txBody>
      </p:sp>
      <p:sp>
        <p:nvSpPr>
          <p:cNvPr id="12" name="직사각형 11">
            <a:extLst>
              <a:ext uri="{FF2B5EF4-FFF2-40B4-BE49-F238E27FC236}">
                <a16:creationId xmlns:a16="http://schemas.microsoft.com/office/drawing/2014/main" id="{92579A6C-3F40-46BA-B9AC-E6CCD5336F11}"/>
              </a:ext>
            </a:extLst>
          </p:cNvPr>
          <p:cNvSpPr/>
          <p:nvPr/>
        </p:nvSpPr>
        <p:spPr>
          <a:xfrm>
            <a:off x="562649" y="4794547"/>
            <a:ext cx="1556836" cy="276999"/>
          </a:xfrm>
          <a:prstGeom prst="rect">
            <a:avLst/>
          </a:prstGeom>
        </p:spPr>
        <p:txBody>
          <a:bodyPr wrap="none">
            <a:spAutoFit/>
          </a:bodyPr>
          <a:lstStyle/>
          <a:p>
            <a:r>
              <a:rPr lang="en-US" altLang="ko-KR" sz="1200">
                <a:latin typeface="+mj-lt"/>
              </a:rPr>
              <a:t>2) </a:t>
            </a:r>
            <a:r>
              <a:rPr lang="ko-KR" altLang="en-US" sz="1200">
                <a:latin typeface="+mj-lt"/>
              </a:rPr>
              <a:t>서블릿 객체 생성</a:t>
            </a:r>
          </a:p>
        </p:txBody>
      </p:sp>
      <p:sp>
        <p:nvSpPr>
          <p:cNvPr id="13" name="직사각형 12">
            <a:extLst>
              <a:ext uri="{FF2B5EF4-FFF2-40B4-BE49-F238E27FC236}">
                <a16:creationId xmlns:a16="http://schemas.microsoft.com/office/drawing/2014/main" id="{4CB30DD8-F667-4A97-B227-998CDF3F969F}"/>
              </a:ext>
            </a:extLst>
          </p:cNvPr>
          <p:cNvSpPr/>
          <p:nvPr/>
        </p:nvSpPr>
        <p:spPr>
          <a:xfrm>
            <a:off x="888427" y="5024739"/>
            <a:ext cx="4744931"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컨테이너는 서블릿 클래스를 로드한 후</a:t>
            </a:r>
            <a:r>
              <a:rPr lang="en-US" altLang="ko-KR" sz="1200">
                <a:latin typeface="+mj-lt"/>
              </a:rPr>
              <a:t> </a:t>
            </a:r>
            <a:r>
              <a:rPr lang="ko-KR" altLang="en-US" sz="1200">
                <a:latin typeface="+mj-lt"/>
              </a:rPr>
              <a:t>서블릿 객체를 생성한다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서블릿 객체는 싱글톤으로 한 개만 생성된다</a:t>
            </a:r>
            <a:endParaRPr lang="en-US" altLang="ko-KR" sz="1200">
              <a:latin typeface="+mj-lt"/>
            </a:endParaRPr>
          </a:p>
        </p:txBody>
      </p:sp>
      <p:sp>
        <p:nvSpPr>
          <p:cNvPr id="2" name="Rectangle 1">
            <a:extLst>
              <a:ext uri="{FF2B5EF4-FFF2-40B4-BE49-F238E27FC236}">
                <a16:creationId xmlns:a16="http://schemas.microsoft.com/office/drawing/2014/main" id="{784962CF-03F1-4271-3EB7-55E598725A58}"/>
              </a:ext>
            </a:extLst>
          </p:cNvPr>
          <p:cNvSpPr>
            <a:spLocks noChangeArrowheads="1"/>
          </p:cNvSpPr>
          <p:nvPr/>
        </p:nvSpPr>
        <p:spPr bwMode="auto">
          <a:xfrm>
            <a:off x="1179986" y="2914888"/>
            <a:ext cx="4453372"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-name&gt;customServlet&lt;/servlet-name&gt;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&gt;com.custom.CustomServlet&lt;/servlet-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load</a:t>
            </a:r>
            <a:r>
              <a:rPr kumimoji="0" lang="ko-KR" altLang="ko-KR" sz="1200" b="0" i="0" u="none" strike="noStrike" cap="none" normalizeH="0" baseline="0">
                <a:ln>
                  <a:noFill/>
                </a:ln>
                <a:solidFill>
                  <a:srgbClr val="BCBEC4"/>
                </a:solidFill>
                <a:effectLst/>
                <a:latin typeface="Arial Unicode MS"/>
                <a:ea typeface="JetBrains Mono"/>
              </a:rPr>
              <a:t>-on-startup&gt;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&lt;/load-on-startup&gt;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&lt;/servlet&gt;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E0D72378-CDEF-7647-F567-FC571C721606}"/>
              </a:ext>
            </a:extLst>
          </p:cNvPr>
          <p:cNvSpPr/>
          <p:nvPr/>
        </p:nvSpPr>
        <p:spPr>
          <a:xfrm>
            <a:off x="496476" y="812678"/>
            <a:ext cx="947770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서블릿 컨테이너에 의해 클래스 로드 및 객체 생성이 이루어지며 서블릿의 생명주기는 </a:t>
            </a:r>
            <a:r>
              <a:rPr lang="en-US" altLang="ko-KR" sz="1200">
                <a:latin typeface="+mj-lt"/>
              </a:rPr>
              <a:t>init, service, destroy </a:t>
            </a:r>
            <a:r>
              <a:rPr lang="ko-KR" altLang="en-US" sz="1200">
                <a:latin typeface="+mj-lt"/>
              </a:rPr>
              <a:t>과정을 거친다</a:t>
            </a:r>
            <a:endParaRPr lang="en-US" altLang="ko-KR" sz="1200">
              <a:latin typeface="+mj-lt"/>
            </a:endParaRPr>
          </a:p>
        </p:txBody>
      </p:sp>
      <p:sp>
        <p:nvSpPr>
          <p:cNvPr id="4" name="직사각형 3">
            <a:extLst>
              <a:ext uri="{FF2B5EF4-FFF2-40B4-BE49-F238E27FC236}">
                <a16:creationId xmlns:a16="http://schemas.microsoft.com/office/drawing/2014/main" id="{4D572DA2-5E15-F843-C21E-D44C56D4115F}"/>
              </a:ext>
            </a:extLst>
          </p:cNvPr>
          <p:cNvSpPr/>
          <p:nvPr/>
        </p:nvSpPr>
        <p:spPr>
          <a:xfrm>
            <a:off x="270945" y="1529075"/>
            <a:ext cx="256512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로드 및 생성</a:t>
            </a:r>
          </a:p>
        </p:txBody>
      </p:sp>
    </p:spTree>
    <p:extLst>
      <p:ext uri="{BB962C8B-B14F-4D97-AF65-F5344CB8AC3E}">
        <p14:creationId xmlns:p14="http://schemas.microsoft.com/office/powerpoint/2010/main" val="10074968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939A195E-1D68-4737-B384-98E1A8209A48}"/>
              </a:ext>
            </a:extLst>
          </p:cNvPr>
          <p:cNvSpPr/>
          <p:nvPr/>
        </p:nvSpPr>
        <p:spPr>
          <a:xfrm>
            <a:off x="252195" y="244552"/>
            <a:ext cx="19279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a:t>
            </a:r>
            <a:endParaRPr lang="ko-KR" altLang="en-US" b="1">
              <a:solidFill>
                <a:schemeClr val="accent1">
                  <a:lumMod val="75000"/>
                </a:schemeClr>
              </a:solidFill>
              <a:latin typeface="+mn-ea"/>
            </a:endParaRPr>
          </a:p>
        </p:txBody>
      </p:sp>
      <p:sp>
        <p:nvSpPr>
          <p:cNvPr id="7" name="모서리가 둥근 직사각형 38">
            <a:extLst>
              <a:ext uri="{FF2B5EF4-FFF2-40B4-BE49-F238E27FC236}">
                <a16:creationId xmlns:a16="http://schemas.microsoft.com/office/drawing/2014/main" id="{683076BF-ACA3-425F-BEC1-A9A8E1E4DA65}"/>
              </a:ext>
            </a:extLst>
          </p:cNvPr>
          <p:cNvSpPr/>
          <p:nvPr/>
        </p:nvSpPr>
        <p:spPr>
          <a:xfrm>
            <a:off x="318652" y="4989294"/>
            <a:ext cx="298569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ContentNegotiatingViewResolver</a:t>
            </a:r>
            <a:endParaRPr lang="en-US" altLang="ko-KR" sz="1400">
              <a:solidFill>
                <a:schemeClr val="bg1"/>
              </a:solidFill>
              <a:effectLst/>
            </a:endParaRPr>
          </a:p>
        </p:txBody>
      </p:sp>
      <p:sp>
        <p:nvSpPr>
          <p:cNvPr id="8" name="모서리가 둥근 직사각형 38">
            <a:extLst>
              <a:ext uri="{FF2B5EF4-FFF2-40B4-BE49-F238E27FC236}">
                <a16:creationId xmlns:a16="http://schemas.microsoft.com/office/drawing/2014/main" id="{A8FAA4FA-5D03-4F47-BDDA-C18A8C7F8899}"/>
              </a:ext>
            </a:extLst>
          </p:cNvPr>
          <p:cNvSpPr/>
          <p:nvPr/>
        </p:nvSpPr>
        <p:spPr>
          <a:xfrm>
            <a:off x="2879419" y="4408202"/>
            <a:ext cx="268857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InternalResourceViewResolver</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E8C60BFA-5B6F-46F1-A9A9-349CB6F767BF}"/>
              </a:ext>
            </a:extLst>
          </p:cNvPr>
          <p:cNvSpPr/>
          <p:nvPr/>
        </p:nvSpPr>
        <p:spPr>
          <a:xfrm>
            <a:off x="5707934" y="4408202"/>
            <a:ext cx="214640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ThymeleafViewResolver</a:t>
            </a:r>
            <a:endParaRPr lang="en-US" altLang="ko-KR" sz="1400">
              <a:solidFill>
                <a:schemeClr val="bg1"/>
              </a:solidFill>
              <a:effectLst/>
            </a:endParaRPr>
          </a:p>
        </p:txBody>
      </p:sp>
      <p:sp>
        <p:nvSpPr>
          <p:cNvPr id="10" name="모서리가 둥근 직사각형 38">
            <a:extLst>
              <a:ext uri="{FF2B5EF4-FFF2-40B4-BE49-F238E27FC236}">
                <a16:creationId xmlns:a16="http://schemas.microsoft.com/office/drawing/2014/main" id="{3B1E092D-6DD7-43C6-97A8-FFAD347CBF96}"/>
              </a:ext>
            </a:extLst>
          </p:cNvPr>
          <p:cNvSpPr/>
          <p:nvPr/>
        </p:nvSpPr>
        <p:spPr>
          <a:xfrm>
            <a:off x="7982594" y="4403922"/>
            <a:ext cx="217314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BeanNameViewResolver</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EC3F816A-82E2-491E-8110-18263566EBC1}"/>
              </a:ext>
            </a:extLst>
          </p:cNvPr>
          <p:cNvSpPr/>
          <p:nvPr/>
        </p:nvSpPr>
        <p:spPr>
          <a:xfrm>
            <a:off x="9696244" y="4989294"/>
            <a:ext cx="217314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UrlBasedViewResolver</a:t>
            </a:r>
            <a:endParaRPr lang="en-US" altLang="ko-KR" sz="1400">
              <a:solidFill>
                <a:schemeClr val="bg1"/>
              </a:solidFill>
              <a:effectLst/>
            </a:endParaRPr>
          </a:p>
        </p:txBody>
      </p:sp>
      <p:cxnSp>
        <p:nvCxnSpPr>
          <p:cNvPr id="5" name="연결선: 꺾임 4">
            <a:extLst>
              <a:ext uri="{FF2B5EF4-FFF2-40B4-BE49-F238E27FC236}">
                <a16:creationId xmlns:a16="http://schemas.microsoft.com/office/drawing/2014/main" id="{7A4D795D-FD26-4AC9-AEA0-5C65C7CCDA16}"/>
              </a:ext>
            </a:extLst>
          </p:cNvPr>
          <p:cNvCxnSpPr>
            <a:cxnSpLocks/>
            <a:stCxn id="7" idx="0"/>
            <a:endCxn id="20" idx="2"/>
          </p:cNvCxnSpPr>
          <p:nvPr/>
        </p:nvCxnSpPr>
        <p:spPr>
          <a:xfrm rot="5400000" flipH="1" flipV="1">
            <a:off x="2994193" y="2403813"/>
            <a:ext cx="1402787" cy="3768177"/>
          </a:xfrm>
          <a:prstGeom prst="bentConnector3">
            <a:avLst>
              <a:gd name="adj1" fmla="val 7058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A268FD70-BA5D-48E2-9408-7665B8A78AA1}"/>
              </a:ext>
            </a:extLst>
          </p:cNvPr>
          <p:cNvCxnSpPr>
            <a:cxnSpLocks/>
            <a:stCxn id="8" idx="0"/>
            <a:endCxn id="20" idx="2"/>
          </p:cNvCxnSpPr>
          <p:nvPr/>
        </p:nvCxnSpPr>
        <p:spPr>
          <a:xfrm rot="5400000" flipH="1" flipV="1">
            <a:off x="4490844" y="3319371"/>
            <a:ext cx="821695" cy="135596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8DDCAC65-D9CC-46D2-B026-C7D8D8F46C21}"/>
              </a:ext>
            </a:extLst>
          </p:cNvPr>
          <p:cNvCxnSpPr>
            <a:cxnSpLocks/>
            <a:stCxn id="10" idx="0"/>
            <a:endCxn id="20" idx="2"/>
          </p:cNvCxnSpPr>
          <p:nvPr/>
        </p:nvCxnSpPr>
        <p:spPr>
          <a:xfrm rot="16200000" flipV="1">
            <a:off x="6915714" y="2250469"/>
            <a:ext cx="817415" cy="348949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BAE57FA1-D618-4C14-9101-62D29C5CF4BB}"/>
              </a:ext>
            </a:extLst>
          </p:cNvPr>
          <p:cNvCxnSpPr>
            <a:cxnSpLocks/>
            <a:stCxn id="11" idx="0"/>
            <a:endCxn id="20" idx="2"/>
          </p:cNvCxnSpPr>
          <p:nvPr/>
        </p:nvCxnSpPr>
        <p:spPr>
          <a:xfrm rot="16200000" flipV="1">
            <a:off x="7479853" y="1686330"/>
            <a:ext cx="1402787" cy="5203141"/>
          </a:xfrm>
          <a:prstGeom prst="bentConnector3">
            <a:avLst>
              <a:gd name="adj1" fmla="val 7101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2BFB58BC-8692-4197-B864-C5E61A2FE97C}"/>
              </a:ext>
            </a:extLst>
          </p:cNvPr>
          <p:cNvSpPr/>
          <p:nvPr/>
        </p:nvSpPr>
        <p:spPr>
          <a:xfrm>
            <a:off x="370207" y="627229"/>
            <a:ext cx="1106573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스프링의 </a:t>
            </a:r>
            <a:r>
              <a:rPr lang="en-US" altLang="ko-KR" sz="1200">
                <a:latin typeface="+mn-ea"/>
              </a:rPr>
              <a:t>View </a:t>
            </a:r>
            <a:r>
              <a:rPr lang="ko-KR" altLang="en-US" sz="1200">
                <a:latin typeface="+mn-ea"/>
              </a:rPr>
              <a:t>시스템은 </a:t>
            </a:r>
            <a:r>
              <a:rPr lang="en-US" altLang="ko-KR" sz="1200">
                <a:latin typeface="+mn-ea"/>
              </a:rPr>
              <a:t>ViewResolver </a:t>
            </a:r>
            <a:r>
              <a:rPr lang="ko-KR" altLang="en-US" sz="1200">
                <a:latin typeface="+mn-ea"/>
              </a:rPr>
              <a:t>와 </a:t>
            </a:r>
            <a:r>
              <a:rPr lang="en-US" altLang="ko-KR" sz="1200">
                <a:latin typeface="+mn-ea"/>
              </a:rPr>
              <a:t>View </a:t>
            </a:r>
            <a:r>
              <a:rPr lang="ko-KR" altLang="en-US" sz="1200">
                <a:latin typeface="+mn-ea"/>
              </a:rPr>
              <a:t>인터페이스를 기반으로 동작하며 </a:t>
            </a:r>
            <a:r>
              <a:rPr lang="en-US" altLang="ko-KR" sz="1200">
                <a:latin typeface="+mn-ea"/>
              </a:rPr>
              <a:t>ViewResolver </a:t>
            </a:r>
            <a:r>
              <a:rPr lang="ko-KR" altLang="en-US" sz="1200">
                <a:latin typeface="+mn-ea"/>
              </a:rPr>
              <a:t>는 특정 </a:t>
            </a:r>
            <a:r>
              <a:rPr lang="en-US" altLang="ko-KR" sz="1200">
                <a:latin typeface="+mn-ea"/>
              </a:rPr>
              <a:t>URL </a:t>
            </a:r>
            <a:r>
              <a:rPr lang="ko-KR" altLang="en-US" sz="1200">
                <a:latin typeface="+mn-ea"/>
              </a:rPr>
              <a:t>요청에 따라 어떤 </a:t>
            </a:r>
            <a:r>
              <a:rPr lang="en-US" altLang="ko-KR" sz="1200">
                <a:latin typeface="+mn-ea"/>
              </a:rPr>
              <a:t>View</a:t>
            </a:r>
            <a:r>
              <a:rPr lang="ko-KR" altLang="en-US" sz="1200">
                <a:latin typeface="+mn-ea"/>
              </a:rPr>
              <a:t>를 사용할지를 결정하는 역할을 하고</a:t>
            </a:r>
            <a:r>
              <a:rPr lang="en-US" altLang="ko-KR" sz="1200">
                <a:latin typeface="+mn-ea"/>
              </a:rPr>
              <a:t> View</a:t>
            </a:r>
            <a:r>
              <a:rPr lang="ko-KR" altLang="en-US" sz="1200">
                <a:latin typeface="+mn-ea"/>
              </a:rPr>
              <a:t>는 최종적으로 데이터를 렌더링하여 클라이언트에 반환한다</a:t>
            </a:r>
            <a:endParaRPr lang="en-US" altLang="ko-KR" sz="1200">
              <a:latin typeface="+mn-ea"/>
            </a:endParaRPr>
          </a:p>
        </p:txBody>
      </p:sp>
      <p:sp>
        <p:nvSpPr>
          <p:cNvPr id="19" name="직사각형 18">
            <a:extLst>
              <a:ext uri="{FF2B5EF4-FFF2-40B4-BE49-F238E27FC236}">
                <a16:creationId xmlns:a16="http://schemas.microsoft.com/office/drawing/2014/main" id="{7A8B4624-E5D2-47A3-949E-9DB60D2E5F6F}"/>
              </a:ext>
            </a:extLst>
          </p:cNvPr>
          <p:cNvSpPr/>
          <p:nvPr/>
        </p:nvSpPr>
        <p:spPr>
          <a:xfrm>
            <a:off x="252195" y="2087839"/>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p>
        </p:txBody>
      </p:sp>
      <p:pic>
        <p:nvPicPr>
          <p:cNvPr id="20" name="그림 19">
            <a:extLst>
              <a:ext uri="{FF2B5EF4-FFF2-40B4-BE49-F238E27FC236}">
                <a16:creationId xmlns:a16="http://schemas.microsoft.com/office/drawing/2014/main" id="{8ABFA4B2-9235-4AA7-AE14-DDE0B16B56A1}"/>
              </a:ext>
            </a:extLst>
          </p:cNvPr>
          <p:cNvPicPr>
            <a:picLocks noChangeAspect="1"/>
          </p:cNvPicPr>
          <p:nvPr/>
        </p:nvPicPr>
        <p:blipFill>
          <a:blip r:embed="rId3"/>
          <a:stretch>
            <a:fillRect/>
          </a:stretch>
        </p:blipFill>
        <p:spPr>
          <a:xfrm>
            <a:off x="4046185" y="2861925"/>
            <a:ext cx="3066980" cy="724582"/>
          </a:xfrm>
          <a:prstGeom prst="rect">
            <a:avLst/>
          </a:prstGeom>
        </p:spPr>
      </p:pic>
      <p:cxnSp>
        <p:nvCxnSpPr>
          <p:cNvPr id="28" name="연결선: 꺾임 27">
            <a:extLst>
              <a:ext uri="{FF2B5EF4-FFF2-40B4-BE49-F238E27FC236}">
                <a16:creationId xmlns:a16="http://schemas.microsoft.com/office/drawing/2014/main" id="{3B67D544-C8D8-4580-9BF2-82A8B65A8921}"/>
              </a:ext>
            </a:extLst>
          </p:cNvPr>
          <p:cNvCxnSpPr>
            <a:stCxn id="9" idx="0"/>
            <a:endCxn id="20" idx="2"/>
          </p:cNvCxnSpPr>
          <p:nvPr/>
        </p:nvCxnSpPr>
        <p:spPr>
          <a:xfrm rot="16200000" flipV="1">
            <a:off x="5769558" y="3396625"/>
            <a:ext cx="821695" cy="120146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635D43D-3642-4A10-A6CC-681DC9DAAA4C}"/>
              </a:ext>
            </a:extLst>
          </p:cNvPr>
          <p:cNvSpPr/>
          <p:nvPr/>
        </p:nvSpPr>
        <p:spPr>
          <a:xfrm>
            <a:off x="377827" y="5547068"/>
            <a:ext cx="2758940" cy="333617"/>
          </a:xfrm>
          <a:prstGeom prst="rect">
            <a:avLst/>
          </a:prstGeom>
        </p:spPr>
        <p:txBody>
          <a:bodyPr wrap="square">
            <a:spAutoFit/>
          </a:bodyPr>
          <a:lstStyle/>
          <a:p>
            <a:pPr>
              <a:lnSpc>
                <a:spcPct val="150000"/>
              </a:lnSpc>
            </a:pPr>
            <a:r>
              <a:rPr lang="ko-KR" altLang="en-US" sz="1200"/>
              <a:t>요청 헤더에 따라 동적으로 뷰를 선택</a:t>
            </a:r>
            <a:endParaRPr lang="en-US" altLang="ko-KR" sz="1200">
              <a:latin typeface="+mn-ea"/>
            </a:endParaRPr>
          </a:p>
        </p:txBody>
      </p:sp>
      <p:sp>
        <p:nvSpPr>
          <p:cNvPr id="40" name="직사각형 39">
            <a:extLst>
              <a:ext uri="{FF2B5EF4-FFF2-40B4-BE49-F238E27FC236}">
                <a16:creationId xmlns:a16="http://schemas.microsoft.com/office/drawing/2014/main" id="{A975A974-7A93-4724-B096-5961CB311BF2}"/>
              </a:ext>
            </a:extLst>
          </p:cNvPr>
          <p:cNvSpPr/>
          <p:nvPr/>
        </p:nvSpPr>
        <p:spPr>
          <a:xfrm>
            <a:off x="3304344" y="4883081"/>
            <a:ext cx="1904930" cy="610616"/>
          </a:xfrm>
          <a:prstGeom prst="rect">
            <a:avLst/>
          </a:prstGeom>
        </p:spPr>
        <p:txBody>
          <a:bodyPr wrap="square">
            <a:spAutoFit/>
          </a:bodyPr>
          <a:lstStyle/>
          <a:p>
            <a:pPr algn="ctr">
              <a:lnSpc>
                <a:spcPct val="150000"/>
              </a:lnSpc>
            </a:pPr>
            <a:r>
              <a:rPr lang="en-US" altLang="ko-KR" sz="1200"/>
              <a:t>InternalResourceView JstlView</a:t>
            </a:r>
            <a:endParaRPr lang="en-US" altLang="ko-KR" sz="1200">
              <a:latin typeface="+mn-ea"/>
            </a:endParaRPr>
          </a:p>
        </p:txBody>
      </p:sp>
      <p:sp>
        <p:nvSpPr>
          <p:cNvPr id="41" name="직사각형 40">
            <a:extLst>
              <a:ext uri="{FF2B5EF4-FFF2-40B4-BE49-F238E27FC236}">
                <a16:creationId xmlns:a16="http://schemas.microsoft.com/office/drawing/2014/main" id="{8A3E62D1-A583-48CD-9A30-B4DD22E1B4A4}"/>
              </a:ext>
            </a:extLst>
          </p:cNvPr>
          <p:cNvSpPr/>
          <p:nvPr/>
        </p:nvSpPr>
        <p:spPr>
          <a:xfrm>
            <a:off x="6166455" y="4906258"/>
            <a:ext cx="1267028" cy="333617"/>
          </a:xfrm>
          <a:prstGeom prst="rect">
            <a:avLst/>
          </a:prstGeom>
        </p:spPr>
        <p:txBody>
          <a:bodyPr wrap="square">
            <a:spAutoFit/>
          </a:bodyPr>
          <a:lstStyle/>
          <a:p>
            <a:pPr>
              <a:lnSpc>
                <a:spcPct val="150000"/>
              </a:lnSpc>
            </a:pPr>
            <a:r>
              <a:rPr lang="en-US" altLang="ko-KR" sz="1200">
                <a:latin typeface="+mn-ea"/>
              </a:rPr>
              <a:t>ThymeleafView</a:t>
            </a:r>
          </a:p>
        </p:txBody>
      </p:sp>
      <p:sp>
        <p:nvSpPr>
          <p:cNvPr id="42" name="직사각형 41">
            <a:extLst>
              <a:ext uri="{FF2B5EF4-FFF2-40B4-BE49-F238E27FC236}">
                <a16:creationId xmlns:a16="http://schemas.microsoft.com/office/drawing/2014/main" id="{268E013C-5840-4EDE-954A-E86E9CBD745C}"/>
              </a:ext>
            </a:extLst>
          </p:cNvPr>
          <p:cNvSpPr/>
          <p:nvPr/>
        </p:nvSpPr>
        <p:spPr>
          <a:xfrm>
            <a:off x="8033314" y="4896281"/>
            <a:ext cx="1523712" cy="610616"/>
          </a:xfrm>
          <a:prstGeom prst="rect">
            <a:avLst/>
          </a:prstGeom>
        </p:spPr>
        <p:txBody>
          <a:bodyPr wrap="square">
            <a:spAutoFit/>
          </a:bodyPr>
          <a:lstStyle/>
          <a:p>
            <a:pPr>
              <a:lnSpc>
                <a:spcPct val="150000"/>
              </a:lnSpc>
            </a:pPr>
            <a:r>
              <a:rPr lang="ko-KR" altLang="en-US" sz="1200">
                <a:latin typeface="+mn-ea"/>
              </a:rPr>
              <a:t>빈 이름과 동일한 이름을 가진 뷰</a:t>
            </a:r>
            <a:endParaRPr lang="en-US" altLang="ko-KR" sz="1200">
              <a:latin typeface="+mn-ea"/>
            </a:endParaRPr>
          </a:p>
        </p:txBody>
      </p:sp>
      <p:sp>
        <p:nvSpPr>
          <p:cNvPr id="43" name="직사각형 42">
            <a:extLst>
              <a:ext uri="{FF2B5EF4-FFF2-40B4-BE49-F238E27FC236}">
                <a16:creationId xmlns:a16="http://schemas.microsoft.com/office/drawing/2014/main" id="{905116E8-07E6-4B1F-8D9F-CAAE25AAD756}"/>
              </a:ext>
            </a:extLst>
          </p:cNvPr>
          <p:cNvSpPr/>
          <p:nvPr/>
        </p:nvSpPr>
        <p:spPr>
          <a:xfrm>
            <a:off x="9932310" y="5491247"/>
            <a:ext cx="1793214" cy="333617"/>
          </a:xfrm>
          <a:prstGeom prst="rect">
            <a:avLst/>
          </a:prstGeom>
        </p:spPr>
        <p:txBody>
          <a:bodyPr wrap="square">
            <a:spAutoFit/>
          </a:bodyPr>
          <a:lstStyle/>
          <a:p>
            <a:pPr>
              <a:lnSpc>
                <a:spcPct val="150000"/>
              </a:lnSpc>
            </a:pPr>
            <a:r>
              <a:rPr lang="en-US" altLang="ko-KR" sz="1200"/>
              <a:t>URL </a:t>
            </a:r>
            <a:r>
              <a:rPr lang="ko-KR" altLang="en-US" sz="1200"/>
              <a:t>경로에 기반한 뷰</a:t>
            </a:r>
            <a:endParaRPr lang="en-US" altLang="ko-KR" sz="1200">
              <a:latin typeface="+mn-ea"/>
            </a:endParaRPr>
          </a:p>
        </p:txBody>
      </p:sp>
    </p:spTree>
    <p:extLst>
      <p:ext uri="{BB962C8B-B14F-4D97-AF65-F5344CB8AC3E}">
        <p14:creationId xmlns:p14="http://schemas.microsoft.com/office/powerpoint/2010/main" val="420529375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E2D20-6CB1-15E1-A3C9-E37925019035}"/>
            </a:ext>
          </a:extLst>
        </p:cNvPr>
        <p:cNvGrpSpPr/>
        <p:nvPr/>
      </p:nvGrpSpPr>
      <p:grpSpPr>
        <a:xfrm>
          <a:off x="0" y="0"/>
          <a:ext cx="0" cy="0"/>
          <a:chOff x="0" y="0"/>
          <a:chExt cx="0" cy="0"/>
        </a:xfrm>
      </p:grpSpPr>
      <p:grpSp>
        <p:nvGrpSpPr>
          <p:cNvPr id="8" name="그룹 7">
            <a:extLst>
              <a:ext uri="{FF2B5EF4-FFF2-40B4-BE49-F238E27FC236}">
                <a16:creationId xmlns:a16="http://schemas.microsoft.com/office/drawing/2014/main" id="{5AA97366-5F27-E9F5-2833-D37BBFF8682F}"/>
              </a:ext>
            </a:extLst>
          </p:cNvPr>
          <p:cNvGrpSpPr/>
          <p:nvPr/>
        </p:nvGrpSpPr>
        <p:grpSpPr>
          <a:xfrm>
            <a:off x="6889086" y="2202230"/>
            <a:ext cx="3567364" cy="1218300"/>
            <a:chOff x="1041860" y="1507777"/>
            <a:chExt cx="4258051" cy="1454178"/>
          </a:xfrm>
        </p:grpSpPr>
        <p:pic>
          <p:nvPicPr>
            <p:cNvPr id="4" name="그림 3">
              <a:extLst>
                <a:ext uri="{FF2B5EF4-FFF2-40B4-BE49-F238E27FC236}">
                  <a16:creationId xmlns:a16="http://schemas.microsoft.com/office/drawing/2014/main" id="{351D9541-43D9-F07A-B6E1-56AABBCB9C38}"/>
                </a:ext>
              </a:extLst>
            </p:cNvPr>
            <p:cNvPicPr>
              <a:picLocks noChangeAspect="1"/>
            </p:cNvPicPr>
            <p:nvPr/>
          </p:nvPicPr>
          <p:blipFill>
            <a:blip r:embed="rId3"/>
            <a:srcRect r="21029" b="88772"/>
            <a:stretch/>
          </p:blipFill>
          <p:spPr>
            <a:xfrm>
              <a:off x="1041860" y="1507777"/>
              <a:ext cx="4258051" cy="290944"/>
            </a:xfrm>
            <a:prstGeom prst="rect">
              <a:avLst/>
            </a:prstGeom>
          </p:spPr>
        </p:pic>
        <p:pic>
          <p:nvPicPr>
            <p:cNvPr id="5" name="그림 4">
              <a:extLst>
                <a:ext uri="{FF2B5EF4-FFF2-40B4-BE49-F238E27FC236}">
                  <a16:creationId xmlns:a16="http://schemas.microsoft.com/office/drawing/2014/main" id="{AF7282E4-24A9-7988-8353-8AAB4B2B335C}"/>
                </a:ext>
              </a:extLst>
            </p:cNvPr>
            <p:cNvPicPr>
              <a:picLocks noChangeAspect="1"/>
            </p:cNvPicPr>
            <p:nvPr/>
          </p:nvPicPr>
          <p:blipFill>
            <a:blip r:embed="rId3"/>
            <a:srcRect t="55108" r="21029"/>
            <a:stretch/>
          </p:blipFill>
          <p:spPr>
            <a:xfrm>
              <a:off x="1041860" y="1798721"/>
              <a:ext cx="4258051" cy="1163234"/>
            </a:xfrm>
            <a:prstGeom prst="rect">
              <a:avLst/>
            </a:prstGeom>
          </p:spPr>
        </p:pic>
      </p:grpSp>
      <p:sp>
        <p:nvSpPr>
          <p:cNvPr id="12" name="직사각형 11">
            <a:extLst>
              <a:ext uri="{FF2B5EF4-FFF2-40B4-BE49-F238E27FC236}">
                <a16:creationId xmlns:a16="http://schemas.microsoft.com/office/drawing/2014/main" id="{1284FD09-1E83-904C-CDA9-DC1DBB1E4E66}"/>
              </a:ext>
            </a:extLst>
          </p:cNvPr>
          <p:cNvSpPr/>
          <p:nvPr/>
        </p:nvSpPr>
        <p:spPr>
          <a:xfrm>
            <a:off x="180004" y="136066"/>
            <a:ext cx="27022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t>
            </a:r>
            <a:r>
              <a:rPr lang="ko-KR" altLang="en-US" b="1">
                <a:solidFill>
                  <a:schemeClr val="accent1">
                    <a:lumMod val="75000"/>
                  </a:schemeClr>
                </a:solidFill>
                <a:latin typeface="+mn-ea"/>
              </a:rPr>
              <a:t>구현체</a:t>
            </a:r>
          </a:p>
        </p:txBody>
      </p:sp>
      <p:sp>
        <p:nvSpPr>
          <p:cNvPr id="17" name="직사각형 16">
            <a:extLst>
              <a:ext uri="{FF2B5EF4-FFF2-40B4-BE49-F238E27FC236}">
                <a16:creationId xmlns:a16="http://schemas.microsoft.com/office/drawing/2014/main" id="{4201809D-71E2-B820-9C5C-A933D54DD647}"/>
              </a:ext>
            </a:extLst>
          </p:cNvPr>
          <p:cNvSpPr/>
          <p:nvPr/>
        </p:nvSpPr>
        <p:spPr>
          <a:xfrm>
            <a:off x="369419" y="552845"/>
            <a:ext cx="11822581"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a:t>
            </a:r>
            <a:r>
              <a:rPr lang="en-US" altLang="ko-KR" sz="1200">
                <a:latin typeface="+mn-ea"/>
              </a:rPr>
              <a:t> MVC </a:t>
            </a:r>
            <a:r>
              <a:rPr lang="ko-KR" altLang="en-US" sz="1200">
                <a:latin typeface="+mn-ea"/>
              </a:rPr>
              <a:t>는 초기화 시점에 자동으로 기본 </a:t>
            </a:r>
            <a:r>
              <a:rPr lang="en-US" altLang="ko-KR" sz="1200">
                <a:latin typeface="+mn-ea"/>
              </a:rPr>
              <a:t>ViewResolver </a:t>
            </a:r>
            <a:r>
              <a:rPr lang="ko-KR" altLang="en-US" sz="1200">
                <a:latin typeface="+mn-ea"/>
              </a:rPr>
              <a:t>구현체를 생성하고 등록한다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ContentNegotiatingViewResolver,</a:t>
            </a:r>
            <a:r>
              <a:rPr lang="ko-KR" altLang="en-US" sz="1200">
                <a:latin typeface="+mn-ea"/>
              </a:rPr>
              <a:t> </a:t>
            </a:r>
            <a:r>
              <a:rPr lang="en-US" altLang="ko-KR" sz="1200">
                <a:latin typeface="+mn-ea"/>
              </a:rPr>
              <a:t>InternalResourceViewResolver,</a:t>
            </a:r>
            <a:r>
              <a:rPr lang="ko-KR" altLang="en-US" sz="1200">
                <a:latin typeface="+mn-ea"/>
              </a:rPr>
              <a:t> </a:t>
            </a:r>
            <a:r>
              <a:rPr lang="en-US" altLang="ko-KR" sz="1200">
                <a:latin typeface="+mn-ea"/>
              </a:rPr>
              <a:t>ViewResolverComposite,</a:t>
            </a:r>
            <a:r>
              <a:rPr lang="ko-KR" altLang="en-US" sz="1200">
                <a:latin typeface="+mn-ea"/>
              </a:rPr>
              <a:t> 그리고 타임리프 의존성이 추가 되면 </a:t>
            </a:r>
            <a:r>
              <a:rPr lang="en-US" altLang="ko-KR" sz="1200">
                <a:latin typeface="+mn-ea"/>
              </a:rPr>
              <a:t>ThymeleafViewResolver </a:t>
            </a:r>
            <a:r>
              <a:rPr lang="ko-KR" altLang="en-US" sz="1200">
                <a:latin typeface="+mn-ea"/>
              </a:rPr>
              <a:t>까지 포함한다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ContentNegotiatingViewResolver </a:t>
            </a:r>
            <a:r>
              <a:rPr lang="ko-KR" altLang="en-US" sz="1200">
                <a:latin typeface="+mn-ea"/>
              </a:rPr>
              <a:t>가 가장 우선 순위가 높으며 이 클래스 안에 </a:t>
            </a:r>
            <a:r>
              <a:rPr lang="en-US" altLang="ko-KR" sz="1200">
                <a:latin typeface="+mn-ea"/>
              </a:rPr>
              <a:t>ThymeleafViewResolver, InternalResourceViewResolver, ViewResolverComposite </a:t>
            </a:r>
            <a:r>
              <a:rPr lang="ko-KR" altLang="en-US" sz="1200">
                <a:latin typeface="+mn-ea"/>
              </a:rPr>
              <a:t>가 목록으로 저장되어 있으며 </a:t>
            </a:r>
            <a:r>
              <a:rPr lang="en-US" altLang="ko-KR" sz="1200">
                <a:latin typeface="+mn-ea"/>
              </a:rPr>
              <a:t>ThymeleafViewResolver </a:t>
            </a:r>
            <a:r>
              <a:rPr lang="ko-KR" altLang="en-US" sz="1200">
                <a:latin typeface="+mn-ea"/>
              </a:rPr>
              <a:t>가 우선순위가 가장 높다</a:t>
            </a:r>
            <a:endParaRPr lang="en-US" altLang="ko-KR" sz="1200">
              <a:latin typeface="+mn-ea"/>
            </a:endParaRPr>
          </a:p>
        </p:txBody>
      </p:sp>
      <p:pic>
        <p:nvPicPr>
          <p:cNvPr id="19" name="그림 18">
            <a:extLst>
              <a:ext uri="{FF2B5EF4-FFF2-40B4-BE49-F238E27FC236}">
                <a16:creationId xmlns:a16="http://schemas.microsoft.com/office/drawing/2014/main" id="{429B7AAD-45A6-19D1-FD8E-C9C8E0195D3A}"/>
              </a:ext>
            </a:extLst>
          </p:cNvPr>
          <p:cNvPicPr>
            <a:picLocks noChangeAspect="1"/>
          </p:cNvPicPr>
          <p:nvPr/>
        </p:nvPicPr>
        <p:blipFill>
          <a:blip r:embed="rId4"/>
          <a:stretch>
            <a:fillRect/>
          </a:stretch>
        </p:blipFill>
        <p:spPr>
          <a:xfrm>
            <a:off x="2984488" y="2230992"/>
            <a:ext cx="3451629" cy="1214462"/>
          </a:xfrm>
          <a:prstGeom prst="rect">
            <a:avLst/>
          </a:prstGeom>
        </p:spPr>
      </p:pic>
      <p:sp>
        <p:nvSpPr>
          <p:cNvPr id="23" name="모서리가 둥근 직사각형 38">
            <a:extLst>
              <a:ext uri="{FF2B5EF4-FFF2-40B4-BE49-F238E27FC236}">
                <a16:creationId xmlns:a16="http://schemas.microsoft.com/office/drawing/2014/main" id="{F843FB89-1D19-9F31-5F17-69159E57F810}"/>
              </a:ext>
            </a:extLst>
          </p:cNvPr>
          <p:cNvSpPr/>
          <p:nvPr/>
        </p:nvSpPr>
        <p:spPr>
          <a:xfrm>
            <a:off x="614284" y="2591335"/>
            <a:ext cx="164264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en-US" altLang="ko-KR" sz="1400">
              <a:solidFill>
                <a:schemeClr val="tx1"/>
              </a:solidFill>
              <a:effectLst/>
            </a:endParaRPr>
          </a:p>
        </p:txBody>
      </p:sp>
      <p:cxnSp>
        <p:nvCxnSpPr>
          <p:cNvPr id="25" name="직선 화살표 연결선 24">
            <a:extLst>
              <a:ext uri="{FF2B5EF4-FFF2-40B4-BE49-F238E27FC236}">
                <a16:creationId xmlns:a16="http://schemas.microsoft.com/office/drawing/2014/main" id="{43B2A1FC-C876-2493-5772-0638B5FBEEFA}"/>
              </a:ext>
            </a:extLst>
          </p:cNvPr>
          <p:cNvCxnSpPr>
            <a:stCxn id="23" idx="3"/>
            <a:endCxn id="19" idx="1"/>
          </p:cNvCxnSpPr>
          <p:nvPr/>
        </p:nvCxnSpPr>
        <p:spPr>
          <a:xfrm>
            <a:off x="2256930" y="2838223"/>
            <a:ext cx="7275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55BAF2D-3ECB-866E-E330-234B55BC7B07}"/>
              </a:ext>
            </a:extLst>
          </p:cNvPr>
          <p:cNvCxnSpPr>
            <a:cxnSpLocks/>
          </p:cNvCxnSpPr>
          <p:nvPr/>
        </p:nvCxnSpPr>
        <p:spPr>
          <a:xfrm flipV="1">
            <a:off x="6139947" y="2374221"/>
            <a:ext cx="947662" cy="205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D8BD887-E1D9-D576-B30B-0DBFBFCC1F19}"/>
              </a:ext>
            </a:extLst>
          </p:cNvPr>
          <p:cNvSpPr/>
          <p:nvPr/>
        </p:nvSpPr>
        <p:spPr>
          <a:xfrm>
            <a:off x="3622514" y="2445981"/>
            <a:ext cx="2517433" cy="276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1A0DEA81-5B97-2260-A49E-ECB1CE50B179}"/>
              </a:ext>
            </a:extLst>
          </p:cNvPr>
          <p:cNvSpPr/>
          <p:nvPr/>
        </p:nvSpPr>
        <p:spPr>
          <a:xfrm>
            <a:off x="7270087" y="2658103"/>
            <a:ext cx="2517433" cy="276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91B50397-6E6F-5306-F06E-C5491E84D02B}"/>
              </a:ext>
            </a:extLst>
          </p:cNvPr>
          <p:cNvSpPr/>
          <p:nvPr/>
        </p:nvSpPr>
        <p:spPr>
          <a:xfrm>
            <a:off x="369419" y="4504275"/>
            <a:ext cx="1016422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ContentNegotiatingViewResolver</a:t>
            </a:r>
            <a:r>
              <a:rPr lang="en-US" altLang="ko-KR" sz="1200" b="1">
                <a:solidFill>
                  <a:schemeClr val="tx1"/>
                </a:solidFill>
              </a:rPr>
              <a:t> </a:t>
            </a:r>
            <a:r>
              <a:rPr lang="ko-KR" altLang="en-US" sz="1200" b="1">
                <a:solidFill>
                  <a:schemeClr val="tx1"/>
                </a:solidFill>
              </a:rPr>
              <a:t>은</a:t>
            </a:r>
            <a:r>
              <a:rPr lang="en-US" altLang="ko-KR" sz="1200" b="1">
                <a:latin typeface="+mn-ea"/>
              </a:rPr>
              <a:t> </a:t>
            </a:r>
            <a:r>
              <a:rPr lang="ko-KR" altLang="en-US" sz="1200" b="1">
                <a:latin typeface="+mn-ea"/>
              </a:rPr>
              <a:t>각 </a:t>
            </a:r>
            <a:r>
              <a:rPr lang="en-US" altLang="ko-KR" sz="1200" b="1">
                <a:latin typeface="+mn-ea"/>
              </a:rPr>
              <a:t>ViewResolver </a:t>
            </a:r>
            <a:r>
              <a:rPr lang="ko-KR" altLang="en-US" sz="1200" b="1">
                <a:latin typeface="+mn-ea"/>
              </a:rPr>
              <a:t>에 의해 생성된 </a:t>
            </a:r>
            <a:r>
              <a:rPr lang="en-US" altLang="ko-KR" sz="1200" b="1">
                <a:latin typeface="+mn-ea"/>
              </a:rPr>
              <a:t>View </a:t>
            </a:r>
            <a:r>
              <a:rPr lang="ko-KR" altLang="en-US" sz="1200" b="1">
                <a:latin typeface="+mn-ea"/>
              </a:rPr>
              <a:t>객체들을 순회하며 가장 적합한 </a:t>
            </a:r>
            <a:r>
              <a:rPr lang="en-US" altLang="ko-KR" sz="1200" b="1">
                <a:latin typeface="+mn-ea"/>
              </a:rPr>
              <a:t>View </a:t>
            </a:r>
            <a:r>
              <a:rPr lang="ko-KR" altLang="en-US" sz="1200" b="1">
                <a:latin typeface="+mn-ea"/>
              </a:rPr>
              <a:t>를</a:t>
            </a:r>
            <a:r>
              <a:rPr lang="en-US" altLang="ko-KR" sz="1200" b="1">
                <a:latin typeface="+mn-ea"/>
              </a:rPr>
              <a:t> </a:t>
            </a:r>
            <a:r>
              <a:rPr lang="ko-KR" altLang="en-US" sz="1200" b="1">
                <a:latin typeface="+mn-ea"/>
              </a:rPr>
              <a:t>결정해서 반환한다</a:t>
            </a:r>
            <a:endParaRPr lang="en-US" altLang="ko-KR" sz="1200" b="1">
              <a:latin typeface="+mn-ea"/>
            </a:endParaRPr>
          </a:p>
        </p:txBody>
      </p:sp>
      <p:sp>
        <p:nvSpPr>
          <p:cNvPr id="38" name="직사각형 37">
            <a:extLst>
              <a:ext uri="{FF2B5EF4-FFF2-40B4-BE49-F238E27FC236}">
                <a16:creationId xmlns:a16="http://schemas.microsoft.com/office/drawing/2014/main" id="{9AE2746B-2256-722E-57CA-C669027E1780}"/>
              </a:ext>
            </a:extLst>
          </p:cNvPr>
          <p:cNvSpPr/>
          <p:nvPr/>
        </p:nvSpPr>
        <p:spPr>
          <a:xfrm>
            <a:off x="180005" y="4097045"/>
            <a:ext cx="3939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t>
            </a:r>
            <a:r>
              <a:rPr lang="ko-KR" altLang="en-US" b="1">
                <a:solidFill>
                  <a:schemeClr val="accent1">
                    <a:lumMod val="75000"/>
                  </a:schemeClr>
                </a:solidFill>
                <a:latin typeface="+mn-ea"/>
              </a:rPr>
              <a:t>의 </a:t>
            </a:r>
            <a:r>
              <a:rPr lang="en-US" altLang="ko-KR" b="1">
                <a:solidFill>
                  <a:schemeClr val="accent1">
                    <a:lumMod val="75000"/>
                  </a:schemeClr>
                </a:solidFill>
                <a:latin typeface="+mn-ea"/>
              </a:rPr>
              <a:t>View </a:t>
            </a:r>
            <a:r>
              <a:rPr lang="ko-KR" altLang="en-US" b="1">
                <a:solidFill>
                  <a:schemeClr val="accent1">
                    <a:lumMod val="75000"/>
                  </a:schemeClr>
                </a:solidFill>
                <a:latin typeface="+mn-ea"/>
              </a:rPr>
              <a:t>결정 기준</a:t>
            </a:r>
          </a:p>
        </p:txBody>
      </p:sp>
      <p:sp>
        <p:nvSpPr>
          <p:cNvPr id="39" name="직사각형 38">
            <a:extLst>
              <a:ext uri="{FF2B5EF4-FFF2-40B4-BE49-F238E27FC236}">
                <a16:creationId xmlns:a16="http://schemas.microsoft.com/office/drawing/2014/main" id="{2D4BC09E-30AE-564F-BEBB-39A3D4BF7E67}"/>
              </a:ext>
            </a:extLst>
          </p:cNvPr>
          <p:cNvSpPr/>
          <p:nvPr/>
        </p:nvSpPr>
        <p:spPr>
          <a:xfrm>
            <a:off x="506496" y="4970908"/>
            <a:ext cx="11266901" cy="887615"/>
          </a:xfrm>
          <a:prstGeom prst="rect">
            <a:avLst/>
          </a:prstGeom>
        </p:spPr>
        <p:txBody>
          <a:bodyPr wrap="square">
            <a:spAutoFit/>
          </a:bodyPr>
          <a:lstStyle/>
          <a:p>
            <a:pPr marL="228600" indent="-228600">
              <a:lnSpc>
                <a:spcPct val="150000"/>
              </a:lnSpc>
              <a:buFont typeface="+mj-lt"/>
              <a:buAutoNum type="arabicPeriod"/>
            </a:pPr>
            <a:r>
              <a:rPr lang="ko-KR" altLang="en-US" sz="1200">
                <a:latin typeface="+mn-ea"/>
              </a:rPr>
              <a:t>클라이언트의 요청 헤더에 포함된 </a:t>
            </a:r>
            <a:r>
              <a:rPr lang="en-US" altLang="ko-KR" sz="1200">
                <a:latin typeface="+mn-ea"/>
              </a:rPr>
              <a:t>MediaType (Accept</a:t>
            </a:r>
            <a:r>
              <a:rPr lang="ko-KR" altLang="en-US" sz="1200">
                <a:latin typeface="+mn-ea"/>
              </a:rPr>
              <a:t> 헤더</a:t>
            </a:r>
            <a:r>
              <a:rPr lang="en-US" altLang="ko-KR" sz="1200">
                <a:latin typeface="+mn-ea"/>
              </a:rPr>
              <a:t>) </a:t>
            </a:r>
            <a:r>
              <a:rPr lang="ko-KR" altLang="en-US" sz="1200">
                <a:latin typeface="+mn-ea"/>
              </a:rPr>
              <a:t>목록과  </a:t>
            </a:r>
            <a:r>
              <a:rPr lang="en-US" altLang="ko-KR" sz="1200">
                <a:latin typeface="+mn-ea"/>
              </a:rPr>
              <a:t>View </a:t>
            </a:r>
            <a:r>
              <a:rPr lang="ko-KR" altLang="en-US" sz="1200">
                <a:latin typeface="+mn-ea"/>
              </a:rPr>
              <a:t>의 </a:t>
            </a:r>
            <a:r>
              <a:rPr lang="en-US" altLang="ko-KR" sz="1200">
                <a:latin typeface="+mn-ea"/>
              </a:rPr>
              <a:t>Content-Type </a:t>
            </a:r>
            <a:r>
              <a:rPr lang="ko-KR" altLang="en-US" sz="1200">
                <a:latin typeface="+mn-ea"/>
              </a:rPr>
              <a:t>을 비교해서 서로 호환이 되는 </a:t>
            </a:r>
            <a:r>
              <a:rPr lang="en-US" altLang="ko-KR" sz="1200">
                <a:latin typeface="+mn-ea"/>
              </a:rPr>
              <a:t>MediaType </a:t>
            </a:r>
            <a:r>
              <a:rPr lang="ko-KR" altLang="en-US" sz="1200">
                <a:latin typeface="+mn-ea"/>
              </a:rPr>
              <a:t>이 존재하는지 확인한다</a:t>
            </a:r>
            <a:endParaRPr lang="en-US" altLang="ko-KR" sz="1200">
              <a:latin typeface="+mn-ea"/>
            </a:endParaRPr>
          </a:p>
          <a:p>
            <a:pPr marL="228600" indent="-228600">
              <a:lnSpc>
                <a:spcPct val="150000"/>
              </a:lnSpc>
              <a:buFont typeface="+mj-lt"/>
              <a:buAutoNum type="arabicPeriod"/>
            </a:pPr>
            <a:r>
              <a:rPr lang="en-US" altLang="ko-KR" sz="1200">
                <a:latin typeface="+mn-ea"/>
              </a:rPr>
              <a:t>MediaType </a:t>
            </a:r>
            <a:r>
              <a:rPr lang="ko-KR" altLang="en-US" sz="1200">
                <a:latin typeface="+mn-ea"/>
              </a:rPr>
              <a:t>이 호환되는 첫 번째 </a:t>
            </a:r>
            <a:r>
              <a:rPr lang="en-US" altLang="ko-KR" sz="1200">
                <a:latin typeface="+mn-ea"/>
              </a:rPr>
              <a:t>View </a:t>
            </a:r>
            <a:r>
              <a:rPr lang="ko-KR" altLang="en-US" sz="1200">
                <a:latin typeface="+mn-ea"/>
              </a:rPr>
              <a:t>가 최종 선택되어 반환되고 적합한 </a:t>
            </a:r>
            <a:r>
              <a:rPr lang="en-US" altLang="ko-KR" sz="1200">
                <a:latin typeface="+mn-ea"/>
              </a:rPr>
              <a:t>View </a:t>
            </a:r>
            <a:r>
              <a:rPr lang="ko-KR" altLang="en-US" sz="1200">
                <a:latin typeface="+mn-ea"/>
              </a:rPr>
              <a:t>가 없으면 다음 </a:t>
            </a:r>
            <a:r>
              <a:rPr lang="en-US" altLang="ko-KR" sz="1200">
                <a:latin typeface="+mn-ea"/>
              </a:rPr>
              <a:t>View </a:t>
            </a:r>
            <a:r>
              <a:rPr lang="ko-KR" altLang="en-US" sz="1200">
                <a:latin typeface="+mn-ea"/>
              </a:rPr>
              <a:t>로 넘어간다</a:t>
            </a:r>
            <a:r>
              <a:rPr lang="en-US" altLang="ko-KR" sz="1200">
                <a:latin typeface="+mn-ea"/>
              </a:rPr>
              <a:t>. </a:t>
            </a:r>
            <a:r>
              <a:rPr lang="ko-KR" altLang="en-US" sz="1200">
                <a:latin typeface="+mn-ea"/>
              </a:rPr>
              <a:t>만약 </a:t>
            </a:r>
            <a:r>
              <a:rPr lang="en-US" altLang="ko-KR" sz="1200">
                <a:latin typeface="+mn-ea"/>
              </a:rPr>
              <a:t>View </a:t>
            </a:r>
            <a:r>
              <a:rPr lang="ko-KR" altLang="en-US" sz="1200">
                <a:latin typeface="+mn-ea"/>
              </a:rPr>
              <a:t>가 없으면 예외가 발생한다</a:t>
            </a:r>
            <a:endParaRPr lang="en-US" altLang="ko-KR" sz="1200">
              <a:latin typeface="+mn-ea"/>
            </a:endParaRPr>
          </a:p>
          <a:p>
            <a:pPr marL="228600" indent="-228600">
              <a:lnSpc>
                <a:spcPct val="150000"/>
              </a:lnSpc>
              <a:buFont typeface="+mj-lt"/>
              <a:buAutoNum type="arabicPeriod"/>
            </a:pPr>
            <a:r>
              <a:rPr lang="ko-KR" altLang="en-US" sz="1200">
                <a:latin typeface="+mn-ea"/>
              </a:rPr>
              <a:t>만약 </a:t>
            </a:r>
            <a:r>
              <a:rPr lang="en-US" altLang="ko-KR" sz="1200">
                <a:latin typeface="+mn-ea"/>
              </a:rPr>
              <a:t>ThymeleafView</a:t>
            </a:r>
            <a:r>
              <a:rPr lang="ko-KR" altLang="en-US" sz="1200">
                <a:latin typeface="+mn-ea"/>
              </a:rPr>
              <a:t> 와 </a:t>
            </a:r>
            <a:r>
              <a:rPr lang="en-US" altLang="ko-KR" sz="1200">
                <a:latin typeface="+mn-ea"/>
              </a:rPr>
              <a:t>InternalResourceView </a:t>
            </a:r>
            <a:r>
              <a:rPr lang="ko-KR" altLang="en-US" sz="1200">
                <a:latin typeface="+mn-ea"/>
              </a:rPr>
              <a:t>모두 선택 대상인데 </a:t>
            </a:r>
            <a:r>
              <a:rPr lang="en-US" altLang="ko-KR" sz="1200">
                <a:latin typeface="+mn-ea"/>
              </a:rPr>
              <a:t>ThymeleafView </a:t>
            </a:r>
            <a:r>
              <a:rPr lang="ko-KR" altLang="en-US" sz="1200">
                <a:latin typeface="+mn-ea"/>
              </a:rPr>
              <a:t>가 먼저 선택되면 </a:t>
            </a:r>
            <a:r>
              <a:rPr lang="en-US" altLang="ko-KR" sz="1200">
                <a:latin typeface="+mn-ea"/>
              </a:rPr>
              <a:t>InternalResourceView </a:t>
            </a:r>
            <a:r>
              <a:rPr lang="ko-KR" altLang="en-US" sz="1200">
                <a:latin typeface="+mn-ea"/>
              </a:rPr>
              <a:t>는 호환 여부를 검사하지 않는다 </a:t>
            </a:r>
            <a:endParaRPr lang="en-US" altLang="ko-KR" sz="1200">
              <a:latin typeface="+mn-ea"/>
            </a:endParaRPr>
          </a:p>
        </p:txBody>
      </p:sp>
    </p:spTree>
    <p:extLst>
      <p:ext uri="{BB962C8B-B14F-4D97-AF65-F5344CB8AC3E}">
        <p14:creationId xmlns:p14="http://schemas.microsoft.com/office/powerpoint/2010/main" val="393338025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939A195E-1D68-4737-B384-98E1A8209A48}"/>
              </a:ext>
            </a:extLst>
          </p:cNvPr>
          <p:cNvSpPr/>
          <p:nvPr/>
        </p:nvSpPr>
        <p:spPr>
          <a:xfrm>
            <a:off x="252195" y="244552"/>
            <a:ext cx="390606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&amp; ViewResolver </a:t>
            </a:r>
            <a:r>
              <a:rPr lang="ko-KR" altLang="en-US" b="1">
                <a:solidFill>
                  <a:schemeClr val="accent1">
                    <a:lumMod val="75000"/>
                  </a:schemeClr>
                </a:solidFill>
                <a:latin typeface="+mn-ea"/>
              </a:rPr>
              <a:t>처리 구조</a:t>
            </a:r>
          </a:p>
        </p:txBody>
      </p:sp>
      <p:sp>
        <p:nvSpPr>
          <p:cNvPr id="21" name="모서리가 둥근 직사각형 38">
            <a:extLst>
              <a:ext uri="{FF2B5EF4-FFF2-40B4-BE49-F238E27FC236}">
                <a16:creationId xmlns:a16="http://schemas.microsoft.com/office/drawing/2014/main" id="{0F4C1583-C052-4BDE-8E68-892358E46EEA}"/>
              </a:ext>
            </a:extLst>
          </p:cNvPr>
          <p:cNvSpPr/>
          <p:nvPr/>
        </p:nvSpPr>
        <p:spPr>
          <a:xfrm>
            <a:off x="1031234"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a:t>
            </a:r>
          </a:p>
        </p:txBody>
      </p:sp>
      <p:sp>
        <p:nvSpPr>
          <p:cNvPr id="22" name="모서리가 둥근 직사각형 38">
            <a:extLst>
              <a:ext uri="{FF2B5EF4-FFF2-40B4-BE49-F238E27FC236}">
                <a16:creationId xmlns:a16="http://schemas.microsoft.com/office/drawing/2014/main" id="{FC213DDC-53A8-4FAB-A8DC-21D1DCC21FE1}"/>
              </a:ext>
            </a:extLst>
          </p:cNvPr>
          <p:cNvSpPr/>
          <p:nvPr/>
        </p:nvSpPr>
        <p:spPr>
          <a:xfrm>
            <a:off x="4121788"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cxnSp>
        <p:nvCxnSpPr>
          <p:cNvPr id="3" name="직선 화살표 연결선 2">
            <a:extLst>
              <a:ext uri="{FF2B5EF4-FFF2-40B4-BE49-F238E27FC236}">
                <a16:creationId xmlns:a16="http://schemas.microsoft.com/office/drawing/2014/main" id="{E1CCB806-7A48-46AA-A9B0-197A14615EF1}"/>
              </a:ext>
            </a:extLst>
          </p:cNvPr>
          <p:cNvCxnSpPr>
            <a:cxnSpLocks/>
            <a:stCxn id="21" idx="3"/>
            <a:endCxn id="22" idx="1"/>
          </p:cNvCxnSpPr>
          <p:nvPr/>
        </p:nvCxnSpPr>
        <p:spPr>
          <a:xfrm>
            <a:off x="2596680" y="2622297"/>
            <a:ext cx="15251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6164AB54-453B-4773-AA95-82C11FAAEC5A}"/>
              </a:ext>
            </a:extLst>
          </p:cNvPr>
          <p:cNvSpPr/>
          <p:nvPr/>
        </p:nvSpPr>
        <p:spPr>
          <a:xfrm>
            <a:off x="7099466"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HTML</a:t>
            </a:r>
          </a:p>
        </p:txBody>
      </p:sp>
      <p:cxnSp>
        <p:nvCxnSpPr>
          <p:cNvPr id="27" name="직선 화살표 연결선 26">
            <a:extLst>
              <a:ext uri="{FF2B5EF4-FFF2-40B4-BE49-F238E27FC236}">
                <a16:creationId xmlns:a16="http://schemas.microsoft.com/office/drawing/2014/main" id="{A19580C1-2D4B-43A0-AB4E-59BB5C2ECB35}"/>
              </a:ext>
            </a:extLst>
          </p:cNvPr>
          <p:cNvCxnSpPr>
            <a:cxnSpLocks/>
            <a:stCxn id="22" idx="3"/>
            <a:endCxn id="26" idx="1"/>
          </p:cNvCxnSpPr>
          <p:nvPr/>
        </p:nvCxnSpPr>
        <p:spPr>
          <a:xfrm>
            <a:off x="5687234" y="2622297"/>
            <a:ext cx="14122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0CF6FEE8-090C-4EF9-AB6F-24770E311C89}"/>
              </a:ext>
            </a:extLst>
          </p:cNvPr>
          <p:cNvSpPr/>
          <p:nvPr/>
        </p:nvSpPr>
        <p:spPr>
          <a:xfrm>
            <a:off x="809036" y="1995482"/>
            <a:ext cx="989373" cy="261610"/>
          </a:xfrm>
          <a:prstGeom prst="rect">
            <a:avLst/>
          </a:prstGeom>
        </p:spPr>
        <p:txBody>
          <a:bodyPr wrap="none">
            <a:spAutoFit/>
          </a:bodyPr>
          <a:lstStyle/>
          <a:p>
            <a:r>
              <a:rPr lang="ko-KR" altLang="en-US" sz="1100">
                <a:latin typeface="+mn-ea"/>
              </a:rPr>
              <a:t>뷰 이름</a:t>
            </a:r>
            <a:r>
              <a:rPr lang="en-US" altLang="ko-KR" sz="1100">
                <a:latin typeface="+mn-ea"/>
              </a:rPr>
              <a:t> </a:t>
            </a:r>
            <a:r>
              <a:rPr lang="ko-KR" altLang="en-US" sz="1100">
                <a:latin typeface="+mn-ea"/>
              </a:rPr>
              <a:t>반환</a:t>
            </a:r>
          </a:p>
        </p:txBody>
      </p:sp>
      <p:sp>
        <p:nvSpPr>
          <p:cNvPr id="53" name="Rectangle 1">
            <a:extLst>
              <a:ext uri="{FF2B5EF4-FFF2-40B4-BE49-F238E27FC236}">
                <a16:creationId xmlns:a16="http://schemas.microsoft.com/office/drawing/2014/main" id="{7BCA37E2-CF1E-4588-BA2C-1EFA9128EE87}"/>
              </a:ext>
            </a:extLst>
          </p:cNvPr>
          <p:cNvSpPr>
            <a:spLocks noChangeArrowheads="1"/>
          </p:cNvSpPr>
          <p:nvPr/>
        </p:nvSpPr>
        <p:spPr bwMode="auto">
          <a:xfrm>
            <a:off x="690425" y="729599"/>
            <a:ext cx="11119585"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"login/login"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0" name="직사각형 59">
            <a:extLst>
              <a:ext uri="{FF2B5EF4-FFF2-40B4-BE49-F238E27FC236}">
                <a16:creationId xmlns:a16="http://schemas.microsoft.com/office/drawing/2014/main" id="{DEF44B65-92E4-425E-899B-C3E47A2C7CB8}"/>
              </a:ext>
            </a:extLst>
          </p:cNvPr>
          <p:cNvSpPr/>
          <p:nvPr/>
        </p:nvSpPr>
        <p:spPr>
          <a:xfrm>
            <a:off x="1371601" y="1351131"/>
            <a:ext cx="884712" cy="261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화살표 연결선 61">
            <a:extLst>
              <a:ext uri="{FF2B5EF4-FFF2-40B4-BE49-F238E27FC236}">
                <a16:creationId xmlns:a16="http://schemas.microsoft.com/office/drawing/2014/main" id="{C29896F0-5AB1-473F-8DF2-703526E6F535}"/>
              </a:ext>
            </a:extLst>
          </p:cNvPr>
          <p:cNvCxnSpPr>
            <a:stCxn id="60" idx="2"/>
            <a:endCxn id="21" idx="0"/>
          </p:cNvCxnSpPr>
          <p:nvPr/>
        </p:nvCxnSpPr>
        <p:spPr>
          <a:xfrm>
            <a:off x="1813957" y="1612388"/>
            <a:ext cx="0" cy="7828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ACA4073F-506A-4861-A6E0-459D4D93A96F}"/>
              </a:ext>
            </a:extLst>
          </p:cNvPr>
          <p:cNvSpPr/>
          <p:nvPr/>
        </p:nvSpPr>
        <p:spPr>
          <a:xfrm>
            <a:off x="2788199" y="2666592"/>
            <a:ext cx="1029193" cy="276999"/>
          </a:xfrm>
          <a:prstGeom prst="rect">
            <a:avLst/>
          </a:prstGeom>
        </p:spPr>
        <p:txBody>
          <a:bodyPr wrap="none">
            <a:spAutoFit/>
          </a:bodyPr>
          <a:lstStyle/>
          <a:p>
            <a:r>
              <a:rPr lang="en-US" altLang="ko-KR" sz="1200">
                <a:latin typeface="+mn-ea"/>
              </a:rPr>
              <a:t>createView()</a:t>
            </a:r>
            <a:endParaRPr lang="ko-KR" altLang="en-US" sz="1200">
              <a:latin typeface="+mn-ea"/>
            </a:endParaRPr>
          </a:p>
        </p:txBody>
      </p:sp>
      <p:sp>
        <p:nvSpPr>
          <p:cNvPr id="66" name="직사각형 65">
            <a:extLst>
              <a:ext uri="{FF2B5EF4-FFF2-40B4-BE49-F238E27FC236}">
                <a16:creationId xmlns:a16="http://schemas.microsoft.com/office/drawing/2014/main" id="{80578FDF-F90C-4C3C-9DC7-D5F197698C1F}"/>
              </a:ext>
            </a:extLst>
          </p:cNvPr>
          <p:cNvSpPr/>
          <p:nvPr/>
        </p:nvSpPr>
        <p:spPr>
          <a:xfrm>
            <a:off x="2772233" y="2301294"/>
            <a:ext cx="1061124" cy="276999"/>
          </a:xfrm>
          <a:prstGeom prst="rect">
            <a:avLst/>
          </a:prstGeom>
        </p:spPr>
        <p:txBody>
          <a:bodyPr wrap="none">
            <a:spAutoFit/>
          </a:bodyPr>
          <a:lstStyle/>
          <a:p>
            <a:r>
              <a:rPr lang="en-US" altLang="ko-KR" sz="1200">
                <a:latin typeface="+mn-ea"/>
              </a:rPr>
              <a:t>“login/login”</a:t>
            </a:r>
            <a:endParaRPr lang="ko-KR" altLang="en-US" sz="1200">
              <a:latin typeface="+mn-ea"/>
            </a:endParaRPr>
          </a:p>
        </p:txBody>
      </p:sp>
      <p:sp>
        <p:nvSpPr>
          <p:cNvPr id="67" name="직사각형 66">
            <a:extLst>
              <a:ext uri="{FF2B5EF4-FFF2-40B4-BE49-F238E27FC236}">
                <a16:creationId xmlns:a16="http://schemas.microsoft.com/office/drawing/2014/main" id="{18ED912E-FB80-4F25-B2F1-399EFE99D7E7}"/>
              </a:ext>
            </a:extLst>
          </p:cNvPr>
          <p:cNvSpPr/>
          <p:nvPr/>
        </p:nvSpPr>
        <p:spPr>
          <a:xfrm>
            <a:off x="6009879" y="2342060"/>
            <a:ext cx="730713" cy="276999"/>
          </a:xfrm>
          <a:prstGeom prst="rect">
            <a:avLst/>
          </a:prstGeom>
        </p:spPr>
        <p:txBody>
          <a:bodyPr wrap="none">
            <a:spAutoFit/>
          </a:bodyPr>
          <a:lstStyle/>
          <a:p>
            <a:r>
              <a:rPr lang="en-US" altLang="ko-KR" sz="1200">
                <a:latin typeface="+mn-ea"/>
              </a:rPr>
              <a:t>render()</a:t>
            </a:r>
            <a:endParaRPr lang="ko-KR" altLang="en-US" sz="1200">
              <a:latin typeface="+mn-ea"/>
            </a:endParaRPr>
          </a:p>
        </p:txBody>
      </p:sp>
      <p:sp>
        <p:nvSpPr>
          <p:cNvPr id="68" name="모서리가 둥근 직사각형 38">
            <a:extLst>
              <a:ext uri="{FF2B5EF4-FFF2-40B4-BE49-F238E27FC236}">
                <a16:creationId xmlns:a16="http://schemas.microsoft.com/office/drawing/2014/main" id="{2AB2246B-E63B-4DD8-8E82-960E9F9ECA3E}"/>
              </a:ext>
            </a:extLst>
          </p:cNvPr>
          <p:cNvSpPr/>
          <p:nvPr/>
        </p:nvSpPr>
        <p:spPr>
          <a:xfrm>
            <a:off x="2488419" y="3471296"/>
            <a:ext cx="1724713"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p>
        </p:txBody>
      </p:sp>
      <p:cxnSp>
        <p:nvCxnSpPr>
          <p:cNvPr id="70" name="연결선: 꺾임 69">
            <a:extLst>
              <a:ext uri="{FF2B5EF4-FFF2-40B4-BE49-F238E27FC236}">
                <a16:creationId xmlns:a16="http://schemas.microsoft.com/office/drawing/2014/main" id="{C61AD5CD-68D6-4E69-BCED-5828BD754D34}"/>
              </a:ext>
            </a:extLst>
          </p:cNvPr>
          <p:cNvCxnSpPr>
            <a:stCxn id="68" idx="0"/>
            <a:endCxn id="21" idx="2"/>
          </p:cNvCxnSpPr>
          <p:nvPr/>
        </p:nvCxnSpPr>
        <p:spPr>
          <a:xfrm rot="16200000" flipV="1">
            <a:off x="2271415" y="2391934"/>
            <a:ext cx="621905" cy="1536819"/>
          </a:xfrm>
          <a:prstGeom prst="bentConnector3">
            <a:avLst/>
          </a:prstGeom>
          <a:ln w="63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2" name="연결선: 꺾임 71">
            <a:extLst>
              <a:ext uri="{FF2B5EF4-FFF2-40B4-BE49-F238E27FC236}">
                <a16:creationId xmlns:a16="http://schemas.microsoft.com/office/drawing/2014/main" id="{ECF10E47-86CF-4784-93E4-49EF65F28828}"/>
              </a:ext>
            </a:extLst>
          </p:cNvPr>
          <p:cNvCxnSpPr>
            <a:cxnSpLocks/>
            <a:stCxn id="68" idx="0"/>
            <a:endCxn id="22" idx="2"/>
          </p:cNvCxnSpPr>
          <p:nvPr/>
        </p:nvCxnSpPr>
        <p:spPr>
          <a:xfrm rot="5400000" flipH="1" flipV="1">
            <a:off x="3816691" y="2383477"/>
            <a:ext cx="621905" cy="1553735"/>
          </a:xfrm>
          <a:prstGeom prst="bentConnector3">
            <a:avLst>
              <a:gd name="adj1" fmla="val 50000"/>
            </a:avLst>
          </a:prstGeom>
          <a:ln w="63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7ECA744-563A-5E88-A9E7-17ABC17A1821}"/>
              </a:ext>
            </a:extLst>
          </p:cNvPr>
          <p:cNvSpPr/>
          <p:nvPr/>
        </p:nvSpPr>
        <p:spPr>
          <a:xfrm>
            <a:off x="252195" y="4362723"/>
            <a:ext cx="39392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en-US" altLang="ko-KR">
                <a:solidFill>
                  <a:schemeClr val="accent1">
                    <a:lumMod val="75000"/>
                  </a:schemeClr>
                </a:solidFill>
                <a:latin typeface="+mn-ea"/>
              </a:rPr>
              <a:t>vs</a:t>
            </a:r>
            <a:r>
              <a:rPr lang="ko-KR" altLang="en-US" b="1">
                <a:solidFill>
                  <a:schemeClr val="accent1">
                    <a:lumMod val="75000"/>
                  </a:schemeClr>
                </a:solidFill>
                <a:latin typeface="+mn-ea"/>
              </a:rPr>
              <a:t> </a:t>
            </a:r>
            <a:r>
              <a:rPr lang="en-US" altLang="ko-KR" b="1">
                <a:solidFill>
                  <a:schemeClr val="accent1">
                    <a:lumMod val="75000"/>
                  </a:schemeClr>
                </a:solidFill>
                <a:latin typeface="+mn-ea"/>
              </a:rPr>
              <a:t>HttpMessageConverter</a:t>
            </a:r>
            <a:endParaRPr lang="ko-KR" altLang="en-US" b="1">
              <a:solidFill>
                <a:schemeClr val="accent1">
                  <a:lumMod val="75000"/>
                </a:schemeClr>
              </a:solidFill>
              <a:latin typeface="+mn-ea"/>
            </a:endParaRPr>
          </a:p>
        </p:txBody>
      </p:sp>
      <p:graphicFrame>
        <p:nvGraphicFramePr>
          <p:cNvPr id="5" name="표 4">
            <a:extLst>
              <a:ext uri="{FF2B5EF4-FFF2-40B4-BE49-F238E27FC236}">
                <a16:creationId xmlns:a16="http://schemas.microsoft.com/office/drawing/2014/main" id="{2F30B3DD-A4E2-7284-EA48-521D9D686083}"/>
              </a:ext>
            </a:extLst>
          </p:cNvPr>
          <p:cNvGraphicFramePr>
            <a:graphicFrameLocks noGrp="1"/>
          </p:cNvGraphicFramePr>
          <p:nvPr>
            <p:extLst>
              <p:ext uri="{D42A27DB-BD31-4B8C-83A1-F6EECF244321}">
                <p14:modId xmlns:p14="http://schemas.microsoft.com/office/powerpoint/2010/main" val="3674253701"/>
              </p:ext>
            </p:extLst>
          </p:nvPr>
        </p:nvGraphicFramePr>
        <p:xfrm>
          <a:off x="690424" y="4820062"/>
          <a:ext cx="11119586" cy="1755367"/>
        </p:xfrm>
        <a:graphic>
          <a:graphicData uri="http://schemas.openxmlformats.org/drawingml/2006/table">
            <a:tbl>
              <a:tblPr>
                <a:tableStyleId>{5C22544A-7EE6-4342-B048-85BDC9FD1C3A}</a:tableStyleId>
              </a:tblPr>
              <a:tblGrid>
                <a:gridCol w="5559793">
                  <a:extLst>
                    <a:ext uri="{9D8B030D-6E8A-4147-A177-3AD203B41FA5}">
                      <a16:colId xmlns:a16="http://schemas.microsoft.com/office/drawing/2014/main" val="501849321"/>
                    </a:ext>
                  </a:extLst>
                </a:gridCol>
                <a:gridCol w="5559793">
                  <a:extLst>
                    <a:ext uri="{9D8B030D-6E8A-4147-A177-3AD203B41FA5}">
                      <a16:colId xmlns:a16="http://schemas.microsoft.com/office/drawing/2014/main" val="1394097402"/>
                    </a:ext>
                  </a:extLst>
                </a:gridCol>
              </a:tblGrid>
              <a:tr h="346282">
                <a:tc>
                  <a:txBody>
                    <a:bodyPr/>
                    <a:lstStyle/>
                    <a:p>
                      <a:pPr algn="ctr" fontAlgn="ctr"/>
                      <a:r>
                        <a:rPr lang="en-US" sz="1200" b="1" u="none" strike="noStrike">
                          <a:effectLst/>
                        </a:rPr>
                        <a:t>View</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tc>
                  <a:txBody>
                    <a:bodyPr/>
                    <a:lstStyle/>
                    <a:p>
                      <a:pPr algn="ctr" fontAlgn="ctr"/>
                      <a:r>
                        <a:rPr lang="en-US" sz="1200" b="1" u="none" strike="noStrike">
                          <a:effectLst/>
                        </a:rPr>
                        <a:t>HttpMessageConverter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extLst>
                  <a:ext uri="{0D108BD9-81ED-4DB2-BD59-A6C34878D82A}">
                    <a16:rowId xmlns:a16="http://schemas.microsoft.com/office/drawing/2014/main" val="1490914558"/>
                  </a:ext>
                </a:extLst>
              </a:tr>
              <a:tr h="281817">
                <a:tc>
                  <a:txBody>
                    <a:bodyPr/>
                    <a:lstStyle/>
                    <a:p>
                      <a:pPr algn="ctr" fontAlgn="ctr"/>
                      <a:r>
                        <a:rPr lang="ko-KR" altLang="en-US" sz="1200" u="none" strike="noStrike">
                          <a:effectLst/>
                        </a:rPr>
                        <a:t>템플릿 기반 </a:t>
                      </a:r>
                      <a:r>
                        <a:rPr lang="en-US" altLang="ko-KR" sz="1200" u="none" strike="noStrike">
                          <a:effectLst/>
                        </a:rPr>
                        <a:t>HTML </a:t>
                      </a:r>
                      <a:r>
                        <a:rPr lang="ko-KR" altLang="en-US" sz="1200" u="none" strike="noStrike">
                          <a:effectLst/>
                        </a:rPr>
                        <a:t>렌더링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REST API </a:t>
                      </a:r>
                      <a:r>
                        <a:rPr lang="ko-KR" altLang="en-US" sz="1200" u="none" strike="noStrike">
                          <a:effectLst/>
                        </a:rPr>
                        <a:t>응답 데이터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6221999"/>
                  </a:ext>
                </a:extLst>
              </a:tr>
              <a:tr h="281817">
                <a:tc>
                  <a:txBody>
                    <a:bodyPr/>
                    <a:lstStyle/>
                    <a:p>
                      <a:pPr algn="ctr" fontAlgn="ctr"/>
                      <a:r>
                        <a:rPr lang="ko-KR" altLang="en-US" sz="1200" u="none" strike="noStrike">
                          <a:effectLst/>
                        </a:rPr>
                        <a:t>모델 데이터를 기반으로 </a:t>
                      </a:r>
                      <a:r>
                        <a:rPr lang="en-US" altLang="ko-KR" sz="1200" u="none" strike="noStrike">
                          <a:effectLst/>
                        </a:rPr>
                        <a:t>HTML </a:t>
                      </a:r>
                      <a:r>
                        <a:rPr lang="ko-KR" altLang="en-US" sz="1200" u="none" strike="noStrike">
                          <a:effectLst/>
                        </a:rPr>
                        <a:t>등으로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Java </a:t>
                      </a:r>
                      <a:r>
                        <a:rPr lang="ko-KR" altLang="en-US" sz="1200" u="none" strike="noStrike">
                          <a:effectLst/>
                        </a:rPr>
                        <a:t>객체를 </a:t>
                      </a:r>
                      <a:r>
                        <a:rPr lang="en-US" altLang="ko-KR" sz="1200" u="none" strike="noStrike">
                          <a:effectLst/>
                        </a:rPr>
                        <a:t>JSON, Text </a:t>
                      </a:r>
                      <a:r>
                        <a:rPr lang="ko-KR" altLang="en-US" sz="1200" u="none" strike="noStrike">
                          <a:effectLst/>
                        </a:rPr>
                        <a:t>등으로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849696123"/>
                  </a:ext>
                </a:extLst>
              </a:tr>
              <a:tr h="281817">
                <a:tc>
                  <a:txBody>
                    <a:bodyPr/>
                    <a:lstStyle/>
                    <a:p>
                      <a:pPr algn="ctr" fontAlgn="ctr"/>
                      <a:r>
                        <a:rPr lang="en-US" sz="1200" u="none" strike="noStrike">
                          <a:effectLst/>
                        </a:rPr>
                        <a:t>@Controller, @RequestMapping</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   @RestController, @ResponseBody, ResponseEntity</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4215125114"/>
                  </a:ext>
                </a:extLst>
              </a:tr>
              <a:tr h="281817">
                <a:tc>
                  <a:txBody>
                    <a:bodyPr/>
                    <a:lstStyle/>
                    <a:p>
                      <a:pPr algn="ctr" fontAlgn="ctr"/>
                      <a:r>
                        <a:rPr lang="en-US" altLang="ko-KR" sz="1200" u="none" strike="noStrike">
                          <a:effectLst/>
                        </a:rPr>
                        <a:t>HTML, JSP</a:t>
                      </a:r>
                      <a:r>
                        <a:rPr lang="ko-KR" altLang="en-US" sz="1200" u="none" strike="noStrike">
                          <a:effectLst/>
                        </a:rPr>
                        <a:t>와 같은 화면</a:t>
                      </a:r>
                      <a:r>
                        <a:rPr lang="en-US" altLang="ko-KR" sz="1200" u="none" strike="noStrike">
                          <a:effectLst/>
                        </a:rPr>
                        <a:t> </a:t>
                      </a:r>
                      <a:r>
                        <a:rPr lang="ko-KR" altLang="en-US" sz="1200" u="none" strike="noStrike">
                          <a:effectLst/>
                        </a:rPr>
                        <a:t>렌더링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JSON, Text </a:t>
                      </a:r>
                      <a:r>
                        <a:rPr lang="ko-KR" altLang="en-US" sz="1200" u="none" strike="noStrike">
                          <a:effectLst/>
                        </a:rPr>
                        <a:t>를 포함한 </a:t>
                      </a:r>
                      <a:r>
                        <a:rPr lang="en-US" altLang="ko-KR" sz="1200" u="none" strike="noStrike">
                          <a:effectLst/>
                        </a:rPr>
                        <a:t>API </a:t>
                      </a:r>
                      <a:r>
                        <a:rPr lang="ko-KR" altLang="en-US" sz="1200" u="none" strike="noStrike">
                          <a:effectLst/>
                        </a:rPr>
                        <a:t>응답</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106450967"/>
                  </a:ext>
                </a:extLst>
              </a:tr>
              <a:tr h="281817">
                <a:tc>
                  <a:txBody>
                    <a:bodyPr/>
                    <a:lstStyle/>
                    <a:p>
                      <a:pPr algn="ctr" fontAlgn="ctr"/>
                      <a:r>
                        <a:rPr lang="en-US" sz="1200" u="none" strike="noStrike">
                          <a:effectLst/>
                        </a:rPr>
                        <a:t>ViewResolver </a:t>
                      </a:r>
                      <a:r>
                        <a:rPr lang="ko-KR" altLang="en-US" sz="1200" u="none" strike="noStrike">
                          <a:effectLst/>
                        </a:rPr>
                        <a:t>에 의해 </a:t>
                      </a:r>
                      <a:r>
                        <a:rPr lang="en-US" sz="1200" u="none" strike="noStrike">
                          <a:effectLst/>
                        </a:rPr>
                        <a:t>View </a:t>
                      </a:r>
                      <a:r>
                        <a:rPr lang="ko-KR" altLang="en-US" sz="1200" u="none" strike="noStrike">
                          <a:effectLst/>
                        </a:rPr>
                        <a:t>선택</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   HttpMessageConverter</a:t>
                      </a:r>
                      <a:r>
                        <a:rPr lang="ko-KR" altLang="en-US" sz="1200" u="none" strike="noStrike">
                          <a:effectLst/>
                        </a:rPr>
                        <a:t>는 </a:t>
                      </a:r>
                      <a:r>
                        <a:rPr lang="en-US" sz="1200" u="none" strike="noStrike">
                          <a:effectLst/>
                        </a:rPr>
                        <a:t>ViewResolver </a:t>
                      </a:r>
                      <a:r>
                        <a:rPr lang="ko-KR" altLang="en-US" sz="1200" u="none" strike="noStrike">
                          <a:effectLst/>
                        </a:rPr>
                        <a:t>와 독립적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4214022"/>
                  </a:ext>
                </a:extLst>
              </a:tr>
            </a:tbl>
          </a:graphicData>
        </a:graphic>
      </p:graphicFrame>
      <p:sp>
        <p:nvSpPr>
          <p:cNvPr id="7" name="직사각형 6">
            <a:extLst>
              <a:ext uri="{FF2B5EF4-FFF2-40B4-BE49-F238E27FC236}">
                <a16:creationId xmlns:a16="http://schemas.microsoft.com/office/drawing/2014/main" id="{1AE14F77-8448-9C77-E4A1-224384568102}"/>
              </a:ext>
            </a:extLst>
          </p:cNvPr>
          <p:cNvSpPr/>
          <p:nvPr/>
        </p:nvSpPr>
        <p:spPr>
          <a:xfrm>
            <a:off x="690425" y="4820062"/>
            <a:ext cx="11119584" cy="1830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0349451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4973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ko-KR" altLang="en-US" b="1">
                <a:solidFill>
                  <a:schemeClr val="accent1">
                    <a:lumMod val="75000"/>
                  </a:schemeClr>
                </a:solidFill>
                <a:latin typeface="+mn-ea"/>
              </a:rPr>
              <a:t> </a:t>
            </a:r>
            <a:r>
              <a:rPr lang="en-US" altLang="ko-KR" b="1">
                <a:solidFill>
                  <a:schemeClr val="accent1">
                    <a:lumMod val="75000"/>
                  </a:schemeClr>
                </a:solidFill>
                <a:latin typeface="+mn-ea"/>
              </a:rPr>
              <a:t>ViewResolver</a:t>
            </a:r>
            <a:r>
              <a:rPr lang="ko-KR" altLang="en-US" b="1">
                <a:solidFill>
                  <a:schemeClr val="accent1">
                    <a:lumMod val="75000"/>
                  </a:schemeClr>
                </a:solidFill>
                <a:latin typeface="+mn-ea"/>
              </a:rPr>
              <a:t> 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198756" y="2159948"/>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8740239" y="3253466"/>
            <a:ext cx="333102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ViewNameMethodReturnValueHandler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9378543" y="4146735"/>
            <a:ext cx="2054422" cy="50299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ModelAndView</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9378542" y="2159616"/>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10405754" y="2653128"/>
            <a:ext cx="0" cy="6003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a:off x="10405754" y="3746978"/>
            <a:ext cx="0" cy="3997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2368C35-FDFB-3AE8-6C5E-116D0575A28C}"/>
              </a:ext>
            </a:extLst>
          </p:cNvPr>
          <p:cNvSpPr txBox="1"/>
          <p:nvPr/>
        </p:nvSpPr>
        <p:spPr>
          <a:xfrm>
            <a:off x="1576026" y="3011353"/>
            <a:ext cx="912740"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객체 생성</a:t>
            </a:r>
            <a:endParaRPr lang="ko-KR" altLang="en-US" sz="1100"/>
          </a:p>
        </p:txBody>
      </p:sp>
      <p:cxnSp>
        <p:nvCxnSpPr>
          <p:cNvPr id="33" name="직선 화살표 연결선 32">
            <a:extLst>
              <a:ext uri="{FF2B5EF4-FFF2-40B4-BE49-F238E27FC236}">
                <a16:creationId xmlns:a16="http://schemas.microsoft.com/office/drawing/2014/main" id="{D2453D5E-1022-631B-F6F5-E165A4A9A554}"/>
              </a:ext>
            </a:extLst>
          </p:cNvPr>
          <p:cNvCxnSpPr>
            <a:cxnSpLocks/>
            <a:stCxn id="7" idx="2"/>
          </p:cNvCxnSpPr>
          <p:nvPr/>
        </p:nvCxnSpPr>
        <p:spPr>
          <a:xfrm>
            <a:off x="10405754" y="4649729"/>
            <a:ext cx="0" cy="5073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모서리가 둥근 직사각형 38">
            <a:extLst>
              <a:ext uri="{FF2B5EF4-FFF2-40B4-BE49-F238E27FC236}">
                <a16:creationId xmlns:a16="http://schemas.microsoft.com/office/drawing/2014/main" id="{900C2733-BA00-2EA6-E2D8-34571B40B5EB}"/>
              </a:ext>
            </a:extLst>
          </p:cNvPr>
          <p:cNvSpPr/>
          <p:nvPr/>
        </p:nvSpPr>
        <p:spPr>
          <a:xfrm>
            <a:off x="7190589" y="5131938"/>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90" idx="2"/>
          </p:cNvCxnSpPr>
          <p:nvPr/>
        </p:nvCxnSpPr>
        <p:spPr>
          <a:xfrm>
            <a:off x="10420594" y="5563933"/>
            <a:ext cx="0" cy="3143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D52D5CF-B92F-D031-700C-FD1E9B5D4C0B}"/>
              </a:ext>
            </a:extLst>
          </p:cNvPr>
          <p:cNvSpPr txBox="1"/>
          <p:nvPr/>
        </p:nvSpPr>
        <p:spPr>
          <a:xfrm>
            <a:off x="3372161" y="2800171"/>
            <a:ext cx="1824794" cy="261610"/>
          </a:xfrm>
          <a:prstGeom prst="rect">
            <a:avLst/>
          </a:prstGeom>
          <a:noFill/>
        </p:spPr>
        <p:txBody>
          <a:bodyPr wrap="square">
            <a:spAutoFit/>
          </a:bodyPr>
          <a:lstStyle/>
          <a:p>
            <a:pPr algn="ctr"/>
            <a:r>
              <a:rPr lang="en-US" altLang="ko-KR" sz="1100"/>
              <a:t>requestHandled = false</a:t>
            </a:r>
            <a:endParaRPr lang="ko-KR" altLang="en-US" sz="1100"/>
          </a:p>
        </p:txBody>
      </p:sp>
      <p:sp>
        <p:nvSpPr>
          <p:cNvPr id="13" name="TextBox 12">
            <a:extLst>
              <a:ext uri="{FF2B5EF4-FFF2-40B4-BE49-F238E27FC236}">
                <a16:creationId xmlns:a16="http://schemas.microsoft.com/office/drawing/2014/main" id="{2DF6666B-B68A-B979-F7C8-11553D981573}"/>
              </a:ext>
            </a:extLst>
          </p:cNvPr>
          <p:cNvSpPr txBox="1"/>
          <p:nvPr/>
        </p:nvSpPr>
        <p:spPr>
          <a:xfrm>
            <a:off x="272990" y="5912574"/>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4" name="TextBox 13">
            <a:extLst>
              <a:ext uri="{FF2B5EF4-FFF2-40B4-BE49-F238E27FC236}">
                <a16:creationId xmlns:a16="http://schemas.microsoft.com/office/drawing/2014/main" id="{0AF4D314-7331-611C-4DE8-7C0300ED7B45}"/>
              </a:ext>
            </a:extLst>
          </p:cNvPr>
          <p:cNvSpPr txBox="1"/>
          <p:nvPr/>
        </p:nvSpPr>
        <p:spPr>
          <a:xfrm>
            <a:off x="10545286" y="5220183"/>
            <a:ext cx="1081404" cy="261610"/>
          </a:xfrm>
          <a:prstGeom prst="rect">
            <a:avLst/>
          </a:prstGeom>
          <a:noFill/>
        </p:spPr>
        <p:txBody>
          <a:bodyPr wrap="square">
            <a:spAutoFit/>
          </a:bodyPr>
          <a:lstStyle/>
          <a:p>
            <a:pPr algn="ctr"/>
            <a:r>
              <a:rPr lang="en-US" altLang="ko-KR" sz="1100"/>
              <a:t>Exception ?</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63" idx="3"/>
            <a:endCxn id="49" idx="1"/>
          </p:cNvCxnSpPr>
          <p:nvPr/>
        </p:nvCxnSpPr>
        <p:spPr>
          <a:xfrm flipV="1">
            <a:off x="6586057" y="2405560"/>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119894-698F-8DF3-2DF6-837C4C915CE4}"/>
              </a:ext>
            </a:extLst>
          </p:cNvPr>
          <p:cNvSpPr txBox="1"/>
          <p:nvPr/>
        </p:nvSpPr>
        <p:spPr>
          <a:xfrm>
            <a:off x="8674754" y="5075812"/>
            <a:ext cx="1730999" cy="261610"/>
          </a:xfrm>
          <a:prstGeom prst="rect">
            <a:avLst/>
          </a:prstGeom>
          <a:noFill/>
        </p:spPr>
        <p:txBody>
          <a:bodyPr wrap="square">
            <a:spAutoFit/>
          </a:bodyPr>
          <a:lstStyle/>
          <a:p>
            <a:pPr algn="ctr"/>
            <a:r>
              <a:rPr lang="en-US" altLang="ko-KR" sz="1100"/>
              <a:t>render(mav)</a:t>
            </a:r>
            <a:endParaRPr lang="ko-KR" altLang="en-US" sz="1100"/>
          </a:p>
        </p:txBody>
      </p:sp>
      <p:sp>
        <p:nvSpPr>
          <p:cNvPr id="51" name="모서리가 둥근 직사각형 38">
            <a:extLst>
              <a:ext uri="{FF2B5EF4-FFF2-40B4-BE49-F238E27FC236}">
                <a16:creationId xmlns:a16="http://schemas.microsoft.com/office/drawing/2014/main" id="{6D398722-E753-4969-A5D0-B15F79099C32}"/>
              </a:ext>
            </a:extLst>
          </p:cNvPr>
          <p:cNvSpPr/>
          <p:nvPr/>
        </p:nvSpPr>
        <p:spPr>
          <a:xfrm>
            <a:off x="3991745" y="3253466"/>
            <a:ext cx="230061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ModelAndViewContainer</a:t>
            </a:r>
            <a:endParaRPr lang="en-US" altLang="ko-KR" sz="1400">
              <a:solidFill>
                <a:schemeClr val="bg1"/>
              </a:solidFill>
              <a:effectLst/>
            </a:endParaRPr>
          </a:p>
        </p:txBody>
      </p:sp>
      <p:sp>
        <p:nvSpPr>
          <p:cNvPr id="49" name="모서리가 둥근 직사각형 38">
            <a:extLst>
              <a:ext uri="{FF2B5EF4-FFF2-40B4-BE49-F238E27FC236}">
                <a16:creationId xmlns:a16="http://schemas.microsoft.com/office/drawing/2014/main" id="{B84A7DC6-951A-44EC-AFF9-3A0B0AC01ACD}"/>
              </a:ext>
            </a:extLst>
          </p:cNvPr>
          <p:cNvSpPr/>
          <p:nvPr/>
        </p:nvSpPr>
        <p:spPr>
          <a:xfrm>
            <a:off x="7190589" y="2158804"/>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95829" y="1371121"/>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3" idx="0"/>
          </p:cNvCxnSpPr>
          <p:nvPr/>
        </p:nvCxnSpPr>
        <p:spPr>
          <a:xfrm>
            <a:off x="1646138" y="1864633"/>
            <a:ext cx="1"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B0D58A6A-F584-4C76-B5D5-D9BB01C65662}"/>
              </a:ext>
            </a:extLst>
          </p:cNvPr>
          <p:cNvSpPr/>
          <p:nvPr/>
        </p:nvSpPr>
        <p:spPr>
          <a:xfrm>
            <a:off x="3698054" y="2159948"/>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749A5695-C078-412D-BEAD-81B319A4A1DE}"/>
              </a:ext>
            </a:extLst>
          </p:cNvPr>
          <p:cNvCxnSpPr>
            <a:cxnSpLocks/>
            <a:stCxn id="3" idx="3"/>
            <a:endCxn id="63" idx="1"/>
          </p:cNvCxnSpPr>
          <p:nvPr/>
        </p:nvCxnSpPr>
        <p:spPr>
          <a:xfrm>
            <a:off x="3093522" y="2406704"/>
            <a:ext cx="6045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18E56D9-4654-4504-82E6-5DD3405638C8}"/>
              </a:ext>
            </a:extLst>
          </p:cNvPr>
          <p:cNvSpPr txBox="1"/>
          <p:nvPr/>
        </p:nvSpPr>
        <p:spPr>
          <a:xfrm>
            <a:off x="5101691" y="2816011"/>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29DDE477-9FB4-4C09-9FE2-33149CBD14CB}"/>
              </a:ext>
            </a:extLst>
          </p:cNvPr>
          <p:cNvSpPr txBox="1"/>
          <p:nvPr/>
        </p:nvSpPr>
        <p:spPr>
          <a:xfrm>
            <a:off x="6503562" y="2141666"/>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038C8A2E-301C-4A9F-A08A-DE80E1445DF9}"/>
              </a:ext>
            </a:extLst>
          </p:cNvPr>
          <p:cNvCxnSpPr>
            <a:cxnSpLocks/>
            <a:stCxn id="49" idx="3"/>
            <a:endCxn id="9" idx="1"/>
          </p:cNvCxnSpPr>
          <p:nvPr/>
        </p:nvCxnSpPr>
        <p:spPr>
          <a:xfrm>
            <a:off x="8302743" y="2405560"/>
            <a:ext cx="1075799"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F89261-572D-4648-A607-ED476C7E2A9B}"/>
              </a:ext>
            </a:extLst>
          </p:cNvPr>
          <p:cNvSpPr txBox="1"/>
          <p:nvPr/>
        </p:nvSpPr>
        <p:spPr>
          <a:xfrm>
            <a:off x="8316505" y="2141666"/>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뷰이름 반환</a:t>
            </a:r>
            <a:endParaRPr lang="ko-KR" altLang="en-US" sz="1100"/>
          </a:p>
        </p:txBody>
      </p:sp>
      <p:sp>
        <p:nvSpPr>
          <p:cNvPr id="89" name="TextBox 88">
            <a:extLst>
              <a:ext uri="{FF2B5EF4-FFF2-40B4-BE49-F238E27FC236}">
                <a16:creationId xmlns:a16="http://schemas.microsoft.com/office/drawing/2014/main" id="{81874724-2C65-4547-9CE3-3D1BC11FE8C1}"/>
              </a:ext>
            </a:extLst>
          </p:cNvPr>
          <p:cNvSpPr txBox="1"/>
          <p:nvPr/>
        </p:nvSpPr>
        <p:spPr>
          <a:xfrm>
            <a:off x="7083205" y="3541813"/>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뷰이름 저장</a:t>
            </a:r>
            <a:endParaRPr lang="ko-KR" altLang="en-US" sz="1100"/>
          </a:p>
        </p:txBody>
      </p:sp>
      <p:cxnSp>
        <p:nvCxnSpPr>
          <p:cNvPr id="69" name="직선 화살표 연결선 68">
            <a:extLst>
              <a:ext uri="{FF2B5EF4-FFF2-40B4-BE49-F238E27FC236}">
                <a16:creationId xmlns:a16="http://schemas.microsoft.com/office/drawing/2014/main" id="{B2274379-671C-4E40-84A4-BAAE85A9C2DF}"/>
              </a:ext>
            </a:extLst>
          </p:cNvPr>
          <p:cNvCxnSpPr>
            <a:stCxn id="63" idx="2"/>
            <a:endCxn id="51" idx="0"/>
          </p:cNvCxnSpPr>
          <p:nvPr/>
        </p:nvCxnSpPr>
        <p:spPr>
          <a:xfrm flipH="1">
            <a:off x="5142055" y="2653460"/>
            <a:ext cx="1" cy="6000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연결선: 꺾임 71">
            <a:extLst>
              <a:ext uri="{FF2B5EF4-FFF2-40B4-BE49-F238E27FC236}">
                <a16:creationId xmlns:a16="http://schemas.microsoft.com/office/drawing/2014/main" id="{B85ABA3B-29EB-494D-ABDB-F8827F68F5B6}"/>
              </a:ext>
            </a:extLst>
          </p:cNvPr>
          <p:cNvCxnSpPr>
            <a:stCxn id="3" idx="2"/>
            <a:endCxn id="51" idx="1"/>
          </p:cNvCxnSpPr>
          <p:nvPr/>
        </p:nvCxnSpPr>
        <p:spPr>
          <a:xfrm rot="16200000" flipH="1">
            <a:off x="2395561" y="1904038"/>
            <a:ext cx="846762" cy="2345606"/>
          </a:xfrm>
          <a:prstGeom prst="bentConnector2">
            <a:avLst/>
          </a:prstGeom>
          <a:ln w="6350">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E7114BBC-061F-4C42-AC46-3BBC4AA86DD6}"/>
              </a:ext>
            </a:extLst>
          </p:cNvPr>
          <p:cNvCxnSpPr>
            <a:cxnSpLocks/>
            <a:stCxn id="6" idx="1"/>
            <a:endCxn id="51" idx="3"/>
          </p:cNvCxnSpPr>
          <p:nvPr/>
        </p:nvCxnSpPr>
        <p:spPr>
          <a:xfrm flipH="1">
            <a:off x="6292364" y="3500222"/>
            <a:ext cx="24478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연결선: 꺾임 83">
            <a:extLst>
              <a:ext uri="{FF2B5EF4-FFF2-40B4-BE49-F238E27FC236}">
                <a16:creationId xmlns:a16="http://schemas.microsoft.com/office/drawing/2014/main" id="{95266278-CEF6-4615-A181-62CE2F252C2B}"/>
              </a:ext>
            </a:extLst>
          </p:cNvPr>
          <p:cNvCxnSpPr>
            <a:cxnSpLocks/>
            <a:stCxn id="51" idx="2"/>
            <a:endCxn id="7" idx="1"/>
          </p:cNvCxnSpPr>
          <p:nvPr/>
        </p:nvCxnSpPr>
        <p:spPr>
          <a:xfrm rot="16200000" flipH="1">
            <a:off x="6934672" y="1954361"/>
            <a:ext cx="651254" cy="423648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1">
            <a:extLst>
              <a:ext uri="{FF2B5EF4-FFF2-40B4-BE49-F238E27FC236}">
                <a16:creationId xmlns:a16="http://schemas.microsoft.com/office/drawing/2014/main" id="{AFCFC8DC-34D5-4B45-B5A2-6F79762A541D}"/>
              </a:ext>
            </a:extLst>
          </p:cNvPr>
          <p:cNvSpPr>
            <a:spLocks noChangeArrowheads="1"/>
          </p:cNvSpPr>
          <p:nvPr/>
        </p:nvSpPr>
        <p:spPr bwMode="auto">
          <a:xfrm>
            <a:off x="5196955" y="4095059"/>
            <a:ext cx="1905990" cy="261610"/>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mavContainer.getModel()</a:t>
            </a:r>
            <a:endParaRPr kumimoji="0" lang="ko-KR" altLang="ko-KR" sz="1100" b="0" i="0" u="none" strike="noStrike" cap="none" normalizeH="0" baseline="0">
              <a:ln>
                <a:noFill/>
              </a:ln>
              <a:effectLst/>
              <a:latin typeface="Arial" panose="020B0604020202020204" pitchFamily="34" charset="0"/>
            </a:endParaRPr>
          </a:p>
        </p:txBody>
      </p:sp>
      <p:sp>
        <p:nvSpPr>
          <p:cNvPr id="88" name="Rectangle 2">
            <a:extLst>
              <a:ext uri="{FF2B5EF4-FFF2-40B4-BE49-F238E27FC236}">
                <a16:creationId xmlns:a16="http://schemas.microsoft.com/office/drawing/2014/main" id="{BB441ED4-4D1F-420A-9537-EDB24EF78FA6}"/>
              </a:ext>
            </a:extLst>
          </p:cNvPr>
          <p:cNvSpPr>
            <a:spLocks noChangeArrowheads="1"/>
          </p:cNvSpPr>
          <p:nvPr/>
        </p:nvSpPr>
        <p:spPr bwMode="auto">
          <a:xfrm>
            <a:off x="7157845" y="4101453"/>
            <a:ext cx="2098970" cy="261610"/>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mavContainer.getViewName()</a:t>
            </a:r>
            <a:endParaRPr kumimoji="0" lang="ko-KR" altLang="ko-KR" sz="1100" b="0" i="0" u="none" strike="noStrike" cap="none" normalizeH="0" baseline="0">
              <a:ln>
                <a:noFill/>
              </a:ln>
              <a:effectLst/>
              <a:latin typeface="Arial" panose="020B0604020202020204" pitchFamily="34" charset="0"/>
            </a:endParaRPr>
          </a:p>
        </p:txBody>
      </p:sp>
      <p:sp>
        <p:nvSpPr>
          <p:cNvPr id="109" name="TextBox 108">
            <a:extLst>
              <a:ext uri="{FF2B5EF4-FFF2-40B4-BE49-F238E27FC236}">
                <a16:creationId xmlns:a16="http://schemas.microsoft.com/office/drawing/2014/main" id="{71C02444-6EF5-48AB-852A-5366218B55E8}"/>
              </a:ext>
            </a:extLst>
          </p:cNvPr>
          <p:cNvSpPr txBox="1"/>
          <p:nvPr/>
        </p:nvSpPr>
        <p:spPr>
          <a:xfrm>
            <a:off x="6256834" y="4498924"/>
            <a:ext cx="2359195"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모델과 뷰이름 가져와서 객체 생성</a:t>
            </a:r>
            <a:endParaRPr lang="ko-KR" altLang="en-US" sz="1100"/>
          </a:p>
        </p:txBody>
      </p:sp>
      <p:sp>
        <p:nvSpPr>
          <p:cNvPr id="90" name="다이아몬드 89">
            <a:extLst>
              <a:ext uri="{FF2B5EF4-FFF2-40B4-BE49-F238E27FC236}">
                <a16:creationId xmlns:a16="http://schemas.microsoft.com/office/drawing/2014/main" id="{2313D569-96F3-4D36-B598-5FB04C49376C}"/>
              </a:ext>
            </a:extLst>
          </p:cNvPr>
          <p:cNvSpPr/>
          <p:nvPr/>
        </p:nvSpPr>
        <p:spPr>
          <a:xfrm>
            <a:off x="10212776" y="5148297"/>
            <a:ext cx="415636" cy="4156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3" name="TextBox 112">
            <a:extLst>
              <a:ext uri="{FF2B5EF4-FFF2-40B4-BE49-F238E27FC236}">
                <a16:creationId xmlns:a16="http://schemas.microsoft.com/office/drawing/2014/main" id="{70A9884E-8D51-4D6B-883B-9D90F2AB47D0}"/>
              </a:ext>
            </a:extLst>
          </p:cNvPr>
          <p:cNvSpPr txBox="1"/>
          <p:nvPr/>
        </p:nvSpPr>
        <p:spPr>
          <a:xfrm>
            <a:off x="9549154" y="5888660"/>
            <a:ext cx="1731005" cy="430887"/>
          </a:xfrm>
          <a:prstGeom prst="rect">
            <a:avLst/>
          </a:prstGeom>
          <a:noFill/>
        </p:spPr>
        <p:txBody>
          <a:bodyPr wrap="square">
            <a:spAutoFit/>
          </a:bodyPr>
          <a:lstStyle/>
          <a:p>
            <a:pPr algn="ctr"/>
            <a:r>
              <a:rPr lang="ko-KR" altLang="en-US" sz="1100"/>
              <a:t>오류</a:t>
            </a:r>
            <a:r>
              <a:rPr lang="en-US" altLang="ko-KR" sz="1100"/>
              <a:t> </a:t>
            </a:r>
            <a:r>
              <a:rPr lang="ko-KR" altLang="en-US" sz="1100"/>
              <a:t>처리</a:t>
            </a:r>
            <a:endParaRPr lang="en-US" altLang="ko-KR" sz="1100"/>
          </a:p>
          <a:p>
            <a:pPr algn="ctr"/>
            <a:r>
              <a:rPr lang="en-US" altLang="ko-KR" sz="1100"/>
              <a:t>(ex</a:t>
            </a:r>
            <a:r>
              <a:rPr lang="ko-KR" altLang="en-US" sz="1100"/>
              <a:t> </a:t>
            </a:r>
            <a:r>
              <a:rPr lang="en-US" altLang="ko-KR" sz="1100"/>
              <a:t>:</a:t>
            </a:r>
            <a:r>
              <a:rPr lang="ko-KR" altLang="en-US" sz="1100"/>
              <a:t> </a:t>
            </a:r>
            <a:r>
              <a:rPr lang="en-US" altLang="ko-KR" sz="1100"/>
              <a:t>404</a:t>
            </a:r>
            <a:r>
              <a:rPr lang="ko-KR" altLang="en-US" sz="1100"/>
              <a:t> </a:t>
            </a:r>
            <a:r>
              <a:rPr lang="en-US" altLang="ko-KR" sz="1100"/>
              <a:t>Not Found)</a:t>
            </a:r>
            <a:endParaRPr lang="ko-KR" altLang="en-US" sz="1100"/>
          </a:p>
        </p:txBody>
      </p:sp>
      <p:cxnSp>
        <p:nvCxnSpPr>
          <p:cNvPr id="114" name="직선 화살표 연결선 113">
            <a:extLst>
              <a:ext uri="{FF2B5EF4-FFF2-40B4-BE49-F238E27FC236}">
                <a16:creationId xmlns:a16="http://schemas.microsoft.com/office/drawing/2014/main" id="{C13861C0-6667-4AFA-A6EC-94FC70B6E221}"/>
              </a:ext>
            </a:extLst>
          </p:cNvPr>
          <p:cNvCxnSpPr>
            <a:cxnSpLocks/>
            <a:stCxn id="90" idx="1"/>
            <a:endCxn id="39" idx="3"/>
          </p:cNvCxnSpPr>
          <p:nvPr/>
        </p:nvCxnSpPr>
        <p:spPr>
          <a:xfrm flipH="1">
            <a:off x="8756035" y="5356115"/>
            <a:ext cx="1456741" cy="29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모서리가 둥근 직사각형 38">
            <a:extLst>
              <a:ext uri="{FF2B5EF4-FFF2-40B4-BE49-F238E27FC236}">
                <a16:creationId xmlns:a16="http://schemas.microsoft.com/office/drawing/2014/main" id="{99506EB8-D87C-480D-9285-A8DED63B1B4B}"/>
              </a:ext>
            </a:extLst>
          </p:cNvPr>
          <p:cNvSpPr/>
          <p:nvPr/>
        </p:nvSpPr>
        <p:spPr>
          <a:xfrm>
            <a:off x="3224199" y="5822223"/>
            <a:ext cx="1492408"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ThymeleafView</a:t>
            </a:r>
            <a:endParaRPr lang="en-US" altLang="ko-KR" sz="1400">
              <a:solidFill>
                <a:schemeClr val="tx1"/>
              </a:solidFill>
              <a:effectLst/>
            </a:endParaRPr>
          </a:p>
        </p:txBody>
      </p:sp>
      <p:cxnSp>
        <p:nvCxnSpPr>
          <p:cNvPr id="124" name="직선 화살표 연결선 123">
            <a:extLst>
              <a:ext uri="{FF2B5EF4-FFF2-40B4-BE49-F238E27FC236}">
                <a16:creationId xmlns:a16="http://schemas.microsoft.com/office/drawing/2014/main" id="{ED69167F-5A75-4A4E-B5C6-1490C1F01924}"/>
              </a:ext>
            </a:extLst>
          </p:cNvPr>
          <p:cNvCxnSpPr>
            <a:cxnSpLocks/>
            <a:endCxn id="123" idx="3"/>
          </p:cNvCxnSpPr>
          <p:nvPr/>
        </p:nvCxnSpPr>
        <p:spPr>
          <a:xfrm flipH="1">
            <a:off x="4716607" y="6049317"/>
            <a:ext cx="17678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2117CCB8-EDD8-4C1E-A8DB-E3A31D6880BA}"/>
              </a:ext>
            </a:extLst>
          </p:cNvPr>
          <p:cNvSpPr txBox="1"/>
          <p:nvPr/>
        </p:nvSpPr>
        <p:spPr>
          <a:xfrm>
            <a:off x="4772334" y="5812110"/>
            <a:ext cx="1615493"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가장 적합한 뷰 선택</a:t>
            </a:r>
            <a:endParaRPr lang="ko-KR" altLang="en-US" sz="1100"/>
          </a:p>
        </p:txBody>
      </p:sp>
      <p:cxnSp>
        <p:nvCxnSpPr>
          <p:cNvPr id="131" name="직선 화살표 연결선 130">
            <a:extLst>
              <a:ext uri="{FF2B5EF4-FFF2-40B4-BE49-F238E27FC236}">
                <a16:creationId xmlns:a16="http://schemas.microsoft.com/office/drawing/2014/main" id="{B4EE571F-CD84-4653-899C-88AE3DA2CBD3}"/>
              </a:ext>
            </a:extLst>
          </p:cNvPr>
          <p:cNvCxnSpPr>
            <a:cxnSpLocks/>
            <a:stCxn id="123" idx="1"/>
            <a:endCxn id="13" idx="3"/>
          </p:cNvCxnSpPr>
          <p:nvPr/>
        </p:nvCxnSpPr>
        <p:spPr>
          <a:xfrm flipH="1">
            <a:off x="1178681" y="6049317"/>
            <a:ext cx="2045518" cy="17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AF496A9A-9DCC-4A2F-8CC8-CB6B7A10B3D6}"/>
              </a:ext>
            </a:extLst>
          </p:cNvPr>
          <p:cNvSpPr txBox="1"/>
          <p:nvPr/>
        </p:nvSpPr>
        <p:spPr>
          <a:xfrm>
            <a:off x="1297964" y="5781769"/>
            <a:ext cx="1851865"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화면 렌더링 및 모델 적용</a:t>
            </a:r>
            <a:endParaRPr lang="ko-KR" altLang="en-US" sz="1100"/>
          </a:p>
        </p:txBody>
      </p:sp>
      <p:sp>
        <p:nvSpPr>
          <p:cNvPr id="156" name="모서리가 둥근 직사각형 38">
            <a:extLst>
              <a:ext uri="{FF2B5EF4-FFF2-40B4-BE49-F238E27FC236}">
                <a16:creationId xmlns:a16="http://schemas.microsoft.com/office/drawing/2014/main" id="{6F1F06D4-B6D6-46FA-8D1D-611D19F9FAA5}"/>
              </a:ext>
            </a:extLst>
          </p:cNvPr>
          <p:cNvSpPr/>
          <p:nvPr/>
        </p:nvSpPr>
        <p:spPr>
          <a:xfrm>
            <a:off x="6483922" y="5820416"/>
            <a:ext cx="2990489"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ContentNegotiatingViewResolver</a:t>
            </a:r>
          </a:p>
        </p:txBody>
      </p:sp>
      <p:cxnSp>
        <p:nvCxnSpPr>
          <p:cNvPr id="157" name="직선 화살표 연결선 156">
            <a:extLst>
              <a:ext uri="{FF2B5EF4-FFF2-40B4-BE49-F238E27FC236}">
                <a16:creationId xmlns:a16="http://schemas.microsoft.com/office/drawing/2014/main" id="{D95A78C7-EEE9-4CDC-8690-5C1FBF69F0FA}"/>
              </a:ext>
            </a:extLst>
          </p:cNvPr>
          <p:cNvCxnSpPr>
            <a:cxnSpLocks/>
            <a:stCxn id="39" idx="2"/>
            <a:endCxn id="156" idx="0"/>
          </p:cNvCxnSpPr>
          <p:nvPr/>
        </p:nvCxnSpPr>
        <p:spPr>
          <a:xfrm>
            <a:off x="7973312" y="5586126"/>
            <a:ext cx="5855" cy="2342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88260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19529" y="2921169"/>
            <a:ext cx="375295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Thymeleaf</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04892607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스프링에서 </a:t>
            </a:r>
            <a:r>
              <a:rPr lang="en-US" altLang="ko-KR" sz="1200">
                <a:latin typeface="+mn-ea"/>
              </a:rPr>
              <a:t>ViewTemplate </a:t>
            </a:r>
            <a:r>
              <a:rPr lang="ko-KR" altLang="en-US" sz="1200">
                <a:latin typeface="+mn-ea"/>
              </a:rPr>
              <a:t>은 웹 애플리케이션의 뷰를 구성하고 렌더링하기 위한 템플릿 엔진을 가리킨다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ViewTemplate </a:t>
            </a:r>
            <a:r>
              <a:rPr lang="ko-KR" altLang="en-US" sz="1200">
                <a:latin typeface="+mn-ea"/>
              </a:rPr>
              <a:t>을 통해 서버에서 처리된 데이터를 </a:t>
            </a:r>
            <a:r>
              <a:rPr lang="en-US" altLang="ko-KR" sz="1200">
                <a:latin typeface="+mn-ea"/>
              </a:rPr>
              <a:t>HTML </a:t>
            </a:r>
            <a:r>
              <a:rPr lang="ko-KR" altLang="en-US" sz="1200">
                <a:latin typeface="+mn-ea"/>
              </a:rPr>
              <a:t>이나 다른 형식으로 출력할 수 있으며</a:t>
            </a:r>
            <a:r>
              <a:rPr lang="en-US" altLang="ko-KR" sz="1200">
                <a:latin typeface="+mn-ea"/>
              </a:rPr>
              <a:t> </a:t>
            </a:r>
            <a:r>
              <a:rPr lang="ko-KR" altLang="en-US" sz="1200">
                <a:latin typeface="+mn-ea"/>
              </a:rPr>
              <a:t>모델 데이터를 뷰로 전달하여 클라이언트에 보여주는 역할을 한다</a:t>
            </a:r>
            <a:endParaRPr lang="en-US" altLang="ko-KR" sz="1200">
              <a:latin typeface="+mn-ea"/>
            </a:endParaRPr>
          </a:p>
          <a:p>
            <a:pPr marL="171450" indent="-171450">
              <a:lnSpc>
                <a:spcPct val="150000"/>
              </a:lnSpc>
              <a:buFont typeface="Arial" panose="020B0604020202020204" pitchFamily="34" charset="0"/>
              <a:buChar char="•"/>
            </a:pPr>
            <a:r>
              <a:rPr lang="ko-KR" altLang="en-US" sz="1200"/>
              <a:t>스프링에서 사용되는 </a:t>
            </a:r>
            <a:r>
              <a:rPr lang="en-US" altLang="ko-KR" sz="1200"/>
              <a:t>ViewTemplate </a:t>
            </a:r>
            <a:r>
              <a:rPr lang="ko-KR" altLang="en-US" sz="1200"/>
              <a:t>엔진으로는 </a:t>
            </a:r>
            <a:r>
              <a:rPr lang="en-US" altLang="ko-KR" sz="1200" b="1"/>
              <a:t>Thymeleaf </a:t>
            </a:r>
            <a:r>
              <a:rPr lang="ko-KR" altLang="en-US" sz="1200"/>
              <a:t>와 </a:t>
            </a:r>
            <a:r>
              <a:rPr lang="en-US" altLang="ko-KR" sz="1200" b="1"/>
              <a:t>JSP </a:t>
            </a:r>
            <a:r>
              <a:rPr lang="ko-KR" altLang="en-US" sz="1200"/>
              <a:t>가 있으며 요즘은 대부분 </a:t>
            </a:r>
            <a:r>
              <a:rPr lang="en-US" altLang="ko-KR" sz="1200" b="1"/>
              <a:t>Thymeleaf </a:t>
            </a:r>
            <a:r>
              <a:rPr lang="ko-KR" altLang="en-US" sz="1200"/>
              <a:t>엔진을 사용하고 있다 </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ADDD394-27E3-49F4-BC12-02691714E858}"/>
              </a:ext>
            </a:extLst>
          </p:cNvPr>
          <p:cNvSpPr/>
          <p:nvPr/>
        </p:nvSpPr>
        <p:spPr>
          <a:xfrm>
            <a:off x="198756" y="1962502"/>
            <a:ext cx="22381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Thymeleaf </a:t>
            </a:r>
            <a:r>
              <a:rPr lang="ko-KR" altLang="en-US" b="1">
                <a:solidFill>
                  <a:schemeClr val="accent1">
                    <a:lumMod val="75000"/>
                  </a:schemeClr>
                </a:solidFill>
                <a:latin typeface="+mn-ea"/>
              </a:rPr>
              <a:t>특징</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14" name="직사각형 13">
            <a:extLst>
              <a:ext uri="{FF2B5EF4-FFF2-40B4-BE49-F238E27FC236}">
                <a16:creationId xmlns:a16="http://schemas.microsoft.com/office/drawing/2014/main" id="{8A9A24FB-02BD-44C5-B8A3-3F2E2D68E45D}"/>
              </a:ext>
            </a:extLst>
          </p:cNvPr>
          <p:cNvSpPr/>
          <p:nvPr/>
        </p:nvSpPr>
        <p:spPr>
          <a:xfrm>
            <a:off x="386818" y="2454572"/>
            <a:ext cx="11118094" cy="2959977"/>
          </a:xfrm>
          <a:prstGeom prst="rect">
            <a:avLst/>
          </a:prstGeom>
        </p:spPr>
        <p:txBody>
          <a:bodyPr wrap="square">
            <a:spAutoFit/>
          </a:bodyPr>
          <a:lstStyle/>
          <a:p>
            <a:pPr marL="228600" indent="-228600">
              <a:lnSpc>
                <a:spcPct val="150000"/>
              </a:lnSpc>
              <a:spcBef>
                <a:spcPts val="400"/>
              </a:spcBef>
              <a:buAutoNum type="arabicPeriod"/>
            </a:pPr>
            <a:r>
              <a:rPr lang="ko-KR" altLang="en-US" sz="1200" b="1">
                <a:latin typeface="+mn-ea"/>
              </a:rPr>
              <a:t>자연 템플릿 </a:t>
            </a:r>
            <a:r>
              <a:rPr lang="en-US" altLang="ko-KR" sz="1200" b="1">
                <a:latin typeface="+mn-ea"/>
              </a:rPr>
              <a:t>(Natural Templates)</a:t>
            </a:r>
          </a:p>
          <a:p>
            <a:pPr marL="228600" indent="-228600">
              <a:lnSpc>
                <a:spcPct val="150000"/>
              </a:lnSpc>
              <a:spcBef>
                <a:spcPts val="400"/>
              </a:spcBef>
              <a:buAutoNum type="arabicPeriod"/>
            </a:pPr>
            <a:endParaRPr lang="en-US" altLang="ko-KR" sz="1200" b="1">
              <a:latin typeface="+mn-ea"/>
            </a:endParaRPr>
          </a:p>
          <a:p>
            <a:pPr marL="228600" indent="-228600">
              <a:lnSpc>
                <a:spcPct val="150000"/>
              </a:lnSpc>
              <a:spcBef>
                <a:spcPts val="400"/>
              </a:spcBef>
              <a:buAutoNum type="arabicPeriod"/>
            </a:pPr>
            <a:endParaRPr lang="en-US" altLang="ko-KR" sz="1200">
              <a:latin typeface="+mn-ea"/>
            </a:endParaRPr>
          </a:p>
          <a:p>
            <a:pPr marL="228600" indent="-228600">
              <a:lnSpc>
                <a:spcPct val="150000"/>
              </a:lnSpc>
              <a:spcBef>
                <a:spcPts val="400"/>
              </a:spcBef>
              <a:buAutoNum type="arabicPeriod"/>
            </a:pPr>
            <a:endParaRPr lang="en-US" altLang="ko-KR" sz="1200">
              <a:latin typeface="+mn-ea"/>
            </a:endParaRPr>
          </a:p>
          <a:p>
            <a:pPr>
              <a:lnSpc>
                <a:spcPct val="150000"/>
              </a:lnSpc>
              <a:spcBef>
                <a:spcPts val="400"/>
              </a:spcBef>
            </a:pPr>
            <a:r>
              <a:rPr lang="en-US" altLang="ko-KR" sz="1200">
                <a:latin typeface="+mn-ea"/>
              </a:rPr>
              <a:t>2. </a:t>
            </a:r>
            <a:r>
              <a:rPr lang="en-US" altLang="ko-KR" sz="1200" b="1">
                <a:latin typeface="+mn-ea"/>
              </a:rPr>
              <a:t>HTML </a:t>
            </a:r>
            <a:r>
              <a:rPr lang="ko-KR" altLang="en-US" sz="1200" b="1">
                <a:latin typeface="+mn-ea"/>
              </a:rPr>
              <a:t>친화적인 문법</a:t>
            </a:r>
            <a:endParaRPr lang="en-US" altLang="ko-KR" sz="1200" b="1">
              <a:latin typeface="+mn-ea"/>
            </a:endParaRPr>
          </a:p>
          <a:p>
            <a:pPr>
              <a:lnSpc>
                <a:spcPct val="150000"/>
              </a:lnSpc>
              <a:spcBef>
                <a:spcPts val="400"/>
              </a:spcBef>
            </a:pPr>
            <a:endParaRPr lang="ko-KR" altLang="en-US" sz="1200" b="1">
              <a:latin typeface="+mn-ea"/>
            </a:endParaRPr>
          </a:p>
          <a:p>
            <a:pPr marL="628650" lvl="1" indent="-171450">
              <a:lnSpc>
                <a:spcPct val="150000"/>
              </a:lnSpc>
              <a:spcBef>
                <a:spcPts val="400"/>
              </a:spcBef>
              <a:buFont typeface="Arial" panose="020B0604020202020204" pitchFamily="34" charset="0"/>
              <a:buChar char="•"/>
            </a:pPr>
            <a:endParaRPr lang="en-US" altLang="ko-KR" sz="1200">
              <a:latin typeface="+mn-ea"/>
            </a:endParaRPr>
          </a:p>
          <a:p>
            <a:pPr marL="628650" lvl="1" indent="-171450">
              <a:lnSpc>
                <a:spcPct val="150000"/>
              </a:lnSpc>
              <a:spcBef>
                <a:spcPts val="400"/>
              </a:spcBef>
              <a:buFont typeface="Arial" panose="020B0604020202020204" pitchFamily="34" charset="0"/>
              <a:buChar char="•"/>
            </a:pPr>
            <a:endParaRPr lang="en-US" altLang="ko-KR" sz="1200">
              <a:latin typeface="+mn-ea"/>
            </a:endParaRPr>
          </a:p>
          <a:p>
            <a:pPr>
              <a:lnSpc>
                <a:spcPct val="150000"/>
              </a:lnSpc>
              <a:spcBef>
                <a:spcPts val="400"/>
              </a:spcBef>
            </a:pPr>
            <a:r>
              <a:rPr lang="en-US" altLang="ko-KR" sz="1200">
                <a:latin typeface="+mn-ea"/>
              </a:rPr>
              <a:t>3. </a:t>
            </a:r>
            <a:r>
              <a:rPr lang="ko-KR" altLang="en-US" sz="1200" b="1">
                <a:latin typeface="+mn-ea"/>
              </a:rPr>
              <a:t>더 강력한 표현식 지원</a:t>
            </a:r>
          </a:p>
        </p:txBody>
      </p:sp>
      <p:sp>
        <p:nvSpPr>
          <p:cNvPr id="2" name="직사각형 1">
            <a:extLst>
              <a:ext uri="{FF2B5EF4-FFF2-40B4-BE49-F238E27FC236}">
                <a16:creationId xmlns:a16="http://schemas.microsoft.com/office/drawing/2014/main" id="{CB112748-3D6A-BB87-99D9-606B754634E8}"/>
              </a:ext>
            </a:extLst>
          </p:cNvPr>
          <p:cNvSpPr/>
          <p:nvPr/>
        </p:nvSpPr>
        <p:spPr>
          <a:xfrm>
            <a:off x="581339" y="2751251"/>
            <a:ext cx="10058268" cy="661912"/>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 </a:t>
            </a:r>
            <a:r>
              <a:rPr lang="ko-KR" altLang="en-US" sz="1200">
                <a:latin typeface="+mn-ea"/>
              </a:rPr>
              <a:t>는 </a:t>
            </a:r>
            <a:r>
              <a:rPr lang="en-US" altLang="ko-KR" sz="1200">
                <a:latin typeface="+mn-ea"/>
              </a:rPr>
              <a:t>HTML </a:t>
            </a:r>
            <a:r>
              <a:rPr lang="ko-KR" altLang="en-US" sz="1200">
                <a:latin typeface="+mn-ea"/>
              </a:rPr>
              <a:t>파일이 브라우저에서 열렸을 때도 정상적인 </a:t>
            </a:r>
            <a:r>
              <a:rPr lang="en-US" altLang="ko-KR" sz="1200">
                <a:latin typeface="+mn-ea"/>
              </a:rPr>
              <a:t>HTML </a:t>
            </a:r>
            <a:r>
              <a:rPr lang="ko-KR" altLang="en-US" sz="1200">
                <a:latin typeface="+mn-ea"/>
              </a:rPr>
              <a:t>페이지로 보일 수 있도록 설계된 </a:t>
            </a:r>
            <a:r>
              <a:rPr lang="en-US" altLang="ko-KR" sz="1200">
                <a:latin typeface="+mn-ea"/>
              </a:rPr>
              <a:t>"</a:t>
            </a:r>
            <a:r>
              <a:rPr lang="ko-KR" altLang="en-US" sz="1200">
                <a:latin typeface="+mn-ea"/>
              </a:rPr>
              <a:t>자연 템플릿</a:t>
            </a:r>
            <a:r>
              <a:rPr lang="en-US" altLang="ko-KR" sz="1200">
                <a:latin typeface="+mn-ea"/>
              </a:rPr>
              <a:t>" </a:t>
            </a:r>
            <a:r>
              <a:rPr lang="ko-KR" altLang="en-US" sz="1200">
                <a:latin typeface="+mn-ea"/>
              </a:rPr>
              <a:t>기능을 제공한다</a:t>
            </a:r>
            <a:r>
              <a:rPr lang="en-US" altLang="ko-KR" sz="1200">
                <a:latin typeface="+mn-ea"/>
              </a:rPr>
              <a:t>. </a:t>
            </a:r>
          </a:p>
          <a:p>
            <a:pPr marL="171450" indent="-171450">
              <a:lnSpc>
                <a:spcPct val="150000"/>
              </a:lnSpc>
              <a:spcBef>
                <a:spcPts val="400"/>
              </a:spcBef>
              <a:buFont typeface="Arial" panose="020B0604020202020204" pitchFamily="34" charset="0"/>
              <a:buChar char="•"/>
            </a:pPr>
            <a:r>
              <a:rPr lang="ko-KR" altLang="en-US" sz="1200">
                <a:latin typeface="+mn-ea"/>
              </a:rPr>
              <a:t>즉</a:t>
            </a:r>
            <a:r>
              <a:rPr lang="en-US" altLang="ko-KR" sz="1200">
                <a:latin typeface="+mn-ea"/>
              </a:rPr>
              <a:t>, Thymeleaf </a:t>
            </a:r>
            <a:r>
              <a:rPr lang="ko-KR" altLang="en-US" sz="1200">
                <a:latin typeface="+mn-ea"/>
              </a:rPr>
              <a:t>템플릿은 서버 측 렌더링 없이도 개발자가 미리보기 할 수 있다 </a:t>
            </a:r>
            <a:r>
              <a:rPr lang="en-US" altLang="ko-KR" sz="1200">
                <a:latin typeface="+mn-ea"/>
              </a:rPr>
              <a:t>(JSP </a:t>
            </a:r>
            <a:r>
              <a:rPr lang="ko-KR" altLang="en-US" sz="1200">
                <a:latin typeface="+mn-ea"/>
              </a:rPr>
              <a:t>도 서블릿의 일종이기 때문에 서버에서 렌더링이 필요하다</a:t>
            </a:r>
            <a:r>
              <a:rPr lang="en-US" altLang="ko-KR" sz="1200">
                <a:latin typeface="+mn-ea"/>
              </a:rPr>
              <a:t>)</a:t>
            </a:r>
          </a:p>
        </p:txBody>
      </p:sp>
      <p:sp>
        <p:nvSpPr>
          <p:cNvPr id="5" name="직사각형 4">
            <a:extLst>
              <a:ext uri="{FF2B5EF4-FFF2-40B4-BE49-F238E27FC236}">
                <a16:creationId xmlns:a16="http://schemas.microsoft.com/office/drawing/2014/main" id="{D94D6DEE-5ECA-BBAF-C443-F2CF987928DE}"/>
              </a:ext>
            </a:extLst>
          </p:cNvPr>
          <p:cNvSpPr/>
          <p:nvPr/>
        </p:nvSpPr>
        <p:spPr>
          <a:xfrm>
            <a:off x="581339" y="4084384"/>
            <a:ext cx="10923573" cy="610616"/>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 </a:t>
            </a:r>
            <a:r>
              <a:rPr lang="ko-KR" altLang="en-US" sz="1200">
                <a:latin typeface="+mn-ea"/>
              </a:rPr>
              <a:t>는 </a:t>
            </a:r>
            <a:r>
              <a:rPr lang="en-US" altLang="ko-KR" sz="1200">
                <a:latin typeface="+mn-ea"/>
              </a:rPr>
              <a:t>HTML5 </a:t>
            </a:r>
            <a:r>
              <a:rPr lang="ko-KR" altLang="en-US" sz="1200">
                <a:latin typeface="+mn-ea"/>
              </a:rPr>
              <a:t>와 잘 호환되도록 설계되어 </a:t>
            </a:r>
            <a:r>
              <a:rPr lang="en-US" altLang="ko-KR" sz="1200">
                <a:latin typeface="+mn-ea"/>
              </a:rPr>
              <a:t>HTML </a:t>
            </a:r>
            <a:r>
              <a:rPr lang="ko-KR" altLang="en-US" sz="1200">
                <a:latin typeface="+mn-ea"/>
              </a:rPr>
              <a:t>문서 작성과 비슷하게 템플릿을 구성할 수 있고 스프링 부트와 완벽하게 통합되어 쉽게 설정하고 사용할 수 있다</a:t>
            </a:r>
            <a:endParaRPr lang="en-US" altLang="ko-KR" sz="1200">
              <a:latin typeface="+mn-ea"/>
            </a:endParaRPr>
          </a:p>
        </p:txBody>
      </p:sp>
      <p:sp>
        <p:nvSpPr>
          <p:cNvPr id="6" name="직사각형 5">
            <a:extLst>
              <a:ext uri="{FF2B5EF4-FFF2-40B4-BE49-F238E27FC236}">
                <a16:creationId xmlns:a16="http://schemas.microsoft.com/office/drawing/2014/main" id="{4ABF4735-7AF1-85D9-CC58-5A9703D2114C}"/>
              </a:ext>
            </a:extLst>
          </p:cNvPr>
          <p:cNvSpPr/>
          <p:nvPr/>
        </p:nvSpPr>
        <p:spPr>
          <a:xfrm>
            <a:off x="581339" y="5366221"/>
            <a:ext cx="11083132" cy="610616"/>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a:t>
            </a:r>
            <a:r>
              <a:rPr lang="ko-KR" altLang="en-US" sz="1200">
                <a:latin typeface="+mn-ea"/>
              </a:rPr>
              <a:t>는 다양한 표현식을 지원하며</a:t>
            </a:r>
            <a:r>
              <a:rPr lang="en-US" altLang="ko-KR" sz="1200">
                <a:latin typeface="+mn-ea"/>
              </a:rPr>
              <a:t> </a:t>
            </a:r>
            <a:r>
              <a:rPr lang="ko-KR" altLang="en-US" sz="1200">
                <a:latin typeface="+mn-ea"/>
              </a:rPr>
              <a:t>복잡한 데이터 처리를 위한 기능을 내장하고 있다</a:t>
            </a:r>
            <a:r>
              <a:rPr lang="en-US" altLang="ko-KR" sz="1200">
                <a:latin typeface="+mn-ea"/>
              </a:rPr>
              <a:t>. </a:t>
            </a:r>
            <a:r>
              <a:rPr lang="ko-KR" altLang="en-US" sz="1200">
                <a:latin typeface="+mn-ea"/>
              </a:rPr>
              <a:t>예를 들어</a:t>
            </a:r>
            <a:r>
              <a:rPr lang="en-US" altLang="ko-KR" sz="1200">
                <a:latin typeface="+mn-ea"/>
              </a:rPr>
              <a:t>, </a:t>
            </a:r>
            <a:r>
              <a:rPr lang="ko-KR" altLang="en-US" sz="1200">
                <a:latin typeface="+mn-ea"/>
              </a:rPr>
              <a:t>조건문</a:t>
            </a:r>
            <a:r>
              <a:rPr lang="en-US" altLang="ko-KR" sz="1200">
                <a:latin typeface="+mn-ea"/>
              </a:rPr>
              <a:t>(th:if, th:unless), </a:t>
            </a:r>
            <a:r>
              <a:rPr lang="ko-KR" altLang="en-US" sz="1200">
                <a:latin typeface="+mn-ea"/>
              </a:rPr>
              <a:t>반복문</a:t>
            </a:r>
            <a:r>
              <a:rPr lang="en-US" altLang="ko-KR" sz="1200">
                <a:latin typeface="+mn-ea"/>
              </a:rPr>
              <a:t>(th:each), URL </a:t>
            </a:r>
            <a:r>
              <a:rPr lang="ko-KR" altLang="en-US" sz="1200">
                <a:latin typeface="+mn-ea"/>
              </a:rPr>
              <a:t>처리</a:t>
            </a:r>
            <a:r>
              <a:rPr lang="en-US" altLang="ko-KR" sz="1200">
                <a:latin typeface="+mn-ea"/>
              </a:rPr>
              <a:t>, </a:t>
            </a:r>
            <a:r>
              <a:rPr lang="ko-KR" altLang="en-US" sz="1200">
                <a:latin typeface="+mn-ea"/>
              </a:rPr>
              <a:t>메시지 처리 등을 다양한 속성으로 지원한다</a:t>
            </a:r>
            <a:endParaRPr lang="en-US" altLang="ko-KR" sz="1200">
              <a:latin typeface="+mn-ea"/>
            </a:endParaRPr>
          </a:p>
        </p:txBody>
      </p:sp>
    </p:spTree>
    <p:extLst>
      <p:ext uri="{BB962C8B-B14F-4D97-AF65-F5344CB8AC3E}">
        <p14:creationId xmlns:p14="http://schemas.microsoft.com/office/powerpoint/2010/main" val="303602439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ADDD394-27E3-49F4-BC12-02691714E858}"/>
              </a:ext>
            </a:extLst>
          </p:cNvPr>
          <p:cNvSpPr/>
          <p:nvPr/>
        </p:nvSpPr>
        <p:spPr>
          <a:xfrm>
            <a:off x="186881" y="272669"/>
            <a:ext cx="246894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Thymeleaf </a:t>
            </a:r>
            <a:r>
              <a:rPr lang="ko-KR" altLang="en-US" b="1">
                <a:solidFill>
                  <a:schemeClr val="accent1">
                    <a:lumMod val="75000"/>
                  </a:schemeClr>
                </a:solidFill>
                <a:latin typeface="+mn-ea"/>
              </a:rPr>
              <a:t>사용법</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D18AAA84-78C2-428C-A6FF-D66C9C8FA4F4}"/>
              </a:ext>
            </a:extLst>
          </p:cNvPr>
          <p:cNvSpPr>
            <a:spLocks noChangeArrowheads="1"/>
          </p:cNvSpPr>
          <p:nvPr/>
        </p:nvSpPr>
        <p:spPr bwMode="auto">
          <a:xfrm>
            <a:off x="848705" y="1225961"/>
            <a:ext cx="529321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'org.springframework.boot:spring-boot-starter-thymeleaf'</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35E3A915-A96D-4660-929C-DB6B37D3E95B}"/>
              </a:ext>
            </a:extLst>
          </p:cNvPr>
          <p:cNvSpPr/>
          <p:nvPr/>
        </p:nvSpPr>
        <p:spPr>
          <a:xfrm>
            <a:off x="459272" y="822168"/>
            <a:ext cx="5628977" cy="1810945"/>
          </a:xfrm>
          <a:prstGeom prst="rect">
            <a:avLst/>
          </a:prstGeom>
        </p:spPr>
        <p:txBody>
          <a:bodyPr wrap="none">
            <a:spAutoFit/>
          </a:bodyPr>
          <a:lstStyle/>
          <a:p>
            <a:pPr marL="342900" indent="-342900">
              <a:lnSpc>
                <a:spcPct val="150000"/>
              </a:lnSpc>
              <a:buFont typeface="+mj-lt"/>
              <a:buAutoNum type="arabicParenR"/>
            </a:pPr>
            <a:r>
              <a:rPr lang="ko-KR" altLang="en-US" sz="1400" b="1">
                <a:latin typeface="+mn-ea"/>
              </a:rPr>
              <a:t>의존성 추가</a:t>
            </a:r>
            <a:endParaRPr lang="en-US" altLang="ko-KR" sz="1400" b="1">
              <a:latin typeface="+mn-ea"/>
            </a:endParaRPr>
          </a:p>
          <a:p>
            <a:pPr marL="342900" indent="-342900">
              <a:lnSpc>
                <a:spcPct val="150000"/>
              </a:lnSpc>
              <a:buFont typeface="+mj-lt"/>
              <a:buAutoNum type="arabicParenR"/>
            </a:pPr>
            <a:endParaRPr lang="en-US" altLang="ko-KR" sz="1200">
              <a:latin typeface="+mn-ea"/>
            </a:endParaRPr>
          </a:p>
          <a:p>
            <a:pPr marL="342900" indent="-342900">
              <a:lnSpc>
                <a:spcPct val="150000"/>
              </a:lnSpc>
              <a:buFont typeface="+mj-lt"/>
              <a:buAutoNum type="arabicParenR"/>
            </a:pPr>
            <a:endParaRPr lang="en-US" altLang="ko-KR" sz="1200">
              <a:latin typeface="+mn-ea"/>
            </a:endParaRPr>
          </a:p>
          <a:p>
            <a:pPr marL="342900" indent="-342900">
              <a:lnSpc>
                <a:spcPct val="150000"/>
              </a:lnSpc>
              <a:buFont typeface="+mj-lt"/>
              <a:buAutoNum type="arabicParenR"/>
            </a:pPr>
            <a:r>
              <a:rPr lang="ko-KR" altLang="en-US" sz="1400" b="1">
                <a:latin typeface="+mn-ea"/>
              </a:rPr>
              <a:t>기본 디렉토리 구조</a:t>
            </a:r>
            <a:endParaRPr lang="en-US" altLang="ko-KR" sz="1400" b="1">
              <a:latin typeface="+mn-ea"/>
            </a:endParaRPr>
          </a:p>
          <a:p>
            <a:pPr marL="800100" lvl="1" indent="-342900">
              <a:lnSpc>
                <a:spcPct val="150000"/>
              </a:lnSpc>
              <a:buFont typeface="Arial" panose="020B0604020202020204" pitchFamily="34" charset="0"/>
              <a:buChar char="•"/>
            </a:pPr>
            <a:r>
              <a:rPr lang="ko-KR" altLang="en-US" sz="1200">
                <a:latin typeface="+mn-ea"/>
              </a:rPr>
              <a:t>기본적으로 </a:t>
            </a:r>
            <a:r>
              <a:rPr lang="en-US" altLang="ko-KR" sz="1200">
                <a:latin typeface="+mn-ea"/>
              </a:rPr>
              <a:t>src/main/resources/templates </a:t>
            </a:r>
            <a:r>
              <a:rPr lang="ko-KR" altLang="en-US" sz="1200">
                <a:latin typeface="+mn-ea"/>
              </a:rPr>
              <a:t>폴더가 루트 위치가 된다</a:t>
            </a:r>
            <a:endParaRPr lang="en-US" altLang="ko-KR" sz="1200">
              <a:latin typeface="+mn-ea"/>
            </a:endParaRPr>
          </a:p>
          <a:p>
            <a:pPr marL="800100" lvl="1" indent="-342900">
              <a:lnSpc>
                <a:spcPct val="150000"/>
              </a:lnSpc>
              <a:buFont typeface="Arial" panose="020B0604020202020204" pitchFamily="34" charset="0"/>
              <a:buChar char="•"/>
            </a:pPr>
            <a:r>
              <a:rPr lang="en-US" altLang="ko-KR" sz="1200">
                <a:latin typeface="+mn-ea"/>
              </a:rPr>
              <a:t>templates </a:t>
            </a:r>
            <a:r>
              <a:rPr lang="ko-KR" altLang="en-US" sz="1200">
                <a:latin typeface="+mn-ea"/>
              </a:rPr>
              <a:t>폴더 아래에 원하는 폴더 및 </a:t>
            </a:r>
            <a:r>
              <a:rPr lang="en-US" altLang="ko-KR" sz="1200">
                <a:latin typeface="+mn-ea"/>
              </a:rPr>
              <a:t>.html </a:t>
            </a:r>
            <a:r>
              <a:rPr lang="ko-KR" altLang="en-US" sz="1200">
                <a:latin typeface="+mn-ea"/>
              </a:rPr>
              <a:t>파일을 생성한다</a:t>
            </a:r>
            <a:endParaRPr lang="en-US" altLang="ko-KR" sz="1200">
              <a:latin typeface="+mn-ea"/>
            </a:endParaRPr>
          </a:p>
        </p:txBody>
      </p:sp>
      <p:pic>
        <p:nvPicPr>
          <p:cNvPr id="8" name="그림 7">
            <a:extLst>
              <a:ext uri="{FF2B5EF4-FFF2-40B4-BE49-F238E27FC236}">
                <a16:creationId xmlns:a16="http://schemas.microsoft.com/office/drawing/2014/main" id="{0F5BF527-63A9-4D4C-A855-758E835488FA}"/>
              </a:ext>
            </a:extLst>
          </p:cNvPr>
          <p:cNvPicPr>
            <a:picLocks noChangeAspect="1"/>
          </p:cNvPicPr>
          <p:nvPr/>
        </p:nvPicPr>
        <p:blipFill rotWithShape="1">
          <a:blip r:embed="rId3"/>
          <a:srcRect t="26932"/>
          <a:stretch/>
        </p:blipFill>
        <p:spPr>
          <a:xfrm>
            <a:off x="1341885" y="2698228"/>
            <a:ext cx="2333631" cy="2142868"/>
          </a:xfrm>
          <a:prstGeom prst="rect">
            <a:avLst/>
          </a:prstGeom>
        </p:spPr>
      </p:pic>
      <p:sp>
        <p:nvSpPr>
          <p:cNvPr id="9" name="직사각형 8">
            <a:extLst>
              <a:ext uri="{FF2B5EF4-FFF2-40B4-BE49-F238E27FC236}">
                <a16:creationId xmlns:a16="http://schemas.microsoft.com/office/drawing/2014/main" id="{0104BC81-97D5-469D-AA8E-8A7C812D85B4}"/>
              </a:ext>
            </a:extLst>
          </p:cNvPr>
          <p:cNvSpPr/>
          <p:nvPr/>
        </p:nvSpPr>
        <p:spPr>
          <a:xfrm>
            <a:off x="459272" y="5324262"/>
            <a:ext cx="1827744" cy="307777"/>
          </a:xfrm>
          <a:prstGeom prst="rect">
            <a:avLst/>
          </a:prstGeom>
        </p:spPr>
        <p:txBody>
          <a:bodyPr wrap="none">
            <a:spAutoFit/>
          </a:bodyPr>
          <a:lstStyle/>
          <a:p>
            <a:r>
              <a:rPr lang="en-US" altLang="ko-KR" sz="1400" b="1">
                <a:latin typeface="+mn-ea"/>
              </a:rPr>
              <a:t>3)  HTML </a:t>
            </a:r>
            <a:r>
              <a:rPr lang="ko-KR" altLang="en-US" sz="1400" b="1">
                <a:latin typeface="+mn-ea"/>
              </a:rPr>
              <a:t>사용 선언</a:t>
            </a:r>
          </a:p>
        </p:txBody>
      </p:sp>
      <p:sp>
        <p:nvSpPr>
          <p:cNvPr id="10" name="TextBox 9">
            <a:extLst>
              <a:ext uri="{FF2B5EF4-FFF2-40B4-BE49-F238E27FC236}">
                <a16:creationId xmlns:a16="http://schemas.microsoft.com/office/drawing/2014/main" id="{9FFFFF3D-0F6C-48E3-8B78-A2E5980D19E4}"/>
              </a:ext>
            </a:extLst>
          </p:cNvPr>
          <p:cNvSpPr txBox="1"/>
          <p:nvPr/>
        </p:nvSpPr>
        <p:spPr>
          <a:xfrm>
            <a:off x="848705" y="5632039"/>
            <a:ext cx="5339348" cy="307777"/>
          </a:xfrm>
          <a:prstGeom prst="rect">
            <a:avLst/>
          </a:prstGeom>
          <a:solidFill>
            <a:schemeClr val="tx1"/>
          </a:solidFill>
        </p:spPr>
        <p:txBody>
          <a:bodyPr wrap="square">
            <a:spAutoFit/>
          </a:bodyPr>
          <a:lstStyle/>
          <a:p>
            <a:r>
              <a:rPr kumimoji="0" lang="ko-KR" altLang="ko-KR" sz="1400" b="0" i="0" u="none" strike="noStrike" cap="none" normalizeH="0" baseline="0">
                <a:ln>
                  <a:noFill/>
                </a:ln>
                <a:solidFill>
                  <a:srgbClr val="BCBEC4"/>
                </a:solidFill>
                <a:effectLst/>
                <a:latin typeface="Arial Unicode MS"/>
                <a:ea typeface="JetBrains Mono"/>
              </a:rPr>
              <a:t>&lt;</a:t>
            </a:r>
            <a:r>
              <a:rPr kumimoji="0" lang="ko-KR" altLang="ko-KR" sz="1400" b="0" i="0" u="none" strike="noStrike" cap="none" normalizeH="0" baseline="0">
                <a:ln>
                  <a:noFill/>
                </a:ln>
                <a:solidFill>
                  <a:srgbClr val="16BAAC"/>
                </a:solidFill>
                <a:effectLst/>
                <a:latin typeface="Arial Unicode MS"/>
                <a:ea typeface="JetBrains Mono"/>
              </a:rPr>
              <a:t>html </a:t>
            </a:r>
            <a:r>
              <a:rPr kumimoji="0" lang="ko-KR" altLang="ko-KR" sz="1400" b="0" i="0" u="none" strike="noStrike" cap="none" normalizeH="0" baseline="0">
                <a:ln>
                  <a:noFill/>
                </a:ln>
                <a:solidFill>
                  <a:srgbClr val="BCBEC4"/>
                </a:solidFill>
                <a:effectLst/>
                <a:latin typeface="Arial Unicode MS"/>
                <a:ea typeface="JetBrains Mono"/>
              </a:rPr>
              <a:t>xmlns:th=</a:t>
            </a:r>
            <a:r>
              <a:rPr kumimoji="0" lang="ko-KR" altLang="ko-KR" sz="1400" b="0" i="0" u="none" strike="noStrike" cap="none" normalizeH="0" baseline="0">
                <a:ln>
                  <a:noFill/>
                </a:ln>
                <a:solidFill>
                  <a:srgbClr val="6AAB73"/>
                </a:solidFill>
                <a:effectLst/>
                <a:latin typeface="Arial Unicode MS"/>
                <a:ea typeface="JetBrains Mono"/>
              </a:rPr>
              <a:t>"http://www.thymeleaf.org"</a:t>
            </a:r>
            <a:r>
              <a:rPr kumimoji="0" lang="ko-KR" altLang="ko-KR" sz="1400" b="0" i="0" u="none" strike="noStrike" cap="none" normalizeH="0" baseline="0">
                <a:ln>
                  <a:noFill/>
                </a:ln>
                <a:solidFill>
                  <a:srgbClr val="BCBEC4"/>
                </a:solidFill>
                <a:effectLst/>
                <a:latin typeface="Arial Unicode MS"/>
                <a:ea typeface="JetBrains Mono"/>
              </a:rPr>
              <a:t>&gt;</a:t>
            </a:r>
            <a:endParaRPr lang="ko-KR" altLang="en-US" sz="1400"/>
          </a:p>
        </p:txBody>
      </p:sp>
    </p:spTree>
    <p:extLst>
      <p:ext uri="{BB962C8B-B14F-4D97-AF65-F5344CB8AC3E}">
        <p14:creationId xmlns:p14="http://schemas.microsoft.com/office/powerpoint/2010/main" val="16649101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159651"/>
            <a:ext cx="1555234" cy="307777"/>
          </a:xfrm>
          <a:prstGeom prst="rect">
            <a:avLst/>
          </a:prstGeom>
        </p:spPr>
        <p:txBody>
          <a:bodyPr wrap="none">
            <a:spAutoFit/>
          </a:bodyPr>
          <a:lstStyle/>
          <a:p>
            <a:r>
              <a:rPr lang="en-US" altLang="ko-KR" sz="1400" b="1">
                <a:latin typeface="+mn-ea"/>
              </a:rPr>
              <a:t>4) </a:t>
            </a:r>
            <a:r>
              <a:rPr lang="ko-KR" altLang="en-US" sz="1400" b="1">
                <a:latin typeface="+mn-ea"/>
              </a:rPr>
              <a:t>컨트롤러 구현</a:t>
            </a:r>
          </a:p>
        </p:txBody>
      </p:sp>
      <p:sp>
        <p:nvSpPr>
          <p:cNvPr id="3" name="Rectangle 1">
            <a:extLst>
              <a:ext uri="{FF2B5EF4-FFF2-40B4-BE49-F238E27FC236}">
                <a16:creationId xmlns:a16="http://schemas.microsoft.com/office/drawing/2014/main" id="{3FED5A8F-71C1-45F4-8E2E-1F47EFBBC415}"/>
              </a:ext>
            </a:extLst>
          </p:cNvPr>
          <p:cNvSpPr>
            <a:spLocks noChangeArrowheads="1"/>
          </p:cNvSpPr>
          <p:nvPr/>
        </p:nvSpPr>
        <p:spPr bwMode="auto">
          <a:xfrm>
            <a:off x="510026" y="523405"/>
            <a:ext cx="6953003"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30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members/</a:t>
            </a:r>
            <a:r>
              <a:rPr lang="en-US" altLang="ko-KR" sz="1100">
                <a:solidFill>
                  <a:srgbClr val="6AAB73"/>
                </a:solidFill>
                <a:latin typeface="Arial Unicode MS"/>
                <a:ea typeface="JetBrains Mono"/>
              </a:rPr>
              <a:t>joins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templates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폴더의</a:t>
            </a: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members </a:t>
            </a:r>
            <a:r>
              <a:rPr kumimoji="0" lang="ko-KR" altLang="en-US" sz="1100" b="0" i="0" u="none" strike="noStrike" cap="none" normalizeH="0" baseline="0">
                <a:ln>
                  <a:noFill/>
                </a:ln>
                <a:solidFill>
                  <a:srgbClr val="7A7E85"/>
                </a:solidFill>
                <a:effectLst/>
                <a:latin typeface="Arial Unicode MS"/>
                <a:ea typeface="JetBrains Mono"/>
              </a:rPr>
              <a:t>폴더의 </a:t>
            </a:r>
            <a:r>
              <a:rPr kumimoji="0" lang="en-US" altLang="ko-KR" sz="1100" b="0" i="0" u="none" strike="noStrike" cap="none" normalizeH="0" baseline="0">
                <a:ln>
                  <a:noFill/>
                </a:ln>
                <a:solidFill>
                  <a:srgbClr val="7A7E85"/>
                </a:solidFill>
                <a:effectLst/>
                <a:latin typeface="Arial Unicode MS"/>
                <a:ea typeface="JetBrains Mono"/>
              </a:rPr>
              <a:t>joins</a:t>
            </a:r>
            <a:r>
              <a:rPr kumimoji="0" lang="ko-KR" altLang="ko-KR" sz="1100" b="0" i="0" u="none" strike="noStrike" cap="none" normalizeH="0" baseline="0">
                <a:ln>
                  <a:noFill/>
                </a:ln>
                <a:solidFill>
                  <a:srgbClr val="7A7E85"/>
                </a:solidFill>
                <a:effectLst/>
                <a:latin typeface="Arial Unicode MS"/>
                <a:ea typeface="JetBrains Mono"/>
              </a:rPr>
              <a:t>.html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파일을 렌더링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D0BE2CF-C283-4B69-AE8A-5B50FC464DA3}"/>
              </a:ext>
            </a:extLst>
          </p:cNvPr>
          <p:cNvSpPr>
            <a:spLocks noChangeArrowheads="1"/>
          </p:cNvSpPr>
          <p:nvPr/>
        </p:nvSpPr>
        <p:spPr bwMode="auto">
          <a:xfrm>
            <a:off x="510027" y="3804254"/>
            <a:ext cx="6953003"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meta </a:t>
            </a:r>
            <a:r>
              <a:rPr kumimoji="0" lang="ko-KR" altLang="ko-KR" sz="1100" b="0" i="0" u="none" strike="noStrike" cap="none" normalizeH="0" baseline="0">
                <a:ln>
                  <a:noFill/>
                </a:ln>
                <a:solidFill>
                  <a:srgbClr val="BCBEC4"/>
                </a:solidFill>
                <a:effectLst/>
                <a:latin typeface="Arial Unicode MS"/>
                <a:ea typeface="JetBrains Mono"/>
              </a:rPr>
              <a:t>charset=</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&gt;User Profile&lt;/h1&gt;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&gt;Name:&lt;/strong&gt;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&gt;Name&lt;/span&gt;&lt;/p&gt;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&gt;Age:&lt;/strong&gt;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"${user.age}"</a:t>
            </a:r>
            <a:r>
              <a:rPr kumimoji="0" lang="ko-KR" altLang="ko-KR" sz="1100" b="0" i="0" u="none" strike="noStrike" cap="none" normalizeH="0" baseline="0">
                <a:ln>
                  <a:noFill/>
                </a:ln>
                <a:solidFill>
                  <a:srgbClr val="BCBEC4"/>
                </a:solidFill>
                <a:effectLst/>
                <a:latin typeface="Arial Unicode MS"/>
                <a:ea typeface="JetBrains Mono"/>
              </a:rPr>
              <a:t>&gt;Age&lt;/span&gt;&lt;/p&gt;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EA4FBEA-F306-4D6B-8CF5-867112EA28A5}"/>
              </a:ext>
            </a:extLst>
          </p:cNvPr>
          <p:cNvSpPr/>
          <p:nvPr/>
        </p:nvSpPr>
        <p:spPr>
          <a:xfrm>
            <a:off x="198756" y="3489410"/>
            <a:ext cx="1343638" cy="307777"/>
          </a:xfrm>
          <a:prstGeom prst="rect">
            <a:avLst/>
          </a:prstGeom>
        </p:spPr>
        <p:txBody>
          <a:bodyPr wrap="none">
            <a:spAutoFit/>
          </a:bodyPr>
          <a:lstStyle/>
          <a:p>
            <a:r>
              <a:rPr lang="en-US" altLang="ko-KR" sz="1400" b="1">
                <a:latin typeface="+mn-ea"/>
              </a:rPr>
              <a:t>5) HTML </a:t>
            </a:r>
            <a:r>
              <a:rPr lang="ko-KR" altLang="en-US" sz="1400" b="1">
                <a:latin typeface="+mn-ea"/>
              </a:rPr>
              <a:t>작성</a:t>
            </a:r>
          </a:p>
        </p:txBody>
      </p:sp>
      <p:sp>
        <p:nvSpPr>
          <p:cNvPr id="7" name="TextBox 6">
            <a:hlinkClick r:id="rId3"/>
            <a:extLst>
              <a:ext uri="{FF2B5EF4-FFF2-40B4-BE49-F238E27FC236}">
                <a16:creationId xmlns:a16="http://schemas.microsoft.com/office/drawing/2014/main" id="{0E11BE17-A1BC-4078-B755-82B76798AF3B}"/>
              </a:ext>
            </a:extLst>
          </p:cNvPr>
          <p:cNvSpPr txBox="1"/>
          <p:nvPr/>
        </p:nvSpPr>
        <p:spPr>
          <a:xfrm>
            <a:off x="7614256" y="5005928"/>
            <a:ext cx="3371108" cy="369332"/>
          </a:xfrm>
          <a:prstGeom prst="rect">
            <a:avLst/>
          </a:prstGeom>
          <a:noFill/>
        </p:spPr>
        <p:txBody>
          <a:bodyPr wrap="square">
            <a:spAutoFit/>
          </a:bodyPr>
          <a:lstStyle/>
          <a:p>
            <a:r>
              <a:rPr lang="ko-KR" altLang="en-US" i="1" u="sng">
                <a:solidFill>
                  <a:srgbClr val="0070C0"/>
                </a:solidFill>
              </a:rPr>
              <a:t>https://www.thymeleaf.org/</a:t>
            </a:r>
          </a:p>
        </p:txBody>
      </p:sp>
    </p:spTree>
    <p:extLst>
      <p:ext uri="{BB962C8B-B14F-4D97-AF65-F5344CB8AC3E}">
        <p14:creationId xmlns:p14="http://schemas.microsoft.com/office/powerpoint/2010/main" val="40789783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814593" y="2459504"/>
            <a:ext cx="6562822" cy="1938992"/>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RedirectAttributes</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Flash Attributes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99030984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86818" y="572124"/>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웹 애플리케이션에서 페이지 이동 중 데이터 전달이 필요한 경우가 발생한다</a:t>
            </a:r>
            <a:r>
              <a:rPr lang="en-US" altLang="ko-KR" sz="1200">
                <a:latin typeface="+mn-ea"/>
              </a:rPr>
              <a:t>. </a:t>
            </a:r>
            <a:r>
              <a:rPr lang="ko-KR" altLang="en-US" sz="1200">
                <a:latin typeface="+mn-ea"/>
              </a:rPr>
              <a:t>예를 들어</a:t>
            </a:r>
            <a:r>
              <a:rPr lang="en-US" altLang="ko-KR" sz="1200">
                <a:latin typeface="+mn-ea"/>
              </a:rPr>
              <a:t>, </a:t>
            </a:r>
            <a:r>
              <a:rPr lang="ko-KR" altLang="en-US" sz="1200">
                <a:latin typeface="+mn-ea"/>
              </a:rPr>
              <a:t>사용자가 폼을 제출한 후</a:t>
            </a:r>
            <a:r>
              <a:rPr lang="en-US" altLang="ko-KR" sz="1200">
                <a:latin typeface="+mn-ea"/>
              </a:rPr>
              <a:t>, </a:t>
            </a:r>
            <a:r>
              <a:rPr lang="ko-KR" altLang="en-US" sz="1200">
                <a:latin typeface="+mn-ea"/>
              </a:rPr>
              <a:t>성공 메시지나 에러 메시지를 다음 화면에서 표시하고자 할 때</a:t>
            </a:r>
            <a:r>
              <a:rPr lang="en-US" altLang="ko-KR" sz="1200">
                <a:latin typeface="+mn-ea"/>
              </a:rPr>
              <a:t>, </a:t>
            </a:r>
            <a:r>
              <a:rPr lang="ko-KR" altLang="en-US" sz="1200" err="1">
                <a:latin typeface="+mn-ea"/>
              </a:rPr>
              <a:t>리다이렉트를</a:t>
            </a:r>
            <a:r>
              <a:rPr lang="ko-KR" altLang="en-US" sz="1200">
                <a:latin typeface="+mn-ea"/>
              </a:rPr>
              <a:t> 사용하여 다른 </a:t>
            </a:r>
            <a:r>
              <a:rPr lang="en-US" altLang="ko-KR" sz="1200">
                <a:latin typeface="+mn-ea"/>
              </a:rPr>
              <a:t>URL</a:t>
            </a:r>
            <a:r>
              <a:rPr lang="ko-KR" altLang="en-US" sz="1200">
                <a:latin typeface="+mn-ea"/>
              </a:rPr>
              <a:t>로 이동시키면서 데이터를 전달해야 하는 상황이 자주 발생할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DCCB7E58-0A15-40E5-B3AD-6676E8577F12}"/>
              </a:ext>
            </a:extLst>
          </p:cNvPr>
          <p:cNvSpPr/>
          <p:nvPr/>
        </p:nvSpPr>
        <p:spPr>
          <a:xfrm>
            <a:off x="386818" y="1852187"/>
            <a:ext cx="11805182"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URL</a:t>
            </a:r>
            <a:r>
              <a:rPr lang="ko-KR" altLang="en-US" sz="1200" b="1">
                <a:latin typeface="+mn-ea"/>
              </a:rPr>
              <a:t>에 데이터 포함</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리다이렉트 요청에서 데이터를 전달하는 가장 기본적인 방법은 쿼리 파라미터를 </a:t>
            </a:r>
            <a:r>
              <a:rPr lang="en-US" altLang="ko-KR" sz="1200">
                <a:latin typeface="+mn-ea"/>
              </a:rPr>
              <a:t>URL</a:t>
            </a:r>
            <a:r>
              <a:rPr lang="ko-KR" altLang="en-US" sz="1200">
                <a:latin typeface="+mn-ea"/>
              </a:rPr>
              <a:t>에 추가하는 것이다</a:t>
            </a:r>
            <a:r>
              <a:rPr lang="en-US" altLang="ko-KR" sz="1200">
                <a:latin typeface="+mn-ea"/>
              </a:rPr>
              <a:t>. </a:t>
            </a:r>
            <a:r>
              <a:rPr lang="ko-KR" altLang="en-US" sz="1200">
                <a:latin typeface="+mn-ea"/>
              </a:rPr>
              <a:t>하지만 이 방식은 보안적으로 불안정하며</a:t>
            </a:r>
            <a:r>
              <a:rPr lang="en-US" altLang="ko-KR" sz="1200">
                <a:latin typeface="+mn-ea"/>
              </a:rPr>
              <a:t> </a:t>
            </a:r>
            <a:r>
              <a:rPr lang="ko-KR" altLang="en-US" sz="1200">
                <a:latin typeface="+mn-ea"/>
              </a:rPr>
              <a:t>사용자가 </a:t>
            </a:r>
            <a:r>
              <a:rPr lang="en-US" altLang="ko-KR" sz="1200">
                <a:latin typeface="+mn-ea"/>
              </a:rPr>
              <a:t>URL</a:t>
            </a:r>
            <a:r>
              <a:rPr lang="ko-KR" altLang="en-US" sz="1200">
                <a:latin typeface="+mn-ea"/>
              </a:rPr>
              <a:t>에서 민감한 정보를 볼 수 있다는 단점이 있다</a:t>
            </a: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세션 사용</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세션을 이용하여 데이터를 전달할 수도 있지만</a:t>
            </a:r>
            <a:r>
              <a:rPr lang="en-US" altLang="ko-KR" sz="1200">
                <a:latin typeface="+mn-ea"/>
              </a:rPr>
              <a:t> </a:t>
            </a:r>
            <a:r>
              <a:rPr lang="ko-KR" altLang="en-US" sz="1200">
                <a:latin typeface="+mn-ea"/>
              </a:rPr>
              <a:t>세션은 다음 요청 이후에도 남아 있는 데이터를 수동으로 제거해야 하며</a:t>
            </a:r>
            <a:r>
              <a:rPr lang="en-US" altLang="ko-KR" sz="1200">
                <a:latin typeface="+mn-ea"/>
              </a:rPr>
              <a:t> </a:t>
            </a:r>
            <a:r>
              <a:rPr lang="ko-KR" altLang="en-US" sz="1200">
                <a:latin typeface="+mn-ea"/>
              </a:rPr>
              <a:t>메모리를 많이 사용할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일회성 데이터 필요</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많은 경우</a:t>
            </a:r>
            <a:r>
              <a:rPr lang="en-US" altLang="ko-KR" sz="1200">
                <a:latin typeface="+mn-ea"/>
              </a:rPr>
              <a:t> </a:t>
            </a:r>
            <a:r>
              <a:rPr lang="ko-KR" altLang="en-US" sz="1200">
                <a:latin typeface="+mn-ea"/>
              </a:rPr>
              <a:t>리다이렉트 후 한 번만 사용할 데이터를 전달하는 것이 필요하다</a:t>
            </a:r>
            <a:r>
              <a:rPr lang="en-US" altLang="ko-KR" sz="1200">
                <a:latin typeface="+mn-ea"/>
              </a:rPr>
              <a:t>. </a:t>
            </a:r>
            <a:r>
              <a:rPr lang="ko-KR" altLang="en-US" sz="1200">
                <a:latin typeface="+mn-ea"/>
              </a:rPr>
              <a:t>하지만 기본 세션이나 </a:t>
            </a:r>
            <a:r>
              <a:rPr lang="en-US" altLang="ko-KR" sz="1200">
                <a:latin typeface="+mn-ea"/>
              </a:rPr>
              <a:t>URL </a:t>
            </a:r>
            <a:r>
              <a:rPr lang="ko-KR" altLang="en-US" sz="1200">
                <a:latin typeface="+mn-ea"/>
              </a:rPr>
              <a:t>쿼리 파라미터는 이 요구를 충족하지 못한다</a:t>
            </a:r>
            <a:endParaRPr lang="en-US" altLang="ko-KR" sz="1200">
              <a:latin typeface="+mn-ea"/>
            </a:endParaRPr>
          </a:p>
        </p:txBody>
      </p:sp>
      <p:sp>
        <p:nvSpPr>
          <p:cNvPr id="5" name="직사각형 4">
            <a:extLst>
              <a:ext uri="{FF2B5EF4-FFF2-40B4-BE49-F238E27FC236}">
                <a16:creationId xmlns:a16="http://schemas.microsoft.com/office/drawing/2014/main" id="{3BC16779-AFE1-401B-886A-054E19361371}"/>
              </a:ext>
            </a:extLst>
          </p:cNvPr>
          <p:cNvSpPr/>
          <p:nvPr/>
        </p:nvSpPr>
        <p:spPr>
          <a:xfrm>
            <a:off x="198756" y="147345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문제점</a:t>
            </a:r>
          </a:p>
        </p:txBody>
      </p:sp>
      <p:sp>
        <p:nvSpPr>
          <p:cNvPr id="6" name="직사각형 5">
            <a:extLst>
              <a:ext uri="{FF2B5EF4-FFF2-40B4-BE49-F238E27FC236}">
                <a16:creationId xmlns:a16="http://schemas.microsoft.com/office/drawing/2014/main" id="{B1DD6317-4351-4B05-BC15-ABC9182AE32D}"/>
              </a:ext>
            </a:extLst>
          </p:cNvPr>
          <p:cNvSpPr/>
          <p:nvPr/>
        </p:nvSpPr>
        <p:spPr>
          <a:xfrm>
            <a:off x="198756" y="4127586"/>
            <a:ext cx="54525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RedirectAttributes </a:t>
            </a:r>
            <a:r>
              <a:rPr lang="ko-KR" altLang="en-US" b="1">
                <a:solidFill>
                  <a:schemeClr val="accent1">
                    <a:lumMod val="75000"/>
                  </a:schemeClr>
                </a:solidFill>
                <a:latin typeface="+mn-ea"/>
              </a:rPr>
              <a:t>와 </a:t>
            </a:r>
            <a:r>
              <a:rPr lang="en-US" altLang="ko-KR" b="1">
                <a:solidFill>
                  <a:schemeClr val="accent1">
                    <a:lumMod val="75000"/>
                  </a:schemeClr>
                </a:solidFill>
                <a:latin typeface="+mn-ea"/>
              </a:rPr>
              <a:t>Flash Attributes </a:t>
            </a:r>
            <a:r>
              <a:rPr lang="ko-KR" altLang="en-US" b="1">
                <a:solidFill>
                  <a:schemeClr val="accent1">
                    <a:lumMod val="75000"/>
                  </a:schemeClr>
                </a:solidFill>
                <a:latin typeface="+mn-ea"/>
              </a:rPr>
              <a:t>의 등장</a:t>
            </a:r>
          </a:p>
        </p:txBody>
      </p:sp>
      <p:sp>
        <p:nvSpPr>
          <p:cNvPr id="8" name="직사각형 7">
            <a:extLst>
              <a:ext uri="{FF2B5EF4-FFF2-40B4-BE49-F238E27FC236}">
                <a16:creationId xmlns:a16="http://schemas.microsoft.com/office/drawing/2014/main" id="{660E9E4F-454F-4CBF-A551-5E820205BFF5}"/>
              </a:ext>
            </a:extLst>
          </p:cNvPr>
          <p:cNvSpPr/>
          <p:nvPr/>
        </p:nvSpPr>
        <p:spPr>
          <a:xfrm>
            <a:off x="198755" y="5457622"/>
            <a:ext cx="293753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Post-Redirect-Get </a:t>
            </a:r>
            <a:r>
              <a:rPr lang="ko-KR" altLang="en-US" b="1">
                <a:solidFill>
                  <a:schemeClr val="accent1">
                    <a:lumMod val="75000"/>
                  </a:schemeClr>
                </a:solidFill>
                <a:latin typeface="+mn-ea"/>
              </a:rPr>
              <a:t>패턴</a:t>
            </a:r>
          </a:p>
        </p:txBody>
      </p:sp>
      <p:sp>
        <p:nvSpPr>
          <p:cNvPr id="9" name="직사각형 8">
            <a:extLst>
              <a:ext uri="{FF2B5EF4-FFF2-40B4-BE49-F238E27FC236}">
                <a16:creationId xmlns:a16="http://schemas.microsoft.com/office/drawing/2014/main" id="{8A6C20C8-0515-4E7D-A85E-455022833655}"/>
              </a:ext>
            </a:extLst>
          </p:cNvPr>
          <p:cNvSpPr/>
          <p:nvPr/>
        </p:nvSpPr>
        <p:spPr>
          <a:xfrm>
            <a:off x="386818" y="5738766"/>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RedirectAttributes </a:t>
            </a:r>
            <a:r>
              <a:rPr lang="ko-KR" altLang="en-US" sz="1200">
                <a:latin typeface="+mn-ea"/>
              </a:rPr>
              <a:t>와 </a:t>
            </a:r>
            <a:r>
              <a:rPr lang="en-US" altLang="ko-KR" sz="1200">
                <a:latin typeface="+mn-ea"/>
              </a:rPr>
              <a:t>Flash Attributes</a:t>
            </a:r>
            <a:r>
              <a:rPr lang="ko-KR" altLang="en-US" sz="1200">
                <a:latin typeface="+mn-ea"/>
              </a:rPr>
              <a:t>는 주로 </a:t>
            </a:r>
            <a:r>
              <a:rPr lang="en-US" altLang="ko-KR" sz="1200">
                <a:latin typeface="+mn-ea"/>
              </a:rPr>
              <a:t>Post-Redirect-Get (PRG) </a:t>
            </a:r>
            <a:r>
              <a:rPr lang="ko-KR" altLang="en-US" sz="1200">
                <a:latin typeface="+mn-ea"/>
              </a:rPr>
              <a:t>패턴에서 유용하게 사용되는데</a:t>
            </a:r>
            <a:r>
              <a:rPr lang="en-US" altLang="ko-KR" sz="1200">
                <a:latin typeface="+mn-ea"/>
              </a:rPr>
              <a:t> </a:t>
            </a:r>
            <a:r>
              <a:rPr lang="ko-KR" altLang="en-US" sz="1200">
                <a:latin typeface="+mn-ea"/>
              </a:rPr>
              <a:t>사용자가 폼을 제출한 후</a:t>
            </a:r>
            <a:r>
              <a:rPr lang="en-US" altLang="ko-KR" sz="1200">
                <a:latin typeface="+mn-ea"/>
              </a:rPr>
              <a:t> </a:t>
            </a:r>
            <a:r>
              <a:rPr lang="ko-KR" altLang="en-US" sz="1200">
                <a:latin typeface="+mn-ea"/>
              </a:rPr>
              <a:t>같은 </a:t>
            </a:r>
            <a:r>
              <a:rPr lang="en-US" altLang="ko-KR" sz="1200">
                <a:latin typeface="+mn-ea"/>
              </a:rPr>
              <a:t>URL</a:t>
            </a:r>
            <a:r>
              <a:rPr lang="ko-KR" altLang="en-US" sz="1200">
                <a:latin typeface="+mn-ea"/>
              </a:rPr>
              <a:t>에서 폼을 다시 불러오는 대신 다른 페이지로 리다이렉트 시키는 패턴을 말한다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이 패턴을 통해 중복 제출 방지 및</a:t>
            </a:r>
            <a:r>
              <a:rPr lang="en-US" altLang="ko-KR" sz="1200">
                <a:latin typeface="+mn-ea"/>
              </a:rPr>
              <a:t> </a:t>
            </a:r>
            <a:r>
              <a:rPr lang="ko-KR" altLang="en-US" sz="1200">
                <a:latin typeface="+mn-ea"/>
              </a:rPr>
              <a:t>리다이렉트된 페이지에서 </a:t>
            </a:r>
            <a:r>
              <a:rPr lang="en-US" altLang="ko-KR" sz="1200">
                <a:latin typeface="+mn-ea"/>
              </a:rPr>
              <a:t>Flash Attributes</a:t>
            </a:r>
            <a:r>
              <a:rPr lang="ko-KR" altLang="en-US" sz="1200">
                <a:latin typeface="+mn-ea"/>
              </a:rPr>
              <a:t>를 통해 성공 또는 에러 메시지를 전달하여 사용자에게 정보를 표시할 수 있다</a:t>
            </a:r>
            <a:endParaRPr lang="en-US" altLang="ko-KR" sz="1200">
              <a:latin typeface="+mn-ea"/>
            </a:endParaRPr>
          </a:p>
        </p:txBody>
      </p:sp>
      <p:sp>
        <p:nvSpPr>
          <p:cNvPr id="10" name="직사각형 9">
            <a:extLst>
              <a:ext uri="{FF2B5EF4-FFF2-40B4-BE49-F238E27FC236}">
                <a16:creationId xmlns:a16="http://schemas.microsoft.com/office/drawing/2014/main" id="{948EF254-5124-4F91-B756-6F7E95757AD0}"/>
              </a:ext>
            </a:extLst>
          </p:cNvPr>
          <p:cNvSpPr/>
          <p:nvPr/>
        </p:nvSpPr>
        <p:spPr>
          <a:xfrm>
            <a:off x="386818" y="4517245"/>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RedirectAttributes </a:t>
            </a:r>
            <a:r>
              <a:rPr lang="ko-KR" altLang="en-US" sz="1200">
                <a:latin typeface="+mn-ea"/>
              </a:rPr>
              <a:t>는 리다이렉트 요청 시 데이터를 안전하고 효율적으로 전달할 수 있도록 돕는 인터페이스로서 리다이렉트 요청 간에 필요한 데이터를 </a:t>
            </a:r>
            <a:r>
              <a:rPr lang="en-US" altLang="ko-KR" sz="1200">
                <a:latin typeface="+mn-ea"/>
              </a:rPr>
              <a:t>URL</a:t>
            </a:r>
            <a:r>
              <a:rPr lang="ko-KR" altLang="en-US" sz="1200">
                <a:latin typeface="+mn-ea"/>
              </a:rPr>
              <a:t>에 포함할 수 있으며</a:t>
            </a:r>
            <a:r>
              <a:rPr lang="en-US" altLang="ko-KR" sz="1200">
                <a:latin typeface="+mn-ea"/>
              </a:rPr>
              <a:t> Flash Attributes </a:t>
            </a:r>
            <a:r>
              <a:rPr lang="ko-KR" altLang="en-US" sz="1200">
                <a:latin typeface="+mn-ea"/>
              </a:rPr>
              <a:t>를 사용해서 </a:t>
            </a:r>
            <a:r>
              <a:rPr lang="en-US" altLang="ko-KR" sz="1200">
                <a:latin typeface="+mn-ea"/>
              </a:rPr>
              <a:t>URL</a:t>
            </a:r>
            <a:r>
              <a:rPr lang="ko-KR" altLang="en-US" sz="1200">
                <a:latin typeface="+mn-ea"/>
              </a:rPr>
              <a:t>에 표시되지 않도록 임시 데이터를 세션을 통해 전달할 수도 있다</a:t>
            </a:r>
            <a:endParaRPr lang="en-US" altLang="ko-KR" sz="1200">
              <a:latin typeface="+mn-ea"/>
            </a:endParaRPr>
          </a:p>
        </p:txBody>
      </p:sp>
    </p:spTree>
    <p:extLst>
      <p:ext uri="{BB962C8B-B14F-4D97-AF65-F5344CB8AC3E}">
        <p14:creationId xmlns:p14="http://schemas.microsoft.com/office/powerpoint/2010/main" val="1395018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DB1733D-BFBD-4BE9-A01F-E7F9759ADD0C}"/>
              </a:ext>
            </a:extLst>
          </p:cNvPr>
          <p:cNvSpPr/>
          <p:nvPr/>
        </p:nvSpPr>
        <p:spPr>
          <a:xfrm>
            <a:off x="184241" y="706728"/>
            <a:ext cx="1694695" cy="276999"/>
          </a:xfrm>
          <a:prstGeom prst="rect">
            <a:avLst/>
          </a:prstGeom>
        </p:spPr>
        <p:txBody>
          <a:bodyPr wrap="none">
            <a:spAutoFit/>
          </a:bodyPr>
          <a:lstStyle/>
          <a:p>
            <a:r>
              <a:rPr lang="en-US" altLang="ko-KR" sz="1200">
                <a:latin typeface="+mj-lt"/>
              </a:rPr>
              <a:t>1) init() – </a:t>
            </a:r>
            <a:r>
              <a:rPr lang="ko-KR" altLang="en-US" sz="1200">
                <a:latin typeface="+mj-lt"/>
              </a:rPr>
              <a:t>초기화 작업</a:t>
            </a:r>
          </a:p>
        </p:txBody>
      </p:sp>
      <p:sp>
        <p:nvSpPr>
          <p:cNvPr id="35" name="직사각형 34">
            <a:extLst>
              <a:ext uri="{FF2B5EF4-FFF2-40B4-BE49-F238E27FC236}">
                <a16:creationId xmlns:a16="http://schemas.microsoft.com/office/drawing/2014/main" id="{155AC423-D92E-484E-AD6B-36EA62B7575C}"/>
              </a:ext>
            </a:extLst>
          </p:cNvPr>
          <p:cNvSpPr/>
          <p:nvPr/>
        </p:nvSpPr>
        <p:spPr>
          <a:xfrm>
            <a:off x="5773588" y="1272402"/>
            <a:ext cx="618502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생성되고</a:t>
            </a:r>
            <a:r>
              <a:rPr lang="en-US" altLang="ko-KR" sz="1200">
                <a:latin typeface="+mj-lt"/>
              </a:rPr>
              <a:t> init </a:t>
            </a:r>
            <a:r>
              <a:rPr lang="ko-KR" altLang="en-US" sz="1200">
                <a:latin typeface="+mj-lt"/>
              </a:rPr>
              <a:t>메서드를 통해 초기화 되며 최초 한 번만 호출된다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 </a:t>
            </a:r>
            <a:r>
              <a:rPr lang="ko-KR" altLang="en-US" sz="1200">
                <a:latin typeface="+mj-lt"/>
              </a:rPr>
              <a:t>주로 초기화 파라미터를 읽거나</a:t>
            </a:r>
            <a:r>
              <a:rPr lang="en-US" altLang="ko-KR" sz="1200">
                <a:latin typeface="+mj-lt"/>
              </a:rPr>
              <a:t> DB</a:t>
            </a:r>
            <a:r>
              <a:rPr lang="ko-KR" altLang="en-US" sz="1200">
                <a:latin typeface="+mj-lt"/>
              </a:rPr>
              <a:t> 연결 설정 등 초기 설정 작업을 수행한다</a:t>
            </a:r>
          </a:p>
        </p:txBody>
      </p:sp>
      <p:sp>
        <p:nvSpPr>
          <p:cNvPr id="2" name="Rectangle 1">
            <a:extLst>
              <a:ext uri="{FF2B5EF4-FFF2-40B4-BE49-F238E27FC236}">
                <a16:creationId xmlns:a16="http://schemas.microsoft.com/office/drawing/2014/main" id="{06490697-D26B-4AF4-9B46-A15F96082134}"/>
              </a:ext>
            </a:extLst>
          </p:cNvPr>
          <p:cNvSpPr>
            <a:spLocks noChangeArrowheads="1"/>
          </p:cNvSpPr>
          <p:nvPr/>
        </p:nvSpPr>
        <p:spPr bwMode="auto">
          <a:xfrm>
            <a:off x="348987" y="989844"/>
            <a:ext cx="5361334" cy="150624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a:t>
            </a:r>
            <a:r>
              <a:rPr lang="en-US" altLang="ko-KR" sz="1200">
                <a:solidFill>
                  <a:srgbClr val="CF8E6D"/>
                </a:solidFill>
                <a:latin typeface="+mj-lt"/>
                <a:ea typeface="JetBrains Mono"/>
              </a:rPr>
              <a:t> abstract</a:t>
            </a:r>
            <a:r>
              <a:rPr kumimoji="0" lang="ko-KR" altLang="ko-KR" sz="1200" b="0" i="0" u="none" strike="noStrike" cap="none" normalizeH="0" baseline="0">
                <a:ln>
                  <a:noFill/>
                </a:ln>
                <a:solidFill>
                  <a:srgbClr val="CF8E6D"/>
                </a:solidFill>
                <a:effectLst/>
                <a:latin typeface="+mj-lt"/>
                <a:ea typeface="JetBrains Mono"/>
              </a:rPr>
              <a:t> </a:t>
            </a:r>
            <a:r>
              <a:rPr kumimoji="0" lang="en-US" altLang="ko-KR" sz="1200" b="0" i="0" u="none" strike="noStrike" cap="none" normalizeH="0" baseline="0">
                <a:ln>
                  <a:noFill/>
                </a:ln>
                <a:solidFill>
                  <a:srgbClr val="CF8E6D"/>
                </a:solidFill>
                <a:effectLst/>
                <a:latin typeface="+mj-lt"/>
                <a:ea typeface="JetBrains Mono"/>
              </a:rPr>
              <a:t>class </a:t>
            </a:r>
            <a:r>
              <a:rPr kumimoji="0" lang="ko-KR" altLang="ko-KR" sz="1200" b="0" i="0" u="none" strike="noStrike" cap="none" normalizeH="0" baseline="0">
                <a:ln>
                  <a:noFill/>
                </a:ln>
                <a:solidFill>
                  <a:srgbClr val="BCBEC4"/>
                </a:solidFill>
                <a:effectLst/>
                <a:latin typeface="+mj-lt"/>
                <a:ea typeface="JetBrains Mono"/>
              </a:rPr>
              <a:t>HttpServlet </a:t>
            </a:r>
            <a:r>
              <a:rPr lang="en-US" altLang="ko-KR" sz="1200">
                <a:solidFill>
                  <a:srgbClr val="CF8E6D"/>
                </a:solidFill>
                <a:effectLst/>
                <a:highlight>
                  <a:srgbClr val="1E1F22"/>
                </a:highlight>
                <a:latin typeface="+mj-lt"/>
              </a:rPr>
              <a:t>extends </a:t>
            </a:r>
            <a:r>
              <a:rPr lang="en-US" altLang="ko-KR" sz="1200">
                <a:solidFill>
                  <a:srgbClr val="BCBEC4"/>
                </a:solidFill>
                <a:effectLst/>
                <a:highlight>
                  <a:srgbClr val="1E1F22"/>
                </a:highlight>
                <a:latin typeface="+mj-lt"/>
              </a:rPr>
              <a:t>GenericServlet</a:t>
            </a:r>
            <a:r>
              <a:rPr lang="ko-KR" altLang="en-US" sz="1200">
                <a:solidFill>
                  <a:srgbClr val="BCBEC4"/>
                </a:solidFill>
                <a:effectLst/>
                <a:highlight>
                  <a:srgbClr val="1E1F22"/>
                </a:highlight>
                <a:latin typeface="+mj-lt"/>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public void </a:t>
            </a:r>
            <a:r>
              <a:rPr kumimoji="0" lang="ko-KR" altLang="ko-KR" sz="1200" b="0" i="0" u="none" strike="noStrike" cap="none" normalizeH="0" baseline="0">
                <a:ln>
                  <a:noFill/>
                </a:ln>
                <a:solidFill>
                  <a:srgbClr val="56A8F5"/>
                </a:solidFill>
                <a:effectLst/>
                <a:latin typeface="+mj-lt"/>
                <a:ea typeface="JetBrains Mono"/>
              </a:rPr>
              <a:t>init</a:t>
            </a:r>
            <a:r>
              <a:rPr kumimoji="0" lang="ko-KR" altLang="ko-KR" sz="1200" b="0" i="0" u="none" strike="noStrike" cap="none" normalizeH="0" baseline="0">
                <a:ln>
                  <a:noFill/>
                </a:ln>
                <a:solidFill>
                  <a:srgbClr val="BCBEC4"/>
                </a:solidFill>
                <a:effectLst/>
                <a:latin typeface="+mj-lt"/>
                <a:ea typeface="JetBrains Mono"/>
              </a:rPr>
              <a:t>(ServletConfig config) </a:t>
            </a:r>
            <a:r>
              <a:rPr kumimoji="0" lang="ko-KR" altLang="ko-KR" sz="1200" b="0" i="0" u="none" strike="noStrike" cap="none" normalizeH="0" baseline="0">
                <a:ln>
                  <a:noFill/>
                </a:ln>
                <a:solidFill>
                  <a:srgbClr val="CF8E6D"/>
                </a:solidFill>
                <a:effectLst/>
                <a:latin typeface="+mj-lt"/>
                <a:ea typeface="JetBrains Mono"/>
              </a:rPr>
              <a:t>throws </a:t>
            </a:r>
            <a:r>
              <a:rPr kumimoji="0" lang="ko-KR" altLang="ko-KR" sz="1200" b="0" i="0" u="none" strike="noStrike" cap="none" normalizeH="0" baseline="0">
                <a:ln>
                  <a:noFill/>
                </a:ln>
                <a:solidFill>
                  <a:srgbClr val="BCBEC4"/>
                </a:solidFill>
                <a:effectLst/>
                <a:latin typeface="+mj-lt"/>
                <a:ea typeface="JetBrains Mono"/>
              </a:rPr>
              <a:t>ServletException {</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super</a:t>
            </a:r>
            <a:r>
              <a:rPr kumimoji="0" lang="ko-KR" altLang="ko-KR" sz="1200" b="0" i="0" u="none" strike="noStrike" cap="none" normalizeH="0" baseline="0">
                <a:ln>
                  <a:noFill/>
                </a:ln>
                <a:solidFill>
                  <a:srgbClr val="BCBEC4"/>
                </a:solidFill>
                <a:effectLst/>
                <a:latin typeface="+mj-lt"/>
                <a:ea typeface="JetBrains Mono"/>
              </a:rPr>
              <a:t>.init(config);</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맑은 고딕" panose="020B0503020000020004" pitchFamily="50" charset="-127"/>
              </a:rPr>
              <a:t>초기화 작업 수행</a:t>
            </a:r>
            <a:br>
              <a:rPr kumimoji="0" lang="ko-KR" altLang="ko-KR" sz="1200" b="0" i="0" u="none" strike="noStrike" cap="none" normalizeH="0" baseline="0">
                <a:ln>
                  <a:noFill/>
                </a:ln>
                <a:solidFill>
                  <a:srgbClr val="7A7E85"/>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15" name="직사각형 14">
            <a:extLst>
              <a:ext uri="{FF2B5EF4-FFF2-40B4-BE49-F238E27FC236}">
                <a16:creationId xmlns:a16="http://schemas.microsoft.com/office/drawing/2014/main" id="{B4F0F2ED-49AE-4960-89C1-EB9A2987D1D5}"/>
              </a:ext>
            </a:extLst>
          </p:cNvPr>
          <p:cNvSpPr/>
          <p:nvPr/>
        </p:nvSpPr>
        <p:spPr>
          <a:xfrm>
            <a:off x="184241" y="2631792"/>
            <a:ext cx="2161426" cy="276999"/>
          </a:xfrm>
          <a:prstGeom prst="rect">
            <a:avLst/>
          </a:prstGeom>
        </p:spPr>
        <p:txBody>
          <a:bodyPr wrap="none">
            <a:spAutoFit/>
          </a:bodyPr>
          <a:lstStyle/>
          <a:p>
            <a:r>
              <a:rPr lang="en-US" altLang="ko-KR" sz="1200">
                <a:latin typeface="+mj-lt"/>
              </a:rPr>
              <a:t>2) service() – </a:t>
            </a:r>
            <a:r>
              <a:rPr lang="ko-KR" altLang="en-US" sz="1200">
                <a:latin typeface="+mj-lt"/>
              </a:rPr>
              <a:t>요청 처리 작업</a:t>
            </a:r>
          </a:p>
        </p:txBody>
      </p:sp>
      <p:sp>
        <p:nvSpPr>
          <p:cNvPr id="16" name="직사각형 15">
            <a:extLst>
              <a:ext uri="{FF2B5EF4-FFF2-40B4-BE49-F238E27FC236}">
                <a16:creationId xmlns:a16="http://schemas.microsoft.com/office/drawing/2014/main" id="{32C17DB6-1DD8-471A-A4BE-33B04059E0B4}"/>
              </a:ext>
            </a:extLst>
          </p:cNvPr>
          <p:cNvSpPr/>
          <p:nvPr/>
        </p:nvSpPr>
        <p:spPr>
          <a:xfrm>
            <a:off x="5738393" y="3026442"/>
            <a:ext cx="633940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클라이언트로부터의 모든 요청은 </a:t>
            </a:r>
            <a:r>
              <a:rPr lang="en-US" altLang="ko-KR" sz="1200">
                <a:latin typeface="+mj-lt"/>
              </a:rPr>
              <a:t>service </a:t>
            </a:r>
            <a:r>
              <a:rPr lang="ko-KR" altLang="en-US" sz="1200">
                <a:latin typeface="+mj-lt"/>
              </a:rPr>
              <a:t>메서드를 통해 처리되며 </a:t>
            </a:r>
            <a:r>
              <a:rPr lang="en-US" altLang="ko-KR" sz="1200">
                <a:latin typeface="+mj-lt"/>
              </a:rPr>
              <a:t>HttpServletRequest </a:t>
            </a:r>
            <a:r>
              <a:rPr lang="ko-KR" altLang="en-US" sz="1200">
                <a:latin typeface="+mj-lt"/>
              </a:rPr>
              <a:t>와 </a:t>
            </a:r>
            <a:r>
              <a:rPr lang="en-US" altLang="ko-KR" sz="1200">
                <a:latin typeface="+mj-lt"/>
              </a:rPr>
              <a:t>HttpServletResponse </a:t>
            </a:r>
            <a:r>
              <a:rPr lang="ko-KR" altLang="en-US" sz="1200">
                <a:latin typeface="+mj-lt"/>
              </a:rPr>
              <a:t>객체가 생성되어 전달된다</a:t>
            </a:r>
            <a:r>
              <a:rPr lang="en-US" altLang="ko-KR" sz="1200">
                <a:latin typeface="+mj-lt"/>
              </a:rPr>
              <a:t> </a:t>
            </a:r>
          </a:p>
          <a:p>
            <a:pPr marL="171450" indent="-171450">
              <a:lnSpc>
                <a:spcPct val="150000"/>
              </a:lnSpc>
              <a:buFont typeface="Arial" panose="020B0604020202020204" pitchFamily="34" charset="0"/>
              <a:buChar char="•"/>
            </a:pPr>
            <a:r>
              <a:rPr lang="en-US" altLang="ko-KR" sz="1200">
                <a:latin typeface="+mj-lt"/>
              </a:rPr>
              <a:t>HTTP</a:t>
            </a:r>
            <a:r>
              <a:rPr lang="ko-KR" altLang="en-US" sz="1200">
                <a:latin typeface="+mj-lt"/>
              </a:rPr>
              <a:t> 메서드</a:t>
            </a:r>
            <a:r>
              <a:rPr lang="en-US" altLang="ko-KR" sz="1200">
                <a:latin typeface="+mj-lt"/>
              </a:rPr>
              <a:t>(GET, POST </a:t>
            </a:r>
            <a:r>
              <a:rPr lang="ko-KR" altLang="en-US" sz="1200">
                <a:latin typeface="+mj-lt"/>
              </a:rPr>
              <a:t>등</a:t>
            </a:r>
            <a:r>
              <a:rPr lang="en-US" altLang="ko-KR" sz="1200">
                <a:latin typeface="+mj-lt"/>
              </a:rPr>
              <a:t>) </a:t>
            </a:r>
            <a:r>
              <a:rPr lang="ko-KR" altLang="en-US" sz="1200">
                <a:latin typeface="+mj-lt"/>
              </a:rPr>
              <a:t>에 따라 </a:t>
            </a:r>
            <a:r>
              <a:rPr lang="en-US" altLang="ko-KR" sz="1200">
                <a:latin typeface="+mj-lt"/>
              </a:rPr>
              <a:t>doGet, doPost </a:t>
            </a:r>
            <a:r>
              <a:rPr lang="ko-KR" altLang="en-US" sz="1200">
                <a:latin typeface="+mj-lt"/>
              </a:rPr>
              <a:t>등의 메서드를 호출한다</a:t>
            </a:r>
          </a:p>
        </p:txBody>
      </p:sp>
      <p:sp>
        <p:nvSpPr>
          <p:cNvPr id="3" name="Rectangle 2">
            <a:extLst>
              <a:ext uri="{FF2B5EF4-FFF2-40B4-BE49-F238E27FC236}">
                <a16:creationId xmlns:a16="http://schemas.microsoft.com/office/drawing/2014/main" id="{6775C31F-7303-42E2-AF46-0922BFC26BA7}"/>
              </a:ext>
            </a:extLst>
          </p:cNvPr>
          <p:cNvSpPr>
            <a:spLocks noChangeArrowheads="1"/>
          </p:cNvSpPr>
          <p:nvPr/>
        </p:nvSpPr>
        <p:spPr bwMode="auto">
          <a:xfrm>
            <a:off x="348987" y="2920868"/>
            <a:ext cx="5361334" cy="19863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a:t>
            </a:r>
            <a:r>
              <a:rPr kumimoji="0" lang="en-US" altLang="ko-KR" sz="1200" b="0" i="0" u="none" strike="noStrike" cap="none" normalizeH="0" baseline="0">
                <a:ln>
                  <a:noFill/>
                </a:ln>
                <a:solidFill>
                  <a:srgbClr val="CF8E6D"/>
                </a:solidFill>
                <a:effectLst/>
                <a:latin typeface="+mj-lt"/>
                <a:ea typeface="JetBrains Mono"/>
              </a:rPr>
              <a:t> </a:t>
            </a:r>
            <a:r>
              <a:rPr lang="en-US" altLang="ko-KR" sz="1200">
                <a:solidFill>
                  <a:srgbClr val="CF8E6D"/>
                </a:solidFill>
                <a:latin typeface="+mj-lt"/>
                <a:ea typeface="JetBrains Mono"/>
              </a:rPr>
              <a:t>abstract</a:t>
            </a:r>
            <a:r>
              <a:rPr kumimoji="0" lang="ko-KR" altLang="ko-KR" sz="1200" b="0" i="0" u="none" strike="noStrike" cap="none" normalizeH="0" baseline="0">
                <a:ln>
                  <a:noFill/>
                </a:ln>
                <a:solidFill>
                  <a:srgbClr val="CF8E6D"/>
                </a:solidFill>
                <a:effectLst/>
                <a:latin typeface="+mj-lt"/>
                <a:ea typeface="JetBrains Mono"/>
              </a:rPr>
              <a:t> class </a:t>
            </a:r>
            <a:r>
              <a:rPr kumimoji="0" lang="ko-KR" altLang="ko-KR" sz="1200" b="0" i="0" u="none" strike="noStrike" cap="none" normalizeH="0" baseline="0">
                <a:ln>
                  <a:noFill/>
                </a:ln>
                <a:solidFill>
                  <a:srgbClr val="BCBEC4"/>
                </a:solidFill>
                <a:effectLst/>
                <a:latin typeface="+mj-lt"/>
                <a:ea typeface="JetBrains Mono"/>
              </a:rPr>
              <a:t>HttpServlet</a:t>
            </a:r>
            <a:r>
              <a:rPr lang="en-US" altLang="ko-KR" sz="1200">
                <a:solidFill>
                  <a:srgbClr val="CF8E6D"/>
                </a:solidFill>
                <a:effectLst/>
                <a:highlight>
                  <a:srgbClr val="1E1F22"/>
                </a:highlight>
                <a:latin typeface="+mj-lt"/>
              </a:rPr>
              <a:t> extends </a:t>
            </a:r>
            <a:r>
              <a:rPr lang="en-US" altLang="ko-KR" sz="1200">
                <a:solidFill>
                  <a:srgbClr val="BCBEC4"/>
                </a:solidFill>
                <a:effectLst/>
                <a:highlight>
                  <a:srgbClr val="1E1F22"/>
                </a:highlight>
                <a:latin typeface="+mj-lt"/>
              </a:rPr>
              <a:t>GenericServlet</a:t>
            </a:r>
            <a:r>
              <a:rPr kumimoji="0" lang="ko-KR" altLang="ko-KR" sz="1200" b="0" i="0" u="none" strike="noStrike" cap="none" normalizeH="0" baseline="0">
                <a:ln>
                  <a:noFill/>
                </a:ln>
                <a:solidFill>
                  <a:srgbClr val="BCBEC4"/>
                </a:solidFill>
                <a:effectLst/>
                <a:latin typeface="+mj-lt"/>
                <a:ea typeface="JetBrains Mono"/>
              </a:rPr>
              <a:t> {</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lang="en-US" altLang="ko-KR" sz="1200">
                <a:solidFill>
                  <a:srgbClr val="CF8E6D"/>
                </a:solidFill>
                <a:latin typeface="+mj-lt"/>
                <a:ea typeface="JetBrains Mono"/>
              </a:rPr>
              <a:t>public v</a:t>
            </a:r>
            <a:r>
              <a:rPr kumimoji="0" lang="ko-KR" altLang="ko-KR" sz="1200" b="0" i="0" u="none" strike="noStrike" cap="none" normalizeH="0" baseline="0">
                <a:ln>
                  <a:noFill/>
                </a:ln>
                <a:solidFill>
                  <a:srgbClr val="CF8E6D"/>
                </a:solidFill>
                <a:effectLst/>
                <a:latin typeface="+mj-lt"/>
                <a:ea typeface="JetBrains Mono"/>
              </a:rPr>
              <a:t>oid </a:t>
            </a:r>
            <a:r>
              <a:rPr kumimoji="0" lang="en-US" altLang="ko-KR" sz="1200" b="0" i="0" u="none" strike="noStrike" cap="none" normalizeH="0" baseline="0">
                <a:ln>
                  <a:noFill/>
                </a:ln>
                <a:solidFill>
                  <a:srgbClr val="56A8F5"/>
                </a:solidFill>
                <a:effectLst/>
                <a:latin typeface="+mj-lt"/>
                <a:ea typeface="JetBrains Mono"/>
              </a:rPr>
              <a:t>service</a:t>
            </a:r>
            <a:r>
              <a:rPr kumimoji="0" lang="ko-KR" altLang="ko-KR" sz="1200" b="0" i="0" u="none" strike="noStrike" cap="none" normalizeH="0" baseline="0">
                <a:ln>
                  <a:noFill/>
                </a:ln>
                <a:solidFill>
                  <a:srgbClr val="BCBEC4"/>
                </a:solidFill>
                <a:effectLst/>
                <a:latin typeface="+mj-lt"/>
                <a:ea typeface="JetBrains Mono"/>
              </a:rPr>
              <a:t>(</a:t>
            </a:r>
            <a:r>
              <a:rPr lang="en-US" altLang="ko-KR" sz="1200">
                <a:solidFill>
                  <a:srgbClr val="BCBEC4"/>
                </a:solidFill>
                <a:latin typeface="+mj-lt"/>
                <a:ea typeface="JetBrains Mono"/>
              </a:rPr>
              <a:t>Http</a:t>
            </a:r>
            <a:r>
              <a:rPr kumimoji="0" lang="ko-KR" altLang="ko-KR" sz="1200" b="0" i="0" u="none" strike="noStrike" cap="none" normalizeH="0" baseline="0">
                <a:ln>
                  <a:noFill/>
                </a:ln>
                <a:solidFill>
                  <a:srgbClr val="BCBEC4"/>
                </a:solidFill>
                <a:effectLst/>
                <a:latin typeface="+mj-lt"/>
                <a:ea typeface="JetBrains Mono"/>
              </a:rPr>
              <a:t>ServletRequest req, </a:t>
            </a:r>
            <a:r>
              <a:rPr kumimoji="0" lang="en-US" altLang="ko-KR" sz="1200" b="0" i="0" u="none" strike="noStrike" cap="none" normalizeH="0" baseline="0">
                <a:ln>
                  <a:noFill/>
                </a:ln>
                <a:solidFill>
                  <a:srgbClr val="BCBEC4"/>
                </a:solidFill>
                <a:effectLst/>
                <a:latin typeface="+mj-lt"/>
                <a:ea typeface="JetBrains Mono"/>
              </a:rPr>
              <a:t>Http</a:t>
            </a:r>
            <a:r>
              <a:rPr kumimoji="0" lang="ko-KR" altLang="ko-KR" sz="1200" b="0" i="0" u="none" strike="noStrike" cap="none" normalizeH="0" baseline="0">
                <a:ln>
                  <a:noFill/>
                </a:ln>
                <a:solidFill>
                  <a:srgbClr val="BCBEC4"/>
                </a:solidFill>
                <a:effectLst/>
                <a:latin typeface="+mj-lt"/>
                <a:ea typeface="JetBrains Mono"/>
              </a:rPr>
              <a:t>ServletResponse resp) </a:t>
            </a:r>
            <a:endParaRPr kumimoji="0" lang="en-US" altLang="ko-KR" sz="12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rgbClr val="BCBEC4"/>
                </a:solidFill>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throws </a:t>
            </a:r>
            <a:r>
              <a:rPr kumimoji="0" lang="ko-KR" altLang="ko-KR" sz="1200" b="0" i="0" u="none" strike="noStrike" cap="none" normalizeH="0" baseline="0">
                <a:ln>
                  <a:noFill/>
                </a:ln>
                <a:solidFill>
                  <a:srgbClr val="BCBEC4"/>
                </a:solidFill>
                <a:effectLst/>
                <a:latin typeface="+mj-lt"/>
                <a:ea typeface="JetBrains Mono"/>
              </a:rPr>
              <a:t>ServletException, IOException {</a:t>
            </a:r>
            <a:br>
              <a:rPr kumimoji="0" lang="ko-KR" altLang="ko-KR" sz="1200" b="0" i="0" u="none" strike="noStrike" cap="none" normalizeH="0" baseline="0">
                <a:ln>
                  <a:noFill/>
                </a:ln>
                <a:solidFill>
                  <a:srgbClr val="BCBEC4"/>
                </a:solidFill>
                <a:effectLst/>
                <a:latin typeface="+mj-lt"/>
                <a:ea typeface="JetBrains Mono"/>
              </a:rPr>
            </a:br>
            <a:r>
              <a:rPr kumimoji="0" lang="en-US" altLang="ko-KR" sz="1200" b="0" i="0" u="none" strike="noStrike" cap="none" normalizeH="0" baseline="0">
                <a:ln>
                  <a:noFill/>
                </a:ln>
                <a:solidFill>
                  <a:srgbClr val="BCBEC4"/>
                </a:solidFill>
                <a:effectLst/>
                <a:latin typeface="+mj-lt"/>
                <a:ea typeface="JetBrains Mono"/>
              </a:rPr>
              <a:t>        </a:t>
            </a:r>
            <a:r>
              <a:rPr lang="en-US" altLang="ko-KR" sz="1200">
                <a:solidFill>
                  <a:schemeClr val="bg1">
                    <a:lumMod val="65000"/>
                  </a:schemeClr>
                </a:solidFill>
                <a:latin typeface="+mj-lt"/>
                <a:ea typeface="맑은 고딕" panose="020B0503020000020004" pitchFamily="50" charset="-127"/>
              </a:rPr>
              <a:t>doGet();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chemeClr val="bg1">
                    <a:lumMod val="65000"/>
                  </a:schemeClr>
                </a:solidFill>
                <a:latin typeface="+mj-lt"/>
                <a:ea typeface="맑은 고딕" panose="020B0503020000020004" pitchFamily="50" charset="-127"/>
              </a:rPr>
              <a:t>        doPost();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chemeClr val="bg1">
                    <a:lumMod val="65000"/>
                  </a:schemeClr>
                </a:solidFill>
                <a:latin typeface="+mj-lt"/>
                <a:ea typeface="맑은 고딕" panose="020B0503020000020004" pitchFamily="50" charset="-127"/>
              </a:rPr>
              <a:t>        . . . </a:t>
            </a: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0" u="none" strike="noStrike" cap="none" normalizeH="0" baseline="0">
                <a:ln>
                  <a:noFill/>
                </a:ln>
                <a:solidFill>
                  <a:schemeClr val="bg1"/>
                </a:solidFill>
                <a:effectLst/>
                <a:latin typeface="+mj-lt"/>
                <a:ea typeface="맑은 고딕" panose="020B0503020000020004" pitchFamily="50" charset="-127"/>
              </a:rPr>
              <a:t>     }</a:t>
            </a:r>
            <a:br>
              <a:rPr kumimoji="0" lang="ko-KR" altLang="ko-KR" sz="1200" b="0" i="0" u="none" strike="noStrike" cap="none" normalizeH="0" baseline="0">
                <a:ln>
                  <a:noFill/>
                </a:ln>
                <a:solidFill>
                  <a:schemeClr val="bg1"/>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6" name="직사각형 5">
            <a:extLst>
              <a:ext uri="{FF2B5EF4-FFF2-40B4-BE49-F238E27FC236}">
                <a16:creationId xmlns:a16="http://schemas.microsoft.com/office/drawing/2014/main" id="{BE88F049-C0F2-22EB-B97B-FECDB5FF8BEE}"/>
              </a:ext>
            </a:extLst>
          </p:cNvPr>
          <p:cNvSpPr/>
          <p:nvPr/>
        </p:nvSpPr>
        <p:spPr>
          <a:xfrm>
            <a:off x="184241" y="5049364"/>
            <a:ext cx="1836785" cy="276999"/>
          </a:xfrm>
          <a:prstGeom prst="rect">
            <a:avLst/>
          </a:prstGeom>
        </p:spPr>
        <p:txBody>
          <a:bodyPr wrap="none">
            <a:spAutoFit/>
          </a:bodyPr>
          <a:lstStyle/>
          <a:p>
            <a:r>
              <a:rPr lang="en-US" altLang="ko-KR" sz="1200">
                <a:latin typeface="+mj-lt"/>
              </a:rPr>
              <a:t>3) destroy() – </a:t>
            </a:r>
            <a:r>
              <a:rPr lang="ko-KR" altLang="en-US" sz="1200">
                <a:latin typeface="+mj-lt"/>
              </a:rPr>
              <a:t>종료 작업</a:t>
            </a:r>
          </a:p>
        </p:txBody>
      </p:sp>
      <p:sp>
        <p:nvSpPr>
          <p:cNvPr id="7" name="직사각형 6">
            <a:extLst>
              <a:ext uri="{FF2B5EF4-FFF2-40B4-BE49-F238E27FC236}">
                <a16:creationId xmlns:a16="http://schemas.microsoft.com/office/drawing/2014/main" id="{027A5050-E117-68C1-FCE0-788B4662AD42}"/>
              </a:ext>
            </a:extLst>
          </p:cNvPr>
          <p:cNvSpPr/>
          <p:nvPr/>
        </p:nvSpPr>
        <p:spPr>
          <a:xfrm>
            <a:off x="5738393" y="5418238"/>
            <a:ext cx="626220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서비스에서 제외되면 </a:t>
            </a:r>
            <a:r>
              <a:rPr lang="en-US" altLang="ko-KR" sz="1200">
                <a:latin typeface="+mj-lt"/>
              </a:rPr>
              <a:t>destroy() </a:t>
            </a:r>
            <a:r>
              <a:rPr lang="ko-KR" altLang="en-US" sz="1200">
                <a:latin typeface="+mj-lt"/>
              </a:rPr>
              <a:t>메서드를 통해 종료되고</a:t>
            </a:r>
            <a:r>
              <a:rPr lang="en-US" altLang="ko-KR" sz="1200">
                <a:latin typeface="+mj-lt"/>
              </a:rPr>
              <a:t> </a:t>
            </a:r>
            <a:r>
              <a:rPr lang="ko-KR" altLang="en-US" sz="1200">
                <a:latin typeface="+mj-lt"/>
              </a:rPr>
              <a:t>이후 가비지 컬렉션 및 </a:t>
            </a:r>
            <a:r>
              <a:rPr lang="en-US" altLang="ko-KR" sz="1200">
                <a:latin typeface="+mj-lt"/>
              </a:rPr>
              <a:t>finalize </a:t>
            </a:r>
            <a:r>
              <a:rPr lang="ko-KR" altLang="en-US" sz="1200">
                <a:latin typeface="+mj-lt"/>
              </a:rPr>
              <a:t>과정을 거친다</a:t>
            </a:r>
          </a:p>
        </p:txBody>
      </p:sp>
      <p:sp>
        <p:nvSpPr>
          <p:cNvPr id="8" name="Rectangle 1">
            <a:extLst>
              <a:ext uri="{FF2B5EF4-FFF2-40B4-BE49-F238E27FC236}">
                <a16:creationId xmlns:a16="http://schemas.microsoft.com/office/drawing/2014/main" id="{83B6A3DA-06C2-0E8D-40E5-E5344095546B}"/>
              </a:ext>
            </a:extLst>
          </p:cNvPr>
          <p:cNvSpPr>
            <a:spLocks noChangeArrowheads="1"/>
          </p:cNvSpPr>
          <p:nvPr/>
        </p:nvSpPr>
        <p:spPr bwMode="auto">
          <a:xfrm>
            <a:off x="348987" y="5334772"/>
            <a:ext cx="5358426" cy="126618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 </a:t>
            </a:r>
            <a:r>
              <a:rPr lang="en-US" altLang="ko-KR" sz="1200">
                <a:solidFill>
                  <a:srgbClr val="CF8E6D"/>
                </a:solidFill>
                <a:latin typeface="+mj-lt"/>
                <a:ea typeface="JetBrains Mono"/>
              </a:rPr>
              <a:t>abstract </a:t>
            </a:r>
            <a:r>
              <a:rPr kumimoji="0" lang="ko-KR" altLang="ko-KR" sz="1200" b="0" i="0" u="none" strike="noStrike" cap="none" normalizeH="0" baseline="0">
                <a:ln>
                  <a:noFill/>
                </a:ln>
                <a:solidFill>
                  <a:srgbClr val="CF8E6D"/>
                </a:solidFill>
                <a:effectLst/>
                <a:latin typeface="+mj-lt"/>
                <a:ea typeface="JetBrains Mono"/>
              </a:rPr>
              <a:t>class </a:t>
            </a:r>
            <a:r>
              <a:rPr kumimoji="0" lang="ko-KR" altLang="ko-KR" sz="1200" b="0" i="0" u="none" strike="noStrike" cap="none" normalizeH="0" baseline="0">
                <a:ln>
                  <a:noFill/>
                </a:ln>
                <a:solidFill>
                  <a:srgbClr val="BCBEC4"/>
                </a:solidFill>
                <a:effectLst/>
                <a:latin typeface="+mj-lt"/>
                <a:ea typeface="JetBrains Mono"/>
              </a:rPr>
              <a:t>HttpServlet </a:t>
            </a:r>
            <a:r>
              <a:rPr lang="en-US" altLang="ko-KR" sz="1200">
                <a:solidFill>
                  <a:srgbClr val="CF8E6D"/>
                </a:solidFill>
                <a:effectLst/>
                <a:highlight>
                  <a:srgbClr val="1E1F22"/>
                </a:highlight>
                <a:latin typeface="+mj-lt"/>
              </a:rPr>
              <a:t>extends </a:t>
            </a:r>
            <a:r>
              <a:rPr lang="en-US" altLang="ko-KR" sz="1200">
                <a:solidFill>
                  <a:srgbClr val="BCBEC4"/>
                </a:solidFill>
                <a:effectLst/>
                <a:highlight>
                  <a:srgbClr val="1E1F22"/>
                </a:highlight>
                <a:latin typeface="+mj-lt"/>
              </a:rPr>
              <a:t>GenericServlet</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public void </a:t>
            </a:r>
            <a:r>
              <a:rPr lang="en-US" altLang="ko-KR" sz="1200">
                <a:solidFill>
                  <a:srgbClr val="56A8F5"/>
                </a:solidFill>
                <a:latin typeface="+mj-lt"/>
                <a:ea typeface="JetBrains Mono"/>
              </a:rPr>
              <a:t>destroy</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en-US"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JetBrains Mono"/>
              </a:rPr>
              <a:t>// </a:t>
            </a:r>
            <a:r>
              <a:rPr kumimoji="0" lang="ko-KR" altLang="en-US" sz="1200" b="0" i="0" u="none" strike="noStrike" cap="none" normalizeH="0" baseline="0">
                <a:ln>
                  <a:noFill/>
                </a:ln>
                <a:solidFill>
                  <a:srgbClr val="7A7E85"/>
                </a:solidFill>
                <a:effectLst/>
                <a:latin typeface="+mj-lt"/>
                <a:ea typeface="맑은 고딕" panose="020B0503020000020004" pitchFamily="50" charset="-127"/>
              </a:rPr>
              <a:t>리소스 해제</a:t>
            </a:r>
            <a:r>
              <a:rPr kumimoji="0" lang="ko-KR" altLang="ko-KR" sz="1200" b="0" i="0" u="none" strike="noStrike" cap="none" normalizeH="0" baseline="0">
                <a:ln>
                  <a:noFill/>
                </a:ln>
                <a:solidFill>
                  <a:srgbClr val="7A7E85"/>
                </a:solidFill>
                <a:effectLst/>
                <a:latin typeface="+mj-lt"/>
                <a:ea typeface="맑은 고딕" panose="020B0503020000020004" pitchFamily="50" charset="-127"/>
              </a:rPr>
              <a:t> 작업 수행</a:t>
            </a:r>
            <a:br>
              <a:rPr kumimoji="0" lang="ko-KR" altLang="ko-KR" sz="1200" b="0" i="0" u="none" strike="noStrike" cap="none" normalizeH="0" baseline="0">
                <a:ln>
                  <a:noFill/>
                </a:ln>
                <a:solidFill>
                  <a:srgbClr val="7A7E85"/>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9" name="직사각형 8">
            <a:extLst>
              <a:ext uri="{FF2B5EF4-FFF2-40B4-BE49-F238E27FC236}">
                <a16:creationId xmlns:a16="http://schemas.microsoft.com/office/drawing/2014/main" id="{831A3604-FF0E-1063-43D4-5D59D77C8FBF}"/>
              </a:ext>
            </a:extLst>
          </p:cNvPr>
          <p:cNvSpPr/>
          <p:nvPr/>
        </p:nvSpPr>
        <p:spPr>
          <a:xfrm>
            <a:off x="96253" y="222083"/>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생명 주기</a:t>
            </a:r>
          </a:p>
        </p:txBody>
      </p:sp>
    </p:spTree>
    <p:extLst>
      <p:ext uri="{BB962C8B-B14F-4D97-AF65-F5344CB8AC3E}">
        <p14:creationId xmlns:p14="http://schemas.microsoft.com/office/powerpoint/2010/main" val="183318581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24662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RedirectAttributes</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E57D8191-9599-4F2E-A632-D9D4D83C9412}"/>
              </a:ext>
            </a:extLst>
          </p:cNvPr>
          <p:cNvSpPr/>
          <p:nvPr/>
        </p:nvSpPr>
        <p:spPr>
          <a:xfrm>
            <a:off x="4179169" y="823532"/>
            <a:ext cx="7231202" cy="186268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t>자동 생성된 이름으로 플래시 속성을 추가한다</a:t>
            </a:r>
            <a:endParaRPr lang="en-US" altLang="ko-KR" sz="1100"/>
          </a:p>
          <a:p>
            <a:pPr marL="171450" indent="-171450">
              <a:lnSpc>
                <a:spcPct val="150000"/>
              </a:lnSpc>
              <a:buFont typeface="Arial" panose="020B0604020202020204" pitchFamily="34" charset="0"/>
              <a:buChar char="•"/>
            </a:pPr>
            <a:r>
              <a:rPr lang="ko-KR" altLang="en-US" sz="1100"/>
              <a:t>지정된 이름과 값을 </a:t>
            </a:r>
            <a:r>
              <a:rPr lang="en-US" altLang="ko-KR" sz="1100"/>
              <a:t>URL </a:t>
            </a:r>
            <a:r>
              <a:rPr lang="ko-KR" altLang="en-US" sz="1100"/>
              <a:t>쿼리 매개변수로 추가한다</a:t>
            </a:r>
            <a:endParaRPr lang="en-US" altLang="ko-KR" sz="1100"/>
          </a:p>
          <a:p>
            <a:pPr marL="171450" indent="-171450">
              <a:lnSpc>
                <a:spcPct val="150000"/>
              </a:lnSpc>
              <a:buFont typeface="Arial" panose="020B0604020202020204" pitchFamily="34" charset="0"/>
              <a:buChar char="•"/>
            </a:pPr>
            <a:r>
              <a:rPr lang="ko-KR" altLang="en-US" sz="1100"/>
              <a:t>객체의 이름을 자동 생성하여 </a:t>
            </a:r>
            <a:r>
              <a:rPr lang="en-US" altLang="ko-KR" sz="1100"/>
              <a:t>URL </a:t>
            </a:r>
            <a:r>
              <a:rPr lang="ko-KR" altLang="en-US" sz="1100"/>
              <a:t>쿼리 매개변수로 추가한다</a:t>
            </a:r>
            <a:endParaRPr lang="en-US" altLang="ko-KR" sz="1100">
              <a:latin typeface="+mn-ea"/>
            </a:endParaRPr>
          </a:p>
          <a:p>
            <a:pPr marL="171450" indent="-171450">
              <a:lnSpc>
                <a:spcPct val="150000"/>
              </a:lnSpc>
              <a:buFont typeface="Arial" panose="020B0604020202020204" pitchFamily="34" charset="0"/>
              <a:buChar char="•"/>
            </a:pPr>
            <a:r>
              <a:rPr lang="ko-KR" altLang="en-US" sz="1100"/>
              <a:t>여러 객체를 한 번에 </a:t>
            </a:r>
            <a:r>
              <a:rPr lang="en-US" altLang="ko-KR" sz="1100"/>
              <a:t>URL </a:t>
            </a:r>
            <a:r>
              <a:rPr lang="ko-KR" altLang="en-US" sz="1100"/>
              <a:t>쿼리 매개변수로 추가한다</a:t>
            </a:r>
            <a:endParaRPr lang="en-US" altLang="ko-KR" sz="1100"/>
          </a:p>
          <a:p>
            <a:pPr marL="171450" indent="-171450">
              <a:lnSpc>
                <a:spcPct val="150000"/>
              </a:lnSpc>
              <a:buFont typeface="Arial" panose="020B0604020202020204" pitchFamily="34" charset="0"/>
              <a:buChar char="•"/>
            </a:pPr>
            <a:r>
              <a:rPr lang="ko-KR" altLang="en-US" sz="1100"/>
              <a:t>이름과 값을 가진 플래시 속성을 추가하여 일회성 데이터로 사용한다</a:t>
            </a:r>
            <a:r>
              <a:rPr lang="en-US" altLang="ko-KR" sz="1100"/>
              <a:t>(URL</a:t>
            </a:r>
            <a:r>
              <a:rPr lang="ko-KR" altLang="en-US" sz="1100"/>
              <a:t>에 노출되지 않음</a:t>
            </a:r>
            <a:r>
              <a:rPr lang="en-US" altLang="ko-KR" sz="1100"/>
              <a:t>).</a:t>
            </a:r>
          </a:p>
          <a:p>
            <a:pPr marL="171450" indent="-171450">
              <a:lnSpc>
                <a:spcPct val="150000"/>
              </a:lnSpc>
              <a:buFont typeface="Arial" panose="020B0604020202020204" pitchFamily="34" charset="0"/>
              <a:buChar char="•"/>
            </a:pPr>
            <a:r>
              <a:rPr lang="ko-KR" altLang="en-US" sz="1100"/>
              <a:t>현재 플래시 속성들을 반환한다</a:t>
            </a:r>
            <a:endParaRPr lang="en-US" altLang="ko-KR" sz="1100"/>
          </a:p>
          <a:p>
            <a:pPr marL="171450" indent="-171450">
              <a:lnSpc>
                <a:spcPct val="150000"/>
              </a:lnSpc>
              <a:spcBef>
                <a:spcPts val="300"/>
              </a:spcBef>
              <a:buFont typeface="Arial" panose="020B0604020202020204" pitchFamily="34" charset="0"/>
              <a:buChar char="•"/>
            </a:pPr>
            <a:r>
              <a:rPr lang="ko-KR" altLang="en-US" sz="1100"/>
              <a:t>기존 속성을 유지하며 새로운 속성을 덧붙인다</a:t>
            </a:r>
            <a:endParaRPr lang="en-US" altLang="ko-KR" sz="1100"/>
          </a:p>
        </p:txBody>
      </p:sp>
      <p:pic>
        <p:nvPicPr>
          <p:cNvPr id="11" name="그림 10">
            <a:extLst>
              <a:ext uri="{FF2B5EF4-FFF2-40B4-BE49-F238E27FC236}">
                <a16:creationId xmlns:a16="http://schemas.microsoft.com/office/drawing/2014/main" id="{0D2F5511-37B3-4BBC-87BB-72DD0E171114}"/>
              </a:ext>
            </a:extLst>
          </p:cNvPr>
          <p:cNvPicPr>
            <a:picLocks noChangeAspect="1"/>
          </p:cNvPicPr>
          <p:nvPr/>
        </p:nvPicPr>
        <p:blipFill>
          <a:blip r:embed="rId3"/>
          <a:stretch>
            <a:fillRect/>
          </a:stretch>
        </p:blipFill>
        <p:spPr>
          <a:xfrm>
            <a:off x="593766" y="506809"/>
            <a:ext cx="3585403" cy="2176443"/>
          </a:xfrm>
          <a:prstGeom prst="rect">
            <a:avLst/>
          </a:prstGeom>
        </p:spPr>
      </p:pic>
      <p:sp>
        <p:nvSpPr>
          <p:cNvPr id="2" name="Rectangle 1">
            <a:extLst>
              <a:ext uri="{FF2B5EF4-FFF2-40B4-BE49-F238E27FC236}">
                <a16:creationId xmlns:a16="http://schemas.microsoft.com/office/drawing/2014/main" id="{AEC0FB32-2ECD-4B6E-BE7B-37E85CA3BD0D}"/>
              </a:ext>
            </a:extLst>
          </p:cNvPr>
          <p:cNvSpPr>
            <a:spLocks noChangeArrowheads="1"/>
          </p:cNvSpPr>
          <p:nvPr/>
        </p:nvSpPr>
        <p:spPr bwMode="auto">
          <a:xfrm>
            <a:off x="593766" y="3360510"/>
            <a:ext cx="6210796"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"/user/save"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RedirectAttributes redirectAttributes)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userService.save(user);</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lang="en-US" altLang="ko-KR" sz="1100">
                <a:solidFill>
                  <a:schemeClr val="bg1">
                    <a:lumMod val="50000"/>
                  </a:schemeClr>
                </a:solidFill>
                <a:latin typeface="Arial Unicode MS"/>
                <a:ea typeface="JetBrains Mono"/>
              </a:rPr>
              <a:t>// URL </a:t>
            </a:r>
            <a:r>
              <a:rPr lang="ko-KR" altLang="en-US" sz="1100">
                <a:solidFill>
                  <a:schemeClr val="bg1">
                    <a:lumMod val="50000"/>
                  </a:schemeClr>
                </a:solidFill>
                <a:latin typeface="Arial Unicode MS"/>
                <a:ea typeface="JetBrains Mono"/>
              </a:rPr>
              <a:t>에 파라미터 값 노출</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redirectAttributes.addAttribute("userId", user.getId());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latin typeface="Arial Unicode MS"/>
                <a:ea typeface="JetBrains Mono"/>
              </a:rPr>
              <a:t>// URL </a:t>
            </a:r>
            <a:r>
              <a:rPr lang="ko-KR" altLang="en-US" sz="1100">
                <a:solidFill>
                  <a:schemeClr val="bg1">
                    <a:lumMod val="50000"/>
                  </a:schemeClr>
                </a:solidFill>
                <a:latin typeface="Arial Unicode MS"/>
                <a:ea typeface="JetBrains Mono"/>
              </a:rPr>
              <a:t>에 파라미터 값 노출되지 않음</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redirectAttributes.addFlashAttribute(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사용자가 성공적으로 저장되었습니다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"redirect:/user/success"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리다이렉트</a:t>
            </a:r>
            <a:r>
              <a:rPr kumimoji="0" lang="ko-KR" altLang="ko-KR" sz="1100" b="0" i="0" u="none" strike="noStrike" cap="none" normalizeH="0" baseline="0">
                <a:ln>
                  <a:noFill/>
                </a:ln>
                <a:solidFill>
                  <a:srgbClr val="7A7E85"/>
                </a:solidFill>
                <a:effectLst/>
                <a:latin typeface="Arial Unicode MS"/>
                <a:ea typeface="JetBrains Mono"/>
              </a:rPr>
              <a:t> - PRG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패턴 적용</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successPage</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"successPage"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2FF68289-D37C-4434-B262-FB0A4EE925BD}"/>
              </a:ext>
            </a:extLst>
          </p:cNvPr>
          <p:cNvSpPr/>
          <p:nvPr/>
        </p:nvSpPr>
        <p:spPr>
          <a:xfrm>
            <a:off x="198756" y="2943677"/>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3" name="Rectangle 2">
            <a:extLst>
              <a:ext uri="{FF2B5EF4-FFF2-40B4-BE49-F238E27FC236}">
                <a16:creationId xmlns:a16="http://schemas.microsoft.com/office/drawing/2014/main" id="{0CC2F466-DE49-450C-AEBC-B60731ED0686}"/>
              </a:ext>
            </a:extLst>
          </p:cNvPr>
          <p:cNvSpPr>
            <a:spLocks noChangeArrowheads="1"/>
          </p:cNvSpPr>
          <p:nvPr/>
        </p:nvSpPr>
        <p:spPr bwMode="auto">
          <a:xfrm>
            <a:off x="7012380" y="3360510"/>
            <a:ext cx="3841668"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플래시 속성에서 메시지를 읽어와 표시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div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&lt;/div&gt;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&lt;p&gt;User ID: &lt;span th:text="</a:t>
            </a:r>
            <a:r>
              <a:rPr lang="en-US" altLang="ko-KR" sz="1100">
                <a:solidFill>
                  <a:srgbClr val="92D050"/>
                </a:solidFill>
                <a:latin typeface="Arial Unicode MS"/>
                <a:ea typeface="JetBrains Mono"/>
              </a:rPr>
              <a:t>${userId}</a:t>
            </a:r>
            <a:r>
              <a:rPr lang="en-US" altLang="ko-KR" sz="1100">
                <a:solidFill>
                  <a:srgbClr val="BCBEC4"/>
                </a:solidFill>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534559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37295-0750-35F1-6AE1-459145293594}"/>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370D38DB-0125-0138-9700-448811F239B5}"/>
              </a:ext>
            </a:extLst>
          </p:cNvPr>
          <p:cNvSpPr>
            <a:spLocks noChangeArrowheads="1"/>
          </p:cNvSpPr>
          <p:nvPr/>
        </p:nvSpPr>
        <p:spPr bwMode="auto">
          <a:xfrm>
            <a:off x="492201" y="887123"/>
            <a:ext cx="6942222" cy="33821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"/user/save"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saveUser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User user, RedirectAttributes redirectAttributes) {</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userService.save(user);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URL </a:t>
            </a:r>
            <a:r>
              <a:rPr lang="ko-KR" altLang="en-US" sz="1200">
                <a:solidFill>
                  <a:schemeClr val="bg1">
                    <a:lumMod val="50000"/>
                  </a:schemeClr>
                </a:solidFill>
                <a:latin typeface="Arial Unicode MS"/>
                <a:ea typeface="JetBrains Mono"/>
              </a:rPr>
              <a:t>에 파라미터 값 노출</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redirectAttributes.addAttribute("userId", user.getId());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"redirect:/user/success"</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리다이렉트</a:t>
            </a:r>
            <a:r>
              <a:rPr kumimoji="0" lang="ko-KR" altLang="ko-KR" sz="1200" b="0" i="0" u="none" strike="noStrike" cap="none" normalizeH="0" baseline="0">
                <a:ln>
                  <a:noFill/>
                </a:ln>
                <a:solidFill>
                  <a:srgbClr val="7A7E85"/>
                </a:solidFill>
                <a:effectLst/>
                <a:latin typeface="Arial Unicode MS"/>
                <a:ea typeface="JetBrains Mono"/>
              </a:rPr>
              <a:t> - PRG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패턴 적용</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"/user/success"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successPage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String userId, </a:t>
            </a:r>
            <a:r>
              <a:rPr kumimoji="0" lang="ko-KR" altLang="ko-KR" sz="1200" b="0" i="0" u="none" strike="noStrike" cap="none" normalizeH="0" baseline="0">
                <a:ln>
                  <a:noFill/>
                </a:ln>
                <a:solidFill>
                  <a:srgbClr val="BCBEC4"/>
                </a:solidFill>
                <a:effectLst/>
                <a:latin typeface="Arial Unicode MS"/>
                <a:ea typeface="JetBrains Mono"/>
              </a:rPr>
              <a:t>Model model)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System.out.println(“userId : “ + userId);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"successPage"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02C88224-6A95-7AFC-3B01-67DA452C9CDE}"/>
              </a:ext>
            </a:extLst>
          </p:cNvPr>
          <p:cNvSpPr/>
          <p:nvPr/>
        </p:nvSpPr>
        <p:spPr>
          <a:xfrm>
            <a:off x="204772" y="360686"/>
            <a:ext cx="5143265" cy="369332"/>
          </a:xfrm>
          <a:prstGeom prst="rect">
            <a:avLst/>
          </a:prstGeom>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a:solidFill>
                  <a:schemeClr val="accent1">
                    <a:lumMod val="75000"/>
                  </a:schemeClr>
                </a:solidFill>
                <a:latin typeface="+mn-ea"/>
              </a:rPr>
              <a:t>– URL </a:t>
            </a:r>
            <a:r>
              <a:rPr lang="ko-KR" altLang="en-US">
                <a:solidFill>
                  <a:schemeClr val="accent1">
                    <a:lumMod val="75000"/>
                  </a:schemeClr>
                </a:solidFill>
                <a:latin typeface="+mn-ea"/>
              </a:rPr>
              <a:t>파라미터에 노출되는 방식</a:t>
            </a:r>
          </a:p>
        </p:txBody>
      </p:sp>
      <p:sp>
        <p:nvSpPr>
          <p:cNvPr id="6" name="Rectangle 2">
            <a:extLst>
              <a:ext uri="{FF2B5EF4-FFF2-40B4-BE49-F238E27FC236}">
                <a16:creationId xmlns:a16="http://schemas.microsoft.com/office/drawing/2014/main" id="{0FB8EED9-CC25-2E52-9B0D-B01702CB48CB}"/>
              </a:ext>
            </a:extLst>
          </p:cNvPr>
          <p:cNvSpPr>
            <a:spLocks noChangeArrowheads="1"/>
          </p:cNvSpPr>
          <p:nvPr/>
        </p:nvSpPr>
        <p:spPr bwMode="auto">
          <a:xfrm>
            <a:off x="492201" y="4419026"/>
            <a:ext cx="6942222"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user/</a:t>
            </a:r>
            <a:r>
              <a:rPr lang="en-US" altLang="ko-KR" sz="1200">
                <a:solidFill>
                  <a:schemeClr val="bg1">
                    <a:lumMod val="75000"/>
                  </a:schemeClr>
                </a:solidFill>
                <a:latin typeface="Arial Unicode MS"/>
                <a:ea typeface="JetBrains Mono"/>
              </a:rPr>
              <a:t>save</a:t>
            </a:r>
            <a:r>
              <a:rPr kumimoji="0" lang="ko-KR" altLang="ko-KR" sz="1200" b="0" i="0" u="none" strike="noStrike" cap="none" normalizeH="0" baseline="0">
                <a:ln>
                  <a:noFill/>
                </a:ln>
                <a:solidFill>
                  <a:schemeClr val="bg1">
                    <a:lumMod val="75000"/>
                  </a:schemeClr>
                </a:solidFill>
                <a:effectLst/>
                <a:latin typeface="Arial Unicode MS"/>
                <a:ea typeface="JetBrains Mono"/>
              </a:rPr>
              <a:t>?</a:t>
            </a:r>
            <a:r>
              <a:rPr kumimoji="0" lang="en-US" altLang="ko-KR" sz="1200" b="0" i="0" u="none" strike="noStrike" cap="none" normalizeH="0" baseline="0">
                <a:ln>
                  <a:noFill/>
                </a:ln>
                <a:solidFill>
                  <a:srgbClr val="00B0F0"/>
                </a:solidFill>
                <a:effectLst/>
                <a:latin typeface="Arial Unicode MS"/>
                <a:ea typeface="JetBrains Mono"/>
              </a:rPr>
              <a:t>userId</a:t>
            </a:r>
            <a:r>
              <a:rPr kumimoji="0" lang="ko-KR" altLang="ko-KR" sz="1200" b="0" i="0" u="none" strike="noStrike" cap="none" normalizeH="0" baseline="0">
                <a:ln>
                  <a:noFill/>
                </a:ln>
                <a:solidFill>
                  <a:srgbClr val="00B0F0"/>
                </a:solidFill>
                <a:effectLst/>
                <a:latin typeface="Arial Unicode MS"/>
                <a:ea typeface="JetBrains Mono"/>
              </a:rPr>
              <a:t>=</a:t>
            </a:r>
            <a:r>
              <a:rPr kumimoji="0" lang="en-US" altLang="ko-KR" sz="1200" b="0" i="0" u="none" strike="noStrike" cap="none" normalizeH="0" baseline="0">
                <a:ln>
                  <a:noFill/>
                </a:ln>
                <a:solidFill>
                  <a:srgbClr val="00B0F0"/>
                </a:solidFill>
                <a:effectLst/>
                <a:latin typeface="Arial Unicode MS"/>
                <a:ea typeface="JetBrains Mono"/>
              </a:rPr>
              <a:t>leaven</a:t>
            </a:r>
            <a:endParaRPr kumimoji="0" lang="ko-KR" altLang="ko-KR" sz="1800" b="0" i="0" u="none" strike="noStrike" cap="none" normalizeH="0" baseline="0">
              <a:ln>
                <a:noFill/>
              </a:ln>
              <a:solidFill>
                <a:srgbClr val="00B0F0"/>
              </a:solidFill>
              <a:effectLst/>
              <a:latin typeface="Arial" panose="020B0604020202020204" pitchFamily="34" charset="0"/>
            </a:endParaRPr>
          </a:p>
        </p:txBody>
      </p:sp>
      <p:sp>
        <p:nvSpPr>
          <p:cNvPr id="10" name="TextBox 9">
            <a:extLst>
              <a:ext uri="{FF2B5EF4-FFF2-40B4-BE49-F238E27FC236}">
                <a16:creationId xmlns:a16="http://schemas.microsoft.com/office/drawing/2014/main" id="{6DECA486-78AD-E1FB-AC38-179A03D12C0B}"/>
              </a:ext>
            </a:extLst>
          </p:cNvPr>
          <p:cNvSpPr txBox="1"/>
          <p:nvPr/>
        </p:nvSpPr>
        <p:spPr>
          <a:xfrm>
            <a:off x="7547217" y="1239459"/>
            <a:ext cx="3268078" cy="369332"/>
          </a:xfrm>
          <a:prstGeom prst="rect">
            <a:avLst/>
          </a:prstGeom>
          <a:noFill/>
        </p:spPr>
        <p:txBody>
          <a:bodyPr wrap="square">
            <a:spAutoFit/>
          </a:bodyPr>
          <a:lstStyle/>
          <a:p>
            <a:r>
              <a:rPr kumimoji="0" lang="ko-KR" altLang="ko-KR" sz="1800" b="0" i="0" u="none" strike="noStrike" cap="none" normalizeH="0" baseline="0">
                <a:ln>
                  <a:noFill/>
                </a:ln>
                <a:effectLst/>
                <a:ea typeface="JetBrains Mono"/>
              </a:rPr>
              <a:t>RedirectAttributesModelMap</a:t>
            </a:r>
            <a:endParaRPr lang="ko-KR" altLang="en-US"/>
          </a:p>
        </p:txBody>
      </p:sp>
      <p:pic>
        <p:nvPicPr>
          <p:cNvPr id="3" name="그림 2">
            <a:extLst>
              <a:ext uri="{FF2B5EF4-FFF2-40B4-BE49-F238E27FC236}">
                <a16:creationId xmlns:a16="http://schemas.microsoft.com/office/drawing/2014/main" id="{FD2E72EA-8A91-B4FF-1671-969F2C7B368F}"/>
              </a:ext>
            </a:extLst>
          </p:cNvPr>
          <p:cNvPicPr>
            <a:picLocks noChangeAspect="1"/>
          </p:cNvPicPr>
          <p:nvPr/>
        </p:nvPicPr>
        <p:blipFill>
          <a:blip r:embed="rId3"/>
          <a:stretch>
            <a:fillRect/>
          </a:stretch>
        </p:blipFill>
        <p:spPr>
          <a:xfrm>
            <a:off x="7638725" y="1590881"/>
            <a:ext cx="4126640" cy="3105144"/>
          </a:xfrm>
          <a:prstGeom prst="rect">
            <a:avLst/>
          </a:prstGeom>
        </p:spPr>
      </p:pic>
      <p:cxnSp>
        <p:nvCxnSpPr>
          <p:cNvPr id="8" name="연결선: 꺾임 7">
            <a:extLst>
              <a:ext uri="{FF2B5EF4-FFF2-40B4-BE49-F238E27FC236}">
                <a16:creationId xmlns:a16="http://schemas.microsoft.com/office/drawing/2014/main" id="{814979BB-12C4-04D6-B10A-985857C85973}"/>
              </a:ext>
            </a:extLst>
          </p:cNvPr>
          <p:cNvCxnSpPr>
            <a:cxnSpLocks/>
            <a:stCxn id="11" idx="2"/>
          </p:cNvCxnSpPr>
          <p:nvPr/>
        </p:nvCxnSpPr>
        <p:spPr>
          <a:xfrm rot="16200000" flipH="1">
            <a:off x="6096525" y="694637"/>
            <a:ext cx="637673" cy="2467706"/>
          </a:xfrm>
          <a:prstGeom prst="bent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40E2B791-DF2F-16C4-6CCC-CE941F55100C}"/>
              </a:ext>
            </a:extLst>
          </p:cNvPr>
          <p:cNvSpPr/>
          <p:nvPr/>
        </p:nvSpPr>
        <p:spPr>
          <a:xfrm>
            <a:off x="4570905" y="1452382"/>
            <a:ext cx="1221205" cy="1572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5869834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EFAE0-B3BE-9B37-3FED-17D05ABA7D23}"/>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93D49F48-3521-4F78-0584-761B2389940D}"/>
              </a:ext>
            </a:extLst>
          </p:cNvPr>
          <p:cNvSpPr>
            <a:spLocks noChangeArrowheads="1"/>
          </p:cNvSpPr>
          <p:nvPr/>
        </p:nvSpPr>
        <p:spPr bwMode="auto">
          <a:xfrm>
            <a:off x="462214" y="897620"/>
            <a:ext cx="10877550" cy="46416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"/setFlash"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setFlashAttribute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RedirectAttributes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redirectAttributes</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redirectAttributes.addFlashAttribute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cs typeface="Courier New" panose="02070309020205020404" pitchFamily="49" charset="0"/>
              </a:rPr>
              <a:t>이것은</a:t>
            </a:r>
            <a:r>
              <a:rPr kumimoji="0" lang="ko-KR" altLang="ko-KR" sz="1100" b="0" i="0" u="none" strike="noStrike" cap="none" normalizeH="0" baseline="0">
                <a:ln>
                  <a:noFill/>
                </a:ln>
                <a:solidFill>
                  <a:srgbClr val="6AAB73"/>
                </a:solidFill>
                <a:effectLst/>
                <a:ea typeface="JetBrains Mono"/>
              </a:rPr>
              <a:t> 1</a:t>
            </a:r>
            <a:r>
              <a:rPr kumimoji="0" lang="ko-KR" altLang="ko-KR" sz="1100" b="0" i="0" u="none" strike="noStrike" cap="none" normalizeH="0" baseline="0">
                <a:ln>
                  <a:noFill/>
                </a:ln>
                <a:solidFill>
                  <a:srgbClr val="6AAB73"/>
                </a:solidFill>
                <a:effectLst/>
                <a:ea typeface="JetBrains Mono"/>
                <a:cs typeface="Courier New" panose="02070309020205020404" pitchFamily="49" charset="0"/>
              </a:rPr>
              <a:t>회성 플래시 메시지입니다</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redirect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getFlash</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"/getFlash"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getFlashAttribute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flashMessage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플래시 속성에서 메시지를 가져와 출력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message</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model.asMap</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get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redirect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getFlashAgain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다시 요청하여 플래시 속성이 유지되는지 확인하는 메서드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"/getFlashAgain"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getFlashAttributeAgain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flashMessage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message</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model.asMap</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get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logi</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login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E66A9195-8988-C70F-D00D-CCA006BF411F}"/>
              </a:ext>
            </a:extLst>
          </p:cNvPr>
          <p:cNvSpPr/>
          <p:nvPr/>
        </p:nvSpPr>
        <p:spPr>
          <a:xfrm>
            <a:off x="204771" y="360686"/>
            <a:ext cx="5480149" cy="369332"/>
          </a:xfrm>
          <a:prstGeom prst="rect">
            <a:avLst/>
          </a:prstGeom>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r>
              <a:rPr lang="ko-KR" altLang="en-US">
                <a:solidFill>
                  <a:schemeClr val="accent1">
                    <a:lumMod val="75000"/>
                  </a:schemeClr>
                </a:solidFill>
                <a:latin typeface="+mn-ea"/>
              </a:rPr>
              <a:t> </a:t>
            </a:r>
            <a:r>
              <a:rPr lang="en-US" altLang="ko-KR">
                <a:solidFill>
                  <a:schemeClr val="accent1">
                    <a:lumMod val="75000"/>
                  </a:schemeClr>
                </a:solidFill>
                <a:latin typeface="+mn-ea"/>
              </a:rPr>
              <a:t>– URL </a:t>
            </a:r>
            <a:r>
              <a:rPr lang="ko-KR" altLang="en-US">
                <a:solidFill>
                  <a:schemeClr val="accent1">
                    <a:lumMod val="75000"/>
                  </a:schemeClr>
                </a:solidFill>
                <a:latin typeface="+mn-ea"/>
              </a:rPr>
              <a:t>파라미터에 노출되지 않는 방식</a:t>
            </a:r>
          </a:p>
        </p:txBody>
      </p:sp>
      <p:sp>
        <p:nvSpPr>
          <p:cNvPr id="3" name="직사각형 2">
            <a:extLst>
              <a:ext uri="{FF2B5EF4-FFF2-40B4-BE49-F238E27FC236}">
                <a16:creationId xmlns:a16="http://schemas.microsoft.com/office/drawing/2014/main" id="{771F5DC9-0BA2-E7ED-5526-D11C6162FC68}"/>
              </a:ext>
            </a:extLst>
          </p:cNvPr>
          <p:cNvSpPr/>
          <p:nvPr/>
        </p:nvSpPr>
        <p:spPr>
          <a:xfrm>
            <a:off x="430216" y="5658432"/>
            <a:ext cx="59011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err="1">
                <a:latin typeface="+mn-ea"/>
              </a:rPr>
              <a:t>FlashAttribute</a:t>
            </a:r>
            <a:r>
              <a:rPr lang="en-US" altLang="ko-KR" sz="1200">
                <a:latin typeface="+mn-ea"/>
              </a:rPr>
              <a:t> </a:t>
            </a:r>
            <a:r>
              <a:rPr lang="ko-KR" altLang="en-US" sz="1200">
                <a:latin typeface="+mn-ea"/>
              </a:rPr>
              <a:t>방식으로 저장된 데이터는 내부적으로 </a:t>
            </a:r>
            <a:r>
              <a:rPr lang="en-US" altLang="ko-KR" sz="1200">
                <a:latin typeface="+mn-ea"/>
              </a:rPr>
              <a:t>Model </a:t>
            </a:r>
            <a:r>
              <a:rPr lang="ko-KR" altLang="en-US" sz="1200">
                <a:latin typeface="+mn-ea"/>
              </a:rPr>
              <a:t>객체에 바인딩 된다 </a:t>
            </a:r>
            <a:endParaRPr lang="en-US" altLang="ko-KR" sz="1200">
              <a:latin typeface="+mn-ea"/>
            </a:endParaRPr>
          </a:p>
        </p:txBody>
      </p:sp>
    </p:spTree>
    <p:extLst>
      <p:ext uri="{BB962C8B-B14F-4D97-AF65-F5344CB8AC3E}">
        <p14:creationId xmlns:p14="http://schemas.microsoft.com/office/powerpoint/2010/main" val="13947140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22909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 Attributes</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03F4E69B-32EB-44F0-AF51-AF937645ADEA}"/>
              </a:ext>
            </a:extLst>
          </p:cNvPr>
          <p:cNvSpPr/>
          <p:nvPr/>
        </p:nvSpPr>
        <p:spPr>
          <a:xfrm>
            <a:off x="386818" y="512747"/>
            <a:ext cx="1142319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MVC </a:t>
            </a:r>
            <a:r>
              <a:rPr lang="ko-KR" altLang="en-US" sz="1200">
                <a:latin typeface="+mn-ea"/>
              </a:rPr>
              <a:t>는 </a:t>
            </a:r>
            <a:r>
              <a:rPr lang="en-US" altLang="ko-KR" sz="1200">
                <a:latin typeface="+mn-ea"/>
              </a:rPr>
              <a:t>Flash Attributes </a:t>
            </a:r>
            <a:r>
              <a:rPr lang="ko-KR" altLang="en-US" sz="1200">
                <a:latin typeface="+mn-ea"/>
              </a:rPr>
              <a:t>을 지원하기 위해 두 가지 주요 추상화인 </a:t>
            </a:r>
            <a:r>
              <a:rPr lang="en-US" altLang="ko-KR" sz="1200">
                <a:latin typeface="+mn-ea"/>
              </a:rPr>
              <a:t>FlashMap </a:t>
            </a:r>
            <a:r>
              <a:rPr lang="ko-KR" altLang="en-US" sz="1200">
                <a:latin typeface="+mn-ea"/>
              </a:rPr>
              <a:t>과 </a:t>
            </a:r>
            <a:r>
              <a:rPr lang="en-US" altLang="ko-KR" sz="1200">
                <a:latin typeface="+mn-ea"/>
              </a:rPr>
              <a:t>FlashMapManager </a:t>
            </a:r>
            <a:r>
              <a:rPr lang="ko-KR" altLang="en-US" sz="1200">
                <a:latin typeface="+mn-ea"/>
              </a:rPr>
              <a:t>를 제공하며 </a:t>
            </a:r>
            <a:r>
              <a:rPr lang="en-US" altLang="ko-KR" sz="1200">
                <a:latin typeface="+mn-ea"/>
              </a:rPr>
              <a:t>FlashMap </a:t>
            </a:r>
            <a:r>
              <a:rPr lang="ko-KR" altLang="en-US" sz="1200">
                <a:latin typeface="+mn-ea"/>
              </a:rPr>
              <a:t>은 플래시 속성을 저장하는 데 사용되고</a:t>
            </a:r>
            <a:r>
              <a:rPr lang="en-US" altLang="ko-KR" sz="1200">
                <a:latin typeface="+mn-ea"/>
              </a:rPr>
              <a:t> FlashMapManager </a:t>
            </a:r>
            <a:r>
              <a:rPr lang="ko-KR" altLang="en-US" sz="1200">
                <a:latin typeface="+mn-ea"/>
              </a:rPr>
              <a:t>는 </a:t>
            </a:r>
            <a:r>
              <a:rPr lang="en-US" altLang="ko-KR" sz="1200">
                <a:latin typeface="+mn-ea"/>
              </a:rPr>
              <a:t>FlashMap </a:t>
            </a:r>
            <a:r>
              <a:rPr lang="ko-KR" altLang="en-US" sz="1200">
                <a:latin typeface="+mn-ea"/>
              </a:rPr>
              <a:t>객체를 저장</a:t>
            </a:r>
            <a:r>
              <a:rPr lang="en-US" altLang="ko-KR" sz="1200">
                <a:latin typeface="+mn-ea"/>
              </a:rPr>
              <a:t>, </a:t>
            </a:r>
            <a:r>
              <a:rPr lang="ko-KR" altLang="en-US" sz="1200">
                <a:latin typeface="+mn-ea"/>
              </a:rPr>
              <a:t>조회 및 관리하는 역할을 한다</a:t>
            </a:r>
            <a:endParaRPr lang="en-US" altLang="ko-KR" sz="1200">
              <a:latin typeface="+mn-ea"/>
            </a:endParaRPr>
          </a:p>
        </p:txBody>
      </p:sp>
      <p:sp>
        <p:nvSpPr>
          <p:cNvPr id="13" name="직사각형 12">
            <a:extLst>
              <a:ext uri="{FF2B5EF4-FFF2-40B4-BE49-F238E27FC236}">
                <a16:creationId xmlns:a16="http://schemas.microsoft.com/office/drawing/2014/main" id="{35079417-64D9-4808-B7E5-FC531E4E2306}"/>
              </a:ext>
            </a:extLst>
          </p:cNvPr>
          <p:cNvSpPr/>
          <p:nvPr/>
        </p:nvSpPr>
        <p:spPr>
          <a:xfrm>
            <a:off x="198756" y="1420012"/>
            <a:ext cx="15231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a:t>
            </a:r>
            <a:endParaRPr lang="ko-KR" altLang="en-US" b="1">
              <a:solidFill>
                <a:schemeClr val="accent1">
                  <a:lumMod val="75000"/>
                </a:schemeClr>
              </a:solidFill>
              <a:latin typeface="+mn-ea"/>
            </a:endParaRPr>
          </a:p>
        </p:txBody>
      </p:sp>
      <p:sp>
        <p:nvSpPr>
          <p:cNvPr id="14" name="직사각형 13">
            <a:extLst>
              <a:ext uri="{FF2B5EF4-FFF2-40B4-BE49-F238E27FC236}">
                <a16:creationId xmlns:a16="http://schemas.microsoft.com/office/drawing/2014/main" id="{56CF024C-CF69-475E-B4B0-D65DA798AD8F}"/>
              </a:ext>
            </a:extLst>
          </p:cNvPr>
          <p:cNvSpPr/>
          <p:nvPr/>
        </p:nvSpPr>
        <p:spPr>
          <a:xfrm>
            <a:off x="201170" y="3505132"/>
            <a:ext cx="24994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FlashMapManager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F1C1E6A5-F1E6-4965-B7E5-D5B81E9267AE}"/>
              </a:ext>
            </a:extLst>
          </p:cNvPr>
          <p:cNvSpPr/>
          <p:nvPr/>
        </p:nvSpPr>
        <p:spPr>
          <a:xfrm>
            <a:off x="386818" y="1826989"/>
            <a:ext cx="11146536"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FlashMap </a:t>
            </a:r>
            <a:r>
              <a:rPr lang="ko-KR" altLang="en-US" sz="1200">
                <a:latin typeface="+mn-ea"/>
              </a:rPr>
              <a:t>은 리다이렉트 후 다음 요청에서만 사용할 수 있는 임시적인 속성을 저장하는 </a:t>
            </a:r>
            <a:r>
              <a:rPr lang="en-US" altLang="ko-KR" sz="1200">
                <a:latin typeface="+mn-ea"/>
              </a:rPr>
              <a:t>Map </a:t>
            </a:r>
            <a:r>
              <a:rPr lang="ko-KR" altLang="en-US" sz="1200">
                <a:latin typeface="+mn-ea"/>
              </a:rPr>
              <a:t>형태의 객체로서 리다이렉트가 일어나면 이 </a:t>
            </a:r>
            <a:r>
              <a:rPr lang="en-US" altLang="ko-KR" sz="1200">
                <a:latin typeface="+mn-ea"/>
              </a:rPr>
              <a:t>FlashMap </a:t>
            </a:r>
            <a:r>
              <a:rPr lang="ko-KR" altLang="en-US" sz="1200">
                <a:latin typeface="+mn-ea"/>
              </a:rPr>
              <a:t>이 세션에 저장되고</a:t>
            </a:r>
            <a:r>
              <a:rPr lang="en-US" altLang="ko-KR" sz="1200">
                <a:latin typeface="+mn-ea"/>
              </a:rPr>
              <a:t> </a:t>
            </a:r>
            <a:r>
              <a:rPr lang="ko-KR" altLang="en-US" sz="1200">
                <a:latin typeface="+mn-ea"/>
              </a:rPr>
              <a:t>다음 요청에서 자동으로 제거된다</a:t>
            </a: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현재 요청에서 이후 요청으로 데이터를 전달하는 출력 </a:t>
            </a:r>
            <a:r>
              <a:rPr lang="en-US" altLang="ko-KR" sz="1200">
                <a:latin typeface="+mn-ea"/>
              </a:rPr>
              <a:t>FlashMap</a:t>
            </a:r>
            <a:r>
              <a:rPr lang="ko-KR" altLang="en-US" sz="1200">
                <a:latin typeface="+mn-ea"/>
              </a:rPr>
              <a:t> 과 이전 요청에서 전달된 데이터를 담고 있는 입력 </a:t>
            </a:r>
            <a:r>
              <a:rPr lang="en-US" altLang="ko-KR" sz="1200">
                <a:latin typeface="+mn-ea"/>
              </a:rPr>
              <a:t>FlashMap </a:t>
            </a:r>
            <a:r>
              <a:rPr lang="ko-KR" altLang="en-US" sz="1200">
                <a:latin typeface="+mn-ea"/>
              </a:rPr>
              <a:t>으로 구분하며 </a:t>
            </a:r>
            <a:r>
              <a:rPr lang="en-US" altLang="ko-KR" sz="1200">
                <a:latin typeface="+mn-ea"/>
              </a:rPr>
              <a:t>FlashMap </a:t>
            </a:r>
            <a:r>
              <a:rPr lang="ko-KR" altLang="en-US" sz="1200">
                <a:latin typeface="+mn-ea"/>
              </a:rPr>
              <a:t>객체는 </a:t>
            </a:r>
            <a:r>
              <a:rPr lang="en-US" altLang="ko-KR" sz="1200">
                <a:latin typeface="+mn-ea"/>
              </a:rPr>
              <a:t>RequestContextUtils </a:t>
            </a:r>
            <a:r>
              <a:rPr lang="ko-KR" altLang="en-US" sz="1200">
                <a:latin typeface="+mn-ea"/>
              </a:rPr>
              <a:t>의 정적 메서드를 통해 </a:t>
            </a:r>
            <a:r>
              <a:rPr lang="en-US" altLang="ko-KR" sz="1200">
                <a:latin typeface="+mn-ea"/>
              </a:rPr>
              <a:t>Spring MVC </a:t>
            </a:r>
            <a:r>
              <a:rPr lang="ko-KR" altLang="en-US" sz="1200">
                <a:latin typeface="+mn-ea"/>
              </a:rPr>
              <a:t>의 어디서든 접근이 가능하다</a:t>
            </a:r>
            <a:endParaRPr lang="en-US" altLang="ko-KR" sz="1200">
              <a:latin typeface="+mn-ea"/>
            </a:endParaRPr>
          </a:p>
        </p:txBody>
      </p:sp>
      <p:sp>
        <p:nvSpPr>
          <p:cNvPr id="16" name="직사각형 15">
            <a:extLst>
              <a:ext uri="{FF2B5EF4-FFF2-40B4-BE49-F238E27FC236}">
                <a16:creationId xmlns:a16="http://schemas.microsoft.com/office/drawing/2014/main" id="{5B07C2DD-AA9D-4D5C-8398-C86232E27393}"/>
              </a:ext>
            </a:extLst>
          </p:cNvPr>
          <p:cNvSpPr/>
          <p:nvPr/>
        </p:nvSpPr>
        <p:spPr>
          <a:xfrm>
            <a:off x="386818" y="3885234"/>
            <a:ext cx="1142319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FlashMapManager </a:t>
            </a:r>
            <a:r>
              <a:rPr lang="ko-KR" altLang="en-US" sz="1200">
                <a:latin typeface="+mn-ea"/>
              </a:rPr>
              <a:t>는 </a:t>
            </a:r>
            <a:r>
              <a:rPr lang="en-US" altLang="ko-KR" sz="1200">
                <a:latin typeface="+mn-ea"/>
              </a:rPr>
              <a:t>FlashMap </a:t>
            </a:r>
            <a:r>
              <a:rPr lang="ko-KR" altLang="en-US" sz="1200">
                <a:latin typeface="+mn-ea"/>
              </a:rPr>
              <a:t>객체를 생성하고 관리하는 역할을 하며</a:t>
            </a:r>
            <a:r>
              <a:rPr lang="en-US" altLang="ko-KR" sz="1200">
                <a:latin typeface="+mn-ea"/>
              </a:rPr>
              <a:t> FlashMap </a:t>
            </a:r>
            <a:r>
              <a:rPr lang="ko-KR" altLang="en-US" sz="1200">
                <a:latin typeface="+mn-ea"/>
              </a:rPr>
              <a:t>을 세션에 저장하고</a:t>
            </a:r>
            <a:r>
              <a:rPr lang="en-US" altLang="ko-KR" sz="1200">
                <a:latin typeface="+mn-ea"/>
              </a:rPr>
              <a:t> </a:t>
            </a:r>
            <a:r>
              <a:rPr lang="ko-KR" altLang="en-US" sz="1200">
                <a:latin typeface="+mn-ea"/>
              </a:rPr>
              <a:t>다음 요청에서 이를 가져거나 제거하는 작업을 수행한다</a:t>
            </a:r>
            <a:endParaRPr lang="en-US" altLang="ko-KR" sz="1200">
              <a:latin typeface="+mn-ea"/>
            </a:endParaRPr>
          </a:p>
        </p:txBody>
      </p:sp>
      <p:pic>
        <p:nvPicPr>
          <p:cNvPr id="8" name="그림 7">
            <a:extLst>
              <a:ext uri="{FF2B5EF4-FFF2-40B4-BE49-F238E27FC236}">
                <a16:creationId xmlns:a16="http://schemas.microsoft.com/office/drawing/2014/main" id="{76F735BE-B3FA-4F01-AFDD-2E02754AE442}"/>
              </a:ext>
            </a:extLst>
          </p:cNvPr>
          <p:cNvPicPr>
            <a:picLocks noChangeAspect="1"/>
          </p:cNvPicPr>
          <p:nvPr/>
        </p:nvPicPr>
        <p:blipFill>
          <a:blip r:embed="rId3"/>
          <a:stretch>
            <a:fillRect/>
          </a:stretch>
        </p:blipFill>
        <p:spPr>
          <a:xfrm>
            <a:off x="694706" y="4295004"/>
            <a:ext cx="4843271" cy="934769"/>
          </a:xfrm>
          <a:prstGeom prst="rect">
            <a:avLst/>
          </a:prstGeom>
        </p:spPr>
      </p:pic>
      <p:sp>
        <p:nvSpPr>
          <p:cNvPr id="17" name="직사각형 16">
            <a:extLst>
              <a:ext uri="{FF2B5EF4-FFF2-40B4-BE49-F238E27FC236}">
                <a16:creationId xmlns:a16="http://schemas.microsoft.com/office/drawing/2014/main" id="{47740020-10C9-4AFF-8B6A-169B82FD36A1}"/>
              </a:ext>
            </a:extLst>
          </p:cNvPr>
          <p:cNvSpPr/>
          <p:nvPr/>
        </p:nvSpPr>
        <p:spPr>
          <a:xfrm>
            <a:off x="694706" y="5257353"/>
            <a:ext cx="11038549" cy="1441613"/>
          </a:xfrm>
          <a:prstGeom prst="rect">
            <a:avLst/>
          </a:prstGeom>
        </p:spPr>
        <p:txBody>
          <a:bodyPr wrap="square">
            <a:spAutoFit/>
          </a:bodyPr>
          <a:lstStyle/>
          <a:p>
            <a:pPr>
              <a:lnSpc>
                <a:spcPct val="150000"/>
              </a:lnSpc>
            </a:pPr>
            <a:r>
              <a:rPr lang="en-US" altLang="ko-KR" sz="1200" b="1">
                <a:latin typeface="+mn-ea"/>
              </a:rPr>
              <a:t>saveOutputFlashMap</a:t>
            </a:r>
          </a:p>
          <a:p>
            <a:pPr marL="628650" lvl="1" indent="-171450">
              <a:lnSpc>
                <a:spcPct val="150000"/>
              </a:lnSpc>
              <a:buFont typeface="Arial" panose="020B0604020202020204" pitchFamily="34" charset="0"/>
              <a:buChar char="•"/>
            </a:pPr>
            <a:r>
              <a:rPr lang="ko-KR" altLang="en-US" sz="1200">
                <a:latin typeface="+mn-ea"/>
              </a:rPr>
              <a:t>리다이렉트 전에 호출하여 </a:t>
            </a:r>
            <a:r>
              <a:rPr lang="en-US" altLang="ko-KR" sz="1200">
                <a:latin typeface="+mn-ea"/>
              </a:rPr>
              <a:t>HTTP </a:t>
            </a:r>
            <a:r>
              <a:rPr lang="ko-KR" altLang="en-US" sz="1200">
                <a:latin typeface="+mn-ea"/>
              </a:rPr>
              <a:t>세션이나 응답 쿠키에 </a:t>
            </a:r>
            <a:r>
              <a:rPr lang="en-US" altLang="ko-KR" sz="1200">
                <a:latin typeface="+mn-ea"/>
              </a:rPr>
              <a:t>FlashMap</a:t>
            </a:r>
            <a:r>
              <a:rPr lang="ko-KR" altLang="en-US" sz="1200">
                <a:latin typeface="+mn-ea"/>
              </a:rPr>
              <a:t>을 저장한다</a:t>
            </a:r>
            <a:endParaRPr lang="en-US" altLang="ko-KR" sz="1200">
              <a:latin typeface="+mn-ea"/>
            </a:endParaRPr>
          </a:p>
          <a:p>
            <a:pPr>
              <a:lnSpc>
                <a:spcPct val="150000"/>
              </a:lnSpc>
            </a:pPr>
            <a:r>
              <a:rPr lang="en-US" altLang="ko-KR" sz="1200" b="1">
                <a:latin typeface="+mn-ea"/>
              </a:rPr>
              <a:t>retrieveAndUpdate</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이전 요청에서 저장된 </a:t>
            </a:r>
            <a:r>
              <a:rPr lang="en-US" altLang="ko-KR" sz="1200">
                <a:latin typeface="+mn-ea"/>
              </a:rPr>
              <a:t>FlashMap </a:t>
            </a:r>
            <a:r>
              <a:rPr lang="ko-KR" altLang="en-US" sz="1200">
                <a:latin typeface="+mn-ea"/>
              </a:rPr>
              <a:t>중 현재 요청과 일치하는 것을 찾아 이를 저장소에서 제거하고</a:t>
            </a:r>
            <a:r>
              <a:rPr lang="en-US" altLang="ko-KR" sz="1200">
                <a:latin typeface="+mn-ea"/>
              </a:rPr>
              <a:t>, </a:t>
            </a:r>
            <a:r>
              <a:rPr lang="ko-KR" altLang="en-US" sz="1200">
                <a:latin typeface="+mn-ea"/>
              </a:rPr>
              <a:t>만료된 다른 </a:t>
            </a:r>
            <a:r>
              <a:rPr lang="en-US" altLang="ko-KR" sz="1200">
                <a:latin typeface="+mn-ea"/>
              </a:rPr>
              <a:t>FlashMap </a:t>
            </a:r>
            <a:r>
              <a:rPr lang="ko-KR" altLang="en-US" sz="1200">
                <a:latin typeface="+mn-ea"/>
              </a:rPr>
              <a:t>객체도 함께 제거한다</a:t>
            </a:r>
            <a:r>
              <a:rPr lang="en-US" altLang="ko-KR" sz="1200">
                <a:latin typeface="+mn-ea"/>
              </a:rPr>
              <a:t> </a:t>
            </a:r>
          </a:p>
          <a:p>
            <a:pPr marL="628650" lvl="1" indent="-171450">
              <a:lnSpc>
                <a:spcPct val="150000"/>
              </a:lnSpc>
              <a:buFont typeface="Arial" panose="020B0604020202020204" pitchFamily="34" charset="0"/>
              <a:buChar char="•"/>
            </a:pPr>
            <a:r>
              <a:rPr lang="ko-KR" altLang="en-US" sz="1200">
                <a:latin typeface="+mn-ea"/>
              </a:rPr>
              <a:t>이 메서드는 요청이 시작될 때마다 호출된다</a:t>
            </a:r>
            <a:endParaRPr lang="en-US" altLang="ko-KR" sz="1200">
              <a:latin typeface="+mn-ea"/>
            </a:endParaRPr>
          </a:p>
        </p:txBody>
      </p:sp>
    </p:spTree>
    <p:extLst>
      <p:ext uri="{BB962C8B-B14F-4D97-AF65-F5344CB8AC3E}">
        <p14:creationId xmlns:p14="http://schemas.microsoft.com/office/powerpoint/2010/main" val="28585662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49968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 &amp; FlashMapManager </a:t>
            </a:r>
            <a:r>
              <a:rPr lang="ko-KR" altLang="en-US" b="1">
                <a:solidFill>
                  <a:schemeClr val="accent1">
                    <a:lumMod val="75000"/>
                  </a:schemeClr>
                </a:solidFill>
                <a:latin typeface="+mn-ea"/>
              </a:rPr>
              <a:t>구현 예제</a:t>
            </a:r>
          </a:p>
        </p:txBody>
      </p:sp>
      <p:sp>
        <p:nvSpPr>
          <p:cNvPr id="9" name="직사각형 8">
            <a:extLst>
              <a:ext uri="{FF2B5EF4-FFF2-40B4-BE49-F238E27FC236}">
                <a16:creationId xmlns:a16="http://schemas.microsoft.com/office/drawing/2014/main" id="{03F4E69B-32EB-44F0-AF51-AF937645ADEA}"/>
              </a:ext>
            </a:extLst>
          </p:cNvPr>
          <p:cNvSpPr/>
          <p:nvPr/>
        </p:nvSpPr>
        <p:spPr>
          <a:xfrm>
            <a:off x="384404" y="459308"/>
            <a:ext cx="1142319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대부분의 일반적인 리다이렉트 시나리오에서는 </a:t>
            </a:r>
            <a:r>
              <a:rPr lang="en-US" altLang="ko-KR" sz="1200">
                <a:latin typeface="+mn-ea"/>
              </a:rPr>
              <a:t>RedirectAttributes </a:t>
            </a:r>
            <a:r>
              <a:rPr lang="ko-KR" altLang="en-US" sz="1200">
                <a:latin typeface="+mn-ea"/>
              </a:rPr>
              <a:t>를 사용하는 것이 더 간편하고 충분하지만 특수한 상황이나 세밀한 제어가 필요한 경우에는 </a:t>
            </a:r>
            <a:r>
              <a:rPr lang="en-US" altLang="ko-KR" sz="1200">
                <a:latin typeface="+mn-ea"/>
              </a:rPr>
              <a:t>FlashMap</a:t>
            </a:r>
            <a:r>
              <a:rPr lang="ko-KR" altLang="en-US" sz="1200">
                <a:latin typeface="+mn-ea"/>
              </a:rPr>
              <a:t>과 </a:t>
            </a:r>
            <a:r>
              <a:rPr lang="en-US" altLang="ko-KR" sz="1200">
                <a:latin typeface="+mn-ea"/>
              </a:rPr>
              <a:t>FlashMapManager </a:t>
            </a:r>
            <a:r>
              <a:rPr lang="ko-KR" altLang="en-US" sz="1200">
                <a:latin typeface="+mn-ea"/>
              </a:rPr>
              <a:t>를 직접 사용하는 것도 가능하다</a:t>
            </a:r>
            <a:endParaRPr lang="en-US" altLang="ko-KR" sz="1200">
              <a:latin typeface="+mn-ea"/>
            </a:endParaRPr>
          </a:p>
        </p:txBody>
      </p:sp>
      <p:sp>
        <p:nvSpPr>
          <p:cNvPr id="2" name="Rectangle 1">
            <a:extLst>
              <a:ext uri="{FF2B5EF4-FFF2-40B4-BE49-F238E27FC236}">
                <a16:creationId xmlns:a16="http://schemas.microsoft.com/office/drawing/2014/main" id="{9B62CAB6-E662-4045-ABB3-905387B063E5}"/>
              </a:ext>
            </a:extLst>
          </p:cNvPr>
          <p:cNvSpPr>
            <a:spLocks noChangeArrowheads="1"/>
          </p:cNvSpPr>
          <p:nvPr/>
        </p:nvSpPr>
        <p:spPr bwMode="auto">
          <a:xfrm>
            <a:off x="641267" y="1176802"/>
            <a:ext cx="10640292"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RedirectView </a:t>
            </a:r>
            <a:r>
              <a:rPr kumimoji="0" lang="ko-KR" altLang="ko-KR" sz="1100" b="0" i="0" u="none" strike="noStrike" cap="none" normalizeH="0" baseline="0">
                <a:ln>
                  <a:noFill/>
                </a:ln>
                <a:solidFill>
                  <a:srgbClr val="56A8F5"/>
                </a:solidFill>
                <a:effectLst/>
                <a:latin typeface="Arial Unicode MS"/>
                <a:ea typeface="JetBrains Mono"/>
              </a:rPr>
              <a:t>setFlashAttribute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 flashMap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FlashMap();</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a:t>
            </a:r>
            <a:r>
              <a:rPr lang="ko-KR" altLang="en-US" sz="1100">
                <a:solidFill>
                  <a:schemeClr val="bg1">
                    <a:lumMod val="50000"/>
                  </a:schemeClr>
                </a:solidFill>
              </a:rPr>
              <a:t>출력 </a:t>
            </a:r>
            <a:r>
              <a:rPr lang="en-US" altLang="ko-KR" sz="1100">
                <a:solidFill>
                  <a:schemeClr val="bg1">
                    <a:lumMod val="50000"/>
                  </a:schemeClr>
                </a:solidFill>
              </a:rPr>
              <a:t>FlashMap </a:t>
            </a:r>
            <a:r>
              <a:rPr lang="ko-KR" altLang="en-US" sz="1100">
                <a:solidFill>
                  <a:schemeClr val="bg1">
                    <a:lumMod val="50000"/>
                  </a:schemeClr>
                </a:solidFill>
              </a:rPr>
              <a:t>을 생성하고 플래시 속성 추가</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flashMap.put(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플래시 속성이 설정되었습니다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FlashMapManager flashMapManager = RequestContextUtils.getFlashMapManager(request);</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FlashMapManager </a:t>
            </a:r>
            <a:r>
              <a:rPr lang="ko-KR" altLang="en-US" sz="1100">
                <a:solidFill>
                  <a:schemeClr val="bg1">
                    <a:lumMod val="50000"/>
                  </a:schemeClr>
                </a:solidFill>
              </a:rPr>
              <a:t>가져오기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(flashMapManager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flashMapManager.saveOutputFlashMap(flashMap, request, response);</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FlashMapManager</a:t>
            </a:r>
            <a:r>
              <a:rPr lang="ko-KR" altLang="en-US" sz="1100">
                <a:solidFill>
                  <a:schemeClr val="bg1">
                    <a:lumMod val="50000"/>
                  </a:schemeClr>
                </a:solidFill>
              </a:rPr>
              <a:t>를 통해 </a:t>
            </a:r>
            <a:r>
              <a:rPr lang="en-US" altLang="ko-KR" sz="1100">
                <a:solidFill>
                  <a:schemeClr val="bg1">
                    <a:lumMod val="50000"/>
                  </a:schemeClr>
                </a:solidFill>
              </a:rPr>
              <a:t>FlashMap </a:t>
            </a:r>
            <a:r>
              <a:rPr lang="ko-KR" altLang="en-US" sz="1100">
                <a:solidFill>
                  <a:schemeClr val="bg1">
                    <a:lumMod val="50000"/>
                  </a:schemeClr>
                </a:solidFill>
              </a:rPr>
              <a:t>을 세션에 저장</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RedirectView(</a:t>
            </a:r>
            <a:r>
              <a:rPr kumimoji="0" lang="ko-KR" altLang="ko-KR" sz="1100" b="0" i="0" u="none" strike="noStrike" cap="none" normalizeH="0" baseline="0">
                <a:ln>
                  <a:noFill/>
                </a:ln>
                <a:solidFill>
                  <a:srgbClr val="6AAB73"/>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(HttpServletRequest request, Model model)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 inputFlashMap = RequestContextUtils.getInputFlashMap(request);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입력 </a:t>
            </a:r>
            <a:r>
              <a:rPr kumimoji="0" lang="en-US" altLang="ko-KR" sz="1100" b="0" i="0" u="none" strike="noStrike" cap="none" normalizeH="0" baseline="0">
                <a:ln>
                  <a:noFill/>
                </a:ln>
                <a:solidFill>
                  <a:schemeClr val="bg1">
                    <a:lumMod val="50000"/>
                  </a:schemeClr>
                </a:solidFill>
                <a:effectLst/>
                <a:latin typeface="Arial Unicode MS"/>
                <a:ea typeface="JetBrains Mono"/>
              </a:rPr>
              <a:t>FlashMap</a:t>
            </a:r>
            <a:r>
              <a:rPr kumimoji="0" lang="ko-KR" altLang="en-US" sz="1100" b="0" i="0" u="none" strike="noStrike" cap="none" normalizeH="0" baseline="0">
                <a:ln>
                  <a:noFill/>
                </a:ln>
                <a:solidFill>
                  <a:schemeClr val="bg1">
                    <a:lumMod val="50000"/>
                  </a:schemeClr>
                </a:solidFill>
                <a:effectLst/>
                <a:latin typeface="Arial Unicode MS"/>
                <a:ea typeface="JetBrains Mono"/>
              </a:rPr>
              <a:t>을 가져옴</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(inputFlashMap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inputFlashMap.get(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플래시 속성이 없습니다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"displayMessage"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323639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482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PRG </a:t>
            </a:r>
            <a:r>
              <a:rPr lang="ko-KR" altLang="en-US" b="1">
                <a:solidFill>
                  <a:schemeClr val="accent1">
                    <a:lumMod val="75000"/>
                  </a:schemeClr>
                </a:solidFill>
                <a:latin typeface="+mn-ea"/>
              </a:rPr>
              <a:t>흐름도</a:t>
            </a: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3528645" y="1210223"/>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41" idx="0"/>
          </p:cNvCxnSpPr>
          <p:nvPr/>
        </p:nvCxnSpPr>
        <p:spPr>
          <a:xfrm>
            <a:off x="4462715" y="1703735"/>
            <a:ext cx="0" cy="5090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모서리가 둥근 직사각형 38">
            <a:extLst>
              <a:ext uri="{FF2B5EF4-FFF2-40B4-BE49-F238E27FC236}">
                <a16:creationId xmlns:a16="http://schemas.microsoft.com/office/drawing/2014/main" id="{937B8317-3082-8AAA-F4B9-9031F8BEC0D5}"/>
              </a:ext>
            </a:extLst>
          </p:cNvPr>
          <p:cNvSpPr/>
          <p:nvPr/>
        </p:nvSpPr>
        <p:spPr>
          <a:xfrm>
            <a:off x="3528645" y="2212807"/>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ea typeface="나눔바른고딕" panose="020B0603020101020101"/>
              </a:rPr>
              <a:t>Request</a:t>
            </a:r>
            <a:endParaRPr lang="ko-KR" altLang="en-US" sz="1400">
              <a:solidFill>
                <a:schemeClr val="tx1"/>
              </a:solidFill>
              <a:ea typeface="나눔바른고딕" panose="020B0603020101020101"/>
            </a:endParaRPr>
          </a:p>
        </p:txBody>
      </p:sp>
      <p:sp>
        <p:nvSpPr>
          <p:cNvPr id="42" name="모서리가 둥근 직사각형 38">
            <a:extLst>
              <a:ext uri="{FF2B5EF4-FFF2-40B4-BE49-F238E27FC236}">
                <a16:creationId xmlns:a16="http://schemas.microsoft.com/office/drawing/2014/main" id="{C7DBE368-2340-BFD7-1910-319DCDB27A52}"/>
              </a:ext>
            </a:extLst>
          </p:cNvPr>
          <p:cNvSpPr/>
          <p:nvPr/>
        </p:nvSpPr>
        <p:spPr>
          <a:xfrm>
            <a:off x="4375505" y="2304503"/>
            <a:ext cx="890649" cy="310119"/>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45" name="TextBox 44">
            <a:extLst>
              <a:ext uri="{FF2B5EF4-FFF2-40B4-BE49-F238E27FC236}">
                <a16:creationId xmlns:a16="http://schemas.microsoft.com/office/drawing/2014/main" id="{15A1FB17-623F-2F77-8866-5A4B88D0C67D}"/>
              </a:ext>
            </a:extLst>
          </p:cNvPr>
          <p:cNvSpPr txBox="1"/>
          <p:nvPr/>
        </p:nvSpPr>
        <p:spPr>
          <a:xfrm>
            <a:off x="738189" y="2348594"/>
            <a:ext cx="2749210" cy="246221"/>
          </a:xfrm>
          <a:prstGeom prst="rect">
            <a:avLst/>
          </a:prstGeom>
          <a:noFill/>
        </p:spPr>
        <p:txBody>
          <a:bodyPr wrap="square">
            <a:spAutoFit/>
          </a:bodyPr>
          <a:lstStyle/>
          <a:p>
            <a:r>
              <a:rPr lang="ko-KR" altLang="en-US" sz="1000"/>
              <a:t>출력 </a:t>
            </a:r>
            <a:r>
              <a:rPr lang="en-US" altLang="ko-KR" sz="1000"/>
              <a:t>FlashMap </a:t>
            </a:r>
            <a:r>
              <a:rPr lang="ko-KR" altLang="en-US" sz="1000"/>
              <a:t>생성 후 </a:t>
            </a:r>
            <a:r>
              <a:rPr lang="en-US" altLang="ko-KR" sz="1000"/>
              <a:t>Request </a:t>
            </a:r>
            <a:r>
              <a:rPr lang="ko-KR" altLang="en-US" sz="1000"/>
              <a:t>객체에 저장</a:t>
            </a:r>
          </a:p>
        </p:txBody>
      </p:sp>
      <p:sp>
        <p:nvSpPr>
          <p:cNvPr id="47" name="모서리가 둥근 직사각형 38">
            <a:extLst>
              <a:ext uri="{FF2B5EF4-FFF2-40B4-BE49-F238E27FC236}">
                <a16:creationId xmlns:a16="http://schemas.microsoft.com/office/drawing/2014/main" id="{F452CB66-530C-3D02-6F5B-6558912E4703}"/>
              </a:ext>
            </a:extLst>
          </p:cNvPr>
          <p:cNvSpPr/>
          <p:nvPr/>
        </p:nvSpPr>
        <p:spPr>
          <a:xfrm>
            <a:off x="2526723" y="3528692"/>
            <a:ext cx="387198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RedirectAttributesMethodArgumentResolver</a:t>
            </a:r>
            <a:endParaRPr lang="ko-KR" altLang="en-US" sz="1400">
              <a:solidFill>
                <a:schemeClr val="tx1"/>
              </a:solidFill>
              <a:ea typeface="나눔바른고딕" panose="020B0603020101020101"/>
            </a:endParaRPr>
          </a:p>
        </p:txBody>
      </p:sp>
      <p:sp>
        <p:nvSpPr>
          <p:cNvPr id="48" name="다이아몬드 47">
            <a:extLst>
              <a:ext uri="{FF2B5EF4-FFF2-40B4-BE49-F238E27FC236}">
                <a16:creationId xmlns:a16="http://schemas.microsoft.com/office/drawing/2014/main" id="{A6FE54B6-9917-A86A-D5A9-FF352380FE02}"/>
              </a:ext>
            </a:extLst>
          </p:cNvPr>
          <p:cNvSpPr/>
          <p:nvPr/>
        </p:nvSpPr>
        <p:spPr>
          <a:xfrm>
            <a:off x="4231145" y="2923900"/>
            <a:ext cx="463138" cy="393199"/>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D4F7E802-4613-8FEF-7749-46BCDC1B2135}"/>
              </a:ext>
            </a:extLst>
          </p:cNvPr>
          <p:cNvCxnSpPr>
            <a:stCxn id="41" idx="2"/>
            <a:endCxn id="48" idx="0"/>
          </p:cNvCxnSpPr>
          <p:nvPr/>
        </p:nvCxnSpPr>
        <p:spPr>
          <a:xfrm flipH="1">
            <a:off x="4462714" y="2706319"/>
            <a:ext cx="1" cy="2175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6009FFE-E74E-DE47-D634-4377BE47ED5B}"/>
              </a:ext>
            </a:extLst>
          </p:cNvPr>
          <p:cNvSpPr txBox="1"/>
          <p:nvPr/>
        </p:nvSpPr>
        <p:spPr>
          <a:xfrm>
            <a:off x="2112794" y="2994395"/>
            <a:ext cx="2128090" cy="246221"/>
          </a:xfrm>
          <a:prstGeom prst="rect">
            <a:avLst/>
          </a:prstGeom>
          <a:noFill/>
        </p:spPr>
        <p:txBody>
          <a:bodyPr wrap="square">
            <a:spAutoFit/>
          </a:bodyPr>
          <a:lstStyle/>
          <a:p>
            <a:r>
              <a:rPr lang="ko-KR" altLang="en-US" sz="1000"/>
              <a:t>메서드에 </a:t>
            </a:r>
            <a:r>
              <a:rPr lang="en-US" altLang="ko-KR" sz="1000"/>
              <a:t>RedirectAttributes </a:t>
            </a:r>
            <a:r>
              <a:rPr lang="ko-KR" altLang="en-US" sz="1000"/>
              <a:t>선언 </a:t>
            </a:r>
            <a:r>
              <a:rPr lang="en-US" altLang="ko-KR" sz="1000"/>
              <a:t>?</a:t>
            </a:r>
            <a:endParaRPr lang="ko-KR" altLang="en-US" sz="1000"/>
          </a:p>
        </p:txBody>
      </p:sp>
      <p:cxnSp>
        <p:nvCxnSpPr>
          <p:cNvPr id="58" name="직선 화살표 연결선 57">
            <a:extLst>
              <a:ext uri="{FF2B5EF4-FFF2-40B4-BE49-F238E27FC236}">
                <a16:creationId xmlns:a16="http://schemas.microsoft.com/office/drawing/2014/main" id="{7D919E70-7C79-E4D9-7484-771B386FA7BB}"/>
              </a:ext>
            </a:extLst>
          </p:cNvPr>
          <p:cNvCxnSpPr>
            <a:cxnSpLocks/>
            <a:stCxn id="48" idx="2"/>
            <a:endCxn id="47" idx="0"/>
          </p:cNvCxnSpPr>
          <p:nvPr/>
        </p:nvCxnSpPr>
        <p:spPr>
          <a:xfrm>
            <a:off x="4462714" y="3317099"/>
            <a:ext cx="0" cy="2115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8893FFF5-229F-465A-E6ED-C4F43B2F5B3A}"/>
              </a:ext>
            </a:extLst>
          </p:cNvPr>
          <p:cNvSpPr/>
          <p:nvPr/>
        </p:nvSpPr>
        <p:spPr>
          <a:xfrm>
            <a:off x="3176839" y="4387371"/>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ModelAndViewContainer</a:t>
            </a:r>
            <a:endParaRPr lang="ko-KR" altLang="en-US" sz="1400">
              <a:solidFill>
                <a:schemeClr val="tx1"/>
              </a:solidFill>
              <a:ea typeface="나눔바른고딕" panose="020B0603020101020101"/>
            </a:endParaRPr>
          </a:p>
        </p:txBody>
      </p:sp>
      <p:cxnSp>
        <p:nvCxnSpPr>
          <p:cNvPr id="67" name="직선 화살표 연결선 66">
            <a:extLst>
              <a:ext uri="{FF2B5EF4-FFF2-40B4-BE49-F238E27FC236}">
                <a16:creationId xmlns:a16="http://schemas.microsoft.com/office/drawing/2014/main" id="{219084C1-2511-8272-555C-597717C4BDE7}"/>
              </a:ext>
            </a:extLst>
          </p:cNvPr>
          <p:cNvCxnSpPr>
            <a:cxnSpLocks/>
            <a:stCxn id="47" idx="2"/>
            <a:endCxn id="64" idx="0"/>
          </p:cNvCxnSpPr>
          <p:nvPr/>
        </p:nvCxnSpPr>
        <p:spPr>
          <a:xfrm>
            <a:off x="4462714" y="4022204"/>
            <a:ext cx="0" cy="3651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직사각형 90">
            <a:extLst>
              <a:ext uri="{FF2B5EF4-FFF2-40B4-BE49-F238E27FC236}">
                <a16:creationId xmlns:a16="http://schemas.microsoft.com/office/drawing/2014/main" id="{1A564BB6-3E27-2B43-DC80-847CE9667CFD}"/>
              </a:ext>
            </a:extLst>
          </p:cNvPr>
          <p:cNvSpPr/>
          <p:nvPr/>
        </p:nvSpPr>
        <p:spPr>
          <a:xfrm>
            <a:off x="472446" y="840891"/>
            <a:ext cx="1915011" cy="369332"/>
          </a:xfrm>
          <a:prstGeom prst="rect">
            <a:avLst/>
          </a:prstGeom>
        </p:spPr>
        <p:txBody>
          <a:bodyPr wrap="none">
            <a:spAutoFit/>
          </a:bodyPr>
          <a:lstStyle/>
          <a:p>
            <a:r>
              <a:rPr lang="en-US" altLang="ko-KR" b="1">
                <a:latin typeface="+mn-ea"/>
              </a:rPr>
              <a:t>1. Post-Redirect</a:t>
            </a:r>
            <a:endParaRPr lang="ko-KR" altLang="en-US" b="1">
              <a:latin typeface="+mn-ea"/>
            </a:endParaRPr>
          </a:p>
        </p:txBody>
      </p:sp>
      <p:sp>
        <p:nvSpPr>
          <p:cNvPr id="5" name="모서리가 둥근 직사각형 38">
            <a:extLst>
              <a:ext uri="{FF2B5EF4-FFF2-40B4-BE49-F238E27FC236}">
                <a16:creationId xmlns:a16="http://schemas.microsoft.com/office/drawing/2014/main" id="{FF134AE6-9030-DDAD-E163-E00F629BA0E6}"/>
              </a:ext>
            </a:extLst>
          </p:cNvPr>
          <p:cNvSpPr/>
          <p:nvPr/>
        </p:nvSpPr>
        <p:spPr>
          <a:xfrm>
            <a:off x="121541" y="4387371"/>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RedirectAttributesModelMap</a:t>
            </a:r>
            <a:endParaRPr lang="ko-KR" altLang="en-US" sz="1400">
              <a:solidFill>
                <a:schemeClr val="tx1"/>
              </a:solidFill>
              <a:ea typeface="나눔바른고딕" panose="020B0603020101020101"/>
            </a:endParaRPr>
          </a:p>
        </p:txBody>
      </p:sp>
      <p:cxnSp>
        <p:nvCxnSpPr>
          <p:cNvPr id="6" name="직선 화살표 연결선 5">
            <a:extLst>
              <a:ext uri="{FF2B5EF4-FFF2-40B4-BE49-F238E27FC236}">
                <a16:creationId xmlns:a16="http://schemas.microsoft.com/office/drawing/2014/main" id="{087A9526-5CF9-D7D9-5EFF-6642C4BF65EC}"/>
              </a:ext>
            </a:extLst>
          </p:cNvPr>
          <p:cNvCxnSpPr>
            <a:cxnSpLocks/>
            <a:stCxn id="64" idx="1"/>
            <a:endCxn id="5" idx="3"/>
          </p:cNvCxnSpPr>
          <p:nvPr/>
        </p:nvCxnSpPr>
        <p:spPr>
          <a:xfrm flipH="1">
            <a:off x="2693291" y="4634127"/>
            <a:ext cx="483548" cy="0"/>
          </a:xfrm>
          <a:prstGeom prst="straightConnector1">
            <a:avLst/>
          </a:prstGeom>
          <a:ln w="63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E589686-7AD0-0BC3-8FF9-93F08DDD6108}"/>
              </a:ext>
            </a:extLst>
          </p:cNvPr>
          <p:cNvSpPr txBox="1"/>
          <p:nvPr/>
        </p:nvSpPr>
        <p:spPr>
          <a:xfrm>
            <a:off x="5770194" y="4366407"/>
            <a:ext cx="1836392" cy="524246"/>
          </a:xfrm>
          <a:prstGeom prst="rect">
            <a:avLst/>
          </a:prstGeom>
          <a:noFill/>
        </p:spPr>
        <p:txBody>
          <a:bodyPr wrap="square">
            <a:spAutoFit/>
          </a:bodyPr>
          <a:lstStyle/>
          <a:p>
            <a:pPr>
              <a:lnSpc>
                <a:spcPct val="150000"/>
              </a:lnSpc>
            </a:pPr>
            <a:r>
              <a:rPr lang="en-US" altLang="ko-KR" sz="1000">
                <a:solidFill>
                  <a:schemeClr val="tx1"/>
                </a:solidFill>
                <a:ea typeface="나눔바른고딕" panose="020B0603020101020101"/>
              </a:rPr>
              <a:t>ModelAndViewContainer </a:t>
            </a:r>
            <a:r>
              <a:rPr lang="ko-KR" altLang="en-US" sz="1000">
                <a:solidFill>
                  <a:schemeClr val="tx1"/>
                </a:solidFill>
                <a:ea typeface="나눔바른고딕" panose="020B0603020101020101"/>
              </a:rPr>
              <a:t>에 리다이렉트용 </a:t>
            </a:r>
            <a:r>
              <a:rPr lang="en-US" altLang="ko-KR" sz="1000">
                <a:solidFill>
                  <a:schemeClr val="tx1"/>
                </a:solidFill>
                <a:ea typeface="나눔바른고딕" panose="020B0603020101020101"/>
              </a:rPr>
              <a:t>Model</a:t>
            </a:r>
            <a:r>
              <a:rPr lang="ko-KR" altLang="en-US" sz="1000">
                <a:solidFill>
                  <a:schemeClr val="tx1"/>
                </a:solidFill>
                <a:ea typeface="나눔바른고딕" panose="020B0603020101020101"/>
              </a:rPr>
              <a:t> 설정</a:t>
            </a:r>
            <a:endParaRPr lang="ko-KR" altLang="en-US" sz="1000"/>
          </a:p>
        </p:txBody>
      </p:sp>
      <p:sp>
        <p:nvSpPr>
          <p:cNvPr id="22" name="모서리가 둥근 직사각형 38">
            <a:extLst>
              <a:ext uri="{FF2B5EF4-FFF2-40B4-BE49-F238E27FC236}">
                <a16:creationId xmlns:a16="http://schemas.microsoft.com/office/drawing/2014/main" id="{73FDABEA-D0CA-7032-C57B-1D4464CBCB62}"/>
              </a:ext>
            </a:extLst>
          </p:cNvPr>
          <p:cNvSpPr/>
          <p:nvPr/>
        </p:nvSpPr>
        <p:spPr>
          <a:xfrm>
            <a:off x="3768102" y="5817307"/>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Controller</a:t>
            </a:r>
            <a:endParaRPr lang="ko-KR" altLang="en-US" sz="1400">
              <a:solidFill>
                <a:schemeClr val="tx1"/>
              </a:solidFill>
              <a:ea typeface="나눔바른고딕" panose="020B0603020101020101"/>
            </a:endParaRPr>
          </a:p>
        </p:txBody>
      </p:sp>
      <p:cxnSp>
        <p:nvCxnSpPr>
          <p:cNvPr id="23" name="직선 화살표 연결선 22">
            <a:extLst>
              <a:ext uri="{FF2B5EF4-FFF2-40B4-BE49-F238E27FC236}">
                <a16:creationId xmlns:a16="http://schemas.microsoft.com/office/drawing/2014/main" id="{13FE33B9-EBD1-11CE-B7C6-97893E32817C}"/>
              </a:ext>
            </a:extLst>
          </p:cNvPr>
          <p:cNvCxnSpPr>
            <a:cxnSpLocks/>
            <a:stCxn id="64" idx="2"/>
            <a:endCxn id="29" idx="0"/>
          </p:cNvCxnSpPr>
          <p:nvPr/>
        </p:nvCxnSpPr>
        <p:spPr>
          <a:xfrm>
            <a:off x="4462714" y="4880883"/>
            <a:ext cx="0" cy="2319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CCE15ABC-D5CD-98B9-9C45-055738FF3FCF}"/>
              </a:ext>
            </a:extLst>
          </p:cNvPr>
          <p:cNvSpPr/>
          <p:nvPr/>
        </p:nvSpPr>
        <p:spPr>
          <a:xfrm>
            <a:off x="3019862" y="5112835"/>
            <a:ext cx="288570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ServletInvocableHandlerMethod</a:t>
            </a:r>
            <a:endParaRPr lang="ko-KR" altLang="en-US" sz="1400">
              <a:solidFill>
                <a:schemeClr val="tx1"/>
              </a:solidFill>
              <a:ea typeface="나눔바른고딕" panose="020B0603020101020101"/>
            </a:endParaRPr>
          </a:p>
        </p:txBody>
      </p:sp>
      <p:cxnSp>
        <p:nvCxnSpPr>
          <p:cNvPr id="31" name="직선 화살표 연결선 30">
            <a:extLst>
              <a:ext uri="{FF2B5EF4-FFF2-40B4-BE49-F238E27FC236}">
                <a16:creationId xmlns:a16="http://schemas.microsoft.com/office/drawing/2014/main" id="{DE36AAC2-DA0E-0F3E-47BB-E7756DCAA09C}"/>
              </a:ext>
            </a:extLst>
          </p:cNvPr>
          <p:cNvCxnSpPr>
            <a:cxnSpLocks/>
            <a:stCxn id="29" idx="2"/>
            <a:endCxn id="22" idx="0"/>
          </p:cNvCxnSpPr>
          <p:nvPr/>
        </p:nvCxnSpPr>
        <p:spPr>
          <a:xfrm>
            <a:off x="4462714" y="5606347"/>
            <a:ext cx="0" cy="2109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C1974FB-208B-E468-1691-EE5A9BF5EF49}"/>
              </a:ext>
            </a:extLst>
          </p:cNvPr>
          <p:cNvSpPr txBox="1"/>
          <p:nvPr/>
        </p:nvSpPr>
        <p:spPr>
          <a:xfrm>
            <a:off x="5896034" y="5812287"/>
            <a:ext cx="1181600" cy="246221"/>
          </a:xfrm>
          <a:prstGeom prst="rect">
            <a:avLst/>
          </a:prstGeom>
          <a:noFill/>
        </p:spPr>
        <p:txBody>
          <a:bodyPr wrap="square">
            <a:spAutoFit/>
          </a:bodyPr>
          <a:lstStyle/>
          <a:p>
            <a:r>
              <a:rPr lang="en-US" altLang="ko-KR" sz="1000"/>
              <a:t>1</a:t>
            </a:r>
            <a:r>
              <a:rPr lang="ko-KR" altLang="en-US" sz="1000"/>
              <a:t>회성 </a:t>
            </a:r>
            <a:r>
              <a:rPr lang="en-US" altLang="ko-KR" sz="1000"/>
              <a:t>data </a:t>
            </a:r>
            <a:r>
              <a:rPr lang="ko-KR" altLang="en-US" sz="1000"/>
              <a:t>추가</a:t>
            </a:r>
          </a:p>
        </p:txBody>
      </p:sp>
      <p:sp>
        <p:nvSpPr>
          <p:cNvPr id="54" name="TextBox 53">
            <a:extLst>
              <a:ext uri="{FF2B5EF4-FFF2-40B4-BE49-F238E27FC236}">
                <a16:creationId xmlns:a16="http://schemas.microsoft.com/office/drawing/2014/main" id="{EA3AA085-B8BB-5D09-2537-46FAD9E7F039}"/>
              </a:ext>
            </a:extLst>
          </p:cNvPr>
          <p:cNvSpPr txBox="1"/>
          <p:nvPr/>
        </p:nvSpPr>
        <p:spPr>
          <a:xfrm>
            <a:off x="5520865" y="6069619"/>
            <a:ext cx="1980487" cy="246221"/>
          </a:xfrm>
          <a:prstGeom prst="rect">
            <a:avLst/>
          </a:prstGeom>
          <a:noFill/>
        </p:spPr>
        <p:txBody>
          <a:bodyPr wrap="square">
            <a:spAutoFit/>
          </a:bodyPr>
          <a:lstStyle/>
          <a:p>
            <a:r>
              <a:rPr lang="en-US" altLang="ko-KR" sz="1000"/>
              <a:t>addFlashAttribute(name, value)</a:t>
            </a:r>
            <a:endParaRPr lang="ko-KR" altLang="en-US" sz="1000"/>
          </a:p>
        </p:txBody>
      </p:sp>
      <p:sp>
        <p:nvSpPr>
          <p:cNvPr id="61" name="모서리가 둥근 직사각형 38">
            <a:extLst>
              <a:ext uri="{FF2B5EF4-FFF2-40B4-BE49-F238E27FC236}">
                <a16:creationId xmlns:a16="http://schemas.microsoft.com/office/drawing/2014/main" id="{C6CB407F-622B-750B-375F-78577DF1A996}"/>
              </a:ext>
            </a:extLst>
          </p:cNvPr>
          <p:cNvSpPr/>
          <p:nvPr/>
        </p:nvSpPr>
        <p:spPr>
          <a:xfrm>
            <a:off x="7816342" y="5817307"/>
            <a:ext cx="275173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RedirectAttributesModelMap</a:t>
            </a:r>
            <a:endParaRPr lang="ko-KR" altLang="en-US" sz="1400">
              <a:solidFill>
                <a:schemeClr val="tx1"/>
              </a:solidFill>
              <a:ea typeface="나눔바른고딕" panose="020B0603020101020101"/>
            </a:endParaRPr>
          </a:p>
        </p:txBody>
      </p:sp>
      <p:cxnSp>
        <p:nvCxnSpPr>
          <p:cNvPr id="63" name="직선 화살표 연결선 62">
            <a:extLst>
              <a:ext uri="{FF2B5EF4-FFF2-40B4-BE49-F238E27FC236}">
                <a16:creationId xmlns:a16="http://schemas.microsoft.com/office/drawing/2014/main" id="{408CB531-F687-84DA-50A6-D8DBF4521E39}"/>
              </a:ext>
            </a:extLst>
          </p:cNvPr>
          <p:cNvCxnSpPr>
            <a:cxnSpLocks/>
            <a:stCxn id="22" idx="3"/>
            <a:endCxn id="61" idx="1"/>
          </p:cNvCxnSpPr>
          <p:nvPr/>
        </p:nvCxnSpPr>
        <p:spPr>
          <a:xfrm>
            <a:off x="5157326" y="6064063"/>
            <a:ext cx="26590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E5EAD39F-51EF-0402-081D-5E52983A50B5}"/>
              </a:ext>
            </a:extLst>
          </p:cNvPr>
          <p:cNvSpPr/>
          <p:nvPr/>
        </p:nvSpPr>
        <p:spPr>
          <a:xfrm>
            <a:off x="8497600" y="4388253"/>
            <a:ext cx="1389224" cy="962993"/>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Request</a:t>
            </a:r>
          </a:p>
          <a:p>
            <a:pPr algn="ctr">
              <a:spcBef>
                <a:spcPts val="400"/>
              </a:spcBef>
            </a:pPr>
            <a:endParaRPr lang="en-US" altLang="ko-KR" sz="1200">
              <a:solidFill>
                <a:schemeClr val="tx1"/>
              </a:solidFill>
              <a:ea typeface="나눔바른고딕" panose="020B0603020101020101"/>
            </a:endParaRPr>
          </a:p>
          <a:p>
            <a:pPr algn="ctr">
              <a:spcBef>
                <a:spcPts val="400"/>
              </a:spcBef>
            </a:pPr>
            <a:endParaRPr lang="en-US" altLang="ko-KR" sz="1200">
              <a:solidFill>
                <a:schemeClr val="tx1"/>
              </a:solidFill>
              <a:ea typeface="나눔바른고딕" panose="020B0603020101020101"/>
            </a:endParaRPr>
          </a:p>
          <a:p>
            <a:pPr algn="ctr">
              <a:spcBef>
                <a:spcPts val="400"/>
              </a:spcBef>
            </a:pPr>
            <a:endParaRPr lang="en-US" altLang="ko-KR" sz="1200">
              <a:solidFill>
                <a:schemeClr val="tx1"/>
              </a:solidFill>
              <a:ea typeface="나눔바른고딕" panose="020B0603020101020101"/>
            </a:endParaRPr>
          </a:p>
        </p:txBody>
      </p:sp>
      <p:cxnSp>
        <p:nvCxnSpPr>
          <p:cNvPr id="72" name="직선 화살표 연결선 71">
            <a:extLst>
              <a:ext uri="{FF2B5EF4-FFF2-40B4-BE49-F238E27FC236}">
                <a16:creationId xmlns:a16="http://schemas.microsoft.com/office/drawing/2014/main" id="{C0183884-835A-3293-D920-F60A55A2D6B0}"/>
              </a:ext>
            </a:extLst>
          </p:cNvPr>
          <p:cNvCxnSpPr>
            <a:cxnSpLocks/>
            <a:stCxn id="61" idx="0"/>
            <a:endCxn id="66" idx="2"/>
          </p:cNvCxnSpPr>
          <p:nvPr/>
        </p:nvCxnSpPr>
        <p:spPr>
          <a:xfrm flipV="1">
            <a:off x="9192210" y="5351246"/>
            <a:ext cx="2" cy="46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839725A-C9DB-F058-D87F-A186119C48C8}"/>
              </a:ext>
            </a:extLst>
          </p:cNvPr>
          <p:cNvSpPr txBox="1"/>
          <p:nvPr/>
        </p:nvSpPr>
        <p:spPr>
          <a:xfrm>
            <a:off x="6764382" y="2040852"/>
            <a:ext cx="1929808" cy="246221"/>
          </a:xfrm>
          <a:prstGeom prst="rect">
            <a:avLst/>
          </a:prstGeom>
          <a:noFill/>
        </p:spPr>
        <p:txBody>
          <a:bodyPr wrap="square">
            <a:spAutoFit/>
          </a:bodyPr>
          <a:lstStyle/>
          <a:p>
            <a:r>
              <a:rPr lang="ko-KR" altLang="en-US" sz="1000"/>
              <a:t>세션에 출력 </a:t>
            </a:r>
            <a:r>
              <a:rPr lang="en-US" altLang="ko-KR" sz="1000"/>
              <a:t>FlashMap</a:t>
            </a:r>
            <a:r>
              <a:rPr lang="ko-KR" altLang="en-US" sz="1000"/>
              <a:t> 저장</a:t>
            </a:r>
          </a:p>
        </p:txBody>
      </p:sp>
      <p:sp>
        <p:nvSpPr>
          <p:cNvPr id="84" name="모서리가 둥근 직사각형 38">
            <a:extLst>
              <a:ext uri="{FF2B5EF4-FFF2-40B4-BE49-F238E27FC236}">
                <a16:creationId xmlns:a16="http://schemas.microsoft.com/office/drawing/2014/main" id="{F3B62049-DC7C-DCD8-6222-13140E739CC3}"/>
              </a:ext>
            </a:extLst>
          </p:cNvPr>
          <p:cNvSpPr/>
          <p:nvPr/>
        </p:nvSpPr>
        <p:spPr>
          <a:xfrm>
            <a:off x="8497600" y="3629192"/>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RedirectView</a:t>
            </a:r>
            <a:endParaRPr lang="ko-KR" altLang="en-US" sz="1400">
              <a:solidFill>
                <a:schemeClr val="tx1"/>
              </a:solidFill>
              <a:ea typeface="나눔바른고딕" panose="020B0603020101020101"/>
            </a:endParaRPr>
          </a:p>
        </p:txBody>
      </p:sp>
      <p:cxnSp>
        <p:nvCxnSpPr>
          <p:cNvPr id="85" name="직선 화살표 연결선 84">
            <a:extLst>
              <a:ext uri="{FF2B5EF4-FFF2-40B4-BE49-F238E27FC236}">
                <a16:creationId xmlns:a16="http://schemas.microsoft.com/office/drawing/2014/main" id="{7A8B957F-93EF-02FF-3CCE-6673E708E172}"/>
              </a:ext>
            </a:extLst>
          </p:cNvPr>
          <p:cNvCxnSpPr>
            <a:cxnSpLocks/>
            <a:stCxn id="66" idx="0"/>
            <a:endCxn id="84" idx="2"/>
          </p:cNvCxnSpPr>
          <p:nvPr/>
        </p:nvCxnSpPr>
        <p:spPr>
          <a:xfrm flipV="1">
            <a:off x="9192212" y="4122704"/>
            <a:ext cx="0" cy="2655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4F8BED7F-D4AE-F355-6B79-05334AF856D6}"/>
              </a:ext>
            </a:extLst>
          </p:cNvPr>
          <p:cNvSpPr/>
          <p:nvPr/>
        </p:nvSpPr>
        <p:spPr>
          <a:xfrm>
            <a:off x="8280781" y="2861786"/>
            <a:ext cx="182286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flashMapManager</a:t>
            </a:r>
            <a:endParaRPr lang="ko-KR" altLang="en-US" sz="1400">
              <a:solidFill>
                <a:schemeClr val="tx1"/>
              </a:solidFill>
              <a:ea typeface="나눔바른고딕" panose="020B0603020101020101"/>
            </a:endParaRPr>
          </a:p>
        </p:txBody>
      </p:sp>
      <p:cxnSp>
        <p:nvCxnSpPr>
          <p:cNvPr id="92" name="직선 화살표 연결선 91">
            <a:extLst>
              <a:ext uri="{FF2B5EF4-FFF2-40B4-BE49-F238E27FC236}">
                <a16:creationId xmlns:a16="http://schemas.microsoft.com/office/drawing/2014/main" id="{130E401A-0F72-2AC4-17F5-89AF9421571A}"/>
              </a:ext>
            </a:extLst>
          </p:cNvPr>
          <p:cNvCxnSpPr>
            <a:cxnSpLocks/>
            <a:stCxn id="84" idx="0"/>
            <a:endCxn id="90" idx="2"/>
          </p:cNvCxnSpPr>
          <p:nvPr/>
        </p:nvCxnSpPr>
        <p:spPr>
          <a:xfrm flipV="1">
            <a:off x="9192212" y="3355298"/>
            <a:ext cx="0" cy="2738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38D640F0-50DD-DD56-193B-D842A7DE3CDC}"/>
              </a:ext>
            </a:extLst>
          </p:cNvPr>
          <p:cNvCxnSpPr>
            <a:cxnSpLocks/>
            <a:stCxn id="90" idx="0"/>
            <a:endCxn id="103" idx="2"/>
          </p:cNvCxnSpPr>
          <p:nvPr/>
        </p:nvCxnSpPr>
        <p:spPr>
          <a:xfrm flipV="1">
            <a:off x="9192212" y="2498800"/>
            <a:ext cx="0" cy="3629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모서리가 둥근 직사각형 38">
            <a:extLst>
              <a:ext uri="{FF2B5EF4-FFF2-40B4-BE49-F238E27FC236}">
                <a16:creationId xmlns:a16="http://schemas.microsoft.com/office/drawing/2014/main" id="{4C77BA68-21CC-8A28-1AB3-02E454A25E8C}"/>
              </a:ext>
            </a:extLst>
          </p:cNvPr>
          <p:cNvSpPr/>
          <p:nvPr/>
        </p:nvSpPr>
        <p:spPr>
          <a:xfrm>
            <a:off x="8497600" y="1773336"/>
            <a:ext cx="1389224" cy="7254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HttpSession</a:t>
            </a:r>
          </a:p>
          <a:p>
            <a:pPr algn="ctr">
              <a:spcBef>
                <a:spcPts val="400"/>
              </a:spcBef>
            </a:pPr>
            <a:endParaRPr lang="ko-KR" altLang="en-US" sz="1400">
              <a:solidFill>
                <a:schemeClr val="tx1"/>
              </a:solidFill>
              <a:ea typeface="나눔바른고딕" panose="020B0603020101020101"/>
            </a:endParaRPr>
          </a:p>
        </p:txBody>
      </p:sp>
      <p:sp>
        <p:nvSpPr>
          <p:cNvPr id="104" name="모서리가 둥근 직사각형 38">
            <a:extLst>
              <a:ext uri="{FF2B5EF4-FFF2-40B4-BE49-F238E27FC236}">
                <a16:creationId xmlns:a16="http://schemas.microsoft.com/office/drawing/2014/main" id="{7BD9E443-0452-4EAA-301F-5E6801557B72}"/>
              </a:ext>
            </a:extLst>
          </p:cNvPr>
          <p:cNvSpPr/>
          <p:nvPr/>
        </p:nvSpPr>
        <p:spPr>
          <a:xfrm>
            <a:off x="8746884" y="2150631"/>
            <a:ext cx="890649" cy="27081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115" name="모서리가 둥근 직사각형 38">
            <a:extLst>
              <a:ext uri="{FF2B5EF4-FFF2-40B4-BE49-F238E27FC236}">
                <a16:creationId xmlns:a16="http://schemas.microsoft.com/office/drawing/2014/main" id="{03857396-634E-288B-F886-D0732C176E80}"/>
              </a:ext>
            </a:extLst>
          </p:cNvPr>
          <p:cNvSpPr/>
          <p:nvPr/>
        </p:nvSpPr>
        <p:spPr>
          <a:xfrm>
            <a:off x="10561362" y="1889312"/>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sendRedirect</a:t>
            </a:r>
            <a:endParaRPr lang="ko-KR" altLang="en-US" sz="1400">
              <a:solidFill>
                <a:schemeClr val="tx1"/>
              </a:solidFill>
              <a:ea typeface="나눔바른고딕" panose="020B0603020101020101"/>
            </a:endParaRPr>
          </a:p>
        </p:txBody>
      </p:sp>
      <p:cxnSp>
        <p:nvCxnSpPr>
          <p:cNvPr id="117" name="직선 화살표 연결선 116">
            <a:extLst>
              <a:ext uri="{FF2B5EF4-FFF2-40B4-BE49-F238E27FC236}">
                <a16:creationId xmlns:a16="http://schemas.microsoft.com/office/drawing/2014/main" id="{0B7D9040-B852-3E12-711D-0185DFE23C8D}"/>
              </a:ext>
            </a:extLst>
          </p:cNvPr>
          <p:cNvCxnSpPr>
            <a:stCxn id="103" idx="3"/>
            <a:endCxn id="115" idx="1"/>
          </p:cNvCxnSpPr>
          <p:nvPr/>
        </p:nvCxnSpPr>
        <p:spPr>
          <a:xfrm>
            <a:off x="9886824" y="2136068"/>
            <a:ext cx="6745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8C8C0612-BE49-FBDE-5D92-E13E0DE35326}"/>
              </a:ext>
            </a:extLst>
          </p:cNvPr>
          <p:cNvSpPr txBox="1"/>
          <p:nvPr/>
        </p:nvSpPr>
        <p:spPr>
          <a:xfrm>
            <a:off x="9192209" y="4142251"/>
            <a:ext cx="634620" cy="246221"/>
          </a:xfrm>
          <a:prstGeom prst="rect">
            <a:avLst/>
          </a:prstGeom>
          <a:noFill/>
        </p:spPr>
        <p:txBody>
          <a:bodyPr wrap="square">
            <a:spAutoFit/>
          </a:bodyPr>
          <a:lstStyle/>
          <a:p>
            <a:r>
              <a:rPr lang="ko-KR" altLang="en-US" sz="1000"/>
              <a:t>렌더링</a:t>
            </a:r>
          </a:p>
        </p:txBody>
      </p:sp>
      <p:sp>
        <p:nvSpPr>
          <p:cNvPr id="2" name="TextBox 1">
            <a:extLst>
              <a:ext uri="{FF2B5EF4-FFF2-40B4-BE49-F238E27FC236}">
                <a16:creationId xmlns:a16="http://schemas.microsoft.com/office/drawing/2014/main" id="{43A43D9C-86EE-5DDD-022B-D2DF6477B7CF}"/>
              </a:ext>
            </a:extLst>
          </p:cNvPr>
          <p:cNvSpPr txBox="1"/>
          <p:nvPr/>
        </p:nvSpPr>
        <p:spPr>
          <a:xfrm>
            <a:off x="9172138" y="5514520"/>
            <a:ext cx="2383401" cy="246221"/>
          </a:xfrm>
          <a:prstGeom prst="rect">
            <a:avLst/>
          </a:prstGeom>
          <a:noFill/>
        </p:spPr>
        <p:txBody>
          <a:bodyPr wrap="square">
            <a:spAutoFit/>
          </a:bodyPr>
          <a:lstStyle/>
          <a:p>
            <a:r>
              <a:rPr lang="en-US" altLang="ko-KR" sz="1000"/>
              <a:t>data </a:t>
            </a:r>
            <a:r>
              <a:rPr lang="ko-KR" altLang="en-US" sz="1000"/>
              <a:t>값을 </a:t>
            </a:r>
            <a:r>
              <a:rPr lang="en-US" altLang="ko-KR" sz="1000"/>
              <a:t>FlashMap </a:t>
            </a:r>
            <a:r>
              <a:rPr lang="ko-KR" altLang="en-US" sz="1000"/>
              <a:t>에 추가</a:t>
            </a:r>
          </a:p>
        </p:txBody>
      </p:sp>
      <p:sp>
        <p:nvSpPr>
          <p:cNvPr id="11" name="모서리가 둥근 직사각형 38">
            <a:extLst>
              <a:ext uri="{FF2B5EF4-FFF2-40B4-BE49-F238E27FC236}">
                <a16:creationId xmlns:a16="http://schemas.microsoft.com/office/drawing/2014/main" id="{ADA63766-9CD0-5F86-BCA6-FA0C9EFA30FE}"/>
              </a:ext>
            </a:extLst>
          </p:cNvPr>
          <p:cNvSpPr/>
          <p:nvPr/>
        </p:nvSpPr>
        <p:spPr>
          <a:xfrm>
            <a:off x="8626530" y="4653802"/>
            <a:ext cx="1131362" cy="639153"/>
          </a:xfrm>
          <a:prstGeom prst="roundRect">
            <a:avLst>
              <a:gd name="adj" fmla="val 11467"/>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p>
          <a:p>
            <a:pPr algn="ctr">
              <a:spcBef>
                <a:spcPts val="400"/>
              </a:spcBef>
            </a:pPr>
            <a:endParaRPr lang="ko-KR" altLang="en-US" sz="1200">
              <a:solidFill>
                <a:schemeClr val="tx1"/>
              </a:solidFill>
              <a:ea typeface="나눔바른고딕" panose="020B0603020101020101"/>
            </a:endParaRPr>
          </a:p>
        </p:txBody>
      </p:sp>
      <p:sp>
        <p:nvSpPr>
          <p:cNvPr id="77" name="모서리가 둥근 직사각형 38">
            <a:extLst>
              <a:ext uri="{FF2B5EF4-FFF2-40B4-BE49-F238E27FC236}">
                <a16:creationId xmlns:a16="http://schemas.microsoft.com/office/drawing/2014/main" id="{BE46118B-563F-E108-9873-793C3AB07E64}"/>
              </a:ext>
            </a:extLst>
          </p:cNvPr>
          <p:cNvSpPr/>
          <p:nvPr/>
        </p:nvSpPr>
        <p:spPr>
          <a:xfrm>
            <a:off x="8746886" y="4961269"/>
            <a:ext cx="890649" cy="27081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data</a:t>
            </a:r>
            <a:endParaRPr lang="ko-KR" altLang="en-US" sz="1200">
              <a:solidFill>
                <a:schemeClr val="tx1"/>
              </a:solidFill>
              <a:ea typeface="나눔바른고딕" panose="020B0603020101020101"/>
            </a:endParaRPr>
          </a:p>
        </p:txBody>
      </p:sp>
      <p:cxnSp>
        <p:nvCxnSpPr>
          <p:cNvPr id="20" name="연결선: 꺾임 19">
            <a:extLst>
              <a:ext uri="{FF2B5EF4-FFF2-40B4-BE49-F238E27FC236}">
                <a16:creationId xmlns:a16="http://schemas.microsoft.com/office/drawing/2014/main" id="{D25E4013-58C6-E82C-90E4-65498EAB46B2}"/>
              </a:ext>
            </a:extLst>
          </p:cNvPr>
          <p:cNvCxnSpPr>
            <a:stCxn id="90" idx="3"/>
            <a:endCxn id="66" idx="3"/>
          </p:cNvCxnSpPr>
          <p:nvPr/>
        </p:nvCxnSpPr>
        <p:spPr>
          <a:xfrm flipH="1">
            <a:off x="9886824" y="3108542"/>
            <a:ext cx="216818" cy="1761208"/>
          </a:xfrm>
          <a:prstGeom prst="bentConnector3">
            <a:avLst>
              <a:gd name="adj1" fmla="val -244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67025B7-395B-806C-BC63-53F4ED9A17F0}"/>
              </a:ext>
            </a:extLst>
          </p:cNvPr>
          <p:cNvSpPr txBox="1"/>
          <p:nvPr/>
        </p:nvSpPr>
        <p:spPr>
          <a:xfrm>
            <a:off x="10627377" y="3773362"/>
            <a:ext cx="1362228" cy="400110"/>
          </a:xfrm>
          <a:prstGeom prst="rect">
            <a:avLst/>
          </a:prstGeom>
          <a:noFill/>
        </p:spPr>
        <p:txBody>
          <a:bodyPr wrap="square">
            <a:spAutoFit/>
          </a:bodyPr>
          <a:lstStyle/>
          <a:p>
            <a:r>
              <a:rPr lang="en-US" altLang="ko-KR" sz="1000"/>
              <a:t>Request </a:t>
            </a:r>
            <a:r>
              <a:rPr lang="ko-KR" altLang="en-US" sz="1000"/>
              <a:t>객체로부터 </a:t>
            </a:r>
            <a:r>
              <a:rPr lang="en-US" altLang="ko-KR" sz="1000"/>
              <a:t>FlashMap</a:t>
            </a:r>
            <a:r>
              <a:rPr lang="ko-KR" altLang="en-US" sz="1000"/>
              <a:t> 참조</a:t>
            </a:r>
          </a:p>
        </p:txBody>
      </p:sp>
    </p:spTree>
    <p:extLst>
      <p:ext uri="{BB962C8B-B14F-4D97-AF65-F5344CB8AC3E}">
        <p14:creationId xmlns:p14="http://schemas.microsoft.com/office/powerpoint/2010/main" val="29031852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482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PRG </a:t>
            </a:r>
            <a:r>
              <a:rPr lang="ko-KR" altLang="en-US" b="1">
                <a:solidFill>
                  <a:schemeClr val="accent1">
                    <a:lumMod val="75000"/>
                  </a:schemeClr>
                </a:solidFill>
                <a:latin typeface="+mn-ea"/>
              </a:rPr>
              <a:t>흐름도</a:t>
            </a: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460858" y="1232234"/>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41" idx="0"/>
          </p:cNvCxnSpPr>
          <p:nvPr/>
        </p:nvCxnSpPr>
        <p:spPr>
          <a:xfrm>
            <a:off x="5394928" y="1725746"/>
            <a:ext cx="0" cy="5090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모서리가 둥근 직사각형 38">
            <a:extLst>
              <a:ext uri="{FF2B5EF4-FFF2-40B4-BE49-F238E27FC236}">
                <a16:creationId xmlns:a16="http://schemas.microsoft.com/office/drawing/2014/main" id="{937B8317-3082-8AAA-F4B9-9031F8BEC0D5}"/>
              </a:ext>
            </a:extLst>
          </p:cNvPr>
          <p:cNvSpPr/>
          <p:nvPr/>
        </p:nvSpPr>
        <p:spPr>
          <a:xfrm>
            <a:off x="4460858" y="2234818"/>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flashMapManager</a:t>
            </a:r>
            <a:endParaRPr lang="ko-KR" altLang="en-US" sz="1400">
              <a:solidFill>
                <a:schemeClr val="tx1"/>
              </a:solidFill>
              <a:ea typeface="나눔바른고딕" panose="020B0603020101020101"/>
            </a:endParaRPr>
          </a:p>
        </p:txBody>
      </p:sp>
      <p:sp>
        <p:nvSpPr>
          <p:cNvPr id="45" name="TextBox 44">
            <a:extLst>
              <a:ext uri="{FF2B5EF4-FFF2-40B4-BE49-F238E27FC236}">
                <a16:creationId xmlns:a16="http://schemas.microsoft.com/office/drawing/2014/main" id="{15A1FB17-623F-2F77-8866-5A4B88D0C67D}"/>
              </a:ext>
            </a:extLst>
          </p:cNvPr>
          <p:cNvSpPr txBox="1"/>
          <p:nvPr/>
        </p:nvSpPr>
        <p:spPr>
          <a:xfrm>
            <a:off x="1629918" y="1659795"/>
            <a:ext cx="2575118" cy="524246"/>
          </a:xfrm>
          <a:prstGeom prst="rect">
            <a:avLst/>
          </a:prstGeom>
          <a:noFill/>
        </p:spPr>
        <p:txBody>
          <a:bodyPr wrap="square">
            <a:spAutoFit/>
          </a:bodyPr>
          <a:lstStyle/>
          <a:p>
            <a:pPr>
              <a:lnSpc>
                <a:spcPct val="150000"/>
              </a:lnSpc>
            </a:pPr>
            <a:r>
              <a:rPr lang="ko-KR" altLang="en-US" sz="1000"/>
              <a:t>이전 요청의 세션으로부터 입력 </a:t>
            </a:r>
            <a:r>
              <a:rPr lang="en-US" altLang="ko-KR" sz="1000"/>
              <a:t>FlashMap </a:t>
            </a:r>
            <a:r>
              <a:rPr lang="ko-KR" altLang="en-US" sz="1000"/>
              <a:t>가져오고 바로 삭제</a:t>
            </a:r>
            <a:r>
              <a:rPr lang="en-US" altLang="ko-KR" sz="1000"/>
              <a:t>(1</a:t>
            </a:r>
            <a:r>
              <a:rPr lang="ko-KR" altLang="en-US" sz="1000"/>
              <a:t>회성</a:t>
            </a:r>
            <a:r>
              <a:rPr lang="en-US" altLang="ko-KR" sz="1000"/>
              <a:t>)</a:t>
            </a:r>
            <a:endParaRPr lang="ko-KR" altLang="en-US" sz="1000"/>
          </a:p>
        </p:txBody>
      </p:sp>
      <p:cxnSp>
        <p:nvCxnSpPr>
          <p:cNvPr id="58" name="직선 화살표 연결선 57">
            <a:extLst>
              <a:ext uri="{FF2B5EF4-FFF2-40B4-BE49-F238E27FC236}">
                <a16:creationId xmlns:a16="http://schemas.microsoft.com/office/drawing/2014/main" id="{7D919E70-7C79-E4D9-7484-771B386FA7BB}"/>
              </a:ext>
            </a:extLst>
          </p:cNvPr>
          <p:cNvCxnSpPr>
            <a:cxnSpLocks/>
            <a:stCxn id="41" idx="2"/>
            <a:endCxn id="19" idx="0"/>
          </p:cNvCxnSpPr>
          <p:nvPr/>
        </p:nvCxnSpPr>
        <p:spPr>
          <a:xfrm flipH="1">
            <a:off x="5394927" y="2728330"/>
            <a:ext cx="1" cy="4466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8893FFF5-229F-465A-E6ED-C4F43B2F5B3A}"/>
              </a:ext>
            </a:extLst>
          </p:cNvPr>
          <p:cNvSpPr/>
          <p:nvPr/>
        </p:nvSpPr>
        <p:spPr>
          <a:xfrm>
            <a:off x="4109052" y="4409382"/>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ModelAndViewContainer</a:t>
            </a:r>
            <a:endParaRPr lang="ko-KR" altLang="en-US" sz="1400">
              <a:solidFill>
                <a:schemeClr val="tx1"/>
              </a:solidFill>
              <a:ea typeface="나눔바른고딕" panose="020B0603020101020101"/>
            </a:endParaRPr>
          </a:p>
        </p:txBody>
      </p:sp>
      <p:cxnSp>
        <p:nvCxnSpPr>
          <p:cNvPr id="67" name="직선 화살표 연결선 66">
            <a:extLst>
              <a:ext uri="{FF2B5EF4-FFF2-40B4-BE49-F238E27FC236}">
                <a16:creationId xmlns:a16="http://schemas.microsoft.com/office/drawing/2014/main" id="{219084C1-2511-8272-555C-597717C4BDE7}"/>
              </a:ext>
            </a:extLst>
          </p:cNvPr>
          <p:cNvCxnSpPr>
            <a:cxnSpLocks/>
            <a:stCxn id="19" idx="2"/>
            <a:endCxn id="64" idx="0"/>
          </p:cNvCxnSpPr>
          <p:nvPr/>
        </p:nvCxnSpPr>
        <p:spPr>
          <a:xfrm>
            <a:off x="5394927" y="3900397"/>
            <a:ext cx="0" cy="5089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직사각형 90">
            <a:extLst>
              <a:ext uri="{FF2B5EF4-FFF2-40B4-BE49-F238E27FC236}">
                <a16:creationId xmlns:a16="http://schemas.microsoft.com/office/drawing/2014/main" id="{1A564BB6-3E27-2B43-DC80-847CE9667CFD}"/>
              </a:ext>
            </a:extLst>
          </p:cNvPr>
          <p:cNvSpPr/>
          <p:nvPr/>
        </p:nvSpPr>
        <p:spPr>
          <a:xfrm>
            <a:off x="472446" y="840891"/>
            <a:ext cx="1823320" cy="369332"/>
          </a:xfrm>
          <a:prstGeom prst="rect">
            <a:avLst/>
          </a:prstGeom>
        </p:spPr>
        <p:txBody>
          <a:bodyPr wrap="none">
            <a:spAutoFit/>
          </a:bodyPr>
          <a:lstStyle/>
          <a:p>
            <a:r>
              <a:rPr lang="en-US" altLang="ko-KR" b="1">
                <a:latin typeface="+mn-ea"/>
              </a:rPr>
              <a:t>2. Redirect-Get</a:t>
            </a:r>
            <a:endParaRPr lang="ko-KR" altLang="en-US" b="1">
              <a:latin typeface="+mn-ea"/>
            </a:endParaRPr>
          </a:p>
        </p:txBody>
      </p:sp>
      <p:sp>
        <p:nvSpPr>
          <p:cNvPr id="5" name="모서리가 둥근 직사각형 38">
            <a:extLst>
              <a:ext uri="{FF2B5EF4-FFF2-40B4-BE49-F238E27FC236}">
                <a16:creationId xmlns:a16="http://schemas.microsoft.com/office/drawing/2014/main" id="{FF134AE6-9030-DDAD-E163-E00F629BA0E6}"/>
              </a:ext>
            </a:extLst>
          </p:cNvPr>
          <p:cNvSpPr/>
          <p:nvPr/>
        </p:nvSpPr>
        <p:spPr>
          <a:xfrm>
            <a:off x="1366759" y="4230254"/>
            <a:ext cx="2265462" cy="85176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BindingAwareModelMap</a:t>
            </a:r>
          </a:p>
          <a:p>
            <a:pPr algn="ctr">
              <a:spcBef>
                <a:spcPts val="400"/>
              </a:spcBef>
            </a:pPr>
            <a:endParaRPr lang="ko-KR" altLang="en-US" sz="1400">
              <a:solidFill>
                <a:schemeClr val="tx1"/>
              </a:solidFill>
              <a:ea typeface="나눔바른고딕" panose="020B0603020101020101"/>
            </a:endParaRPr>
          </a:p>
        </p:txBody>
      </p:sp>
      <p:cxnSp>
        <p:nvCxnSpPr>
          <p:cNvPr id="6" name="직선 화살표 연결선 5">
            <a:extLst>
              <a:ext uri="{FF2B5EF4-FFF2-40B4-BE49-F238E27FC236}">
                <a16:creationId xmlns:a16="http://schemas.microsoft.com/office/drawing/2014/main" id="{087A9526-5CF9-D7D9-5EFF-6642C4BF65EC}"/>
              </a:ext>
            </a:extLst>
          </p:cNvPr>
          <p:cNvCxnSpPr>
            <a:cxnSpLocks/>
            <a:stCxn id="64" idx="1"/>
            <a:endCxn id="5" idx="3"/>
          </p:cNvCxnSpPr>
          <p:nvPr/>
        </p:nvCxnSpPr>
        <p:spPr>
          <a:xfrm flipH="1">
            <a:off x="3632221" y="4656138"/>
            <a:ext cx="476831" cy="0"/>
          </a:xfrm>
          <a:prstGeom prst="straightConnector1">
            <a:avLst/>
          </a:prstGeom>
          <a:ln w="63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73FDABEA-D0CA-7032-C57B-1D4464CBCB62}"/>
              </a:ext>
            </a:extLst>
          </p:cNvPr>
          <p:cNvSpPr/>
          <p:nvPr/>
        </p:nvSpPr>
        <p:spPr>
          <a:xfrm>
            <a:off x="4700315" y="5839318"/>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Controller</a:t>
            </a:r>
            <a:endParaRPr lang="ko-KR" altLang="en-US" sz="1400">
              <a:solidFill>
                <a:schemeClr val="tx1"/>
              </a:solidFill>
              <a:ea typeface="나눔바른고딕" panose="020B0603020101020101"/>
            </a:endParaRPr>
          </a:p>
        </p:txBody>
      </p:sp>
      <p:cxnSp>
        <p:nvCxnSpPr>
          <p:cNvPr id="23" name="직선 화살표 연결선 22">
            <a:extLst>
              <a:ext uri="{FF2B5EF4-FFF2-40B4-BE49-F238E27FC236}">
                <a16:creationId xmlns:a16="http://schemas.microsoft.com/office/drawing/2014/main" id="{13FE33B9-EBD1-11CE-B7C6-97893E32817C}"/>
              </a:ext>
            </a:extLst>
          </p:cNvPr>
          <p:cNvCxnSpPr>
            <a:cxnSpLocks/>
            <a:stCxn id="64" idx="2"/>
            <a:endCxn id="29" idx="0"/>
          </p:cNvCxnSpPr>
          <p:nvPr/>
        </p:nvCxnSpPr>
        <p:spPr>
          <a:xfrm>
            <a:off x="5394927" y="4902894"/>
            <a:ext cx="0" cy="2319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CCE15ABC-D5CD-98B9-9C45-055738FF3FCF}"/>
              </a:ext>
            </a:extLst>
          </p:cNvPr>
          <p:cNvSpPr/>
          <p:nvPr/>
        </p:nvSpPr>
        <p:spPr>
          <a:xfrm>
            <a:off x="3952075" y="5134846"/>
            <a:ext cx="288570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ServletInvocableHandlerMethod</a:t>
            </a:r>
            <a:endParaRPr lang="ko-KR" altLang="en-US" sz="1400">
              <a:solidFill>
                <a:schemeClr val="tx1"/>
              </a:solidFill>
              <a:ea typeface="나눔바른고딕" panose="020B0603020101020101"/>
            </a:endParaRPr>
          </a:p>
        </p:txBody>
      </p:sp>
      <p:cxnSp>
        <p:nvCxnSpPr>
          <p:cNvPr id="31" name="직선 화살표 연결선 30">
            <a:extLst>
              <a:ext uri="{FF2B5EF4-FFF2-40B4-BE49-F238E27FC236}">
                <a16:creationId xmlns:a16="http://schemas.microsoft.com/office/drawing/2014/main" id="{DE36AAC2-DA0E-0F3E-47BB-E7756DCAA09C}"/>
              </a:ext>
            </a:extLst>
          </p:cNvPr>
          <p:cNvCxnSpPr>
            <a:cxnSpLocks/>
            <a:stCxn id="29" idx="2"/>
            <a:endCxn id="22" idx="0"/>
          </p:cNvCxnSpPr>
          <p:nvPr/>
        </p:nvCxnSpPr>
        <p:spPr>
          <a:xfrm>
            <a:off x="5394927" y="5628358"/>
            <a:ext cx="0" cy="2109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모서리가 둥근 직사각형 38">
            <a:extLst>
              <a:ext uri="{FF2B5EF4-FFF2-40B4-BE49-F238E27FC236}">
                <a16:creationId xmlns:a16="http://schemas.microsoft.com/office/drawing/2014/main" id="{C6CB407F-622B-750B-375F-78577DF1A996}"/>
              </a:ext>
            </a:extLst>
          </p:cNvPr>
          <p:cNvSpPr/>
          <p:nvPr/>
        </p:nvSpPr>
        <p:spPr>
          <a:xfrm>
            <a:off x="7661183" y="5839318"/>
            <a:ext cx="275173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BindingAwareModelMap</a:t>
            </a:r>
            <a:endParaRPr lang="ko-KR" altLang="en-US" sz="1400">
              <a:solidFill>
                <a:schemeClr val="tx1"/>
              </a:solidFill>
              <a:ea typeface="나눔바른고딕" panose="020B0603020101020101"/>
            </a:endParaRPr>
          </a:p>
        </p:txBody>
      </p:sp>
      <p:cxnSp>
        <p:nvCxnSpPr>
          <p:cNvPr id="63" name="직선 화살표 연결선 62">
            <a:extLst>
              <a:ext uri="{FF2B5EF4-FFF2-40B4-BE49-F238E27FC236}">
                <a16:creationId xmlns:a16="http://schemas.microsoft.com/office/drawing/2014/main" id="{408CB531-F687-84DA-50A6-D8DBF4521E39}"/>
              </a:ext>
            </a:extLst>
          </p:cNvPr>
          <p:cNvCxnSpPr>
            <a:cxnSpLocks/>
            <a:stCxn id="22" idx="3"/>
            <a:endCxn id="61" idx="1"/>
          </p:cNvCxnSpPr>
          <p:nvPr/>
        </p:nvCxnSpPr>
        <p:spPr>
          <a:xfrm>
            <a:off x="6089539" y="6086074"/>
            <a:ext cx="15716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E5EAD39F-51EF-0402-081D-5E52983A50B5}"/>
              </a:ext>
            </a:extLst>
          </p:cNvPr>
          <p:cNvSpPr/>
          <p:nvPr/>
        </p:nvSpPr>
        <p:spPr>
          <a:xfrm>
            <a:off x="8342438" y="4656138"/>
            <a:ext cx="1389224" cy="725464"/>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Map</a:t>
            </a:r>
          </a:p>
          <a:p>
            <a:pPr algn="ctr">
              <a:spcBef>
                <a:spcPts val="400"/>
              </a:spcBef>
            </a:pPr>
            <a:endParaRPr lang="ko-KR" altLang="en-US" sz="1400">
              <a:solidFill>
                <a:schemeClr val="tx1"/>
              </a:solidFill>
              <a:ea typeface="나눔바른고딕" panose="020B0603020101020101"/>
            </a:endParaRPr>
          </a:p>
        </p:txBody>
      </p:sp>
      <p:cxnSp>
        <p:nvCxnSpPr>
          <p:cNvPr id="72" name="직선 화살표 연결선 71">
            <a:extLst>
              <a:ext uri="{FF2B5EF4-FFF2-40B4-BE49-F238E27FC236}">
                <a16:creationId xmlns:a16="http://schemas.microsoft.com/office/drawing/2014/main" id="{C0183884-835A-3293-D920-F60A55A2D6B0}"/>
              </a:ext>
            </a:extLst>
          </p:cNvPr>
          <p:cNvCxnSpPr>
            <a:cxnSpLocks/>
            <a:stCxn id="61" idx="0"/>
            <a:endCxn id="66" idx="2"/>
          </p:cNvCxnSpPr>
          <p:nvPr/>
        </p:nvCxnSpPr>
        <p:spPr>
          <a:xfrm flipH="1" flipV="1">
            <a:off x="9037050" y="5381602"/>
            <a:ext cx="1" cy="457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모서리가 둥근 직사각형 38">
            <a:extLst>
              <a:ext uri="{FF2B5EF4-FFF2-40B4-BE49-F238E27FC236}">
                <a16:creationId xmlns:a16="http://schemas.microsoft.com/office/drawing/2014/main" id="{BE46118B-563F-E108-9873-793C3AB07E64}"/>
              </a:ext>
            </a:extLst>
          </p:cNvPr>
          <p:cNvSpPr/>
          <p:nvPr/>
        </p:nvSpPr>
        <p:spPr>
          <a:xfrm>
            <a:off x="8598444" y="5032833"/>
            <a:ext cx="890649" cy="27081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data</a:t>
            </a:r>
            <a:endParaRPr lang="ko-KR" altLang="en-US" sz="1200">
              <a:solidFill>
                <a:schemeClr val="tx1"/>
              </a:solidFill>
              <a:ea typeface="나눔바른고딕" panose="020B0603020101020101"/>
            </a:endParaRPr>
          </a:p>
        </p:txBody>
      </p:sp>
      <p:sp>
        <p:nvSpPr>
          <p:cNvPr id="84" name="모서리가 둥근 직사각형 38">
            <a:extLst>
              <a:ext uri="{FF2B5EF4-FFF2-40B4-BE49-F238E27FC236}">
                <a16:creationId xmlns:a16="http://schemas.microsoft.com/office/drawing/2014/main" id="{F3B62049-DC7C-DCD8-6222-13140E739CC3}"/>
              </a:ext>
            </a:extLst>
          </p:cNvPr>
          <p:cNvSpPr/>
          <p:nvPr/>
        </p:nvSpPr>
        <p:spPr>
          <a:xfrm>
            <a:off x="8297811" y="3789566"/>
            <a:ext cx="147847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ThymeleafView</a:t>
            </a:r>
            <a:endParaRPr lang="ko-KR" altLang="en-US" sz="1400">
              <a:solidFill>
                <a:schemeClr val="tx1"/>
              </a:solidFill>
              <a:ea typeface="나눔바른고딕" panose="020B0603020101020101"/>
            </a:endParaRPr>
          </a:p>
        </p:txBody>
      </p:sp>
      <p:cxnSp>
        <p:nvCxnSpPr>
          <p:cNvPr id="85" name="직선 화살표 연결선 84">
            <a:extLst>
              <a:ext uri="{FF2B5EF4-FFF2-40B4-BE49-F238E27FC236}">
                <a16:creationId xmlns:a16="http://schemas.microsoft.com/office/drawing/2014/main" id="{7A8B957F-93EF-02FF-3CCE-6673E708E172}"/>
              </a:ext>
            </a:extLst>
          </p:cNvPr>
          <p:cNvCxnSpPr>
            <a:cxnSpLocks/>
            <a:stCxn id="66" idx="0"/>
            <a:endCxn id="84" idx="2"/>
          </p:cNvCxnSpPr>
          <p:nvPr/>
        </p:nvCxnSpPr>
        <p:spPr>
          <a:xfrm flipV="1">
            <a:off x="9037050" y="4283078"/>
            <a:ext cx="0" cy="3730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4F8BED7F-D4AE-F355-6B79-05334AF856D6}"/>
              </a:ext>
            </a:extLst>
          </p:cNvPr>
          <p:cNvSpPr/>
          <p:nvPr/>
        </p:nvSpPr>
        <p:spPr>
          <a:xfrm>
            <a:off x="8125619" y="2959171"/>
            <a:ext cx="182286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HTML</a:t>
            </a:r>
            <a:endParaRPr lang="ko-KR" altLang="en-US" sz="1400">
              <a:solidFill>
                <a:schemeClr val="tx1"/>
              </a:solidFill>
              <a:ea typeface="나눔바른고딕" panose="020B0603020101020101"/>
            </a:endParaRPr>
          </a:p>
        </p:txBody>
      </p:sp>
      <p:cxnSp>
        <p:nvCxnSpPr>
          <p:cNvPr id="92" name="직선 화살표 연결선 91">
            <a:extLst>
              <a:ext uri="{FF2B5EF4-FFF2-40B4-BE49-F238E27FC236}">
                <a16:creationId xmlns:a16="http://schemas.microsoft.com/office/drawing/2014/main" id="{130E401A-0F72-2AC4-17F5-89AF9421571A}"/>
              </a:ext>
            </a:extLst>
          </p:cNvPr>
          <p:cNvCxnSpPr>
            <a:cxnSpLocks/>
            <a:stCxn id="84" idx="0"/>
            <a:endCxn id="90" idx="2"/>
          </p:cNvCxnSpPr>
          <p:nvPr/>
        </p:nvCxnSpPr>
        <p:spPr>
          <a:xfrm flipV="1">
            <a:off x="9037050" y="3452683"/>
            <a:ext cx="0" cy="336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4071B002-5DC6-44FB-4E4D-A6072B9CE1F0}"/>
              </a:ext>
            </a:extLst>
          </p:cNvPr>
          <p:cNvSpPr/>
          <p:nvPr/>
        </p:nvSpPr>
        <p:spPr>
          <a:xfrm>
            <a:off x="1757365" y="2234818"/>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ea typeface="나눔바른고딕" panose="020B0603020101020101"/>
              </a:rPr>
              <a:t>Session</a:t>
            </a:r>
            <a:endParaRPr lang="ko-KR" altLang="en-US" sz="1400">
              <a:solidFill>
                <a:schemeClr val="tx1"/>
              </a:solidFill>
              <a:ea typeface="나눔바른고딕" panose="020B0603020101020101"/>
            </a:endParaRPr>
          </a:p>
        </p:txBody>
      </p:sp>
      <p:sp>
        <p:nvSpPr>
          <p:cNvPr id="10" name="모서리가 둥근 직사각형 38">
            <a:extLst>
              <a:ext uri="{FF2B5EF4-FFF2-40B4-BE49-F238E27FC236}">
                <a16:creationId xmlns:a16="http://schemas.microsoft.com/office/drawing/2014/main" id="{70A32040-490D-103B-6723-914ED0F17CDF}"/>
              </a:ext>
            </a:extLst>
          </p:cNvPr>
          <p:cNvSpPr/>
          <p:nvPr/>
        </p:nvSpPr>
        <p:spPr>
          <a:xfrm>
            <a:off x="2604225" y="2326514"/>
            <a:ext cx="890649" cy="310119"/>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cxnSp>
        <p:nvCxnSpPr>
          <p:cNvPr id="11" name="직선 화살표 연결선 10">
            <a:extLst>
              <a:ext uri="{FF2B5EF4-FFF2-40B4-BE49-F238E27FC236}">
                <a16:creationId xmlns:a16="http://schemas.microsoft.com/office/drawing/2014/main" id="{E0AC5947-1F31-574C-CFFC-F3CF63B2D699}"/>
              </a:ext>
            </a:extLst>
          </p:cNvPr>
          <p:cNvCxnSpPr>
            <a:cxnSpLocks/>
            <a:stCxn id="41" idx="1"/>
            <a:endCxn id="9" idx="3"/>
          </p:cNvCxnSpPr>
          <p:nvPr/>
        </p:nvCxnSpPr>
        <p:spPr>
          <a:xfrm flipH="1">
            <a:off x="3625504" y="2481574"/>
            <a:ext cx="8353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모서리가 둥근 직사각형 38">
            <a:extLst>
              <a:ext uri="{FF2B5EF4-FFF2-40B4-BE49-F238E27FC236}">
                <a16:creationId xmlns:a16="http://schemas.microsoft.com/office/drawing/2014/main" id="{83DE3830-252C-F8B7-FECD-1860D1DEC5D4}"/>
              </a:ext>
            </a:extLst>
          </p:cNvPr>
          <p:cNvSpPr/>
          <p:nvPr/>
        </p:nvSpPr>
        <p:spPr>
          <a:xfrm>
            <a:off x="4700315" y="3174933"/>
            <a:ext cx="1389224" cy="7254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Request</a:t>
            </a:r>
          </a:p>
          <a:p>
            <a:pPr algn="ctr">
              <a:spcBef>
                <a:spcPts val="400"/>
              </a:spcBef>
            </a:pPr>
            <a:endParaRPr lang="ko-KR" altLang="en-US" sz="1400">
              <a:solidFill>
                <a:schemeClr val="tx1"/>
              </a:solidFill>
              <a:ea typeface="나눔바른고딕" panose="020B0603020101020101"/>
            </a:endParaRPr>
          </a:p>
        </p:txBody>
      </p:sp>
      <p:sp>
        <p:nvSpPr>
          <p:cNvPr id="20" name="모서리가 둥근 직사각형 38">
            <a:extLst>
              <a:ext uri="{FF2B5EF4-FFF2-40B4-BE49-F238E27FC236}">
                <a16:creationId xmlns:a16="http://schemas.microsoft.com/office/drawing/2014/main" id="{25F49695-3C76-3F3C-62A1-A8C5D1636CC4}"/>
              </a:ext>
            </a:extLst>
          </p:cNvPr>
          <p:cNvSpPr/>
          <p:nvPr/>
        </p:nvSpPr>
        <p:spPr>
          <a:xfrm>
            <a:off x="4949603" y="3521938"/>
            <a:ext cx="890649" cy="270817"/>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27" name="TextBox 26">
            <a:extLst>
              <a:ext uri="{FF2B5EF4-FFF2-40B4-BE49-F238E27FC236}">
                <a16:creationId xmlns:a16="http://schemas.microsoft.com/office/drawing/2014/main" id="{868C24D2-CCE4-ADB9-1C85-AE1B19943445}"/>
              </a:ext>
            </a:extLst>
          </p:cNvPr>
          <p:cNvSpPr txBox="1"/>
          <p:nvPr/>
        </p:nvSpPr>
        <p:spPr>
          <a:xfrm>
            <a:off x="5481626" y="2851975"/>
            <a:ext cx="2179557" cy="246221"/>
          </a:xfrm>
          <a:prstGeom prst="rect">
            <a:avLst/>
          </a:prstGeom>
          <a:noFill/>
        </p:spPr>
        <p:txBody>
          <a:bodyPr wrap="square">
            <a:spAutoFit/>
          </a:bodyPr>
          <a:lstStyle/>
          <a:p>
            <a:r>
              <a:rPr lang="en-US" altLang="ko-KR" sz="1000"/>
              <a:t>Request </a:t>
            </a:r>
            <a:r>
              <a:rPr lang="ko-KR" altLang="en-US" sz="1000"/>
              <a:t>에 입력 </a:t>
            </a:r>
            <a:r>
              <a:rPr lang="en-US" altLang="ko-KR" sz="1000"/>
              <a:t>FlashMap </a:t>
            </a:r>
            <a:r>
              <a:rPr lang="ko-KR" altLang="en-US" sz="1000"/>
              <a:t>저장</a:t>
            </a:r>
          </a:p>
        </p:txBody>
      </p:sp>
      <p:sp>
        <p:nvSpPr>
          <p:cNvPr id="34" name="모서리가 둥근 직사각형 38">
            <a:extLst>
              <a:ext uri="{FF2B5EF4-FFF2-40B4-BE49-F238E27FC236}">
                <a16:creationId xmlns:a16="http://schemas.microsoft.com/office/drawing/2014/main" id="{C811C575-5D12-953D-898D-74DA79FC8780}"/>
              </a:ext>
            </a:extLst>
          </p:cNvPr>
          <p:cNvSpPr/>
          <p:nvPr/>
        </p:nvSpPr>
        <p:spPr>
          <a:xfrm>
            <a:off x="2054165" y="4693879"/>
            <a:ext cx="890649" cy="270817"/>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35" name="TextBox 34">
            <a:extLst>
              <a:ext uri="{FF2B5EF4-FFF2-40B4-BE49-F238E27FC236}">
                <a16:creationId xmlns:a16="http://schemas.microsoft.com/office/drawing/2014/main" id="{1EE50FD8-46A5-52C2-44D0-7F38CD5D01B9}"/>
              </a:ext>
            </a:extLst>
          </p:cNvPr>
          <p:cNvSpPr txBox="1"/>
          <p:nvPr/>
        </p:nvSpPr>
        <p:spPr>
          <a:xfrm>
            <a:off x="1166965" y="3913212"/>
            <a:ext cx="2874519" cy="246221"/>
          </a:xfrm>
          <a:prstGeom prst="rect">
            <a:avLst/>
          </a:prstGeom>
          <a:noFill/>
        </p:spPr>
        <p:txBody>
          <a:bodyPr wrap="square">
            <a:spAutoFit/>
          </a:bodyPr>
          <a:lstStyle/>
          <a:p>
            <a:r>
              <a:rPr lang="ko-KR" altLang="en-US" sz="1000"/>
              <a:t>입력 </a:t>
            </a:r>
            <a:r>
              <a:rPr lang="en-US" altLang="ko-KR" sz="1000"/>
              <a:t>FlashMap </a:t>
            </a:r>
            <a:r>
              <a:rPr lang="ko-KR" altLang="en-US" sz="1000"/>
              <a:t>을 </a:t>
            </a:r>
            <a:r>
              <a:rPr lang="en-US" altLang="ko-KR" sz="1000"/>
              <a:t>Map </a:t>
            </a:r>
            <a:r>
              <a:rPr lang="ko-KR" altLang="en-US" sz="1000"/>
              <a:t>으로 변환해서 저장</a:t>
            </a:r>
          </a:p>
        </p:txBody>
      </p:sp>
      <p:sp>
        <p:nvSpPr>
          <p:cNvPr id="80" name="TextBox 79">
            <a:extLst>
              <a:ext uri="{FF2B5EF4-FFF2-40B4-BE49-F238E27FC236}">
                <a16:creationId xmlns:a16="http://schemas.microsoft.com/office/drawing/2014/main" id="{28ACCE54-11DD-6134-5A06-794A5C76E9A3}"/>
              </a:ext>
            </a:extLst>
          </p:cNvPr>
          <p:cNvSpPr txBox="1"/>
          <p:nvPr/>
        </p:nvSpPr>
        <p:spPr>
          <a:xfrm>
            <a:off x="9056765" y="5502536"/>
            <a:ext cx="2563231" cy="246221"/>
          </a:xfrm>
          <a:prstGeom prst="rect">
            <a:avLst/>
          </a:prstGeom>
          <a:noFill/>
        </p:spPr>
        <p:txBody>
          <a:bodyPr wrap="square">
            <a:spAutoFit/>
          </a:bodyPr>
          <a:lstStyle/>
          <a:p>
            <a:r>
              <a:rPr lang="en-US" altLang="ko-KR" sz="1000"/>
              <a:t>Model </a:t>
            </a:r>
            <a:r>
              <a:rPr lang="ko-KR" altLang="en-US" sz="1000"/>
              <a:t>의 </a:t>
            </a:r>
            <a:r>
              <a:rPr lang="en-US" altLang="ko-KR" sz="1000"/>
              <a:t>Map </a:t>
            </a:r>
            <a:r>
              <a:rPr lang="ko-KR" altLang="en-US" sz="1000"/>
              <a:t>속성으로부터 </a:t>
            </a:r>
            <a:r>
              <a:rPr lang="en-US" altLang="ko-KR" sz="1000"/>
              <a:t>data </a:t>
            </a:r>
            <a:r>
              <a:rPr lang="ko-KR" altLang="en-US" sz="1000"/>
              <a:t>참조</a:t>
            </a:r>
          </a:p>
        </p:txBody>
      </p:sp>
      <p:sp>
        <p:nvSpPr>
          <p:cNvPr id="81" name="TextBox 80">
            <a:extLst>
              <a:ext uri="{FF2B5EF4-FFF2-40B4-BE49-F238E27FC236}">
                <a16:creationId xmlns:a16="http://schemas.microsoft.com/office/drawing/2014/main" id="{93262CD9-5F44-3863-2216-29712494B7ED}"/>
              </a:ext>
            </a:extLst>
          </p:cNvPr>
          <p:cNvSpPr txBox="1"/>
          <p:nvPr/>
        </p:nvSpPr>
        <p:spPr>
          <a:xfrm>
            <a:off x="9043768" y="4373639"/>
            <a:ext cx="634620" cy="246221"/>
          </a:xfrm>
          <a:prstGeom prst="rect">
            <a:avLst/>
          </a:prstGeom>
          <a:noFill/>
        </p:spPr>
        <p:txBody>
          <a:bodyPr wrap="square">
            <a:spAutoFit/>
          </a:bodyPr>
          <a:lstStyle/>
          <a:p>
            <a:r>
              <a:rPr lang="ko-KR" altLang="en-US" sz="1000"/>
              <a:t>렌더링</a:t>
            </a:r>
          </a:p>
        </p:txBody>
      </p:sp>
    </p:spTree>
    <p:extLst>
      <p:ext uri="{BB962C8B-B14F-4D97-AF65-F5344CB8AC3E}">
        <p14:creationId xmlns:p14="http://schemas.microsoft.com/office/powerpoint/2010/main" val="153379320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A4547-376A-764B-88A6-293C954C893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CDA016-1BCA-F828-A74A-1F2B564DA269}"/>
              </a:ext>
            </a:extLst>
          </p:cNvPr>
          <p:cNvSpPr txBox="1"/>
          <p:nvPr/>
        </p:nvSpPr>
        <p:spPr>
          <a:xfrm>
            <a:off x="710436" y="2967335"/>
            <a:ext cx="10771154" cy="923330"/>
          </a:xfrm>
          <a:prstGeom prst="rect">
            <a:avLst/>
          </a:prstGeom>
          <a:noFill/>
        </p:spPr>
        <p:txBody>
          <a:bodyPr wrap="none" rtlCol="0">
            <a:spAutoFit/>
          </a:bodyPr>
          <a:lstStyle/>
          <a:p>
            <a:pPr algn="ct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커스텀 </a:t>
            </a: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View &amp; ViewResolver </a:t>
            </a: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구현</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2823F0E9-9EAA-3F75-9F1E-DD51E30B0C2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541435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5B236-97FA-D1EE-92E2-EEC29F33512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365715-8FD6-FC70-70C8-EAA9712E0853}"/>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빌더 클래스로서 웹 보안을 구성하는 빈 객체와 설정클래스들을 생성하는 역할을 하며 대표적으로 </a:t>
            </a:r>
            <a:r>
              <a:rPr lang="en-US" altLang="ko-KR" sz="1200">
                <a:latin typeface="+mn-ea"/>
              </a:rPr>
              <a:t>WebSecurity, HttpSecurity </a:t>
            </a:r>
            <a:r>
              <a:rPr lang="ko-KR" altLang="en-US" sz="1200">
                <a:latin typeface="+mn-ea"/>
              </a:rPr>
              <a:t>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SecurityConfigurer </a:t>
            </a:r>
            <a:r>
              <a:rPr lang="ko-KR" altLang="en-US" sz="1200">
                <a:latin typeface="+mn-ea"/>
              </a:rPr>
              <a:t>는 </a:t>
            </a:r>
            <a:r>
              <a:rPr lang="en-US" altLang="ko-KR" sz="1200">
                <a:latin typeface="+mn-ea"/>
              </a:rPr>
              <a:t>Http </a:t>
            </a:r>
            <a:r>
              <a:rPr lang="ko-KR" altLang="en-US" sz="1200">
                <a:latin typeface="+mn-ea"/>
              </a:rPr>
              <a:t>요청과 관련된 보안처리를 담당하는 필터들을 생성하고 여러 초기화 설정에 관여한다 </a:t>
            </a:r>
            <a:endParaRPr lang="en-US" altLang="ko-KR" sz="1200" b="1">
              <a:latin typeface="+mn-ea"/>
            </a:endParaRPr>
          </a:p>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a:t>
            </a:r>
            <a:r>
              <a:rPr lang="en-US" altLang="ko-KR" sz="1200">
                <a:latin typeface="+mn-ea"/>
              </a:rPr>
              <a:t>SecurityConfigurer</a:t>
            </a:r>
            <a:r>
              <a:rPr lang="ko-KR" altLang="en-US" sz="1200">
                <a:latin typeface="+mn-ea"/>
              </a:rPr>
              <a:t> 를 참조하고 있으며 인증 및 인가 초기화 작업은 </a:t>
            </a:r>
            <a:r>
              <a:rPr lang="en-US" altLang="ko-KR" sz="1200">
                <a:latin typeface="+mn-ea"/>
              </a:rPr>
              <a:t>SecurityConfigurer </a:t>
            </a:r>
            <a:r>
              <a:rPr lang="ko-KR" altLang="en-US" sz="1200">
                <a:latin typeface="+mn-ea"/>
              </a:rPr>
              <a:t>에 의해 진행된다</a:t>
            </a:r>
            <a:r>
              <a:rPr lang="en-US" altLang="ko-KR" sz="1200">
                <a:latin typeface="+mn-ea"/>
              </a:rPr>
              <a:t>.</a:t>
            </a:r>
          </a:p>
        </p:txBody>
      </p:sp>
      <p:sp>
        <p:nvSpPr>
          <p:cNvPr id="74" name="직사각형 73">
            <a:extLst>
              <a:ext uri="{FF2B5EF4-FFF2-40B4-BE49-F238E27FC236}">
                <a16:creationId xmlns:a16="http://schemas.microsoft.com/office/drawing/2014/main" id="{73B5947F-129B-EDF4-DDC5-ECD5E6253299}"/>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E408960D-4FF2-894F-1CF8-4444C88BDA67}"/>
              </a:ext>
            </a:extLst>
          </p:cNvPr>
          <p:cNvSpPr/>
          <p:nvPr/>
        </p:nvSpPr>
        <p:spPr>
          <a:xfrm>
            <a:off x="198756" y="2061474"/>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419274610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718741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실행 구조 이해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858749" cy="2774157"/>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자바 리플렉션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리플렉션 실전 예제</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핸들러 메서드 호출 원리</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메서드 파라미터 실행 구조 이해</a:t>
            </a:r>
            <a:endParaRPr lang="en-US" altLang="ko-KR" sz="1800">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메서드 파라미터 커스텀 구현</a:t>
            </a:r>
            <a:endParaRPr lang="ko-KR" altLang="en-US" sz="1800">
              <a:solidFill>
                <a:schemeClr val="accent1">
                  <a:lumMod val="75000"/>
                </a:schemeClr>
              </a:solidFill>
              <a:latin typeface="+mj-lt"/>
            </a:endParaRPr>
          </a:p>
        </p:txBody>
      </p:sp>
    </p:spTree>
    <p:extLst>
      <p:ext uri="{BB962C8B-B14F-4D97-AF65-F5344CB8AC3E}">
        <p14:creationId xmlns:p14="http://schemas.microsoft.com/office/powerpoint/2010/main" val="133041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350"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기본 구현</a:t>
            </a:r>
          </a:p>
        </p:txBody>
      </p:sp>
      <p:sp>
        <p:nvSpPr>
          <p:cNvPr id="3" name="Rectangle 1">
            <a:extLst>
              <a:ext uri="{FF2B5EF4-FFF2-40B4-BE49-F238E27FC236}">
                <a16:creationId xmlns:a16="http://schemas.microsoft.com/office/drawing/2014/main" id="{B57219DA-C7E8-46B7-9887-C323817115D3}"/>
              </a:ext>
            </a:extLst>
          </p:cNvPr>
          <p:cNvSpPr>
            <a:spLocks noChangeArrowheads="1"/>
          </p:cNvSpPr>
          <p:nvPr/>
        </p:nvSpPr>
        <p:spPr bwMode="auto">
          <a:xfrm>
            <a:off x="257982" y="680202"/>
            <a:ext cx="11683006" cy="564879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mj-lt"/>
                <a:ea typeface="JetBrains Mono"/>
              </a:rPr>
              <a:t>@WebServlet</a:t>
            </a:r>
            <a:r>
              <a:rPr kumimoji="0" lang="ko-KR" altLang="ko-KR" sz="1100" b="0" i="0" u="none" strike="noStrike" cap="none" normalizeH="0" baseline="0">
                <a:ln>
                  <a:noFill/>
                </a:ln>
                <a:solidFill>
                  <a:srgbClr val="BCBEC4"/>
                </a:solidFill>
                <a:effectLst/>
                <a:latin typeface="+mj-lt"/>
                <a:ea typeface="JetBrains Mono"/>
              </a:rPr>
              <a:t>(name = </a:t>
            </a:r>
            <a:r>
              <a:rPr kumimoji="0" lang="ko-KR" altLang="ko-KR" sz="1100" b="0" i="0" u="none" strike="noStrike" cap="none" normalizeH="0" baseline="0">
                <a:ln>
                  <a:noFill/>
                </a:ln>
                <a:solidFill>
                  <a:srgbClr val="6AAB73"/>
                </a:solidFill>
                <a:effectLst/>
                <a:latin typeface="+mj-lt"/>
                <a:ea typeface="JetBrains Mono"/>
              </a:rPr>
              <a:t>"</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 urlPatterns = {</a:t>
            </a:r>
            <a:r>
              <a:rPr kumimoji="0" lang="ko-KR" altLang="ko-KR" sz="1100" b="0" i="0" u="none" strike="noStrike" cap="none" normalizeH="0" baseline="0">
                <a:ln>
                  <a:noFill/>
                </a:ln>
                <a:solidFill>
                  <a:srgbClr val="6AAB73"/>
                </a:solidFill>
                <a:effectLst/>
                <a:latin typeface="+mj-lt"/>
                <a:ea typeface="JetBrains Mono"/>
              </a:rPr>
              <a:t>"/</a:t>
            </a:r>
            <a:r>
              <a:rPr kumimoji="0" lang="en-US" altLang="ko-KR" sz="1100" b="0" i="0" u="none" strike="noStrike" cap="none" normalizeH="0" baseline="0">
                <a:ln>
                  <a:noFill/>
                </a:ln>
                <a:solidFill>
                  <a:srgbClr val="6AAB73"/>
                </a:solidFill>
                <a:effectLst/>
                <a:latin typeface="+mj-lt"/>
                <a:ea typeface="JetBrains Mono"/>
              </a:rPr>
              <a:t>hello</a:t>
            </a:r>
            <a:r>
              <a:rPr kumimoji="0" lang="ko-KR" altLang="ko-KR" sz="1100" b="0" i="0" u="none" strike="noStrike" cap="none" normalizeH="0" baseline="0">
                <a:ln>
                  <a:noFill/>
                </a:ln>
                <a:solidFill>
                  <a:srgbClr val="6AAB73"/>
                </a:solidFill>
                <a:effectLst/>
                <a:latin typeface="+mj-lt"/>
                <a:ea typeface="JetBrains Mono"/>
              </a:rPr>
              <a:t>"</a:t>
            </a:r>
            <a:r>
              <a:rPr kumimoji="0" lang="ko-KR" altLang="ko-KR" sz="1100" b="0" i="0" u="none" strike="noStrike" cap="none" normalizeH="0" baseline="0">
                <a:ln>
                  <a:noFill/>
                </a:ln>
                <a:solidFill>
                  <a:srgbClr val="BCBEC4"/>
                </a:solidFill>
                <a:effectLst/>
                <a:latin typeface="+mj-lt"/>
                <a:ea typeface="JetBrains Mono"/>
              </a:rPr>
              <a:t>}, loadOnStartup = </a:t>
            </a:r>
            <a:r>
              <a:rPr kumimoji="0" lang="ko-KR" altLang="ko-KR" sz="1100" b="0" i="0" u="none" strike="noStrike" cap="none" normalizeH="0" baseline="0">
                <a:ln>
                  <a:noFill/>
                </a:ln>
                <a:solidFill>
                  <a:srgbClr val="2AACB8"/>
                </a:solidFill>
                <a:effectLst/>
                <a:latin typeface="+mj-lt"/>
                <a:ea typeface="JetBrains Mono"/>
              </a:rPr>
              <a:t>1</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CF8E6D"/>
                </a:solidFill>
                <a:effectLst/>
                <a:latin typeface="+mj-lt"/>
                <a:ea typeface="JetBrains Mono"/>
              </a:rPr>
              <a:t>public class </a:t>
            </a:r>
            <a:r>
              <a:rPr kumimoji="0" lang="en-US" altLang="ko-KR" sz="1100" b="0" i="0" u="none" strike="noStrike" cap="none" normalizeH="0" baseline="0">
                <a:ln>
                  <a:noFill/>
                </a:ln>
                <a:solidFill>
                  <a:srgbClr val="BCBEC4"/>
                </a:solidFill>
                <a:effectLst/>
                <a:latin typeface="+mj-lt"/>
                <a:ea typeface="JetBrains Mono"/>
              </a:rPr>
              <a:t>Custom</a:t>
            </a:r>
            <a:r>
              <a:rPr kumimoji="0" lang="ko-KR" altLang="ko-KR" sz="1100" b="0" i="0" u="none" strike="noStrike" cap="none" normalizeH="0" baseline="0">
                <a:ln>
                  <a:noFill/>
                </a:ln>
                <a:solidFill>
                  <a:srgbClr val="BCBEC4"/>
                </a:solidFill>
                <a:effectLst/>
                <a:latin typeface="+mj-lt"/>
                <a:ea typeface="JetBrains Mono"/>
              </a:rPr>
              <a:t>Servlet </a:t>
            </a:r>
            <a:r>
              <a:rPr kumimoji="0" lang="ko-KR" altLang="ko-KR" sz="1100" b="0" i="0" u="none" strike="noStrike" cap="none" normalizeH="0" baseline="0">
                <a:ln>
                  <a:noFill/>
                </a:ln>
                <a:solidFill>
                  <a:srgbClr val="CF8E6D"/>
                </a:solidFill>
                <a:effectLst/>
                <a:latin typeface="+mj-lt"/>
                <a:ea typeface="JetBrains Mono"/>
              </a:rPr>
              <a:t>extends </a:t>
            </a:r>
            <a:r>
              <a:rPr kumimoji="0" lang="ko-KR" altLang="ko-KR" sz="1100" b="0" i="0" u="none" strike="noStrike" cap="none" normalizeH="0" baseline="0">
                <a:ln>
                  <a:noFill/>
                </a:ln>
                <a:solidFill>
                  <a:srgbClr val="BCBEC4"/>
                </a:solidFill>
                <a:effectLst/>
                <a:latin typeface="+mj-lt"/>
                <a:ea typeface="JetBrains Mono"/>
              </a:rPr>
              <a:t>HttpServlet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a:t>
            </a:r>
            <a:r>
              <a:rPr kumimoji="0" lang="en-US" altLang="ko-KR" sz="1100" b="0" i="0" u="none" strike="noStrike" cap="none" normalizeH="0" baseline="0">
                <a:ln>
                  <a:noFill/>
                </a:ln>
                <a:solidFill>
                  <a:srgbClr val="56A8F5"/>
                </a:solidFill>
                <a:effectLst/>
                <a:latin typeface="+mj-lt"/>
                <a:ea typeface="JetBrains Mono"/>
              </a:rPr>
              <a:t>custom</a:t>
            </a:r>
            <a:r>
              <a:rPr kumimoji="0" lang="ko-KR" altLang="ko-KR" sz="1100" b="0" i="0" u="none" strike="noStrike" cap="none" normalizeH="0" baseline="0">
                <a:ln>
                  <a:noFill/>
                </a:ln>
                <a:solidFill>
                  <a:srgbClr val="56A8F5"/>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super</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en-US" sz="1100" b="0" i="0" u="none" strike="noStrike" cap="none" normalizeH="0" baseline="0">
                <a:ln>
                  <a:noFill/>
                </a:ln>
                <a:solidFill>
                  <a:srgbClr val="7A7E85"/>
                </a:solidFill>
                <a:effectLst/>
                <a:latin typeface="+mj-lt"/>
                <a:ea typeface="맑은 고딕" panose="020B0503020000020004" pitchFamily="50" charset="-127"/>
              </a:rPr>
              <a:t>객체 생성</a:t>
            </a:r>
            <a:br>
              <a:rPr kumimoji="0" lang="ko-KR" altLang="ko-KR" sz="1100" b="0" i="0" u="none" strike="noStrike" cap="none" normalizeH="0" baseline="0">
                <a:ln>
                  <a:noFill/>
                </a:ln>
                <a:solidFill>
                  <a:srgbClr val="BCBEC4"/>
                </a:solidFill>
                <a:effectLst/>
                <a:latin typeface="+mj-lt"/>
                <a:ea typeface="JetBrains Mono"/>
              </a:rPr>
            </a:b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init</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super</a:t>
            </a:r>
            <a:r>
              <a:rPr kumimoji="0" lang="ko-KR" altLang="ko-KR" sz="1100" b="0" i="0" u="none" strike="noStrike" cap="none" normalizeH="0" baseline="0">
                <a:ln>
                  <a:noFill/>
                </a:ln>
                <a:solidFill>
                  <a:srgbClr val="BCBEC4"/>
                </a:solidFill>
                <a:effectLst/>
                <a:latin typeface="+mj-lt"/>
                <a:ea typeface="JetBrains Mono"/>
              </a:rPr>
              <a:t>.init();</a:t>
            </a:r>
            <a:r>
              <a:rPr lang="en-US" altLang="ko-KR" sz="1100">
                <a:solidFill>
                  <a:srgbClr val="BCBEC4"/>
                </a:solidFill>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초기화 작업 수행</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protected void </a:t>
            </a:r>
            <a:r>
              <a:rPr kumimoji="0" lang="ko-KR" altLang="ko-KR" sz="1100" b="0" i="0" u="none" strike="noStrike" cap="none" normalizeH="0" baseline="0">
                <a:ln>
                  <a:noFill/>
                </a:ln>
                <a:solidFill>
                  <a:srgbClr val="56A8F5"/>
                </a:solidFill>
                <a:effectLst/>
                <a:latin typeface="+mj-lt"/>
                <a:ea typeface="JetBrains Mono"/>
              </a:rPr>
              <a:t>doGet</a:t>
            </a:r>
            <a:r>
              <a:rPr kumimoji="0" lang="ko-KR" altLang="ko-KR" sz="1100" b="0" i="0" u="none" strike="noStrike" cap="none" normalizeH="0" baseline="0">
                <a:ln>
                  <a:noFill/>
                </a:ln>
                <a:solidFill>
                  <a:srgbClr val="BCBEC4"/>
                </a:solidFill>
                <a:effectLst/>
                <a:latin typeface="+mj-lt"/>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IOException {</a:t>
            </a:r>
            <a:br>
              <a:rPr kumimoji="0" lang="ko-KR" altLang="ko-KR" sz="1100" b="0" i="0" u="none" strike="noStrike" cap="none" normalizeH="0" baseline="0">
                <a:ln>
                  <a:noFill/>
                </a:ln>
                <a:solidFill>
                  <a:srgbClr val="BCBEC4"/>
                </a:solidFill>
                <a:effectLst/>
                <a:latin typeface="+mj-lt"/>
                <a:ea typeface="JetBrains Mono"/>
              </a:rPr>
            </a:b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response.getWriter().println(</a:t>
            </a:r>
            <a:r>
              <a:rPr kumimoji="0" lang="ko-KR" altLang="ko-KR" sz="1100" b="0" i="0" u="none" strike="noStrike" cap="none" normalizeH="0" baseline="0">
                <a:ln>
                  <a:noFill/>
                </a:ln>
                <a:solidFill>
                  <a:srgbClr val="6AAB73"/>
                </a:solidFill>
                <a:effectLst/>
                <a:latin typeface="+mj-lt"/>
                <a:ea typeface="JetBrains Mono"/>
              </a:rPr>
              <a:t>"Hello from </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GET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요청 처리</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protected void </a:t>
            </a:r>
            <a:r>
              <a:rPr kumimoji="0" lang="ko-KR" altLang="ko-KR" sz="1100" b="0" i="0" u="none" strike="noStrike" cap="none" normalizeH="0" baseline="0">
                <a:ln>
                  <a:noFill/>
                </a:ln>
                <a:solidFill>
                  <a:srgbClr val="56A8F5"/>
                </a:solidFill>
                <a:effectLst/>
                <a:latin typeface="+mj-lt"/>
                <a:ea typeface="JetBrains Mono"/>
              </a:rPr>
              <a:t>doPost</a:t>
            </a:r>
            <a:r>
              <a:rPr kumimoji="0" lang="ko-KR" altLang="ko-KR" sz="1100" b="0" i="0" u="none" strike="noStrike" cap="none" normalizeH="0" baseline="0">
                <a:ln>
                  <a:noFill/>
                </a:ln>
                <a:solidFill>
                  <a:srgbClr val="BCBEC4"/>
                </a:solidFill>
                <a:effectLst/>
                <a:latin typeface="+mj-lt"/>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IOException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response.getWriter().println(</a:t>
            </a:r>
            <a:r>
              <a:rPr kumimoji="0" lang="ko-KR" altLang="ko-KR" sz="1100" b="0" i="0" u="none" strike="noStrike" cap="none" normalizeH="0" baseline="0">
                <a:ln>
                  <a:noFill/>
                </a:ln>
                <a:solidFill>
                  <a:srgbClr val="6AAB73"/>
                </a:solidFill>
                <a:effectLst/>
                <a:latin typeface="+mj-lt"/>
                <a:ea typeface="JetBrains Mono"/>
              </a:rPr>
              <a:t>"Hello from </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POST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요청 처리</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destroy</a:t>
            </a: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정리 작업 수행</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a:t>
            </a:r>
            <a:endParaRPr kumimoji="0" lang="ko-KR" altLang="ko-KR" sz="1100" b="0" i="0" u="none" strike="noStrike" cap="none" normalizeH="0" baseline="0">
              <a:ln>
                <a:noFill/>
              </a:ln>
              <a:solidFill>
                <a:schemeClr val="tx1"/>
              </a:solidFill>
              <a:effectLst/>
              <a:latin typeface="+mj-lt"/>
            </a:endParaRPr>
          </a:p>
        </p:txBody>
      </p:sp>
      <p:sp>
        <p:nvSpPr>
          <p:cNvPr id="7" name="왼쪽 중괄호 6">
            <a:extLst>
              <a:ext uri="{FF2B5EF4-FFF2-40B4-BE49-F238E27FC236}">
                <a16:creationId xmlns:a16="http://schemas.microsoft.com/office/drawing/2014/main" id="{FD2E5087-963D-46E5-8D2C-2BEA0271D49C}"/>
              </a:ext>
            </a:extLst>
          </p:cNvPr>
          <p:cNvSpPr/>
          <p:nvPr/>
        </p:nvSpPr>
        <p:spPr>
          <a:xfrm flipH="1">
            <a:off x="8314705" y="3311412"/>
            <a:ext cx="196998" cy="1312435"/>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8" name="TextBox 7">
            <a:extLst>
              <a:ext uri="{FF2B5EF4-FFF2-40B4-BE49-F238E27FC236}">
                <a16:creationId xmlns:a16="http://schemas.microsoft.com/office/drawing/2014/main" id="{2A8DF55C-52F9-4494-B78C-3BEC2D9FCC29}"/>
              </a:ext>
            </a:extLst>
          </p:cNvPr>
          <p:cNvSpPr txBox="1"/>
          <p:nvPr/>
        </p:nvSpPr>
        <p:spPr>
          <a:xfrm>
            <a:off x="8511703" y="3651718"/>
            <a:ext cx="3369524" cy="52424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000">
                <a:solidFill>
                  <a:srgbClr val="FFFF00"/>
                </a:solidFill>
                <a:latin typeface="+mj-lt"/>
                <a:ea typeface="나눔바른고딕" panose="020B0603020101020101"/>
              </a:rPr>
              <a:t>service() </a:t>
            </a:r>
            <a:r>
              <a:rPr lang="ko-KR" altLang="en-US" sz="1000">
                <a:solidFill>
                  <a:srgbClr val="FFFF00"/>
                </a:solidFill>
                <a:latin typeface="+mj-lt"/>
                <a:ea typeface="나눔바른고딕" panose="020B0603020101020101"/>
              </a:rPr>
              <a:t>메서드에서 요청을 분석하여 적절하게 분기</a:t>
            </a:r>
            <a:endParaRPr lang="en-US" altLang="ko-KR" sz="1000">
              <a:solidFill>
                <a:srgbClr val="FFFF00"/>
              </a:solidFill>
              <a:latin typeface="+mj-lt"/>
              <a:ea typeface="나눔바른고딕" panose="020B0603020101020101"/>
            </a:endParaRPr>
          </a:p>
          <a:p>
            <a:pPr marL="171450" indent="-171450">
              <a:lnSpc>
                <a:spcPct val="150000"/>
              </a:lnSpc>
              <a:buFont typeface="Arial" panose="020B0604020202020204" pitchFamily="34" charset="0"/>
              <a:buChar char="•"/>
            </a:pPr>
            <a:r>
              <a:rPr lang="ko-KR" altLang="en-US" sz="1000">
                <a:solidFill>
                  <a:srgbClr val="FFFF00"/>
                </a:solidFill>
                <a:latin typeface="+mj-lt"/>
                <a:ea typeface="나눔바른고딕" panose="020B0603020101020101"/>
              </a:rPr>
              <a:t>요청마다 호출</a:t>
            </a:r>
            <a:endParaRPr lang="ko-KR" altLang="en-US" sz="1000">
              <a:solidFill>
                <a:srgbClr val="FFFF00"/>
              </a:solidFill>
              <a:latin typeface="+mj-lt"/>
            </a:endParaRPr>
          </a:p>
        </p:txBody>
      </p:sp>
      <p:sp>
        <p:nvSpPr>
          <p:cNvPr id="2" name="TextBox 1">
            <a:extLst>
              <a:ext uri="{FF2B5EF4-FFF2-40B4-BE49-F238E27FC236}">
                <a16:creationId xmlns:a16="http://schemas.microsoft.com/office/drawing/2014/main" id="{7AFEAD65-1C92-280B-C514-AECAC5BD75D1}"/>
              </a:ext>
            </a:extLst>
          </p:cNvPr>
          <p:cNvSpPr txBox="1"/>
          <p:nvPr/>
        </p:nvSpPr>
        <p:spPr>
          <a:xfrm>
            <a:off x="2286231" y="1523859"/>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싱글톤 객체 생성</a:t>
            </a:r>
            <a:endParaRPr lang="ko-KR" altLang="en-US" sz="1000">
              <a:solidFill>
                <a:srgbClr val="FFFF00"/>
              </a:solidFill>
              <a:latin typeface="+mj-lt"/>
            </a:endParaRPr>
          </a:p>
        </p:txBody>
      </p:sp>
      <p:sp>
        <p:nvSpPr>
          <p:cNvPr id="4" name="TextBox 3">
            <a:extLst>
              <a:ext uri="{FF2B5EF4-FFF2-40B4-BE49-F238E27FC236}">
                <a16:creationId xmlns:a16="http://schemas.microsoft.com/office/drawing/2014/main" id="{6B7B9075-9CA7-AF14-1F69-9B5B895B6B72}"/>
              </a:ext>
            </a:extLst>
          </p:cNvPr>
          <p:cNvSpPr txBox="1"/>
          <p:nvPr/>
        </p:nvSpPr>
        <p:spPr>
          <a:xfrm>
            <a:off x="2716993" y="2509433"/>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최초 한번 호출</a:t>
            </a:r>
            <a:endParaRPr lang="ko-KR" altLang="en-US" sz="1000">
              <a:solidFill>
                <a:srgbClr val="FFFF00"/>
              </a:solidFill>
              <a:latin typeface="+mj-lt"/>
            </a:endParaRPr>
          </a:p>
        </p:txBody>
      </p:sp>
      <p:sp>
        <p:nvSpPr>
          <p:cNvPr id="5" name="TextBox 4">
            <a:extLst>
              <a:ext uri="{FF2B5EF4-FFF2-40B4-BE49-F238E27FC236}">
                <a16:creationId xmlns:a16="http://schemas.microsoft.com/office/drawing/2014/main" id="{BB2FA956-01C0-B08A-5D7D-573AA2F82CED}"/>
              </a:ext>
            </a:extLst>
          </p:cNvPr>
          <p:cNvSpPr txBox="1"/>
          <p:nvPr/>
        </p:nvSpPr>
        <p:spPr>
          <a:xfrm>
            <a:off x="1879043" y="5540713"/>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종료 시  한번 호출</a:t>
            </a:r>
            <a:endParaRPr lang="ko-KR" altLang="en-US" sz="1000">
              <a:solidFill>
                <a:srgbClr val="FFFF00"/>
              </a:solidFill>
              <a:latin typeface="+mj-lt"/>
            </a:endParaRPr>
          </a:p>
        </p:txBody>
      </p:sp>
      <p:grpSp>
        <p:nvGrpSpPr>
          <p:cNvPr id="6" name="그룹 5">
            <a:extLst>
              <a:ext uri="{FF2B5EF4-FFF2-40B4-BE49-F238E27FC236}">
                <a16:creationId xmlns:a16="http://schemas.microsoft.com/office/drawing/2014/main" id="{6D800111-B019-047A-A27F-EF95C30753D2}"/>
              </a:ext>
            </a:extLst>
          </p:cNvPr>
          <p:cNvGrpSpPr/>
          <p:nvPr/>
        </p:nvGrpSpPr>
        <p:grpSpPr>
          <a:xfrm>
            <a:off x="3343292" y="2225734"/>
            <a:ext cx="283698" cy="283699"/>
            <a:chOff x="1075919" y="1284038"/>
            <a:chExt cx="283698" cy="283699"/>
          </a:xfrm>
        </p:grpSpPr>
        <p:sp>
          <p:nvSpPr>
            <p:cNvPr id="9" name="타원 8">
              <a:extLst>
                <a:ext uri="{FF2B5EF4-FFF2-40B4-BE49-F238E27FC236}">
                  <a16:creationId xmlns:a16="http://schemas.microsoft.com/office/drawing/2014/main" id="{755F7C58-F567-2A71-B321-93557F0A9B4E}"/>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0" name="TextBox 9">
              <a:extLst>
                <a:ext uri="{FF2B5EF4-FFF2-40B4-BE49-F238E27FC236}">
                  <a16:creationId xmlns:a16="http://schemas.microsoft.com/office/drawing/2014/main" id="{F2AFB0AC-B541-7975-D462-28BD029944E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1" name="그룹 10">
            <a:extLst>
              <a:ext uri="{FF2B5EF4-FFF2-40B4-BE49-F238E27FC236}">
                <a16:creationId xmlns:a16="http://schemas.microsoft.com/office/drawing/2014/main" id="{90DA8821-9DE1-6A35-4137-B4658ECC89E2}"/>
              </a:ext>
            </a:extLst>
          </p:cNvPr>
          <p:cNvGrpSpPr/>
          <p:nvPr/>
        </p:nvGrpSpPr>
        <p:grpSpPr>
          <a:xfrm>
            <a:off x="8554228" y="3339716"/>
            <a:ext cx="283698" cy="283699"/>
            <a:chOff x="1075919" y="1284038"/>
            <a:chExt cx="283698" cy="283699"/>
          </a:xfrm>
        </p:grpSpPr>
        <p:sp>
          <p:nvSpPr>
            <p:cNvPr id="12" name="타원 11">
              <a:extLst>
                <a:ext uri="{FF2B5EF4-FFF2-40B4-BE49-F238E27FC236}">
                  <a16:creationId xmlns:a16="http://schemas.microsoft.com/office/drawing/2014/main" id="{B154CB21-3E4C-A59E-AD43-84D2BE0576C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166440A6-2815-A6D4-4FDF-2116ACE780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8C2A41B1-2DB6-D9E6-5D78-EC355014E8B4}"/>
              </a:ext>
            </a:extLst>
          </p:cNvPr>
          <p:cNvGrpSpPr/>
          <p:nvPr/>
        </p:nvGrpSpPr>
        <p:grpSpPr>
          <a:xfrm>
            <a:off x="2060711" y="5257014"/>
            <a:ext cx="283698" cy="283699"/>
            <a:chOff x="1075919" y="1284038"/>
            <a:chExt cx="283698" cy="283699"/>
          </a:xfrm>
        </p:grpSpPr>
        <p:sp>
          <p:nvSpPr>
            <p:cNvPr id="15" name="타원 14">
              <a:extLst>
                <a:ext uri="{FF2B5EF4-FFF2-40B4-BE49-F238E27FC236}">
                  <a16:creationId xmlns:a16="http://schemas.microsoft.com/office/drawing/2014/main" id="{4307A74A-D862-8BDA-B247-2881C6918F24}"/>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DADA17FB-E921-98A4-DCE4-0297E10F520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428381321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54995" y="2921169"/>
            <a:ext cx="6882013"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자바 리플렉션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5967443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73948-1B26-E921-7339-0D578A139B0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58B621E-B667-1677-F0A4-67C189E8BA67}"/>
              </a:ext>
            </a:extLst>
          </p:cNvPr>
          <p:cNvSpPr/>
          <p:nvPr/>
        </p:nvSpPr>
        <p:spPr>
          <a:xfrm>
            <a:off x="370207" y="627229"/>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리플렉션</a:t>
            </a:r>
            <a:r>
              <a:rPr lang="en-US" altLang="ko-KR" sz="1200">
                <a:latin typeface="+mn-ea"/>
              </a:rPr>
              <a:t>(Reflection)</a:t>
            </a:r>
            <a:r>
              <a:rPr lang="ko-KR" altLang="en-US" sz="1200">
                <a:latin typeface="+mn-ea"/>
              </a:rPr>
              <a:t>은 어플리케이션의 실행 시점에 클래스</a:t>
            </a:r>
            <a:r>
              <a:rPr lang="en-US" altLang="ko-KR" sz="1200">
                <a:latin typeface="+mn-ea"/>
              </a:rPr>
              <a:t>, </a:t>
            </a:r>
            <a:r>
              <a:rPr lang="ko-KR" altLang="en-US" sz="1200">
                <a:latin typeface="+mn-ea"/>
              </a:rPr>
              <a:t>메서드</a:t>
            </a:r>
            <a:r>
              <a:rPr lang="en-US" altLang="ko-KR" sz="1200">
                <a:latin typeface="+mn-ea"/>
              </a:rPr>
              <a:t>, </a:t>
            </a:r>
            <a:r>
              <a:rPr lang="ko-KR" altLang="en-US" sz="1200">
                <a:latin typeface="+mn-ea"/>
              </a:rPr>
              <a:t>필드 등을 분석하고 조작할 수 있는 기능을 제공하는 강력한 도구로서 객체의 클래스 타입 정보를 동적으로 가져오고</a:t>
            </a:r>
            <a:r>
              <a:rPr lang="en-US" altLang="ko-KR" sz="1200">
                <a:latin typeface="+mn-ea"/>
              </a:rPr>
              <a:t> </a:t>
            </a:r>
            <a:r>
              <a:rPr lang="ko-KR" altLang="en-US" sz="1200">
                <a:latin typeface="+mn-ea"/>
              </a:rPr>
              <a:t>객체의 메서드 실행이나 필드 값을 읽고 수정하는 등의 작업을 수행할 수 있다</a:t>
            </a:r>
            <a:endParaRPr lang="en-US" altLang="ko-KR" sz="1200">
              <a:latin typeface="+mn-ea"/>
            </a:endParaRPr>
          </a:p>
        </p:txBody>
      </p:sp>
      <p:sp>
        <p:nvSpPr>
          <p:cNvPr id="74" name="직사각형 73">
            <a:extLst>
              <a:ext uri="{FF2B5EF4-FFF2-40B4-BE49-F238E27FC236}">
                <a16:creationId xmlns:a16="http://schemas.microsoft.com/office/drawing/2014/main" id="{EAC04882-5DD0-E03C-373E-4E53EC26E87D}"/>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모서리가 둥근 직사각형 38">
            <a:extLst>
              <a:ext uri="{FF2B5EF4-FFF2-40B4-BE49-F238E27FC236}">
                <a16:creationId xmlns:a16="http://schemas.microsoft.com/office/drawing/2014/main" id="{A9812EFA-BF0A-AF28-2D9A-B46F70AA176C}"/>
              </a:ext>
            </a:extLst>
          </p:cNvPr>
          <p:cNvSpPr/>
          <p:nvPr/>
        </p:nvSpPr>
        <p:spPr>
          <a:xfrm>
            <a:off x="3382516"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effectLst/>
              </a:rPr>
              <a:t>Class</a:t>
            </a:r>
          </a:p>
        </p:txBody>
      </p:sp>
      <p:sp>
        <p:nvSpPr>
          <p:cNvPr id="6" name="모서리가 둥근 직사각형 38">
            <a:extLst>
              <a:ext uri="{FF2B5EF4-FFF2-40B4-BE49-F238E27FC236}">
                <a16:creationId xmlns:a16="http://schemas.microsoft.com/office/drawing/2014/main" id="{C6AC3AF5-5B0D-D028-0497-9B71455D2624}"/>
              </a:ext>
            </a:extLst>
          </p:cNvPr>
          <p:cNvSpPr/>
          <p:nvPr/>
        </p:nvSpPr>
        <p:spPr>
          <a:xfrm>
            <a:off x="5331630"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effectLst/>
              </a:rPr>
              <a:t>Methods</a:t>
            </a:r>
          </a:p>
        </p:txBody>
      </p:sp>
      <p:sp>
        <p:nvSpPr>
          <p:cNvPr id="7" name="모서리가 둥근 직사각형 38">
            <a:extLst>
              <a:ext uri="{FF2B5EF4-FFF2-40B4-BE49-F238E27FC236}">
                <a16:creationId xmlns:a16="http://schemas.microsoft.com/office/drawing/2014/main" id="{F5D67300-7678-02D7-F3F5-6091F3D6BF33}"/>
              </a:ext>
            </a:extLst>
          </p:cNvPr>
          <p:cNvSpPr/>
          <p:nvPr/>
        </p:nvSpPr>
        <p:spPr>
          <a:xfrm>
            <a:off x="7280744"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rPr>
              <a:t>Fields</a:t>
            </a:r>
            <a:endParaRPr lang="en-US" altLang="ko-KR" sz="2000">
              <a:solidFill>
                <a:schemeClr val="tx1"/>
              </a:solidFill>
              <a:effectLst/>
            </a:endParaRPr>
          </a:p>
        </p:txBody>
      </p:sp>
      <p:sp>
        <p:nvSpPr>
          <p:cNvPr id="8" name="모서리가 둥근 직사각형 38">
            <a:extLst>
              <a:ext uri="{FF2B5EF4-FFF2-40B4-BE49-F238E27FC236}">
                <a16:creationId xmlns:a16="http://schemas.microsoft.com/office/drawing/2014/main" id="{79CE3BA6-BB3E-329A-B207-D0084BD9423A}"/>
              </a:ext>
            </a:extLst>
          </p:cNvPr>
          <p:cNvSpPr/>
          <p:nvPr/>
        </p:nvSpPr>
        <p:spPr>
          <a:xfrm>
            <a:off x="9229858" y="4437397"/>
            <a:ext cx="2027328"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rPr>
              <a:t>Constructors</a:t>
            </a:r>
            <a:endParaRPr lang="en-US" altLang="ko-KR" sz="2000">
              <a:solidFill>
                <a:schemeClr val="tx1"/>
              </a:solidFill>
              <a:effectLst/>
            </a:endParaRPr>
          </a:p>
        </p:txBody>
      </p:sp>
      <p:cxnSp>
        <p:nvCxnSpPr>
          <p:cNvPr id="15" name="연결선: 꺾임 14">
            <a:extLst>
              <a:ext uri="{FF2B5EF4-FFF2-40B4-BE49-F238E27FC236}">
                <a16:creationId xmlns:a16="http://schemas.microsoft.com/office/drawing/2014/main" id="{61544A81-B634-ECF9-3E73-1F4785F60405}"/>
              </a:ext>
            </a:extLst>
          </p:cNvPr>
          <p:cNvCxnSpPr>
            <a:cxnSpLocks/>
            <a:stCxn id="34" idx="2"/>
            <a:endCxn id="5" idx="0"/>
          </p:cNvCxnSpPr>
          <p:nvPr/>
        </p:nvCxnSpPr>
        <p:spPr>
          <a:xfrm rot="5400000">
            <a:off x="5144917" y="2476993"/>
            <a:ext cx="1047102" cy="287370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3B66200F-2CF5-10AD-AB69-9061325A0A49}"/>
              </a:ext>
            </a:extLst>
          </p:cNvPr>
          <p:cNvCxnSpPr>
            <a:cxnSpLocks/>
            <a:stCxn id="34" idx="2"/>
            <a:endCxn id="6" idx="0"/>
          </p:cNvCxnSpPr>
          <p:nvPr/>
        </p:nvCxnSpPr>
        <p:spPr>
          <a:xfrm rot="5400000">
            <a:off x="6119474" y="3451550"/>
            <a:ext cx="1047102" cy="92459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214C58F7-5CC9-4A35-AD79-E6FE7C0C31D0}"/>
              </a:ext>
            </a:extLst>
          </p:cNvPr>
          <p:cNvCxnSpPr>
            <a:cxnSpLocks/>
            <a:stCxn id="34" idx="2"/>
            <a:endCxn id="7" idx="0"/>
          </p:cNvCxnSpPr>
          <p:nvPr/>
        </p:nvCxnSpPr>
        <p:spPr>
          <a:xfrm rot="16200000" flipH="1">
            <a:off x="7094030" y="3401585"/>
            <a:ext cx="1047102" cy="102452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연결선: 꺾임 25">
            <a:extLst>
              <a:ext uri="{FF2B5EF4-FFF2-40B4-BE49-F238E27FC236}">
                <a16:creationId xmlns:a16="http://schemas.microsoft.com/office/drawing/2014/main" id="{954FF987-135A-C3E8-5D29-C1D057D76A5A}"/>
              </a:ext>
            </a:extLst>
          </p:cNvPr>
          <p:cNvCxnSpPr>
            <a:cxnSpLocks/>
            <a:stCxn id="34" idx="2"/>
            <a:endCxn id="8" idx="0"/>
          </p:cNvCxnSpPr>
          <p:nvPr/>
        </p:nvCxnSpPr>
        <p:spPr>
          <a:xfrm rot="16200000" flipH="1">
            <a:off x="8150870" y="2344745"/>
            <a:ext cx="1047102" cy="313820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4CDBC581-E474-1F63-A073-2068ED06062A}"/>
              </a:ext>
            </a:extLst>
          </p:cNvPr>
          <p:cNvSpPr/>
          <p:nvPr/>
        </p:nvSpPr>
        <p:spPr>
          <a:xfrm>
            <a:off x="611943" y="2824812"/>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a:solidFill>
                  <a:schemeClr val="tx1"/>
                </a:solidFill>
              </a:rPr>
              <a:t>UnKnown Object</a:t>
            </a:r>
            <a:endParaRPr lang="ko-KR" altLang="en-US" b="1">
              <a:solidFill>
                <a:schemeClr val="tx1"/>
              </a:solidFill>
            </a:endParaRPr>
          </a:p>
        </p:txBody>
      </p:sp>
      <p:sp>
        <p:nvSpPr>
          <p:cNvPr id="32" name="직사각형 31">
            <a:extLst>
              <a:ext uri="{FF2B5EF4-FFF2-40B4-BE49-F238E27FC236}">
                <a16:creationId xmlns:a16="http://schemas.microsoft.com/office/drawing/2014/main" id="{B1EC7B02-3B44-AFFC-1E80-935011BE7BDD}"/>
              </a:ext>
            </a:extLst>
          </p:cNvPr>
          <p:cNvSpPr/>
          <p:nvPr/>
        </p:nvSpPr>
        <p:spPr>
          <a:xfrm>
            <a:off x="3284695" y="2824811"/>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i="1">
                <a:solidFill>
                  <a:srgbClr val="FF0000"/>
                </a:solidFill>
              </a:rPr>
              <a:t>Reflection API</a:t>
            </a:r>
            <a:endParaRPr lang="ko-KR" altLang="en-US" b="1" i="1">
              <a:solidFill>
                <a:srgbClr val="FF0000"/>
              </a:solidFill>
            </a:endParaRPr>
          </a:p>
        </p:txBody>
      </p:sp>
      <p:sp>
        <p:nvSpPr>
          <p:cNvPr id="34" name="직사각형 33">
            <a:extLst>
              <a:ext uri="{FF2B5EF4-FFF2-40B4-BE49-F238E27FC236}">
                <a16:creationId xmlns:a16="http://schemas.microsoft.com/office/drawing/2014/main" id="{8888A394-B0A0-53E8-3DFE-92C1DAB78447}"/>
              </a:ext>
            </a:extLst>
          </p:cNvPr>
          <p:cNvSpPr/>
          <p:nvPr/>
        </p:nvSpPr>
        <p:spPr>
          <a:xfrm>
            <a:off x="6028494" y="2824810"/>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a:solidFill>
                  <a:schemeClr val="tx1"/>
                </a:solidFill>
              </a:rPr>
              <a:t>Runtime</a:t>
            </a:r>
            <a:endParaRPr lang="ko-KR" altLang="en-US" b="1">
              <a:solidFill>
                <a:schemeClr val="tx1"/>
              </a:solidFill>
            </a:endParaRPr>
          </a:p>
        </p:txBody>
      </p:sp>
      <p:cxnSp>
        <p:nvCxnSpPr>
          <p:cNvPr id="36" name="직선 화살표 연결선 35">
            <a:extLst>
              <a:ext uri="{FF2B5EF4-FFF2-40B4-BE49-F238E27FC236}">
                <a16:creationId xmlns:a16="http://schemas.microsoft.com/office/drawing/2014/main" id="{03C48563-AA9B-F094-6729-7AD8771D4504}"/>
              </a:ext>
            </a:extLst>
          </p:cNvPr>
          <p:cNvCxnSpPr>
            <a:stCxn id="30" idx="3"/>
            <a:endCxn id="32" idx="1"/>
          </p:cNvCxnSpPr>
          <p:nvPr/>
        </p:nvCxnSpPr>
        <p:spPr>
          <a:xfrm flipV="1">
            <a:off x="2765596" y="3107554"/>
            <a:ext cx="51909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F2045DA1-DE23-1CF2-AACF-737B71F88F4C}"/>
              </a:ext>
            </a:extLst>
          </p:cNvPr>
          <p:cNvCxnSpPr>
            <a:stCxn id="32" idx="3"/>
            <a:endCxn id="34" idx="1"/>
          </p:cNvCxnSpPr>
          <p:nvPr/>
        </p:nvCxnSpPr>
        <p:spPr>
          <a:xfrm flipV="1">
            <a:off x="5438348" y="3107553"/>
            <a:ext cx="59014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6E259292-EBA9-A5B7-937F-6D5639D3CC88}"/>
              </a:ext>
            </a:extLst>
          </p:cNvPr>
          <p:cNvSpPr/>
          <p:nvPr/>
        </p:nvSpPr>
        <p:spPr>
          <a:xfrm>
            <a:off x="198756" y="217487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동작 방식</a:t>
            </a:r>
          </a:p>
        </p:txBody>
      </p:sp>
      <p:sp>
        <p:nvSpPr>
          <p:cNvPr id="44" name="직사각형 43">
            <a:extLst>
              <a:ext uri="{FF2B5EF4-FFF2-40B4-BE49-F238E27FC236}">
                <a16:creationId xmlns:a16="http://schemas.microsoft.com/office/drawing/2014/main" id="{9F24EB10-864E-9BDC-79F7-F3F93939F95C}"/>
              </a:ext>
            </a:extLst>
          </p:cNvPr>
          <p:cNvSpPr/>
          <p:nvPr/>
        </p:nvSpPr>
        <p:spPr>
          <a:xfrm>
            <a:off x="1044724" y="5671079"/>
            <a:ext cx="9967540" cy="373885"/>
          </a:xfrm>
          <a:prstGeom prst="rect">
            <a:avLst/>
          </a:prstGeom>
        </p:spPr>
        <p:txBody>
          <a:bodyPr wrap="square">
            <a:spAutoFit/>
          </a:bodyPr>
          <a:lstStyle/>
          <a:p>
            <a:pPr>
              <a:lnSpc>
                <a:spcPct val="150000"/>
              </a:lnSpc>
            </a:pPr>
            <a:r>
              <a:rPr lang="ko-KR" altLang="en-US" sz="1400" b="1" i="1">
                <a:solidFill>
                  <a:srgbClr val="FF0000"/>
                </a:solidFill>
                <a:latin typeface="+mn-ea"/>
              </a:rPr>
              <a:t>임의의 객체를 동적으로 전달받아 클래스타입을 참조하고 클래스타입으로 부터 메서드</a:t>
            </a:r>
            <a:r>
              <a:rPr lang="en-US" altLang="ko-KR" sz="1400" b="1" i="1">
                <a:solidFill>
                  <a:srgbClr val="FF0000"/>
                </a:solidFill>
                <a:latin typeface="+mn-ea"/>
              </a:rPr>
              <a:t>, </a:t>
            </a:r>
            <a:r>
              <a:rPr lang="ko-KR" altLang="en-US" sz="1400" b="1" i="1">
                <a:solidFill>
                  <a:srgbClr val="FF0000"/>
                </a:solidFill>
                <a:latin typeface="+mn-ea"/>
              </a:rPr>
              <a:t>필드</a:t>
            </a:r>
            <a:r>
              <a:rPr lang="en-US" altLang="ko-KR" sz="1400" b="1" i="1">
                <a:solidFill>
                  <a:srgbClr val="FF0000"/>
                </a:solidFill>
                <a:latin typeface="+mn-ea"/>
              </a:rPr>
              <a:t>, </a:t>
            </a:r>
            <a:r>
              <a:rPr lang="ko-KR" altLang="en-US" sz="1400" b="1" i="1">
                <a:solidFill>
                  <a:srgbClr val="FF0000"/>
                </a:solidFill>
                <a:latin typeface="+mn-ea"/>
              </a:rPr>
              <a:t>생성자 등을 참조할 수 있다</a:t>
            </a:r>
            <a:endParaRPr lang="en-US" altLang="ko-KR" sz="1400" b="1" i="1">
              <a:solidFill>
                <a:srgbClr val="FF0000"/>
              </a:solidFill>
              <a:latin typeface="+mn-ea"/>
            </a:endParaRPr>
          </a:p>
        </p:txBody>
      </p:sp>
    </p:spTree>
    <p:extLst>
      <p:ext uri="{BB962C8B-B14F-4D97-AF65-F5344CB8AC3E}">
        <p14:creationId xmlns:p14="http://schemas.microsoft.com/office/powerpoint/2010/main" val="162203615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68584-F43A-51C3-5345-D954E1939F1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033AF3DB-82E9-6252-B948-E816A2EB73BD}"/>
              </a:ext>
            </a:extLst>
          </p:cNvPr>
          <p:cNvSpPr/>
          <p:nvPr/>
        </p:nvSpPr>
        <p:spPr>
          <a:xfrm>
            <a:off x="253989" y="30477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3" name="직사각형 2">
            <a:extLst>
              <a:ext uri="{FF2B5EF4-FFF2-40B4-BE49-F238E27FC236}">
                <a16:creationId xmlns:a16="http://schemas.microsoft.com/office/drawing/2014/main" id="{88B6C2C2-1EA5-B776-B810-09294E5EB9A6}"/>
              </a:ext>
            </a:extLst>
          </p:cNvPr>
          <p:cNvSpPr/>
          <p:nvPr/>
        </p:nvSpPr>
        <p:spPr>
          <a:xfrm>
            <a:off x="491613" y="725854"/>
            <a:ext cx="10186413" cy="596592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latin typeface="+mn-ea"/>
              </a:rPr>
              <a:t>Class</a:t>
            </a:r>
          </a:p>
          <a:p>
            <a:pPr marL="628650" lvl="1" indent="-171450">
              <a:lnSpc>
                <a:spcPct val="150000"/>
              </a:lnSpc>
              <a:buFont typeface="Wingdings" panose="05000000000000000000" pitchFamily="2" charset="2"/>
              <a:buChar char="§"/>
            </a:pPr>
            <a:r>
              <a:rPr lang="en-US" altLang="ko-KR" sz="1200">
                <a:latin typeface="+mn-ea"/>
              </a:rPr>
              <a:t>Reflection </a:t>
            </a:r>
            <a:r>
              <a:rPr lang="ko-KR" altLang="en-US" sz="1200">
                <a:latin typeface="+mn-ea"/>
              </a:rPr>
              <a:t>의 핵심 클래스로서</a:t>
            </a:r>
            <a:r>
              <a:rPr lang="en-US" altLang="ko-KR" sz="1200">
                <a:latin typeface="+mn-ea"/>
              </a:rPr>
              <a:t> </a:t>
            </a:r>
            <a:r>
              <a:rPr lang="ko-KR" altLang="en-US" sz="1200">
                <a:latin typeface="+mn-ea"/>
              </a:rPr>
              <a:t>클래스의 메타데이터를 표현한다</a:t>
            </a:r>
            <a:endParaRPr lang="en-US" altLang="ko-KR" sz="1200">
              <a:latin typeface="+mn-ea"/>
            </a:endParaRPr>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Class.forName(String className)</a:t>
            </a:r>
            <a:r>
              <a:rPr lang="en-US" altLang="ko-KR" sz="1200">
                <a:latin typeface="+mn-ea"/>
              </a:rPr>
              <a:t> </a:t>
            </a:r>
          </a:p>
          <a:p>
            <a:pPr marL="1543050" lvl="3" indent="-171450">
              <a:lnSpc>
                <a:spcPct val="150000"/>
              </a:lnSpc>
              <a:buFont typeface="Wingdings" panose="05000000000000000000" pitchFamily="2" charset="2"/>
              <a:buChar char="§"/>
            </a:pPr>
            <a:r>
              <a:rPr lang="en-US" altLang="ko-KR" sz="1200">
                <a:latin typeface="+mn-ea"/>
              </a:rPr>
              <a:t>Class&lt;?&gt; clazz = Class.forName("java.util.ArrayList");</a:t>
            </a:r>
          </a:p>
          <a:p>
            <a:pPr marL="1085850" lvl="2" indent="-171450">
              <a:lnSpc>
                <a:spcPct val="150000"/>
              </a:lnSpc>
              <a:buFont typeface="Wingdings" panose="05000000000000000000" pitchFamily="2" charset="2"/>
              <a:buChar char="§"/>
            </a:pPr>
            <a:r>
              <a:rPr lang="en-US" altLang="ko-KR" sz="1200" b="1">
                <a:latin typeface="+mn-ea"/>
              </a:rPr>
              <a:t>.class </a:t>
            </a:r>
            <a:r>
              <a:rPr lang="ko-KR" altLang="en-US" sz="1200" b="1">
                <a:latin typeface="+mn-ea"/>
              </a:rPr>
              <a:t>키워드</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Class&lt;?&gt; clazz = String.class;</a:t>
            </a:r>
          </a:p>
          <a:p>
            <a:pPr marL="1085850" lvl="2" indent="-171450">
              <a:lnSpc>
                <a:spcPct val="150000"/>
              </a:lnSpc>
              <a:buFont typeface="Wingdings" panose="05000000000000000000" pitchFamily="2" charset="2"/>
              <a:buChar char="§"/>
            </a:pPr>
            <a:r>
              <a:rPr lang="en-US" altLang="ko-KR" sz="1200" b="1">
                <a:latin typeface="+mn-ea"/>
              </a:rPr>
              <a:t>.getClass() </a:t>
            </a:r>
            <a:r>
              <a:rPr lang="ko-KR" altLang="en-US" sz="1200" b="1">
                <a:latin typeface="+mn-ea"/>
              </a:rPr>
              <a:t>메서드</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Class&lt;?&gt; clazz = str.getClass();</a:t>
            </a:r>
          </a:p>
          <a:p>
            <a:pPr marL="1085850" lvl="2" indent="-171450">
              <a:lnSpc>
                <a:spcPct val="150000"/>
              </a:lnSpc>
              <a:buFont typeface="Wingdings" panose="05000000000000000000" pitchFamily="2" charset="2"/>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400" b="1">
                <a:latin typeface="+mn-ea"/>
              </a:rPr>
              <a:t>Field</a:t>
            </a:r>
          </a:p>
          <a:p>
            <a:pPr marL="628650" lvl="1" indent="-171450">
              <a:lnSpc>
                <a:spcPct val="150000"/>
              </a:lnSpc>
              <a:buFont typeface="Wingdings" panose="05000000000000000000" pitchFamily="2" charset="2"/>
              <a:buChar char="§"/>
            </a:pPr>
            <a:r>
              <a:rPr lang="ko-KR" altLang="en-US" sz="1200"/>
              <a:t>클래스의 필드를 나타내며 필드 이름</a:t>
            </a:r>
            <a:r>
              <a:rPr lang="en-US" altLang="ko-KR" sz="1200"/>
              <a:t>, </a:t>
            </a:r>
            <a:r>
              <a:rPr lang="ko-KR" altLang="en-US" sz="1200"/>
              <a:t>타입</a:t>
            </a:r>
            <a:r>
              <a:rPr lang="en-US" altLang="ko-KR" sz="1200"/>
              <a:t>, </a:t>
            </a:r>
            <a:r>
              <a:rPr lang="ko-KR" altLang="en-US" sz="1200"/>
              <a:t>접근 제어자</a:t>
            </a:r>
            <a:r>
              <a:rPr lang="en-US" altLang="ko-KR" sz="1200"/>
              <a:t>, </a:t>
            </a:r>
            <a:r>
              <a:rPr lang="ko-KR" altLang="en-US" sz="1200"/>
              <a:t>값을 조회 및 수정할 수 있다</a:t>
            </a:r>
            <a:endParaRPr lang="en-US" altLang="ko-KR" sz="1200"/>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getDeclaredFields()</a:t>
            </a:r>
          </a:p>
          <a:p>
            <a:pPr marL="1543050" lvl="3" indent="-171450">
              <a:lnSpc>
                <a:spcPct val="150000"/>
              </a:lnSpc>
              <a:buFont typeface="Wingdings" panose="05000000000000000000" pitchFamily="2" charset="2"/>
              <a:buChar char="§"/>
            </a:pPr>
            <a:r>
              <a:rPr lang="en-US" altLang="ko-KR" sz="1200"/>
              <a:t>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t>Field[] fields = clazz.getDeclaredFields();</a:t>
            </a:r>
          </a:p>
          <a:p>
            <a:pPr marL="1085850" lvl="2" indent="-171450">
              <a:lnSpc>
                <a:spcPct val="150000"/>
              </a:lnSpc>
              <a:buFont typeface="Wingdings" panose="05000000000000000000" pitchFamily="2" charset="2"/>
              <a:buChar char="§"/>
            </a:pPr>
            <a:r>
              <a:rPr lang="en-US" altLang="ko-KR" sz="1200" b="1"/>
              <a:t>getDeclaredField(String fieldName)</a:t>
            </a:r>
          </a:p>
          <a:p>
            <a:pPr marL="1543050" lvl="3" indent="-171450">
              <a:lnSpc>
                <a:spcPct val="150000"/>
              </a:lnSpc>
              <a:buFont typeface="Wingdings" panose="05000000000000000000" pitchFamily="2" charset="2"/>
              <a:buChar char="§"/>
            </a:pPr>
            <a:r>
              <a:rPr lang="en-US" altLang="ko-KR" sz="1200"/>
              <a:t>Field field = clazz.getDeclaredField("name");</a:t>
            </a:r>
          </a:p>
          <a:p>
            <a:pPr marL="1085850" lvl="2" indent="-171450">
              <a:lnSpc>
                <a:spcPct val="150000"/>
              </a:lnSpc>
              <a:buFont typeface="Wingdings" panose="05000000000000000000" pitchFamily="2" charset="2"/>
              <a:buChar char="§"/>
            </a:pPr>
            <a:r>
              <a:rPr lang="en-US" altLang="ko-KR" sz="1200" b="1"/>
              <a:t>getFields()</a:t>
            </a:r>
          </a:p>
          <a:p>
            <a:pPr marL="1543050" lvl="3" indent="-171450">
              <a:lnSpc>
                <a:spcPct val="150000"/>
              </a:lnSpc>
              <a:buFont typeface="Wingdings" panose="05000000000000000000" pitchFamily="2" charset="2"/>
              <a:buChar char="§"/>
            </a:pPr>
            <a:r>
              <a:rPr lang="en-US" altLang="ko-KR" sz="1200"/>
              <a:t>public </a:t>
            </a:r>
            <a:r>
              <a:rPr lang="ko-KR" altLang="en-US" sz="1200"/>
              <a:t>접근 제어자를 가진 필드만</a:t>
            </a:r>
            <a:r>
              <a:rPr lang="en-US" altLang="ko-KR" sz="1200"/>
              <a:t> </a:t>
            </a:r>
            <a:r>
              <a:rPr lang="ko-KR" altLang="en-US" sz="1200"/>
              <a:t>참조가능</a:t>
            </a:r>
            <a:endParaRPr lang="en-US" altLang="ko-KR" sz="1200" b="1"/>
          </a:p>
          <a:p>
            <a:pPr marL="1543050" lvl="3" indent="-171450">
              <a:lnSpc>
                <a:spcPct val="150000"/>
              </a:lnSpc>
              <a:buFont typeface="Wingdings" panose="05000000000000000000" pitchFamily="2" charset="2"/>
              <a:buChar char="§"/>
            </a:pPr>
            <a:r>
              <a:rPr lang="en-US" altLang="ko-KR" sz="1200"/>
              <a:t>Field[] publicFields = clazz.getFields(); </a:t>
            </a:r>
            <a:endParaRPr lang="en-US" altLang="ko-KR" sz="1200">
              <a:latin typeface="+mn-ea"/>
            </a:endParaRPr>
          </a:p>
        </p:txBody>
      </p:sp>
    </p:spTree>
    <p:extLst>
      <p:ext uri="{BB962C8B-B14F-4D97-AF65-F5344CB8AC3E}">
        <p14:creationId xmlns:p14="http://schemas.microsoft.com/office/powerpoint/2010/main" val="182962853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6916-2E46-180A-C4B2-37F468488A2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F909038-0A3F-92E9-C75A-C79A70800EA7}"/>
              </a:ext>
            </a:extLst>
          </p:cNvPr>
          <p:cNvSpPr/>
          <p:nvPr/>
        </p:nvSpPr>
        <p:spPr>
          <a:xfrm>
            <a:off x="253989" y="30477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3" name="직사각형 2">
            <a:extLst>
              <a:ext uri="{FF2B5EF4-FFF2-40B4-BE49-F238E27FC236}">
                <a16:creationId xmlns:a16="http://schemas.microsoft.com/office/drawing/2014/main" id="{700E26E9-950F-8249-CB09-F257ABF770CE}"/>
              </a:ext>
            </a:extLst>
          </p:cNvPr>
          <p:cNvSpPr/>
          <p:nvPr/>
        </p:nvSpPr>
        <p:spPr>
          <a:xfrm>
            <a:off x="491613" y="725854"/>
            <a:ext cx="11700387" cy="596592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latin typeface="+mn-ea"/>
              </a:rPr>
              <a:t>Method</a:t>
            </a:r>
          </a:p>
          <a:p>
            <a:pPr marL="628650" lvl="1" indent="-171450">
              <a:lnSpc>
                <a:spcPct val="150000"/>
              </a:lnSpc>
              <a:buFont typeface="Wingdings" panose="05000000000000000000" pitchFamily="2" charset="2"/>
              <a:buChar char="§"/>
            </a:pPr>
            <a:r>
              <a:rPr lang="ko-KR" altLang="en-US" sz="1200"/>
              <a:t>클래스의 메서드를 나타내며 메서드 이름</a:t>
            </a:r>
            <a:r>
              <a:rPr lang="en-US" altLang="ko-KR" sz="1200"/>
              <a:t>, </a:t>
            </a:r>
            <a:r>
              <a:rPr lang="ko-KR" altLang="en-US" sz="1200"/>
              <a:t>반환 타입</a:t>
            </a:r>
            <a:r>
              <a:rPr lang="en-US" altLang="ko-KR" sz="1200"/>
              <a:t>, </a:t>
            </a:r>
            <a:r>
              <a:rPr lang="ko-KR" altLang="en-US" sz="1200"/>
              <a:t>매개변수 타입</a:t>
            </a:r>
            <a:r>
              <a:rPr lang="en-US" altLang="ko-KR" sz="1200"/>
              <a:t>, </a:t>
            </a:r>
            <a:r>
              <a:rPr lang="ko-KR" altLang="en-US" sz="1200"/>
              <a:t>접근 제어자 정보를 조회할 수 있으며</a:t>
            </a:r>
            <a:r>
              <a:rPr lang="en-US" altLang="ko-KR" sz="1200"/>
              <a:t> </a:t>
            </a:r>
            <a:r>
              <a:rPr lang="ko-KR" altLang="en-US" sz="1200"/>
              <a:t>런타임에 메서드를 실행할 수 있다</a:t>
            </a:r>
            <a:endParaRPr lang="en-US" altLang="ko-KR" sz="1200">
              <a:latin typeface="+mn-ea"/>
            </a:endParaRPr>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getDeclaredMethods</a:t>
            </a:r>
          </a:p>
          <a:p>
            <a:pPr marL="1543050" lvl="3" indent="-171450">
              <a:lnSpc>
                <a:spcPct val="150000"/>
              </a:lnSpc>
              <a:buFont typeface="Wingdings" panose="05000000000000000000" pitchFamily="2" charset="2"/>
              <a:buChar char="§"/>
            </a:pPr>
            <a:r>
              <a:rPr lang="en-US" altLang="ko-KR" sz="1200"/>
              <a:t>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Method[] methods = clazz.getDeclaredMethods();</a:t>
            </a:r>
          </a:p>
          <a:p>
            <a:pPr marL="1085850" lvl="2" indent="-171450">
              <a:lnSpc>
                <a:spcPct val="150000"/>
              </a:lnSpc>
              <a:buFont typeface="Wingdings" panose="05000000000000000000" pitchFamily="2" charset="2"/>
              <a:buChar char="§"/>
            </a:pPr>
            <a:r>
              <a:rPr lang="en-US" altLang="ko-KR" sz="1200" b="1">
                <a:latin typeface="+mn-ea"/>
              </a:rPr>
              <a:t>getDeclaredMethod(String methodName, Class&lt;?&gt;... parameterTypes)</a:t>
            </a:r>
          </a:p>
          <a:p>
            <a:pPr marL="1543050" lvl="3" indent="-171450">
              <a:lnSpc>
                <a:spcPct val="150000"/>
              </a:lnSpc>
              <a:buFont typeface="Wingdings" panose="05000000000000000000" pitchFamily="2" charset="2"/>
              <a:buChar char="§"/>
            </a:pPr>
            <a:r>
              <a:rPr lang="en-US" altLang="ko-KR" sz="1200">
                <a:latin typeface="+mn-ea"/>
              </a:rPr>
              <a:t>Method method = clazz.getDeclaredMethod("add", int.class, Object.class);</a:t>
            </a:r>
          </a:p>
          <a:p>
            <a:pPr marL="1085850" lvl="2" indent="-171450">
              <a:lnSpc>
                <a:spcPct val="150000"/>
              </a:lnSpc>
              <a:buFont typeface="Wingdings" panose="05000000000000000000" pitchFamily="2" charset="2"/>
              <a:buChar char="§"/>
            </a:pPr>
            <a:r>
              <a:rPr lang="en-US" altLang="ko-KR" sz="1200" b="1">
                <a:latin typeface="+mn-ea"/>
              </a:rPr>
              <a:t>getMethods()</a:t>
            </a:r>
          </a:p>
          <a:p>
            <a:pPr marL="1543050" lvl="3" indent="-171450">
              <a:lnSpc>
                <a:spcPct val="150000"/>
              </a:lnSpc>
              <a:buFont typeface="Wingdings" panose="05000000000000000000" pitchFamily="2" charset="2"/>
              <a:buChar char="§"/>
            </a:pPr>
            <a:r>
              <a:rPr lang="en-US" altLang="ko-KR" sz="1200"/>
              <a:t>public </a:t>
            </a:r>
            <a:r>
              <a:rPr lang="ko-KR" altLang="en-US" sz="1200"/>
              <a:t>접근 제어자를 가진 필드만</a:t>
            </a:r>
            <a:r>
              <a:rPr lang="en-US" altLang="ko-KR" sz="1200"/>
              <a:t> </a:t>
            </a:r>
            <a:r>
              <a:rPr lang="ko-KR" altLang="en-US" sz="1200"/>
              <a:t>참조가능</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Method[] publicMethods = clazz.getMethods();</a:t>
            </a:r>
            <a:r>
              <a:rPr lang="en-US" altLang="ko-KR" sz="1200"/>
              <a:t> (public </a:t>
            </a:r>
            <a:r>
              <a:rPr lang="ko-KR" altLang="en-US" sz="1200"/>
              <a:t>접근 제어자를 가진 필드만</a:t>
            </a:r>
            <a:r>
              <a:rPr lang="en-US" altLang="ko-KR" sz="1200"/>
              <a:t>)</a:t>
            </a:r>
            <a:endParaRPr lang="en-US" altLang="ko-KR" sz="1200">
              <a:latin typeface="+mn-ea"/>
            </a:endParaRPr>
          </a:p>
          <a:p>
            <a:pPr lvl="2">
              <a:lnSpc>
                <a:spcPct val="150000"/>
              </a:lnSpc>
            </a:pPr>
            <a:endParaRPr lang="en-US" altLang="ko-KR" sz="1200">
              <a:latin typeface="+mn-ea"/>
            </a:endParaRPr>
          </a:p>
          <a:p>
            <a:pPr marL="171450" indent="-171450">
              <a:lnSpc>
                <a:spcPct val="150000"/>
              </a:lnSpc>
              <a:buFont typeface="Arial" panose="020B0604020202020204" pitchFamily="34" charset="0"/>
              <a:buChar char="•"/>
            </a:pPr>
            <a:r>
              <a:rPr lang="en-US" altLang="ko-KR" sz="1400" b="1">
                <a:latin typeface="+mn-ea"/>
              </a:rPr>
              <a:t>Constructor </a:t>
            </a:r>
          </a:p>
          <a:p>
            <a:pPr marL="628650" lvl="1" indent="-171450">
              <a:lnSpc>
                <a:spcPct val="150000"/>
              </a:lnSpc>
              <a:buFont typeface="Wingdings" panose="05000000000000000000" pitchFamily="2" charset="2"/>
              <a:buChar char="§"/>
            </a:pPr>
            <a:r>
              <a:rPr lang="ko-KR" altLang="en-US" sz="1200"/>
              <a:t>클래스의 생성자를 나타내며 생성자 정보 조회 및 객체 생성에 사용된다</a:t>
            </a:r>
            <a:endParaRPr lang="en-US" altLang="ko-KR" sz="1200"/>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getDeclaredConstructors() -</a:t>
            </a:r>
            <a:r>
              <a:rPr lang="en-US" altLang="ko-KR" sz="1200"/>
              <a:t> 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t>Constructor&lt;?&gt;[] constructors = clazz.getDeclaredConstructors();</a:t>
            </a:r>
          </a:p>
          <a:p>
            <a:pPr marL="1085850" lvl="2" indent="-171450">
              <a:lnSpc>
                <a:spcPct val="150000"/>
              </a:lnSpc>
              <a:buFont typeface="Wingdings" panose="05000000000000000000" pitchFamily="2" charset="2"/>
              <a:buChar char="§"/>
            </a:pPr>
            <a:r>
              <a:rPr lang="en-US" altLang="ko-KR" sz="1200" b="1"/>
              <a:t>getDeclaredConstructor(Class&lt;?&gt;... parameterTypes)</a:t>
            </a:r>
          </a:p>
          <a:p>
            <a:pPr marL="1543050" lvl="3" indent="-171450">
              <a:lnSpc>
                <a:spcPct val="150000"/>
              </a:lnSpc>
              <a:buFont typeface="Wingdings" panose="05000000000000000000" pitchFamily="2" charset="2"/>
              <a:buChar char="§"/>
            </a:pPr>
            <a:r>
              <a:rPr lang="en-US" altLang="ko-KR" sz="1200"/>
              <a:t>Constructor&lt;?&gt; constructor = clazz.getDeclaredConstructor(String.class);</a:t>
            </a:r>
          </a:p>
          <a:p>
            <a:pPr marL="1085850" lvl="2" indent="-171450">
              <a:lnSpc>
                <a:spcPct val="150000"/>
              </a:lnSpc>
              <a:buFont typeface="Wingdings" panose="05000000000000000000" pitchFamily="2" charset="2"/>
              <a:buChar char="§"/>
            </a:pPr>
            <a:r>
              <a:rPr lang="en-US" altLang="ko-KR" sz="1200" b="1"/>
              <a:t>getConstructors() - </a:t>
            </a:r>
            <a:r>
              <a:rPr lang="en-US" altLang="ko-KR" sz="1200"/>
              <a:t>public </a:t>
            </a:r>
            <a:r>
              <a:rPr lang="ko-KR" altLang="en-US" sz="1200"/>
              <a:t>접근 제어자를 가진 필드만</a:t>
            </a:r>
            <a:r>
              <a:rPr lang="en-US" altLang="ko-KR" sz="1200"/>
              <a:t> </a:t>
            </a:r>
            <a:r>
              <a:rPr lang="ko-KR" altLang="en-US" sz="1200"/>
              <a:t>참조가능</a:t>
            </a:r>
            <a:endParaRPr lang="en-US" altLang="ko-KR" sz="1200" b="1"/>
          </a:p>
          <a:p>
            <a:pPr marL="1543050" lvl="3" indent="-171450">
              <a:lnSpc>
                <a:spcPct val="150000"/>
              </a:lnSpc>
              <a:buFont typeface="Wingdings" panose="05000000000000000000" pitchFamily="2" charset="2"/>
              <a:buChar char="§"/>
            </a:pPr>
            <a:r>
              <a:rPr lang="en-US" altLang="ko-KR" sz="1200"/>
              <a:t>Constructor&lt;?&gt;[] publicConstructors = clazz.getConstructors();; (public </a:t>
            </a:r>
            <a:r>
              <a:rPr lang="ko-KR" altLang="en-US" sz="1200"/>
              <a:t>접근 제어자를 가진 필드만</a:t>
            </a:r>
            <a:r>
              <a:rPr lang="en-US" altLang="ko-KR" sz="1200"/>
              <a:t>)</a:t>
            </a:r>
            <a:endParaRPr lang="en-US" altLang="ko-KR" sz="1200">
              <a:latin typeface="+mn-ea"/>
            </a:endParaRPr>
          </a:p>
        </p:txBody>
      </p:sp>
    </p:spTree>
    <p:extLst>
      <p:ext uri="{BB962C8B-B14F-4D97-AF65-F5344CB8AC3E}">
        <p14:creationId xmlns:p14="http://schemas.microsoft.com/office/powerpoint/2010/main" val="18585233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B3DAD-4999-91C4-F382-17BD7E4C9488}"/>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6F993256-BEC5-B57F-1540-343D38A69A19}"/>
              </a:ext>
            </a:extLst>
          </p:cNvPr>
          <p:cNvSpPr/>
          <p:nvPr/>
        </p:nvSpPr>
        <p:spPr>
          <a:xfrm>
            <a:off x="253989" y="304777"/>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각 클래스의 주요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graphicFrame>
        <p:nvGraphicFramePr>
          <p:cNvPr id="4" name="표 3">
            <a:extLst>
              <a:ext uri="{FF2B5EF4-FFF2-40B4-BE49-F238E27FC236}">
                <a16:creationId xmlns:a16="http://schemas.microsoft.com/office/drawing/2014/main" id="{2340A33D-9421-EAA1-87A2-1E92F4183349}"/>
              </a:ext>
            </a:extLst>
          </p:cNvPr>
          <p:cNvGraphicFramePr>
            <a:graphicFrameLocks noGrp="1"/>
          </p:cNvGraphicFramePr>
          <p:nvPr>
            <p:extLst>
              <p:ext uri="{D42A27DB-BD31-4B8C-83A1-F6EECF244321}">
                <p14:modId xmlns:p14="http://schemas.microsoft.com/office/powerpoint/2010/main" val="2971995838"/>
              </p:ext>
            </p:extLst>
          </p:nvPr>
        </p:nvGraphicFramePr>
        <p:xfrm>
          <a:off x="565484" y="879809"/>
          <a:ext cx="11309685" cy="5673412"/>
        </p:xfrm>
        <a:graphic>
          <a:graphicData uri="http://schemas.openxmlformats.org/drawingml/2006/table">
            <a:tbl>
              <a:tblPr>
                <a:tableStyleId>{5C22544A-7EE6-4342-B048-85BDC9FD1C3A}</a:tableStyleId>
              </a:tblPr>
              <a:tblGrid>
                <a:gridCol w="2484521">
                  <a:extLst>
                    <a:ext uri="{9D8B030D-6E8A-4147-A177-3AD203B41FA5}">
                      <a16:colId xmlns:a16="http://schemas.microsoft.com/office/drawing/2014/main" val="2542564053"/>
                    </a:ext>
                  </a:extLst>
                </a:gridCol>
                <a:gridCol w="3916279">
                  <a:extLst>
                    <a:ext uri="{9D8B030D-6E8A-4147-A177-3AD203B41FA5}">
                      <a16:colId xmlns:a16="http://schemas.microsoft.com/office/drawing/2014/main" val="3167363350"/>
                    </a:ext>
                  </a:extLst>
                </a:gridCol>
                <a:gridCol w="4908885">
                  <a:extLst>
                    <a:ext uri="{9D8B030D-6E8A-4147-A177-3AD203B41FA5}">
                      <a16:colId xmlns:a16="http://schemas.microsoft.com/office/drawing/2014/main" val="2227053379"/>
                    </a:ext>
                  </a:extLst>
                </a:gridCol>
              </a:tblGrid>
              <a:tr h="395915">
                <a:tc>
                  <a:txBody>
                    <a:bodyPr/>
                    <a:lstStyle/>
                    <a:p>
                      <a:pPr algn="ctr" fontAlgn="ctr"/>
                      <a:r>
                        <a:rPr lang="ko-KR" altLang="en-US" sz="1200" b="1" u="none" strike="noStrike">
                          <a:effectLst/>
                          <a:latin typeface="+mn-lt"/>
                        </a:rPr>
                        <a:t>클래스</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tc>
                  <a:txBody>
                    <a:bodyPr/>
                    <a:lstStyle/>
                    <a:p>
                      <a:pPr algn="ctr" fontAlgn="ctr"/>
                      <a:r>
                        <a:rPr lang="ko-KR" altLang="en-US" sz="1200" b="1" u="none" strike="noStrike">
                          <a:effectLst/>
                          <a:latin typeface="+mn-lt"/>
                        </a:rPr>
                        <a:t>메서드</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tc>
                  <a:txBody>
                    <a:bodyPr/>
                    <a:lstStyle/>
                    <a:p>
                      <a:pPr algn="ctr" fontAlgn="ctr"/>
                      <a:r>
                        <a:rPr lang="ko-KR" altLang="en-US" sz="1200" b="1" u="none" strike="noStrike">
                          <a:effectLst/>
                          <a:latin typeface="+mn-lt"/>
                        </a:rPr>
                        <a:t>설명</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extLst>
                  <a:ext uri="{0D108BD9-81ED-4DB2-BD59-A6C34878D82A}">
                    <a16:rowId xmlns:a16="http://schemas.microsoft.com/office/drawing/2014/main" val="3814851163"/>
                  </a:ext>
                </a:extLst>
              </a:tr>
              <a:tr h="277763">
                <a:tc rowSpan="4">
                  <a:txBody>
                    <a:bodyPr/>
                    <a:lstStyle/>
                    <a:p>
                      <a:pPr algn="ctr" fontAlgn="ctr"/>
                      <a:r>
                        <a:rPr lang="en-US" sz="1200" b="1" u="none" strike="noStrike">
                          <a:effectLst/>
                          <a:latin typeface="+mn-lt"/>
                        </a:rPr>
                        <a:t>Class</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getDeclaredFields()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필드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38211880"/>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getDeclaredMethods()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메서드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589430394"/>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getDeclaredConstructors()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생성자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957134720"/>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forName(String 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클래스 이름으로 </a:t>
                      </a:r>
                      <a:r>
                        <a:rPr lang="en-US" altLang="ko-KR" sz="1200" u="none" strike="noStrike">
                          <a:effectLst/>
                          <a:latin typeface="+mn-lt"/>
                        </a:rPr>
                        <a:t>Class</a:t>
                      </a:r>
                      <a:r>
                        <a:rPr lang="ko-KR" altLang="en-US" sz="1200" u="none" strike="noStrike">
                          <a:effectLst/>
                          <a:latin typeface="+mn-lt"/>
                        </a:rPr>
                        <a:t> 객체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173111357"/>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89248860"/>
                  </a:ext>
                </a:extLst>
              </a:tr>
              <a:tr h="277763">
                <a:tc rowSpan="5">
                  <a:txBody>
                    <a:bodyPr/>
                    <a:lstStyle/>
                    <a:p>
                      <a:pPr algn="ctr" fontAlgn="ctr"/>
                      <a:r>
                        <a:rPr lang="en-US" sz="1200" b="1" u="none" strike="noStrike">
                          <a:effectLst/>
                          <a:latin typeface="+mn-lt"/>
                        </a:rPr>
                        <a:t>Field</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필드 이름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280812568"/>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getType()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필드 타입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62321341"/>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setAccessible(boolean flag)</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접근 제어자 무시 설정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48478689"/>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get(Object obj)</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특정 객체의 필드 값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298162126"/>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set(Object obj, Object value)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특정 객체의 필드 값 수정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46235915"/>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028721913"/>
                  </a:ext>
                </a:extLst>
              </a:tr>
              <a:tr h="277763">
                <a:tc rowSpan="5">
                  <a:txBody>
                    <a:bodyPr/>
                    <a:lstStyle/>
                    <a:p>
                      <a:pPr algn="ctr" fontAlgn="ctr"/>
                      <a:r>
                        <a:rPr lang="en-US" sz="1200" b="1" u="none" strike="noStrike">
                          <a:effectLst/>
                          <a:latin typeface="+mn-lt"/>
                        </a:rPr>
                        <a:t>Method</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이름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94161248"/>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getReturnType()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반환 타입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386768325"/>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getParameterTypes()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매개변수 타입 배열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772135674"/>
                  </a:ext>
                </a:extLst>
              </a:tr>
              <a:tr h="277763">
                <a:tc vMerge="1">
                  <a:txBody>
                    <a:bodyPr/>
                    <a:lstStyle/>
                    <a:p>
                      <a:pPr latinLnBrk="1"/>
                      <a:endParaRPr lang="ko-KR" altLang="en-US"/>
                    </a:p>
                  </a:txBody>
                  <a:tcPr/>
                </a:tc>
                <a:tc>
                  <a:txBody>
                    <a:bodyPr/>
                    <a:lstStyle/>
                    <a:p>
                      <a:pPr algn="l" fontAlgn="ctr"/>
                      <a:r>
                        <a:rPr lang="en-US" altLang="ko-KR" sz="1200" u="none" strike="noStrike">
                          <a:effectLst/>
                          <a:latin typeface="+mn-lt"/>
                        </a:rPr>
                        <a:t>setAccessible(boolean flag)</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접근 제어자 무시 설정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835472657"/>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invoke(Object obj, Object...)</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실행</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771624286"/>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46543606"/>
                  </a:ext>
                </a:extLst>
              </a:tr>
              <a:tr h="277763">
                <a:tc rowSpan="2">
                  <a:txBody>
                    <a:bodyPr/>
                    <a:lstStyle/>
                    <a:p>
                      <a:pPr algn="ctr" fontAlgn="ctr"/>
                      <a:r>
                        <a:rPr lang="en-US" sz="1200" b="1" u="none" strike="noStrike">
                          <a:effectLst/>
                          <a:latin typeface="+mn-lt"/>
                        </a:rPr>
                        <a:t>Constructor</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getParameterTypes()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생성자의 매개변수 타입 배열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595410804"/>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newInstance(Object...)</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새로운 객체 생성</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921490288"/>
                  </a:ext>
                </a:extLst>
              </a:tr>
            </a:tbl>
          </a:graphicData>
        </a:graphic>
      </p:graphicFrame>
    </p:spTree>
    <p:extLst>
      <p:ext uri="{BB962C8B-B14F-4D97-AF65-F5344CB8AC3E}">
        <p14:creationId xmlns:p14="http://schemas.microsoft.com/office/powerpoint/2010/main" val="354182378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모서리가 둥근 직사각형 38">
            <a:extLst>
              <a:ext uri="{FF2B5EF4-FFF2-40B4-BE49-F238E27FC236}">
                <a16:creationId xmlns:a16="http://schemas.microsoft.com/office/drawing/2014/main" id="{6F4944E8-B673-97F0-6200-850FD8C8BB07}"/>
              </a:ext>
            </a:extLst>
          </p:cNvPr>
          <p:cNvSpPr/>
          <p:nvPr/>
        </p:nvSpPr>
        <p:spPr>
          <a:xfrm>
            <a:off x="3776135" y="3802537"/>
            <a:ext cx="1680183" cy="1367287"/>
          </a:xfrm>
          <a:prstGeom prst="roundRect">
            <a:avLst>
              <a:gd name="adj" fmla="val 8579"/>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80" name="모서리가 둥근 직사각형 38">
            <a:extLst>
              <a:ext uri="{FF2B5EF4-FFF2-40B4-BE49-F238E27FC236}">
                <a16:creationId xmlns:a16="http://schemas.microsoft.com/office/drawing/2014/main" id="{005E9C80-64A1-B0FA-EC86-526300D24C54}"/>
              </a:ext>
            </a:extLst>
          </p:cNvPr>
          <p:cNvSpPr/>
          <p:nvPr/>
        </p:nvSpPr>
        <p:spPr>
          <a:xfrm>
            <a:off x="3776136" y="2190150"/>
            <a:ext cx="1680183" cy="1367287"/>
          </a:xfrm>
          <a:prstGeom prst="roundRect">
            <a:avLst>
              <a:gd name="adj" fmla="val 8579"/>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리플렉션 실행 결과</a:t>
            </a:r>
          </a:p>
        </p:txBody>
      </p:sp>
      <p:sp>
        <p:nvSpPr>
          <p:cNvPr id="4" name="Rectangle 1">
            <a:extLst>
              <a:ext uri="{FF2B5EF4-FFF2-40B4-BE49-F238E27FC236}">
                <a16:creationId xmlns:a16="http://schemas.microsoft.com/office/drawing/2014/main" id="{3AF69311-492A-1802-4501-5BC482DF3729}"/>
              </a:ext>
            </a:extLst>
          </p:cNvPr>
          <p:cNvSpPr>
            <a:spLocks noChangeArrowheads="1"/>
          </p:cNvSpPr>
          <p:nvPr/>
        </p:nvSpPr>
        <p:spPr bwMode="auto">
          <a:xfrm>
            <a:off x="7123302" y="759138"/>
            <a:ext cx="3296045" cy="55965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class </a:t>
            </a:r>
            <a:r>
              <a:rPr kumimoji="0" lang="ko-KR" altLang="ko-KR" sz="1200" b="0" i="0" u="none" strike="noStrike" cap="none" normalizeH="0" baseline="0">
                <a:ln>
                  <a:noFill/>
                </a:ln>
                <a:solidFill>
                  <a:srgbClr val="BCBEC4"/>
                </a:solidFill>
                <a:effectLst/>
                <a:ea typeface="JetBrains Mono"/>
              </a:rPr>
              <a:t>User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C77DBB"/>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int </a:t>
            </a:r>
            <a:r>
              <a:rPr kumimoji="0" lang="ko-KR" altLang="ko-KR" sz="1200" b="0" i="0" u="none" strike="noStrike" cap="none" normalizeH="0" baseline="0">
                <a:ln>
                  <a:noFill/>
                </a:ln>
                <a:solidFill>
                  <a:srgbClr val="C77DBB"/>
                </a:solidFill>
                <a:effectLst/>
                <a:ea typeface="JetBrains Mono"/>
              </a:rPr>
              <a:t>age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User</a:t>
            </a:r>
            <a:r>
              <a:rPr kumimoji="0" lang="ko-KR" altLang="ko-KR" sz="1200" b="0" i="0" u="none" strike="noStrike" cap="none" normalizeH="0" baseline="0">
                <a:ln>
                  <a:noFill/>
                </a:ln>
                <a:solidFill>
                  <a:srgbClr val="BCBEC4"/>
                </a:solidFill>
                <a:effectLst/>
                <a:ea typeface="JetBrains Mono"/>
              </a:rPr>
              <a:t>(String name, </a:t>
            </a:r>
            <a:r>
              <a:rPr kumimoji="0" lang="ko-KR" altLang="ko-KR" sz="1200" b="0" i="0" u="none" strike="noStrike" cap="none" normalizeH="0" baseline="0">
                <a:ln>
                  <a:noFill/>
                </a:ln>
                <a:solidFill>
                  <a:srgbClr val="CF8E6D"/>
                </a:solidFill>
                <a:effectLst/>
                <a:ea typeface="JetBrains Mono"/>
              </a:rPr>
              <a:t>int </a:t>
            </a:r>
            <a:r>
              <a:rPr kumimoji="0" lang="ko-KR" altLang="ko-KR" sz="1200" b="0" i="0" u="none" strike="noStrike" cap="none" normalizeH="0" baseline="0">
                <a:ln>
                  <a:noFill/>
                </a:ln>
                <a:solidFill>
                  <a:srgbClr val="BCBEC4"/>
                </a:solidFill>
                <a:effectLst/>
                <a:ea typeface="JetBrains Mono"/>
              </a:rPr>
              <a:t>age)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name </a:t>
            </a:r>
            <a:r>
              <a:rPr kumimoji="0" lang="ko-KR" altLang="ko-KR" sz="1200" b="0" i="0" u="none" strike="noStrike" cap="none" normalizeH="0" baseline="0">
                <a:ln>
                  <a:noFill/>
                </a:ln>
                <a:solidFill>
                  <a:srgbClr val="BCBEC4"/>
                </a:solidFill>
                <a:effectLst/>
                <a:ea typeface="JetBrains Mono"/>
              </a:rPr>
              <a:t>= 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age </a:t>
            </a:r>
            <a:r>
              <a:rPr kumimoji="0" lang="ko-KR" altLang="ko-KR" sz="1200" b="0" i="0" u="none" strike="noStrike" cap="none" normalizeH="0" baseline="0">
                <a:ln>
                  <a:noFill/>
                </a:ln>
                <a:solidFill>
                  <a:srgbClr val="BCBEC4"/>
                </a:solidFill>
                <a:effectLst/>
                <a:ea typeface="JetBrains Mono"/>
              </a:rPr>
              <a:t>= age;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getName</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C77DBB"/>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setName</a:t>
            </a:r>
            <a:r>
              <a:rPr kumimoji="0" lang="ko-KR" altLang="ko-KR" sz="1200" b="0" i="0" u="none" strike="noStrike" cap="none" normalizeH="0" baseline="0">
                <a:ln>
                  <a:noFill/>
                </a:ln>
                <a:solidFill>
                  <a:srgbClr val="BCBEC4"/>
                </a:solidFill>
                <a:effectLst/>
                <a:ea typeface="JetBrains Mono"/>
              </a:rPr>
              <a:t>(String name)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name </a:t>
            </a:r>
            <a:r>
              <a:rPr kumimoji="0" lang="ko-KR" altLang="ko-KR" sz="1200" b="0" i="0" u="none" strike="noStrike" cap="none" normalizeH="0" baseline="0">
                <a:ln>
                  <a:noFill/>
                </a:ln>
                <a:solidFill>
                  <a:srgbClr val="BCBEC4"/>
                </a:solidFill>
                <a:effectLst/>
                <a:ea typeface="JetBrains Mono"/>
              </a:rPr>
              <a:t>= 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int </a:t>
            </a:r>
            <a:r>
              <a:rPr kumimoji="0" lang="ko-KR" altLang="ko-KR" sz="1200" b="0" i="0" u="none" strike="noStrike" cap="none" normalizeH="0" baseline="0">
                <a:ln>
                  <a:noFill/>
                </a:ln>
                <a:solidFill>
                  <a:srgbClr val="56A8F5"/>
                </a:solidFill>
                <a:effectLst/>
                <a:ea typeface="JetBrains Mono"/>
              </a:rPr>
              <a:t>getAge</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C77DBB"/>
                </a:solidFill>
                <a:effectLst/>
                <a:ea typeface="JetBrains Mono"/>
              </a:rPr>
              <a:t>age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setAge</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F8E6D"/>
                </a:solidFill>
                <a:effectLst/>
                <a:ea typeface="JetBrains Mono"/>
              </a:rPr>
              <a:t>int </a:t>
            </a:r>
            <a:r>
              <a:rPr kumimoji="0" lang="ko-KR" altLang="ko-KR" sz="1200" b="0" i="0" u="none" strike="noStrike" cap="none" normalizeH="0" baseline="0">
                <a:ln>
                  <a:noFill/>
                </a:ln>
                <a:solidFill>
                  <a:srgbClr val="BCBEC4"/>
                </a:solidFill>
                <a:effectLst/>
                <a:ea typeface="JetBrains Mono"/>
              </a:rPr>
              <a:t>age)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age </a:t>
            </a:r>
            <a:r>
              <a:rPr kumimoji="0" lang="ko-KR" altLang="ko-KR" sz="1200" b="0" i="0" u="none" strike="noStrike" cap="none" normalizeH="0" baseline="0">
                <a:ln>
                  <a:noFill/>
                </a:ln>
                <a:solidFill>
                  <a:srgbClr val="BCBEC4"/>
                </a:solidFill>
                <a:effectLst/>
                <a:ea typeface="JetBrains Mono"/>
              </a:rPr>
              <a:t>= age;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5" name="모서리가 둥근 직사각형 38">
            <a:extLst>
              <a:ext uri="{FF2B5EF4-FFF2-40B4-BE49-F238E27FC236}">
                <a16:creationId xmlns:a16="http://schemas.microsoft.com/office/drawing/2014/main" id="{0148D303-F7AD-1200-B924-7D70E45C8F1A}"/>
              </a:ext>
            </a:extLst>
          </p:cNvPr>
          <p:cNvSpPr/>
          <p:nvPr/>
        </p:nvSpPr>
        <p:spPr>
          <a:xfrm>
            <a:off x="3886883" y="1578829"/>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User.class</a:t>
            </a:r>
            <a:endParaRPr lang="en-US" altLang="ko-KR" sz="1400">
              <a:solidFill>
                <a:schemeClr val="tx1"/>
              </a:solidFill>
              <a:effectLst/>
            </a:endParaRPr>
          </a:p>
        </p:txBody>
      </p:sp>
      <p:sp>
        <p:nvSpPr>
          <p:cNvPr id="6" name="모서리가 둥근 직사각형 38">
            <a:extLst>
              <a:ext uri="{FF2B5EF4-FFF2-40B4-BE49-F238E27FC236}">
                <a16:creationId xmlns:a16="http://schemas.microsoft.com/office/drawing/2014/main" id="{65497DA7-01BB-22CB-F706-0402DF1FF21F}"/>
              </a:ext>
            </a:extLst>
          </p:cNvPr>
          <p:cNvSpPr/>
          <p:nvPr/>
        </p:nvSpPr>
        <p:spPr>
          <a:xfrm>
            <a:off x="3886883" y="2583776"/>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name</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EE5C8A01-8E75-E41E-F60C-0DC83F6A4CD2}"/>
              </a:ext>
            </a:extLst>
          </p:cNvPr>
          <p:cNvSpPr/>
          <p:nvPr/>
        </p:nvSpPr>
        <p:spPr>
          <a:xfrm>
            <a:off x="3886883" y="3070443"/>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age</a:t>
            </a:r>
            <a:endParaRPr lang="en-US" altLang="ko-KR" sz="1400">
              <a:solidFill>
                <a:schemeClr val="tx1"/>
              </a:solidFill>
              <a:effectLst/>
            </a:endParaRPr>
          </a:p>
        </p:txBody>
      </p:sp>
      <p:sp>
        <p:nvSpPr>
          <p:cNvPr id="8" name="모서리가 둥근 직사각형 38">
            <a:extLst>
              <a:ext uri="{FF2B5EF4-FFF2-40B4-BE49-F238E27FC236}">
                <a16:creationId xmlns:a16="http://schemas.microsoft.com/office/drawing/2014/main" id="{FFC99B9A-9C51-7327-D4F6-F044187ED5ED}"/>
              </a:ext>
            </a:extLst>
          </p:cNvPr>
          <p:cNvSpPr/>
          <p:nvPr/>
        </p:nvSpPr>
        <p:spPr>
          <a:xfrm>
            <a:off x="3886883" y="4201017"/>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getName</a:t>
            </a:r>
          </a:p>
        </p:txBody>
      </p:sp>
      <p:sp>
        <p:nvSpPr>
          <p:cNvPr id="9" name="모서리가 둥근 직사각형 38">
            <a:extLst>
              <a:ext uri="{FF2B5EF4-FFF2-40B4-BE49-F238E27FC236}">
                <a16:creationId xmlns:a16="http://schemas.microsoft.com/office/drawing/2014/main" id="{6444473B-5B2C-0EDF-7515-F20015198512}"/>
              </a:ext>
            </a:extLst>
          </p:cNvPr>
          <p:cNvSpPr/>
          <p:nvPr/>
        </p:nvSpPr>
        <p:spPr>
          <a:xfrm>
            <a:off x="3886883" y="4712358"/>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setName</a:t>
            </a:r>
          </a:p>
        </p:txBody>
      </p:sp>
      <p:sp>
        <p:nvSpPr>
          <p:cNvPr id="10" name="모서리가 둥근 직사각형 38">
            <a:extLst>
              <a:ext uri="{FF2B5EF4-FFF2-40B4-BE49-F238E27FC236}">
                <a16:creationId xmlns:a16="http://schemas.microsoft.com/office/drawing/2014/main" id="{7712C52F-3F11-4BB1-B659-E46371D86EFF}"/>
              </a:ext>
            </a:extLst>
          </p:cNvPr>
          <p:cNvSpPr/>
          <p:nvPr/>
        </p:nvSpPr>
        <p:spPr>
          <a:xfrm>
            <a:off x="3886883" y="5680903"/>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User(name,age)</a:t>
            </a:r>
          </a:p>
        </p:txBody>
      </p:sp>
      <p:sp>
        <p:nvSpPr>
          <p:cNvPr id="15" name="TextBox 14">
            <a:extLst>
              <a:ext uri="{FF2B5EF4-FFF2-40B4-BE49-F238E27FC236}">
                <a16:creationId xmlns:a16="http://schemas.microsoft.com/office/drawing/2014/main" id="{8228823E-9779-924D-562C-FDD168D26557}"/>
              </a:ext>
            </a:extLst>
          </p:cNvPr>
          <p:cNvSpPr txBox="1"/>
          <p:nvPr/>
        </p:nvSpPr>
        <p:spPr>
          <a:xfrm>
            <a:off x="4110588" y="1166569"/>
            <a:ext cx="806853" cy="369332"/>
          </a:xfrm>
          <a:prstGeom prst="rect">
            <a:avLst/>
          </a:prstGeom>
          <a:noFill/>
        </p:spPr>
        <p:txBody>
          <a:bodyPr wrap="square">
            <a:spAutoFit/>
          </a:bodyPr>
          <a:lstStyle/>
          <a:p>
            <a:pPr algn="r"/>
            <a:r>
              <a:rPr lang="en-US" altLang="ko-KR" sz="1800" b="1">
                <a:latin typeface="+mn-ea"/>
              </a:rPr>
              <a:t>Class</a:t>
            </a:r>
            <a:endParaRPr lang="ko-KR" altLang="en-US"/>
          </a:p>
        </p:txBody>
      </p:sp>
      <p:sp>
        <p:nvSpPr>
          <p:cNvPr id="16" name="TextBox 15">
            <a:extLst>
              <a:ext uri="{FF2B5EF4-FFF2-40B4-BE49-F238E27FC236}">
                <a16:creationId xmlns:a16="http://schemas.microsoft.com/office/drawing/2014/main" id="{DAFB4ADB-6A58-7892-BD57-689B468ABCC7}"/>
              </a:ext>
            </a:extLst>
          </p:cNvPr>
          <p:cNvSpPr txBox="1"/>
          <p:nvPr/>
        </p:nvSpPr>
        <p:spPr>
          <a:xfrm>
            <a:off x="3929443" y="3817111"/>
            <a:ext cx="1351886" cy="369332"/>
          </a:xfrm>
          <a:prstGeom prst="rect">
            <a:avLst/>
          </a:prstGeom>
          <a:noFill/>
        </p:spPr>
        <p:txBody>
          <a:bodyPr wrap="square">
            <a:spAutoFit/>
          </a:bodyPr>
          <a:lstStyle/>
          <a:p>
            <a:pPr algn="r"/>
            <a:r>
              <a:rPr lang="en-US" altLang="ko-KR" b="1"/>
              <a:t>Method(2)</a:t>
            </a:r>
            <a:endParaRPr lang="ko-KR" altLang="en-US" b="1"/>
          </a:p>
        </p:txBody>
      </p:sp>
      <p:sp>
        <p:nvSpPr>
          <p:cNvPr id="17" name="TextBox 16">
            <a:extLst>
              <a:ext uri="{FF2B5EF4-FFF2-40B4-BE49-F238E27FC236}">
                <a16:creationId xmlns:a16="http://schemas.microsoft.com/office/drawing/2014/main" id="{2359B9A6-0779-C4E2-60B9-23C43E033340}"/>
              </a:ext>
            </a:extLst>
          </p:cNvPr>
          <p:cNvSpPr txBox="1"/>
          <p:nvPr/>
        </p:nvSpPr>
        <p:spPr>
          <a:xfrm>
            <a:off x="4026421" y="2199870"/>
            <a:ext cx="1045188" cy="369332"/>
          </a:xfrm>
          <a:prstGeom prst="rect">
            <a:avLst/>
          </a:prstGeom>
          <a:noFill/>
        </p:spPr>
        <p:txBody>
          <a:bodyPr wrap="square">
            <a:spAutoFit/>
          </a:bodyPr>
          <a:lstStyle/>
          <a:p>
            <a:pPr algn="r"/>
            <a:r>
              <a:rPr lang="en-US" altLang="ko-KR" b="1"/>
              <a:t>Field(2)</a:t>
            </a:r>
            <a:endParaRPr lang="ko-KR" altLang="en-US" b="1"/>
          </a:p>
        </p:txBody>
      </p:sp>
      <p:sp>
        <p:nvSpPr>
          <p:cNvPr id="18" name="TextBox 17">
            <a:extLst>
              <a:ext uri="{FF2B5EF4-FFF2-40B4-BE49-F238E27FC236}">
                <a16:creationId xmlns:a16="http://schemas.microsoft.com/office/drawing/2014/main" id="{9CEC79DE-7779-FA8F-1794-F567F046EF08}"/>
              </a:ext>
            </a:extLst>
          </p:cNvPr>
          <p:cNvSpPr txBox="1"/>
          <p:nvPr/>
        </p:nvSpPr>
        <p:spPr>
          <a:xfrm>
            <a:off x="3774141" y="5313590"/>
            <a:ext cx="1549749" cy="369332"/>
          </a:xfrm>
          <a:prstGeom prst="rect">
            <a:avLst/>
          </a:prstGeom>
          <a:noFill/>
        </p:spPr>
        <p:txBody>
          <a:bodyPr wrap="square">
            <a:spAutoFit/>
          </a:bodyPr>
          <a:lstStyle/>
          <a:p>
            <a:pPr algn="r"/>
            <a:r>
              <a:rPr lang="en-US" altLang="ko-KR" b="1"/>
              <a:t>Constructor</a:t>
            </a:r>
            <a:endParaRPr lang="ko-KR" altLang="en-US" b="1"/>
          </a:p>
        </p:txBody>
      </p:sp>
      <p:sp>
        <p:nvSpPr>
          <p:cNvPr id="24" name="모서리가 둥근 직사각형 38">
            <a:extLst>
              <a:ext uri="{FF2B5EF4-FFF2-40B4-BE49-F238E27FC236}">
                <a16:creationId xmlns:a16="http://schemas.microsoft.com/office/drawing/2014/main" id="{B473760A-B1FF-9C66-93E3-2230DC378AF1}"/>
              </a:ext>
            </a:extLst>
          </p:cNvPr>
          <p:cNvSpPr/>
          <p:nvPr/>
        </p:nvSpPr>
        <p:spPr>
          <a:xfrm>
            <a:off x="723923" y="3360939"/>
            <a:ext cx="1437010" cy="614044"/>
          </a:xfrm>
          <a:prstGeom prst="roundRect">
            <a:avLst>
              <a:gd name="adj" fmla="val 10789"/>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rgbClr val="FFFF00"/>
                </a:solidFill>
                <a:effectLst/>
              </a:rPr>
              <a:t>Runtime</a:t>
            </a:r>
          </a:p>
        </p:txBody>
      </p:sp>
      <p:cxnSp>
        <p:nvCxnSpPr>
          <p:cNvPr id="67" name="연결선: 꺾임 66">
            <a:extLst>
              <a:ext uri="{FF2B5EF4-FFF2-40B4-BE49-F238E27FC236}">
                <a16:creationId xmlns:a16="http://schemas.microsoft.com/office/drawing/2014/main" id="{BC3986AC-FB58-7805-AAE4-0466354485E5}"/>
              </a:ext>
            </a:extLst>
          </p:cNvPr>
          <p:cNvCxnSpPr>
            <a:stCxn id="4" idx="1"/>
            <a:endCxn id="5" idx="3"/>
          </p:cNvCxnSpPr>
          <p:nvPr/>
        </p:nvCxnSpPr>
        <p:spPr>
          <a:xfrm rot="10800000">
            <a:off x="5323892" y="1762617"/>
            <a:ext cx="1799410" cy="1794820"/>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연결선: 꺾임 68">
            <a:extLst>
              <a:ext uri="{FF2B5EF4-FFF2-40B4-BE49-F238E27FC236}">
                <a16:creationId xmlns:a16="http://schemas.microsoft.com/office/drawing/2014/main" id="{22882382-6C5C-7AEF-0BE3-E1E42792BD08}"/>
              </a:ext>
            </a:extLst>
          </p:cNvPr>
          <p:cNvCxnSpPr>
            <a:stCxn id="4" idx="1"/>
            <a:endCxn id="6" idx="3"/>
          </p:cNvCxnSpPr>
          <p:nvPr/>
        </p:nvCxnSpPr>
        <p:spPr>
          <a:xfrm rot="10800000">
            <a:off x="5323892" y="2767565"/>
            <a:ext cx="1799410" cy="789873"/>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연결선: 꺾임 70">
            <a:extLst>
              <a:ext uri="{FF2B5EF4-FFF2-40B4-BE49-F238E27FC236}">
                <a16:creationId xmlns:a16="http://schemas.microsoft.com/office/drawing/2014/main" id="{662D435C-5B09-2AC3-3AFA-5D86BFAA3DD6}"/>
              </a:ext>
            </a:extLst>
          </p:cNvPr>
          <p:cNvCxnSpPr>
            <a:stCxn id="4" idx="1"/>
            <a:endCxn id="7" idx="3"/>
          </p:cNvCxnSpPr>
          <p:nvPr/>
        </p:nvCxnSpPr>
        <p:spPr>
          <a:xfrm rot="10800000">
            <a:off x="5323892" y="3254231"/>
            <a:ext cx="1799410" cy="303206"/>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39069143-C009-08ED-CAB5-679AFB6D4E6F}"/>
              </a:ext>
            </a:extLst>
          </p:cNvPr>
          <p:cNvCxnSpPr>
            <a:stCxn id="4" idx="1"/>
            <a:endCxn id="8" idx="3"/>
          </p:cNvCxnSpPr>
          <p:nvPr/>
        </p:nvCxnSpPr>
        <p:spPr>
          <a:xfrm rot="10800000" flipV="1">
            <a:off x="5323892" y="3557437"/>
            <a:ext cx="1799410" cy="827368"/>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7" name="연결선: 꺾임 76">
            <a:extLst>
              <a:ext uri="{FF2B5EF4-FFF2-40B4-BE49-F238E27FC236}">
                <a16:creationId xmlns:a16="http://schemas.microsoft.com/office/drawing/2014/main" id="{33A3E751-1668-4847-C01E-35E5DE62BDC8}"/>
              </a:ext>
            </a:extLst>
          </p:cNvPr>
          <p:cNvCxnSpPr>
            <a:stCxn id="4" idx="1"/>
            <a:endCxn id="9" idx="3"/>
          </p:cNvCxnSpPr>
          <p:nvPr/>
        </p:nvCxnSpPr>
        <p:spPr>
          <a:xfrm rot="10800000" flipV="1">
            <a:off x="5323892" y="3557436"/>
            <a:ext cx="1799410" cy="1338709"/>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9" name="연결선: 꺾임 78">
            <a:extLst>
              <a:ext uri="{FF2B5EF4-FFF2-40B4-BE49-F238E27FC236}">
                <a16:creationId xmlns:a16="http://schemas.microsoft.com/office/drawing/2014/main" id="{A5EEFD65-9720-6E22-1EA7-EB86582A48C9}"/>
              </a:ext>
            </a:extLst>
          </p:cNvPr>
          <p:cNvCxnSpPr>
            <a:stCxn id="4" idx="1"/>
            <a:endCxn id="10" idx="3"/>
          </p:cNvCxnSpPr>
          <p:nvPr/>
        </p:nvCxnSpPr>
        <p:spPr>
          <a:xfrm rot="10800000" flipV="1">
            <a:off x="5323892" y="3557437"/>
            <a:ext cx="1799410" cy="2307254"/>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9" name="연결선: 구부러짐 88">
            <a:extLst>
              <a:ext uri="{FF2B5EF4-FFF2-40B4-BE49-F238E27FC236}">
                <a16:creationId xmlns:a16="http://schemas.microsoft.com/office/drawing/2014/main" id="{9FF61E1A-1870-9190-1549-FAB22A596227}"/>
              </a:ext>
            </a:extLst>
          </p:cNvPr>
          <p:cNvCxnSpPr>
            <a:stCxn id="24" idx="3"/>
            <a:endCxn id="5" idx="1"/>
          </p:cNvCxnSpPr>
          <p:nvPr/>
        </p:nvCxnSpPr>
        <p:spPr>
          <a:xfrm flipV="1">
            <a:off x="2160933" y="1762617"/>
            <a:ext cx="1725950" cy="1905344"/>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연결선: 구부러짐 90">
            <a:extLst>
              <a:ext uri="{FF2B5EF4-FFF2-40B4-BE49-F238E27FC236}">
                <a16:creationId xmlns:a16="http://schemas.microsoft.com/office/drawing/2014/main" id="{FAB36957-6FD4-79B1-4CA7-4BDA0425296F}"/>
              </a:ext>
            </a:extLst>
          </p:cNvPr>
          <p:cNvCxnSpPr>
            <a:stCxn id="24" idx="3"/>
            <a:endCxn id="80" idx="1"/>
          </p:cNvCxnSpPr>
          <p:nvPr/>
        </p:nvCxnSpPr>
        <p:spPr>
          <a:xfrm flipV="1">
            <a:off x="2160933" y="2873794"/>
            <a:ext cx="1615203" cy="794167"/>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97A9F335-C1D6-D3EA-F657-8173AFA4C891}"/>
              </a:ext>
            </a:extLst>
          </p:cNvPr>
          <p:cNvCxnSpPr>
            <a:stCxn id="24" idx="3"/>
            <a:endCxn id="81" idx="1"/>
          </p:cNvCxnSpPr>
          <p:nvPr/>
        </p:nvCxnSpPr>
        <p:spPr>
          <a:xfrm>
            <a:off x="2160933" y="3667961"/>
            <a:ext cx="1615202" cy="818220"/>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연결선: 구부러짐 94">
            <a:extLst>
              <a:ext uri="{FF2B5EF4-FFF2-40B4-BE49-F238E27FC236}">
                <a16:creationId xmlns:a16="http://schemas.microsoft.com/office/drawing/2014/main" id="{E6698574-9037-F9FD-9F90-FC654318D0F3}"/>
              </a:ext>
            </a:extLst>
          </p:cNvPr>
          <p:cNvCxnSpPr>
            <a:stCxn id="24" idx="3"/>
            <a:endCxn id="10" idx="1"/>
          </p:cNvCxnSpPr>
          <p:nvPr/>
        </p:nvCxnSpPr>
        <p:spPr>
          <a:xfrm>
            <a:off x="2160933" y="3667961"/>
            <a:ext cx="1725950" cy="2196730"/>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27401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64685-C655-CBB9-A279-0A8F6C8B94F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D2443C4-D72F-C200-98D2-C6B45EFDA552}"/>
              </a:ext>
            </a:extLst>
          </p:cNvPr>
          <p:cNvSpPr/>
          <p:nvPr/>
        </p:nvSpPr>
        <p:spPr>
          <a:xfrm>
            <a:off x="198756" y="202792"/>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정보 조회</a:t>
            </a:r>
          </a:p>
        </p:txBody>
      </p:sp>
      <p:sp>
        <p:nvSpPr>
          <p:cNvPr id="5" name="Rectangle 2">
            <a:extLst>
              <a:ext uri="{FF2B5EF4-FFF2-40B4-BE49-F238E27FC236}">
                <a16:creationId xmlns:a16="http://schemas.microsoft.com/office/drawing/2014/main" id="{5BAD2FC5-B5FE-47B9-1B90-DEEBA29C5E3C}"/>
              </a:ext>
            </a:extLst>
          </p:cNvPr>
          <p:cNvSpPr>
            <a:spLocks noChangeArrowheads="1"/>
          </p:cNvSpPr>
          <p:nvPr/>
        </p:nvSpPr>
        <p:spPr bwMode="auto">
          <a:xfrm>
            <a:off x="589546" y="708275"/>
            <a:ext cx="10942721" cy="532113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ReflectionExample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static void </a:t>
            </a:r>
            <a:r>
              <a:rPr kumimoji="0" lang="ko-KR" altLang="ko-KR" sz="1200" b="0" i="0" u="none" strike="noStrike" cap="none" normalizeH="0" baseline="0">
                <a:ln>
                  <a:noFill/>
                </a:ln>
                <a:solidFill>
                  <a:srgbClr val="56A8F5"/>
                </a:solidFill>
                <a:effectLst/>
                <a:latin typeface="Arial Unicode MS"/>
                <a:ea typeface="JetBrains Mono"/>
              </a:rPr>
              <a:t>main</a:t>
            </a:r>
            <a:r>
              <a:rPr kumimoji="0" lang="ko-KR" altLang="ko-KR" sz="1200" b="0" i="0" u="none" strike="noStrike" cap="none" normalizeH="0" baseline="0">
                <a:ln>
                  <a:noFill/>
                </a:ln>
                <a:solidFill>
                  <a:srgbClr val="BCBEC4"/>
                </a:solidFill>
                <a:effectLst/>
                <a:latin typeface="Arial Unicode MS"/>
                <a:ea typeface="JetBrains Mono"/>
              </a:rPr>
              <a:t>(String[] args)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try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Class&lt;?&gt; clazz = Class.</a:t>
            </a:r>
            <a:r>
              <a:rPr kumimoji="0" lang="ko-KR" altLang="ko-KR" sz="1200" b="0" i="1" u="none" strike="noStrike" cap="none" normalizeH="0" baseline="0">
                <a:ln>
                  <a:noFill/>
                </a:ln>
                <a:solidFill>
                  <a:srgbClr val="BCBEC4"/>
                </a:solidFill>
                <a:effectLst/>
                <a:latin typeface="Arial Unicode MS"/>
                <a:ea typeface="JetBrains Mono"/>
              </a:rPr>
              <a:t>forName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java.util.ArrayList</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a:t>
            </a:r>
            <a:r>
              <a:rPr kumimoji="0" lang="ko-KR" altLang="ko-KR" sz="1200" b="0" i="0" u="none" strike="noStrike" cap="none" normalizeH="0" baseline="0">
                <a:ln>
                  <a:noFill/>
                </a:ln>
                <a:solidFill>
                  <a:schemeClr val="bg1">
                    <a:lumMod val="50000"/>
                  </a:schemeClr>
                </a:solidFill>
                <a:effectLst/>
                <a:latin typeface="Arial Unicode MS"/>
                <a:ea typeface="JetBrains Mono"/>
              </a:rPr>
              <a:t>Class&lt;?&gt; clazz = </a:t>
            </a:r>
            <a:r>
              <a:rPr kumimoji="0" lang="en-US" altLang="ko-KR" sz="1200" b="0" i="0" u="none" strike="noStrike" cap="none" normalizeH="0" baseline="0">
                <a:ln>
                  <a:noFill/>
                </a:ln>
                <a:solidFill>
                  <a:schemeClr val="bg1">
                    <a:lumMod val="50000"/>
                  </a:schemeClr>
                </a:solidFill>
                <a:effectLst/>
                <a:latin typeface="Arial Unicode MS"/>
                <a:ea typeface="JetBrains Mono"/>
              </a:rPr>
              <a:t>ArrayList.class</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chemeClr val="bg1">
                    <a:lumMod val="50000"/>
                  </a:schemeClr>
                </a:solidFill>
                <a:latin typeface="Arial Unicode MS"/>
                <a:ea typeface="JetBrains Mono"/>
              </a:rPr>
              <a:t>            //</a:t>
            </a:r>
            <a:r>
              <a:rPr kumimoji="0" lang="ko-KR" altLang="ko-KR" sz="1200" b="0" i="0" u="none" strike="noStrike" cap="none" normalizeH="0" baseline="0">
                <a:ln>
                  <a:noFill/>
                </a:ln>
                <a:solidFill>
                  <a:schemeClr val="bg1">
                    <a:lumMod val="50000"/>
                  </a:schemeClr>
                </a:solidFill>
                <a:effectLst/>
                <a:latin typeface="Arial Unicode MS"/>
                <a:ea typeface="JetBrains Mono"/>
              </a:rPr>
              <a:t>Class&lt;?&gt; clazz = </a:t>
            </a:r>
            <a:r>
              <a:rPr kumimoji="0" lang="en-US" altLang="ko-KR" sz="1200" b="0" i="0" u="none" strike="noStrike" cap="none" normalizeH="0" baseline="0">
                <a:ln>
                  <a:noFill/>
                </a:ln>
                <a:solidFill>
                  <a:schemeClr val="bg1">
                    <a:lumMod val="50000"/>
                  </a:schemeClr>
                </a:solidFill>
                <a:effectLst/>
                <a:latin typeface="Arial Unicode MS"/>
                <a:ea typeface="JetBrains Mono"/>
              </a:rPr>
              <a:t>new ArrayList().getClass();</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"Class Name: " </a:t>
            </a:r>
            <a:r>
              <a:rPr kumimoji="0" lang="ko-KR" altLang="ko-KR" sz="1200" b="0" i="0" u="none" strike="noStrike" cap="none" normalizeH="0" baseline="0">
                <a:ln>
                  <a:noFill/>
                </a:ln>
                <a:solidFill>
                  <a:srgbClr val="BCBEC4"/>
                </a:solidFill>
                <a:effectLst/>
                <a:latin typeface="Arial Unicode MS"/>
                <a:ea typeface="JetBrains Mono"/>
              </a:rPr>
              <a:t>+ clazz.getName());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"Superclass: " </a:t>
            </a:r>
            <a:r>
              <a:rPr kumimoji="0" lang="ko-KR" altLang="ko-KR" sz="1200" b="0" i="0" u="none" strike="noStrike" cap="none" normalizeH="0" baseline="0">
                <a:ln>
                  <a:noFill/>
                </a:ln>
                <a:solidFill>
                  <a:srgbClr val="BCBEC4"/>
                </a:solidFill>
                <a:effectLst/>
                <a:latin typeface="Arial Unicode MS"/>
                <a:ea typeface="JetBrains Mono"/>
              </a:rPr>
              <a:t>+ clazz.getSuperclass());</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\n</a:t>
            </a:r>
            <a:r>
              <a:rPr kumimoji="0" lang="ko-KR" altLang="ko-KR" sz="1200" b="0" i="0" u="none" strike="noStrike" cap="none" normalizeH="0" baseline="0">
                <a:ln>
                  <a:noFill/>
                </a:ln>
                <a:solidFill>
                  <a:srgbClr val="6AAB73"/>
                </a:solidFill>
                <a:effectLst/>
                <a:latin typeface="Arial Unicode MS"/>
                <a:ea typeface="JetBrains Mono"/>
              </a:rPr>
              <a:t>Implemented Interfaces:"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(Class&lt;?&gt; if : clazz.getInterfaces())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  " </a:t>
            </a:r>
            <a:r>
              <a:rPr kumimoji="0" lang="ko-KR" altLang="ko-KR" sz="1200" b="0" i="0" u="none" strike="noStrike" cap="none" normalizeH="0" baseline="0">
                <a:ln>
                  <a:noFill/>
                </a:ln>
                <a:solidFill>
                  <a:srgbClr val="BCBEC4"/>
                </a:solidFill>
                <a:effectLst/>
                <a:latin typeface="Arial Unicode MS"/>
                <a:ea typeface="JetBrains Mono"/>
              </a:rPr>
              <a:t>+ if.getName());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 </a:t>
            </a:r>
            <a:r>
              <a:rPr kumimoji="0" lang="ko-KR" altLang="ko-KR" sz="1200" b="0" i="0" u="none" strike="noStrike" cap="none" normalizeH="0" baseline="0">
                <a:ln>
                  <a:noFill/>
                </a:ln>
                <a:solidFill>
                  <a:srgbClr val="CF8E6D"/>
                </a:solidFill>
                <a:effectLst/>
                <a:latin typeface="Arial Unicode MS"/>
                <a:ea typeface="JetBrains Mono"/>
              </a:rPr>
              <a:t>catch </a:t>
            </a:r>
            <a:r>
              <a:rPr kumimoji="0" lang="ko-KR" altLang="ko-KR" sz="1200" b="0" i="0" u="none" strike="noStrike" cap="none" normalizeH="0" baseline="0">
                <a:ln>
                  <a:noFill/>
                </a:ln>
                <a:solidFill>
                  <a:srgbClr val="BCBEC4"/>
                </a:solidFill>
                <a:effectLst/>
                <a:latin typeface="Arial Unicode MS"/>
                <a:ea typeface="JetBrains Mono"/>
              </a:rPr>
              <a:t>(ClassNotFoundException 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e.printStackTrace();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126161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8A0C4-5A83-71D3-D1AA-527359D31FE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67D16F8-7FB6-9297-7527-809E999CD59E}"/>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생성자 호출 및 객체 생성</a:t>
            </a:r>
          </a:p>
        </p:txBody>
      </p:sp>
      <p:sp>
        <p:nvSpPr>
          <p:cNvPr id="2" name="Rectangle 1">
            <a:extLst>
              <a:ext uri="{FF2B5EF4-FFF2-40B4-BE49-F238E27FC236}">
                <a16:creationId xmlns:a16="http://schemas.microsoft.com/office/drawing/2014/main" id="{9132ACDC-4C81-9B5F-FB6B-2531247F2C2F}"/>
              </a:ext>
            </a:extLst>
          </p:cNvPr>
          <p:cNvSpPr>
            <a:spLocks noChangeArrowheads="1"/>
          </p:cNvSpPr>
          <p:nvPr/>
        </p:nvSpPr>
        <p:spPr bwMode="auto">
          <a:xfrm>
            <a:off x="427120" y="699755"/>
            <a:ext cx="11219447"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toString</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"username='"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ReflectionConstructorExample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static void </a:t>
            </a:r>
            <a:r>
              <a:rPr kumimoji="0" lang="ko-KR" altLang="ko-KR" sz="1100" b="0" i="0" u="none" strike="noStrike" cap="none" normalizeH="0" baseline="0">
                <a:ln>
                  <a:noFill/>
                </a:ln>
                <a:solidFill>
                  <a:srgbClr val="56A8F5"/>
                </a:solidFill>
                <a:effectLst/>
                <a:ea typeface="JetBrains Mono"/>
              </a:rPr>
              <a:t>main</a:t>
            </a:r>
            <a:r>
              <a:rPr kumimoji="0" lang="ko-KR" altLang="ko-KR" sz="1100" b="0" i="0" u="none" strike="noStrike" cap="none" normalizeH="0" baseline="0">
                <a:ln>
                  <a:noFill/>
                </a:ln>
                <a:solidFill>
                  <a:srgbClr val="BCBEC4"/>
                </a:solidFill>
                <a:effectLst/>
                <a:ea typeface="JetBrains Mono"/>
              </a:rPr>
              <a:t>(String[] args)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Class&lt;?&gt; clazz = User.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생성자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Constructor&lt;?&gt; constructor = clazz.getConstructor(String.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user = (User) constructor.newInstance(</a:t>
            </a:r>
            <a:r>
              <a:rPr kumimoji="0" lang="ko-KR" altLang="ko-KR" sz="1100" b="0" i="0" u="none" strike="noStrike" cap="none" normalizeH="0" baseline="0">
                <a:ln>
                  <a:noFill/>
                </a:ln>
                <a:solidFill>
                  <a:srgbClr val="6AAB73"/>
                </a:solidFill>
                <a:effectLst/>
                <a:ea typeface="JetBrains Mono"/>
              </a:rPr>
              <a:t>"Alice"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"Created User: " </a:t>
            </a:r>
            <a:r>
              <a:rPr kumimoji="0" lang="ko-KR" altLang="ko-KR" sz="1100" b="0" i="0" u="none" strike="noStrike" cap="none" normalizeH="0" baseline="0">
                <a:ln>
                  <a:noFill/>
                </a:ln>
                <a:solidFill>
                  <a:srgbClr val="BCBEC4"/>
                </a:solidFill>
                <a:effectLst/>
                <a:ea typeface="JetBrains Mono"/>
              </a:rPr>
              <a:t>+ user);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49745772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31EDF-DF28-21BE-0F18-6D604FD5449C}"/>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2249719-60BD-AE7C-78A1-AD7C476198F0}"/>
              </a:ext>
            </a:extLst>
          </p:cNvPr>
          <p:cNvSpPr/>
          <p:nvPr/>
        </p:nvSpPr>
        <p:spPr>
          <a:xfrm>
            <a:off x="198756" y="202792"/>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필드 정보 조회 및 조작</a:t>
            </a:r>
          </a:p>
        </p:txBody>
      </p:sp>
      <p:sp>
        <p:nvSpPr>
          <p:cNvPr id="2" name="Rectangle 1">
            <a:extLst>
              <a:ext uri="{FF2B5EF4-FFF2-40B4-BE49-F238E27FC236}">
                <a16:creationId xmlns:a16="http://schemas.microsoft.com/office/drawing/2014/main" id="{75A94188-1E32-7A59-B439-2913C69DC21E}"/>
              </a:ext>
            </a:extLst>
          </p:cNvPr>
          <p:cNvSpPr>
            <a:spLocks noChangeArrowheads="1"/>
          </p:cNvSpPr>
          <p:nvPr/>
        </p:nvSpPr>
        <p:spPr bwMode="auto">
          <a:xfrm>
            <a:off x="481263" y="809975"/>
            <a:ext cx="11135226" cy="564712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Person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"Default 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ReflectionFieldExample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new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Class&lt;?&gt; clazz =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.getClass();</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(Field field : clazz.getDeclaredFields())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field.setAccessible(</a:t>
            </a:r>
            <a:r>
              <a:rPr kumimoji="0" lang="ko-KR" altLang="ko-KR" sz="1100" b="0" i="0" u="none" strike="noStrike" cap="none" normalizeH="0" baseline="0">
                <a:ln>
                  <a:noFill/>
                </a:ln>
                <a:solidFill>
                  <a:srgbClr val="CF8E6D"/>
                </a:solidFill>
                <a:effectLst/>
                <a:latin typeface="Arial Unicode MS"/>
                <a:ea typeface="JetBrains Mono"/>
              </a:rPr>
              <a:t>true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private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접근 허용</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"Field Name: " </a:t>
            </a:r>
            <a:r>
              <a:rPr kumimoji="0" lang="ko-KR" altLang="ko-KR" sz="1100" b="0" i="0" u="none" strike="noStrike" cap="none" normalizeH="0" baseline="0">
                <a:ln>
                  <a:noFill/>
                </a:ln>
                <a:solidFill>
                  <a:srgbClr val="BCBEC4"/>
                </a:solidFill>
                <a:effectLst/>
                <a:latin typeface="Arial Unicode MS"/>
                <a:ea typeface="JetBrains Mono"/>
              </a:rPr>
              <a:t>+ field.getName());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"Field Value: " </a:t>
            </a:r>
            <a:r>
              <a:rPr kumimoji="0" lang="ko-KR" altLang="ko-KR" sz="1100" b="0" i="0" u="none" strike="noStrike" cap="none" normalizeH="0" baseline="0">
                <a:ln>
                  <a:noFill/>
                </a:ln>
                <a:solidFill>
                  <a:srgbClr val="BCBEC4"/>
                </a:solidFill>
                <a:effectLst/>
                <a:latin typeface="Arial Unicode MS"/>
                <a:ea typeface="JetBrains Mono"/>
              </a:rPr>
              <a:t>+ field.get(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(field.getType() ==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field.set(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"Updated Name: " </a:t>
            </a:r>
            <a:r>
              <a:rPr kumimoji="0" lang="ko-KR" altLang="ko-KR" sz="1100" b="0" i="0" u="none" strike="noStrike" cap="none" normalizeH="0" baseline="0">
                <a:ln>
                  <a:noFill/>
                </a:ln>
                <a:solidFill>
                  <a:srgbClr val="BCBEC4"/>
                </a:solidFill>
                <a:effectLst/>
                <a:latin typeface="Arial Unicode MS"/>
                <a:ea typeface="JetBrains Mono"/>
              </a:rPr>
              <a:t>+ clazz.getDeclaredField(</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).get(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3769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6DA22-6596-E779-92B4-4E209FDC36E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7F38CC50-8ACC-52A2-9E14-471FFC74FB3E}"/>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객체 생성 및 메서드 호출</a:t>
            </a:r>
          </a:p>
        </p:txBody>
      </p:sp>
      <p:sp>
        <p:nvSpPr>
          <p:cNvPr id="2" name="Rectangle 1">
            <a:extLst>
              <a:ext uri="{FF2B5EF4-FFF2-40B4-BE49-F238E27FC236}">
                <a16:creationId xmlns:a16="http://schemas.microsoft.com/office/drawing/2014/main" id="{328FA294-B410-85C5-469C-364212F7ED4E}"/>
              </a:ext>
            </a:extLst>
          </p:cNvPr>
          <p:cNvSpPr>
            <a:spLocks noChangeArrowheads="1"/>
          </p:cNvSpPr>
          <p:nvPr/>
        </p:nvSpPr>
        <p:spPr bwMode="auto">
          <a:xfrm>
            <a:off x="523609" y="698727"/>
            <a:ext cx="10755997" cy="559813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static void </a:t>
            </a:r>
            <a:r>
              <a:rPr kumimoji="0" lang="ko-KR" altLang="ko-KR" sz="1200" b="0" i="0" u="none" strike="noStrike" cap="none" normalizeH="0" baseline="0">
                <a:ln>
                  <a:noFill/>
                </a:ln>
                <a:solidFill>
                  <a:srgbClr val="56A8F5"/>
                </a:solidFill>
                <a:effectLst/>
                <a:latin typeface="Arial Unicode MS"/>
                <a:ea typeface="JetBrains Mono"/>
              </a:rPr>
              <a:t>main</a:t>
            </a:r>
            <a:r>
              <a:rPr kumimoji="0" lang="ko-KR" altLang="ko-KR" sz="1200" b="0" i="0" u="none" strike="noStrike" cap="none" normalizeH="0" baseline="0">
                <a:ln>
                  <a:noFill/>
                </a:ln>
                <a:solidFill>
                  <a:srgbClr val="BCBEC4"/>
                </a:solidFill>
                <a:effectLst/>
                <a:latin typeface="Arial Unicode MS"/>
                <a:ea typeface="JetBrains Mono"/>
              </a:rPr>
              <a:t>(String[] args)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Class&lt;?&gt; clazz = Class.</a:t>
            </a:r>
            <a:r>
              <a:rPr kumimoji="0" lang="ko-KR" altLang="ko-KR" sz="1200" b="0" i="1" u="none" strike="noStrike" cap="none" normalizeH="0" baseline="0">
                <a:ln>
                  <a:noFill/>
                </a:ln>
                <a:solidFill>
                  <a:srgbClr val="BCBEC4"/>
                </a:solidFill>
                <a:effectLst/>
                <a:latin typeface="Arial Unicode MS"/>
                <a:ea typeface="JetBrains Mono"/>
              </a:rPr>
              <a:t>forName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Object userInstance = clazz.getDeclaredConstructor().newInstance();</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setName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setName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"setName"</a:t>
            </a:r>
            <a:r>
              <a:rPr kumimoji="0" lang="ko-KR" altLang="ko-KR" sz="1200" b="0" i="0" u="none" strike="noStrike" cap="none" normalizeH="0" baseline="0">
                <a:ln>
                  <a:noFill/>
                </a:ln>
                <a:solidFill>
                  <a:srgbClr val="BCBEC4"/>
                </a:solidFill>
                <a:effectLst/>
                <a:latin typeface="Arial Unicode MS"/>
                <a:ea typeface="JetBrains Mono"/>
              </a:rPr>
              <a:t>, String.</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setName.invoke(userInstance,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setAge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setAge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"setAge"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int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setAge.invoke(userInstance, </a:t>
            </a:r>
            <a:r>
              <a:rPr kumimoji="0" lang="ko-KR" altLang="ko-KR" sz="1200" b="0" i="0" u="none" strike="noStrike" cap="none" normalizeH="0" baseline="0">
                <a:ln>
                  <a:noFill/>
                </a:ln>
                <a:solidFill>
                  <a:srgbClr val="2AACB8"/>
                </a:solidFill>
                <a:effectLst/>
                <a:latin typeface="Arial Unicode MS"/>
                <a:ea typeface="JetBrains Mono"/>
              </a:rPr>
              <a:t>25</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getName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getName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"getName"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getName.invoke(userInstance))</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getAge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getAge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"getAge"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getAge.invoke(userInstance);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1833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655266EA-43FD-78D5-56B5-3E021598D498}"/>
              </a:ext>
            </a:extLst>
          </p:cNvPr>
          <p:cNvSpPr/>
          <p:nvPr/>
        </p:nvSpPr>
        <p:spPr>
          <a:xfrm>
            <a:off x="5465877" y="2813663"/>
            <a:ext cx="1230673" cy="123067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latin typeface="+mj-lt"/>
              </a:rPr>
              <a:t>Servlet</a:t>
            </a:r>
            <a:endParaRPr kumimoji="1" lang="ko-KR" altLang="en-US" sz="1400">
              <a:latin typeface="+mj-lt"/>
            </a:endParaRPr>
          </a:p>
        </p:txBody>
      </p:sp>
      <p:sp>
        <p:nvSpPr>
          <p:cNvPr id="4" name="타원 3">
            <a:extLst>
              <a:ext uri="{FF2B5EF4-FFF2-40B4-BE49-F238E27FC236}">
                <a16:creationId xmlns:a16="http://schemas.microsoft.com/office/drawing/2014/main" id="{A01FFB9D-35AC-D2AA-6A0D-EAAFE3328E15}"/>
              </a:ext>
            </a:extLst>
          </p:cNvPr>
          <p:cNvSpPr/>
          <p:nvPr/>
        </p:nvSpPr>
        <p:spPr>
          <a:xfrm>
            <a:off x="2618716" y="2646721"/>
            <a:ext cx="1564558" cy="1564558"/>
          </a:xfrm>
          <a:prstGeom prst="ellipse">
            <a:avLst/>
          </a:prstGeom>
          <a:solidFill>
            <a:schemeClr val="accent5">
              <a:lumMod val="20000"/>
              <a:lumOff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600">
                <a:solidFill>
                  <a:schemeClr val="tx1"/>
                </a:solidFill>
                <a:latin typeface="+mj-lt"/>
              </a:rPr>
              <a:t>Servlet Container</a:t>
            </a:r>
            <a:endParaRPr kumimoji="1" lang="ko-KR" altLang="en-US" sz="1600">
              <a:solidFill>
                <a:schemeClr val="tx1"/>
              </a:solidFill>
              <a:latin typeface="+mj-lt"/>
            </a:endParaRPr>
          </a:p>
        </p:txBody>
      </p:sp>
      <p:cxnSp>
        <p:nvCxnSpPr>
          <p:cNvPr id="5" name="직선 화살표 연결선 4">
            <a:extLst>
              <a:ext uri="{FF2B5EF4-FFF2-40B4-BE49-F238E27FC236}">
                <a16:creationId xmlns:a16="http://schemas.microsoft.com/office/drawing/2014/main" id="{4A6F4085-EFBE-8FE3-1A73-575999623CFF}"/>
              </a:ext>
            </a:extLst>
          </p:cNvPr>
          <p:cNvCxnSpPr>
            <a:cxnSpLocks/>
            <a:stCxn id="4" idx="6"/>
            <a:endCxn id="3" idx="2"/>
          </p:cNvCxnSpPr>
          <p:nvPr/>
        </p:nvCxnSpPr>
        <p:spPr>
          <a:xfrm>
            <a:off x="4183274" y="3429000"/>
            <a:ext cx="12826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BD7D09DC-5230-53C8-8D47-DC3E643A91BD}"/>
              </a:ext>
            </a:extLst>
          </p:cNvPr>
          <p:cNvSpPr/>
          <p:nvPr/>
        </p:nvSpPr>
        <p:spPr>
          <a:xfrm>
            <a:off x="7587967" y="1260997"/>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Init()</a:t>
            </a:r>
            <a:endParaRPr kumimoji="1" lang="ko-KR" altLang="en-US" sz="1400">
              <a:solidFill>
                <a:schemeClr val="tx1"/>
              </a:solidFill>
              <a:latin typeface="+mj-lt"/>
            </a:endParaRPr>
          </a:p>
        </p:txBody>
      </p:sp>
      <p:sp>
        <p:nvSpPr>
          <p:cNvPr id="7" name="타원 6">
            <a:extLst>
              <a:ext uri="{FF2B5EF4-FFF2-40B4-BE49-F238E27FC236}">
                <a16:creationId xmlns:a16="http://schemas.microsoft.com/office/drawing/2014/main" id="{1926E130-F610-D762-FB71-DB934C5F01A2}"/>
              </a:ext>
            </a:extLst>
          </p:cNvPr>
          <p:cNvSpPr/>
          <p:nvPr/>
        </p:nvSpPr>
        <p:spPr>
          <a:xfrm>
            <a:off x="7587967" y="2813663"/>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Service()</a:t>
            </a:r>
            <a:endParaRPr kumimoji="1" lang="ko-KR" altLang="en-US" sz="1400">
              <a:solidFill>
                <a:schemeClr val="tx1"/>
              </a:solidFill>
              <a:latin typeface="+mj-lt"/>
            </a:endParaRPr>
          </a:p>
        </p:txBody>
      </p:sp>
      <p:sp>
        <p:nvSpPr>
          <p:cNvPr id="8" name="타원 7">
            <a:extLst>
              <a:ext uri="{FF2B5EF4-FFF2-40B4-BE49-F238E27FC236}">
                <a16:creationId xmlns:a16="http://schemas.microsoft.com/office/drawing/2014/main" id="{AAE1B4DD-55BD-7A56-D6AD-AB27A912A82C}"/>
              </a:ext>
            </a:extLst>
          </p:cNvPr>
          <p:cNvSpPr/>
          <p:nvPr/>
        </p:nvSpPr>
        <p:spPr>
          <a:xfrm>
            <a:off x="7587967" y="4366328"/>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Destroy()</a:t>
            </a:r>
            <a:endParaRPr kumimoji="1" lang="ko-KR" altLang="en-US" sz="1400">
              <a:solidFill>
                <a:schemeClr val="tx1"/>
              </a:solidFill>
              <a:latin typeface="+mj-lt"/>
            </a:endParaRPr>
          </a:p>
        </p:txBody>
      </p:sp>
      <p:cxnSp>
        <p:nvCxnSpPr>
          <p:cNvPr id="9" name="직선 화살표 연결선 8">
            <a:extLst>
              <a:ext uri="{FF2B5EF4-FFF2-40B4-BE49-F238E27FC236}">
                <a16:creationId xmlns:a16="http://schemas.microsoft.com/office/drawing/2014/main" id="{3B83D9B5-98E0-11F6-1701-41A44246A275}"/>
              </a:ext>
            </a:extLst>
          </p:cNvPr>
          <p:cNvCxnSpPr>
            <a:cxnSpLocks/>
            <a:stCxn id="3" idx="7"/>
            <a:endCxn id="6" idx="3"/>
          </p:cNvCxnSpPr>
          <p:nvPr/>
        </p:nvCxnSpPr>
        <p:spPr>
          <a:xfrm flipV="1">
            <a:off x="6516322" y="2311442"/>
            <a:ext cx="1251873" cy="6824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58045BCC-C772-FCE8-CBB8-FA19E4D29640}"/>
              </a:ext>
            </a:extLst>
          </p:cNvPr>
          <p:cNvCxnSpPr>
            <a:cxnSpLocks/>
            <a:stCxn id="3" idx="5"/>
            <a:endCxn id="8" idx="1"/>
          </p:cNvCxnSpPr>
          <p:nvPr/>
        </p:nvCxnSpPr>
        <p:spPr>
          <a:xfrm>
            <a:off x="6516322" y="3864108"/>
            <a:ext cx="1251873" cy="6824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2509B16B-3560-44DF-73B8-CED787F3B2AC}"/>
              </a:ext>
            </a:extLst>
          </p:cNvPr>
          <p:cNvCxnSpPr>
            <a:cxnSpLocks/>
            <a:stCxn id="3" idx="6"/>
            <a:endCxn id="7" idx="2"/>
          </p:cNvCxnSpPr>
          <p:nvPr/>
        </p:nvCxnSpPr>
        <p:spPr>
          <a:xfrm>
            <a:off x="6696550" y="3429000"/>
            <a:ext cx="8914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3FB598F9-FFFE-6CF9-BFA1-59AF6874EA8A}"/>
              </a:ext>
            </a:extLst>
          </p:cNvPr>
          <p:cNvSpPr/>
          <p:nvPr/>
        </p:nvSpPr>
        <p:spPr>
          <a:xfrm>
            <a:off x="4292412" y="3082704"/>
            <a:ext cx="964628" cy="313547"/>
          </a:xfrm>
          <a:prstGeom prst="rect">
            <a:avLst/>
          </a:prstGeom>
        </p:spPr>
        <p:txBody>
          <a:bodyPr wrap="square">
            <a:spAutoFit/>
          </a:bodyPr>
          <a:lstStyle/>
          <a:p>
            <a:pPr algn="ctr">
              <a:lnSpc>
                <a:spcPct val="150000"/>
              </a:lnSpc>
            </a:pPr>
            <a:r>
              <a:rPr lang="ko-KR" altLang="en-US" sz="1100">
                <a:latin typeface="+mj-lt"/>
              </a:rPr>
              <a:t>클래드 로드</a:t>
            </a:r>
            <a:endParaRPr lang="en-US" altLang="ko-KR" sz="1100">
              <a:latin typeface="+mj-lt"/>
            </a:endParaRPr>
          </a:p>
        </p:txBody>
      </p:sp>
      <p:sp>
        <p:nvSpPr>
          <p:cNvPr id="13" name="직사각형 12">
            <a:extLst>
              <a:ext uri="{FF2B5EF4-FFF2-40B4-BE49-F238E27FC236}">
                <a16:creationId xmlns:a16="http://schemas.microsoft.com/office/drawing/2014/main" id="{CD80AB7D-A22E-3957-2FEE-98422880C37B}"/>
              </a:ext>
            </a:extLst>
          </p:cNvPr>
          <p:cNvSpPr/>
          <p:nvPr/>
        </p:nvSpPr>
        <p:spPr>
          <a:xfrm>
            <a:off x="6516322" y="2315165"/>
            <a:ext cx="732708" cy="325089"/>
          </a:xfrm>
          <a:prstGeom prst="rect">
            <a:avLst/>
          </a:prstGeom>
        </p:spPr>
        <p:txBody>
          <a:bodyPr wrap="square">
            <a:spAutoFit/>
          </a:bodyPr>
          <a:lstStyle/>
          <a:p>
            <a:pPr algn="ctr">
              <a:lnSpc>
                <a:spcPct val="150000"/>
              </a:lnSpc>
            </a:pPr>
            <a:r>
              <a:rPr lang="ko-KR" altLang="en-US" sz="1100">
                <a:latin typeface="+mj-lt"/>
              </a:rPr>
              <a:t>초기화</a:t>
            </a:r>
            <a:endParaRPr lang="en-US" altLang="ko-KR" sz="1100">
              <a:latin typeface="+mj-lt"/>
            </a:endParaRPr>
          </a:p>
        </p:txBody>
      </p:sp>
      <p:sp>
        <p:nvSpPr>
          <p:cNvPr id="14" name="직사각형 13">
            <a:extLst>
              <a:ext uri="{FF2B5EF4-FFF2-40B4-BE49-F238E27FC236}">
                <a16:creationId xmlns:a16="http://schemas.microsoft.com/office/drawing/2014/main" id="{AF18D6B9-0A56-F74F-A8A3-00490E010E9C}"/>
              </a:ext>
            </a:extLst>
          </p:cNvPr>
          <p:cNvSpPr/>
          <p:nvPr/>
        </p:nvSpPr>
        <p:spPr>
          <a:xfrm>
            <a:off x="6745447" y="3122028"/>
            <a:ext cx="793622" cy="313547"/>
          </a:xfrm>
          <a:prstGeom prst="rect">
            <a:avLst/>
          </a:prstGeom>
        </p:spPr>
        <p:txBody>
          <a:bodyPr wrap="square">
            <a:spAutoFit/>
          </a:bodyPr>
          <a:lstStyle/>
          <a:p>
            <a:pPr algn="ctr">
              <a:lnSpc>
                <a:spcPct val="150000"/>
              </a:lnSpc>
            </a:pPr>
            <a:r>
              <a:rPr lang="ko-KR" altLang="en-US" sz="1100">
                <a:latin typeface="+mj-lt"/>
              </a:rPr>
              <a:t>요청</a:t>
            </a:r>
            <a:endParaRPr lang="en-US" altLang="ko-KR" sz="1100">
              <a:latin typeface="+mj-lt"/>
            </a:endParaRPr>
          </a:p>
        </p:txBody>
      </p:sp>
      <p:sp>
        <p:nvSpPr>
          <p:cNvPr id="15" name="직사각형 14">
            <a:extLst>
              <a:ext uri="{FF2B5EF4-FFF2-40B4-BE49-F238E27FC236}">
                <a16:creationId xmlns:a16="http://schemas.microsoft.com/office/drawing/2014/main" id="{9A661160-035F-9137-89AE-3DFA464215BA}"/>
              </a:ext>
            </a:extLst>
          </p:cNvPr>
          <p:cNvSpPr/>
          <p:nvPr/>
        </p:nvSpPr>
        <p:spPr>
          <a:xfrm>
            <a:off x="6516322" y="4203783"/>
            <a:ext cx="732708" cy="325089"/>
          </a:xfrm>
          <a:prstGeom prst="rect">
            <a:avLst/>
          </a:prstGeom>
        </p:spPr>
        <p:txBody>
          <a:bodyPr wrap="square">
            <a:spAutoFit/>
          </a:bodyPr>
          <a:lstStyle/>
          <a:p>
            <a:pPr algn="ctr">
              <a:lnSpc>
                <a:spcPct val="150000"/>
              </a:lnSpc>
            </a:pPr>
            <a:r>
              <a:rPr lang="ko-KR" altLang="en-US" sz="1100">
                <a:latin typeface="+mj-lt"/>
              </a:rPr>
              <a:t>종료</a:t>
            </a:r>
            <a:endParaRPr lang="en-US" altLang="ko-KR" sz="1100">
              <a:latin typeface="+mj-lt"/>
            </a:endParaRPr>
          </a:p>
        </p:txBody>
      </p:sp>
      <p:sp>
        <p:nvSpPr>
          <p:cNvPr id="16" name="직사각형 15">
            <a:extLst>
              <a:ext uri="{FF2B5EF4-FFF2-40B4-BE49-F238E27FC236}">
                <a16:creationId xmlns:a16="http://schemas.microsoft.com/office/drawing/2014/main" id="{CBD8260C-50F8-8126-3867-923994416347}"/>
              </a:ext>
            </a:extLst>
          </p:cNvPr>
          <p:cNvSpPr/>
          <p:nvPr/>
        </p:nvSpPr>
        <p:spPr>
          <a:xfrm>
            <a:off x="4340953" y="3433552"/>
            <a:ext cx="818049" cy="313547"/>
          </a:xfrm>
          <a:prstGeom prst="rect">
            <a:avLst/>
          </a:prstGeom>
        </p:spPr>
        <p:txBody>
          <a:bodyPr wrap="square">
            <a:spAutoFit/>
          </a:bodyPr>
          <a:lstStyle/>
          <a:p>
            <a:pPr algn="ctr">
              <a:lnSpc>
                <a:spcPct val="150000"/>
              </a:lnSpc>
            </a:pPr>
            <a:r>
              <a:rPr lang="ko-KR" altLang="en-US" sz="1100">
                <a:latin typeface="+mj-lt"/>
              </a:rPr>
              <a:t>객체 생성</a:t>
            </a:r>
            <a:endParaRPr lang="en-US" altLang="ko-KR" sz="1100">
              <a:latin typeface="+mj-lt"/>
            </a:endParaRPr>
          </a:p>
        </p:txBody>
      </p:sp>
      <p:cxnSp>
        <p:nvCxnSpPr>
          <p:cNvPr id="18" name="직선 화살표 연결선 17">
            <a:extLst>
              <a:ext uri="{FF2B5EF4-FFF2-40B4-BE49-F238E27FC236}">
                <a16:creationId xmlns:a16="http://schemas.microsoft.com/office/drawing/2014/main" id="{270682C2-B0C4-DFDC-61D0-118397E129CF}"/>
              </a:ext>
            </a:extLst>
          </p:cNvPr>
          <p:cNvCxnSpPr>
            <a:cxnSpLocks/>
            <a:stCxn id="7" idx="6"/>
          </p:cNvCxnSpPr>
          <p:nvPr/>
        </p:nvCxnSpPr>
        <p:spPr>
          <a:xfrm flipV="1">
            <a:off x="8818640" y="3428999"/>
            <a:ext cx="65984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FFF2A4D9-2F9A-614B-F619-DEA9FD24E79E}"/>
              </a:ext>
            </a:extLst>
          </p:cNvPr>
          <p:cNvSpPr/>
          <p:nvPr/>
        </p:nvSpPr>
        <p:spPr>
          <a:xfrm>
            <a:off x="10709160" y="3266209"/>
            <a:ext cx="570826" cy="313547"/>
          </a:xfrm>
          <a:prstGeom prst="rect">
            <a:avLst/>
          </a:prstGeom>
        </p:spPr>
        <p:txBody>
          <a:bodyPr wrap="square">
            <a:spAutoFit/>
          </a:bodyPr>
          <a:lstStyle/>
          <a:p>
            <a:pPr algn="ctr">
              <a:lnSpc>
                <a:spcPct val="150000"/>
              </a:lnSpc>
            </a:pPr>
            <a:r>
              <a:rPr lang="ko-KR" altLang="en-US" sz="1100">
                <a:latin typeface="+mj-lt"/>
              </a:rPr>
              <a:t>응답</a:t>
            </a:r>
            <a:endParaRPr lang="en-US" altLang="ko-KR" sz="1100">
              <a:latin typeface="+mj-lt"/>
            </a:endParaRPr>
          </a:p>
        </p:txBody>
      </p:sp>
      <p:sp>
        <p:nvSpPr>
          <p:cNvPr id="22" name="타원 21">
            <a:extLst>
              <a:ext uri="{FF2B5EF4-FFF2-40B4-BE49-F238E27FC236}">
                <a16:creationId xmlns:a16="http://schemas.microsoft.com/office/drawing/2014/main" id="{6F54FE21-ED97-120A-8B89-498DAEDC4418}"/>
              </a:ext>
            </a:extLst>
          </p:cNvPr>
          <p:cNvSpPr/>
          <p:nvPr/>
        </p:nvSpPr>
        <p:spPr>
          <a:xfrm>
            <a:off x="703683" y="308610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cxnSp>
        <p:nvCxnSpPr>
          <p:cNvPr id="23" name="직선 화살표 연결선 22">
            <a:extLst>
              <a:ext uri="{FF2B5EF4-FFF2-40B4-BE49-F238E27FC236}">
                <a16:creationId xmlns:a16="http://schemas.microsoft.com/office/drawing/2014/main" id="{278FE00D-A37A-BC08-27FE-7BF193C07E4B}"/>
              </a:ext>
            </a:extLst>
          </p:cNvPr>
          <p:cNvCxnSpPr>
            <a:cxnSpLocks/>
            <a:stCxn id="22" idx="6"/>
            <a:endCxn id="4" idx="2"/>
          </p:cNvCxnSpPr>
          <p:nvPr/>
        </p:nvCxnSpPr>
        <p:spPr>
          <a:xfrm>
            <a:off x="1389483" y="3429000"/>
            <a:ext cx="12292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6D35A310-726A-CE64-DECA-8ACCB03D08FA}"/>
              </a:ext>
            </a:extLst>
          </p:cNvPr>
          <p:cNvSpPr/>
          <p:nvPr/>
        </p:nvSpPr>
        <p:spPr>
          <a:xfrm>
            <a:off x="747296" y="3278802"/>
            <a:ext cx="603050" cy="276999"/>
          </a:xfrm>
          <a:prstGeom prst="rect">
            <a:avLst/>
          </a:prstGeom>
        </p:spPr>
        <p:txBody>
          <a:bodyPr wrap="none">
            <a:spAutoFit/>
          </a:bodyPr>
          <a:lstStyle/>
          <a:p>
            <a:r>
              <a:rPr lang="en-US" altLang="ko-KR" sz="1200">
                <a:latin typeface="+mj-lt"/>
              </a:rPr>
              <a:t>Client</a:t>
            </a:r>
            <a:endParaRPr lang="ko-KR" altLang="en-US" sz="1200">
              <a:latin typeface="+mj-lt"/>
            </a:endParaRPr>
          </a:p>
        </p:txBody>
      </p:sp>
      <p:sp>
        <p:nvSpPr>
          <p:cNvPr id="28" name="직사각형 27">
            <a:extLst>
              <a:ext uri="{FF2B5EF4-FFF2-40B4-BE49-F238E27FC236}">
                <a16:creationId xmlns:a16="http://schemas.microsoft.com/office/drawing/2014/main" id="{00E0A82A-0401-BD1A-A3C1-9044CD3EE734}"/>
              </a:ext>
            </a:extLst>
          </p:cNvPr>
          <p:cNvSpPr/>
          <p:nvPr/>
        </p:nvSpPr>
        <p:spPr>
          <a:xfrm>
            <a:off x="1508025" y="3095382"/>
            <a:ext cx="818049" cy="333617"/>
          </a:xfrm>
          <a:prstGeom prst="rect">
            <a:avLst/>
          </a:prstGeom>
        </p:spPr>
        <p:txBody>
          <a:bodyPr wrap="square">
            <a:spAutoFit/>
          </a:bodyPr>
          <a:lstStyle/>
          <a:p>
            <a:pPr algn="ctr">
              <a:lnSpc>
                <a:spcPct val="150000"/>
              </a:lnSpc>
            </a:pPr>
            <a:r>
              <a:rPr lang="en-US" altLang="ko-KR" sz="1200">
                <a:latin typeface="+mj-lt"/>
              </a:rPr>
              <a:t>request</a:t>
            </a:r>
          </a:p>
        </p:txBody>
      </p:sp>
      <p:sp>
        <p:nvSpPr>
          <p:cNvPr id="17" name="직사각형 16">
            <a:extLst>
              <a:ext uri="{FF2B5EF4-FFF2-40B4-BE49-F238E27FC236}">
                <a16:creationId xmlns:a16="http://schemas.microsoft.com/office/drawing/2014/main" id="{24448541-217F-01FC-F7DA-03EC3FD7774B}"/>
              </a:ext>
            </a:extLst>
          </p:cNvPr>
          <p:cNvSpPr/>
          <p:nvPr/>
        </p:nvSpPr>
        <p:spPr>
          <a:xfrm>
            <a:off x="372979" y="36426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간단 흐름도</a:t>
            </a:r>
          </a:p>
        </p:txBody>
      </p:sp>
      <p:sp>
        <p:nvSpPr>
          <p:cNvPr id="19" name="모서리가 둥근 직사각형 38">
            <a:extLst>
              <a:ext uri="{FF2B5EF4-FFF2-40B4-BE49-F238E27FC236}">
                <a16:creationId xmlns:a16="http://schemas.microsoft.com/office/drawing/2014/main" id="{73529848-2F25-89BF-1B96-2BE784F2EB5D}"/>
              </a:ext>
            </a:extLst>
          </p:cNvPr>
          <p:cNvSpPr/>
          <p:nvPr/>
        </p:nvSpPr>
        <p:spPr>
          <a:xfrm>
            <a:off x="7446450" y="2792291"/>
            <a:ext cx="1583147"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F02915FE-34AF-C566-E8BE-F7957E2FD197}"/>
              </a:ext>
            </a:extLst>
          </p:cNvPr>
          <p:cNvSpPr/>
          <p:nvPr/>
        </p:nvSpPr>
        <p:spPr>
          <a:xfrm>
            <a:off x="7446450" y="3762599"/>
            <a:ext cx="1583147"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
        <p:nvSpPr>
          <p:cNvPr id="25" name="TextBox 24">
            <a:extLst>
              <a:ext uri="{FF2B5EF4-FFF2-40B4-BE49-F238E27FC236}">
                <a16:creationId xmlns:a16="http://schemas.microsoft.com/office/drawing/2014/main" id="{80FA3E9C-642F-5D74-4566-CD2677C6C042}"/>
              </a:ext>
            </a:extLst>
          </p:cNvPr>
          <p:cNvSpPr txBox="1"/>
          <p:nvPr/>
        </p:nvSpPr>
        <p:spPr>
          <a:xfrm>
            <a:off x="9516538" y="2850340"/>
            <a:ext cx="832523" cy="1329210"/>
          </a:xfrm>
          <a:prstGeom prst="rect">
            <a:avLst/>
          </a:prstGeom>
          <a:noFill/>
        </p:spPr>
        <p:txBody>
          <a:bodyPr wrap="square">
            <a:spAutoFit/>
          </a:bodyPr>
          <a:lstStyle/>
          <a:p>
            <a:pPr>
              <a:lnSpc>
                <a:spcPct val="150000"/>
              </a:lnSpc>
            </a:pPr>
            <a:r>
              <a:rPr lang="en-US" altLang="ko-KR" sz="1100">
                <a:latin typeface="+mj-lt"/>
                <a:ea typeface="맑은 고딕" panose="020B0503020000020004" pitchFamily="50" charset="-127"/>
              </a:rPr>
              <a:t>doGet()</a:t>
            </a:r>
          </a:p>
          <a:p>
            <a:pPr>
              <a:lnSpc>
                <a:spcPct val="150000"/>
              </a:lnSpc>
            </a:pPr>
            <a:r>
              <a:rPr lang="en-US" altLang="ko-KR" sz="1100"/>
              <a:t>doPost()</a:t>
            </a:r>
          </a:p>
          <a:p>
            <a:pPr>
              <a:lnSpc>
                <a:spcPct val="150000"/>
              </a:lnSpc>
            </a:pPr>
            <a:r>
              <a:rPr lang="en-US" altLang="ko-KR" sz="1100"/>
              <a:t>doPut()</a:t>
            </a:r>
          </a:p>
          <a:p>
            <a:pPr>
              <a:lnSpc>
                <a:spcPct val="150000"/>
              </a:lnSpc>
            </a:pPr>
            <a:r>
              <a:rPr lang="en-US" altLang="ko-KR" sz="1100"/>
              <a:t>doDelete()</a:t>
            </a:r>
          </a:p>
          <a:p>
            <a:pPr>
              <a:lnSpc>
                <a:spcPct val="150000"/>
              </a:lnSpc>
            </a:pPr>
            <a:r>
              <a:rPr lang="en-US" altLang="ko-KR" sz="1100"/>
              <a:t>. . .</a:t>
            </a:r>
            <a:endParaRPr lang="ko-KR" altLang="en-US" sz="1100"/>
          </a:p>
        </p:txBody>
      </p:sp>
      <p:cxnSp>
        <p:nvCxnSpPr>
          <p:cNvPr id="26" name="직선 화살표 연결선 25">
            <a:extLst>
              <a:ext uri="{FF2B5EF4-FFF2-40B4-BE49-F238E27FC236}">
                <a16:creationId xmlns:a16="http://schemas.microsoft.com/office/drawing/2014/main" id="{ABB1E819-385A-097B-8BF2-E18E36266A5B}"/>
              </a:ext>
            </a:extLst>
          </p:cNvPr>
          <p:cNvCxnSpPr>
            <a:cxnSpLocks/>
            <a:endCxn id="21" idx="1"/>
          </p:cNvCxnSpPr>
          <p:nvPr/>
        </p:nvCxnSpPr>
        <p:spPr>
          <a:xfrm>
            <a:off x="10279998" y="3422983"/>
            <a:ext cx="4291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46225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FBB90-E27B-6C25-C937-DAE02C899D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B9F77F6-29CE-866B-AD64-16F6F2B53734}"/>
              </a:ext>
            </a:extLst>
          </p:cNvPr>
          <p:cNvSpPr txBox="1"/>
          <p:nvPr/>
        </p:nvSpPr>
        <p:spPr>
          <a:xfrm>
            <a:off x="2655000" y="2921169"/>
            <a:ext cx="688201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리플렉션 실전 예제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64A1BAEE-F199-010E-805C-21EFD5959AE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53170891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2DF7C-E720-220D-A026-853F45A1877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5E75FDF-0D50-EDF4-E9C8-EFDAD5302FF4}"/>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710A7B15-136A-24AB-2AFB-3F96CD1DD354}"/>
              </a:ext>
            </a:extLst>
          </p:cNvPr>
          <p:cNvSpPr/>
          <p:nvPr/>
        </p:nvSpPr>
        <p:spPr>
          <a:xfrm>
            <a:off x="370207" y="627229"/>
            <a:ext cx="95017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이 예제는 </a:t>
            </a:r>
            <a:r>
              <a:rPr lang="en-US" altLang="ko-KR" sz="1200" b="1"/>
              <a:t>Java Reflection</a:t>
            </a:r>
            <a:r>
              <a:rPr lang="ko-KR" altLang="en-US" sz="1200"/>
              <a:t>을 사용하여 객체의 </a:t>
            </a:r>
            <a:r>
              <a:rPr lang="ko-KR" altLang="en-US" sz="1200" b="1"/>
              <a:t>필드</a:t>
            </a:r>
            <a:r>
              <a:rPr lang="en-US" altLang="ko-KR" sz="1200" b="1"/>
              <a:t>(Field) </a:t>
            </a:r>
            <a:r>
              <a:rPr lang="ko-KR" altLang="en-US" sz="1200"/>
              <a:t>와 </a:t>
            </a:r>
            <a:r>
              <a:rPr lang="ko-KR" altLang="en-US" sz="1200" b="1"/>
              <a:t>메서드</a:t>
            </a:r>
            <a:r>
              <a:rPr lang="en-US" altLang="ko-KR" sz="1200" b="1"/>
              <a:t>(Method)</a:t>
            </a:r>
            <a:r>
              <a:rPr lang="ko-KR" altLang="en-US" sz="1200"/>
              <a:t> 정보를 동적으로 관리하고 실행하는 기능을 제공한다</a:t>
            </a:r>
            <a:endParaRPr lang="en-US" altLang="ko-KR" sz="1200"/>
          </a:p>
          <a:p>
            <a:pPr marL="171450" indent="-171450">
              <a:lnSpc>
                <a:spcPct val="150000"/>
              </a:lnSpc>
              <a:buFont typeface="Arial" panose="020B0604020202020204" pitchFamily="34" charset="0"/>
              <a:buChar char="•"/>
            </a:pPr>
            <a:r>
              <a:rPr lang="ko-KR" altLang="en-US" sz="1200"/>
              <a:t>주요 클래스로</a:t>
            </a:r>
            <a:r>
              <a:rPr lang="en-US" altLang="ko-KR" sz="1200"/>
              <a:t> User, ReflectionFieldManager, ReflectionMethodManager, ReflectionExecutor </a:t>
            </a:r>
            <a:r>
              <a:rPr lang="ko-KR" altLang="en-US" sz="1200"/>
              <a:t>를 사용한다</a:t>
            </a:r>
            <a:endParaRPr lang="en-US" altLang="ko-KR" sz="1200"/>
          </a:p>
        </p:txBody>
      </p:sp>
      <p:sp>
        <p:nvSpPr>
          <p:cNvPr id="4" name="직사각형 3">
            <a:extLst>
              <a:ext uri="{FF2B5EF4-FFF2-40B4-BE49-F238E27FC236}">
                <a16:creationId xmlns:a16="http://schemas.microsoft.com/office/drawing/2014/main" id="{0918A591-6A54-60F3-6C5D-0553A1B52985}"/>
              </a:ext>
            </a:extLst>
          </p:cNvPr>
          <p:cNvSpPr/>
          <p:nvPr/>
        </p:nvSpPr>
        <p:spPr>
          <a:xfrm>
            <a:off x="198756" y="1485583"/>
            <a:ext cx="96693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User</a:t>
            </a:r>
            <a:endParaRPr lang="ko-KR" altLang="en-US" b="1">
              <a:solidFill>
                <a:schemeClr val="accent1">
                  <a:lumMod val="75000"/>
                </a:schemeClr>
              </a:solidFill>
              <a:latin typeface="+mn-ea"/>
            </a:endParaRPr>
          </a:p>
        </p:txBody>
      </p:sp>
      <p:sp>
        <p:nvSpPr>
          <p:cNvPr id="6" name="Rectangle 1">
            <a:extLst>
              <a:ext uri="{FF2B5EF4-FFF2-40B4-BE49-F238E27FC236}">
                <a16:creationId xmlns:a16="http://schemas.microsoft.com/office/drawing/2014/main" id="{0EB74895-F116-907F-A63A-1B8AD818FFAD}"/>
              </a:ext>
            </a:extLst>
          </p:cNvPr>
          <p:cNvSpPr>
            <a:spLocks noChangeArrowheads="1"/>
          </p:cNvSpPr>
          <p:nvPr/>
        </p:nvSpPr>
        <p:spPr bwMode="auto">
          <a:xfrm>
            <a:off x="532633" y="1953416"/>
            <a:ext cx="9116693" cy="449014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User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ko-KR" altLang="ko-KR" sz="1200" b="0" i="0" u="none" strike="noStrike" cap="none" normalizeH="0" baseline="0">
                <a:ln>
                  <a:noFill/>
                </a:ln>
                <a:solidFill>
                  <a:srgbClr val="CF8E6D"/>
                </a:solidFill>
                <a:effectLst/>
                <a:latin typeface="Arial Unicode MS"/>
                <a:ea typeface="JetBrains Mono"/>
              </a:rPr>
              <a:t>int </a:t>
            </a:r>
            <a:r>
              <a:rPr kumimoji="0" lang="ko-KR" altLang="ko-KR" sz="1200" b="0" i="0" u="none" strike="noStrike" cap="none" normalizeH="0" baseline="0">
                <a:ln>
                  <a:noFill/>
                </a:ln>
                <a:solidFill>
                  <a:srgbClr val="BCBEC4"/>
                </a:solidFill>
                <a:effectLst/>
                <a:latin typeface="Arial Unicode MS"/>
                <a:ea typeface="JetBrains Mono"/>
              </a:rPr>
              <a:t>age)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name </a:t>
            </a:r>
            <a:r>
              <a:rPr kumimoji="0" lang="ko-KR" altLang="ko-KR" sz="1200" b="0" i="0" u="none" strike="noStrike" cap="none" normalizeH="0" baseline="0">
                <a:ln>
                  <a:noFill/>
                </a:ln>
                <a:solidFill>
                  <a:srgbClr val="BCBEC4"/>
                </a:solidFill>
                <a:effectLst/>
                <a:latin typeface="Arial Unicode MS"/>
                <a:ea typeface="JetBrains Mono"/>
              </a:rPr>
              <a:t>= 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age </a:t>
            </a:r>
            <a:r>
              <a:rPr kumimoji="0" lang="ko-KR" altLang="ko-KR" sz="1200" b="0" i="0" u="none" strike="noStrike" cap="none" normalizeH="0" baseline="0">
                <a:ln>
                  <a:noFill/>
                </a:ln>
                <a:solidFill>
                  <a:srgbClr val="BCBEC4"/>
                </a:solidFill>
                <a:effectLst/>
                <a:latin typeface="Arial Unicode MS"/>
                <a:ea typeface="JetBrains Mono"/>
              </a:rPr>
              <a:t>= 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setName</a:t>
            </a:r>
            <a:r>
              <a:rPr kumimoji="0" lang="ko-KR" altLang="ko-KR" sz="1200" b="0" i="0" u="none" strike="noStrike" cap="none" normalizeH="0" baseline="0">
                <a:ln>
                  <a:noFill/>
                </a:ln>
                <a:solidFill>
                  <a:srgbClr val="BCBEC4"/>
                </a:solidFill>
                <a:effectLst/>
                <a:latin typeface="Arial Unicode MS"/>
                <a:ea typeface="JetBrains Mono"/>
              </a:rPr>
              <a:t>(String 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name </a:t>
            </a:r>
            <a:r>
              <a:rPr kumimoji="0" lang="ko-KR" altLang="ko-KR" sz="1200" b="0" i="0" u="none" strike="noStrike" cap="none" normalizeH="0" baseline="0">
                <a:ln>
                  <a:noFill/>
                </a:ln>
                <a:solidFill>
                  <a:srgbClr val="BCBEC4"/>
                </a:solidFill>
                <a:effectLst/>
                <a:latin typeface="Arial Unicode MS"/>
                <a:ea typeface="JetBrains Mono"/>
              </a:rPr>
              <a:t>= 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int </a:t>
            </a:r>
            <a:r>
              <a:rPr kumimoji="0" lang="ko-KR" altLang="ko-KR" sz="1200" b="0" i="0" u="none" strike="noStrike" cap="none" normalizeH="0" baseline="0">
                <a:ln>
                  <a:noFill/>
                </a:ln>
                <a:solidFill>
                  <a:srgbClr val="56A8F5"/>
                </a:solidFill>
                <a:effectLst/>
                <a:latin typeface="Arial Unicode MS"/>
                <a:ea typeface="JetBrains Mono"/>
              </a:rPr>
              <a:t>getAge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setAge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int </a:t>
            </a:r>
            <a:r>
              <a:rPr kumimoji="0" lang="ko-KR" altLang="ko-KR" sz="1200" b="0" i="0" u="none" strike="noStrike" cap="none" normalizeH="0" baseline="0">
                <a:ln>
                  <a:noFill/>
                </a:ln>
                <a:solidFill>
                  <a:srgbClr val="BCBEC4"/>
                </a:solidFill>
                <a:effectLst/>
                <a:latin typeface="Arial Unicode MS"/>
                <a:ea typeface="JetBrains Mono"/>
              </a:rPr>
              <a:t>age)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age </a:t>
            </a:r>
            <a:r>
              <a:rPr kumimoji="0" lang="ko-KR" altLang="ko-KR" sz="1200" b="0" i="0" u="none" strike="noStrike" cap="none" normalizeH="0" baseline="0">
                <a:ln>
                  <a:noFill/>
                </a:ln>
                <a:solidFill>
                  <a:srgbClr val="BCBEC4"/>
                </a:solidFill>
                <a:effectLst/>
                <a:latin typeface="Arial Unicode MS"/>
                <a:ea typeface="JetBrains Mono"/>
              </a:rPr>
              <a:t>= 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520042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F5BB7-CE70-F222-786F-6A806557EEB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7CD42BD-E999-E277-F3CB-D8ABAADD8472}"/>
              </a:ext>
            </a:extLst>
          </p:cNvPr>
          <p:cNvSpPr/>
          <p:nvPr/>
        </p:nvSpPr>
        <p:spPr>
          <a:xfrm>
            <a:off x="198756" y="202792"/>
            <a:ext cx="53603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ReflectionFieldManager</a:t>
            </a:r>
            <a:r>
              <a:rPr lang="en-US" altLang="ko-KR" sz="1600" b="1">
                <a:solidFill>
                  <a:schemeClr val="accent1">
                    <a:lumMod val="75000"/>
                  </a:schemeClr>
                </a:solidFill>
                <a:latin typeface="+mn-ea"/>
              </a:rPr>
              <a:t> </a:t>
            </a:r>
            <a:r>
              <a:rPr lang="en-US" altLang="ko-KR" sz="1600">
                <a:solidFill>
                  <a:schemeClr val="accent1">
                    <a:lumMod val="75000"/>
                  </a:schemeClr>
                </a:solidFill>
                <a:latin typeface="+mn-ea"/>
              </a:rPr>
              <a:t>-</a:t>
            </a:r>
            <a:r>
              <a:rPr lang="en-US" altLang="ko-KR" sz="1600" b="1">
                <a:solidFill>
                  <a:schemeClr val="accent1">
                    <a:lumMod val="75000"/>
                  </a:schemeClr>
                </a:solidFill>
                <a:latin typeface="+mn-ea"/>
              </a:rPr>
              <a:t> </a:t>
            </a:r>
            <a:r>
              <a:rPr lang="ko-KR" altLang="en-US" sz="1600">
                <a:solidFill>
                  <a:schemeClr val="accent1">
                    <a:lumMod val="75000"/>
                  </a:schemeClr>
                </a:solidFill>
                <a:latin typeface="+mn-ea"/>
              </a:rPr>
              <a:t>필드 관련 작업을 관리</a:t>
            </a:r>
          </a:p>
        </p:txBody>
      </p:sp>
      <p:sp>
        <p:nvSpPr>
          <p:cNvPr id="3" name="Rectangle 1">
            <a:extLst>
              <a:ext uri="{FF2B5EF4-FFF2-40B4-BE49-F238E27FC236}">
                <a16:creationId xmlns:a16="http://schemas.microsoft.com/office/drawing/2014/main" id="{D1E842B2-2090-119F-3C6C-FDFD0A53FD3A}"/>
              </a:ext>
            </a:extLst>
          </p:cNvPr>
          <p:cNvSpPr>
            <a:spLocks noChangeArrowheads="1"/>
          </p:cNvSpPr>
          <p:nvPr/>
        </p:nvSpPr>
        <p:spPr bwMode="auto">
          <a:xfrm>
            <a:off x="564483" y="705177"/>
            <a:ext cx="10823408" cy="54476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ReflectionFieldManager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Map&lt;String, Field&gt; </a:t>
            </a:r>
            <a:r>
              <a:rPr kumimoji="0" lang="ko-KR" altLang="ko-KR" sz="1200" b="0" i="0" u="none" strike="noStrike" cap="none" normalizeH="0" baseline="0">
                <a:ln>
                  <a:noFill/>
                </a:ln>
                <a:solidFill>
                  <a:srgbClr val="C77DBB"/>
                </a:solidFill>
                <a:effectLst/>
                <a:latin typeface="Arial Unicode MS"/>
                <a:ea typeface="JetBrains Mono"/>
              </a:rPr>
              <a:t>fieldMap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HashMap&lt;&gt;();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ReflectionFieldManager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(Field field : clazz.getDeclaredFields())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field.setAccessible(</a:t>
            </a:r>
            <a:r>
              <a:rPr kumimoji="0" lang="ko-KR" altLang="ko-KR" sz="1200" b="0" i="0" u="none" strike="noStrike" cap="none" normalizeH="0" baseline="0">
                <a:ln>
                  <a:noFill/>
                </a:ln>
                <a:solidFill>
                  <a:srgbClr val="CF8E6D"/>
                </a:solidFill>
                <a:effectLst/>
                <a:latin typeface="Arial Unicode MS"/>
                <a:ea typeface="JetBrains Mono"/>
              </a:rPr>
              <a:t>true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77DBB"/>
                </a:solidFill>
                <a:effectLst/>
                <a:latin typeface="Arial Unicode MS"/>
                <a:ea typeface="JetBrains Mono"/>
              </a:rPr>
              <a:t>fieldMap</a:t>
            </a:r>
            <a:r>
              <a:rPr kumimoji="0" lang="ko-KR" altLang="ko-KR" sz="1200" b="0" i="0" u="none" strike="noStrike" cap="none" normalizeH="0" baseline="0">
                <a:ln>
                  <a:noFill/>
                </a:ln>
                <a:solidFill>
                  <a:srgbClr val="BCBEC4"/>
                </a:solidFill>
                <a:effectLst/>
                <a:latin typeface="Arial Unicode MS"/>
                <a:ea typeface="JetBrains Mono"/>
              </a:rPr>
              <a:t>.put(field.getName(), field);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Field </a:t>
            </a:r>
            <a:r>
              <a:rPr kumimoji="0" lang="ko-KR" altLang="ko-KR" sz="1200" b="0" i="0" u="none" strike="noStrike" cap="none" normalizeH="0" baseline="0">
                <a:ln>
                  <a:noFill/>
                </a:ln>
                <a:solidFill>
                  <a:srgbClr val="56A8F5"/>
                </a:solidFill>
                <a:effectLst/>
                <a:latin typeface="Arial Unicode MS"/>
                <a:ea typeface="JetBrains Mono"/>
              </a:rPr>
              <a:t>getField</a:t>
            </a:r>
            <a:r>
              <a:rPr kumimoji="0" lang="ko-KR" altLang="ko-KR" sz="1200" b="0" i="0" u="none" strike="noStrike" cap="none" normalizeH="0" baseline="0">
                <a:ln>
                  <a:noFill/>
                </a:ln>
                <a:solidFill>
                  <a:srgbClr val="BCBEC4"/>
                </a:solidFill>
                <a:effectLst/>
                <a:latin typeface="Arial Unicode MS"/>
                <a:ea typeface="JetBrains Mono"/>
              </a:rPr>
              <a:t>(String fieldName)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fieldMap</a:t>
            </a:r>
            <a:r>
              <a:rPr kumimoji="0" lang="ko-KR" altLang="ko-KR" sz="1200" b="0" i="0" u="none" strike="noStrike" cap="none" normalizeH="0" baseline="0">
                <a:ln>
                  <a:noFill/>
                </a:ln>
                <a:solidFill>
                  <a:srgbClr val="BCBEC4"/>
                </a:solidFill>
                <a:effectLst/>
                <a:latin typeface="Arial Unicode MS"/>
                <a:ea typeface="JetBrains Mono"/>
              </a:rPr>
              <a:t>.get(fieldName);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setFieldValue</a:t>
            </a:r>
            <a:r>
              <a:rPr kumimoji="0" lang="ko-KR" altLang="ko-KR" sz="1200" b="0" i="0" u="none" strike="noStrike" cap="none" normalizeH="0" baseline="0">
                <a:ln>
                  <a:noFill/>
                </a:ln>
                <a:solidFill>
                  <a:srgbClr val="BCBEC4"/>
                </a:solidFill>
                <a:effectLst/>
                <a:latin typeface="Arial Unicode MS"/>
                <a:ea typeface="JetBrains Mono"/>
              </a:rPr>
              <a:t>(Object target, String fieldName, Object value)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IllegalAccessException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 field = getField(fieldName);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(field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field.set(target, value);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getFieldValue</a:t>
            </a:r>
            <a:r>
              <a:rPr kumimoji="0" lang="ko-KR" altLang="ko-KR" sz="1200" b="0" i="0" u="none" strike="noStrike" cap="none" normalizeH="0" baseline="0">
                <a:ln>
                  <a:noFill/>
                </a:ln>
                <a:solidFill>
                  <a:srgbClr val="BCBEC4"/>
                </a:solidFill>
                <a:effectLst/>
                <a:latin typeface="Arial Unicode MS"/>
                <a:ea typeface="JetBrains Mono"/>
              </a:rPr>
              <a:t>(Object target, String fieldName)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IllegalAccessException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 field = getField(fieldName);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(field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field.get(target);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null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824053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C85F3-F3A4-06F8-994D-64C1BA64396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23C83A6-C519-15C6-9D99-67F6BC72135A}"/>
              </a:ext>
            </a:extLst>
          </p:cNvPr>
          <p:cNvSpPr/>
          <p:nvPr/>
        </p:nvSpPr>
        <p:spPr>
          <a:xfrm>
            <a:off x="198756" y="202792"/>
            <a:ext cx="59999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ReflectionMethodManager </a:t>
            </a:r>
            <a:r>
              <a:rPr lang="en-US" altLang="ko-KR" sz="1600">
                <a:solidFill>
                  <a:schemeClr val="accent1">
                    <a:lumMod val="75000"/>
                  </a:schemeClr>
                </a:solidFill>
                <a:latin typeface="+mn-ea"/>
              </a:rPr>
              <a:t>-</a:t>
            </a:r>
            <a:r>
              <a:rPr lang="en-US" altLang="ko-KR" sz="1600" b="1">
                <a:solidFill>
                  <a:schemeClr val="accent1">
                    <a:lumMod val="75000"/>
                  </a:schemeClr>
                </a:solidFill>
                <a:latin typeface="+mn-ea"/>
              </a:rPr>
              <a:t> </a:t>
            </a:r>
            <a:r>
              <a:rPr lang="ko-KR" altLang="en-US" sz="1600">
                <a:solidFill>
                  <a:schemeClr val="accent1">
                    <a:lumMod val="75000"/>
                  </a:schemeClr>
                </a:solidFill>
                <a:latin typeface="+mn-ea"/>
              </a:rPr>
              <a:t>메서드 관련 작업을 관리</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5A7A6350-54D1-0F13-FA5F-3401D0A9717A}"/>
              </a:ext>
            </a:extLst>
          </p:cNvPr>
          <p:cNvSpPr>
            <a:spLocks noChangeArrowheads="1"/>
          </p:cNvSpPr>
          <p:nvPr/>
        </p:nvSpPr>
        <p:spPr bwMode="auto">
          <a:xfrm>
            <a:off x="539416" y="702005"/>
            <a:ext cx="10782300" cy="559813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en-US" altLang="ko-KR" sz="1200" b="0" i="0" u="none" strike="noStrike" cap="none" normalizeH="0" baseline="0">
                <a:ln>
                  <a:noFill/>
                </a:ln>
                <a:solidFill>
                  <a:schemeClr val="bg1">
                    <a:lumMod val="65000"/>
                  </a:schemeClr>
                </a:solidFill>
                <a:effectLst/>
                <a:latin typeface="Arial Unicode MS"/>
                <a:ea typeface="JetBrains Mono"/>
              </a:rPr>
              <a:t>// </a:t>
            </a:r>
            <a:r>
              <a:rPr lang="ko-KR" altLang="en-US" sz="1200">
                <a:solidFill>
                  <a:schemeClr val="bg1">
                    <a:lumMod val="65000"/>
                  </a:schemeClr>
                </a:solidFill>
                <a:latin typeface="Arial Unicode MS"/>
                <a:ea typeface="JetBrains Mono"/>
              </a:rPr>
              <a:t>메서드</a:t>
            </a:r>
            <a:r>
              <a:rPr kumimoji="0" lang="ko-KR" altLang="en-US" sz="1200" b="0" i="0" u="none" strike="noStrike" cap="none" normalizeH="0" baseline="0">
                <a:ln>
                  <a:noFill/>
                </a:ln>
                <a:solidFill>
                  <a:schemeClr val="bg1">
                    <a:lumMod val="65000"/>
                  </a:schemeClr>
                </a:solidFill>
                <a:effectLst/>
                <a:latin typeface="Arial Unicode MS"/>
                <a:ea typeface="JetBrains Mono"/>
              </a:rPr>
              <a:t> 객체를 저장</a:t>
            </a:r>
            <a:r>
              <a:rPr kumimoji="0" lang="en-US" altLang="ko-KR" sz="1200" b="0" i="0" u="none" strike="noStrike" cap="none" normalizeH="0" baseline="0">
                <a:ln>
                  <a:noFill/>
                </a:ln>
                <a:solidFill>
                  <a:schemeClr val="bg1">
                    <a:lumMod val="65000"/>
                  </a:schemeClr>
                </a:solidFill>
                <a:effectLst/>
                <a:latin typeface="Arial Unicode MS"/>
                <a:ea typeface="JetBrains Mono"/>
              </a:rPr>
              <a:t>, </a:t>
            </a:r>
            <a:r>
              <a:rPr kumimoji="0" lang="ko-KR" altLang="en-US" sz="1200" b="0" i="0" u="none" strike="noStrike" cap="none" normalizeH="0" baseline="0">
                <a:ln>
                  <a:noFill/>
                </a:ln>
                <a:solidFill>
                  <a:schemeClr val="bg1">
                    <a:lumMod val="65000"/>
                  </a:schemeClr>
                </a:solidFill>
                <a:effectLst/>
                <a:latin typeface="Arial Unicode MS"/>
                <a:ea typeface="JetBrains Mono"/>
              </a:rPr>
              <a:t>조회할 수 있는 클래스</a:t>
            </a:r>
            <a:endParaRPr kumimoji="0" lang="en-US" altLang="ko-KR" sz="1200" b="0" i="0" u="none" strike="noStrike" cap="none" normalizeH="0" baseline="0">
              <a:ln>
                <a:noFill/>
              </a:ln>
              <a:solidFill>
                <a:srgbClr val="CF8E6D"/>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ReflectionMethodManager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Map&lt;String, Method&gt; </a:t>
            </a:r>
            <a:r>
              <a:rPr kumimoji="0" lang="ko-KR" altLang="ko-KR" sz="1200" b="0" i="0" u="none" strike="noStrike" cap="none" normalizeH="0" baseline="0">
                <a:ln>
                  <a:noFill/>
                </a:ln>
                <a:solidFill>
                  <a:srgbClr val="C77DBB"/>
                </a:solidFill>
                <a:effectLst/>
                <a:latin typeface="Arial Unicode MS"/>
                <a:ea typeface="JetBrains Mono"/>
              </a:rPr>
              <a:t>methodMap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HashMap&lt;&gt;();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ReflectionMethodManager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(Method method : clazz.getDeclaredMethods())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77DBB"/>
                </a:solidFill>
                <a:effectLst/>
                <a:latin typeface="Arial Unicode MS"/>
                <a:ea typeface="JetBrains Mono"/>
              </a:rPr>
              <a:t>methodMap</a:t>
            </a:r>
            <a:r>
              <a:rPr kumimoji="0" lang="ko-KR" altLang="ko-KR" sz="1200" b="0" i="0" u="none" strike="noStrike" cap="none" normalizeH="0" baseline="0">
                <a:ln>
                  <a:noFill/>
                </a:ln>
                <a:solidFill>
                  <a:srgbClr val="BCBEC4"/>
                </a:solidFill>
                <a:effectLst/>
                <a:latin typeface="Arial Unicode MS"/>
                <a:ea typeface="JetBrains Mono"/>
              </a:rPr>
              <a:t>.put(method.getName(), method);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Method </a:t>
            </a:r>
            <a:r>
              <a:rPr kumimoji="0" lang="ko-KR" altLang="ko-KR" sz="1200" b="0" i="0" u="none" strike="noStrike" cap="none" normalizeH="0" baseline="0">
                <a:ln>
                  <a:noFill/>
                </a:ln>
                <a:solidFill>
                  <a:srgbClr val="56A8F5"/>
                </a:solidFill>
                <a:effectLst/>
                <a:latin typeface="Arial Unicode MS"/>
                <a:ea typeface="JetBrains Mono"/>
              </a:rPr>
              <a:t>getMethod</a:t>
            </a:r>
            <a:r>
              <a:rPr kumimoji="0" lang="ko-KR" altLang="ko-KR" sz="1200" b="0" i="0" u="none" strike="noStrike" cap="none" normalizeH="0" baseline="0">
                <a:ln>
                  <a:noFill/>
                </a:ln>
                <a:solidFill>
                  <a:srgbClr val="BCBEC4"/>
                </a:solidFill>
                <a:effectLst/>
                <a:latin typeface="Arial Unicode MS"/>
                <a:ea typeface="JetBrains Mono"/>
              </a:rPr>
              <a:t>(String methodName)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methodMap</a:t>
            </a:r>
            <a:r>
              <a:rPr kumimoji="0" lang="ko-KR" altLang="ko-KR" sz="1200" b="0" i="0" u="none" strike="noStrike" cap="none" normalizeH="0" baseline="0">
                <a:ln>
                  <a:noFill/>
                </a:ln>
                <a:solidFill>
                  <a:srgbClr val="BCBEC4"/>
                </a:solidFill>
                <a:effectLst/>
                <a:latin typeface="Arial Unicode MS"/>
                <a:ea typeface="JetBrains Mono"/>
              </a:rPr>
              <a:t>.get(methodName);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invokeMethod</a:t>
            </a:r>
            <a:r>
              <a:rPr kumimoji="0" lang="ko-KR" altLang="ko-KR" sz="1200" b="0" i="0" u="none" strike="noStrike" cap="none" normalizeH="0" baseline="0">
                <a:ln>
                  <a:noFill/>
                </a:ln>
                <a:solidFill>
                  <a:srgbClr val="BCBEC4"/>
                </a:solidFill>
                <a:effectLst/>
                <a:latin typeface="Arial Unicode MS"/>
                <a:ea typeface="JetBrains Mono"/>
              </a:rPr>
              <a:t>(Object target, String methodName, Object... args)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Method method = getMethod(methodName);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(method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method.invoke(target, args);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null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301567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8646E-6596-F3F4-A5F6-54E3E239648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71FEA1F-E211-E108-5372-85656157944C}"/>
              </a:ext>
            </a:extLst>
          </p:cNvPr>
          <p:cNvSpPr/>
          <p:nvPr/>
        </p:nvSpPr>
        <p:spPr>
          <a:xfrm>
            <a:off x="198756" y="202792"/>
            <a:ext cx="57223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ReflectionExecutor </a:t>
            </a:r>
            <a:r>
              <a:rPr lang="en-US" altLang="ko-KR" sz="1600">
                <a:solidFill>
                  <a:schemeClr val="accent1">
                    <a:lumMod val="75000"/>
                  </a:schemeClr>
                </a:solidFill>
                <a:latin typeface="+mn-ea"/>
              </a:rPr>
              <a:t>- </a:t>
            </a:r>
            <a:r>
              <a:rPr lang="ko-KR" altLang="en-US" sz="1600">
                <a:solidFill>
                  <a:schemeClr val="accent1">
                    <a:lumMod val="75000"/>
                  </a:schemeClr>
                </a:solidFill>
                <a:latin typeface="+mn-ea"/>
              </a:rPr>
              <a:t>필드와 메서드를 실행하는 역할</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94DFA410-C7E7-81EC-043D-7C1AED39FE46}"/>
              </a:ext>
            </a:extLst>
          </p:cNvPr>
          <p:cNvSpPr>
            <a:spLocks noChangeArrowheads="1"/>
          </p:cNvSpPr>
          <p:nvPr/>
        </p:nvSpPr>
        <p:spPr bwMode="auto">
          <a:xfrm>
            <a:off x="542977" y="708547"/>
            <a:ext cx="10972800" cy="47671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ReflectionExecutor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ReflectionFieldManager </a:t>
            </a:r>
            <a:r>
              <a:rPr kumimoji="0" lang="ko-KR" altLang="ko-KR" sz="1200" b="0" i="0" u="none" strike="noStrike" cap="none" normalizeH="0" baseline="0">
                <a:ln>
                  <a:noFill/>
                </a:ln>
                <a:solidFill>
                  <a:srgbClr val="C77DBB"/>
                </a:solidFill>
                <a:effectLst/>
                <a:latin typeface="Arial Unicode MS"/>
                <a:ea typeface="JetBrains Mono"/>
              </a:rPr>
              <a:t>fieldManager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ReflectionMethodManager </a:t>
            </a:r>
            <a:r>
              <a:rPr kumimoji="0" lang="ko-KR" altLang="ko-KR" sz="1200" b="0" i="0" u="none" strike="noStrike" cap="none" normalizeH="0" baseline="0">
                <a:ln>
                  <a:noFill/>
                </a:ln>
                <a:solidFill>
                  <a:srgbClr val="C77DBB"/>
                </a:solidFill>
                <a:effectLst/>
                <a:latin typeface="Arial Unicode MS"/>
                <a:ea typeface="JetBrains Mono"/>
              </a:rPr>
              <a:t>methodManager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ReflectionExecutor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fieldManager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ReflectionFieldManager(clazz);</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methodManager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ReflectionMethodManager(clazz);</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ReflectionFieldManager </a:t>
            </a:r>
            <a:r>
              <a:rPr kumimoji="0" lang="ko-KR" altLang="ko-KR" sz="1200" b="0" i="0" u="none" strike="noStrike" cap="none" normalizeH="0" baseline="0">
                <a:ln>
                  <a:noFill/>
                </a:ln>
                <a:solidFill>
                  <a:srgbClr val="56A8F5"/>
                </a:solidFill>
                <a:effectLst/>
                <a:latin typeface="Arial Unicode MS"/>
                <a:ea typeface="JetBrains Mono"/>
              </a:rPr>
              <a:t>getFieldManager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fieldManager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ReflectionMethodManager </a:t>
            </a:r>
            <a:r>
              <a:rPr kumimoji="0" lang="ko-KR" altLang="ko-KR" sz="1200" b="0" i="0" u="none" strike="noStrike" cap="none" normalizeH="0" baseline="0">
                <a:ln>
                  <a:noFill/>
                </a:ln>
                <a:solidFill>
                  <a:srgbClr val="56A8F5"/>
                </a:solidFill>
                <a:effectLst/>
                <a:latin typeface="Arial Unicode MS"/>
                <a:ea typeface="JetBrains Mono"/>
              </a:rPr>
              <a:t>getMethodManager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methodManager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369934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5F03E-F39F-64F4-C4B0-2B1419E382A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53924C3-E4B2-A703-874F-29581CA28113}"/>
              </a:ext>
            </a:extLst>
          </p:cNvPr>
          <p:cNvSpPr/>
          <p:nvPr/>
        </p:nvSpPr>
        <p:spPr>
          <a:xfrm>
            <a:off x="198756" y="202792"/>
            <a:ext cx="110799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Main </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A0C9BC37-8078-F685-0300-57D23BEE5B89}"/>
              </a:ext>
            </a:extLst>
          </p:cNvPr>
          <p:cNvSpPr>
            <a:spLocks noChangeArrowheads="1"/>
          </p:cNvSpPr>
          <p:nvPr/>
        </p:nvSpPr>
        <p:spPr bwMode="auto">
          <a:xfrm>
            <a:off x="493294" y="710623"/>
            <a:ext cx="11032958" cy="587359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Main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static void </a:t>
            </a:r>
            <a:r>
              <a:rPr kumimoji="0" lang="ko-KR" altLang="ko-KR" sz="1200" b="0" i="0" u="none" strike="noStrike" cap="none" normalizeH="0" baseline="0">
                <a:ln>
                  <a:noFill/>
                </a:ln>
                <a:solidFill>
                  <a:srgbClr val="56A8F5"/>
                </a:solidFill>
                <a:effectLst/>
                <a:ea typeface="JetBrains Mono"/>
              </a:rPr>
              <a:t>main</a:t>
            </a:r>
            <a:r>
              <a:rPr kumimoji="0" lang="ko-KR" altLang="ko-KR" sz="1200" b="0" i="0" u="none" strike="noStrike" cap="none" normalizeH="0" baseline="0">
                <a:ln>
                  <a:noFill/>
                </a:ln>
                <a:solidFill>
                  <a:srgbClr val="BCBEC4"/>
                </a:solidFill>
                <a:effectLst/>
                <a:ea typeface="JetBrains Mono"/>
              </a:rPr>
              <a:t>(String[] args) </a:t>
            </a:r>
            <a:r>
              <a:rPr kumimoji="0" lang="ko-KR" altLang="ko-KR" sz="1200" b="0" i="0" u="none" strike="noStrike" cap="none" normalizeH="0" baseline="0">
                <a:ln>
                  <a:noFill/>
                </a:ln>
                <a:solidFill>
                  <a:srgbClr val="CF8E6D"/>
                </a:solidFill>
                <a:effectLst/>
                <a:ea typeface="JetBrains Mono"/>
              </a:rPr>
              <a:t>throws </a:t>
            </a:r>
            <a:r>
              <a:rPr kumimoji="0" lang="ko-KR" altLang="ko-KR" sz="1200" b="0" i="0" u="none" strike="noStrike" cap="none" normalizeH="0" baseline="0">
                <a:ln>
                  <a:noFill/>
                </a:ln>
                <a:solidFill>
                  <a:srgbClr val="BCBEC4"/>
                </a:solidFill>
                <a:effectLst/>
                <a:ea typeface="JetBrains Mono"/>
              </a:rPr>
              <a:t>Exception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rgbClr val="BCBEC4"/>
                </a:solidFill>
                <a:effectLst/>
                <a:ea typeface="JetBrains Mono"/>
              </a:rPr>
              <a:t>Class&lt;?&gt; userClass = Class.forName("User");</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ea typeface="JetBrains Mono"/>
              </a:rPr>
              <a:t>        Constructor&lt;?&gt; userConstructor = userClass.getDeclaredConstructor(String.class, int.class);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ea typeface="JetBrains Mono"/>
              </a:rPr>
              <a:t>        Object user = userConstructor.newInstance("Alice", 25); // </a:t>
            </a:r>
            <a:r>
              <a:rPr kumimoji="0" lang="ko-KR" altLang="en-US" sz="1200" b="0" i="0" u="none" strike="noStrike" cap="none" normalizeH="0" baseline="0">
                <a:ln>
                  <a:noFill/>
                </a:ln>
                <a:solidFill>
                  <a:srgbClr val="BCBEC4"/>
                </a:solidFill>
                <a:effectLst/>
                <a:ea typeface="JetBrains Mono"/>
              </a:rPr>
              <a:t>동적 </a:t>
            </a:r>
            <a:r>
              <a:rPr kumimoji="0" lang="en-US" altLang="ko-KR" sz="1200" b="0" i="0" u="none" strike="noStrike" cap="none" normalizeH="0" baseline="0">
                <a:ln>
                  <a:noFill/>
                </a:ln>
                <a:solidFill>
                  <a:srgbClr val="BCBEC4"/>
                </a:solidFill>
                <a:effectLst/>
                <a:ea typeface="JetBrains Mono"/>
              </a:rPr>
              <a:t>User </a:t>
            </a:r>
            <a:r>
              <a:rPr kumimoji="0" lang="ko-KR" altLang="en-US" sz="1200" b="0" i="0" u="none" strike="noStrike" cap="none" normalizeH="0" baseline="0">
                <a:ln>
                  <a:noFill/>
                </a:ln>
                <a:solidFill>
                  <a:srgbClr val="BCBEC4"/>
                </a:solidFill>
                <a:effectLst/>
                <a:ea typeface="JetBrains Mono"/>
              </a:rPr>
              <a:t>객체 생성</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ReflectionExecutor executor =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ReflectionExecutor(user.getClass());</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필드 관리</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ReflectionFieldManager fieldManager = executor.getFieldManager();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fieldManager.setFieldValue(user, </a:t>
            </a:r>
            <a:r>
              <a:rPr kumimoji="0" lang="ko-KR" altLang="ko-KR" sz="1200" b="0" i="0" u="none" strike="noStrike" cap="none" normalizeH="0" baseline="0">
                <a:ln>
                  <a:noFill/>
                </a:ln>
                <a:solidFill>
                  <a:srgbClr val="6AAB73"/>
                </a:solidFill>
                <a:effectLst/>
                <a:ea typeface="JetBrains Mono"/>
              </a:rPr>
              <a:t>"name"</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6AAB73"/>
                </a:solidFill>
                <a:effectLst/>
                <a:ea typeface="JetBrains Mono"/>
              </a:rPr>
              <a:t>"Bob"</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관리</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ReflectionMethodManager methodManager = executor.getMethodManager();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methodManager.invokeMethod(user, </a:t>
            </a:r>
            <a:r>
              <a:rPr kumimoji="0" lang="ko-KR" altLang="ko-KR" sz="1200" b="0" i="0" u="none" strike="noStrike" cap="none" normalizeH="0" baseline="0">
                <a:ln>
                  <a:noFill/>
                </a:ln>
                <a:solidFill>
                  <a:srgbClr val="6AAB73"/>
                </a:solidFill>
                <a:effectLst/>
                <a:ea typeface="JetBrains Mono"/>
              </a:rPr>
              <a:t>"greet"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결과 출력</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Object updatedName = fieldManager.getFieldValue(user, </a:t>
            </a:r>
            <a:r>
              <a:rPr kumimoji="0" lang="ko-KR" altLang="ko-KR" sz="1200" b="0" i="0" u="none" strike="noStrike" cap="none" normalizeH="0" baseline="0">
                <a:ln>
                  <a:noFill/>
                </a:ln>
                <a:solidFill>
                  <a:srgbClr val="6AAB73"/>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System.</a:t>
            </a:r>
            <a:r>
              <a:rPr kumimoji="0" lang="ko-KR" altLang="ko-KR" sz="1200" b="0" i="1" u="none" strike="noStrike" cap="none" normalizeH="0" baseline="0">
                <a:ln>
                  <a:noFill/>
                </a:ln>
                <a:solidFill>
                  <a:srgbClr val="C77DBB"/>
                </a:solidFill>
                <a:effectLst/>
                <a:ea typeface="JetBrains Mono"/>
              </a:rPr>
              <a:t>out</a:t>
            </a:r>
            <a:r>
              <a:rPr kumimoji="0" lang="ko-KR" altLang="ko-KR" sz="1200" b="0" i="0" u="none" strike="noStrike" cap="none" normalizeH="0" baseline="0">
                <a:ln>
                  <a:noFill/>
                </a:ln>
                <a:solidFill>
                  <a:srgbClr val="BCBEC4"/>
                </a:solidFill>
                <a:effectLst/>
                <a:ea typeface="JetBrains Mono"/>
              </a:rPr>
              <a:t>.println(</a:t>
            </a:r>
            <a:r>
              <a:rPr kumimoji="0" lang="ko-KR" altLang="ko-KR" sz="1200" b="0" i="0" u="none" strike="noStrike" cap="none" normalizeH="0" baseline="0">
                <a:ln>
                  <a:noFill/>
                </a:ln>
                <a:solidFill>
                  <a:srgbClr val="6AAB73"/>
                </a:solidFill>
                <a:effectLst/>
                <a:ea typeface="JetBrains Mono"/>
              </a:rPr>
              <a:t>"Updated User Name: " </a:t>
            </a:r>
            <a:r>
              <a:rPr kumimoji="0" lang="ko-KR" altLang="ko-KR" sz="1200" b="0" i="0" u="none" strike="noStrike" cap="none" normalizeH="0" baseline="0">
                <a:ln>
                  <a:noFill/>
                </a:ln>
                <a:solidFill>
                  <a:srgbClr val="BCBEC4"/>
                </a:solidFill>
                <a:effectLst/>
                <a:ea typeface="JetBrains Mono"/>
              </a:rPr>
              <a:t>+ updatedName);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2041157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D9499-B2D8-2550-0890-AB71043163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8DBB29E-4CF2-48B9-EF56-06EE227684FF}"/>
              </a:ext>
            </a:extLst>
          </p:cNvPr>
          <p:cNvSpPr txBox="1"/>
          <p:nvPr/>
        </p:nvSpPr>
        <p:spPr>
          <a:xfrm>
            <a:off x="2175697" y="2839896"/>
            <a:ext cx="7840608" cy="1178208"/>
          </a:xfrm>
          <a:prstGeom prst="rect">
            <a:avLst/>
          </a:prstGeom>
          <a:noFill/>
        </p:spPr>
        <p:txBody>
          <a:bodyPr wrap="none" rtlCol="0">
            <a:spAutoFit/>
          </a:bodyPr>
          <a:lstStyle/>
          <a:p>
            <a:pPr algn="ctr">
              <a:lnSpc>
                <a:spcPct val="150000"/>
              </a:lnSpc>
            </a:pPr>
            <a:r>
              <a:rPr lang="ko-KR" altLang="en-US" sz="5400">
                <a:solidFill>
                  <a:schemeClr val="accent1">
                    <a:lumMod val="75000"/>
                  </a:schemeClr>
                </a:solidFill>
                <a:latin typeface="+mn-ea"/>
              </a:rPr>
              <a:t>핸들러 메서드 호출 원리</a:t>
            </a:r>
            <a:endParaRPr lang="en-US" altLang="ko-KR" sz="5400">
              <a:solidFill>
                <a:schemeClr val="accent1">
                  <a:lumMod val="75000"/>
                </a:schemeClr>
              </a:solidFill>
              <a:latin typeface="+mn-ea"/>
            </a:endParaRPr>
          </a:p>
        </p:txBody>
      </p:sp>
      <p:sp>
        <p:nvSpPr>
          <p:cNvPr id="3" name="TextBox 2">
            <a:extLst>
              <a:ext uri="{FF2B5EF4-FFF2-40B4-BE49-F238E27FC236}">
                <a16:creationId xmlns:a16="http://schemas.microsoft.com/office/drawing/2014/main" id="{B95AD5CE-27B8-82FB-3DBC-7EA60E44A46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809860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028CC-56E7-EF85-F389-C4366AD9186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A7B0AB2-6EBC-799E-20B7-A77CD707927D}"/>
              </a:ext>
            </a:extLst>
          </p:cNvPr>
          <p:cNvSpPr/>
          <p:nvPr/>
        </p:nvSpPr>
        <p:spPr>
          <a:xfrm>
            <a:off x="247664" y="14500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DF177B04-DD3B-6E51-5877-7F56DBFC54EB}"/>
              </a:ext>
            </a:extLst>
          </p:cNvPr>
          <p:cNvSpPr/>
          <p:nvPr/>
        </p:nvSpPr>
        <p:spPr>
          <a:xfrm>
            <a:off x="370207" y="579103"/>
            <a:ext cx="11769656" cy="116249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스프링의 핸들러 메서드를 호출하기 위해 내부적으로 사용되는 클래스로서 </a:t>
            </a: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와 이를 확장한 </a:t>
            </a:r>
            <a:r>
              <a:rPr lang="en-US" altLang="ko-KR" sz="1200">
                <a:latin typeface="나눔고딕" panose="020D0604000000000000" pitchFamily="50" charset="-127"/>
                <a:ea typeface="나눔바른고딕" panose="020B0603020101020101"/>
              </a:rPr>
              <a:t>ServletInvocableHandlerMethod</a:t>
            </a:r>
            <a:r>
              <a:rPr lang="ko-KR" altLang="en-US" sz="1200">
                <a:latin typeface="나눔고딕" panose="020D0604000000000000" pitchFamily="50" charset="-127"/>
                <a:ea typeface="나눔바른고딕" panose="020B0603020101020101"/>
              </a:rPr>
              <a:t>  클래스가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메서드 호출 시 메서드 파라미터를 해석하기 위한 </a:t>
            </a:r>
            <a:r>
              <a:rPr lang="en-US" altLang="ko-KR" sz="1200">
                <a:latin typeface="나눔고딕" panose="020D0604000000000000" pitchFamily="50" charset="-127"/>
                <a:ea typeface="나눔바른고딕" panose="020B0603020101020101"/>
              </a:rPr>
              <a:t>HandlerMethodArgumentResolver </a:t>
            </a:r>
            <a:r>
              <a:rPr lang="ko-KR" altLang="en-US" sz="1200">
                <a:latin typeface="나눔고딕" panose="020D0604000000000000" pitchFamily="50" charset="-127"/>
                <a:ea typeface="나눔바른고딕" panose="020B0603020101020101"/>
              </a:rPr>
              <a:t>와 메서드 반환 값을 처리하기 위한 </a:t>
            </a:r>
            <a:r>
              <a:rPr lang="en-US" altLang="ko-KR" sz="1200"/>
              <a:t>HandlerMethodReturnValueHandler </a:t>
            </a:r>
            <a:r>
              <a:rPr lang="ko-KR" altLang="en-US" sz="1200"/>
              <a:t>와 같은 클래스와 연계하여 요청을 처리하고 있다</a:t>
            </a:r>
            <a:endParaRPr lang="en-US" altLang="ko-KR" sz="1200"/>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는 </a:t>
            </a:r>
            <a:r>
              <a:rPr lang="ko-KR" altLang="en-US" sz="1200"/>
              <a:t>범용적 메서드 호출 클래스이며 </a:t>
            </a:r>
            <a:r>
              <a:rPr lang="en-US" altLang="ko-KR" sz="1200">
                <a:latin typeface="나눔고딕" panose="020D0604000000000000" pitchFamily="50" charset="-127"/>
                <a:ea typeface="나눔바른고딕" panose="020B0603020101020101"/>
              </a:rPr>
              <a:t>ServletInvocableHandlerMethod </a:t>
            </a:r>
            <a:r>
              <a:rPr lang="en-US" altLang="ko-KR" sz="1200"/>
              <a:t>HTTP </a:t>
            </a:r>
            <a:r>
              <a:rPr lang="ko-KR" altLang="en-US" sz="1200"/>
              <a:t>요청</a:t>
            </a:r>
            <a:r>
              <a:rPr lang="en-US" altLang="ko-KR" sz="1200"/>
              <a:t>/</a:t>
            </a:r>
            <a:r>
              <a:rPr lang="ko-KR" altLang="en-US" sz="1200"/>
              <a:t>응답 처리 클래스로 구분할 수 있다</a:t>
            </a:r>
            <a:endParaRPr lang="en-US" altLang="ko-KR" sz="1200">
              <a:latin typeface="+mn-ea"/>
            </a:endParaRPr>
          </a:p>
        </p:txBody>
      </p:sp>
      <p:sp>
        <p:nvSpPr>
          <p:cNvPr id="4" name="모서리가 둥근 직사각형 14">
            <a:extLst>
              <a:ext uri="{FF2B5EF4-FFF2-40B4-BE49-F238E27FC236}">
                <a16:creationId xmlns:a16="http://schemas.microsoft.com/office/drawing/2014/main" id="{548FAE97-6689-1DD6-30C3-56B4289A2061}"/>
              </a:ext>
            </a:extLst>
          </p:cNvPr>
          <p:cNvSpPr/>
          <p:nvPr/>
        </p:nvSpPr>
        <p:spPr>
          <a:xfrm>
            <a:off x="2445746" y="4871725"/>
            <a:ext cx="3606135" cy="646224"/>
          </a:xfrm>
          <a:prstGeom prst="roundRect">
            <a:avLst>
              <a:gd name="adj" fmla="val 8875"/>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bg1"/>
                </a:solidFill>
              </a:rPr>
              <a:t>ServletInvocableHandlerMethod</a:t>
            </a:r>
          </a:p>
          <a:p>
            <a:pPr algn="ctr">
              <a:spcBef>
                <a:spcPts val="400"/>
              </a:spcBef>
            </a:pPr>
            <a:r>
              <a:rPr lang="en-US" altLang="ko-KR" sz="1400">
                <a:solidFill>
                  <a:srgbClr val="FFC000"/>
                </a:solidFill>
                <a:latin typeface="+mj-lt"/>
                <a:ea typeface="나눔바른고딕" panose="020B0603020101020101"/>
              </a:rPr>
              <a:t>Class / Method</a:t>
            </a:r>
          </a:p>
        </p:txBody>
      </p:sp>
      <p:sp>
        <p:nvSpPr>
          <p:cNvPr id="5" name="모서리가 둥근 직사각형 14">
            <a:extLst>
              <a:ext uri="{FF2B5EF4-FFF2-40B4-BE49-F238E27FC236}">
                <a16:creationId xmlns:a16="http://schemas.microsoft.com/office/drawing/2014/main" id="{0E555359-783B-E9EC-9CD0-92DA2D08992D}"/>
              </a:ext>
            </a:extLst>
          </p:cNvPr>
          <p:cNvSpPr/>
          <p:nvPr/>
        </p:nvSpPr>
        <p:spPr>
          <a:xfrm>
            <a:off x="2445746" y="2998643"/>
            <a:ext cx="3606135" cy="646224"/>
          </a:xfrm>
          <a:prstGeom prst="roundRect">
            <a:avLst>
              <a:gd name="adj" fmla="val 8875"/>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bg1"/>
                </a:solidFill>
              </a:rPr>
              <a:t>InvocableHandlerMethod</a:t>
            </a:r>
          </a:p>
          <a:p>
            <a:pPr algn="ctr">
              <a:spcBef>
                <a:spcPts val="400"/>
              </a:spcBef>
            </a:pPr>
            <a:r>
              <a:rPr lang="en-US" altLang="ko-KR" sz="1400">
                <a:solidFill>
                  <a:srgbClr val="FFC000"/>
                </a:solidFill>
                <a:latin typeface="+mj-lt"/>
                <a:ea typeface="나눔바른고딕" panose="020B0603020101020101"/>
              </a:rPr>
              <a:t>Class / Method</a:t>
            </a:r>
          </a:p>
        </p:txBody>
      </p:sp>
      <p:cxnSp>
        <p:nvCxnSpPr>
          <p:cNvPr id="9" name="직선 화살표 연결선 8">
            <a:extLst>
              <a:ext uri="{FF2B5EF4-FFF2-40B4-BE49-F238E27FC236}">
                <a16:creationId xmlns:a16="http://schemas.microsoft.com/office/drawing/2014/main" id="{B82FD446-810F-7DB1-4C22-DAB6CB173A73}"/>
              </a:ext>
            </a:extLst>
          </p:cNvPr>
          <p:cNvCxnSpPr>
            <a:cxnSpLocks/>
            <a:stCxn id="4" idx="0"/>
            <a:endCxn id="5" idx="2"/>
          </p:cNvCxnSpPr>
          <p:nvPr/>
        </p:nvCxnSpPr>
        <p:spPr>
          <a:xfrm flipV="1">
            <a:off x="4248814" y="3644867"/>
            <a:ext cx="0" cy="1226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14">
            <a:extLst>
              <a:ext uri="{FF2B5EF4-FFF2-40B4-BE49-F238E27FC236}">
                <a16:creationId xmlns:a16="http://schemas.microsoft.com/office/drawing/2014/main" id="{703BF11F-AD9C-4A04-3B22-0BADD36C16FA}"/>
              </a:ext>
            </a:extLst>
          </p:cNvPr>
          <p:cNvSpPr/>
          <p:nvPr/>
        </p:nvSpPr>
        <p:spPr>
          <a:xfrm>
            <a:off x="6987657" y="4871725"/>
            <a:ext cx="2231195"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Class#Method</a:t>
            </a:r>
          </a:p>
        </p:txBody>
      </p:sp>
      <p:sp>
        <p:nvSpPr>
          <p:cNvPr id="21" name="모서리가 둥근 직사각형 14">
            <a:extLst>
              <a:ext uri="{FF2B5EF4-FFF2-40B4-BE49-F238E27FC236}">
                <a16:creationId xmlns:a16="http://schemas.microsoft.com/office/drawing/2014/main" id="{564B1D4E-E7AA-2F6B-A93F-62AEF74A59BA}"/>
              </a:ext>
            </a:extLst>
          </p:cNvPr>
          <p:cNvSpPr/>
          <p:nvPr/>
        </p:nvSpPr>
        <p:spPr>
          <a:xfrm>
            <a:off x="439820" y="2998643"/>
            <a:ext cx="1606493"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Request</a:t>
            </a:r>
          </a:p>
        </p:txBody>
      </p:sp>
      <p:sp>
        <p:nvSpPr>
          <p:cNvPr id="33" name="모서리가 둥근 직사각형 14">
            <a:extLst>
              <a:ext uri="{FF2B5EF4-FFF2-40B4-BE49-F238E27FC236}">
                <a16:creationId xmlns:a16="http://schemas.microsoft.com/office/drawing/2014/main" id="{794D7231-27AB-F209-C23C-14BCFE54F96F}"/>
              </a:ext>
            </a:extLst>
          </p:cNvPr>
          <p:cNvSpPr/>
          <p:nvPr/>
        </p:nvSpPr>
        <p:spPr>
          <a:xfrm>
            <a:off x="439820" y="4871725"/>
            <a:ext cx="1606493"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HttpRequest</a:t>
            </a:r>
          </a:p>
        </p:txBody>
      </p:sp>
      <p:cxnSp>
        <p:nvCxnSpPr>
          <p:cNvPr id="35" name="직선 화살표 연결선 34">
            <a:extLst>
              <a:ext uri="{FF2B5EF4-FFF2-40B4-BE49-F238E27FC236}">
                <a16:creationId xmlns:a16="http://schemas.microsoft.com/office/drawing/2014/main" id="{8DCFA229-5780-E8A4-2047-8909C97B9186}"/>
              </a:ext>
            </a:extLst>
          </p:cNvPr>
          <p:cNvCxnSpPr>
            <a:cxnSpLocks/>
            <a:stCxn id="21" idx="3"/>
            <a:endCxn id="5" idx="1"/>
          </p:cNvCxnSpPr>
          <p:nvPr/>
        </p:nvCxnSpPr>
        <p:spPr>
          <a:xfrm>
            <a:off x="2046313" y="3321755"/>
            <a:ext cx="3994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EED4DB68-9C37-FE22-7F76-906497AF6B51}"/>
              </a:ext>
            </a:extLst>
          </p:cNvPr>
          <p:cNvCxnSpPr>
            <a:cxnSpLocks/>
            <a:stCxn id="33" idx="3"/>
            <a:endCxn id="4" idx="1"/>
          </p:cNvCxnSpPr>
          <p:nvPr/>
        </p:nvCxnSpPr>
        <p:spPr>
          <a:xfrm>
            <a:off x="2046313" y="5194837"/>
            <a:ext cx="3994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14">
            <a:extLst>
              <a:ext uri="{FF2B5EF4-FFF2-40B4-BE49-F238E27FC236}">
                <a16:creationId xmlns:a16="http://schemas.microsoft.com/office/drawing/2014/main" id="{BCE93543-33E4-094F-A75C-19793872802F}"/>
              </a:ext>
            </a:extLst>
          </p:cNvPr>
          <p:cNvSpPr/>
          <p:nvPr/>
        </p:nvSpPr>
        <p:spPr>
          <a:xfrm>
            <a:off x="6987657" y="2998643"/>
            <a:ext cx="2231195"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Class#Method</a:t>
            </a:r>
          </a:p>
        </p:txBody>
      </p:sp>
      <p:cxnSp>
        <p:nvCxnSpPr>
          <p:cNvPr id="42" name="직선 화살표 연결선 41">
            <a:extLst>
              <a:ext uri="{FF2B5EF4-FFF2-40B4-BE49-F238E27FC236}">
                <a16:creationId xmlns:a16="http://schemas.microsoft.com/office/drawing/2014/main" id="{771F6428-EAFF-2793-AF2E-06719B21B60F}"/>
              </a:ext>
            </a:extLst>
          </p:cNvPr>
          <p:cNvCxnSpPr>
            <a:cxnSpLocks/>
            <a:stCxn id="5" idx="3"/>
            <a:endCxn id="40" idx="1"/>
          </p:cNvCxnSpPr>
          <p:nvPr/>
        </p:nvCxnSpPr>
        <p:spPr>
          <a:xfrm>
            <a:off x="6051881" y="3321755"/>
            <a:ext cx="9357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F2C218F-F384-5CB9-89C2-4E11F131AF1C}"/>
              </a:ext>
            </a:extLst>
          </p:cNvPr>
          <p:cNvCxnSpPr>
            <a:cxnSpLocks/>
            <a:stCxn id="4" idx="3"/>
            <a:endCxn id="12" idx="1"/>
          </p:cNvCxnSpPr>
          <p:nvPr/>
        </p:nvCxnSpPr>
        <p:spPr>
          <a:xfrm>
            <a:off x="6051881" y="5194837"/>
            <a:ext cx="9357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14">
            <a:extLst>
              <a:ext uri="{FF2B5EF4-FFF2-40B4-BE49-F238E27FC236}">
                <a16:creationId xmlns:a16="http://schemas.microsoft.com/office/drawing/2014/main" id="{6BFC598B-A43C-8555-1F81-D458A091D4A4}"/>
              </a:ext>
            </a:extLst>
          </p:cNvPr>
          <p:cNvSpPr/>
          <p:nvPr/>
        </p:nvSpPr>
        <p:spPr>
          <a:xfrm>
            <a:off x="5223698" y="5800325"/>
            <a:ext cx="2562064" cy="392491"/>
          </a:xfrm>
          <a:prstGeom prst="roundRect">
            <a:avLst>
              <a:gd name="adj" fmla="val 8875"/>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HandlerMethodArgumentResolver </a:t>
            </a:r>
          </a:p>
        </p:txBody>
      </p:sp>
      <p:sp>
        <p:nvSpPr>
          <p:cNvPr id="48" name="모서리가 둥근 직사각형 14">
            <a:extLst>
              <a:ext uri="{FF2B5EF4-FFF2-40B4-BE49-F238E27FC236}">
                <a16:creationId xmlns:a16="http://schemas.microsoft.com/office/drawing/2014/main" id="{014C2B05-271D-BA94-B360-648C8F596199}"/>
              </a:ext>
            </a:extLst>
          </p:cNvPr>
          <p:cNvSpPr/>
          <p:nvPr/>
        </p:nvSpPr>
        <p:spPr>
          <a:xfrm>
            <a:off x="5223698" y="2283041"/>
            <a:ext cx="2562064" cy="392491"/>
          </a:xfrm>
          <a:prstGeom prst="roundRect">
            <a:avLst>
              <a:gd name="adj" fmla="val 8875"/>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HandlerMethodArgumentResolver </a:t>
            </a:r>
          </a:p>
        </p:txBody>
      </p:sp>
      <p:cxnSp>
        <p:nvCxnSpPr>
          <p:cNvPr id="50" name="직선 화살표 연결선 49">
            <a:extLst>
              <a:ext uri="{FF2B5EF4-FFF2-40B4-BE49-F238E27FC236}">
                <a16:creationId xmlns:a16="http://schemas.microsoft.com/office/drawing/2014/main" id="{BDFA8DD0-604D-BBFF-B395-3F71E0F708CE}"/>
              </a:ext>
            </a:extLst>
          </p:cNvPr>
          <p:cNvCxnSpPr>
            <a:endCxn id="48" idx="2"/>
          </p:cNvCxnSpPr>
          <p:nvPr/>
        </p:nvCxnSpPr>
        <p:spPr>
          <a:xfrm flipV="1">
            <a:off x="6504730" y="2675532"/>
            <a:ext cx="0" cy="64622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2418AC06-5361-A952-52B9-865C3ECC65E0}"/>
              </a:ext>
            </a:extLst>
          </p:cNvPr>
          <p:cNvCxnSpPr>
            <a:cxnSpLocks/>
            <a:endCxn id="47" idx="0"/>
          </p:cNvCxnSpPr>
          <p:nvPr/>
        </p:nvCxnSpPr>
        <p:spPr>
          <a:xfrm>
            <a:off x="6504730" y="5194836"/>
            <a:ext cx="0" cy="6054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14">
            <a:extLst>
              <a:ext uri="{FF2B5EF4-FFF2-40B4-BE49-F238E27FC236}">
                <a16:creationId xmlns:a16="http://schemas.microsoft.com/office/drawing/2014/main" id="{A837E7D1-0861-8479-32BC-C8739DA6AF7F}"/>
              </a:ext>
            </a:extLst>
          </p:cNvPr>
          <p:cNvSpPr/>
          <p:nvPr/>
        </p:nvSpPr>
        <p:spPr>
          <a:xfrm>
            <a:off x="8238611" y="5800325"/>
            <a:ext cx="2740005" cy="392491"/>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HandlerMethodReturnValueHandler </a:t>
            </a:r>
          </a:p>
        </p:txBody>
      </p:sp>
      <p:cxnSp>
        <p:nvCxnSpPr>
          <p:cNvPr id="64" name="직선 화살표 연결선 63">
            <a:extLst>
              <a:ext uri="{FF2B5EF4-FFF2-40B4-BE49-F238E27FC236}">
                <a16:creationId xmlns:a16="http://schemas.microsoft.com/office/drawing/2014/main" id="{CCAA07CF-67B3-5F3B-B377-05C5B4E7786E}"/>
              </a:ext>
            </a:extLst>
          </p:cNvPr>
          <p:cNvCxnSpPr>
            <a:cxnSpLocks/>
            <a:stCxn id="12" idx="3"/>
          </p:cNvCxnSpPr>
          <p:nvPr/>
        </p:nvCxnSpPr>
        <p:spPr>
          <a:xfrm>
            <a:off x="9218852" y="5194837"/>
            <a:ext cx="7463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모서리가 둥근 직사각형 14">
            <a:extLst>
              <a:ext uri="{FF2B5EF4-FFF2-40B4-BE49-F238E27FC236}">
                <a16:creationId xmlns:a16="http://schemas.microsoft.com/office/drawing/2014/main" id="{0317EEB1-5462-C0BD-24BD-AE38BD76E1BE}"/>
              </a:ext>
            </a:extLst>
          </p:cNvPr>
          <p:cNvSpPr/>
          <p:nvPr/>
        </p:nvSpPr>
        <p:spPr>
          <a:xfrm>
            <a:off x="9966193" y="4872588"/>
            <a:ext cx="1692402"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HttpResponse</a:t>
            </a:r>
          </a:p>
        </p:txBody>
      </p:sp>
      <p:cxnSp>
        <p:nvCxnSpPr>
          <p:cNvPr id="70" name="직선 화살표 연결선 69">
            <a:extLst>
              <a:ext uri="{FF2B5EF4-FFF2-40B4-BE49-F238E27FC236}">
                <a16:creationId xmlns:a16="http://schemas.microsoft.com/office/drawing/2014/main" id="{5075711B-03A3-6448-7240-A9AA19F7622D}"/>
              </a:ext>
            </a:extLst>
          </p:cNvPr>
          <p:cNvCxnSpPr>
            <a:cxnSpLocks/>
            <a:endCxn id="63" idx="0"/>
          </p:cNvCxnSpPr>
          <p:nvPr/>
        </p:nvCxnSpPr>
        <p:spPr>
          <a:xfrm>
            <a:off x="9608614" y="5194836"/>
            <a:ext cx="0" cy="6054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2983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12E8-F36B-8E6A-4E8D-0EB51127003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131CAD8-91F1-AFF9-7BCC-A0A8010FF650}"/>
              </a:ext>
            </a:extLst>
          </p:cNvPr>
          <p:cNvSpPr/>
          <p:nvPr/>
        </p:nvSpPr>
        <p:spPr>
          <a:xfrm>
            <a:off x="247664" y="145007"/>
            <a:ext cx="32567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InvocableHandlerMethod</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186D8562-D4ED-4FB4-00BE-14A753E57FA4}"/>
              </a:ext>
            </a:extLst>
          </p:cNvPr>
          <p:cNvSpPr/>
          <p:nvPr/>
        </p:nvSpPr>
        <p:spPr>
          <a:xfrm>
            <a:off x="370206" y="579103"/>
            <a:ext cx="1014539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프로토콜에 독립적이며 범용적인 메서드 호출 기능을 제공하고 매개변수 처리를 위해 </a:t>
            </a:r>
            <a:r>
              <a:rPr lang="en-US" altLang="ko-KR" sz="1200"/>
              <a:t>HandlerMethodArgumentResolver </a:t>
            </a:r>
            <a:r>
              <a:rPr lang="ko-KR" altLang="en-US" sz="1200"/>
              <a:t>를 사용한다</a:t>
            </a:r>
            <a:endParaRPr lang="en-US" altLang="ko-KR" sz="1200"/>
          </a:p>
          <a:p>
            <a:pPr marL="171450" indent="-171450">
              <a:lnSpc>
                <a:spcPct val="150000"/>
              </a:lnSpc>
              <a:buFont typeface="Arial" panose="020B0604020202020204" pitchFamily="34" charset="0"/>
              <a:buChar char="•"/>
            </a:pPr>
            <a:r>
              <a:rPr lang="ko-KR" altLang="en-US" sz="1200"/>
              <a:t>메서드를 호출한 결과를 반환하지만 내부적으로 반환값을 추가로 처리하지는 않는다</a:t>
            </a:r>
            <a:endParaRPr lang="en-US" altLang="ko-KR" sz="1200">
              <a:latin typeface="+mn-ea"/>
            </a:endParaRPr>
          </a:p>
        </p:txBody>
      </p:sp>
      <p:sp>
        <p:nvSpPr>
          <p:cNvPr id="3" name="직사각형 2">
            <a:extLst>
              <a:ext uri="{FF2B5EF4-FFF2-40B4-BE49-F238E27FC236}">
                <a16:creationId xmlns:a16="http://schemas.microsoft.com/office/drawing/2014/main" id="{0B719792-5780-CCB6-12FB-C89EE5B57C4F}"/>
              </a:ext>
            </a:extLst>
          </p:cNvPr>
          <p:cNvSpPr/>
          <p:nvPr/>
        </p:nvSpPr>
        <p:spPr>
          <a:xfrm>
            <a:off x="247664" y="1671830"/>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a:t>
            </a:r>
            <a:r>
              <a:rPr lang="en-US" altLang="ko-KR" b="1">
                <a:solidFill>
                  <a:schemeClr val="accent1">
                    <a:lumMod val="75000"/>
                  </a:schemeClr>
                </a:solidFill>
                <a:latin typeface="+mn-ea"/>
              </a:rPr>
              <a:t>API </a:t>
            </a:r>
            <a:r>
              <a:rPr lang="ko-KR" altLang="en-US" b="1">
                <a:solidFill>
                  <a:schemeClr val="accent1">
                    <a:lumMod val="75000"/>
                  </a:schemeClr>
                </a:solidFill>
                <a:latin typeface="+mn-ea"/>
              </a:rPr>
              <a:t>및 사용방법</a:t>
            </a:r>
          </a:p>
        </p:txBody>
      </p:sp>
      <p:sp>
        <p:nvSpPr>
          <p:cNvPr id="8" name="직사각형 7">
            <a:extLst>
              <a:ext uri="{FF2B5EF4-FFF2-40B4-BE49-F238E27FC236}">
                <a16:creationId xmlns:a16="http://schemas.microsoft.com/office/drawing/2014/main" id="{F509B8C1-2D37-1B3C-A434-81B51E26F6E3}"/>
              </a:ext>
            </a:extLst>
          </p:cNvPr>
          <p:cNvSpPr/>
          <p:nvPr/>
        </p:nvSpPr>
        <p:spPr>
          <a:xfrm>
            <a:off x="590564" y="2763300"/>
            <a:ext cx="800219" cy="338554"/>
          </a:xfrm>
          <a:prstGeom prst="rect">
            <a:avLst/>
          </a:prstGeom>
        </p:spPr>
        <p:txBody>
          <a:bodyPr wrap="none">
            <a:spAutoFit/>
          </a:bodyPr>
          <a:lstStyle/>
          <a:p>
            <a:r>
              <a:rPr lang="ko-KR" altLang="en-US" sz="1600">
                <a:latin typeface="+mn-ea"/>
              </a:rPr>
              <a:t>생성자</a:t>
            </a:r>
          </a:p>
        </p:txBody>
      </p:sp>
      <p:sp>
        <p:nvSpPr>
          <p:cNvPr id="11" name="Rectangle 4">
            <a:extLst>
              <a:ext uri="{FF2B5EF4-FFF2-40B4-BE49-F238E27FC236}">
                <a16:creationId xmlns:a16="http://schemas.microsoft.com/office/drawing/2014/main" id="{121ACD12-42AD-EBDE-2C52-F1B8817C4900}"/>
              </a:ext>
            </a:extLst>
          </p:cNvPr>
          <p:cNvSpPr>
            <a:spLocks noChangeArrowheads="1"/>
          </p:cNvSpPr>
          <p:nvPr/>
        </p:nvSpPr>
        <p:spPr bwMode="auto">
          <a:xfrm>
            <a:off x="1640994" y="2326429"/>
            <a:ext cx="9067111" cy="138499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(HandlerMethod handlerMethod)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정보가 들어 있는 </a:t>
            </a:r>
            <a:r>
              <a:rPr kumimoji="0" lang="en-US" altLang="ko-KR" sz="1200" b="0" i="0" u="none" strike="noStrike" cap="none" normalizeH="0" baseline="0">
                <a:ln>
                  <a:noFill/>
                </a:ln>
                <a:solidFill>
                  <a:schemeClr val="bg1">
                    <a:lumMod val="50000"/>
                  </a:schemeClr>
                </a:solidFill>
                <a:effectLst/>
                <a:ea typeface="JetBrains Mono"/>
              </a:rPr>
              <a:t>HandlerMethod </a:t>
            </a:r>
            <a:r>
              <a:rPr kumimoji="0" lang="ko-KR" altLang="en-US" sz="1200" b="0" i="0" u="none" strike="noStrike" cap="none" normalizeH="0" baseline="0">
                <a:ln>
                  <a:noFill/>
                </a:ln>
                <a:solidFill>
                  <a:schemeClr val="bg1">
                    <a:lumMod val="50000"/>
                  </a:schemeClr>
                </a:solidFill>
                <a:effectLst/>
                <a:ea typeface="JetBrains Mono"/>
              </a:rPr>
              <a:t>객체</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(handlerMethod);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1" u="none" strike="noStrike" cap="none" normalizeH="0" baseline="0">
                <a:ln>
                  <a:noFill/>
                </a:ln>
                <a:solidFill>
                  <a:srgbClr val="5F826B"/>
                </a:solidFill>
                <a:effectLst/>
                <a:ea typeface="JetBrains Mono"/>
              </a:rPr>
            </a:b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(Object bean, Method 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객체</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메서드</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(bean, 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22EEE714-153B-5EE8-882A-67929BAD5906}"/>
              </a:ext>
            </a:extLst>
          </p:cNvPr>
          <p:cNvSpPr/>
          <p:nvPr/>
        </p:nvSpPr>
        <p:spPr>
          <a:xfrm>
            <a:off x="443229" y="3994483"/>
            <a:ext cx="1002197" cy="338554"/>
          </a:xfrm>
          <a:prstGeom prst="rect">
            <a:avLst/>
          </a:prstGeom>
        </p:spPr>
        <p:txBody>
          <a:bodyPr wrap="none">
            <a:spAutoFit/>
          </a:bodyPr>
          <a:lstStyle/>
          <a:p>
            <a:r>
              <a:rPr lang="ko-KR" altLang="en-US" sz="1600">
                <a:latin typeface="+mn-ea"/>
              </a:rPr>
              <a:t>호출 </a:t>
            </a:r>
            <a:r>
              <a:rPr lang="en-US" altLang="ko-KR" sz="1600">
                <a:latin typeface="+mn-ea"/>
              </a:rPr>
              <a:t>API</a:t>
            </a:r>
            <a:endParaRPr lang="ko-KR" altLang="en-US" sz="1600">
              <a:latin typeface="+mn-ea"/>
            </a:endParaRPr>
          </a:p>
        </p:txBody>
      </p:sp>
      <p:sp>
        <p:nvSpPr>
          <p:cNvPr id="15" name="Rectangle 5">
            <a:extLst>
              <a:ext uri="{FF2B5EF4-FFF2-40B4-BE49-F238E27FC236}">
                <a16:creationId xmlns:a16="http://schemas.microsoft.com/office/drawing/2014/main" id="{08C36630-4AB3-CE7E-CA3A-8A6DD765E34A}"/>
              </a:ext>
            </a:extLst>
          </p:cNvPr>
          <p:cNvSpPr>
            <a:spLocks noChangeArrowheads="1"/>
          </p:cNvSpPr>
          <p:nvPr/>
        </p:nvSpPr>
        <p:spPr bwMode="auto">
          <a:xfrm>
            <a:off x="1640993" y="3994483"/>
            <a:ext cx="9067111"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invokeForRequest</a:t>
            </a:r>
            <a:r>
              <a:rPr kumimoji="0" lang="ko-KR" altLang="ko-KR" sz="1200" b="0" i="0" u="none" strike="noStrike" cap="none" normalizeH="0" baseline="0">
                <a:ln>
                  <a:noFill/>
                </a:ln>
                <a:solidFill>
                  <a:srgbClr val="BCBEC4"/>
                </a:solidFill>
                <a:effectLst/>
                <a:latin typeface="Arial Unicode MS"/>
                <a:ea typeface="JetBrains Mono"/>
              </a:rPr>
              <a:t>(NativeWebRequest request, </a:t>
            </a:r>
            <a:r>
              <a:rPr kumimoji="0" lang="ko-KR" altLang="ko-KR" sz="1200" b="0" i="0" u="none" strike="noStrike" cap="none" normalizeH="0" baseline="0">
                <a:ln>
                  <a:noFill/>
                </a:ln>
                <a:solidFill>
                  <a:srgbClr val="B3AE60"/>
                </a:solidFill>
                <a:effectLst/>
                <a:latin typeface="Arial Unicode MS"/>
                <a:ea typeface="JetBrains Mono"/>
              </a:rPr>
              <a:t>@Nullable </a:t>
            </a:r>
            <a:r>
              <a:rPr kumimoji="0" lang="ko-KR" altLang="ko-KR" sz="1200" b="0" i="0" u="none" strike="noStrike" cap="none" normalizeH="0" baseline="0">
                <a:ln>
                  <a:noFill/>
                </a:ln>
                <a:solidFill>
                  <a:srgbClr val="BCBEC4"/>
                </a:solidFill>
                <a:effectLst/>
                <a:latin typeface="Arial Unicode MS"/>
                <a:ea typeface="JetBrains Mono"/>
              </a:rPr>
              <a:t>ModelAndViewContainer mavContainer,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Object... providedArgs)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Rectangle 6">
            <a:extLst>
              <a:ext uri="{FF2B5EF4-FFF2-40B4-BE49-F238E27FC236}">
                <a16:creationId xmlns:a16="http://schemas.microsoft.com/office/drawing/2014/main" id="{BFF06ACA-8814-7BF1-EB9D-CE17AB749580}"/>
              </a:ext>
            </a:extLst>
          </p:cNvPr>
          <p:cNvSpPr>
            <a:spLocks noChangeArrowheads="1"/>
          </p:cNvSpPr>
          <p:nvPr/>
        </p:nvSpPr>
        <p:spPr bwMode="auto">
          <a:xfrm>
            <a:off x="1640993" y="4612698"/>
            <a:ext cx="9067111"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7A7E85"/>
                </a:solidFill>
                <a:effectLst/>
                <a:ea typeface="JetBrains Mono"/>
              </a:rPr>
              <a:t>// InvocableHandlerMethod</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chemeClr val="bg1"/>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chemeClr val="bg1"/>
                </a:solidFill>
                <a:effectLst/>
                <a:ea typeface="JetBrains Mono"/>
              </a:rPr>
              <a:t>InvocableHandlerMethod(myService, serviceMethod);</a:t>
            </a:r>
            <a:endParaRPr kumimoji="0" lang="en-US" altLang="ko-KR" sz="1200" b="0" i="0" u="none" strike="noStrike" cap="none" normalizeH="0" baseline="0">
              <a:ln>
                <a:noFill/>
              </a:ln>
              <a:solidFill>
                <a:schemeClr val="bg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7A7E85"/>
                </a:solidFill>
                <a:effectLst/>
                <a:ea typeface="JetBrains Mono"/>
              </a:rPr>
              <a:t>// Service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chemeClr val="bg1"/>
                </a:solidFill>
                <a:effectLst/>
                <a:ea typeface="JetBrains Mono"/>
              </a:rPr>
              <a:t>Object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result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chemeClr val="bg1"/>
                </a:solidFill>
                <a:effectLst/>
                <a:ea typeface="JetBrains Mono"/>
              </a:rPr>
              <a:t>invokeForRequest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webRequest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mavContainer</a:t>
            </a: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20" name="직사각형 19">
            <a:extLst>
              <a:ext uri="{FF2B5EF4-FFF2-40B4-BE49-F238E27FC236}">
                <a16:creationId xmlns:a16="http://schemas.microsoft.com/office/drawing/2014/main" id="{8E56B325-205E-EE30-D170-4808F4877781}"/>
              </a:ext>
            </a:extLst>
          </p:cNvPr>
          <p:cNvSpPr/>
          <p:nvPr/>
        </p:nvSpPr>
        <p:spPr>
          <a:xfrm>
            <a:off x="443228" y="5164227"/>
            <a:ext cx="1077539" cy="338554"/>
          </a:xfrm>
          <a:prstGeom prst="rect">
            <a:avLst/>
          </a:prstGeom>
        </p:spPr>
        <p:txBody>
          <a:bodyPr wrap="none">
            <a:spAutoFit/>
          </a:bodyPr>
          <a:lstStyle/>
          <a:p>
            <a:r>
              <a:rPr lang="ko-KR" altLang="en-US" sz="1600">
                <a:latin typeface="+mn-ea"/>
              </a:rPr>
              <a:t>사용 방법</a:t>
            </a:r>
          </a:p>
        </p:txBody>
      </p:sp>
    </p:spTree>
    <p:extLst>
      <p:ext uri="{BB962C8B-B14F-4D97-AF65-F5344CB8AC3E}">
        <p14:creationId xmlns:p14="http://schemas.microsoft.com/office/powerpoint/2010/main" val="291529606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3D6F9-3933-6B94-BA7A-4B5032D6511A}"/>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A0C66154-A92C-8879-C7E7-362511778BED}"/>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1">
            <a:extLst>
              <a:ext uri="{FF2B5EF4-FFF2-40B4-BE49-F238E27FC236}">
                <a16:creationId xmlns:a16="http://schemas.microsoft.com/office/drawing/2014/main" id="{F3A9A682-59C5-2ED7-B725-C6DE2A092860}"/>
              </a:ext>
            </a:extLst>
          </p:cNvPr>
          <p:cNvSpPr>
            <a:spLocks noChangeArrowheads="1"/>
          </p:cNvSpPr>
          <p:nvPr/>
        </p:nvSpPr>
        <p:spPr bwMode="auto">
          <a:xfrm>
            <a:off x="480262" y="821209"/>
            <a:ext cx="10420350"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t>
            </a:r>
            <a:endParaRPr kumimoji="0" lang="en-US" altLang="ko-KR" sz="12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3AE60"/>
                </a:solidFill>
                <a:ea typeface="JetBrains Mono"/>
              </a:rPr>
              <a:t>@RequiredArgsConstructor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MyService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"/invoke</a:t>
            </a:r>
            <a:r>
              <a:rPr kumimoji="0" lang="en-US" altLang="ko-KR" sz="1100" b="0" i="0" u="none" strike="noStrike" cap="none" normalizeH="0" baseline="0">
                <a:ln>
                  <a:noFill/>
                </a:ln>
                <a:solidFill>
                  <a:srgbClr val="6AAB73"/>
                </a:solidFill>
                <a:effectLst/>
                <a:ea typeface="JetBrains Mono"/>
              </a:rPr>
              <a:t>S</a:t>
            </a:r>
            <a:r>
              <a:rPr kumimoji="0" lang="ko-KR" altLang="ko-KR" sz="1100" b="0" i="0" u="none" strike="noStrike" cap="none" normalizeH="0" baseline="0">
                <a:ln>
                  <a:noFill/>
                </a:ln>
                <a:solidFill>
                  <a:srgbClr val="6AAB73"/>
                </a:solidFill>
                <a:effectLst/>
                <a:ea typeface="JetBrains Mono"/>
              </a:rPr>
              <a:t>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invokeService</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Method serviceMethod =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F8E6D"/>
                </a:solidFill>
                <a:effectLst/>
                <a:ea typeface="JetBrains Mono"/>
              </a:rPr>
              <a:t>getC</a:t>
            </a:r>
            <a:r>
              <a:rPr kumimoji="0" lang="ko-KR" altLang="ko-KR" sz="1100" b="0" i="0" u="none" strike="noStrike" cap="none" normalizeH="0" baseline="0">
                <a:ln>
                  <a:noFill/>
                </a:ln>
                <a:solidFill>
                  <a:srgbClr val="CF8E6D"/>
                </a:solidFill>
                <a:effectLst/>
                <a:ea typeface="JetBrains Mono"/>
              </a:rPr>
              <a:t>lass</a:t>
            </a:r>
            <a:r>
              <a:rPr kumimoji="0" lang="en-US"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BCBEC4"/>
                </a:solidFill>
                <a:effectLst/>
                <a:ea typeface="JetBrains Mono"/>
              </a:rPr>
              <a:t>.getMethod(</a:t>
            </a:r>
            <a:r>
              <a:rPr kumimoji="0" lang="ko-KR" altLang="ko-KR" sz="1100" b="0" i="0" u="none" strike="noStrike" cap="none" normalizeH="0" baseline="0">
                <a:ln>
                  <a:noFill/>
                </a:ln>
                <a:solidFill>
                  <a:srgbClr val="6AAB73"/>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의 메서드 정보를 가져옴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InvocableHandlerMethod handlerMethod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InvocableHandlerMethod(</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 serviceMethod);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InvocableHandlerMethod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handlerMethod.setHandlerMethodArgumentResolvers(List.of(</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MyArgumentResolver()));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파라미터 해석을 위해 </a:t>
            </a:r>
            <a:r>
              <a:rPr kumimoji="0" lang="ko-KR" altLang="ko-KR" sz="1100" b="0" i="0" u="none" strike="noStrike" cap="none" normalizeH="0" baseline="0">
                <a:ln>
                  <a:noFill/>
                </a:ln>
                <a:solidFill>
                  <a:srgbClr val="7A7E85"/>
                </a:solidFill>
                <a:effectLst/>
                <a:ea typeface="JetBrains Mono"/>
              </a:rPr>
              <a:t>ArgumentResolver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설정</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ServletWebRequest webRequest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ServletWebRequest(request, response);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처리</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 생성</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ModelAndViewContainer();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ko-KR" altLang="en-US" sz="1100">
                <a:solidFill>
                  <a:srgbClr val="7A7E85"/>
                </a:solidFill>
                <a:ea typeface="JetBrains Mono"/>
                <a:cs typeface="Courier New" panose="02070309020205020404" pitchFamily="49" charset="0"/>
              </a:rPr>
              <a:t>모델 데이터 저장을 위해 필요</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Object result = handlerMethod.invokeForRequest(webRequest, mavContainer,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response.getWriter().write(result.toString());</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결과를 응답으로 출력</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211649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요청 및 응답 흐름</a:t>
            </a:r>
          </a:p>
        </p:txBody>
      </p:sp>
      <p:sp>
        <p:nvSpPr>
          <p:cNvPr id="17" name="원통형 16">
            <a:extLst>
              <a:ext uri="{FF2B5EF4-FFF2-40B4-BE49-F238E27FC236}">
                <a16:creationId xmlns:a16="http://schemas.microsoft.com/office/drawing/2014/main" id="{7867070C-7550-41D5-9F4D-F38E0B71E5E4}"/>
              </a:ext>
            </a:extLst>
          </p:cNvPr>
          <p:cNvSpPr/>
          <p:nvPr/>
        </p:nvSpPr>
        <p:spPr>
          <a:xfrm>
            <a:off x="1514702" y="2212604"/>
            <a:ext cx="1727851" cy="4442604"/>
          </a:xfrm>
          <a:prstGeom prst="can">
            <a:avLst>
              <a:gd name="adj" fmla="val 24275"/>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0" name="모서리가 둥근 직사각형 38">
            <a:extLst>
              <a:ext uri="{FF2B5EF4-FFF2-40B4-BE49-F238E27FC236}">
                <a16:creationId xmlns:a16="http://schemas.microsoft.com/office/drawing/2014/main" id="{8C451171-0408-42AA-B078-2DA51B12DF85}"/>
              </a:ext>
            </a:extLst>
          </p:cNvPr>
          <p:cNvSpPr/>
          <p:nvPr/>
        </p:nvSpPr>
        <p:spPr>
          <a:xfrm>
            <a:off x="1580040" y="4527900"/>
            <a:ext cx="1597172" cy="44769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Servlet</a:t>
            </a:r>
            <a:endParaRPr lang="ko-KR" altLang="en-US" sz="1400">
              <a:solidFill>
                <a:schemeClr val="bg1"/>
              </a:solidFill>
              <a:latin typeface="+mj-lt"/>
              <a:ea typeface="나눔바른고딕" panose="020B0603020101020101"/>
            </a:endParaRPr>
          </a:p>
        </p:txBody>
      </p:sp>
      <p:sp>
        <p:nvSpPr>
          <p:cNvPr id="2" name="모서리가 둥근 직사각형 38">
            <a:extLst>
              <a:ext uri="{FF2B5EF4-FFF2-40B4-BE49-F238E27FC236}">
                <a16:creationId xmlns:a16="http://schemas.microsoft.com/office/drawing/2014/main" id="{220FA4CA-CA51-57B9-3B7E-3CEA96DC3EF1}"/>
              </a:ext>
            </a:extLst>
          </p:cNvPr>
          <p:cNvSpPr/>
          <p:nvPr/>
        </p:nvSpPr>
        <p:spPr>
          <a:xfrm>
            <a:off x="1078303" y="3058669"/>
            <a:ext cx="2600648" cy="1000882"/>
          </a:xfrm>
          <a:prstGeom prst="roundRect">
            <a:avLst>
              <a:gd name="adj" fmla="val 10055"/>
            </a:avLst>
          </a:prstGeom>
          <a:solidFill>
            <a:schemeClr val="bg2">
              <a:alpha val="50183"/>
            </a:schemeClr>
          </a:solidFill>
          <a:ln w="19050">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spcBef>
                <a:spcPts val="400"/>
              </a:spcBef>
            </a:pPr>
            <a:r>
              <a:rPr lang="en-US" altLang="ko-KR" sz="1200" b="1">
                <a:solidFill>
                  <a:schemeClr val="tx1"/>
                </a:solidFill>
                <a:latin typeface="+mj-lt"/>
                <a:ea typeface="나눔바른고딕" panose="020B0603020101020101"/>
              </a:rPr>
              <a:t>Request </a:t>
            </a:r>
            <a:r>
              <a:rPr lang="ko-KR" altLang="en-US" sz="1200" b="1">
                <a:solidFill>
                  <a:schemeClr val="tx1"/>
                </a:solidFill>
                <a:latin typeface="+mj-lt"/>
                <a:ea typeface="나눔바른고딕" panose="020B0603020101020101"/>
              </a:rPr>
              <a:t>객체 생성 및 기능 수행</a:t>
            </a:r>
            <a:endParaRPr lang="ko-KR" altLang="en-US" sz="10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2E0B7796-B7A3-9709-A439-2F19D394D392}"/>
              </a:ext>
            </a:extLst>
          </p:cNvPr>
          <p:cNvSpPr/>
          <p:nvPr/>
        </p:nvSpPr>
        <p:spPr>
          <a:xfrm>
            <a:off x="1078303" y="5369828"/>
            <a:ext cx="2600648" cy="938719"/>
          </a:xfrm>
          <a:prstGeom prst="roundRect">
            <a:avLst>
              <a:gd name="adj" fmla="val 11540"/>
            </a:avLst>
          </a:prstGeom>
          <a:solidFill>
            <a:schemeClr val="bg2">
              <a:alpha val="49825"/>
            </a:schemeClr>
          </a:solidFill>
          <a:ln w="19050">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spcBef>
                <a:spcPts val="400"/>
              </a:spcBef>
            </a:pPr>
            <a:r>
              <a:rPr lang="en-US" altLang="ko-KR" sz="1200" b="1">
                <a:solidFill>
                  <a:schemeClr val="tx1"/>
                </a:solidFill>
                <a:latin typeface="+mj-lt"/>
                <a:ea typeface="나눔바른고딕" panose="020B0603020101020101"/>
              </a:rPr>
              <a:t>Response </a:t>
            </a:r>
            <a:r>
              <a:rPr lang="ko-KR" altLang="en-US" sz="1200" b="1">
                <a:solidFill>
                  <a:schemeClr val="tx1"/>
                </a:solidFill>
                <a:latin typeface="+mj-lt"/>
                <a:ea typeface="나눔바른고딕" panose="020B0603020101020101"/>
              </a:rPr>
              <a:t>객체 생성 및 기능 수행</a:t>
            </a:r>
            <a:endParaRPr lang="ko-KR" altLang="en-US" sz="1000">
              <a:solidFill>
                <a:schemeClr val="tx1"/>
              </a:solidFill>
              <a:latin typeface="+mj-lt"/>
              <a:ea typeface="나눔바른고딕" panose="020B0603020101020101"/>
            </a:endParaRPr>
          </a:p>
        </p:txBody>
      </p:sp>
      <p:sp>
        <p:nvSpPr>
          <p:cNvPr id="7" name="TextBox 6">
            <a:extLst>
              <a:ext uri="{FF2B5EF4-FFF2-40B4-BE49-F238E27FC236}">
                <a16:creationId xmlns:a16="http://schemas.microsoft.com/office/drawing/2014/main" id="{338E9A35-7276-1B69-9227-236B5F822804}"/>
              </a:ext>
            </a:extLst>
          </p:cNvPr>
          <p:cNvSpPr txBox="1"/>
          <p:nvPr/>
        </p:nvSpPr>
        <p:spPr>
          <a:xfrm>
            <a:off x="3544077" y="834501"/>
            <a:ext cx="7929423" cy="430887"/>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클라이언트 요청 전송</a:t>
            </a:r>
            <a:endParaRPr lang="en-US" altLang="ko-KR" sz="1100" b="1">
              <a:solidFill>
                <a:schemeClr val="bg1"/>
              </a:solidFill>
              <a:latin typeface="+mj-lt"/>
            </a:endParaRPr>
          </a:p>
          <a:p>
            <a:r>
              <a:rPr lang="ko-KR" altLang="en-US" sz="1100">
                <a:solidFill>
                  <a:schemeClr val="bg1">
                    <a:lumMod val="65000"/>
                  </a:schemeClr>
                </a:solidFill>
                <a:latin typeface="+mj-lt"/>
              </a:rPr>
              <a:t>클라이언트가 </a:t>
            </a:r>
            <a:r>
              <a:rPr lang="en-US" altLang="ko-KR" sz="1100">
                <a:solidFill>
                  <a:schemeClr val="bg1">
                    <a:lumMod val="65000"/>
                  </a:schemeClr>
                </a:solidFill>
                <a:latin typeface="+mj-lt"/>
              </a:rPr>
              <a:t>http://localhost:8080/hello</a:t>
            </a:r>
            <a:r>
              <a:rPr lang="ko-KR" altLang="en-US" sz="1100">
                <a:solidFill>
                  <a:schemeClr val="bg1">
                    <a:lumMod val="65000"/>
                  </a:schemeClr>
                </a:solidFill>
                <a:latin typeface="+mj-lt"/>
              </a:rPr>
              <a:t>로 </a:t>
            </a:r>
            <a:r>
              <a:rPr lang="en-US" altLang="ko-KR" sz="1100">
                <a:solidFill>
                  <a:schemeClr val="bg1">
                    <a:lumMod val="65000"/>
                  </a:schemeClr>
                </a:solidFill>
                <a:latin typeface="+mj-lt"/>
              </a:rPr>
              <a:t>HTTP </a:t>
            </a:r>
            <a:r>
              <a:rPr lang="ko-KR" altLang="en-US" sz="1100">
                <a:solidFill>
                  <a:schemeClr val="bg1">
                    <a:lumMod val="65000"/>
                  </a:schemeClr>
                </a:solidFill>
                <a:latin typeface="+mj-lt"/>
              </a:rPr>
              <a:t>요청을 보낸다</a:t>
            </a:r>
            <a:endParaRPr lang="en-US" altLang="ko-KR" sz="1100">
              <a:solidFill>
                <a:schemeClr val="bg1">
                  <a:lumMod val="65000"/>
                </a:schemeClr>
              </a:solidFill>
              <a:latin typeface="+mj-lt"/>
            </a:endParaRPr>
          </a:p>
        </p:txBody>
      </p:sp>
      <p:sp>
        <p:nvSpPr>
          <p:cNvPr id="8" name="타원 7">
            <a:extLst>
              <a:ext uri="{FF2B5EF4-FFF2-40B4-BE49-F238E27FC236}">
                <a16:creationId xmlns:a16="http://schemas.microsoft.com/office/drawing/2014/main" id="{2153EE07-7A78-91F8-CCFB-98E997A928D8}"/>
              </a:ext>
            </a:extLst>
          </p:cNvPr>
          <p:cNvSpPr/>
          <p:nvPr/>
        </p:nvSpPr>
        <p:spPr>
          <a:xfrm>
            <a:off x="2035727" y="638003"/>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9" name="직사각형 8">
            <a:extLst>
              <a:ext uri="{FF2B5EF4-FFF2-40B4-BE49-F238E27FC236}">
                <a16:creationId xmlns:a16="http://schemas.microsoft.com/office/drawing/2014/main" id="{2A727DC4-B3D2-06DF-3C70-4883EE7539FF}"/>
              </a:ext>
            </a:extLst>
          </p:cNvPr>
          <p:cNvSpPr/>
          <p:nvPr/>
        </p:nvSpPr>
        <p:spPr>
          <a:xfrm>
            <a:off x="2077102" y="865985"/>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10" name="직선 화살표 연결선 9">
            <a:extLst>
              <a:ext uri="{FF2B5EF4-FFF2-40B4-BE49-F238E27FC236}">
                <a16:creationId xmlns:a16="http://schemas.microsoft.com/office/drawing/2014/main" id="{7B4833B8-21A0-3567-9792-9198A75A94DF}"/>
              </a:ext>
            </a:extLst>
          </p:cNvPr>
          <p:cNvCxnSpPr>
            <a:cxnSpLocks/>
            <a:stCxn id="8" idx="4"/>
            <a:endCxn id="17" idx="1"/>
          </p:cNvCxnSpPr>
          <p:nvPr/>
        </p:nvCxnSpPr>
        <p:spPr>
          <a:xfrm>
            <a:off x="2378627" y="1323803"/>
            <a:ext cx="1" cy="888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20C5310-0F23-F10C-5A1B-3400240FA5F4}"/>
              </a:ext>
            </a:extLst>
          </p:cNvPr>
          <p:cNvSpPr txBox="1"/>
          <p:nvPr/>
        </p:nvSpPr>
        <p:spPr>
          <a:xfrm>
            <a:off x="5066440" y="2106178"/>
            <a:ext cx="6434733" cy="1954381"/>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요청 수신</a:t>
            </a:r>
            <a:endParaRPr lang="en-US" altLang="ko-KR" sz="1100" b="1">
              <a:solidFill>
                <a:schemeClr val="bg1"/>
              </a:solidFill>
              <a:latin typeface="+mj-lt"/>
            </a:endParaRPr>
          </a:p>
          <a:p>
            <a:r>
              <a:rPr lang="en-US" altLang="ko-KR" sz="1100">
                <a:solidFill>
                  <a:schemeClr val="bg1">
                    <a:lumMod val="65000"/>
                  </a:schemeClr>
                </a:solidFill>
                <a:latin typeface="+mj-lt"/>
              </a:rPr>
              <a:t>WAS(</a:t>
            </a:r>
            <a:r>
              <a:rPr lang="ko-KR" altLang="en-US" sz="1100">
                <a:solidFill>
                  <a:schemeClr val="bg1">
                    <a:lumMod val="65000"/>
                  </a:schemeClr>
                </a:solidFill>
                <a:latin typeface="+mj-lt"/>
              </a:rPr>
              <a:t>예</a:t>
            </a:r>
            <a:r>
              <a:rPr lang="en-US" altLang="ko-KR" sz="1100">
                <a:solidFill>
                  <a:schemeClr val="bg1">
                    <a:lumMod val="65000"/>
                  </a:schemeClr>
                </a:solidFill>
                <a:latin typeface="+mj-lt"/>
              </a:rPr>
              <a:t>: Tomcat, Jetty, JBoss </a:t>
            </a:r>
            <a:r>
              <a:rPr lang="ko-KR" altLang="en-US" sz="1100">
                <a:solidFill>
                  <a:schemeClr val="bg1">
                    <a:lumMod val="65000"/>
                  </a:schemeClr>
                </a:solidFill>
                <a:latin typeface="+mj-lt"/>
              </a:rPr>
              <a:t>등</a:t>
            </a:r>
            <a:r>
              <a:rPr lang="en-US" altLang="ko-KR" sz="1100">
                <a:solidFill>
                  <a:schemeClr val="bg1">
                    <a:lumMod val="65000"/>
                  </a:schemeClr>
                </a:solidFill>
                <a:latin typeface="+mj-lt"/>
              </a:rPr>
              <a:t>)</a:t>
            </a:r>
            <a:r>
              <a:rPr lang="ko-KR" altLang="en-US" sz="1100">
                <a:solidFill>
                  <a:schemeClr val="bg1">
                    <a:lumMod val="65000"/>
                  </a:schemeClr>
                </a:solidFill>
                <a:latin typeface="+mj-lt"/>
              </a:rPr>
              <a:t>가 포트 </a:t>
            </a:r>
            <a:r>
              <a:rPr lang="en-US" altLang="ko-KR" sz="1100">
                <a:solidFill>
                  <a:schemeClr val="bg1">
                    <a:lumMod val="65000"/>
                  </a:schemeClr>
                </a:solidFill>
                <a:latin typeface="+mj-lt"/>
              </a:rPr>
              <a:t>8080</a:t>
            </a:r>
            <a:r>
              <a:rPr lang="ko-KR" altLang="en-US" sz="1100">
                <a:solidFill>
                  <a:schemeClr val="bg1">
                    <a:lumMod val="65000"/>
                  </a:schemeClr>
                </a:solidFill>
                <a:latin typeface="+mj-lt"/>
              </a:rPr>
              <a:t>에서 들어오는 요청을 수신한다</a:t>
            </a:r>
            <a:endParaRPr lang="en-US" altLang="ko-KR" sz="1100">
              <a:solidFill>
                <a:schemeClr val="bg1">
                  <a:lumMod val="65000"/>
                </a:schemeClr>
              </a:solidFill>
              <a:latin typeface="+mj-lt"/>
            </a:endParaRPr>
          </a:p>
          <a:p>
            <a:endParaRPr lang="en-US" altLang="ko-KR" sz="1100">
              <a:solidFill>
                <a:schemeClr val="bg1"/>
              </a:solidFill>
              <a:latin typeface="+mj-lt"/>
            </a:endParaRPr>
          </a:p>
          <a:p>
            <a:r>
              <a:rPr lang="en-US" altLang="ko-KR" sz="1100" b="1">
                <a:solidFill>
                  <a:schemeClr val="bg1"/>
                </a:solidFill>
                <a:latin typeface="+mj-lt"/>
              </a:rPr>
              <a:t>HTTP </a:t>
            </a:r>
            <a:r>
              <a:rPr lang="ko-KR" altLang="en-US" sz="1100" b="1">
                <a:solidFill>
                  <a:schemeClr val="bg1"/>
                </a:solidFill>
                <a:latin typeface="+mj-lt"/>
              </a:rPr>
              <a:t>요청 파싱</a:t>
            </a:r>
            <a:endParaRPr lang="en-US" altLang="ko-KR" sz="1100" b="1">
              <a:solidFill>
                <a:schemeClr val="bg1"/>
              </a:solidFill>
              <a:latin typeface="+mj-lt"/>
            </a:endParaRPr>
          </a:p>
          <a:p>
            <a:r>
              <a:rPr lang="en-US" altLang="ko-KR" sz="1100">
                <a:solidFill>
                  <a:schemeClr val="bg1">
                    <a:lumMod val="65000"/>
                  </a:schemeClr>
                </a:solidFill>
                <a:latin typeface="+mj-lt"/>
              </a:rPr>
              <a:t>WAS</a:t>
            </a:r>
            <a:r>
              <a:rPr lang="ko-KR" altLang="en-US" sz="1100">
                <a:solidFill>
                  <a:schemeClr val="bg1">
                    <a:lumMod val="65000"/>
                  </a:schemeClr>
                </a:solidFill>
                <a:latin typeface="+mj-lt"/>
              </a:rPr>
              <a:t>는 </a:t>
            </a:r>
            <a:r>
              <a:rPr lang="en-US" altLang="ko-KR" sz="1100">
                <a:solidFill>
                  <a:schemeClr val="bg1">
                    <a:lumMod val="65000"/>
                  </a:schemeClr>
                </a:solidFill>
                <a:latin typeface="+mj-lt"/>
              </a:rPr>
              <a:t>HTTP </a:t>
            </a:r>
            <a:r>
              <a:rPr lang="ko-KR" altLang="en-US" sz="1100">
                <a:solidFill>
                  <a:schemeClr val="bg1">
                    <a:lumMod val="65000"/>
                  </a:schemeClr>
                </a:solidFill>
                <a:latin typeface="+mj-lt"/>
              </a:rPr>
              <a:t>요청을 파싱하여 요청 메서드</a:t>
            </a:r>
            <a:r>
              <a:rPr lang="en-US" altLang="ko-KR" sz="1100">
                <a:solidFill>
                  <a:schemeClr val="bg1">
                    <a:lumMod val="65000"/>
                  </a:schemeClr>
                </a:solidFill>
                <a:latin typeface="+mj-lt"/>
              </a:rPr>
              <a:t>(GET), </a:t>
            </a:r>
            <a:r>
              <a:rPr lang="ko-KR" altLang="en-US" sz="1100">
                <a:solidFill>
                  <a:schemeClr val="bg1">
                    <a:lumMod val="65000"/>
                  </a:schemeClr>
                </a:solidFill>
                <a:latin typeface="+mj-lt"/>
              </a:rPr>
              <a:t>요청 </a:t>
            </a:r>
            <a:r>
              <a:rPr lang="en-US" altLang="ko-KR" sz="1100">
                <a:solidFill>
                  <a:schemeClr val="bg1">
                    <a:lumMod val="65000"/>
                  </a:schemeClr>
                </a:solidFill>
                <a:latin typeface="+mj-lt"/>
              </a:rPr>
              <a:t>URL(/hello), </a:t>
            </a:r>
            <a:r>
              <a:rPr lang="ko-KR" altLang="en-US" sz="1100">
                <a:solidFill>
                  <a:schemeClr val="bg1">
                    <a:lumMod val="65000"/>
                  </a:schemeClr>
                </a:solidFill>
                <a:latin typeface="+mj-lt"/>
              </a:rPr>
              <a:t>헤더 정보</a:t>
            </a:r>
            <a:r>
              <a:rPr lang="en-US" altLang="ko-KR" sz="1100">
                <a:solidFill>
                  <a:schemeClr val="bg1">
                    <a:lumMod val="65000"/>
                  </a:schemeClr>
                </a:solidFill>
                <a:latin typeface="+mj-lt"/>
              </a:rPr>
              <a:t>,</a:t>
            </a:r>
            <a:r>
              <a:rPr lang="ko-KR" altLang="en-US" sz="1100">
                <a:solidFill>
                  <a:schemeClr val="bg1">
                    <a:lumMod val="65000"/>
                  </a:schemeClr>
                </a:solidFill>
                <a:latin typeface="+mj-lt"/>
              </a:rPr>
              <a:t> 본문 등을 분석한다</a:t>
            </a:r>
            <a:endParaRPr lang="en-US" altLang="ko-KR" sz="1100">
              <a:solidFill>
                <a:schemeClr val="bg1">
                  <a:lumMod val="65000"/>
                </a:schemeClr>
              </a:solidFill>
              <a:latin typeface="+mj-lt"/>
            </a:endParaRPr>
          </a:p>
          <a:p>
            <a:endParaRPr lang="en-US" altLang="ko-KR" sz="1100">
              <a:solidFill>
                <a:schemeClr val="bg1"/>
              </a:solidFill>
              <a:latin typeface="+mj-lt"/>
            </a:endParaRPr>
          </a:p>
          <a:p>
            <a:r>
              <a:rPr lang="ko-KR" altLang="en-US" sz="1100" b="1">
                <a:solidFill>
                  <a:schemeClr val="bg1"/>
                </a:solidFill>
                <a:latin typeface="+mj-lt"/>
              </a:rPr>
              <a:t>서블릿 매핑</a:t>
            </a:r>
            <a:endParaRPr lang="en-US" altLang="ko-KR" sz="1100" b="1">
              <a:solidFill>
                <a:schemeClr val="bg1"/>
              </a:solidFill>
              <a:latin typeface="+mj-lt"/>
            </a:endParaRPr>
          </a:p>
          <a:p>
            <a:r>
              <a:rPr lang="ko-KR" altLang="en-US" sz="1100">
                <a:solidFill>
                  <a:schemeClr val="bg1">
                    <a:lumMod val="65000"/>
                  </a:schemeClr>
                </a:solidFill>
                <a:latin typeface="+mj-lt"/>
              </a:rPr>
              <a:t>요청 </a:t>
            </a:r>
            <a:r>
              <a:rPr lang="en-US" altLang="ko-KR" sz="1100">
                <a:solidFill>
                  <a:schemeClr val="bg1">
                    <a:lumMod val="65000"/>
                  </a:schemeClr>
                </a:solidFill>
                <a:latin typeface="+mj-lt"/>
              </a:rPr>
              <a:t>URL /hello</a:t>
            </a:r>
            <a:r>
              <a:rPr lang="ko-KR" altLang="en-US" sz="1100">
                <a:solidFill>
                  <a:schemeClr val="bg1">
                    <a:lumMod val="65000"/>
                  </a:schemeClr>
                </a:solidFill>
                <a:latin typeface="+mj-lt"/>
              </a:rPr>
              <a:t>가 어떤 서블릿</a:t>
            </a:r>
            <a:r>
              <a:rPr lang="en-US" altLang="ko-KR" sz="1100">
                <a:solidFill>
                  <a:schemeClr val="bg1">
                    <a:lumMod val="65000"/>
                  </a:schemeClr>
                </a:solidFill>
                <a:latin typeface="+mj-lt"/>
              </a:rPr>
              <a:t>(Servlet)</a:t>
            </a:r>
            <a:r>
              <a:rPr lang="ko-KR" altLang="en-US" sz="1100">
                <a:solidFill>
                  <a:schemeClr val="bg1">
                    <a:lumMod val="65000"/>
                  </a:schemeClr>
                </a:solidFill>
                <a:latin typeface="+mj-lt"/>
              </a:rPr>
              <a:t>에 매핑되어 있는지 찾는다</a:t>
            </a:r>
            <a:endParaRPr lang="en-US" altLang="ko-KR" sz="1100">
              <a:solidFill>
                <a:schemeClr val="bg1">
                  <a:lumMod val="65000"/>
                </a:schemeClr>
              </a:solidFill>
              <a:latin typeface="+mj-lt"/>
            </a:endParaRPr>
          </a:p>
          <a:p>
            <a:endParaRPr lang="en-US" altLang="ko-KR" sz="1100">
              <a:solidFill>
                <a:schemeClr val="bg1">
                  <a:lumMod val="65000"/>
                </a:schemeClr>
              </a:solidFill>
              <a:latin typeface="+mj-lt"/>
            </a:endParaRPr>
          </a:p>
          <a:p>
            <a:r>
              <a:rPr lang="ko-KR" altLang="en-US" sz="1100" b="1">
                <a:solidFill>
                  <a:schemeClr val="bg1"/>
                </a:solidFill>
                <a:latin typeface="+mj-lt"/>
              </a:rPr>
              <a:t>서블릿 실행</a:t>
            </a:r>
            <a:endParaRPr lang="en-US" altLang="ko-KR" sz="1100" b="1">
              <a:solidFill>
                <a:schemeClr val="bg1"/>
              </a:solidFill>
              <a:latin typeface="+mj-lt"/>
            </a:endParaRPr>
          </a:p>
          <a:p>
            <a:r>
              <a:rPr lang="ko-KR" altLang="en-US" sz="1100">
                <a:solidFill>
                  <a:schemeClr val="bg1">
                    <a:lumMod val="65000"/>
                  </a:schemeClr>
                </a:solidFill>
                <a:latin typeface="+mj-lt"/>
              </a:rPr>
              <a:t>매핑된 서블릿이 있으면 </a:t>
            </a:r>
            <a:r>
              <a:rPr lang="en-US" altLang="ko-KR" sz="1100">
                <a:solidFill>
                  <a:schemeClr val="bg1">
                    <a:lumMod val="65000"/>
                  </a:schemeClr>
                </a:solidFill>
                <a:latin typeface="+mj-lt"/>
              </a:rPr>
              <a:t>WAS</a:t>
            </a:r>
            <a:r>
              <a:rPr lang="ko-KR" altLang="en-US" sz="1100">
                <a:solidFill>
                  <a:schemeClr val="bg1">
                    <a:lumMod val="65000"/>
                  </a:schemeClr>
                </a:solidFill>
                <a:latin typeface="+mj-lt"/>
              </a:rPr>
              <a:t>는 해당 서블릿의 </a:t>
            </a:r>
            <a:r>
              <a:rPr lang="en-US" altLang="ko-KR" sz="1100">
                <a:solidFill>
                  <a:schemeClr val="bg1">
                    <a:lumMod val="65000"/>
                  </a:schemeClr>
                </a:solidFill>
                <a:latin typeface="+mj-lt"/>
              </a:rPr>
              <a:t>service </a:t>
            </a:r>
            <a:r>
              <a:rPr lang="ko-KR" altLang="en-US" sz="1100">
                <a:solidFill>
                  <a:schemeClr val="bg1">
                    <a:lumMod val="65000"/>
                  </a:schemeClr>
                </a:solidFill>
                <a:latin typeface="+mj-lt"/>
              </a:rPr>
              <a:t>메서드를 호출한다</a:t>
            </a:r>
            <a:endParaRPr lang="en-US" altLang="ko-KR" sz="1100">
              <a:solidFill>
                <a:schemeClr val="bg1">
                  <a:lumMod val="65000"/>
                </a:schemeClr>
              </a:solidFill>
              <a:latin typeface="+mj-lt"/>
            </a:endParaRPr>
          </a:p>
        </p:txBody>
      </p:sp>
      <p:sp>
        <p:nvSpPr>
          <p:cNvPr id="16" name="TextBox 15">
            <a:extLst>
              <a:ext uri="{FF2B5EF4-FFF2-40B4-BE49-F238E27FC236}">
                <a16:creationId xmlns:a16="http://schemas.microsoft.com/office/drawing/2014/main" id="{F9DD1609-AD30-B78C-3EB2-CD1FB1210CAD}"/>
              </a:ext>
            </a:extLst>
          </p:cNvPr>
          <p:cNvSpPr txBox="1"/>
          <p:nvPr/>
        </p:nvSpPr>
        <p:spPr>
          <a:xfrm>
            <a:off x="1514702" y="1536190"/>
            <a:ext cx="950974" cy="303929"/>
          </a:xfrm>
          <a:prstGeom prst="rect">
            <a:avLst/>
          </a:prstGeom>
          <a:noFill/>
        </p:spPr>
        <p:txBody>
          <a:bodyPr wrap="square">
            <a:spAutoFit/>
          </a:bodyPr>
          <a:lstStyle/>
          <a:p>
            <a:pPr algn="ctr">
              <a:lnSpc>
                <a:spcPct val="150000"/>
              </a:lnSpc>
            </a:pPr>
            <a:r>
              <a:rPr lang="en-US" altLang="ko-KR" sz="1000" b="1">
                <a:latin typeface="+mj-lt"/>
              </a:rPr>
              <a:t>GET</a:t>
            </a:r>
            <a:r>
              <a:rPr lang="ko-KR" altLang="en-US" sz="1000" b="1">
                <a:latin typeface="+mj-lt"/>
              </a:rPr>
              <a:t> </a:t>
            </a:r>
            <a:r>
              <a:rPr lang="en-US" altLang="ko-KR" sz="1000" b="1">
                <a:latin typeface="+mj-lt"/>
              </a:rPr>
              <a:t>/hello</a:t>
            </a:r>
            <a:endParaRPr lang="ko-KR" altLang="en-US" sz="1000" b="1">
              <a:latin typeface="+mj-lt"/>
            </a:endParaRPr>
          </a:p>
        </p:txBody>
      </p:sp>
      <p:sp>
        <p:nvSpPr>
          <p:cNvPr id="23" name="TextBox 22">
            <a:extLst>
              <a:ext uri="{FF2B5EF4-FFF2-40B4-BE49-F238E27FC236}">
                <a16:creationId xmlns:a16="http://schemas.microsoft.com/office/drawing/2014/main" id="{BD437ACB-B0C0-C07B-D6EB-29BB90279636}"/>
              </a:ext>
            </a:extLst>
          </p:cNvPr>
          <p:cNvSpPr txBox="1"/>
          <p:nvPr/>
        </p:nvSpPr>
        <p:spPr>
          <a:xfrm>
            <a:off x="5066439" y="4426195"/>
            <a:ext cx="6434733" cy="579005"/>
          </a:xfrm>
          <a:prstGeom prst="rect">
            <a:avLst/>
          </a:prstGeom>
          <a:solidFill>
            <a:schemeClr val="tx2">
              <a:lumMod val="50000"/>
            </a:schemeClr>
          </a:solidFill>
        </p:spPr>
        <p:txBody>
          <a:bodyPr wrap="square">
            <a:spAutoFit/>
          </a:bodyPr>
          <a:lstStyle/>
          <a:p>
            <a:pPr>
              <a:lnSpc>
                <a:spcPct val="150000"/>
              </a:lnSpc>
            </a:pPr>
            <a:r>
              <a:rPr lang="ko-KR" altLang="en-US" sz="1100" b="1">
                <a:solidFill>
                  <a:schemeClr val="bg1"/>
                </a:solidFill>
                <a:latin typeface="+mj-lt"/>
              </a:rPr>
              <a:t>비즈니스 로직 처리</a:t>
            </a:r>
            <a:endParaRPr lang="en-US" altLang="ko-KR" sz="1100" b="1">
              <a:solidFill>
                <a:schemeClr val="bg1"/>
              </a:solidFill>
              <a:latin typeface="+mj-lt"/>
            </a:endParaRPr>
          </a:p>
          <a:p>
            <a:pPr>
              <a:lnSpc>
                <a:spcPct val="150000"/>
              </a:lnSpc>
            </a:pPr>
            <a:r>
              <a:rPr lang="ko-KR" altLang="en-US" sz="1100">
                <a:solidFill>
                  <a:schemeClr val="bg1">
                    <a:lumMod val="75000"/>
                  </a:schemeClr>
                </a:solidFill>
                <a:latin typeface="+mj-lt"/>
              </a:rPr>
              <a:t>서블릿은 필요한 비즈니스 로직을 수행하고</a:t>
            </a:r>
            <a:r>
              <a:rPr lang="en-US" altLang="ko-KR" sz="1100">
                <a:solidFill>
                  <a:schemeClr val="bg1">
                    <a:lumMod val="75000"/>
                  </a:schemeClr>
                </a:solidFill>
                <a:latin typeface="+mj-lt"/>
              </a:rPr>
              <a:t> </a:t>
            </a:r>
            <a:r>
              <a:rPr lang="ko-KR" altLang="en-US" sz="1100">
                <a:solidFill>
                  <a:schemeClr val="bg1">
                    <a:lumMod val="75000"/>
                  </a:schemeClr>
                </a:solidFill>
                <a:latin typeface="+mj-lt"/>
              </a:rPr>
              <a:t>결과를 생성한다</a:t>
            </a:r>
            <a:endParaRPr lang="en-US" altLang="ko-KR" sz="1100">
              <a:solidFill>
                <a:schemeClr val="bg1">
                  <a:lumMod val="75000"/>
                </a:schemeClr>
              </a:solidFill>
              <a:latin typeface="+mj-lt"/>
            </a:endParaRPr>
          </a:p>
        </p:txBody>
      </p:sp>
      <p:sp>
        <p:nvSpPr>
          <p:cNvPr id="31" name="TextBox 30">
            <a:extLst>
              <a:ext uri="{FF2B5EF4-FFF2-40B4-BE49-F238E27FC236}">
                <a16:creationId xmlns:a16="http://schemas.microsoft.com/office/drawing/2014/main" id="{AB6A8A1A-9F2A-6BB3-20A0-4C1A9FF99DCE}"/>
              </a:ext>
            </a:extLst>
          </p:cNvPr>
          <p:cNvSpPr txBox="1"/>
          <p:nvPr/>
        </p:nvSpPr>
        <p:spPr>
          <a:xfrm>
            <a:off x="5066440" y="5370836"/>
            <a:ext cx="6434733" cy="938719"/>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응답 전송</a:t>
            </a:r>
            <a:endParaRPr lang="en-US" altLang="ko-KR" sz="1100" b="1">
              <a:solidFill>
                <a:schemeClr val="bg1"/>
              </a:solidFill>
              <a:latin typeface="+mj-lt"/>
            </a:endParaRPr>
          </a:p>
          <a:p>
            <a:r>
              <a:rPr lang="ko-KR" altLang="en-US" sz="1100">
                <a:solidFill>
                  <a:schemeClr val="bg1">
                    <a:lumMod val="65000"/>
                  </a:schemeClr>
                </a:solidFill>
                <a:latin typeface="+mj-lt"/>
              </a:rPr>
              <a:t>생성된 응답은 </a:t>
            </a:r>
            <a:r>
              <a:rPr lang="en-US" altLang="ko-KR" sz="1100">
                <a:solidFill>
                  <a:schemeClr val="bg1">
                    <a:lumMod val="65000"/>
                  </a:schemeClr>
                </a:solidFill>
                <a:latin typeface="+mj-lt"/>
              </a:rPr>
              <a:t>WAS</a:t>
            </a:r>
            <a:r>
              <a:rPr lang="ko-KR" altLang="en-US" sz="1100">
                <a:solidFill>
                  <a:schemeClr val="bg1">
                    <a:lumMod val="65000"/>
                  </a:schemeClr>
                </a:solidFill>
                <a:latin typeface="+mj-lt"/>
              </a:rPr>
              <a:t>를 통해 클라이언트로 전송된다</a:t>
            </a:r>
            <a:endParaRPr lang="en-US" altLang="ko-KR" sz="1100">
              <a:solidFill>
                <a:schemeClr val="bg1">
                  <a:lumMod val="65000"/>
                </a:schemeClr>
              </a:solidFill>
              <a:latin typeface="+mj-lt"/>
            </a:endParaRPr>
          </a:p>
          <a:p>
            <a:endParaRPr lang="en-US" altLang="ko-KR" sz="1100" b="1">
              <a:solidFill>
                <a:schemeClr val="bg1">
                  <a:lumMod val="65000"/>
                </a:schemeClr>
              </a:solidFill>
              <a:latin typeface="+mj-lt"/>
            </a:endParaRPr>
          </a:p>
          <a:p>
            <a:r>
              <a:rPr lang="ko-KR" altLang="en-US" sz="1100" b="1">
                <a:solidFill>
                  <a:schemeClr val="bg1"/>
                </a:solidFill>
                <a:latin typeface="+mj-lt"/>
              </a:rPr>
              <a:t>클라이언트 수신 및 렌더링</a:t>
            </a:r>
            <a:endParaRPr lang="en-US" altLang="ko-KR" sz="1100" b="1">
              <a:solidFill>
                <a:schemeClr val="bg1"/>
              </a:solidFill>
              <a:latin typeface="+mj-lt"/>
            </a:endParaRPr>
          </a:p>
          <a:p>
            <a:r>
              <a:rPr lang="ko-KR" altLang="en-US" sz="1100">
                <a:solidFill>
                  <a:schemeClr val="bg1">
                    <a:lumMod val="65000"/>
                  </a:schemeClr>
                </a:solidFill>
                <a:latin typeface="+mj-lt"/>
              </a:rPr>
              <a:t>클라이언트는 응답을 수신하고</a:t>
            </a:r>
            <a:r>
              <a:rPr lang="en-US" altLang="ko-KR" sz="1100">
                <a:solidFill>
                  <a:schemeClr val="bg1">
                    <a:lumMod val="65000"/>
                  </a:schemeClr>
                </a:solidFill>
                <a:latin typeface="+mj-lt"/>
              </a:rPr>
              <a:t>, </a:t>
            </a:r>
            <a:r>
              <a:rPr lang="ko-KR" altLang="en-US" sz="1100">
                <a:solidFill>
                  <a:schemeClr val="bg1">
                    <a:lumMod val="65000"/>
                  </a:schemeClr>
                </a:solidFill>
                <a:latin typeface="+mj-lt"/>
              </a:rPr>
              <a:t>브라우저는 </a:t>
            </a:r>
            <a:r>
              <a:rPr lang="en-US" altLang="ko-KR" sz="1100">
                <a:solidFill>
                  <a:schemeClr val="bg1">
                    <a:lumMod val="65000"/>
                  </a:schemeClr>
                </a:solidFill>
                <a:latin typeface="+mj-lt"/>
              </a:rPr>
              <a:t>HTML</a:t>
            </a:r>
            <a:r>
              <a:rPr lang="ko-KR" altLang="en-US" sz="1100">
                <a:solidFill>
                  <a:schemeClr val="bg1">
                    <a:lumMod val="65000"/>
                  </a:schemeClr>
                </a:solidFill>
                <a:latin typeface="+mj-lt"/>
              </a:rPr>
              <a:t>을 렌더링하여 사용자에게 표시한다</a:t>
            </a:r>
            <a:endParaRPr lang="en-US" altLang="ko-KR" sz="1100">
              <a:solidFill>
                <a:schemeClr val="bg1">
                  <a:lumMod val="65000"/>
                </a:schemeClr>
              </a:solidFill>
              <a:latin typeface="+mj-lt"/>
            </a:endParaRPr>
          </a:p>
        </p:txBody>
      </p:sp>
      <p:sp>
        <p:nvSpPr>
          <p:cNvPr id="34" name="오른쪽 화살표[R] 33">
            <a:extLst>
              <a:ext uri="{FF2B5EF4-FFF2-40B4-BE49-F238E27FC236}">
                <a16:creationId xmlns:a16="http://schemas.microsoft.com/office/drawing/2014/main" id="{04D88659-1DB7-43C5-6645-61BF3662F517}"/>
              </a:ext>
            </a:extLst>
          </p:cNvPr>
          <p:cNvSpPr/>
          <p:nvPr/>
        </p:nvSpPr>
        <p:spPr>
          <a:xfrm>
            <a:off x="4127668" y="3426857"/>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5" name="오른쪽 화살표[R] 34">
            <a:extLst>
              <a:ext uri="{FF2B5EF4-FFF2-40B4-BE49-F238E27FC236}">
                <a16:creationId xmlns:a16="http://schemas.microsoft.com/office/drawing/2014/main" id="{D5B26A18-1240-A165-D33E-72BBEFE64D85}"/>
              </a:ext>
            </a:extLst>
          </p:cNvPr>
          <p:cNvSpPr/>
          <p:nvPr/>
        </p:nvSpPr>
        <p:spPr>
          <a:xfrm>
            <a:off x="4160522" y="4612010"/>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6" name="오른쪽 화살표[R] 35">
            <a:extLst>
              <a:ext uri="{FF2B5EF4-FFF2-40B4-BE49-F238E27FC236}">
                <a16:creationId xmlns:a16="http://schemas.microsoft.com/office/drawing/2014/main" id="{DC1F7C3C-9A35-5AB6-EDFF-D0316AA51A23}"/>
              </a:ext>
            </a:extLst>
          </p:cNvPr>
          <p:cNvSpPr/>
          <p:nvPr/>
        </p:nvSpPr>
        <p:spPr>
          <a:xfrm>
            <a:off x="4127668" y="5719883"/>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7" name="오른쪽 화살표[R] 36">
            <a:extLst>
              <a:ext uri="{FF2B5EF4-FFF2-40B4-BE49-F238E27FC236}">
                <a16:creationId xmlns:a16="http://schemas.microsoft.com/office/drawing/2014/main" id="{3A6DC91F-6BE1-BC0E-E767-9CC14D4C2863}"/>
              </a:ext>
            </a:extLst>
          </p:cNvPr>
          <p:cNvSpPr/>
          <p:nvPr/>
        </p:nvSpPr>
        <p:spPr>
          <a:xfrm>
            <a:off x="2900410" y="955750"/>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9" name="TextBox 38">
            <a:extLst>
              <a:ext uri="{FF2B5EF4-FFF2-40B4-BE49-F238E27FC236}">
                <a16:creationId xmlns:a16="http://schemas.microsoft.com/office/drawing/2014/main" id="{27524854-2142-8D23-F89D-56348590BDCB}"/>
              </a:ext>
            </a:extLst>
          </p:cNvPr>
          <p:cNvSpPr txBox="1"/>
          <p:nvPr/>
        </p:nvSpPr>
        <p:spPr>
          <a:xfrm>
            <a:off x="3571747" y="1458799"/>
            <a:ext cx="7929423" cy="430887"/>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네트워크 레이어</a:t>
            </a:r>
            <a:endParaRPr lang="en-US" altLang="ko-KR" sz="1100">
              <a:solidFill>
                <a:schemeClr val="bg1"/>
              </a:solidFill>
              <a:latin typeface="+mj-lt"/>
            </a:endParaRPr>
          </a:p>
          <a:p>
            <a:r>
              <a:rPr lang="ko-KR" altLang="en-US" sz="1100">
                <a:solidFill>
                  <a:schemeClr val="bg1">
                    <a:lumMod val="65000"/>
                  </a:schemeClr>
                </a:solidFill>
                <a:latin typeface="+mj-lt"/>
              </a:rPr>
              <a:t>요청이 네트워크를 통해 서버로 전달되며 </a:t>
            </a:r>
            <a:r>
              <a:rPr lang="en-US" altLang="ko-KR" sz="1100">
                <a:solidFill>
                  <a:schemeClr val="bg1">
                    <a:lumMod val="65000"/>
                  </a:schemeClr>
                </a:solidFill>
                <a:latin typeface="+mj-lt"/>
              </a:rPr>
              <a:t>DNS(Domain Name System)</a:t>
            </a:r>
            <a:r>
              <a:rPr lang="ko-KR" altLang="en-US" sz="1100">
                <a:solidFill>
                  <a:schemeClr val="bg1">
                    <a:lumMod val="65000"/>
                  </a:schemeClr>
                </a:solidFill>
                <a:latin typeface="+mj-lt"/>
              </a:rPr>
              <a:t>를 통해 </a:t>
            </a:r>
            <a:r>
              <a:rPr lang="en-US" altLang="ko-KR" sz="1100">
                <a:solidFill>
                  <a:schemeClr val="bg1">
                    <a:lumMod val="65000"/>
                  </a:schemeClr>
                </a:solidFill>
                <a:latin typeface="+mj-lt"/>
              </a:rPr>
              <a:t>localhost</a:t>
            </a:r>
            <a:r>
              <a:rPr lang="ko-KR" altLang="en-US" sz="1100">
                <a:solidFill>
                  <a:schemeClr val="bg1">
                    <a:lumMod val="65000"/>
                  </a:schemeClr>
                </a:solidFill>
                <a:latin typeface="+mj-lt"/>
              </a:rPr>
              <a:t>가 </a:t>
            </a:r>
            <a:r>
              <a:rPr lang="en-US" altLang="ko-KR" sz="1100">
                <a:solidFill>
                  <a:schemeClr val="bg1">
                    <a:lumMod val="65000"/>
                  </a:schemeClr>
                </a:solidFill>
                <a:latin typeface="+mj-lt"/>
              </a:rPr>
              <a:t>IP </a:t>
            </a:r>
            <a:r>
              <a:rPr lang="ko-KR" altLang="en-US" sz="1100">
                <a:solidFill>
                  <a:schemeClr val="bg1">
                    <a:lumMod val="65000"/>
                  </a:schemeClr>
                </a:solidFill>
                <a:latin typeface="+mj-lt"/>
              </a:rPr>
              <a:t>주소 </a:t>
            </a:r>
            <a:r>
              <a:rPr lang="en-US" altLang="ko-KR" sz="1100">
                <a:solidFill>
                  <a:schemeClr val="bg1">
                    <a:lumMod val="65000"/>
                  </a:schemeClr>
                </a:solidFill>
                <a:latin typeface="+mj-lt"/>
              </a:rPr>
              <a:t>127.0.0.1</a:t>
            </a:r>
            <a:r>
              <a:rPr lang="ko-KR" altLang="en-US" sz="1100">
                <a:solidFill>
                  <a:schemeClr val="bg1">
                    <a:lumMod val="65000"/>
                  </a:schemeClr>
                </a:solidFill>
                <a:latin typeface="+mj-lt"/>
              </a:rPr>
              <a:t>로 변환된다</a:t>
            </a:r>
            <a:endParaRPr lang="en-US" altLang="ko-KR" sz="1100">
              <a:solidFill>
                <a:schemeClr val="bg1">
                  <a:lumMod val="65000"/>
                </a:schemeClr>
              </a:solidFill>
              <a:latin typeface="+mj-lt"/>
            </a:endParaRPr>
          </a:p>
        </p:txBody>
      </p:sp>
      <p:sp>
        <p:nvSpPr>
          <p:cNvPr id="40" name="오른쪽 화살표[R] 39">
            <a:extLst>
              <a:ext uri="{FF2B5EF4-FFF2-40B4-BE49-F238E27FC236}">
                <a16:creationId xmlns:a16="http://schemas.microsoft.com/office/drawing/2014/main" id="{F811B33C-85B0-B93F-9EC9-CA67BC7D2F2A}"/>
              </a:ext>
            </a:extLst>
          </p:cNvPr>
          <p:cNvSpPr/>
          <p:nvPr/>
        </p:nvSpPr>
        <p:spPr>
          <a:xfrm>
            <a:off x="2914094" y="1577858"/>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cxnSp>
        <p:nvCxnSpPr>
          <p:cNvPr id="43" name="직선 화살표 연결선 42">
            <a:extLst>
              <a:ext uri="{FF2B5EF4-FFF2-40B4-BE49-F238E27FC236}">
                <a16:creationId xmlns:a16="http://schemas.microsoft.com/office/drawing/2014/main" id="{EBD3F9E9-93FB-0D8A-90B3-2B264A0C5B64}"/>
              </a:ext>
            </a:extLst>
          </p:cNvPr>
          <p:cNvCxnSpPr>
            <a:cxnSpLocks/>
            <a:stCxn id="2" idx="2"/>
            <a:endCxn id="20" idx="0"/>
          </p:cNvCxnSpPr>
          <p:nvPr/>
        </p:nvCxnSpPr>
        <p:spPr>
          <a:xfrm flipH="1">
            <a:off x="2378626" y="4059551"/>
            <a:ext cx="1" cy="4683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14CBBBD-F25C-CDE1-B24F-3D7180BB3787}"/>
              </a:ext>
            </a:extLst>
          </p:cNvPr>
          <p:cNvCxnSpPr>
            <a:cxnSpLocks/>
            <a:stCxn id="20" idx="2"/>
            <a:endCxn id="3" idx="0"/>
          </p:cNvCxnSpPr>
          <p:nvPr/>
        </p:nvCxnSpPr>
        <p:spPr>
          <a:xfrm>
            <a:off x="2378626" y="4975594"/>
            <a:ext cx="1" cy="3942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꺾인 연결선[E] 51">
            <a:extLst>
              <a:ext uri="{FF2B5EF4-FFF2-40B4-BE49-F238E27FC236}">
                <a16:creationId xmlns:a16="http://schemas.microsoft.com/office/drawing/2014/main" id="{83EA1D00-7339-A0C9-365F-E358850FF0B9}"/>
              </a:ext>
            </a:extLst>
          </p:cNvPr>
          <p:cNvCxnSpPr>
            <a:cxnSpLocks/>
            <a:stCxn id="3" idx="1"/>
            <a:endCxn id="9" idx="1"/>
          </p:cNvCxnSpPr>
          <p:nvPr/>
        </p:nvCxnSpPr>
        <p:spPr>
          <a:xfrm rot="10800000" flipH="1">
            <a:off x="1078302" y="1004486"/>
            <a:ext cx="998799" cy="4834703"/>
          </a:xfrm>
          <a:prstGeom prst="bentConnector3">
            <a:avLst>
              <a:gd name="adj1" fmla="val -228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62D1A9CD-BAA0-BCF1-3BD6-D8E97FADAEA2}"/>
              </a:ext>
            </a:extLst>
          </p:cNvPr>
          <p:cNvSpPr/>
          <p:nvPr/>
        </p:nvSpPr>
        <p:spPr>
          <a:xfrm>
            <a:off x="1656179" y="2282237"/>
            <a:ext cx="1456040" cy="276999"/>
          </a:xfrm>
          <a:prstGeom prst="rect">
            <a:avLst/>
          </a:prstGeom>
        </p:spPr>
        <p:txBody>
          <a:bodyPr wrap="none">
            <a:spAutoFit/>
          </a:bodyPr>
          <a:lstStyle/>
          <a:p>
            <a:r>
              <a:rPr lang="en-US" altLang="ko-KR" sz="1200" b="1">
                <a:latin typeface="+mj-lt"/>
              </a:rPr>
              <a:t>Servlet Container</a:t>
            </a:r>
            <a:endParaRPr lang="ko-KR" altLang="en-US" sz="1200" b="1">
              <a:latin typeface="+mj-lt"/>
            </a:endParaRPr>
          </a:p>
        </p:txBody>
      </p:sp>
    </p:spTree>
    <p:extLst>
      <p:ext uri="{BB962C8B-B14F-4D97-AF65-F5344CB8AC3E}">
        <p14:creationId xmlns:p14="http://schemas.microsoft.com/office/powerpoint/2010/main" val="114329188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700F-65A4-110D-7FA6-062208634CD0}"/>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5EB434E3-97C8-2E3F-7AB2-061050898FE3}"/>
              </a:ext>
            </a:extLst>
          </p:cNvPr>
          <p:cNvSpPr/>
          <p:nvPr/>
        </p:nvSpPr>
        <p:spPr>
          <a:xfrm>
            <a:off x="223600" y="160535"/>
            <a:ext cx="156004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417A6FD9-1599-F396-8F2A-7CC821D9285B}"/>
              </a:ext>
            </a:extLst>
          </p:cNvPr>
          <p:cNvSpPr>
            <a:spLocks noChangeArrowheads="1"/>
          </p:cNvSpPr>
          <p:nvPr/>
        </p:nvSpPr>
        <p:spPr bwMode="auto">
          <a:xfrm>
            <a:off x="294775" y="2321267"/>
            <a:ext cx="7754351"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MyArgumentResolver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HandlerMethodArgumentResolver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supportsParameter</a:t>
            </a:r>
            <a:r>
              <a:rPr kumimoji="0" lang="ko-KR" altLang="ko-KR" sz="1100" b="0" i="0" u="none" strike="noStrike" cap="none" normalizeH="0" baseline="0">
                <a:ln>
                  <a:noFill/>
                </a:ln>
                <a:solidFill>
                  <a:srgbClr val="BCBEC4"/>
                </a:solidFill>
                <a:effectLst/>
                <a:ea typeface="JetBrains Mono"/>
              </a:rPr>
              <a:t>(MethodParameter parameter)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parameter.getParameterType().equals(UserRequest.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Object </a:t>
            </a:r>
            <a:r>
              <a:rPr kumimoji="0" lang="ko-KR" altLang="ko-KR" sz="1100" b="0" i="0" u="none" strike="noStrike" cap="none" normalizeH="0" baseline="0">
                <a:ln>
                  <a:noFill/>
                </a:ln>
                <a:solidFill>
                  <a:srgbClr val="56A8F5"/>
                </a:solidFill>
                <a:effectLst/>
                <a:ea typeface="JetBrains Mono"/>
              </a:rPr>
              <a:t>resolveArgument</a:t>
            </a:r>
            <a:r>
              <a:rPr kumimoji="0" lang="ko-KR" altLang="ko-KR" sz="1100" b="0" i="0" u="none" strike="noStrike" cap="none" normalizeH="0" baseline="0">
                <a:ln>
                  <a:noFill/>
                </a:ln>
                <a:solidFill>
                  <a:srgbClr val="BCBEC4"/>
                </a:solidFill>
                <a:effectLst/>
                <a:ea typeface="JetBrains Mono"/>
              </a:rPr>
              <a:t>(MethodParameter parameter, ModelAndViewContainer mavContainer,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NativeWebRequest webRequest, WebDataBinderFactory binderFactory)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 userRequest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UserRequest();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userRequest.setName(webRequest.getParameter(</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ageParam = webRequest.getParameter(</a:t>
            </a:r>
            <a:r>
              <a:rPr kumimoji="0" lang="ko-KR" altLang="ko-KR" sz="1100" b="0" i="0" u="none" strike="noStrike" cap="none" normalizeH="0" baseline="0">
                <a:ln>
                  <a:noFill/>
                </a:ln>
                <a:solidFill>
                  <a:srgbClr val="6AAB73"/>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userRequest.setAge(ageParam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Integer.</a:t>
            </a:r>
            <a:r>
              <a:rPr kumimoji="0" lang="ko-KR" altLang="ko-KR" sz="1100" b="0" i="1" u="none" strike="noStrike" cap="none" normalizeH="0" baseline="0">
                <a:ln>
                  <a:noFill/>
                </a:ln>
                <a:solidFill>
                  <a:srgbClr val="BCBEC4"/>
                </a:solidFill>
                <a:effectLst/>
                <a:ea typeface="JetBrains Mono"/>
              </a:rPr>
              <a:t>parseInt</a:t>
            </a:r>
            <a:r>
              <a:rPr kumimoji="0" lang="ko-KR" altLang="ko-KR" sz="1100" b="0" i="0" u="none" strike="noStrike" cap="none" normalizeH="0" baseline="0">
                <a:ln>
                  <a:noFill/>
                </a:ln>
                <a:solidFill>
                  <a:srgbClr val="BCBEC4"/>
                </a:solidFill>
                <a:effectLst/>
                <a:ea typeface="JetBrains Mono"/>
              </a:rPr>
              <a:t>(ageParam) :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userRequest;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DE2F3FF2-EE14-E5E3-5FE8-500C5459B53C}"/>
              </a:ext>
            </a:extLst>
          </p:cNvPr>
          <p:cNvSpPr>
            <a:spLocks noChangeArrowheads="1"/>
          </p:cNvSpPr>
          <p:nvPr/>
        </p:nvSpPr>
        <p:spPr bwMode="auto">
          <a:xfrm>
            <a:off x="294775" y="634004"/>
            <a:ext cx="7754351"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@Service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MyService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(UserRequest userRequest)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"Hello from MyService, " </a:t>
            </a:r>
            <a:r>
              <a:rPr kumimoji="0" lang="ko-KR" altLang="ko-KR" sz="1100" b="0" i="0" u="none" strike="noStrike" cap="none" normalizeH="0" baseline="0">
                <a:ln>
                  <a:noFill/>
                </a:ln>
                <a:solidFill>
                  <a:srgbClr val="BCBEC4"/>
                </a:solidFill>
                <a:effectLst/>
                <a:ea typeface="JetBrains Mono"/>
              </a:rPr>
              <a:t>+ userRequest.getName() +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userRequest.getAge();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D46BA7C1-D9E5-4993-50C8-C6FD2EDF2107}"/>
              </a:ext>
            </a:extLst>
          </p:cNvPr>
          <p:cNvSpPr>
            <a:spLocks noChangeArrowheads="1"/>
          </p:cNvSpPr>
          <p:nvPr/>
        </p:nvSpPr>
        <p:spPr bwMode="auto">
          <a:xfrm>
            <a:off x="8530390" y="1067767"/>
            <a:ext cx="3062036"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getName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setName</a:t>
            </a:r>
            <a:r>
              <a:rPr kumimoji="0" lang="ko-KR" altLang="ko-KR" sz="1100" b="0" i="0" u="none" strike="noStrike" cap="none" normalizeH="0" baseline="0">
                <a:ln>
                  <a:noFill/>
                </a:ln>
                <a:solidFill>
                  <a:srgbClr val="BCBEC4"/>
                </a:solidFill>
                <a:effectLst/>
                <a:latin typeface="Arial Unicode MS"/>
                <a:ea typeface="JetBrains Mono"/>
              </a:rPr>
              <a:t>(String 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int </a:t>
            </a:r>
            <a:r>
              <a:rPr kumimoji="0" lang="ko-KR" altLang="ko-KR" sz="1100" b="0" i="0" u="none" strike="noStrike" cap="none" normalizeH="0" baseline="0">
                <a:ln>
                  <a:noFill/>
                </a:ln>
                <a:solidFill>
                  <a:srgbClr val="56A8F5"/>
                </a:solidFill>
                <a:effectLst/>
                <a:latin typeface="Arial Unicode MS"/>
                <a:ea typeface="JetBrains Mono"/>
              </a:rPr>
              <a:t>getAge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setAge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age)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age </a:t>
            </a:r>
            <a:r>
              <a:rPr kumimoji="0" lang="ko-KR" altLang="ko-KR" sz="1100" b="0" i="0" u="none" strike="noStrike" cap="none" normalizeH="0" baseline="0">
                <a:ln>
                  <a:noFill/>
                </a:ln>
                <a:solidFill>
                  <a:srgbClr val="BCBEC4"/>
                </a:solidFill>
                <a:effectLst/>
                <a:latin typeface="Arial Unicode MS"/>
                <a:ea typeface="JetBrains Mono"/>
              </a:rPr>
              <a:t>= 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000510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49BC7-ED55-7CB9-DD3A-A5E4BB26B65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4953EBE-4954-BABE-FC82-AA8546740167}"/>
              </a:ext>
            </a:extLst>
          </p:cNvPr>
          <p:cNvSpPr/>
          <p:nvPr/>
        </p:nvSpPr>
        <p:spPr>
          <a:xfrm>
            <a:off x="247664" y="145007"/>
            <a:ext cx="401686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ServletInvocableHandlerMethod</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D4A505F3-6867-B899-9536-8EDCBFDE0CC1}"/>
              </a:ext>
            </a:extLst>
          </p:cNvPr>
          <p:cNvSpPr/>
          <p:nvPr/>
        </p:nvSpPr>
        <p:spPr>
          <a:xfrm>
            <a:off x="370206" y="579103"/>
            <a:ext cx="11336520"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를 상속한 클래스로서 </a:t>
            </a:r>
            <a:r>
              <a:rPr lang="en-US" altLang="ko-KR" sz="1200"/>
              <a:t>Servlet </a:t>
            </a:r>
            <a:r>
              <a:rPr lang="ko-KR" altLang="en-US" sz="1200"/>
              <a:t>환경에 특화되어 있으며</a:t>
            </a:r>
            <a:r>
              <a:rPr lang="en-US" altLang="ko-KR" sz="1200"/>
              <a:t>(HttpServletRequest/HttpServletResponse)</a:t>
            </a:r>
            <a:r>
              <a:rPr lang="ko-KR" altLang="en-US" sz="1200"/>
              <a:t> </a:t>
            </a:r>
            <a:r>
              <a:rPr lang="en-US" altLang="ko-KR" sz="1200"/>
              <a:t>HTTP </a:t>
            </a:r>
            <a:r>
              <a:rPr lang="ko-KR" altLang="en-US" sz="1200"/>
              <a:t>요청 및 응답을 포함한 핸들러 메서드를 호출 한다</a:t>
            </a:r>
            <a:endParaRPr lang="en-US" altLang="ko-KR" sz="1200"/>
          </a:p>
          <a:p>
            <a:pPr marL="171450" indent="-171450">
              <a:lnSpc>
                <a:spcPct val="150000"/>
              </a:lnSpc>
              <a:buFont typeface="Arial" panose="020B0604020202020204" pitchFamily="34" charset="0"/>
              <a:buChar char="•"/>
            </a:pPr>
            <a:r>
              <a:rPr lang="ko-KR" altLang="en-US" sz="1200"/>
              <a:t>메서드의 반환값을 </a:t>
            </a:r>
            <a:r>
              <a:rPr lang="en-US" altLang="ko-KR" sz="1200"/>
              <a:t>HandlerMethodReturnValueHandler </a:t>
            </a:r>
            <a:r>
              <a:rPr lang="ko-KR" altLang="en-US" sz="1200"/>
              <a:t>를 통해 처리할 수 있으며 메서드 레벨의 </a:t>
            </a:r>
            <a:r>
              <a:rPr lang="en-US" altLang="ko-KR" sz="1200"/>
              <a:t>@ResponseStatus </a:t>
            </a:r>
            <a:r>
              <a:rPr lang="ko-KR" altLang="en-US" sz="1200"/>
              <a:t>어노테이션을 지원하여 </a:t>
            </a:r>
            <a:r>
              <a:rPr lang="en-US" altLang="ko-KR" sz="1200"/>
              <a:t>HTTP </a:t>
            </a:r>
            <a:r>
              <a:rPr lang="ko-KR" altLang="en-US" sz="1200"/>
              <a:t>응답 상태를 설정할 수 있다</a:t>
            </a:r>
            <a:endParaRPr lang="en-US" altLang="ko-KR" sz="1200">
              <a:latin typeface="+mn-ea"/>
            </a:endParaRPr>
          </a:p>
        </p:txBody>
      </p:sp>
      <p:sp>
        <p:nvSpPr>
          <p:cNvPr id="7" name="직사각형 6">
            <a:extLst>
              <a:ext uri="{FF2B5EF4-FFF2-40B4-BE49-F238E27FC236}">
                <a16:creationId xmlns:a16="http://schemas.microsoft.com/office/drawing/2014/main" id="{A98305B3-BA60-A730-A978-49E7D98A22AF}"/>
              </a:ext>
            </a:extLst>
          </p:cNvPr>
          <p:cNvSpPr/>
          <p:nvPr/>
        </p:nvSpPr>
        <p:spPr>
          <a:xfrm>
            <a:off x="590564" y="3232534"/>
            <a:ext cx="800219" cy="338554"/>
          </a:xfrm>
          <a:prstGeom prst="rect">
            <a:avLst/>
          </a:prstGeom>
        </p:spPr>
        <p:txBody>
          <a:bodyPr wrap="none">
            <a:spAutoFit/>
          </a:bodyPr>
          <a:lstStyle/>
          <a:p>
            <a:r>
              <a:rPr lang="ko-KR" altLang="en-US" sz="1600">
                <a:latin typeface="+mn-ea"/>
              </a:rPr>
              <a:t>생성자</a:t>
            </a:r>
          </a:p>
        </p:txBody>
      </p:sp>
      <p:sp>
        <p:nvSpPr>
          <p:cNvPr id="8" name="Rectangle 4">
            <a:extLst>
              <a:ext uri="{FF2B5EF4-FFF2-40B4-BE49-F238E27FC236}">
                <a16:creationId xmlns:a16="http://schemas.microsoft.com/office/drawing/2014/main" id="{351F20CA-0443-3BCE-5729-F93579301958}"/>
              </a:ext>
            </a:extLst>
          </p:cNvPr>
          <p:cNvSpPr>
            <a:spLocks noChangeArrowheads="1"/>
          </p:cNvSpPr>
          <p:nvPr/>
        </p:nvSpPr>
        <p:spPr bwMode="auto">
          <a:xfrm>
            <a:off x="1640994" y="2795663"/>
            <a:ext cx="9067111" cy="138499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rgbClr val="56A8F5"/>
                </a:solidFill>
                <a:effectLst/>
                <a:ea typeface="JetBrains Mono"/>
              </a:rPr>
              <a:t>ServletInvocableHandlerMethod </a:t>
            </a:r>
            <a:r>
              <a:rPr kumimoji="0" lang="ko-KR" altLang="ko-KR" sz="1200" b="0" i="0" u="none" strike="noStrike" cap="none" normalizeH="0" baseline="0">
                <a:ln>
                  <a:noFill/>
                </a:ln>
                <a:solidFill>
                  <a:srgbClr val="BCBEC4"/>
                </a:solidFill>
                <a:effectLst/>
                <a:ea typeface="JetBrains Mono"/>
              </a:rPr>
              <a:t>(HandlerMethod handlerMethod)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정보가 들어 있는 </a:t>
            </a:r>
            <a:r>
              <a:rPr kumimoji="0" lang="en-US" altLang="ko-KR" sz="1200" b="0" i="0" u="none" strike="noStrike" cap="none" normalizeH="0" baseline="0">
                <a:ln>
                  <a:noFill/>
                </a:ln>
                <a:solidFill>
                  <a:schemeClr val="bg1">
                    <a:lumMod val="50000"/>
                  </a:schemeClr>
                </a:solidFill>
                <a:effectLst/>
                <a:ea typeface="JetBrains Mono"/>
              </a:rPr>
              <a:t>HandlerMethod </a:t>
            </a:r>
            <a:r>
              <a:rPr kumimoji="0" lang="ko-KR" altLang="en-US" sz="1200" b="0" i="0" u="none" strike="noStrike" cap="none" normalizeH="0" baseline="0">
                <a:ln>
                  <a:noFill/>
                </a:ln>
                <a:solidFill>
                  <a:schemeClr val="bg1">
                    <a:lumMod val="50000"/>
                  </a:schemeClr>
                </a:solidFill>
                <a:effectLst/>
                <a:ea typeface="JetBrains Mono"/>
              </a:rPr>
              <a:t>객체</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(handlerMethod);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1" u="none" strike="noStrike" cap="none" normalizeH="0" baseline="0">
                <a:ln>
                  <a:noFill/>
                </a:ln>
                <a:solidFill>
                  <a:srgbClr val="5F826B"/>
                </a:solidFill>
                <a:effectLst/>
                <a:ea typeface="JetBrains Mono"/>
              </a:rPr>
            </a:b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rgbClr val="56A8F5"/>
                </a:solidFill>
                <a:effectLst/>
                <a:ea typeface="JetBrains Mono"/>
              </a:rPr>
              <a:t>ServletInvocableHandlerMethod </a:t>
            </a:r>
            <a:r>
              <a:rPr kumimoji="0" lang="ko-KR" altLang="ko-KR" sz="1200" b="0" i="0" u="none" strike="noStrike" cap="none" normalizeH="0" baseline="0">
                <a:ln>
                  <a:noFill/>
                </a:ln>
                <a:solidFill>
                  <a:srgbClr val="BCBEC4"/>
                </a:solidFill>
                <a:effectLst/>
                <a:ea typeface="JetBrains Mono"/>
              </a:rPr>
              <a:t>(Object </a:t>
            </a:r>
            <a:r>
              <a:rPr kumimoji="0" lang="en-US" altLang="ko-KR" sz="1200" b="0" i="0" u="none" strike="noStrike" cap="none" normalizeH="0" baseline="0">
                <a:ln>
                  <a:noFill/>
                </a:ln>
                <a:solidFill>
                  <a:srgbClr val="BCBEC4"/>
                </a:solidFill>
                <a:effectLst/>
                <a:ea typeface="JetBrains Mono"/>
              </a:rPr>
              <a:t>handler</a:t>
            </a:r>
            <a:r>
              <a:rPr kumimoji="0" lang="ko-KR" altLang="ko-KR" sz="1200" b="0" i="0" u="none" strike="noStrike" cap="none" normalizeH="0" baseline="0">
                <a:ln>
                  <a:noFill/>
                </a:ln>
                <a:solidFill>
                  <a:srgbClr val="BCBEC4"/>
                </a:solidFill>
                <a:effectLst/>
                <a:ea typeface="JetBrains Mono"/>
              </a:rPr>
              <a:t>, Method 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객체</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메서드</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(bean, 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0" name="직사각형 9">
            <a:extLst>
              <a:ext uri="{FF2B5EF4-FFF2-40B4-BE49-F238E27FC236}">
                <a16:creationId xmlns:a16="http://schemas.microsoft.com/office/drawing/2014/main" id="{8A3996C5-23D0-A5CA-EFA5-13F9EC981AD7}"/>
              </a:ext>
            </a:extLst>
          </p:cNvPr>
          <p:cNvSpPr/>
          <p:nvPr/>
        </p:nvSpPr>
        <p:spPr>
          <a:xfrm>
            <a:off x="443229" y="4463717"/>
            <a:ext cx="1002197" cy="338554"/>
          </a:xfrm>
          <a:prstGeom prst="rect">
            <a:avLst/>
          </a:prstGeom>
        </p:spPr>
        <p:txBody>
          <a:bodyPr wrap="none">
            <a:spAutoFit/>
          </a:bodyPr>
          <a:lstStyle/>
          <a:p>
            <a:r>
              <a:rPr lang="ko-KR" altLang="en-US" sz="1600">
                <a:latin typeface="+mn-ea"/>
              </a:rPr>
              <a:t>호출 </a:t>
            </a:r>
            <a:r>
              <a:rPr lang="en-US" altLang="ko-KR" sz="1600">
                <a:latin typeface="+mn-ea"/>
              </a:rPr>
              <a:t>API</a:t>
            </a:r>
            <a:endParaRPr lang="ko-KR" altLang="en-US" sz="1600">
              <a:latin typeface="+mn-ea"/>
            </a:endParaRPr>
          </a:p>
        </p:txBody>
      </p:sp>
      <p:sp>
        <p:nvSpPr>
          <p:cNvPr id="11" name="Rectangle 5">
            <a:extLst>
              <a:ext uri="{FF2B5EF4-FFF2-40B4-BE49-F238E27FC236}">
                <a16:creationId xmlns:a16="http://schemas.microsoft.com/office/drawing/2014/main" id="{D159BBE7-CE3C-9A45-1787-DC36C846B9D8}"/>
              </a:ext>
            </a:extLst>
          </p:cNvPr>
          <p:cNvSpPr>
            <a:spLocks noChangeArrowheads="1"/>
          </p:cNvSpPr>
          <p:nvPr/>
        </p:nvSpPr>
        <p:spPr bwMode="auto">
          <a:xfrm>
            <a:off x="1640993" y="4463717"/>
            <a:ext cx="9067111"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Object </a:t>
            </a:r>
            <a:r>
              <a:rPr kumimoji="0" lang="en-US" altLang="ko-KR" sz="1200" b="0" i="0" u="none" strike="noStrike" cap="none" normalizeH="0" baseline="0">
                <a:ln>
                  <a:noFill/>
                </a:ln>
                <a:solidFill>
                  <a:srgbClr val="56A8F5"/>
                </a:solidFill>
                <a:effectLst/>
                <a:latin typeface="Arial Unicode MS"/>
                <a:ea typeface="JetBrains Mono"/>
              </a:rPr>
              <a:t>invokeAndHandle </a:t>
            </a:r>
            <a:r>
              <a:rPr kumimoji="0" lang="ko-KR" altLang="ko-KR" sz="1200" b="0" i="0" u="none" strike="noStrike" cap="none" normalizeH="0" baseline="0">
                <a:ln>
                  <a:noFill/>
                </a:ln>
                <a:solidFill>
                  <a:srgbClr val="BCBEC4"/>
                </a:solidFill>
                <a:effectLst/>
                <a:latin typeface="Arial Unicode MS"/>
                <a:ea typeface="JetBrains Mono"/>
              </a:rPr>
              <a:t>(NativeWebRequest request, </a:t>
            </a:r>
            <a:r>
              <a:rPr kumimoji="0" lang="ko-KR" altLang="ko-KR" sz="1200" b="0" i="0" u="none" strike="noStrike" cap="none" normalizeH="0" baseline="0">
                <a:ln>
                  <a:noFill/>
                </a:ln>
                <a:solidFill>
                  <a:srgbClr val="B3AE60"/>
                </a:solidFill>
                <a:effectLst/>
                <a:latin typeface="Arial Unicode MS"/>
                <a:ea typeface="JetBrains Mono"/>
              </a:rPr>
              <a:t>@Nullable </a:t>
            </a:r>
            <a:r>
              <a:rPr kumimoji="0" lang="ko-KR" altLang="ko-KR" sz="1200" b="0" i="0" u="none" strike="noStrike" cap="none" normalizeH="0" baseline="0">
                <a:ln>
                  <a:noFill/>
                </a:ln>
                <a:solidFill>
                  <a:srgbClr val="BCBEC4"/>
                </a:solidFill>
                <a:effectLst/>
                <a:latin typeface="Arial Unicode MS"/>
                <a:ea typeface="JetBrains Mono"/>
              </a:rPr>
              <a:t>ModelAndViewContainer mavContainer,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Object... providedArgs)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8238BEC7-29F5-6A23-CFDD-F9DA6A176EF0}"/>
              </a:ext>
            </a:extLst>
          </p:cNvPr>
          <p:cNvSpPr>
            <a:spLocks noChangeArrowheads="1"/>
          </p:cNvSpPr>
          <p:nvPr/>
        </p:nvSpPr>
        <p:spPr bwMode="auto">
          <a:xfrm>
            <a:off x="1640993" y="5081932"/>
            <a:ext cx="9067111"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7A7E85"/>
                </a:solidFill>
                <a:effectLst/>
                <a:ea typeface="JetBrains Mono"/>
              </a:rPr>
              <a:t>// </a:t>
            </a:r>
            <a:r>
              <a:rPr kumimoji="0" lang="en-US" altLang="ko-KR" sz="1200" b="0" i="0" u="none" strike="noStrike" cap="none" normalizeH="0" baseline="0">
                <a:ln>
                  <a:noFill/>
                </a:ln>
                <a:solidFill>
                  <a:srgbClr val="7A7E85"/>
                </a:solidFill>
                <a:effectLst/>
                <a:ea typeface="JetBrains Mono"/>
              </a:rPr>
              <a:t>ServletInvocableHandlerMethod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200" b="0" i="0" u="none" strike="noStrike" cap="none" normalizeH="0" baseline="0">
                <a:ln>
                  <a:noFill/>
                </a:ln>
                <a:solidFill>
                  <a:schemeClr val="bg1"/>
                </a:solidFill>
                <a:effectLst/>
                <a:ea typeface="JetBrains Mono"/>
              </a:rPr>
              <a:t>ServletInvocableHandlerMethod</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en-US" altLang="ko-KR" sz="1200" b="0" i="0" u="none" strike="noStrike" cap="none" normalizeH="0" baseline="0">
                <a:ln>
                  <a:noFill/>
                </a:ln>
                <a:solidFill>
                  <a:schemeClr val="bg1"/>
                </a:solidFill>
                <a:effectLst/>
                <a:ea typeface="JetBrains Mono"/>
              </a:rPr>
              <a:t>ServletInvocableHandlerMethod</a:t>
            </a:r>
            <a:r>
              <a:rPr kumimoji="0" lang="ko-KR" altLang="ko-KR" sz="1200" b="0" i="0" u="none" strike="noStrike" cap="none" normalizeH="0" baseline="0">
                <a:ln>
                  <a:noFill/>
                </a:ln>
                <a:solidFill>
                  <a:schemeClr val="bg1"/>
                </a:solidFill>
                <a:effectLst/>
                <a:ea typeface="JetBrains Mono"/>
              </a:rPr>
              <a:t>(myService, serviceMethod)</a:t>
            </a:r>
            <a:r>
              <a:rPr kumimoji="0" lang="ko-KR" altLang="ko-KR" sz="1200" b="0" i="0" u="none" strike="noStrike" cap="none" normalizeH="0" baseline="0">
                <a:ln>
                  <a:noFill/>
                </a:ln>
                <a:solidFill>
                  <a:srgbClr val="BCBEC4"/>
                </a:solidFill>
                <a:effectLst/>
                <a:ea typeface="JetBrains Mono"/>
              </a:rPr>
              <a:t>;</a:t>
            </a:r>
            <a:endParaRPr kumimoji="0" lang="en-US" altLang="ko-KR" sz="12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7A7E85"/>
                </a:solidFill>
                <a:effectLst/>
                <a:ea typeface="JetBrains Mono"/>
              </a:rPr>
              <a:t>// Service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ea typeface="JetBrains Mono"/>
              </a:rPr>
              <a:t>Object </a:t>
            </a:r>
            <a:r>
              <a:rPr kumimoji="0" lang="ko-KR" altLang="ko-KR" sz="1200" b="0" i="0" u="none" strike="noStrike" cap="none" normalizeH="0" baseline="0">
                <a:ln>
                  <a:noFill/>
                </a:ln>
                <a:solidFill>
                  <a:srgbClr val="C77DBB"/>
                </a:solidFill>
                <a:effectLst/>
                <a:ea typeface="JetBrains Mono"/>
              </a:rPr>
              <a:t>result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chemeClr val="bg1"/>
                </a:solidFill>
                <a:effectLst/>
                <a:ea typeface="JetBrains Mono"/>
              </a:rPr>
              <a:t>invokeAndHandle</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webRequest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mavContainer</a:t>
            </a: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00882BAC-CCEE-C81B-03EE-132F3FCF03BD}"/>
              </a:ext>
            </a:extLst>
          </p:cNvPr>
          <p:cNvSpPr/>
          <p:nvPr/>
        </p:nvSpPr>
        <p:spPr>
          <a:xfrm>
            <a:off x="443228" y="5633461"/>
            <a:ext cx="1077539" cy="338554"/>
          </a:xfrm>
          <a:prstGeom prst="rect">
            <a:avLst/>
          </a:prstGeom>
        </p:spPr>
        <p:txBody>
          <a:bodyPr wrap="none">
            <a:spAutoFit/>
          </a:bodyPr>
          <a:lstStyle/>
          <a:p>
            <a:r>
              <a:rPr lang="ko-KR" altLang="en-US" sz="1600">
                <a:latin typeface="+mn-ea"/>
              </a:rPr>
              <a:t>사용 방법</a:t>
            </a:r>
          </a:p>
        </p:txBody>
      </p:sp>
      <p:sp>
        <p:nvSpPr>
          <p:cNvPr id="15" name="직사각형 14">
            <a:extLst>
              <a:ext uri="{FF2B5EF4-FFF2-40B4-BE49-F238E27FC236}">
                <a16:creationId xmlns:a16="http://schemas.microsoft.com/office/drawing/2014/main" id="{20364692-D2B2-CCDF-D2C1-C29C0081102E}"/>
              </a:ext>
            </a:extLst>
          </p:cNvPr>
          <p:cNvSpPr/>
          <p:nvPr/>
        </p:nvSpPr>
        <p:spPr>
          <a:xfrm>
            <a:off x="247664" y="2181141"/>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a:t>
            </a:r>
            <a:r>
              <a:rPr lang="en-US" altLang="ko-KR" b="1">
                <a:solidFill>
                  <a:schemeClr val="accent1">
                    <a:lumMod val="75000"/>
                  </a:schemeClr>
                </a:solidFill>
                <a:latin typeface="+mn-ea"/>
              </a:rPr>
              <a:t>API </a:t>
            </a:r>
            <a:r>
              <a:rPr lang="ko-KR" altLang="en-US" b="1">
                <a:solidFill>
                  <a:schemeClr val="accent1">
                    <a:lumMod val="75000"/>
                  </a:schemeClr>
                </a:solidFill>
                <a:latin typeface="+mn-ea"/>
              </a:rPr>
              <a:t>및 사용방법</a:t>
            </a:r>
          </a:p>
        </p:txBody>
      </p:sp>
    </p:spTree>
    <p:extLst>
      <p:ext uri="{BB962C8B-B14F-4D97-AF65-F5344CB8AC3E}">
        <p14:creationId xmlns:p14="http://schemas.microsoft.com/office/powerpoint/2010/main" val="126737294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FDF91-A823-516F-61E4-9390927CF354}"/>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247134A6-0A3D-81B1-63C1-8B4F39F42667}"/>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1">
            <a:extLst>
              <a:ext uri="{FF2B5EF4-FFF2-40B4-BE49-F238E27FC236}">
                <a16:creationId xmlns:a16="http://schemas.microsoft.com/office/drawing/2014/main" id="{1AF937D2-FD60-7290-8FAD-3C3DCEA59992}"/>
              </a:ext>
            </a:extLst>
          </p:cNvPr>
          <p:cNvSpPr>
            <a:spLocks noChangeArrowheads="1"/>
          </p:cNvSpPr>
          <p:nvPr/>
        </p:nvSpPr>
        <p:spPr bwMode="auto">
          <a:xfrm>
            <a:off x="510341" y="679417"/>
            <a:ext cx="10709106" cy="594585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t>
            </a:r>
            <a:endParaRPr kumimoji="0" lang="en-US" altLang="ko-KR" sz="12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3AE60"/>
                </a:solidFill>
                <a:ea typeface="JetBrains Mono"/>
              </a:rPr>
              <a:t>@RequiredArgsConstructor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MyService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"/invoke</a:t>
            </a:r>
            <a:r>
              <a:rPr kumimoji="0" lang="en-US" altLang="ko-KR" sz="1100" b="0" i="0" u="none" strike="noStrike" cap="none" normalizeH="0" baseline="0">
                <a:ln>
                  <a:noFill/>
                </a:ln>
                <a:solidFill>
                  <a:srgbClr val="6AAB73"/>
                </a:solidFill>
                <a:effectLst/>
                <a:ea typeface="JetBrains Mono"/>
              </a:rPr>
              <a:t>S</a:t>
            </a:r>
            <a:r>
              <a:rPr kumimoji="0" lang="ko-KR" altLang="ko-KR" sz="1100" b="0" i="0" u="none" strike="noStrike" cap="none" normalizeH="0" baseline="0">
                <a:ln>
                  <a:noFill/>
                </a:ln>
                <a:solidFill>
                  <a:srgbClr val="6AAB73"/>
                </a:solidFill>
                <a:effectLst/>
                <a:ea typeface="JetBrains Mono"/>
              </a:rPr>
              <a:t>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invokeService</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Method serviceMethod =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F8E6D"/>
                </a:solidFill>
                <a:effectLst/>
                <a:ea typeface="JetBrains Mono"/>
              </a:rPr>
              <a:t>getC</a:t>
            </a:r>
            <a:r>
              <a:rPr kumimoji="0" lang="ko-KR" altLang="ko-KR" sz="1100" b="0" i="0" u="none" strike="noStrike" cap="none" normalizeH="0" baseline="0">
                <a:ln>
                  <a:noFill/>
                </a:ln>
                <a:solidFill>
                  <a:srgbClr val="CF8E6D"/>
                </a:solidFill>
                <a:effectLst/>
                <a:ea typeface="JetBrains Mono"/>
              </a:rPr>
              <a:t>lass</a:t>
            </a:r>
            <a:r>
              <a:rPr kumimoji="0" lang="en-US"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BCBEC4"/>
                </a:solidFill>
                <a:effectLst/>
                <a:ea typeface="JetBrains Mono"/>
              </a:rPr>
              <a:t>.getMethod(</a:t>
            </a:r>
            <a:r>
              <a:rPr kumimoji="0" lang="ko-KR" altLang="ko-KR" sz="1100" b="0" i="0" u="none" strike="noStrike" cap="none" normalizeH="0" baseline="0">
                <a:ln>
                  <a:noFill/>
                </a:ln>
                <a:solidFill>
                  <a:srgbClr val="6AAB73"/>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의 메서드 정보를 가져옴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BCBEC4"/>
                </a:solidFill>
                <a:effectLst/>
                <a:ea typeface="JetBrains Mono"/>
              </a:rPr>
              <a:t>ServletInvocableHandlerMethod</a:t>
            </a:r>
            <a:r>
              <a:rPr kumimoji="0" lang="ko-KR" altLang="ko-KR" sz="1100" b="0" i="0" u="none" strike="noStrike" cap="none" normalizeH="0" baseline="0">
                <a:ln>
                  <a:noFill/>
                </a:ln>
                <a:solidFill>
                  <a:srgbClr val="BCBEC4"/>
                </a:solidFill>
                <a:effectLst/>
                <a:ea typeface="JetBrains Mono"/>
              </a:rPr>
              <a:t> handlerMethod =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ServletInvocableHandlerMethod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 serviceMethod);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InvocableHandlerMethod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handlerMethod.setHandlerMethodArgumentResolvers(List.of(</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MyArgumentResolver()));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파라미터 해석을 위해 </a:t>
            </a:r>
            <a:r>
              <a:rPr kumimoji="0" lang="ko-KR" altLang="ko-KR" sz="1100" b="0" i="0" u="none" strike="noStrike" cap="none" normalizeH="0" baseline="0">
                <a:ln>
                  <a:noFill/>
                </a:ln>
                <a:solidFill>
                  <a:srgbClr val="7A7E85"/>
                </a:solidFill>
                <a:effectLst/>
                <a:ea typeface="JetBrains Mono"/>
              </a:rPr>
              <a:t>ArgumentResolver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설정</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handlerMethod.setHandlerMethodReturnValueHandlers(List.of(new MyReturnValueHandler()));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반환값 처리를 위해 설정</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ServletWebRequest webRequest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ServletWebRequest(request, response);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처리</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 생성</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ModelAndViewContainer();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ko-KR" altLang="en-US" sz="1100">
                <a:solidFill>
                  <a:srgbClr val="7A7E85"/>
                </a:solidFill>
                <a:ea typeface="JetBrains Mono"/>
                <a:cs typeface="Courier New" panose="02070309020205020404" pitchFamily="49" charset="0"/>
              </a:rPr>
              <a:t>모델 데이터 저장을 위해 필요</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handlerMethod.</a:t>
            </a:r>
            <a:r>
              <a:rPr kumimoji="0" lang="en-US" altLang="ko-KR" sz="1100" b="0" i="0" u="none" strike="noStrike" cap="none" normalizeH="0" baseline="0">
                <a:ln>
                  <a:noFill/>
                </a:ln>
                <a:solidFill>
                  <a:srgbClr val="BCBEC4"/>
                </a:solidFill>
                <a:effectLst/>
                <a:ea typeface="JetBrains Mono"/>
              </a:rPr>
              <a:t> invokeAndHandle</a:t>
            </a:r>
            <a:r>
              <a:rPr kumimoji="0" lang="ko-KR" altLang="ko-KR" sz="1100" b="0" i="0" u="none" strike="noStrike" cap="none" normalizeH="0" baseline="0">
                <a:ln>
                  <a:noFill/>
                </a:ln>
                <a:solidFill>
                  <a:srgbClr val="BCBEC4"/>
                </a:solidFill>
                <a:effectLst/>
                <a:ea typeface="JetBrains Mono"/>
              </a:rPr>
              <a:t>(webRequest, mavContainer);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BCBEC4"/>
                </a:solidFill>
                <a:effectLst/>
                <a:ea typeface="JetBrains Mono"/>
              </a:rPr>
              <a:t>if (mavContainer.containsAttribute("result")) {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response.getWriter().write(mavContainer.getModel().get("result").toString()); </a:t>
            </a:r>
            <a:r>
              <a:rPr kumimoji="0" lang="en-US" altLang="ko-KR" sz="1100" b="0" i="0" u="none" strike="noStrike" cap="none" normalizeH="0" baseline="0">
                <a:ln>
                  <a:noFill/>
                </a:ln>
                <a:solidFill>
                  <a:schemeClr val="bg1">
                    <a:lumMod val="65000"/>
                  </a:schemeClr>
                </a:solidFill>
                <a:effectLst/>
                <a:ea typeface="JetBrains Mono"/>
              </a:rPr>
              <a:t>// ModelAndViewContainer</a:t>
            </a:r>
            <a:r>
              <a:rPr kumimoji="0" lang="ko-KR" altLang="en-US" sz="1100" b="0" i="0" u="none" strike="noStrike" cap="none" normalizeH="0" baseline="0">
                <a:ln>
                  <a:noFill/>
                </a:ln>
                <a:solidFill>
                  <a:schemeClr val="bg1">
                    <a:lumMod val="65000"/>
                  </a:schemeClr>
                </a:solidFill>
                <a:effectLst/>
                <a:ea typeface="JetBrains Mono"/>
              </a:rPr>
              <a:t>에 저장된 값으로 응답 작성</a:t>
            </a: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85995823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2945C-5063-D8A5-7196-A222010AB4D7}"/>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6A410EC9-D6A3-6356-1FBB-753C91E47EFA}"/>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FDD6DF0E-FF28-1E77-F22C-4D082CE21054}"/>
              </a:ext>
            </a:extLst>
          </p:cNvPr>
          <p:cNvSpPr>
            <a:spLocks noChangeArrowheads="1"/>
          </p:cNvSpPr>
          <p:nvPr/>
        </p:nvSpPr>
        <p:spPr bwMode="auto">
          <a:xfrm>
            <a:off x="413084" y="2439295"/>
            <a:ext cx="10698079" cy="38683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MyReturnValueHandler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HandlerMethodReturnValueHandler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supportsReturnType</a:t>
            </a:r>
            <a:r>
              <a:rPr kumimoji="0" lang="ko-KR" altLang="ko-KR" sz="1100" b="0" i="0" u="none" strike="noStrike" cap="none" normalizeH="0" baseline="0">
                <a:ln>
                  <a:noFill/>
                </a:ln>
                <a:solidFill>
                  <a:srgbClr val="BCBEC4"/>
                </a:solidFill>
                <a:effectLst/>
                <a:ea typeface="JetBrains Mono"/>
              </a:rPr>
              <a:t>(MethodParameter returnType)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returnType.getParameterType().equals(String.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handleReturnValue</a:t>
            </a:r>
            <a:r>
              <a:rPr kumimoji="0" lang="ko-KR" altLang="ko-KR" sz="1100" b="0" i="0" u="none" strike="noStrike" cap="none" normalizeH="0" baseline="0">
                <a:ln>
                  <a:noFill/>
                </a:ln>
                <a:solidFill>
                  <a:srgbClr val="BCBEC4"/>
                </a:solidFill>
                <a:effectLst/>
                <a:ea typeface="JetBrains Mono"/>
              </a:rPr>
              <a:t>(Object returnValue, MethodParameter returnType,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NativeWebRequest webRequest)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(returnValue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mavContainer</a:t>
            </a:r>
            <a:r>
              <a:rPr kumimoji="0" lang="en-US" altLang="ko-KR" sz="1100" b="0" i="0" u="none" strike="noStrike" cap="none" normalizeH="0" baseline="0">
                <a:ln>
                  <a:noFill/>
                </a:ln>
                <a:solidFill>
                  <a:schemeClr val="bg1">
                    <a:lumMod val="75000"/>
                  </a:schemeClr>
                </a:solidFill>
                <a:effectLst/>
                <a:ea typeface="JetBrains Mono"/>
              </a:rPr>
              <a:t>.addAttribute(“result", returnValue);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9E4D9C9C-BE90-D886-1BFB-A2CCCDDFAED6}"/>
              </a:ext>
            </a:extLst>
          </p:cNvPr>
          <p:cNvSpPr>
            <a:spLocks noChangeArrowheads="1"/>
          </p:cNvSpPr>
          <p:nvPr/>
        </p:nvSpPr>
        <p:spPr bwMode="auto">
          <a:xfrm>
            <a:off x="413084" y="670099"/>
            <a:ext cx="10698079"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@Service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MyService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(UserRequest userRequest)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"Hello from MyService, " </a:t>
            </a:r>
            <a:r>
              <a:rPr kumimoji="0" lang="ko-KR" altLang="ko-KR" sz="1100" b="0" i="0" u="none" strike="noStrike" cap="none" normalizeH="0" baseline="0">
                <a:ln>
                  <a:noFill/>
                </a:ln>
                <a:solidFill>
                  <a:srgbClr val="BCBEC4"/>
                </a:solidFill>
                <a:effectLst/>
                <a:ea typeface="JetBrains Mono"/>
              </a:rPr>
              <a:t>+ userRequest.getName() +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userRequest.getAge();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8019877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60488" y="2921169"/>
            <a:ext cx="11271034"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파라미터 실행 구조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7336871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B8887-0AF6-9F80-311A-67896F7DA4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E0E24E4E-5A7C-22AF-105F-53817DAD1AC7}"/>
              </a:ext>
            </a:extLst>
          </p:cNvPr>
          <p:cNvSpPr/>
          <p:nvPr/>
        </p:nvSpPr>
        <p:spPr>
          <a:xfrm>
            <a:off x="370207" y="627229"/>
            <a:ext cx="10783067" cy="62247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RequestMappingHandlerAdapter </a:t>
            </a:r>
            <a:r>
              <a:rPr lang="ko-KR" altLang="en-US" sz="1200">
                <a:latin typeface="나눔고딕" panose="020D0604000000000000" pitchFamily="50" charset="-127"/>
                <a:ea typeface="나눔바른고딕" panose="020B0603020101020101"/>
              </a:rPr>
              <a:t>클래스 및 연관 클래스들의 실행 구조를 분석함으로서 스프링 </a:t>
            </a:r>
            <a:r>
              <a:rPr lang="en-US" altLang="ko-KR" sz="1200">
                <a:latin typeface="나눔고딕" panose="020D0604000000000000" pitchFamily="50" charset="-127"/>
                <a:ea typeface="나눔바른고딕" panose="020B0603020101020101"/>
              </a:rPr>
              <a:t>MVC </a:t>
            </a:r>
            <a:r>
              <a:rPr lang="ko-KR" altLang="en-US" sz="1200">
                <a:latin typeface="나눔고딕" panose="020D0604000000000000" pitchFamily="50" charset="-127"/>
                <a:ea typeface="나눔바른고딕" panose="020B0603020101020101"/>
              </a:rPr>
              <a:t>의 내부 흐름을 더 깊이 이해하고 개발적 관점에서의 인사이트를 넓혀 갈수 있다</a:t>
            </a:r>
            <a:endParaRPr lang="en-US" altLang="ko-KR" sz="1200">
              <a:latin typeface="+mn-ea"/>
            </a:endParaRPr>
          </a:p>
        </p:txBody>
      </p:sp>
      <p:sp>
        <p:nvSpPr>
          <p:cNvPr id="74" name="직사각형 73">
            <a:extLst>
              <a:ext uri="{FF2B5EF4-FFF2-40B4-BE49-F238E27FC236}">
                <a16:creationId xmlns:a16="http://schemas.microsoft.com/office/drawing/2014/main" id="{3F575CB4-4409-BFB3-CFFB-5F0F5FBB16DA}"/>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3D75D8E6-0E61-9F9E-48D7-D8CCA3319BFC}"/>
              </a:ext>
            </a:extLst>
          </p:cNvPr>
          <p:cNvSpPr/>
          <p:nvPr/>
        </p:nvSpPr>
        <p:spPr>
          <a:xfrm>
            <a:off x="198756" y="1612090"/>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이해</a:t>
            </a:r>
          </a:p>
        </p:txBody>
      </p:sp>
      <p:sp>
        <p:nvSpPr>
          <p:cNvPr id="3" name="모서리가 둥근 직사각형 38">
            <a:extLst>
              <a:ext uri="{FF2B5EF4-FFF2-40B4-BE49-F238E27FC236}">
                <a16:creationId xmlns:a16="http://schemas.microsoft.com/office/drawing/2014/main" id="{4C649845-1E7B-C25F-8011-30B531D25FAD}"/>
              </a:ext>
            </a:extLst>
          </p:cNvPr>
          <p:cNvSpPr/>
          <p:nvPr/>
        </p:nvSpPr>
        <p:spPr>
          <a:xfrm>
            <a:off x="511781" y="2188096"/>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ServletInvocableHandlerMethod</a:t>
            </a:r>
          </a:p>
        </p:txBody>
      </p:sp>
      <p:sp>
        <p:nvSpPr>
          <p:cNvPr id="6" name="모서리가 둥근 직사각형 38">
            <a:extLst>
              <a:ext uri="{FF2B5EF4-FFF2-40B4-BE49-F238E27FC236}">
                <a16:creationId xmlns:a16="http://schemas.microsoft.com/office/drawing/2014/main" id="{A8EAC418-94A8-8E90-09F2-E47055ACCD74}"/>
              </a:ext>
            </a:extLst>
          </p:cNvPr>
          <p:cNvSpPr/>
          <p:nvPr/>
        </p:nvSpPr>
        <p:spPr>
          <a:xfrm>
            <a:off x="511781" y="3332286"/>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AnnotatedMethod</a:t>
            </a:r>
          </a:p>
        </p:txBody>
      </p:sp>
      <p:sp>
        <p:nvSpPr>
          <p:cNvPr id="7" name="모서리가 둥근 직사각형 38">
            <a:extLst>
              <a:ext uri="{FF2B5EF4-FFF2-40B4-BE49-F238E27FC236}">
                <a16:creationId xmlns:a16="http://schemas.microsoft.com/office/drawing/2014/main" id="{7325F6C4-B182-A619-5D94-3F25D5D14CF3}"/>
              </a:ext>
            </a:extLst>
          </p:cNvPr>
          <p:cNvSpPr/>
          <p:nvPr/>
        </p:nvSpPr>
        <p:spPr>
          <a:xfrm>
            <a:off x="511781" y="4470137"/>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MethodParameter</a:t>
            </a:r>
          </a:p>
        </p:txBody>
      </p:sp>
      <p:sp>
        <p:nvSpPr>
          <p:cNvPr id="8" name="모서리가 둥근 직사각형 38">
            <a:extLst>
              <a:ext uri="{FF2B5EF4-FFF2-40B4-BE49-F238E27FC236}">
                <a16:creationId xmlns:a16="http://schemas.microsoft.com/office/drawing/2014/main" id="{7916381C-DAE6-8378-BDB7-9CC07A462767}"/>
              </a:ext>
            </a:extLst>
          </p:cNvPr>
          <p:cNvSpPr/>
          <p:nvPr/>
        </p:nvSpPr>
        <p:spPr>
          <a:xfrm>
            <a:off x="511781" y="5607523"/>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MethodIntrospector</a:t>
            </a:r>
          </a:p>
        </p:txBody>
      </p:sp>
      <p:sp>
        <p:nvSpPr>
          <p:cNvPr id="10" name="직사각형 9">
            <a:extLst>
              <a:ext uri="{FF2B5EF4-FFF2-40B4-BE49-F238E27FC236}">
                <a16:creationId xmlns:a16="http://schemas.microsoft.com/office/drawing/2014/main" id="{CCA5A7B6-7EF9-5347-A623-578322F78BB8}"/>
              </a:ext>
            </a:extLst>
          </p:cNvPr>
          <p:cNvSpPr/>
          <p:nvPr/>
        </p:nvSpPr>
        <p:spPr>
          <a:xfrm>
            <a:off x="3794196" y="2215001"/>
            <a:ext cx="8184444" cy="610616"/>
          </a:xfrm>
          <a:prstGeom prst="rect">
            <a:avLst/>
          </a:prstGeom>
        </p:spPr>
        <p:txBody>
          <a:bodyPr wrap="square">
            <a:spAutoFit/>
          </a:bodyPr>
          <a:lstStyle/>
          <a:p>
            <a:pPr>
              <a:lnSpc>
                <a:spcPct val="150000"/>
              </a:lnSpc>
            </a:pPr>
            <a:r>
              <a:rPr lang="en-US" altLang="ko-KR" sz="1200">
                <a:latin typeface="나눔바른고딕" panose="020B0603020101020101" pitchFamily="50" charset="-127"/>
                <a:ea typeface="나눔바른고딕" panose="020B0603020101020101" pitchFamily="50" charset="-127"/>
              </a:rPr>
              <a:t>HTTP </a:t>
            </a:r>
            <a:r>
              <a:rPr lang="ko-KR" altLang="en-US" sz="1200">
                <a:latin typeface="나눔바른고딕" panose="020B0603020101020101" pitchFamily="50" charset="-127"/>
                <a:ea typeface="나눔바른고딕" panose="020B0603020101020101" pitchFamily="50" charset="-127"/>
              </a:rPr>
              <a:t>요청 데이터를 받아 메서드를 실행시키는 클래스로서 </a:t>
            </a:r>
            <a:r>
              <a:rPr lang="en-US" altLang="ko-KR" sz="1200">
                <a:latin typeface="나눔바른고딕" panose="020B0603020101020101" pitchFamily="50" charset="-127"/>
                <a:ea typeface="나눔바른고딕" panose="020B0603020101020101" pitchFamily="50" charset="-127"/>
              </a:rPr>
              <a:t>HandlerMethodArgumentResolver </a:t>
            </a:r>
            <a:r>
              <a:rPr lang="ko-KR" altLang="en-US" sz="1200">
                <a:latin typeface="나눔바른고딕" panose="020B0603020101020101" pitchFamily="50" charset="-127"/>
                <a:ea typeface="나눔바른고딕" panose="020B0603020101020101" pitchFamily="50" charset="-127"/>
              </a:rPr>
              <a:t>를 통해 요청 데이터를 메서드의 매개변수에 맞게 변환하고</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이를 사용해 메서드를 호출한다</a:t>
            </a:r>
            <a:endParaRPr lang="en-US" altLang="ko-KR" sz="1200">
              <a:latin typeface="+mn-ea"/>
            </a:endParaRPr>
          </a:p>
        </p:txBody>
      </p:sp>
      <p:sp>
        <p:nvSpPr>
          <p:cNvPr id="11" name="직사각형 10">
            <a:extLst>
              <a:ext uri="{FF2B5EF4-FFF2-40B4-BE49-F238E27FC236}">
                <a16:creationId xmlns:a16="http://schemas.microsoft.com/office/drawing/2014/main" id="{D72F6967-AABE-10BB-58E0-FC40C8DFBCB3}"/>
              </a:ext>
            </a:extLst>
          </p:cNvPr>
          <p:cNvSpPr/>
          <p:nvPr/>
        </p:nvSpPr>
        <p:spPr>
          <a:xfrm>
            <a:off x="3806667" y="5647956"/>
            <a:ext cx="8294131" cy="610616"/>
          </a:xfrm>
          <a:prstGeom prst="rect">
            <a:avLst/>
          </a:prstGeom>
        </p:spPr>
        <p:txBody>
          <a:bodyPr wrap="square">
            <a:spAutoFit/>
          </a:bodyPr>
          <a:lstStyle/>
          <a:p>
            <a:pPr>
              <a:lnSpc>
                <a:spcPct val="150000"/>
              </a:lnSpc>
            </a:pPr>
            <a:r>
              <a:rPr lang="ko-KR" altLang="en-US" sz="1200"/>
              <a:t>메서드를 탐색할 수 있게 해주는 클래스로서 특정 어노테이션이 적용된 메서드들의 리스트를 구하거나 메서드의 메타데이터를 찾도록 돕는 도구이다</a:t>
            </a:r>
            <a:endParaRPr lang="en-US" altLang="ko-KR" sz="1200">
              <a:latin typeface="+mn-ea"/>
            </a:endParaRPr>
          </a:p>
        </p:txBody>
      </p:sp>
      <p:sp>
        <p:nvSpPr>
          <p:cNvPr id="12" name="직사각형 11">
            <a:extLst>
              <a:ext uri="{FF2B5EF4-FFF2-40B4-BE49-F238E27FC236}">
                <a16:creationId xmlns:a16="http://schemas.microsoft.com/office/drawing/2014/main" id="{AAD01C5F-667D-D74D-32BC-E55302DBF2E5}"/>
              </a:ext>
            </a:extLst>
          </p:cNvPr>
          <p:cNvSpPr/>
          <p:nvPr/>
        </p:nvSpPr>
        <p:spPr>
          <a:xfrm>
            <a:off x="3794196" y="4500993"/>
            <a:ext cx="8184444" cy="610616"/>
          </a:xfrm>
          <a:prstGeom prst="rect">
            <a:avLst/>
          </a:prstGeom>
        </p:spPr>
        <p:txBody>
          <a:bodyPr wrap="square">
            <a:spAutoFit/>
          </a:bodyPr>
          <a:lstStyle/>
          <a:p>
            <a:pPr>
              <a:lnSpc>
                <a:spcPct val="150000"/>
              </a:lnSpc>
            </a:pPr>
            <a:r>
              <a:rPr lang="ko-KR" altLang="en-US" sz="1200">
                <a:latin typeface="나눔바른고딕" panose="020B0603020101020101" pitchFamily="50" charset="-127"/>
                <a:ea typeface="나눔바른고딕" panose="020B0603020101020101" pitchFamily="50" charset="-127"/>
              </a:rPr>
              <a:t>메서드에 있는 파라미터의 정보를 관리하는 클래스로서 메서드의 어노테이션을 분석하고 파라미터가 어디에 있고</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어떤 타입인지를 편리하게 알 수 있게 해주는 도구이다</a:t>
            </a:r>
            <a:endParaRPr lang="en-US" altLang="ko-KR" sz="1200">
              <a:latin typeface="+mn-ea"/>
            </a:endParaRPr>
          </a:p>
        </p:txBody>
      </p:sp>
      <p:sp>
        <p:nvSpPr>
          <p:cNvPr id="13" name="직사각형 12">
            <a:extLst>
              <a:ext uri="{FF2B5EF4-FFF2-40B4-BE49-F238E27FC236}">
                <a16:creationId xmlns:a16="http://schemas.microsoft.com/office/drawing/2014/main" id="{4ABE4050-E686-E3DA-236F-C2F0A55DC972}"/>
              </a:ext>
            </a:extLst>
          </p:cNvPr>
          <p:cNvSpPr/>
          <p:nvPr/>
        </p:nvSpPr>
        <p:spPr>
          <a:xfrm>
            <a:off x="3803622" y="3368514"/>
            <a:ext cx="8175018" cy="610616"/>
          </a:xfrm>
          <a:prstGeom prst="rect">
            <a:avLst/>
          </a:prstGeom>
        </p:spPr>
        <p:txBody>
          <a:bodyPr wrap="square">
            <a:spAutoFit/>
          </a:bodyPr>
          <a:lstStyle/>
          <a:p>
            <a:pPr>
              <a:lnSpc>
                <a:spcPct val="150000"/>
              </a:lnSpc>
            </a:pPr>
            <a:r>
              <a:rPr lang="ko-KR" altLang="en-US" sz="1200"/>
              <a:t>메서드나 매개변수에 선언된 어노테이션 정보를 빠르고 정확하게 탐색하고</a:t>
            </a:r>
            <a:r>
              <a:rPr lang="en-US" altLang="ko-KR" sz="1200"/>
              <a:t> </a:t>
            </a:r>
            <a:r>
              <a:rPr lang="ko-KR" altLang="en-US" sz="1200"/>
              <a:t>메서드나 매개변수의 구조를 이해하기 쉽게 만들어주는 클래스이다</a:t>
            </a:r>
            <a:endParaRPr lang="en-US" altLang="ko-KR" sz="1200">
              <a:latin typeface="+mn-ea"/>
            </a:endParaRPr>
          </a:p>
        </p:txBody>
      </p:sp>
    </p:spTree>
    <p:extLst>
      <p:ext uri="{BB962C8B-B14F-4D97-AF65-F5344CB8AC3E}">
        <p14:creationId xmlns:p14="http://schemas.microsoft.com/office/powerpoint/2010/main" val="228463495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AF458-1BCE-0842-F6C5-6B1F2E30071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4A59E0B-49E5-D69C-AE33-B1DAC287BCDD}"/>
              </a:ext>
            </a:extLst>
          </p:cNvPr>
          <p:cNvSpPr>
            <a:spLocks noChangeArrowheads="1"/>
          </p:cNvSpPr>
          <p:nvPr/>
        </p:nvSpPr>
        <p:spPr bwMode="auto">
          <a:xfrm>
            <a:off x="545118" y="1039118"/>
            <a:ext cx="10259240" cy="26776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DynamicController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AccountDto </a:t>
            </a:r>
            <a:r>
              <a:rPr kumimoji="0" lang="ko-KR" altLang="ko-KR" sz="1200" b="0" i="0" u="none" strike="noStrike" cap="none" normalizeH="0" baseline="0">
                <a:ln>
                  <a:noFill/>
                </a:ln>
                <a:solidFill>
                  <a:srgbClr val="56A8F5"/>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String name, </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AccountDto </a:t>
            </a:r>
            <a:r>
              <a:rPr lang="en-US" altLang="ko-KR" sz="1200">
                <a:solidFill>
                  <a:srgbClr val="BCBEC4"/>
                </a:solidFill>
                <a:latin typeface="Arial Unicode MS"/>
                <a:ea typeface="JetBrains Mono"/>
              </a:rPr>
              <a:t>account</a:t>
            </a:r>
            <a:r>
              <a:rPr kumimoji="0" lang="ko-KR" altLang="ko-KR" sz="1200" b="0" i="0" u="none" strike="noStrike" cap="none" normalizeH="0" baseline="0">
                <a:ln>
                  <a:noFill/>
                </a:ln>
                <a:solidFill>
                  <a:srgbClr val="BCBEC4"/>
                </a:solidFill>
                <a:effectLst/>
                <a:latin typeface="Arial Unicode MS"/>
                <a:ea typeface="JetBrains Mono"/>
              </a:rPr>
              <a:t>Dto,</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accountDto;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a:solidFill>
                <a:srgbClr val="BCBEC4"/>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HttpServletRequest </a:t>
            </a:r>
            <a:r>
              <a:rPr kumimoji="0" lang="en-US" altLang="ko-KR" sz="1200" b="0" i="0" u="none" strike="noStrike" cap="none" normalizeH="0" baseline="0">
                <a:ln>
                  <a:noFill/>
                </a:ln>
                <a:solidFill>
                  <a:schemeClr val="bg1">
                    <a:lumMod val="85000"/>
                  </a:schemeClr>
                </a:solidFill>
                <a:effectLst/>
                <a:latin typeface="Arial Unicode MS"/>
                <a:ea typeface="JetBrains Mono"/>
              </a:rPr>
              <a:t>request</a:t>
            </a:r>
            <a:r>
              <a:rPr kumimoji="0" lang="en-US" altLang="ko-KR" sz="1200" b="0" i="0" u="none" strike="noStrike" cap="none" normalizeH="0" baseline="0">
                <a:ln>
                  <a:noFill/>
                </a:ln>
                <a:solidFill>
                  <a:srgbClr val="B3AE60"/>
                </a:solidFill>
                <a:effectLst/>
                <a:latin typeface="Arial Unicode MS"/>
                <a:ea typeface="JetBrains Mono"/>
              </a:rPr>
              <a:t>, HttpServletResponse </a:t>
            </a:r>
            <a:r>
              <a:rPr kumimoji="0" lang="en-US" altLang="ko-KR" sz="1200" b="0" i="0" u="none" strike="noStrike" cap="none" normalizeH="0" baseline="0">
                <a:ln>
                  <a:noFill/>
                </a:ln>
                <a:solidFill>
                  <a:schemeClr val="bg1">
                    <a:lumMod val="85000"/>
                  </a:schemeClr>
                </a:solidFill>
                <a:effectLst/>
                <a:latin typeface="Arial Unicode MS"/>
                <a:ea typeface="JetBrains Mono"/>
              </a:rPr>
              <a:t>response</a:t>
            </a:r>
            <a:r>
              <a:rPr kumimoji="0" lang="ko-KR" altLang="ko-KR" sz="1200" b="0" i="0" u="none" strike="noStrike" cap="none" normalizeH="0" baseline="0">
                <a:ln>
                  <a:noFill/>
                </a:ln>
                <a:solidFill>
                  <a:srgbClr val="BCBEC4"/>
                </a:solidFill>
                <a:effectLst/>
                <a:latin typeface="Arial Unicode MS"/>
                <a:ea typeface="JetBrains Mono"/>
              </a:rPr>
              <a:t>,  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en-US" altLang="ko-KR" sz="1200" b="0" i="0" u="none" strike="noStrike" cap="none" normalizeH="0" baseline="0">
                <a:ln>
                  <a:noFill/>
                </a:ln>
                <a:solidFill>
                  <a:srgbClr val="BCBEC4"/>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endParaRPr kumimoji="0" lang="en-US" altLang="ko-KR" sz="1200" b="0" i="0" u="none" strike="noStrike" cap="none" normalizeH="0" baseline="0">
              <a:ln>
                <a:noFill/>
              </a:ln>
              <a:solidFill>
                <a:srgbClr val="BCBEC4"/>
              </a:solidFill>
              <a:effectLst/>
              <a:latin typeface="Arial Unicode MS"/>
              <a:ea typeface="JetBrains Mono"/>
            </a:endParaRPr>
          </a:p>
        </p:txBody>
      </p:sp>
      <p:sp>
        <p:nvSpPr>
          <p:cNvPr id="74" name="직사각형 73">
            <a:extLst>
              <a:ext uri="{FF2B5EF4-FFF2-40B4-BE49-F238E27FC236}">
                <a16:creationId xmlns:a16="http://schemas.microsoft.com/office/drawing/2014/main" id="{ABCBD406-9567-D2AB-0985-B6175CF61AE7}"/>
              </a:ext>
            </a:extLst>
          </p:cNvPr>
          <p:cNvSpPr/>
          <p:nvPr/>
        </p:nvSpPr>
        <p:spPr>
          <a:xfrm>
            <a:off x="183837" y="152846"/>
            <a:ext cx="322658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MethodIntrospector </a:t>
            </a:r>
            <a:r>
              <a:rPr lang="ko-KR" altLang="en-US" b="1">
                <a:solidFill>
                  <a:schemeClr val="accent1">
                    <a:lumMod val="75000"/>
                  </a:schemeClr>
                </a:solidFill>
                <a:latin typeface="+mn-ea"/>
              </a:rPr>
              <a:t>구조</a:t>
            </a:r>
          </a:p>
        </p:txBody>
      </p:sp>
      <p:sp>
        <p:nvSpPr>
          <p:cNvPr id="15" name="모서리가 둥근 직사각형 14">
            <a:extLst>
              <a:ext uri="{FF2B5EF4-FFF2-40B4-BE49-F238E27FC236}">
                <a16:creationId xmlns:a16="http://schemas.microsoft.com/office/drawing/2014/main" id="{3FF885FE-0DD2-4B5E-F5F1-06D7FBE3BBEA}"/>
              </a:ext>
            </a:extLst>
          </p:cNvPr>
          <p:cNvSpPr/>
          <p:nvPr/>
        </p:nvSpPr>
        <p:spPr>
          <a:xfrm>
            <a:off x="917733" y="4644623"/>
            <a:ext cx="2626884"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t>MethodIntrospector</a:t>
            </a:r>
            <a:endParaRPr lang="en-US" altLang="ko-KR">
              <a:solidFill>
                <a:schemeClr val="tx1"/>
              </a:solidFill>
              <a:latin typeface="+mj-lt"/>
              <a:ea typeface="나눔바른고딕" panose="020B0603020101020101"/>
            </a:endParaRPr>
          </a:p>
        </p:txBody>
      </p:sp>
      <p:sp>
        <p:nvSpPr>
          <p:cNvPr id="30" name="TextBox 29">
            <a:extLst>
              <a:ext uri="{FF2B5EF4-FFF2-40B4-BE49-F238E27FC236}">
                <a16:creationId xmlns:a16="http://schemas.microsoft.com/office/drawing/2014/main" id="{90788309-94CC-9BE7-72D5-5DB1E82B5FA2}"/>
              </a:ext>
            </a:extLst>
          </p:cNvPr>
          <p:cNvSpPr txBox="1"/>
          <p:nvPr/>
        </p:nvSpPr>
        <p:spPr>
          <a:xfrm>
            <a:off x="300589" y="531348"/>
            <a:ext cx="11057222" cy="33150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스프링 부트가 구동이 되면 초기화 시점에 빈 </a:t>
            </a:r>
            <a:r>
              <a:rPr lang="ko-KR" altLang="en-US" sz="1200">
                <a:latin typeface="+mj-lt"/>
                <a:ea typeface="나눔바른고딕" panose="020B0603020101020101"/>
              </a:rPr>
              <a:t>클래스들을 스캔하면서 </a:t>
            </a:r>
            <a:r>
              <a:rPr lang="en-US" altLang="ko-KR" sz="1200">
                <a:latin typeface="+mj-lt"/>
                <a:ea typeface="나눔바른고딕" panose="020B0603020101020101"/>
              </a:rPr>
              <a:t>@RequestMapping </a:t>
            </a:r>
            <a:r>
              <a:rPr lang="ko-KR" altLang="en-US" sz="1200">
                <a:latin typeface="+mj-lt"/>
                <a:ea typeface="나눔바른고딕" panose="020B0603020101020101"/>
              </a:rPr>
              <a:t>이 선언된 </a:t>
            </a:r>
            <a:r>
              <a:rPr lang="en-US" altLang="ko-KR" sz="1200" b="1">
                <a:latin typeface="+mj-lt"/>
                <a:ea typeface="나눔바른고딕" panose="020B0603020101020101"/>
              </a:rPr>
              <a:t>Method</a:t>
            </a:r>
            <a:r>
              <a:rPr lang="ko-KR" altLang="en-US" sz="1200">
                <a:latin typeface="+mj-lt"/>
                <a:ea typeface="나눔바른고딕" panose="020B0603020101020101"/>
              </a:rPr>
              <a:t> 객체들을 생성한다</a:t>
            </a:r>
            <a:endParaRPr lang="ko-KR" altLang="en-US" sz="1200">
              <a:latin typeface="나눔고딕" panose="020D0604000000000000" pitchFamily="50" charset="-127"/>
              <a:ea typeface="나눔바른고딕" panose="020B0603020101020101"/>
            </a:endParaRPr>
          </a:p>
        </p:txBody>
      </p:sp>
      <p:sp>
        <p:nvSpPr>
          <p:cNvPr id="33" name="직사각형 32">
            <a:extLst>
              <a:ext uri="{FF2B5EF4-FFF2-40B4-BE49-F238E27FC236}">
                <a16:creationId xmlns:a16="http://schemas.microsoft.com/office/drawing/2014/main" id="{6F695A52-93D3-DDF5-4A11-E47132D070D8}"/>
              </a:ext>
            </a:extLst>
          </p:cNvPr>
          <p:cNvSpPr/>
          <p:nvPr/>
        </p:nvSpPr>
        <p:spPr>
          <a:xfrm>
            <a:off x="749293" y="1656576"/>
            <a:ext cx="7564528" cy="772255"/>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EB52DDF2-AC37-00CE-30C4-3D906668BF44}"/>
              </a:ext>
            </a:extLst>
          </p:cNvPr>
          <p:cNvSpPr/>
          <p:nvPr/>
        </p:nvSpPr>
        <p:spPr>
          <a:xfrm>
            <a:off x="749291" y="2938582"/>
            <a:ext cx="7564528" cy="56260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모서리가 둥근 직사각형 14">
            <a:extLst>
              <a:ext uri="{FF2B5EF4-FFF2-40B4-BE49-F238E27FC236}">
                <a16:creationId xmlns:a16="http://schemas.microsoft.com/office/drawing/2014/main" id="{E61448BF-975D-6293-BB3B-CAA4E2AA46B4}"/>
              </a:ext>
            </a:extLst>
          </p:cNvPr>
          <p:cNvSpPr/>
          <p:nvPr/>
        </p:nvSpPr>
        <p:spPr>
          <a:xfrm>
            <a:off x="8179867" y="4244573"/>
            <a:ext cx="1905607" cy="1446324"/>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53" name="TextBox 52">
            <a:extLst>
              <a:ext uri="{FF2B5EF4-FFF2-40B4-BE49-F238E27FC236}">
                <a16:creationId xmlns:a16="http://schemas.microsoft.com/office/drawing/2014/main" id="{ECDA20AF-FA6E-166A-164A-F42AA29F8AFB}"/>
              </a:ext>
            </a:extLst>
          </p:cNvPr>
          <p:cNvSpPr txBox="1"/>
          <p:nvPr/>
        </p:nvSpPr>
        <p:spPr>
          <a:xfrm>
            <a:off x="8179867" y="4317905"/>
            <a:ext cx="1856333" cy="307777"/>
          </a:xfrm>
          <a:prstGeom prst="rect">
            <a:avLst/>
          </a:prstGeom>
          <a:noFill/>
        </p:spPr>
        <p:txBody>
          <a:bodyPr wrap="square">
            <a:spAutoFit/>
          </a:bodyPr>
          <a:lstStyle/>
          <a:p>
            <a:pPr algn="ctr"/>
            <a:r>
              <a:rPr lang="en-US" altLang="ko-KR" sz="1400" b="1"/>
              <a:t>MethodMap</a:t>
            </a:r>
            <a:endParaRPr lang="ko-KR" altLang="en-US" sz="1400" b="1"/>
          </a:p>
        </p:txBody>
      </p:sp>
      <p:sp>
        <p:nvSpPr>
          <p:cNvPr id="58" name="모서리가 둥근 직사각형 38">
            <a:extLst>
              <a:ext uri="{FF2B5EF4-FFF2-40B4-BE49-F238E27FC236}">
                <a16:creationId xmlns:a16="http://schemas.microsoft.com/office/drawing/2014/main" id="{6EB33FB5-D68A-92C8-048F-D58232BC5623}"/>
              </a:ext>
            </a:extLst>
          </p:cNvPr>
          <p:cNvSpPr/>
          <p:nvPr/>
        </p:nvSpPr>
        <p:spPr>
          <a:xfrm>
            <a:off x="8387412" y="4699013"/>
            <a:ext cx="1490519"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dynamic1</a:t>
            </a:r>
            <a:endParaRPr lang="en-US" altLang="ko-KR"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ADE25F42-E3C6-BA66-AF24-5A642A85AD9B}"/>
              </a:ext>
            </a:extLst>
          </p:cNvPr>
          <p:cNvSpPr/>
          <p:nvPr/>
        </p:nvSpPr>
        <p:spPr>
          <a:xfrm>
            <a:off x="8387412" y="5190193"/>
            <a:ext cx="1490519"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dynamic2</a:t>
            </a:r>
            <a:endParaRPr lang="en-US" altLang="ko-KR" sz="1400" b="1">
              <a:solidFill>
                <a:schemeClr val="tx1"/>
              </a:solidFill>
              <a:latin typeface="+mj-lt"/>
              <a:ea typeface="나눔바른고딕" panose="020B0603020101020101"/>
            </a:endParaRPr>
          </a:p>
        </p:txBody>
      </p:sp>
      <p:sp>
        <p:nvSpPr>
          <p:cNvPr id="60" name="다이아몬드 59">
            <a:extLst>
              <a:ext uri="{FF2B5EF4-FFF2-40B4-BE49-F238E27FC236}">
                <a16:creationId xmlns:a16="http://schemas.microsoft.com/office/drawing/2014/main" id="{54926AA5-3C98-78B1-B979-735F2B444EFB}"/>
              </a:ext>
            </a:extLst>
          </p:cNvPr>
          <p:cNvSpPr/>
          <p:nvPr/>
        </p:nvSpPr>
        <p:spPr>
          <a:xfrm>
            <a:off x="6718376" y="4687993"/>
            <a:ext cx="619627" cy="55948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CC79928E-5E5A-E865-725F-0CD4DC0F17D5}"/>
              </a:ext>
            </a:extLst>
          </p:cNvPr>
          <p:cNvSpPr/>
          <p:nvPr/>
        </p:nvSpPr>
        <p:spPr>
          <a:xfrm>
            <a:off x="6234159" y="5347448"/>
            <a:ext cx="1524776" cy="261610"/>
          </a:xfrm>
          <a:prstGeom prst="rect">
            <a:avLst/>
          </a:prstGeom>
        </p:spPr>
        <p:txBody>
          <a:bodyPr wrap="none">
            <a:spAutoFit/>
          </a:bodyPr>
          <a:lstStyle/>
          <a:p>
            <a:r>
              <a:rPr lang="en-US" altLang="ko-KR" sz="1100">
                <a:latin typeface="+mn-ea"/>
              </a:rPr>
              <a:t>@RequestMapping ?</a:t>
            </a:r>
            <a:endParaRPr lang="ko-KR" altLang="en-US" sz="1100">
              <a:latin typeface="+mn-ea"/>
            </a:endParaRPr>
          </a:p>
        </p:txBody>
      </p:sp>
      <p:cxnSp>
        <p:nvCxnSpPr>
          <p:cNvPr id="63" name="직선 화살표 연결선 62">
            <a:extLst>
              <a:ext uri="{FF2B5EF4-FFF2-40B4-BE49-F238E27FC236}">
                <a16:creationId xmlns:a16="http://schemas.microsoft.com/office/drawing/2014/main" id="{0DA43E2B-9EF4-86EA-B4CB-D755EDC4EF50}"/>
              </a:ext>
            </a:extLst>
          </p:cNvPr>
          <p:cNvCxnSpPr>
            <a:stCxn id="15" idx="3"/>
            <a:endCxn id="60" idx="1"/>
          </p:cNvCxnSpPr>
          <p:nvPr/>
        </p:nvCxnSpPr>
        <p:spPr>
          <a:xfrm>
            <a:off x="3544617" y="4967735"/>
            <a:ext cx="317375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F1AEAEE2-7C1C-1F7A-FB53-387438EA393B}"/>
              </a:ext>
            </a:extLst>
          </p:cNvPr>
          <p:cNvSpPr/>
          <p:nvPr/>
        </p:nvSpPr>
        <p:spPr>
          <a:xfrm>
            <a:off x="3836421" y="4667680"/>
            <a:ext cx="2583784" cy="276999"/>
          </a:xfrm>
          <a:prstGeom prst="rect">
            <a:avLst/>
          </a:prstGeom>
        </p:spPr>
        <p:txBody>
          <a:bodyPr wrap="none">
            <a:spAutoFit/>
          </a:bodyPr>
          <a:lstStyle/>
          <a:p>
            <a:r>
              <a:rPr lang="en-US" altLang="ko-KR" sz="1200">
                <a:latin typeface="+mn-ea"/>
              </a:rPr>
              <a:t>selectMethods(DynamicController)</a:t>
            </a:r>
            <a:endParaRPr lang="ko-KR" altLang="en-US" sz="1200">
              <a:latin typeface="+mn-ea"/>
            </a:endParaRPr>
          </a:p>
        </p:txBody>
      </p:sp>
      <p:cxnSp>
        <p:nvCxnSpPr>
          <p:cNvPr id="67" name="직선 화살표 연결선 66">
            <a:extLst>
              <a:ext uri="{FF2B5EF4-FFF2-40B4-BE49-F238E27FC236}">
                <a16:creationId xmlns:a16="http://schemas.microsoft.com/office/drawing/2014/main" id="{0D71C59F-32ED-F003-1909-5BED33DECBAA}"/>
              </a:ext>
            </a:extLst>
          </p:cNvPr>
          <p:cNvCxnSpPr>
            <a:stCxn id="60" idx="3"/>
            <a:endCxn id="51" idx="1"/>
          </p:cNvCxnSpPr>
          <p:nvPr/>
        </p:nvCxnSpPr>
        <p:spPr>
          <a:xfrm flipV="1">
            <a:off x="7338003" y="4967735"/>
            <a:ext cx="84186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99647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8CD43-9330-B062-0683-860608357FC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7F228DD-25FF-6992-019C-4A8C0B0E2A3A}"/>
              </a:ext>
            </a:extLst>
          </p:cNvPr>
          <p:cNvSpPr>
            <a:spLocks noChangeArrowheads="1"/>
          </p:cNvSpPr>
          <p:nvPr/>
        </p:nvSpPr>
        <p:spPr bwMode="auto">
          <a:xfrm>
            <a:off x="545118" y="846613"/>
            <a:ext cx="7852862" cy="26776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DynamicController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AccountDto </a:t>
            </a:r>
            <a:r>
              <a:rPr kumimoji="0" lang="ko-KR" altLang="ko-KR" sz="1200" b="0" i="0" u="none" strike="noStrike" cap="none" normalizeH="0" baseline="0">
                <a:ln>
                  <a:noFill/>
                </a:ln>
                <a:solidFill>
                  <a:srgbClr val="56A8F5"/>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String name, </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AccountDto </a:t>
            </a:r>
            <a:r>
              <a:rPr lang="en-US" altLang="ko-KR" sz="1200">
                <a:solidFill>
                  <a:srgbClr val="BCBEC4"/>
                </a:solidFill>
                <a:latin typeface="Arial Unicode MS"/>
                <a:ea typeface="JetBrains Mono"/>
              </a:rPr>
              <a:t>account</a:t>
            </a:r>
            <a:r>
              <a:rPr kumimoji="0" lang="ko-KR" altLang="ko-KR" sz="1200" b="0" i="0" u="none" strike="noStrike" cap="none" normalizeH="0" baseline="0">
                <a:ln>
                  <a:noFill/>
                </a:ln>
                <a:solidFill>
                  <a:srgbClr val="BCBEC4"/>
                </a:solidFill>
                <a:effectLst/>
                <a:latin typeface="Arial Unicode MS"/>
                <a:ea typeface="JetBrains Mono"/>
              </a:rPr>
              <a:t>Dto,</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accountDto;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a:solidFill>
                <a:srgbClr val="BCBEC4"/>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HttpServletRequest </a:t>
            </a:r>
            <a:r>
              <a:rPr kumimoji="0" lang="en-US" altLang="ko-KR" sz="1200" b="0" i="0" u="none" strike="noStrike" cap="none" normalizeH="0" baseline="0">
                <a:ln>
                  <a:noFill/>
                </a:ln>
                <a:solidFill>
                  <a:schemeClr val="bg1">
                    <a:lumMod val="85000"/>
                  </a:schemeClr>
                </a:solidFill>
                <a:effectLst/>
                <a:latin typeface="Arial Unicode MS"/>
                <a:ea typeface="JetBrains Mono"/>
              </a:rPr>
              <a:t>request</a:t>
            </a:r>
            <a:r>
              <a:rPr kumimoji="0" lang="en-US" altLang="ko-KR" sz="1200" b="0" i="0" u="none" strike="noStrike" cap="none" normalizeH="0" baseline="0">
                <a:ln>
                  <a:noFill/>
                </a:ln>
                <a:solidFill>
                  <a:srgbClr val="B3AE60"/>
                </a:solidFill>
                <a:effectLst/>
                <a:latin typeface="Arial Unicode MS"/>
                <a:ea typeface="JetBrains Mono"/>
              </a:rPr>
              <a:t>, HttpServletResponse </a:t>
            </a:r>
            <a:r>
              <a:rPr kumimoji="0" lang="en-US" altLang="ko-KR" sz="1200" b="0" i="0" u="none" strike="noStrike" cap="none" normalizeH="0" baseline="0">
                <a:ln>
                  <a:noFill/>
                </a:ln>
                <a:solidFill>
                  <a:schemeClr val="bg1">
                    <a:lumMod val="85000"/>
                  </a:schemeClr>
                </a:solidFill>
                <a:effectLst/>
                <a:latin typeface="Arial Unicode MS"/>
                <a:ea typeface="JetBrains Mono"/>
              </a:rPr>
              <a:t>response</a:t>
            </a:r>
            <a:r>
              <a:rPr kumimoji="0" lang="ko-KR" altLang="ko-KR" sz="1200" b="0" i="0" u="none" strike="noStrike" cap="none" normalizeH="0" baseline="0">
                <a:ln>
                  <a:noFill/>
                </a:ln>
                <a:solidFill>
                  <a:srgbClr val="BCBEC4"/>
                </a:solidFill>
                <a:effectLst/>
                <a:latin typeface="Arial Unicode MS"/>
                <a:ea typeface="JetBrains Mono"/>
              </a:rPr>
              <a:t>,  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en-US" altLang="ko-KR" sz="1200" b="0" i="0" u="none" strike="noStrike" cap="none" normalizeH="0" baseline="0">
                <a:ln>
                  <a:noFill/>
                </a:ln>
                <a:solidFill>
                  <a:srgbClr val="BCBEC4"/>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endParaRPr kumimoji="0" lang="en-US" altLang="ko-KR" sz="1200" b="0" i="0" u="none" strike="noStrike" cap="none" normalizeH="0" baseline="0">
              <a:ln>
                <a:noFill/>
              </a:ln>
              <a:solidFill>
                <a:srgbClr val="BCBEC4"/>
              </a:solidFill>
              <a:effectLst/>
              <a:latin typeface="Arial Unicode MS"/>
              <a:ea typeface="JetBrains Mono"/>
            </a:endParaRPr>
          </a:p>
        </p:txBody>
      </p:sp>
      <p:sp>
        <p:nvSpPr>
          <p:cNvPr id="74" name="직사각형 73">
            <a:extLst>
              <a:ext uri="{FF2B5EF4-FFF2-40B4-BE49-F238E27FC236}">
                <a16:creationId xmlns:a16="http://schemas.microsoft.com/office/drawing/2014/main" id="{70D41062-5F00-03CC-0A3C-3095017B68C1}"/>
              </a:ext>
            </a:extLst>
          </p:cNvPr>
          <p:cNvSpPr/>
          <p:nvPr/>
        </p:nvSpPr>
        <p:spPr>
          <a:xfrm>
            <a:off x="247664" y="145007"/>
            <a:ext cx="52593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AnnotatedMethod &amp;</a:t>
            </a:r>
            <a:r>
              <a:rPr lang="ko-KR" altLang="en-US" b="1">
                <a:solidFill>
                  <a:schemeClr val="accent1">
                    <a:lumMod val="75000"/>
                  </a:schemeClr>
                </a:solidFill>
                <a:latin typeface="+mn-ea"/>
              </a:rPr>
              <a:t> </a:t>
            </a:r>
            <a:r>
              <a:rPr lang="en-US" altLang="ko-KR" b="1">
                <a:solidFill>
                  <a:schemeClr val="accent1">
                    <a:lumMod val="75000"/>
                  </a:schemeClr>
                </a:solidFill>
                <a:latin typeface="+mn-ea"/>
              </a:rPr>
              <a:t>MethodParamter </a:t>
            </a:r>
            <a:r>
              <a:rPr lang="ko-KR" altLang="en-US" b="1">
                <a:solidFill>
                  <a:schemeClr val="accent1">
                    <a:lumMod val="75000"/>
                  </a:schemeClr>
                </a:solidFill>
                <a:latin typeface="+mn-ea"/>
              </a:rPr>
              <a:t>구조</a:t>
            </a:r>
          </a:p>
        </p:txBody>
      </p:sp>
      <p:sp>
        <p:nvSpPr>
          <p:cNvPr id="15" name="모서리가 둥근 직사각형 14">
            <a:extLst>
              <a:ext uri="{FF2B5EF4-FFF2-40B4-BE49-F238E27FC236}">
                <a16:creationId xmlns:a16="http://schemas.microsoft.com/office/drawing/2014/main" id="{E067AA00-085F-184E-2A90-2C7FEBF5988F}"/>
              </a:ext>
            </a:extLst>
          </p:cNvPr>
          <p:cNvSpPr/>
          <p:nvPr/>
        </p:nvSpPr>
        <p:spPr>
          <a:xfrm>
            <a:off x="9334489" y="1277144"/>
            <a:ext cx="2388269" cy="2813594"/>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4A784957-5369-0D40-4EC6-263F364E5590}"/>
              </a:ext>
            </a:extLst>
          </p:cNvPr>
          <p:cNvSpPr/>
          <p:nvPr/>
        </p:nvSpPr>
        <p:spPr>
          <a:xfrm>
            <a:off x="9522493" y="2192889"/>
            <a:ext cx="2009713" cy="176729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8" name="TextBox 17">
            <a:extLst>
              <a:ext uri="{FF2B5EF4-FFF2-40B4-BE49-F238E27FC236}">
                <a16:creationId xmlns:a16="http://schemas.microsoft.com/office/drawing/2014/main" id="{E804FAC8-9A6B-C377-BF12-CE36F474905F}"/>
              </a:ext>
            </a:extLst>
          </p:cNvPr>
          <p:cNvSpPr txBox="1"/>
          <p:nvPr/>
        </p:nvSpPr>
        <p:spPr>
          <a:xfrm>
            <a:off x="9405225" y="1310330"/>
            <a:ext cx="2256282" cy="369332"/>
          </a:xfrm>
          <a:prstGeom prst="rect">
            <a:avLst/>
          </a:prstGeom>
          <a:noFill/>
        </p:spPr>
        <p:txBody>
          <a:bodyPr wrap="square">
            <a:spAutoFit/>
          </a:bodyPr>
          <a:lstStyle/>
          <a:p>
            <a:r>
              <a:rPr lang="en-US" altLang="ko-KR" b="1"/>
              <a:t>AnnotatedMethod</a:t>
            </a:r>
            <a:endParaRPr lang="ko-KR" altLang="en-US" b="1"/>
          </a:p>
        </p:txBody>
      </p:sp>
      <p:sp>
        <p:nvSpPr>
          <p:cNvPr id="28" name="모서리가 둥근 직사각형 38">
            <a:extLst>
              <a:ext uri="{FF2B5EF4-FFF2-40B4-BE49-F238E27FC236}">
                <a16:creationId xmlns:a16="http://schemas.microsoft.com/office/drawing/2014/main" id="{8ECA1DF0-72DC-6A93-8569-C282B7637A5B}"/>
              </a:ext>
            </a:extLst>
          </p:cNvPr>
          <p:cNvSpPr/>
          <p:nvPr/>
        </p:nvSpPr>
        <p:spPr>
          <a:xfrm>
            <a:off x="9611991" y="263888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29" name="TextBox 28">
            <a:extLst>
              <a:ext uri="{FF2B5EF4-FFF2-40B4-BE49-F238E27FC236}">
                <a16:creationId xmlns:a16="http://schemas.microsoft.com/office/drawing/2014/main" id="{8B71BDD4-4F26-701F-AF26-4625FAB2031E}"/>
              </a:ext>
            </a:extLst>
          </p:cNvPr>
          <p:cNvSpPr txBox="1"/>
          <p:nvPr/>
        </p:nvSpPr>
        <p:spPr>
          <a:xfrm>
            <a:off x="9522492" y="2240108"/>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 name="모서리가 둥근 직사각형 38">
            <a:extLst>
              <a:ext uri="{FF2B5EF4-FFF2-40B4-BE49-F238E27FC236}">
                <a16:creationId xmlns:a16="http://schemas.microsoft.com/office/drawing/2014/main" id="{C68EC855-D689-5736-C0D5-589B701FEB35}"/>
              </a:ext>
            </a:extLst>
          </p:cNvPr>
          <p:cNvSpPr/>
          <p:nvPr/>
        </p:nvSpPr>
        <p:spPr>
          <a:xfrm>
            <a:off x="9611991" y="3074427"/>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6" name="모서리가 둥근 직사각형 38">
            <a:extLst>
              <a:ext uri="{FF2B5EF4-FFF2-40B4-BE49-F238E27FC236}">
                <a16:creationId xmlns:a16="http://schemas.microsoft.com/office/drawing/2014/main" id="{F49EBAE5-3970-B969-2E18-D678D2461F56}"/>
              </a:ext>
            </a:extLst>
          </p:cNvPr>
          <p:cNvSpPr/>
          <p:nvPr/>
        </p:nvSpPr>
        <p:spPr>
          <a:xfrm>
            <a:off x="9611991" y="3518332"/>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32" name="모서리가 둥근 직사각형 38">
            <a:extLst>
              <a:ext uri="{FF2B5EF4-FFF2-40B4-BE49-F238E27FC236}">
                <a16:creationId xmlns:a16="http://schemas.microsoft.com/office/drawing/2014/main" id="{AE4F464B-2E29-9A32-6395-2A5F7FF1EDAF}"/>
              </a:ext>
            </a:extLst>
          </p:cNvPr>
          <p:cNvSpPr/>
          <p:nvPr/>
        </p:nvSpPr>
        <p:spPr>
          <a:xfrm>
            <a:off x="9522492" y="1739880"/>
            <a:ext cx="2009713" cy="338554"/>
          </a:xfrm>
          <a:prstGeom prst="roundRect">
            <a:avLst>
              <a:gd name="adj" fmla="val 6321"/>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dynamic1</a:t>
            </a:r>
            <a:endParaRPr lang="en-US" altLang="ko-KR" sz="1400" b="1">
              <a:solidFill>
                <a:schemeClr val="tx1"/>
              </a:solidFill>
              <a:latin typeface="+mj-lt"/>
              <a:ea typeface="나눔바른고딕" panose="020B0603020101020101"/>
            </a:endParaRPr>
          </a:p>
        </p:txBody>
      </p:sp>
      <p:sp>
        <p:nvSpPr>
          <p:cNvPr id="33" name="직사각형 32">
            <a:extLst>
              <a:ext uri="{FF2B5EF4-FFF2-40B4-BE49-F238E27FC236}">
                <a16:creationId xmlns:a16="http://schemas.microsoft.com/office/drawing/2014/main" id="{50142F38-393C-7111-5BE6-66676468420D}"/>
              </a:ext>
            </a:extLst>
          </p:cNvPr>
          <p:cNvSpPr/>
          <p:nvPr/>
        </p:nvSpPr>
        <p:spPr>
          <a:xfrm>
            <a:off x="749293" y="1464071"/>
            <a:ext cx="7564528" cy="772255"/>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055A5594-6938-BB64-4E44-D6173A24C0C5}"/>
              </a:ext>
            </a:extLst>
          </p:cNvPr>
          <p:cNvSpPr/>
          <p:nvPr/>
        </p:nvSpPr>
        <p:spPr>
          <a:xfrm>
            <a:off x="749291" y="2746077"/>
            <a:ext cx="7564528" cy="56260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모서리가 둥근 직사각형 14">
            <a:extLst>
              <a:ext uri="{FF2B5EF4-FFF2-40B4-BE49-F238E27FC236}">
                <a16:creationId xmlns:a16="http://schemas.microsoft.com/office/drawing/2014/main" id="{F4B9B1BC-ACFE-D4C3-085E-C704980CE405}"/>
              </a:ext>
            </a:extLst>
          </p:cNvPr>
          <p:cNvSpPr/>
          <p:nvPr/>
        </p:nvSpPr>
        <p:spPr>
          <a:xfrm>
            <a:off x="545118" y="4000834"/>
            <a:ext cx="2388269" cy="2364495"/>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6" name="모서리가 둥근 직사각형 38">
            <a:extLst>
              <a:ext uri="{FF2B5EF4-FFF2-40B4-BE49-F238E27FC236}">
                <a16:creationId xmlns:a16="http://schemas.microsoft.com/office/drawing/2014/main" id="{15FF54C1-8605-5AB3-E556-FF94E324D9D0}"/>
              </a:ext>
            </a:extLst>
          </p:cNvPr>
          <p:cNvSpPr/>
          <p:nvPr/>
        </p:nvSpPr>
        <p:spPr>
          <a:xfrm>
            <a:off x="733122" y="4916579"/>
            <a:ext cx="2009713" cy="132634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7" name="TextBox 36">
            <a:extLst>
              <a:ext uri="{FF2B5EF4-FFF2-40B4-BE49-F238E27FC236}">
                <a16:creationId xmlns:a16="http://schemas.microsoft.com/office/drawing/2014/main" id="{CFBEB016-37E0-30C7-A000-061E9971B0A7}"/>
              </a:ext>
            </a:extLst>
          </p:cNvPr>
          <p:cNvSpPr txBox="1"/>
          <p:nvPr/>
        </p:nvSpPr>
        <p:spPr>
          <a:xfrm>
            <a:off x="615854" y="4034020"/>
            <a:ext cx="2256282" cy="369332"/>
          </a:xfrm>
          <a:prstGeom prst="rect">
            <a:avLst/>
          </a:prstGeom>
          <a:noFill/>
        </p:spPr>
        <p:txBody>
          <a:bodyPr wrap="square">
            <a:spAutoFit/>
          </a:bodyPr>
          <a:lstStyle/>
          <a:p>
            <a:r>
              <a:rPr lang="en-US" altLang="ko-KR" b="1"/>
              <a:t>AnnotatedMethod</a:t>
            </a:r>
            <a:endParaRPr lang="ko-KR" altLang="en-US" b="1"/>
          </a:p>
        </p:txBody>
      </p:sp>
      <p:sp>
        <p:nvSpPr>
          <p:cNvPr id="38" name="모서리가 둥근 직사각형 38">
            <a:extLst>
              <a:ext uri="{FF2B5EF4-FFF2-40B4-BE49-F238E27FC236}">
                <a16:creationId xmlns:a16="http://schemas.microsoft.com/office/drawing/2014/main" id="{9F73B7A4-8A95-BFDF-7E29-1173C4E39A11}"/>
              </a:ext>
            </a:extLst>
          </p:cNvPr>
          <p:cNvSpPr/>
          <p:nvPr/>
        </p:nvSpPr>
        <p:spPr>
          <a:xfrm>
            <a:off x="822620" y="536257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39" name="TextBox 38">
            <a:extLst>
              <a:ext uri="{FF2B5EF4-FFF2-40B4-BE49-F238E27FC236}">
                <a16:creationId xmlns:a16="http://schemas.microsoft.com/office/drawing/2014/main" id="{9A8FA47D-2E16-8322-6D8A-66FE6BF61AF8}"/>
              </a:ext>
            </a:extLst>
          </p:cNvPr>
          <p:cNvSpPr txBox="1"/>
          <p:nvPr/>
        </p:nvSpPr>
        <p:spPr>
          <a:xfrm>
            <a:off x="733121" y="4963798"/>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0" name="모서리가 둥근 직사각형 38">
            <a:extLst>
              <a:ext uri="{FF2B5EF4-FFF2-40B4-BE49-F238E27FC236}">
                <a16:creationId xmlns:a16="http://schemas.microsoft.com/office/drawing/2014/main" id="{342A562A-6B32-66EE-0117-EDE5BFF57EA1}"/>
              </a:ext>
            </a:extLst>
          </p:cNvPr>
          <p:cNvSpPr/>
          <p:nvPr/>
        </p:nvSpPr>
        <p:spPr>
          <a:xfrm>
            <a:off x="822620" y="5798117"/>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42" name="모서리가 둥근 직사각형 38">
            <a:extLst>
              <a:ext uri="{FF2B5EF4-FFF2-40B4-BE49-F238E27FC236}">
                <a16:creationId xmlns:a16="http://schemas.microsoft.com/office/drawing/2014/main" id="{1BEC8B08-68B6-9709-28A4-5729F7F01D23}"/>
              </a:ext>
            </a:extLst>
          </p:cNvPr>
          <p:cNvSpPr/>
          <p:nvPr/>
        </p:nvSpPr>
        <p:spPr>
          <a:xfrm>
            <a:off x="733121" y="4463570"/>
            <a:ext cx="2009713" cy="338554"/>
          </a:xfrm>
          <a:prstGeom prst="roundRect">
            <a:avLst>
              <a:gd name="adj" fmla="val 6321"/>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dynamic2</a:t>
            </a:r>
            <a:endParaRPr lang="en-US" altLang="ko-KR" sz="1400" b="1">
              <a:solidFill>
                <a:schemeClr val="tx1"/>
              </a:solidFill>
              <a:latin typeface="+mj-lt"/>
              <a:ea typeface="나눔바른고딕" panose="020B0603020101020101"/>
            </a:endParaRPr>
          </a:p>
        </p:txBody>
      </p:sp>
      <p:cxnSp>
        <p:nvCxnSpPr>
          <p:cNvPr id="44" name="직선 화살표 연결선 43">
            <a:extLst>
              <a:ext uri="{FF2B5EF4-FFF2-40B4-BE49-F238E27FC236}">
                <a16:creationId xmlns:a16="http://schemas.microsoft.com/office/drawing/2014/main" id="{C678D26C-AE3A-13B2-D6F1-2154663897A8}"/>
              </a:ext>
            </a:extLst>
          </p:cNvPr>
          <p:cNvCxnSpPr>
            <a:stCxn id="34" idx="2"/>
            <a:endCxn id="35" idx="3"/>
          </p:cNvCxnSpPr>
          <p:nvPr/>
        </p:nvCxnSpPr>
        <p:spPr>
          <a:xfrm flipH="1">
            <a:off x="2933387" y="3308684"/>
            <a:ext cx="1598168" cy="18743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B31F6B9-EBEE-682E-D1DA-F40616C89D0E}"/>
              </a:ext>
            </a:extLst>
          </p:cNvPr>
          <p:cNvCxnSpPr>
            <a:stCxn id="33" idx="3"/>
            <a:endCxn id="15" idx="1"/>
          </p:cNvCxnSpPr>
          <p:nvPr/>
        </p:nvCxnSpPr>
        <p:spPr>
          <a:xfrm>
            <a:off x="8313821" y="1850199"/>
            <a:ext cx="1020668" cy="8337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A06BFB18-B444-787D-9E32-573CE6BACD02}"/>
              </a:ext>
            </a:extLst>
          </p:cNvPr>
          <p:cNvPicPr>
            <a:picLocks noChangeAspect="1"/>
          </p:cNvPicPr>
          <p:nvPr/>
        </p:nvPicPr>
        <p:blipFill>
          <a:blip r:embed="rId3"/>
          <a:stretch>
            <a:fillRect/>
          </a:stretch>
        </p:blipFill>
        <p:spPr>
          <a:xfrm>
            <a:off x="6035569" y="4101411"/>
            <a:ext cx="5687189" cy="890233"/>
          </a:xfrm>
          <a:prstGeom prst="rect">
            <a:avLst/>
          </a:prstGeom>
        </p:spPr>
      </p:pic>
      <p:pic>
        <p:nvPicPr>
          <p:cNvPr id="48" name="그림 47">
            <a:extLst>
              <a:ext uri="{FF2B5EF4-FFF2-40B4-BE49-F238E27FC236}">
                <a16:creationId xmlns:a16="http://schemas.microsoft.com/office/drawing/2014/main" id="{DE67F313-5330-D741-C8D9-C4C8FBAB11FF}"/>
              </a:ext>
            </a:extLst>
          </p:cNvPr>
          <p:cNvPicPr>
            <a:picLocks noChangeAspect="1"/>
          </p:cNvPicPr>
          <p:nvPr/>
        </p:nvPicPr>
        <p:blipFill>
          <a:blip r:embed="rId4"/>
          <a:stretch>
            <a:fillRect/>
          </a:stretch>
        </p:blipFill>
        <p:spPr>
          <a:xfrm>
            <a:off x="2930839" y="5688116"/>
            <a:ext cx="5621590" cy="677213"/>
          </a:xfrm>
          <a:prstGeom prst="rect">
            <a:avLst/>
          </a:prstGeom>
        </p:spPr>
      </p:pic>
      <p:sp>
        <p:nvSpPr>
          <p:cNvPr id="3" name="TextBox 2">
            <a:extLst>
              <a:ext uri="{FF2B5EF4-FFF2-40B4-BE49-F238E27FC236}">
                <a16:creationId xmlns:a16="http://schemas.microsoft.com/office/drawing/2014/main" id="{45E6BB8B-1163-6DC2-5816-289BCC62EBC3}"/>
              </a:ext>
            </a:extLst>
          </p:cNvPr>
          <p:cNvSpPr txBox="1"/>
          <p:nvPr/>
        </p:nvSpPr>
        <p:spPr>
          <a:xfrm>
            <a:off x="385487" y="449878"/>
            <a:ext cx="6322118" cy="33150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스캔한 메서드들의 파라미터 메타 정보들을 가지는 </a:t>
            </a:r>
            <a:r>
              <a:rPr lang="en-US" altLang="ko-KR" sz="1200"/>
              <a:t>MethodParameter </a:t>
            </a:r>
            <a:r>
              <a:rPr lang="ko-KR" altLang="en-US" sz="1200"/>
              <a:t>객체를 생성한다</a:t>
            </a:r>
            <a:r>
              <a:rPr lang="ko-KR" altLang="en-US" sz="1200">
                <a:latin typeface="나눔고딕" panose="020D0604000000000000" pitchFamily="50" charset="-127"/>
                <a:ea typeface="나눔바른고딕" panose="020B0603020101020101"/>
              </a:rPr>
              <a:t> </a:t>
            </a:r>
          </a:p>
        </p:txBody>
      </p:sp>
    </p:spTree>
    <p:extLst>
      <p:ext uri="{BB962C8B-B14F-4D97-AF65-F5344CB8AC3E}">
        <p14:creationId xmlns:p14="http://schemas.microsoft.com/office/powerpoint/2010/main" val="408276915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9B190-FD6E-A0D0-FCF3-F85EED565F7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74CD2FA-E909-ABD6-7DFD-E229DED9768B}"/>
              </a:ext>
            </a:extLst>
          </p:cNvPr>
          <p:cNvSpPr/>
          <p:nvPr/>
        </p:nvSpPr>
        <p:spPr>
          <a:xfrm>
            <a:off x="247664" y="145007"/>
            <a:ext cx="45602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ServletInvocableHandlerMethod </a:t>
            </a:r>
            <a:r>
              <a:rPr lang="ko-KR" altLang="en-US" b="1">
                <a:solidFill>
                  <a:schemeClr val="accent1">
                    <a:lumMod val="75000"/>
                  </a:schemeClr>
                </a:solidFill>
                <a:latin typeface="+mn-ea"/>
              </a:rPr>
              <a:t>구조</a:t>
            </a:r>
          </a:p>
        </p:txBody>
      </p:sp>
      <p:sp>
        <p:nvSpPr>
          <p:cNvPr id="3" name="TextBox 2">
            <a:extLst>
              <a:ext uri="{FF2B5EF4-FFF2-40B4-BE49-F238E27FC236}">
                <a16:creationId xmlns:a16="http://schemas.microsoft.com/office/drawing/2014/main" id="{998D96AC-EF56-C7ED-EBC4-4CA959918148}"/>
              </a:ext>
            </a:extLst>
          </p:cNvPr>
          <p:cNvSpPr txBox="1"/>
          <p:nvPr/>
        </p:nvSpPr>
        <p:spPr>
          <a:xfrm>
            <a:off x="421581" y="547776"/>
            <a:ext cx="11182877"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클래스를 확장한 웹처리용 클래스로서 핸들러의 메서드를 호출하는 기능을 가지고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HTTP </a:t>
            </a:r>
            <a:r>
              <a:rPr lang="ko-KR" altLang="en-US" sz="1200">
                <a:latin typeface="나눔고딕" panose="020D0604000000000000" pitchFamily="50" charset="-127"/>
                <a:ea typeface="나눔바른고딕" panose="020B0603020101020101"/>
              </a:rPr>
              <a:t>요청 정보를 분석하고 해당 요청에 매핑되어 있는 </a:t>
            </a:r>
            <a:r>
              <a:rPr lang="en-US" altLang="ko-KR" sz="1200"/>
              <a:t>AnnotatedMethod </a:t>
            </a:r>
            <a:r>
              <a:rPr lang="ko-KR" altLang="en-US" sz="1200">
                <a:latin typeface="나눔고딕" panose="020D0604000000000000" pitchFamily="50" charset="-127"/>
                <a:ea typeface="나눔바른고딕" panose="020B0603020101020101"/>
              </a:rPr>
              <a:t>메소드를 찾아 </a:t>
            </a:r>
            <a:r>
              <a:rPr lang="en-US" altLang="ko-KR" sz="1200">
                <a:latin typeface="나눔고딕" panose="020D0604000000000000" pitchFamily="50" charset="-127"/>
                <a:ea typeface="나눔바른고딕" panose="020B0603020101020101"/>
              </a:rPr>
              <a:t>ServletInvocableHandlerMethod </a:t>
            </a:r>
            <a:r>
              <a:rPr lang="ko-KR" altLang="en-US" sz="1200">
                <a:latin typeface="나눔고딕" panose="020D0604000000000000" pitchFamily="50" charset="-127"/>
                <a:ea typeface="나눔바른고딕" panose="020B0603020101020101"/>
              </a:rPr>
              <a:t>에 전달하고 객체를 생성한다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t>AnnotatedMethod </a:t>
            </a:r>
            <a:r>
              <a:rPr lang="ko-KR" altLang="en-US" sz="1200"/>
              <a:t>에 저장되어 있는 </a:t>
            </a:r>
            <a:r>
              <a:rPr lang="en-US" altLang="ko-KR" sz="1200"/>
              <a:t>Method, MethodParameter </a:t>
            </a:r>
            <a:r>
              <a:rPr lang="ko-KR" altLang="en-US" sz="1200"/>
              <a:t>정보들을 </a:t>
            </a:r>
            <a:r>
              <a:rPr lang="en-US" altLang="ko-KR" sz="1200">
                <a:latin typeface="나눔고딕" panose="020D0604000000000000" pitchFamily="50" charset="-127"/>
                <a:ea typeface="나눔바른고딕" panose="020B0603020101020101"/>
              </a:rPr>
              <a:t>ServletInvocableHandlerMethod </a:t>
            </a:r>
            <a:r>
              <a:rPr lang="ko-KR" altLang="en-US" sz="1200">
                <a:latin typeface="나눔고딕" panose="020D0604000000000000" pitchFamily="50" charset="-127"/>
                <a:ea typeface="나눔바른고딕" panose="020B0603020101020101"/>
              </a:rPr>
              <a:t>에 복사한다</a:t>
            </a:r>
          </a:p>
        </p:txBody>
      </p:sp>
      <p:sp>
        <p:nvSpPr>
          <p:cNvPr id="5" name="모서리가 둥근 직사각형 14">
            <a:extLst>
              <a:ext uri="{FF2B5EF4-FFF2-40B4-BE49-F238E27FC236}">
                <a16:creationId xmlns:a16="http://schemas.microsoft.com/office/drawing/2014/main" id="{1F273E74-996B-15EA-A0A2-BF32596150E8}"/>
              </a:ext>
            </a:extLst>
          </p:cNvPr>
          <p:cNvSpPr/>
          <p:nvPr/>
        </p:nvSpPr>
        <p:spPr>
          <a:xfrm>
            <a:off x="5222369" y="3276783"/>
            <a:ext cx="3864820" cy="2920784"/>
          </a:xfrm>
          <a:prstGeom prst="roundRect">
            <a:avLst>
              <a:gd name="adj" fmla="val 5992"/>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chemeClr val="bg1"/>
                </a:solidFill>
              </a:rPr>
              <a:t>ServletInvocableHandlerMethod</a:t>
            </a: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a:solidFill>
                <a:schemeClr val="bg1"/>
              </a:solidFill>
              <a:latin typeface="+mj-lt"/>
              <a:ea typeface="나눔바른고딕" panose="020B0603020101020101"/>
            </a:endParaRPr>
          </a:p>
        </p:txBody>
      </p:sp>
      <p:sp>
        <p:nvSpPr>
          <p:cNvPr id="11" name="모서리가 둥근 직사각형 14">
            <a:extLst>
              <a:ext uri="{FF2B5EF4-FFF2-40B4-BE49-F238E27FC236}">
                <a16:creationId xmlns:a16="http://schemas.microsoft.com/office/drawing/2014/main" id="{4C2B2A4C-5A42-826D-C84A-8A9E28D68A9A}"/>
              </a:ext>
            </a:extLst>
          </p:cNvPr>
          <p:cNvSpPr/>
          <p:nvPr/>
        </p:nvSpPr>
        <p:spPr>
          <a:xfrm>
            <a:off x="5222368" y="2023904"/>
            <a:ext cx="3864820"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t>RequestMappingHandlerAdapter</a:t>
            </a:r>
            <a:endParaRPr lang="en-US" altLang="ko-KR">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5125C87E-9C50-B72C-2AE3-DED7D669C4C6}"/>
              </a:ext>
            </a:extLst>
          </p:cNvPr>
          <p:cNvCxnSpPr>
            <a:cxnSpLocks/>
            <a:stCxn id="57" idx="3"/>
            <a:endCxn id="11" idx="1"/>
          </p:cNvCxnSpPr>
          <p:nvPr/>
        </p:nvCxnSpPr>
        <p:spPr>
          <a:xfrm>
            <a:off x="2863186" y="2347016"/>
            <a:ext cx="23591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E89208F-CD66-2BCB-632E-43AA489D8479}"/>
              </a:ext>
            </a:extLst>
          </p:cNvPr>
          <p:cNvSpPr txBox="1"/>
          <p:nvPr/>
        </p:nvSpPr>
        <p:spPr>
          <a:xfrm>
            <a:off x="7154776" y="2811678"/>
            <a:ext cx="2956712" cy="313676"/>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invokeHandlerMethod(</a:t>
            </a:r>
            <a:r>
              <a:rPr lang="en-US" altLang="ko-KR" sz="1100"/>
              <a:t>AnnotatedMethod</a:t>
            </a:r>
            <a:r>
              <a:rPr lang="en-US" altLang="ko-KR" sz="1100">
                <a:latin typeface="나눔고딕" panose="020D0604000000000000" pitchFamily="50" charset="-127"/>
                <a:ea typeface="나눔바른고딕" panose="020B0603020101020101"/>
              </a:rPr>
              <a:t>)</a:t>
            </a:r>
            <a:endParaRPr lang="ko-KR" altLang="en-US" sz="1100">
              <a:latin typeface="나눔고딕" panose="020D0604000000000000" pitchFamily="50" charset="-127"/>
              <a:ea typeface="나눔바른고딕" panose="020B0603020101020101"/>
            </a:endParaRPr>
          </a:p>
        </p:txBody>
      </p:sp>
      <p:sp>
        <p:nvSpPr>
          <p:cNvPr id="25" name="모서리가 둥근 직사각형 14">
            <a:extLst>
              <a:ext uri="{FF2B5EF4-FFF2-40B4-BE49-F238E27FC236}">
                <a16:creationId xmlns:a16="http://schemas.microsoft.com/office/drawing/2014/main" id="{27F4DDAD-9926-15A8-4867-F4832A465109}"/>
              </a:ext>
            </a:extLst>
          </p:cNvPr>
          <p:cNvSpPr/>
          <p:nvPr/>
        </p:nvSpPr>
        <p:spPr>
          <a:xfrm>
            <a:off x="3238463" y="1853960"/>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1772B62C-3305-8DF2-9BA1-B154ACE5D5A2}"/>
              </a:ext>
            </a:extLst>
          </p:cNvPr>
          <p:cNvSpPr/>
          <p:nvPr/>
        </p:nvSpPr>
        <p:spPr>
          <a:xfrm>
            <a:off x="6149921" y="4297942"/>
            <a:ext cx="2009713" cy="1767298"/>
          </a:xfrm>
          <a:prstGeom prst="roundRect">
            <a:avLst>
              <a:gd name="adj" fmla="val 3611"/>
            </a:avLst>
          </a:prstGeom>
          <a:solidFill>
            <a:schemeClr val="bg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0C1E3B84-0654-38A5-4C74-B4F5292BC707}"/>
              </a:ext>
            </a:extLst>
          </p:cNvPr>
          <p:cNvSpPr/>
          <p:nvPr/>
        </p:nvSpPr>
        <p:spPr>
          <a:xfrm>
            <a:off x="6239419" y="4743933"/>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31" name="TextBox 30">
            <a:extLst>
              <a:ext uri="{FF2B5EF4-FFF2-40B4-BE49-F238E27FC236}">
                <a16:creationId xmlns:a16="http://schemas.microsoft.com/office/drawing/2014/main" id="{FBECB4A4-7475-DD4A-7713-8409E8BDE1A5}"/>
              </a:ext>
            </a:extLst>
          </p:cNvPr>
          <p:cNvSpPr txBox="1"/>
          <p:nvPr/>
        </p:nvSpPr>
        <p:spPr>
          <a:xfrm>
            <a:off x="6149920" y="4345161"/>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1" name="모서리가 둥근 직사각형 38">
            <a:extLst>
              <a:ext uri="{FF2B5EF4-FFF2-40B4-BE49-F238E27FC236}">
                <a16:creationId xmlns:a16="http://schemas.microsoft.com/office/drawing/2014/main" id="{76735A7E-5924-5597-5839-2DAE2E64B6F1}"/>
              </a:ext>
            </a:extLst>
          </p:cNvPr>
          <p:cNvSpPr/>
          <p:nvPr/>
        </p:nvSpPr>
        <p:spPr>
          <a:xfrm>
            <a:off x="6239419" y="517948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43" name="모서리가 둥근 직사각형 38">
            <a:extLst>
              <a:ext uri="{FF2B5EF4-FFF2-40B4-BE49-F238E27FC236}">
                <a16:creationId xmlns:a16="http://schemas.microsoft.com/office/drawing/2014/main" id="{C7DC11BE-BBBE-0668-0808-2038E5FB66FA}"/>
              </a:ext>
            </a:extLst>
          </p:cNvPr>
          <p:cNvSpPr/>
          <p:nvPr/>
        </p:nvSpPr>
        <p:spPr>
          <a:xfrm>
            <a:off x="6239419" y="5623385"/>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1222E841-3B73-F313-3DF8-AA886C9E548D}"/>
              </a:ext>
            </a:extLst>
          </p:cNvPr>
          <p:cNvSpPr/>
          <p:nvPr/>
        </p:nvSpPr>
        <p:spPr>
          <a:xfrm>
            <a:off x="6149920" y="3844933"/>
            <a:ext cx="2009713" cy="338554"/>
          </a:xfrm>
          <a:prstGeom prst="roundRect">
            <a:avLst>
              <a:gd name="adj" fmla="val 11652"/>
            </a:avLst>
          </a:prstGeom>
          <a:solidFill>
            <a:schemeClr val="bg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dynamic1</a:t>
            </a:r>
            <a:endParaRPr lang="en-US" altLang="ko-KR" sz="1400" b="1">
              <a:solidFill>
                <a:schemeClr val="tx1"/>
              </a:solidFill>
              <a:latin typeface="+mj-lt"/>
              <a:ea typeface="나눔바른고딕" panose="020B0603020101020101"/>
            </a:endParaRPr>
          </a:p>
        </p:txBody>
      </p:sp>
      <p:sp>
        <p:nvSpPr>
          <p:cNvPr id="51" name="모서리가 둥근 직사각형 14">
            <a:extLst>
              <a:ext uri="{FF2B5EF4-FFF2-40B4-BE49-F238E27FC236}">
                <a16:creationId xmlns:a16="http://schemas.microsoft.com/office/drawing/2014/main" id="{E7F1F410-A43C-4829-7BBB-2D94D6603EE5}"/>
              </a:ext>
            </a:extLst>
          </p:cNvPr>
          <p:cNvSpPr/>
          <p:nvPr/>
        </p:nvSpPr>
        <p:spPr>
          <a:xfrm>
            <a:off x="797379" y="3487338"/>
            <a:ext cx="2069992" cy="1368172"/>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52" name="TextBox 51">
            <a:extLst>
              <a:ext uri="{FF2B5EF4-FFF2-40B4-BE49-F238E27FC236}">
                <a16:creationId xmlns:a16="http://schemas.microsoft.com/office/drawing/2014/main" id="{A7AD05C0-6A19-6836-8492-86F01608495F}"/>
              </a:ext>
            </a:extLst>
          </p:cNvPr>
          <p:cNvSpPr txBox="1"/>
          <p:nvPr/>
        </p:nvSpPr>
        <p:spPr>
          <a:xfrm>
            <a:off x="944659" y="3589951"/>
            <a:ext cx="1856333" cy="307777"/>
          </a:xfrm>
          <a:prstGeom prst="rect">
            <a:avLst/>
          </a:prstGeom>
          <a:noFill/>
        </p:spPr>
        <p:txBody>
          <a:bodyPr wrap="square">
            <a:spAutoFit/>
          </a:bodyPr>
          <a:lstStyle/>
          <a:p>
            <a:pPr algn="ctr"/>
            <a:r>
              <a:rPr lang="en-US" altLang="ko-KR" sz="1400" b="1"/>
              <a:t>HandlerMapping</a:t>
            </a:r>
            <a:endParaRPr lang="ko-KR" altLang="en-US" sz="1400" b="1"/>
          </a:p>
        </p:txBody>
      </p:sp>
      <p:sp>
        <p:nvSpPr>
          <p:cNvPr id="53" name="모서리가 둥근 직사각형 38">
            <a:extLst>
              <a:ext uri="{FF2B5EF4-FFF2-40B4-BE49-F238E27FC236}">
                <a16:creationId xmlns:a16="http://schemas.microsoft.com/office/drawing/2014/main" id="{DCA0FF6C-5351-2CF5-8ADB-C49FA7CD64CD}"/>
              </a:ext>
            </a:extLst>
          </p:cNvPr>
          <p:cNvSpPr/>
          <p:nvPr/>
        </p:nvSpPr>
        <p:spPr>
          <a:xfrm>
            <a:off x="969943" y="3934739"/>
            <a:ext cx="1724864"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54" name="모서리가 둥근 직사각형 38">
            <a:extLst>
              <a:ext uri="{FF2B5EF4-FFF2-40B4-BE49-F238E27FC236}">
                <a16:creationId xmlns:a16="http://schemas.microsoft.com/office/drawing/2014/main" id="{0EC66D36-0106-FC52-1E7F-45ECE97478CB}"/>
              </a:ext>
            </a:extLst>
          </p:cNvPr>
          <p:cNvSpPr/>
          <p:nvPr/>
        </p:nvSpPr>
        <p:spPr>
          <a:xfrm>
            <a:off x="969943" y="4354295"/>
            <a:ext cx="1724864"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b="1">
              <a:solidFill>
                <a:schemeClr val="tx1"/>
              </a:solidFill>
              <a:latin typeface="+mj-lt"/>
              <a:ea typeface="나눔바른고딕" panose="020B0603020101020101"/>
            </a:endParaRPr>
          </a:p>
        </p:txBody>
      </p:sp>
      <p:sp>
        <p:nvSpPr>
          <p:cNvPr id="57" name="모서리가 둥근 직사각형 14">
            <a:extLst>
              <a:ext uri="{FF2B5EF4-FFF2-40B4-BE49-F238E27FC236}">
                <a16:creationId xmlns:a16="http://schemas.microsoft.com/office/drawing/2014/main" id="{27A7638C-F041-B530-3573-077314F3A662}"/>
              </a:ext>
            </a:extLst>
          </p:cNvPr>
          <p:cNvSpPr/>
          <p:nvPr/>
        </p:nvSpPr>
        <p:spPr>
          <a:xfrm>
            <a:off x="797379" y="2023904"/>
            <a:ext cx="2065807"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DispacherServlet</a:t>
            </a:r>
          </a:p>
        </p:txBody>
      </p:sp>
      <p:cxnSp>
        <p:nvCxnSpPr>
          <p:cNvPr id="59" name="직선 화살표 연결선 58">
            <a:extLst>
              <a:ext uri="{FF2B5EF4-FFF2-40B4-BE49-F238E27FC236}">
                <a16:creationId xmlns:a16="http://schemas.microsoft.com/office/drawing/2014/main" id="{7A89ED5E-4CF7-D381-281D-3AC633CE67A7}"/>
              </a:ext>
            </a:extLst>
          </p:cNvPr>
          <p:cNvCxnSpPr>
            <a:stCxn id="57" idx="2"/>
            <a:endCxn id="51" idx="0"/>
          </p:cNvCxnSpPr>
          <p:nvPr/>
        </p:nvCxnSpPr>
        <p:spPr>
          <a:xfrm>
            <a:off x="1830283" y="2670128"/>
            <a:ext cx="2092" cy="8172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BE931F9D-8E8F-7DDC-9D63-B33796605098}"/>
              </a:ext>
            </a:extLst>
          </p:cNvPr>
          <p:cNvCxnSpPr>
            <a:stCxn id="11" idx="2"/>
            <a:endCxn id="5" idx="0"/>
          </p:cNvCxnSpPr>
          <p:nvPr/>
        </p:nvCxnSpPr>
        <p:spPr>
          <a:xfrm>
            <a:off x="7154778" y="2670128"/>
            <a:ext cx="1" cy="6066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14">
            <a:extLst>
              <a:ext uri="{FF2B5EF4-FFF2-40B4-BE49-F238E27FC236}">
                <a16:creationId xmlns:a16="http://schemas.microsoft.com/office/drawing/2014/main" id="{53FE30D5-D28C-B92D-D2EB-7BD24971FF3A}"/>
              </a:ext>
            </a:extLst>
          </p:cNvPr>
          <p:cNvSpPr/>
          <p:nvPr/>
        </p:nvSpPr>
        <p:spPr>
          <a:xfrm>
            <a:off x="9613429" y="4472963"/>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B45298C1-7970-C19E-96F6-BC5AA73C0D36}"/>
              </a:ext>
            </a:extLst>
          </p:cNvPr>
          <p:cNvCxnSpPr>
            <a:stCxn id="65" idx="1"/>
            <a:endCxn id="45" idx="3"/>
          </p:cNvCxnSpPr>
          <p:nvPr/>
        </p:nvCxnSpPr>
        <p:spPr>
          <a:xfrm flipH="1" flipV="1">
            <a:off x="8159633" y="4014210"/>
            <a:ext cx="1453796" cy="6245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F8E87B5-7AC1-7328-5ECF-374EF5FA3B94}"/>
              </a:ext>
            </a:extLst>
          </p:cNvPr>
          <p:cNvCxnSpPr>
            <a:cxnSpLocks/>
            <a:stCxn id="65" idx="1"/>
            <a:endCxn id="27" idx="3"/>
          </p:cNvCxnSpPr>
          <p:nvPr/>
        </p:nvCxnSpPr>
        <p:spPr>
          <a:xfrm flipH="1">
            <a:off x="8159634" y="4638713"/>
            <a:ext cx="1453795" cy="5428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82B66712-F7F2-254B-EADD-F33464C9ACE8}"/>
              </a:ext>
            </a:extLst>
          </p:cNvPr>
          <p:cNvSpPr txBox="1"/>
          <p:nvPr/>
        </p:nvSpPr>
        <p:spPr>
          <a:xfrm>
            <a:off x="1830282" y="2914955"/>
            <a:ext cx="1032904" cy="313676"/>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25048154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66445-DA0D-6038-EA8B-3C4E92FCFBF1}"/>
            </a:ext>
          </a:extLst>
        </p:cNvPr>
        <p:cNvGrpSpPr/>
        <p:nvPr/>
      </p:nvGrpSpPr>
      <p:grpSpPr>
        <a:xfrm>
          <a:off x="0" y="0"/>
          <a:ext cx="0" cy="0"/>
          <a:chOff x="0" y="0"/>
          <a:chExt cx="0" cy="0"/>
        </a:xfrm>
      </p:grpSpPr>
      <p:sp>
        <p:nvSpPr>
          <p:cNvPr id="111" name="모서리가 둥근 직사각형 38">
            <a:extLst>
              <a:ext uri="{FF2B5EF4-FFF2-40B4-BE49-F238E27FC236}">
                <a16:creationId xmlns:a16="http://schemas.microsoft.com/office/drawing/2014/main" id="{93EA8BFB-6C97-A628-46D7-A2B18351FB42}"/>
              </a:ext>
            </a:extLst>
          </p:cNvPr>
          <p:cNvSpPr/>
          <p:nvPr/>
        </p:nvSpPr>
        <p:spPr>
          <a:xfrm>
            <a:off x="1040249" y="4376190"/>
            <a:ext cx="2009713" cy="176729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74" name="직사각형 73">
            <a:extLst>
              <a:ext uri="{FF2B5EF4-FFF2-40B4-BE49-F238E27FC236}">
                <a16:creationId xmlns:a16="http://schemas.microsoft.com/office/drawing/2014/main" id="{B48DC7F3-5AA1-002D-C0AB-286DDA32F1B7}"/>
              </a:ext>
            </a:extLst>
          </p:cNvPr>
          <p:cNvSpPr/>
          <p:nvPr/>
        </p:nvSpPr>
        <p:spPr>
          <a:xfrm>
            <a:off x="198756" y="202792"/>
            <a:ext cx="34884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메서드 파라미터 실행</a:t>
            </a:r>
            <a:r>
              <a:rPr lang="en-US" altLang="ko-KR" b="1">
                <a:solidFill>
                  <a:schemeClr val="accent1">
                    <a:lumMod val="75000"/>
                  </a:schemeClr>
                </a:solidFill>
                <a:latin typeface="+mn-ea"/>
              </a:rPr>
              <a:t> </a:t>
            </a: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E50E332-91B4-6069-5712-700AAF2E00D6}"/>
              </a:ext>
            </a:extLst>
          </p:cNvPr>
          <p:cNvSpPr/>
          <p:nvPr/>
        </p:nvSpPr>
        <p:spPr>
          <a:xfrm>
            <a:off x="592080" y="1975128"/>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cxnSp>
        <p:nvCxnSpPr>
          <p:cNvPr id="17" name="직선 화살표 연결선 16">
            <a:extLst>
              <a:ext uri="{FF2B5EF4-FFF2-40B4-BE49-F238E27FC236}">
                <a16:creationId xmlns:a16="http://schemas.microsoft.com/office/drawing/2014/main" id="{A23FA488-0FC5-308C-74A4-18AAA1312AC1}"/>
              </a:ext>
            </a:extLst>
          </p:cNvPr>
          <p:cNvCxnSpPr>
            <a:cxnSpLocks/>
            <a:stCxn id="63" idx="2"/>
            <a:endCxn id="111" idx="0"/>
          </p:cNvCxnSpPr>
          <p:nvPr/>
        </p:nvCxnSpPr>
        <p:spPr>
          <a:xfrm>
            <a:off x="2042098" y="3816938"/>
            <a:ext cx="3008" cy="5592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1CF0337C-3758-E939-E56E-A8821E9196CB}"/>
              </a:ext>
            </a:extLst>
          </p:cNvPr>
          <p:cNvSpPr/>
          <p:nvPr/>
        </p:nvSpPr>
        <p:spPr>
          <a:xfrm>
            <a:off x="592079" y="1094016"/>
            <a:ext cx="289401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BDD3AEDA-EC78-7754-0BC8-E72C7A2DF434}"/>
              </a:ext>
            </a:extLst>
          </p:cNvPr>
          <p:cNvCxnSpPr>
            <a:cxnSpLocks/>
            <a:stCxn id="52" idx="2"/>
            <a:endCxn id="3" idx="0"/>
          </p:cNvCxnSpPr>
          <p:nvPr/>
        </p:nvCxnSpPr>
        <p:spPr>
          <a:xfrm>
            <a:off x="2039089" y="1587528"/>
            <a:ext cx="374" cy="387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627C1F69-DE6F-BB16-EA08-98AE9E019450}"/>
              </a:ext>
            </a:extLst>
          </p:cNvPr>
          <p:cNvSpPr/>
          <p:nvPr/>
        </p:nvSpPr>
        <p:spPr>
          <a:xfrm>
            <a:off x="598096" y="3323426"/>
            <a:ext cx="288800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ServletInvocableHandlerMethod</a:t>
            </a:r>
            <a:endParaRPr lang="en-US" altLang="ko-KR" sz="1400">
              <a:solidFill>
                <a:schemeClr val="bg1"/>
              </a:solidFill>
              <a:effectLst/>
            </a:endParaRPr>
          </a:p>
        </p:txBody>
      </p:sp>
      <p:cxnSp>
        <p:nvCxnSpPr>
          <p:cNvPr id="68" name="직선 화살표 연결선 67">
            <a:extLst>
              <a:ext uri="{FF2B5EF4-FFF2-40B4-BE49-F238E27FC236}">
                <a16:creationId xmlns:a16="http://schemas.microsoft.com/office/drawing/2014/main" id="{DC0F4393-C5C2-D650-1287-A2122D09F125}"/>
              </a:ext>
            </a:extLst>
          </p:cNvPr>
          <p:cNvCxnSpPr>
            <a:cxnSpLocks/>
            <a:stCxn id="3" idx="2"/>
            <a:endCxn id="63" idx="0"/>
          </p:cNvCxnSpPr>
          <p:nvPr/>
        </p:nvCxnSpPr>
        <p:spPr>
          <a:xfrm>
            <a:off x="2039463" y="2468640"/>
            <a:ext cx="2635" cy="8547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55A57AB-E9E2-16B8-DA7A-1C3395E07CEB}"/>
              </a:ext>
            </a:extLst>
          </p:cNvPr>
          <p:cNvSpPr txBox="1"/>
          <p:nvPr/>
        </p:nvSpPr>
        <p:spPr>
          <a:xfrm>
            <a:off x="7459329" y="5101296"/>
            <a:ext cx="1062158"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Invoke(args)</a:t>
            </a:r>
            <a:endParaRPr lang="ko-KR" altLang="en-US" sz="1100"/>
          </a:p>
        </p:txBody>
      </p:sp>
      <p:sp>
        <p:nvSpPr>
          <p:cNvPr id="21" name="모서리가 둥근 직사각형 38">
            <a:extLst>
              <a:ext uri="{FF2B5EF4-FFF2-40B4-BE49-F238E27FC236}">
                <a16:creationId xmlns:a16="http://schemas.microsoft.com/office/drawing/2014/main" id="{3611F718-940B-96DB-CBD4-B336C63CCE43}"/>
              </a:ext>
            </a:extLst>
          </p:cNvPr>
          <p:cNvSpPr/>
          <p:nvPr/>
        </p:nvSpPr>
        <p:spPr>
          <a:xfrm>
            <a:off x="1125409" y="4795969"/>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C95E62A3-3C55-6908-062D-1893A13C80B7}"/>
              </a:ext>
            </a:extLst>
          </p:cNvPr>
          <p:cNvSpPr/>
          <p:nvPr/>
        </p:nvSpPr>
        <p:spPr>
          <a:xfrm>
            <a:off x="1123730" y="5204705"/>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24" name="모서리가 둥근 직사각형 38">
            <a:extLst>
              <a:ext uri="{FF2B5EF4-FFF2-40B4-BE49-F238E27FC236}">
                <a16:creationId xmlns:a16="http://schemas.microsoft.com/office/drawing/2014/main" id="{0034511F-82FF-0C10-FEF3-EE40FA6C5BF2}"/>
              </a:ext>
            </a:extLst>
          </p:cNvPr>
          <p:cNvSpPr/>
          <p:nvPr/>
        </p:nvSpPr>
        <p:spPr>
          <a:xfrm>
            <a:off x="1123730" y="5613441"/>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60" name="모서리가 둥근 직사각형 38">
            <a:extLst>
              <a:ext uri="{FF2B5EF4-FFF2-40B4-BE49-F238E27FC236}">
                <a16:creationId xmlns:a16="http://schemas.microsoft.com/office/drawing/2014/main" id="{927EEBF3-0701-4CFF-4470-A2F35DAEF600}"/>
              </a:ext>
            </a:extLst>
          </p:cNvPr>
          <p:cNvSpPr/>
          <p:nvPr/>
        </p:nvSpPr>
        <p:spPr>
          <a:xfrm>
            <a:off x="3458377" y="4795969"/>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cxnSp>
        <p:nvCxnSpPr>
          <p:cNvPr id="61" name="직선 화살표 연결선 60">
            <a:extLst>
              <a:ext uri="{FF2B5EF4-FFF2-40B4-BE49-F238E27FC236}">
                <a16:creationId xmlns:a16="http://schemas.microsoft.com/office/drawing/2014/main" id="{4688ACF3-0B67-7EEE-A0FC-F6E1D7589906}"/>
              </a:ext>
            </a:extLst>
          </p:cNvPr>
          <p:cNvCxnSpPr>
            <a:cxnSpLocks/>
            <a:stCxn id="21" idx="3"/>
            <a:endCxn id="60" idx="1"/>
          </p:cNvCxnSpPr>
          <p:nvPr/>
        </p:nvCxnSpPr>
        <p:spPr>
          <a:xfrm>
            <a:off x="2956127" y="4965246"/>
            <a:ext cx="502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76056294-BB63-B05A-7C51-E67A8C016057}"/>
              </a:ext>
            </a:extLst>
          </p:cNvPr>
          <p:cNvSpPr/>
          <p:nvPr/>
        </p:nvSpPr>
        <p:spPr>
          <a:xfrm>
            <a:off x="3458377" y="5204705"/>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sp>
        <p:nvSpPr>
          <p:cNvPr id="67" name="모서리가 둥근 직사각형 38">
            <a:extLst>
              <a:ext uri="{FF2B5EF4-FFF2-40B4-BE49-F238E27FC236}">
                <a16:creationId xmlns:a16="http://schemas.microsoft.com/office/drawing/2014/main" id="{A2DE2D83-3C1B-A425-B610-5890032583AD}"/>
              </a:ext>
            </a:extLst>
          </p:cNvPr>
          <p:cNvSpPr/>
          <p:nvPr/>
        </p:nvSpPr>
        <p:spPr>
          <a:xfrm>
            <a:off x="3458377" y="5613441"/>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cxnSp>
        <p:nvCxnSpPr>
          <p:cNvPr id="69" name="직선 화살표 연결선 68">
            <a:extLst>
              <a:ext uri="{FF2B5EF4-FFF2-40B4-BE49-F238E27FC236}">
                <a16:creationId xmlns:a16="http://schemas.microsoft.com/office/drawing/2014/main" id="{2730F552-DD65-A701-EBB0-975D0F4EE5C2}"/>
              </a:ext>
            </a:extLst>
          </p:cNvPr>
          <p:cNvCxnSpPr>
            <a:cxnSpLocks/>
            <a:stCxn id="23" idx="3"/>
            <a:endCxn id="66" idx="1"/>
          </p:cNvCxnSpPr>
          <p:nvPr/>
        </p:nvCxnSpPr>
        <p:spPr>
          <a:xfrm>
            <a:off x="2954448" y="5373982"/>
            <a:ext cx="5039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44F7B9E4-9D65-BB97-98EC-7C8599BB9E2C}"/>
              </a:ext>
            </a:extLst>
          </p:cNvPr>
          <p:cNvCxnSpPr>
            <a:cxnSpLocks/>
            <a:stCxn id="24" idx="3"/>
            <a:endCxn id="67" idx="1"/>
          </p:cNvCxnSpPr>
          <p:nvPr/>
        </p:nvCxnSpPr>
        <p:spPr>
          <a:xfrm>
            <a:off x="2954448" y="5782718"/>
            <a:ext cx="5039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C5629ED0-7873-470C-E0EB-FB46BD76E3EE}"/>
              </a:ext>
            </a:extLst>
          </p:cNvPr>
          <p:cNvSpPr txBox="1"/>
          <p:nvPr/>
        </p:nvSpPr>
        <p:spPr>
          <a:xfrm>
            <a:off x="2056466" y="3905266"/>
            <a:ext cx="1742609" cy="302262"/>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invokeForRequest()</a:t>
            </a:r>
            <a:endParaRPr lang="ko-KR" altLang="en-US" sz="1100">
              <a:latin typeface="나눔고딕" panose="020D0604000000000000" pitchFamily="50" charset="-127"/>
              <a:ea typeface="나눔바른고딕" panose="020B0603020101020101"/>
            </a:endParaRPr>
          </a:p>
        </p:txBody>
      </p:sp>
      <p:sp>
        <p:nvSpPr>
          <p:cNvPr id="110" name="모서리가 둥근 직사각형 14">
            <a:extLst>
              <a:ext uri="{FF2B5EF4-FFF2-40B4-BE49-F238E27FC236}">
                <a16:creationId xmlns:a16="http://schemas.microsoft.com/office/drawing/2014/main" id="{C955AF52-7C05-9626-B59B-68042E3F6009}"/>
              </a:ext>
            </a:extLst>
          </p:cNvPr>
          <p:cNvSpPr/>
          <p:nvPr/>
        </p:nvSpPr>
        <p:spPr>
          <a:xfrm>
            <a:off x="2123457" y="2725441"/>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113" name="TextBox 112">
            <a:extLst>
              <a:ext uri="{FF2B5EF4-FFF2-40B4-BE49-F238E27FC236}">
                <a16:creationId xmlns:a16="http://schemas.microsoft.com/office/drawing/2014/main" id="{69AD9E89-930E-9FE9-314A-90E26FDA66AA}"/>
              </a:ext>
            </a:extLst>
          </p:cNvPr>
          <p:cNvSpPr txBox="1"/>
          <p:nvPr/>
        </p:nvSpPr>
        <p:spPr>
          <a:xfrm>
            <a:off x="1034231" y="4446372"/>
            <a:ext cx="2009713" cy="307777"/>
          </a:xfrm>
          <a:prstGeom prst="rect">
            <a:avLst/>
          </a:prstGeom>
          <a:noFill/>
        </p:spPr>
        <p:txBody>
          <a:bodyPr wrap="square">
            <a:spAutoFit/>
          </a:bodyPr>
          <a:lstStyle/>
          <a:p>
            <a:pPr algn="ctr"/>
            <a:r>
              <a:rPr lang="en-US" altLang="ko-KR" sz="1400"/>
              <a:t>MethodParameters</a:t>
            </a:r>
            <a:endParaRPr lang="ko-KR" altLang="en-US" sz="1400"/>
          </a:p>
        </p:txBody>
      </p:sp>
      <p:sp>
        <p:nvSpPr>
          <p:cNvPr id="118" name="모서리가 둥근 직사각형 38">
            <a:extLst>
              <a:ext uri="{FF2B5EF4-FFF2-40B4-BE49-F238E27FC236}">
                <a16:creationId xmlns:a16="http://schemas.microsoft.com/office/drawing/2014/main" id="{D77CE6D5-E6C9-F264-5330-48D92674F2D8}"/>
              </a:ext>
            </a:extLst>
          </p:cNvPr>
          <p:cNvSpPr/>
          <p:nvPr/>
        </p:nvSpPr>
        <p:spPr>
          <a:xfrm>
            <a:off x="6276474" y="4795969"/>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args[0]</a:t>
            </a:r>
            <a:endParaRPr lang="en-US" altLang="ko-KR" sz="1400">
              <a:solidFill>
                <a:schemeClr val="tx1"/>
              </a:solidFill>
              <a:effectLst/>
            </a:endParaRPr>
          </a:p>
        </p:txBody>
      </p:sp>
      <p:sp>
        <p:nvSpPr>
          <p:cNvPr id="119" name="모서리가 둥근 직사각형 38">
            <a:extLst>
              <a:ext uri="{FF2B5EF4-FFF2-40B4-BE49-F238E27FC236}">
                <a16:creationId xmlns:a16="http://schemas.microsoft.com/office/drawing/2014/main" id="{EC43D706-CAE2-548B-CB12-2869424ACB44}"/>
              </a:ext>
            </a:extLst>
          </p:cNvPr>
          <p:cNvSpPr/>
          <p:nvPr/>
        </p:nvSpPr>
        <p:spPr>
          <a:xfrm>
            <a:off x="6276474" y="5204705"/>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args[1]</a:t>
            </a:r>
            <a:endParaRPr lang="en-US" altLang="ko-KR" sz="1400">
              <a:solidFill>
                <a:schemeClr val="tx1"/>
              </a:solidFill>
              <a:effectLst/>
            </a:endParaRPr>
          </a:p>
        </p:txBody>
      </p:sp>
      <p:sp>
        <p:nvSpPr>
          <p:cNvPr id="120" name="모서리가 둥근 직사각형 38">
            <a:extLst>
              <a:ext uri="{FF2B5EF4-FFF2-40B4-BE49-F238E27FC236}">
                <a16:creationId xmlns:a16="http://schemas.microsoft.com/office/drawing/2014/main" id="{76F1BA62-582E-F51C-941A-0F30CE1C090B}"/>
              </a:ext>
            </a:extLst>
          </p:cNvPr>
          <p:cNvSpPr/>
          <p:nvPr/>
        </p:nvSpPr>
        <p:spPr>
          <a:xfrm>
            <a:off x="6276473" y="5613441"/>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args[2]</a:t>
            </a:r>
            <a:endParaRPr lang="en-US" altLang="ko-KR" sz="1400">
              <a:solidFill>
                <a:schemeClr val="tx1"/>
              </a:solidFill>
              <a:effectLst/>
            </a:endParaRPr>
          </a:p>
        </p:txBody>
      </p:sp>
      <p:cxnSp>
        <p:nvCxnSpPr>
          <p:cNvPr id="121" name="직선 화살표 연결선 120">
            <a:extLst>
              <a:ext uri="{FF2B5EF4-FFF2-40B4-BE49-F238E27FC236}">
                <a16:creationId xmlns:a16="http://schemas.microsoft.com/office/drawing/2014/main" id="{F4435D97-D981-1C23-9B5A-769F96A3345A}"/>
              </a:ext>
            </a:extLst>
          </p:cNvPr>
          <p:cNvCxnSpPr>
            <a:cxnSpLocks/>
            <a:stCxn id="60" idx="3"/>
            <a:endCxn id="118" idx="1"/>
          </p:cNvCxnSpPr>
          <p:nvPr/>
        </p:nvCxnSpPr>
        <p:spPr>
          <a:xfrm>
            <a:off x="5933824" y="4965246"/>
            <a:ext cx="3426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FA8F1FE7-B960-271B-E086-E544AA1D4636}"/>
              </a:ext>
            </a:extLst>
          </p:cNvPr>
          <p:cNvCxnSpPr>
            <a:cxnSpLocks/>
            <a:stCxn id="66" idx="3"/>
            <a:endCxn id="119" idx="1"/>
          </p:cNvCxnSpPr>
          <p:nvPr/>
        </p:nvCxnSpPr>
        <p:spPr>
          <a:xfrm>
            <a:off x="5933824" y="5373982"/>
            <a:ext cx="3426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070684FD-607A-CC5C-7F03-388F7EC2B9F4}"/>
              </a:ext>
            </a:extLst>
          </p:cNvPr>
          <p:cNvCxnSpPr>
            <a:cxnSpLocks/>
            <a:stCxn id="67" idx="3"/>
            <a:endCxn id="120" idx="1"/>
          </p:cNvCxnSpPr>
          <p:nvPr/>
        </p:nvCxnSpPr>
        <p:spPr>
          <a:xfrm>
            <a:off x="5933824" y="5782718"/>
            <a:ext cx="34264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모서리가 둥근 직사각형 38">
            <a:extLst>
              <a:ext uri="{FF2B5EF4-FFF2-40B4-BE49-F238E27FC236}">
                <a16:creationId xmlns:a16="http://schemas.microsoft.com/office/drawing/2014/main" id="{3DBEA9FD-29F5-5801-4E5E-F3F9E78B5C76}"/>
              </a:ext>
            </a:extLst>
          </p:cNvPr>
          <p:cNvSpPr/>
          <p:nvPr/>
        </p:nvSpPr>
        <p:spPr>
          <a:xfrm>
            <a:off x="8741575" y="5127226"/>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cxnSp>
        <p:nvCxnSpPr>
          <p:cNvPr id="146" name="직선 화살표 연결선 145">
            <a:extLst>
              <a:ext uri="{FF2B5EF4-FFF2-40B4-BE49-F238E27FC236}">
                <a16:creationId xmlns:a16="http://schemas.microsoft.com/office/drawing/2014/main" id="{62FF84C6-03CE-E17E-AE39-68CFD8872FA2}"/>
              </a:ext>
            </a:extLst>
          </p:cNvPr>
          <p:cNvCxnSpPr>
            <a:cxnSpLocks/>
            <a:stCxn id="119" idx="3"/>
            <a:endCxn id="144" idx="1"/>
          </p:cNvCxnSpPr>
          <p:nvPr/>
        </p:nvCxnSpPr>
        <p:spPr>
          <a:xfrm>
            <a:off x="7116679" y="5373982"/>
            <a:ext cx="16248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연결선: 꺾임 147">
            <a:extLst>
              <a:ext uri="{FF2B5EF4-FFF2-40B4-BE49-F238E27FC236}">
                <a16:creationId xmlns:a16="http://schemas.microsoft.com/office/drawing/2014/main" id="{157EE817-E92C-4C62-CB29-54A511200831}"/>
              </a:ext>
            </a:extLst>
          </p:cNvPr>
          <p:cNvCxnSpPr>
            <a:cxnSpLocks/>
            <a:stCxn id="118" idx="3"/>
            <a:endCxn id="144" idx="1"/>
          </p:cNvCxnSpPr>
          <p:nvPr/>
        </p:nvCxnSpPr>
        <p:spPr>
          <a:xfrm>
            <a:off x="7116679" y="4965246"/>
            <a:ext cx="1624896" cy="408736"/>
          </a:xfrm>
          <a:prstGeom prst="bentConnector3">
            <a:avLst>
              <a:gd name="adj1" fmla="val 185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연결선: 꺾임 149">
            <a:extLst>
              <a:ext uri="{FF2B5EF4-FFF2-40B4-BE49-F238E27FC236}">
                <a16:creationId xmlns:a16="http://schemas.microsoft.com/office/drawing/2014/main" id="{044252BF-4D23-063F-825A-260486A03875}"/>
              </a:ext>
            </a:extLst>
          </p:cNvPr>
          <p:cNvCxnSpPr>
            <a:cxnSpLocks/>
            <a:stCxn id="120" idx="3"/>
            <a:endCxn id="144" idx="1"/>
          </p:cNvCxnSpPr>
          <p:nvPr/>
        </p:nvCxnSpPr>
        <p:spPr>
          <a:xfrm flipV="1">
            <a:off x="7116678" y="5373982"/>
            <a:ext cx="1624897" cy="408736"/>
          </a:xfrm>
          <a:prstGeom prst="bentConnector3">
            <a:avLst>
              <a:gd name="adj1" fmla="val 185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모서리가 둥근 직사각형 38">
            <a:extLst>
              <a:ext uri="{FF2B5EF4-FFF2-40B4-BE49-F238E27FC236}">
                <a16:creationId xmlns:a16="http://schemas.microsoft.com/office/drawing/2014/main" id="{E5B75A48-A3A4-F7DD-37FD-DEA72691120D}"/>
              </a:ext>
            </a:extLst>
          </p:cNvPr>
          <p:cNvSpPr/>
          <p:nvPr/>
        </p:nvSpPr>
        <p:spPr>
          <a:xfrm>
            <a:off x="8741575" y="4224020"/>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Controller#method</a:t>
            </a:r>
            <a:endParaRPr lang="en-US" altLang="ko-KR" sz="1400">
              <a:solidFill>
                <a:schemeClr val="tx1"/>
              </a:solidFill>
              <a:effectLst/>
            </a:endParaRPr>
          </a:p>
        </p:txBody>
      </p:sp>
      <p:cxnSp>
        <p:nvCxnSpPr>
          <p:cNvPr id="163" name="직선 화살표 연결선 162">
            <a:extLst>
              <a:ext uri="{FF2B5EF4-FFF2-40B4-BE49-F238E27FC236}">
                <a16:creationId xmlns:a16="http://schemas.microsoft.com/office/drawing/2014/main" id="{BB78C354-41A6-927E-4A39-0CD4A8C11F2A}"/>
              </a:ext>
            </a:extLst>
          </p:cNvPr>
          <p:cNvCxnSpPr>
            <a:stCxn id="144" idx="0"/>
            <a:endCxn id="161" idx="2"/>
          </p:cNvCxnSpPr>
          <p:nvPr/>
        </p:nvCxnSpPr>
        <p:spPr>
          <a:xfrm flipV="1">
            <a:off x="9746432" y="4717532"/>
            <a:ext cx="0" cy="4096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모서리가 둥근 직사각형 38">
            <a:extLst>
              <a:ext uri="{FF2B5EF4-FFF2-40B4-BE49-F238E27FC236}">
                <a16:creationId xmlns:a16="http://schemas.microsoft.com/office/drawing/2014/main" id="{59FD859B-B977-6C3B-10A2-511036241F19}"/>
              </a:ext>
            </a:extLst>
          </p:cNvPr>
          <p:cNvSpPr/>
          <p:nvPr/>
        </p:nvSpPr>
        <p:spPr>
          <a:xfrm>
            <a:off x="8741574" y="3323426"/>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a:t>
            </a:r>
          </a:p>
        </p:txBody>
      </p:sp>
      <p:cxnSp>
        <p:nvCxnSpPr>
          <p:cNvPr id="166" name="직선 화살표 연결선 165">
            <a:extLst>
              <a:ext uri="{FF2B5EF4-FFF2-40B4-BE49-F238E27FC236}">
                <a16:creationId xmlns:a16="http://schemas.microsoft.com/office/drawing/2014/main" id="{2219CBE8-48F5-9D63-A83B-71B57475FBCD}"/>
              </a:ext>
            </a:extLst>
          </p:cNvPr>
          <p:cNvCxnSpPr>
            <a:cxnSpLocks/>
            <a:stCxn id="161" idx="0"/>
            <a:endCxn id="165" idx="2"/>
          </p:cNvCxnSpPr>
          <p:nvPr/>
        </p:nvCxnSpPr>
        <p:spPr>
          <a:xfrm flipH="1" flipV="1">
            <a:off x="9746431" y="3816938"/>
            <a:ext cx="1" cy="407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직선 화살표 연결선 169">
            <a:extLst>
              <a:ext uri="{FF2B5EF4-FFF2-40B4-BE49-F238E27FC236}">
                <a16:creationId xmlns:a16="http://schemas.microsoft.com/office/drawing/2014/main" id="{A8A6DDBC-35FD-6D97-0A1E-D4CC9666E014}"/>
              </a:ext>
            </a:extLst>
          </p:cNvPr>
          <p:cNvCxnSpPr>
            <a:cxnSpLocks/>
            <a:stCxn id="165" idx="1"/>
            <a:endCxn id="172" idx="3"/>
          </p:cNvCxnSpPr>
          <p:nvPr/>
        </p:nvCxnSpPr>
        <p:spPr>
          <a:xfrm flipH="1">
            <a:off x="7336761" y="3570182"/>
            <a:ext cx="140481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모서리가 둥근 직사각형 38">
            <a:extLst>
              <a:ext uri="{FF2B5EF4-FFF2-40B4-BE49-F238E27FC236}">
                <a16:creationId xmlns:a16="http://schemas.microsoft.com/office/drawing/2014/main" id="{15DF852F-CF45-03CD-5FBB-C8E3DCE0CD89}"/>
              </a:ext>
            </a:extLst>
          </p:cNvPr>
          <p:cNvSpPr/>
          <p:nvPr/>
        </p:nvSpPr>
        <p:spPr>
          <a:xfrm>
            <a:off x="5282338" y="3323426"/>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80" name="연결선: 꺾임 179">
            <a:extLst>
              <a:ext uri="{FF2B5EF4-FFF2-40B4-BE49-F238E27FC236}">
                <a16:creationId xmlns:a16="http://schemas.microsoft.com/office/drawing/2014/main" id="{817CF01D-C816-8E1A-8E31-D10352D5CD07}"/>
              </a:ext>
            </a:extLst>
          </p:cNvPr>
          <p:cNvCxnSpPr>
            <a:stCxn id="172" idx="0"/>
            <a:endCxn id="3" idx="3"/>
          </p:cNvCxnSpPr>
          <p:nvPr/>
        </p:nvCxnSpPr>
        <p:spPr>
          <a:xfrm rot="16200000" flipV="1">
            <a:off x="4347427" y="1361303"/>
            <a:ext cx="1101542" cy="28227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31E91C0E-8599-292F-FB73-38E5955BCCD8}"/>
              </a:ext>
            </a:extLst>
          </p:cNvPr>
          <p:cNvSpPr txBox="1"/>
          <p:nvPr/>
        </p:nvSpPr>
        <p:spPr>
          <a:xfrm>
            <a:off x="3352836" y="4429549"/>
            <a:ext cx="3842047"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메서드 파라미터에 선언된 값들을 구해서 </a:t>
            </a:r>
            <a:r>
              <a:rPr lang="en-US" altLang="ko-KR" sz="1100">
                <a:latin typeface="나눔고딕" panose="020D0604000000000000" pitchFamily="50" charset="-127"/>
                <a:ea typeface="나눔바른고딕" panose="020B0603020101020101"/>
              </a:rPr>
              <a:t>args </a:t>
            </a:r>
            <a:r>
              <a:rPr lang="ko-KR" altLang="en-US" sz="1100">
                <a:latin typeface="나눔고딕" panose="020D0604000000000000" pitchFamily="50" charset="-127"/>
                <a:ea typeface="나눔바른고딕" panose="020B0603020101020101"/>
              </a:rPr>
              <a:t>에 담는다</a:t>
            </a:r>
          </a:p>
        </p:txBody>
      </p:sp>
      <p:sp>
        <p:nvSpPr>
          <p:cNvPr id="182" name="TextBox 181">
            <a:extLst>
              <a:ext uri="{FF2B5EF4-FFF2-40B4-BE49-F238E27FC236}">
                <a16:creationId xmlns:a16="http://schemas.microsoft.com/office/drawing/2014/main" id="{ACA38850-3313-4C36-394D-88C65D7ABFE5}"/>
              </a:ext>
            </a:extLst>
          </p:cNvPr>
          <p:cNvSpPr txBox="1"/>
          <p:nvPr/>
        </p:nvSpPr>
        <p:spPr>
          <a:xfrm>
            <a:off x="8968407" y="5652632"/>
            <a:ext cx="1556048"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리플렉션 메서드 호출</a:t>
            </a:r>
          </a:p>
        </p:txBody>
      </p:sp>
    </p:spTree>
    <p:extLst>
      <p:ext uri="{BB962C8B-B14F-4D97-AF65-F5344CB8AC3E}">
        <p14:creationId xmlns:p14="http://schemas.microsoft.com/office/powerpoint/2010/main" val="3605225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858849" y="2921169"/>
            <a:ext cx="4474302" cy="1015663"/>
          </a:xfrm>
          <a:prstGeom prst="rect">
            <a:avLst/>
          </a:prstGeom>
          <a:noFill/>
        </p:spPr>
        <p:txBody>
          <a:bodyPr wrap="none" rtlCol="0">
            <a:spAutoFit/>
          </a:bodyPr>
          <a:lstStyle/>
          <a:p>
            <a:pPr algn="ctr"/>
            <a:r>
              <a:rPr lang="ko-KR" altLang="en-US" sz="6000">
                <a:solidFill>
                  <a:schemeClr val="accent1">
                    <a:lumMod val="75000"/>
                  </a:schemeClr>
                </a:solidFill>
              </a:rPr>
              <a:t>커리큘럼 소개</a:t>
            </a:r>
            <a:endParaRPr lang="ko-KR" altLang="en-US" sz="6000" b="1">
              <a:solidFill>
                <a:schemeClr val="accent1">
                  <a:lumMod val="75000"/>
                </a:schemeClr>
              </a:solidFill>
            </a:endParaRPr>
          </a:p>
        </p:txBody>
      </p:sp>
    </p:spTree>
    <p:extLst>
      <p:ext uri="{BB962C8B-B14F-4D97-AF65-F5344CB8AC3E}">
        <p14:creationId xmlns:p14="http://schemas.microsoft.com/office/powerpoint/2010/main" val="2193188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83446" y="2921169"/>
            <a:ext cx="7225118"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servlet/tree/servletlifecycle</a:t>
            </a:r>
            <a:endParaRPr lang="ko-KR" altLang="en-US" sz="1400">
              <a:solidFill>
                <a:schemeClr val="accent1">
                  <a:lumMod val="75000"/>
                </a:schemeClr>
              </a:solidFill>
            </a:endParaRPr>
          </a:p>
        </p:txBody>
      </p:sp>
    </p:spTree>
    <p:extLst>
      <p:ext uri="{BB962C8B-B14F-4D97-AF65-F5344CB8AC3E}">
        <p14:creationId xmlns:p14="http://schemas.microsoft.com/office/powerpoint/2010/main" val="233785446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7E8BF-A41F-DAAB-4772-AD6D798F00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38632FF-6C89-AC4D-A2F8-6CF844D313C2}"/>
              </a:ext>
            </a:extLst>
          </p:cNvPr>
          <p:cNvSpPr txBox="1"/>
          <p:nvPr/>
        </p:nvSpPr>
        <p:spPr>
          <a:xfrm>
            <a:off x="980662" y="2921169"/>
            <a:ext cx="10230685"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파라미터 커스텀 구현</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4951DC7C-0CEB-D4A2-3909-3C23EB721F3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5837461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A04D8-4BAF-A41E-8BE4-8216EC0B20A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056EB99-0C19-B924-41E5-61F1FA311BB6}"/>
              </a:ext>
            </a:extLst>
          </p:cNvPr>
          <p:cNvSpPr/>
          <p:nvPr/>
        </p:nvSpPr>
        <p:spPr>
          <a:xfrm>
            <a:off x="370208" y="627229"/>
            <a:ext cx="720968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내부 클래스를 활용 및 확장하여 </a:t>
            </a:r>
            <a:r>
              <a:rPr lang="en-US" altLang="ko-KR" sz="1200">
                <a:latin typeface="+mn-ea"/>
              </a:rPr>
              <a:t>HTTP </a:t>
            </a:r>
            <a:r>
              <a:rPr lang="ko-KR" altLang="en-US" sz="1200">
                <a:latin typeface="+mn-ea"/>
              </a:rPr>
              <a:t>요청에 대한 응답 과정을 커스텀하게 구현할 수 있다</a:t>
            </a:r>
            <a:endParaRPr lang="en-US" altLang="ko-KR" sz="1200">
              <a:latin typeface="+mn-ea"/>
            </a:endParaRPr>
          </a:p>
        </p:txBody>
      </p:sp>
      <p:sp>
        <p:nvSpPr>
          <p:cNvPr id="74" name="직사각형 73">
            <a:extLst>
              <a:ext uri="{FF2B5EF4-FFF2-40B4-BE49-F238E27FC236}">
                <a16:creationId xmlns:a16="http://schemas.microsoft.com/office/drawing/2014/main" id="{991B64CF-8E4A-7F21-2105-A58E064BBE33}"/>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E4828B5-BA78-9977-AF9C-10C0C4B129CA}"/>
              </a:ext>
            </a:extLst>
          </p:cNvPr>
          <p:cNvSpPr/>
          <p:nvPr/>
        </p:nvSpPr>
        <p:spPr>
          <a:xfrm>
            <a:off x="198756" y="1347395"/>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 이해</a:t>
            </a:r>
          </a:p>
        </p:txBody>
      </p:sp>
      <p:sp>
        <p:nvSpPr>
          <p:cNvPr id="3" name="모서리가 둥근 직사각형 38">
            <a:extLst>
              <a:ext uri="{FF2B5EF4-FFF2-40B4-BE49-F238E27FC236}">
                <a16:creationId xmlns:a16="http://schemas.microsoft.com/office/drawing/2014/main" id="{0A2376E6-2415-F2F5-4A59-8E0393367FE2}"/>
              </a:ext>
            </a:extLst>
          </p:cNvPr>
          <p:cNvSpPr/>
          <p:nvPr/>
        </p:nvSpPr>
        <p:spPr>
          <a:xfrm>
            <a:off x="523813" y="2001607"/>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DispatcherController</a:t>
            </a:r>
          </a:p>
        </p:txBody>
      </p:sp>
      <p:sp>
        <p:nvSpPr>
          <p:cNvPr id="6" name="모서리가 둥근 직사각형 38">
            <a:extLst>
              <a:ext uri="{FF2B5EF4-FFF2-40B4-BE49-F238E27FC236}">
                <a16:creationId xmlns:a16="http://schemas.microsoft.com/office/drawing/2014/main" id="{C7BEE1EB-1DDA-FFAF-DF4F-4F0C2F2FDF2E}"/>
              </a:ext>
            </a:extLst>
          </p:cNvPr>
          <p:cNvSpPr/>
          <p:nvPr/>
        </p:nvSpPr>
        <p:spPr>
          <a:xfrm>
            <a:off x="523813" y="2774240"/>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MethodExtractor</a:t>
            </a:r>
          </a:p>
        </p:txBody>
      </p:sp>
      <p:sp>
        <p:nvSpPr>
          <p:cNvPr id="7" name="모서리가 둥근 직사각형 38">
            <a:extLst>
              <a:ext uri="{FF2B5EF4-FFF2-40B4-BE49-F238E27FC236}">
                <a16:creationId xmlns:a16="http://schemas.microsoft.com/office/drawing/2014/main" id="{874AE995-8F9D-ED24-AB1D-E7635156784A}"/>
              </a:ext>
            </a:extLst>
          </p:cNvPr>
          <p:cNvSpPr/>
          <p:nvPr/>
        </p:nvSpPr>
        <p:spPr>
          <a:xfrm>
            <a:off x="523813" y="3546873"/>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DynamicMethodInvoker</a:t>
            </a:r>
          </a:p>
        </p:txBody>
      </p:sp>
      <p:sp>
        <p:nvSpPr>
          <p:cNvPr id="8" name="모서리가 둥근 직사각형 38">
            <a:extLst>
              <a:ext uri="{FF2B5EF4-FFF2-40B4-BE49-F238E27FC236}">
                <a16:creationId xmlns:a16="http://schemas.microsoft.com/office/drawing/2014/main" id="{D6002976-59BA-FC2A-0650-AD5369A92EF8}"/>
              </a:ext>
            </a:extLst>
          </p:cNvPr>
          <p:cNvSpPr/>
          <p:nvPr/>
        </p:nvSpPr>
        <p:spPr>
          <a:xfrm>
            <a:off x="523813" y="4319506"/>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CustomHandlerMethodArgumentResolver</a:t>
            </a:r>
          </a:p>
        </p:txBody>
      </p:sp>
      <p:sp>
        <p:nvSpPr>
          <p:cNvPr id="10" name="직사각형 9">
            <a:extLst>
              <a:ext uri="{FF2B5EF4-FFF2-40B4-BE49-F238E27FC236}">
                <a16:creationId xmlns:a16="http://schemas.microsoft.com/office/drawing/2014/main" id="{CD0DDE30-DA60-68F9-4B5D-17BAC2146601}"/>
              </a:ext>
            </a:extLst>
          </p:cNvPr>
          <p:cNvSpPr/>
          <p:nvPr/>
        </p:nvSpPr>
        <p:spPr>
          <a:xfrm>
            <a:off x="4293507" y="2155534"/>
            <a:ext cx="5403946" cy="333617"/>
          </a:xfrm>
          <a:prstGeom prst="rect">
            <a:avLst/>
          </a:prstGeom>
        </p:spPr>
        <p:txBody>
          <a:bodyPr wrap="square">
            <a:spAutoFit/>
          </a:bodyPr>
          <a:lstStyle/>
          <a:p>
            <a:pPr>
              <a:lnSpc>
                <a:spcPct val="150000"/>
              </a:lnSpc>
            </a:pPr>
            <a:r>
              <a:rPr lang="ko-KR" altLang="en-US" sz="1200">
                <a:latin typeface="나눔바른고딕" panose="020B0603020101020101" pitchFamily="50" charset="-127"/>
                <a:ea typeface="나눔바른고딕" panose="020B0603020101020101" pitchFamily="50" charset="-127"/>
              </a:rPr>
              <a:t>클라이언트의 요청을 받아 동적으로 메서드를 호출할 수 있도록 제어한다</a:t>
            </a:r>
            <a:endParaRPr lang="en-US" altLang="ko-KR" sz="1200">
              <a:latin typeface="+mn-ea"/>
            </a:endParaRPr>
          </a:p>
        </p:txBody>
      </p:sp>
      <p:sp>
        <p:nvSpPr>
          <p:cNvPr id="4" name="모서리가 둥근 직사각형 38">
            <a:extLst>
              <a:ext uri="{FF2B5EF4-FFF2-40B4-BE49-F238E27FC236}">
                <a16:creationId xmlns:a16="http://schemas.microsoft.com/office/drawing/2014/main" id="{07B56690-DDCA-7CB3-BF3E-D053BB76A447}"/>
              </a:ext>
            </a:extLst>
          </p:cNvPr>
          <p:cNvSpPr/>
          <p:nvPr/>
        </p:nvSpPr>
        <p:spPr>
          <a:xfrm>
            <a:off x="523813" y="5092139"/>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@CustomAnnotion</a:t>
            </a:r>
          </a:p>
        </p:txBody>
      </p:sp>
      <p:sp>
        <p:nvSpPr>
          <p:cNvPr id="5" name="직사각형 4">
            <a:extLst>
              <a:ext uri="{FF2B5EF4-FFF2-40B4-BE49-F238E27FC236}">
                <a16:creationId xmlns:a16="http://schemas.microsoft.com/office/drawing/2014/main" id="{9C7F37CB-F8F8-81AC-2C76-2151ED1CF7A3}"/>
              </a:ext>
            </a:extLst>
          </p:cNvPr>
          <p:cNvSpPr/>
          <p:nvPr/>
        </p:nvSpPr>
        <p:spPr>
          <a:xfrm>
            <a:off x="4293505" y="2966645"/>
            <a:ext cx="4627909" cy="333617"/>
          </a:xfrm>
          <a:prstGeom prst="rect">
            <a:avLst/>
          </a:prstGeom>
          <a:solidFill>
            <a:schemeClr val="bg1"/>
          </a:solidFill>
        </p:spPr>
        <p:txBody>
          <a:bodyPr wrap="square">
            <a:spAutoFit/>
          </a:bodyPr>
          <a:lstStyle/>
          <a:p>
            <a:pPr>
              <a:lnSpc>
                <a:spcPct val="150000"/>
              </a:lnSpc>
            </a:pPr>
            <a:r>
              <a:rPr lang="ko-KR" altLang="en-US" sz="1200"/>
              <a:t>커스텀 어노테이션이 적용된 메서드들의 리스트를 추출한다</a:t>
            </a:r>
            <a:endParaRPr lang="en-US" altLang="ko-KR" sz="1200">
              <a:latin typeface="+mn-ea"/>
            </a:endParaRPr>
          </a:p>
        </p:txBody>
      </p:sp>
      <p:sp>
        <p:nvSpPr>
          <p:cNvPr id="9" name="직사각형 8">
            <a:extLst>
              <a:ext uri="{FF2B5EF4-FFF2-40B4-BE49-F238E27FC236}">
                <a16:creationId xmlns:a16="http://schemas.microsoft.com/office/drawing/2014/main" id="{B4C8C6B1-C3D1-C2B7-94F2-BA1ACED6F674}"/>
              </a:ext>
            </a:extLst>
          </p:cNvPr>
          <p:cNvSpPr/>
          <p:nvPr/>
        </p:nvSpPr>
        <p:spPr>
          <a:xfrm>
            <a:off x="4293506" y="3708819"/>
            <a:ext cx="4627909" cy="333617"/>
          </a:xfrm>
          <a:prstGeom prst="rect">
            <a:avLst/>
          </a:prstGeom>
          <a:solidFill>
            <a:schemeClr val="bg1"/>
          </a:solidFill>
        </p:spPr>
        <p:txBody>
          <a:bodyPr wrap="square">
            <a:spAutoFit/>
          </a:bodyPr>
          <a:lstStyle/>
          <a:p>
            <a:pPr>
              <a:lnSpc>
                <a:spcPct val="150000"/>
              </a:lnSpc>
            </a:pPr>
            <a:r>
              <a:rPr lang="en-US" altLang="ko-KR" sz="1200"/>
              <a:t>ServletInvocableHandlerMethod </a:t>
            </a:r>
            <a:r>
              <a:rPr lang="ko-KR" altLang="en-US" sz="1200"/>
              <a:t>를 사용하여 메서드를 호출한다</a:t>
            </a:r>
            <a:endParaRPr lang="en-US" altLang="ko-KR" sz="1200">
              <a:latin typeface="+mn-ea"/>
            </a:endParaRPr>
          </a:p>
        </p:txBody>
      </p:sp>
      <p:sp>
        <p:nvSpPr>
          <p:cNvPr id="14" name="직사각형 13">
            <a:extLst>
              <a:ext uri="{FF2B5EF4-FFF2-40B4-BE49-F238E27FC236}">
                <a16:creationId xmlns:a16="http://schemas.microsoft.com/office/drawing/2014/main" id="{02C28983-D665-6EC1-AB73-15FFA9E4B404}"/>
              </a:ext>
            </a:extLst>
          </p:cNvPr>
          <p:cNvSpPr/>
          <p:nvPr/>
        </p:nvSpPr>
        <p:spPr>
          <a:xfrm>
            <a:off x="4293507" y="4446919"/>
            <a:ext cx="7300078" cy="333617"/>
          </a:xfrm>
          <a:prstGeom prst="rect">
            <a:avLst/>
          </a:prstGeom>
          <a:solidFill>
            <a:schemeClr val="bg1"/>
          </a:solidFill>
        </p:spPr>
        <p:txBody>
          <a:bodyPr wrap="square">
            <a:spAutoFit/>
          </a:bodyPr>
          <a:lstStyle/>
          <a:p>
            <a:pPr>
              <a:lnSpc>
                <a:spcPct val="150000"/>
              </a:lnSpc>
            </a:pPr>
            <a:r>
              <a:rPr lang="ko-KR" altLang="en-US" sz="1200"/>
              <a:t>메서드 호출에 필요한 파라미터 값을 구한다</a:t>
            </a:r>
            <a:r>
              <a:rPr lang="en-US" altLang="ko-KR" sz="1200"/>
              <a:t>. </a:t>
            </a:r>
            <a:r>
              <a:rPr lang="en-US" altLang="ko-KR" sz="1200">
                <a:solidFill>
                  <a:schemeClr val="tx1"/>
                </a:solidFill>
              </a:rPr>
              <a:t>ParameterNameResolver </a:t>
            </a:r>
            <a:r>
              <a:rPr lang="ko-KR" altLang="en-US" sz="1200">
                <a:solidFill>
                  <a:schemeClr val="tx1"/>
                </a:solidFill>
              </a:rPr>
              <a:t>로부터 파라미터 명을 얻어온다</a:t>
            </a:r>
            <a:endParaRPr lang="en-US" altLang="ko-KR" sz="1200">
              <a:latin typeface="+mn-ea"/>
            </a:endParaRPr>
          </a:p>
        </p:txBody>
      </p:sp>
      <p:sp>
        <p:nvSpPr>
          <p:cNvPr id="15" name="직사각형 14">
            <a:extLst>
              <a:ext uri="{FF2B5EF4-FFF2-40B4-BE49-F238E27FC236}">
                <a16:creationId xmlns:a16="http://schemas.microsoft.com/office/drawing/2014/main" id="{E4D847C1-00CA-854D-2EE9-E1F53CBD6139}"/>
              </a:ext>
            </a:extLst>
          </p:cNvPr>
          <p:cNvSpPr/>
          <p:nvPr/>
        </p:nvSpPr>
        <p:spPr>
          <a:xfrm>
            <a:off x="4293508" y="5258030"/>
            <a:ext cx="3729552" cy="333617"/>
          </a:xfrm>
          <a:prstGeom prst="rect">
            <a:avLst/>
          </a:prstGeom>
          <a:solidFill>
            <a:schemeClr val="bg1"/>
          </a:solidFill>
        </p:spPr>
        <p:txBody>
          <a:bodyPr wrap="square">
            <a:spAutoFit/>
          </a:bodyPr>
          <a:lstStyle/>
          <a:p>
            <a:pPr>
              <a:lnSpc>
                <a:spcPct val="150000"/>
              </a:lnSpc>
            </a:pPr>
            <a:r>
              <a:rPr lang="ko-KR" altLang="en-US" sz="1200"/>
              <a:t>특정 메서드에 선언하기 위한 커스텀 어노테이션</a:t>
            </a:r>
            <a:endParaRPr lang="en-US" altLang="ko-KR" sz="1200">
              <a:latin typeface="+mn-ea"/>
            </a:endParaRPr>
          </a:p>
        </p:txBody>
      </p:sp>
      <p:sp>
        <p:nvSpPr>
          <p:cNvPr id="16" name="모서리가 둥근 직사각형 38">
            <a:extLst>
              <a:ext uri="{FF2B5EF4-FFF2-40B4-BE49-F238E27FC236}">
                <a16:creationId xmlns:a16="http://schemas.microsoft.com/office/drawing/2014/main" id="{75212FA6-1EAD-407C-96D1-3FA0BD9525A4}"/>
              </a:ext>
            </a:extLst>
          </p:cNvPr>
          <p:cNvSpPr/>
          <p:nvPr/>
        </p:nvSpPr>
        <p:spPr>
          <a:xfrm>
            <a:off x="523813" y="5864770"/>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ParameterNameResolver</a:t>
            </a:r>
          </a:p>
        </p:txBody>
      </p:sp>
      <p:sp>
        <p:nvSpPr>
          <p:cNvPr id="17" name="직사각형 16">
            <a:extLst>
              <a:ext uri="{FF2B5EF4-FFF2-40B4-BE49-F238E27FC236}">
                <a16:creationId xmlns:a16="http://schemas.microsoft.com/office/drawing/2014/main" id="{4CD1E437-5C84-4728-A4CC-F330F2C1AB01}"/>
              </a:ext>
            </a:extLst>
          </p:cNvPr>
          <p:cNvSpPr/>
          <p:nvPr/>
        </p:nvSpPr>
        <p:spPr>
          <a:xfrm>
            <a:off x="4293505" y="6018697"/>
            <a:ext cx="6394069" cy="333617"/>
          </a:xfrm>
          <a:prstGeom prst="rect">
            <a:avLst/>
          </a:prstGeom>
          <a:solidFill>
            <a:schemeClr val="bg1"/>
          </a:solidFill>
        </p:spPr>
        <p:txBody>
          <a:bodyPr wrap="square">
            <a:spAutoFit/>
          </a:bodyPr>
          <a:lstStyle/>
          <a:p>
            <a:pPr>
              <a:lnSpc>
                <a:spcPct val="150000"/>
              </a:lnSpc>
            </a:pPr>
            <a:r>
              <a:rPr lang="ko-KR" altLang="en-US" sz="1200">
                <a:latin typeface="+mn-ea"/>
              </a:rPr>
              <a:t>요청 파라미터 이름을 추출해서 </a:t>
            </a:r>
            <a:r>
              <a:rPr lang="en-US" altLang="ko-KR" sz="1200">
                <a:solidFill>
                  <a:schemeClr val="tx1"/>
                </a:solidFill>
              </a:rPr>
              <a:t>CustomHandlerMethodArgumentResolver </a:t>
            </a:r>
            <a:r>
              <a:rPr lang="ko-KR" altLang="en-US" sz="1200">
                <a:solidFill>
                  <a:schemeClr val="tx1"/>
                </a:solidFill>
              </a:rPr>
              <a:t>에게 반환한다</a:t>
            </a:r>
            <a:r>
              <a:rPr lang="ko-KR" altLang="en-US" sz="1200">
                <a:latin typeface="+mn-ea"/>
              </a:rPr>
              <a:t> </a:t>
            </a:r>
            <a:endParaRPr lang="en-US" altLang="ko-KR" sz="1200">
              <a:latin typeface="+mn-ea"/>
            </a:endParaRPr>
          </a:p>
        </p:txBody>
      </p:sp>
    </p:spTree>
    <p:extLst>
      <p:ext uri="{BB962C8B-B14F-4D97-AF65-F5344CB8AC3E}">
        <p14:creationId xmlns:p14="http://schemas.microsoft.com/office/powerpoint/2010/main" val="429298850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C2608-93BE-16A7-CC22-C7006F8018F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BC35F7B-E361-33B9-6211-27155358124F}"/>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흐름</a:t>
            </a:r>
          </a:p>
        </p:txBody>
      </p:sp>
      <p:sp>
        <p:nvSpPr>
          <p:cNvPr id="4" name="모서리가 둥근 직사각형 38">
            <a:extLst>
              <a:ext uri="{FF2B5EF4-FFF2-40B4-BE49-F238E27FC236}">
                <a16:creationId xmlns:a16="http://schemas.microsoft.com/office/drawing/2014/main" id="{3264208A-EBC5-A57E-98FA-D0C02CD31896}"/>
              </a:ext>
            </a:extLst>
          </p:cNvPr>
          <p:cNvSpPr/>
          <p:nvPr/>
        </p:nvSpPr>
        <p:spPr>
          <a:xfrm>
            <a:off x="1476286" y="1923024"/>
            <a:ext cx="19706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DispatcherController</a:t>
            </a:r>
            <a:endParaRPr lang="ko-KR" altLang="en-US" sz="1400">
              <a:solidFill>
                <a:schemeClr val="tx1"/>
              </a:solidFill>
              <a:ea typeface="나눔바른고딕" panose="020B0603020101020101"/>
            </a:endParaRPr>
          </a:p>
        </p:txBody>
      </p:sp>
      <p:sp>
        <p:nvSpPr>
          <p:cNvPr id="5" name="모서리가 둥근 직사각형 38">
            <a:extLst>
              <a:ext uri="{FF2B5EF4-FFF2-40B4-BE49-F238E27FC236}">
                <a16:creationId xmlns:a16="http://schemas.microsoft.com/office/drawing/2014/main" id="{D54CD513-6B90-3DAF-18BE-B583470AEF36}"/>
              </a:ext>
            </a:extLst>
          </p:cNvPr>
          <p:cNvSpPr/>
          <p:nvPr/>
        </p:nvSpPr>
        <p:spPr>
          <a:xfrm>
            <a:off x="7897670" y="3934401"/>
            <a:ext cx="366709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CustomHandlerMethodArgumentResolver</a:t>
            </a:r>
            <a:endParaRPr lang="ko-KR" altLang="en-US" sz="1400">
              <a:solidFill>
                <a:schemeClr val="tx1"/>
              </a:solidFill>
              <a:ea typeface="나눔바른고딕" panose="020B0603020101020101"/>
            </a:endParaRPr>
          </a:p>
        </p:txBody>
      </p:sp>
      <p:sp>
        <p:nvSpPr>
          <p:cNvPr id="9" name="모서리가 둥근 직사각형 38">
            <a:extLst>
              <a:ext uri="{FF2B5EF4-FFF2-40B4-BE49-F238E27FC236}">
                <a16:creationId xmlns:a16="http://schemas.microsoft.com/office/drawing/2014/main" id="{14EA1834-167E-210C-B0DC-997B3CFC7A8B}"/>
              </a:ext>
            </a:extLst>
          </p:cNvPr>
          <p:cNvSpPr/>
          <p:nvPr/>
        </p:nvSpPr>
        <p:spPr>
          <a:xfrm>
            <a:off x="1352133" y="3934418"/>
            <a:ext cx="221729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DynamicMethodInvoker</a:t>
            </a:r>
            <a:endParaRPr lang="ko-KR" altLang="en-US" sz="1400">
              <a:solidFill>
                <a:schemeClr val="tx1"/>
              </a:solidFill>
              <a:ea typeface="나눔바른고딕" panose="020B0603020101020101"/>
            </a:endParaRPr>
          </a:p>
        </p:txBody>
      </p:sp>
      <p:sp>
        <p:nvSpPr>
          <p:cNvPr id="14" name="모서리가 둥근 직사각형 38">
            <a:extLst>
              <a:ext uri="{FF2B5EF4-FFF2-40B4-BE49-F238E27FC236}">
                <a16:creationId xmlns:a16="http://schemas.microsoft.com/office/drawing/2014/main" id="{237C60C7-BF53-6D1B-481D-7038F60BC710}"/>
              </a:ext>
            </a:extLst>
          </p:cNvPr>
          <p:cNvSpPr/>
          <p:nvPr/>
        </p:nvSpPr>
        <p:spPr>
          <a:xfrm>
            <a:off x="1476286" y="2904657"/>
            <a:ext cx="19706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MethodExtractor</a:t>
            </a:r>
            <a:endParaRPr lang="ko-KR" altLang="en-US" sz="1400">
              <a:solidFill>
                <a:schemeClr val="tx1"/>
              </a:solidFill>
              <a:ea typeface="나눔바른고딕" panose="020B0603020101020101"/>
            </a:endParaRPr>
          </a:p>
        </p:txBody>
      </p:sp>
      <p:sp>
        <p:nvSpPr>
          <p:cNvPr id="15" name="모서리가 둥근 직사각형 38">
            <a:extLst>
              <a:ext uri="{FF2B5EF4-FFF2-40B4-BE49-F238E27FC236}">
                <a16:creationId xmlns:a16="http://schemas.microsoft.com/office/drawing/2014/main" id="{0BE30BB6-848D-2878-7BD0-94B6E37D6320}"/>
              </a:ext>
            </a:extLst>
          </p:cNvPr>
          <p:cNvSpPr/>
          <p:nvPr/>
        </p:nvSpPr>
        <p:spPr>
          <a:xfrm>
            <a:off x="4380669" y="2904657"/>
            <a:ext cx="12186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MyService</a:t>
            </a:r>
            <a:endParaRPr lang="ko-KR" altLang="en-US" sz="1400">
              <a:solidFill>
                <a:schemeClr val="tx1"/>
              </a:solidFill>
              <a:ea typeface="나눔바른고딕" panose="020B0603020101020101"/>
            </a:endParaRPr>
          </a:p>
        </p:txBody>
      </p:sp>
      <p:grpSp>
        <p:nvGrpSpPr>
          <p:cNvPr id="17" name="그룹 16">
            <a:extLst>
              <a:ext uri="{FF2B5EF4-FFF2-40B4-BE49-F238E27FC236}">
                <a16:creationId xmlns:a16="http://schemas.microsoft.com/office/drawing/2014/main" id="{617AFA43-DDE2-A09C-2E6D-93C0168DEE40}"/>
              </a:ext>
            </a:extLst>
          </p:cNvPr>
          <p:cNvGrpSpPr/>
          <p:nvPr/>
        </p:nvGrpSpPr>
        <p:grpSpPr>
          <a:xfrm>
            <a:off x="2177316" y="615450"/>
            <a:ext cx="580620" cy="493776"/>
            <a:chOff x="4933570" y="178594"/>
            <a:chExt cx="580620" cy="493776"/>
          </a:xfrm>
        </p:grpSpPr>
        <p:sp>
          <p:nvSpPr>
            <p:cNvPr id="18" name="타원 17">
              <a:extLst>
                <a:ext uri="{FF2B5EF4-FFF2-40B4-BE49-F238E27FC236}">
                  <a16:creationId xmlns:a16="http://schemas.microsoft.com/office/drawing/2014/main" id="{AD48ABA6-07E2-A054-6AE3-1C54259A46B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2D20149-B2F2-3A6D-C22D-456246995015}"/>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20" name="직선 화살표 연결선 19">
            <a:extLst>
              <a:ext uri="{FF2B5EF4-FFF2-40B4-BE49-F238E27FC236}">
                <a16:creationId xmlns:a16="http://schemas.microsoft.com/office/drawing/2014/main" id="{1A056BD2-F140-8C32-73FC-54430572667F}"/>
              </a:ext>
            </a:extLst>
          </p:cNvPr>
          <p:cNvCxnSpPr>
            <a:cxnSpLocks/>
            <a:stCxn id="18" idx="4"/>
            <a:endCxn id="4" idx="0"/>
          </p:cNvCxnSpPr>
          <p:nvPr/>
        </p:nvCxnSpPr>
        <p:spPr>
          <a:xfrm>
            <a:off x="2460780" y="1109226"/>
            <a:ext cx="830" cy="8137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
            <a:extLst>
              <a:ext uri="{FF2B5EF4-FFF2-40B4-BE49-F238E27FC236}">
                <a16:creationId xmlns:a16="http://schemas.microsoft.com/office/drawing/2014/main" id="{DABBBE06-197C-EE2D-91A9-1EB13B3BD6EA}"/>
              </a:ext>
            </a:extLst>
          </p:cNvPr>
          <p:cNvSpPr>
            <a:spLocks noChangeArrowheads="1"/>
          </p:cNvSpPr>
          <p:nvPr/>
        </p:nvSpPr>
        <p:spPr bwMode="auto">
          <a:xfrm>
            <a:off x="769453" y="1354949"/>
            <a:ext cx="339464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/dynamic/invoke?method=greet&amp;param=Spring</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23" name="모서리가 둥근 직사각형 38">
            <a:extLst>
              <a:ext uri="{FF2B5EF4-FFF2-40B4-BE49-F238E27FC236}">
                <a16:creationId xmlns:a16="http://schemas.microsoft.com/office/drawing/2014/main" id="{20EA7610-B45C-2032-2BA6-E655673231A7}"/>
              </a:ext>
            </a:extLst>
          </p:cNvPr>
          <p:cNvSpPr/>
          <p:nvPr/>
        </p:nvSpPr>
        <p:spPr>
          <a:xfrm>
            <a:off x="6325510" y="2904657"/>
            <a:ext cx="180822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@CustomAnnotion</a:t>
            </a:r>
            <a:endParaRPr lang="ko-KR" altLang="en-US" sz="1400">
              <a:solidFill>
                <a:schemeClr val="tx1"/>
              </a:solidFill>
              <a:ea typeface="나눔바른고딕" panose="020B0603020101020101"/>
            </a:endParaRPr>
          </a:p>
        </p:txBody>
      </p:sp>
      <p:cxnSp>
        <p:nvCxnSpPr>
          <p:cNvPr id="24" name="직선 화살표 연결선 23">
            <a:extLst>
              <a:ext uri="{FF2B5EF4-FFF2-40B4-BE49-F238E27FC236}">
                <a16:creationId xmlns:a16="http://schemas.microsoft.com/office/drawing/2014/main" id="{FC2B2E1E-ED8A-E452-27DE-8305E9DCE2D5}"/>
              </a:ext>
            </a:extLst>
          </p:cNvPr>
          <p:cNvCxnSpPr>
            <a:cxnSpLocks/>
            <a:stCxn id="4" idx="2"/>
            <a:endCxn id="14" idx="0"/>
          </p:cNvCxnSpPr>
          <p:nvPr/>
        </p:nvCxnSpPr>
        <p:spPr>
          <a:xfrm>
            <a:off x="2461610" y="2416536"/>
            <a:ext cx="0" cy="4881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F764ECE-7FE1-96B0-3671-22ED428FA58D}"/>
              </a:ext>
            </a:extLst>
          </p:cNvPr>
          <p:cNvCxnSpPr>
            <a:stCxn id="14" idx="3"/>
            <a:endCxn id="15" idx="1"/>
          </p:cNvCxnSpPr>
          <p:nvPr/>
        </p:nvCxnSpPr>
        <p:spPr>
          <a:xfrm>
            <a:off x="3446933" y="3151413"/>
            <a:ext cx="933736"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37A7FA36-6D4F-098C-F9DD-51818A21205A}"/>
              </a:ext>
            </a:extLst>
          </p:cNvPr>
          <p:cNvCxnSpPr>
            <a:cxnSpLocks/>
            <a:stCxn id="14" idx="2"/>
            <a:endCxn id="9" idx="0"/>
          </p:cNvCxnSpPr>
          <p:nvPr/>
        </p:nvCxnSpPr>
        <p:spPr>
          <a:xfrm flipH="1">
            <a:off x="2460780" y="3398169"/>
            <a:ext cx="830" cy="5362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DCF1CF52-E59D-47C7-D44E-A9E93751732A}"/>
              </a:ext>
            </a:extLst>
          </p:cNvPr>
          <p:cNvSpPr/>
          <p:nvPr/>
        </p:nvSpPr>
        <p:spPr>
          <a:xfrm>
            <a:off x="4380669" y="3934401"/>
            <a:ext cx="288800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ServletInvocableHandlerMethod</a:t>
            </a:r>
            <a:endParaRPr lang="en-US" altLang="ko-KR" sz="1400">
              <a:solidFill>
                <a:schemeClr val="bg1"/>
              </a:solidFill>
              <a:effectLst/>
            </a:endParaRPr>
          </a:p>
        </p:txBody>
      </p:sp>
      <p:cxnSp>
        <p:nvCxnSpPr>
          <p:cNvPr id="36" name="직선 화살표 연결선 35">
            <a:extLst>
              <a:ext uri="{FF2B5EF4-FFF2-40B4-BE49-F238E27FC236}">
                <a16:creationId xmlns:a16="http://schemas.microsoft.com/office/drawing/2014/main" id="{D32731D4-A282-7584-88F2-F3B406FF61F0}"/>
              </a:ext>
            </a:extLst>
          </p:cNvPr>
          <p:cNvCxnSpPr>
            <a:cxnSpLocks/>
            <a:stCxn id="9" idx="3"/>
            <a:endCxn id="35" idx="1"/>
          </p:cNvCxnSpPr>
          <p:nvPr/>
        </p:nvCxnSpPr>
        <p:spPr>
          <a:xfrm flipV="1">
            <a:off x="3569426" y="4181157"/>
            <a:ext cx="811243" cy="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DC74EB9D-B6B8-9423-BB5D-D8AA163940B1}"/>
              </a:ext>
            </a:extLst>
          </p:cNvPr>
          <p:cNvCxnSpPr>
            <a:cxnSpLocks/>
            <a:stCxn id="35" idx="3"/>
            <a:endCxn id="5" idx="1"/>
          </p:cNvCxnSpPr>
          <p:nvPr/>
        </p:nvCxnSpPr>
        <p:spPr>
          <a:xfrm>
            <a:off x="7268672" y="4181157"/>
            <a:ext cx="628998"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4C8499B6-ED0E-A321-5F8E-32C0D21D03D4}"/>
              </a:ext>
            </a:extLst>
          </p:cNvPr>
          <p:cNvSpPr/>
          <p:nvPr/>
        </p:nvSpPr>
        <p:spPr>
          <a:xfrm>
            <a:off x="4768093" y="4891632"/>
            <a:ext cx="21222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sp>
        <p:nvSpPr>
          <p:cNvPr id="46" name="모서리가 둥근 직사각형 38">
            <a:extLst>
              <a:ext uri="{FF2B5EF4-FFF2-40B4-BE49-F238E27FC236}">
                <a16:creationId xmlns:a16="http://schemas.microsoft.com/office/drawing/2014/main" id="{F2028C00-6EC1-4CA7-F3E8-C2733233D333}"/>
              </a:ext>
            </a:extLst>
          </p:cNvPr>
          <p:cNvSpPr/>
          <p:nvPr/>
        </p:nvSpPr>
        <p:spPr>
          <a:xfrm>
            <a:off x="4768093" y="5799179"/>
            <a:ext cx="21222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MyService#method</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505F6186-7511-1209-7CA3-CB12FE8AE71B}"/>
              </a:ext>
            </a:extLst>
          </p:cNvPr>
          <p:cNvSpPr/>
          <p:nvPr/>
        </p:nvSpPr>
        <p:spPr>
          <a:xfrm>
            <a:off x="7554730" y="5799179"/>
            <a:ext cx="122832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a:t>
            </a:r>
          </a:p>
        </p:txBody>
      </p:sp>
      <p:cxnSp>
        <p:nvCxnSpPr>
          <p:cNvPr id="49" name="직선 화살표 연결선 48">
            <a:extLst>
              <a:ext uri="{FF2B5EF4-FFF2-40B4-BE49-F238E27FC236}">
                <a16:creationId xmlns:a16="http://schemas.microsoft.com/office/drawing/2014/main" id="{C2FE2BA8-4166-DD5F-CF1B-B04D22244DFF}"/>
              </a:ext>
            </a:extLst>
          </p:cNvPr>
          <p:cNvCxnSpPr>
            <a:cxnSpLocks/>
            <a:stCxn id="35" idx="2"/>
            <a:endCxn id="45" idx="0"/>
          </p:cNvCxnSpPr>
          <p:nvPr/>
        </p:nvCxnSpPr>
        <p:spPr>
          <a:xfrm>
            <a:off x="5824671" y="4427913"/>
            <a:ext cx="4559" cy="4637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F971337F-3BE8-68C8-9A92-94E985A0C085}"/>
              </a:ext>
            </a:extLst>
          </p:cNvPr>
          <p:cNvCxnSpPr>
            <a:cxnSpLocks/>
            <a:stCxn id="45" idx="2"/>
            <a:endCxn id="46" idx="0"/>
          </p:cNvCxnSpPr>
          <p:nvPr/>
        </p:nvCxnSpPr>
        <p:spPr>
          <a:xfrm>
            <a:off x="5829230" y="5385144"/>
            <a:ext cx="0" cy="4140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62784F8-8527-CA04-1F51-17BBB40F63A1}"/>
              </a:ext>
            </a:extLst>
          </p:cNvPr>
          <p:cNvCxnSpPr>
            <a:cxnSpLocks/>
            <a:stCxn id="46" idx="3"/>
            <a:endCxn id="48" idx="1"/>
          </p:cNvCxnSpPr>
          <p:nvPr/>
        </p:nvCxnSpPr>
        <p:spPr>
          <a:xfrm>
            <a:off x="6890367" y="6045935"/>
            <a:ext cx="6643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모서리가 둥근 직사각형 38">
            <a:extLst>
              <a:ext uri="{FF2B5EF4-FFF2-40B4-BE49-F238E27FC236}">
                <a16:creationId xmlns:a16="http://schemas.microsoft.com/office/drawing/2014/main" id="{A17041B7-899C-FFCB-4DBF-D6FFFC017D93}"/>
              </a:ext>
            </a:extLst>
          </p:cNvPr>
          <p:cNvSpPr/>
          <p:nvPr/>
        </p:nvSpPr>
        <p:spPr>
          <a:xfrm>
            <a:off x="9372599" y="5799179"/>
            <a:ext cx="21897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Writer.write(returnValue)</a:t>
            </a:r>
          </a:p>
        </p:txBody>
      </p:sp>
      <p:cxnSp>
        <p:nvCxnSpPr>
          <p:cNvPr id="69" name="직선 화살표 연결선 68">
            <a:extLst>
              <a:ext uri="{FF2B5EF4-FFF2-40B4-BE49-F238E27FC236}">
                <a16:creationId xmlns:a16="http://schemas.microsoft.com/office/drawing/2014/main" id="{151E145E-EB97-7B01-80F6-64FE910BE6C9}"/>
              </a:ext>
            </a:extLst>
          </p:cNvPr>
          <p:cNvCxnSpPr>
            <a:cxnSpLocks/>
            <a:stCxn id="48" idx="3"/>
            <a:endCxn id="68" idx="1"/>
          </p:cNvCxnSpPr>
          <p:nvPr/>
        </p:nvCxnSpPr>
        <p:spPr>
          <a:xfrm>
            <a:off x="8783056" y="6045935"/>
            <a:ext cx="5895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9942EF8-FD35-7F87-FAC7-F04ADCC91A04}"/>
              </a:ext>
            </a:extLst>
          </p:cNvPr>
          <p:cNvSpPr txBox="1"/>
          <p:nvPr/>
        </p:nvSpPr>
        <p:spPr>
          <a:xfrm>
            <a:off x="5774908" y="5472952"/>
            <a:ext cx="1062158"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Invoke(args)</a:t>
            </a:r>
            <a:endParaRPr lang="ko-KR" altLang="en-US" sz="1100"/>
          </a:p>
        </p:txBody>
      </p:sp>
      <p:sp>
        <p:nvSpPr>
          <p:cNvPr id="79" name="TextBox 78">
            <a:extLst>
              <a:ext uri="{FF2B5EF4-FFF2-40B4-BE49-F238E27FC236}">
                <a16:creationId xmlns:a16="http://schemas.microsoft.com/office/drawing/2014/main" id="{663154C7-4727-B085-065B-175ACEB49C08}"/>
              </a:ext>
            </a:extLst>
          </p:cNvPr>
          <p:cNvSpPr txBox="1"/>
          <p:nvPr/>
        </p:nvSpPr>
        <p:spPr>
          <a:xfrm>
            <a:off x="5850796" y="4525047"/>
            <a:ext cx="609099" cy="261610"/>
          </a:xfrm>
          <a:prstGeom prst="rect">
            <a:avLst/>
          </a:prstGeom>
          <a:noFill/>
        </p:spPr>
        <p:txBody>
          <a:bodyPr wrap="square">
            <a:spAutoFit/>
          </a:bodyPr>
          <a:lstStyle/>
          <a:p>
            <a:r>
              <a:rPr lang="en-US" altLang="ko-KR" sz="1100">
                <a:solidFill>
                  <a:schemeClr val="tx1"/>
                </a:solidFill>
                <a:ea typeface="나눔바른고딕" panose="020B0603020101020101"/>
              </a:rPr>
              <a:t>args[]</a:t>
            </a:r>
            <a:endParaRPr lang="ko-KR" altLang="en-US" sz="1100"/>
          </a:p>
        </p:txBody>
      </p:sp>
      <p:sp>
        <p:nvSpPr>
          <p:cNvPr id="80" name="TextBox 79">
            <a:extLst>
              <a:ext uri="{FF2B5EF4-FFF2-40B4-BE49-F238E27FC236}">
                <a16:creationId xmlns:a16="http://schemas.microsoft.com/office/drawing/2014/main" id="{E7CFF687-4ABD-0F53-CC8F-7054FE53D7BC}"/>
              </a:ext>
            </a:extLst>
          </p:cNvPr>
          <p:cNvSpPr txBox="1"/>
          <p:nvPr/>
        </p:nvSpPr>
        <p:spPr>
          <a:xfrm>
            <a:off x="2460778" y="2498267"/>
            <a:ext cx="3628374" cy="311624"/>
          </a:xfrm>
          <a:prstGeom prst="rect">
            <a:avLst/>
          </a:prstGeom>
          <a:noFill/>
        </p:spPr>
        <p:txBody>
          <a:bodyPr wrap="square">
            <a:spAutoFit/>
          </a:bodyPr>
          <a:lstStyle/>
          <a:p>
            <a:pPr>
              <a:lnSpc>
                <a:spcPct val="150000"/>
              </a:lnSpc>
            </a:pPr>
            <a:r>
              <a:rPr lang="en-US" altLang="ko-KR" sz="1100">
                <a:solidFill>
                  <a:schemeClr val="tx1"/>
                </a:solidFill>
                <a:ea typeface="나눔바른고딕" panose="020B0603020101020101"/>
              </a:rPr>
              <a:t>@CustomAnnotion </a:t>
            </a:r>
            <a:r>
              <a:rPr lang="ko-KR" altLang="en-US" sz="1100">
                <a:solidFill>
                  <a:schemeClr val="tx1"/>
                </a:solidFill>
                <a:ea typeface="나눔바른고딕" panose="020B0603020101020101"/>
              </a:rPr>
              <a:t>이 선언된 메서드를 모두 추출한다</a:t>
            </a:r>
            <a:endParaRPr lang="ko-KR" altLang="en-US" sz="1100">
              <a:latin typeface="나눔고딕" panose="020D0604000000000000" pitchFamily="50" charset="-127"/>
              <a:ea typeface="나눔바른고딕" panose="020B0603020101020101"/>
            </a:endParaRPr>
          </a:p>
        </p:txBody>
      </p:sp>
      <p:sp>
        <p:nvSpPr>
          <p:cNvPr id="81" name="TextBox 80">
            <a:extLst>
              <a:ext uri="{FF2B5EF4-FFF2-40B4-BE49-F238E27FC236}">
                <a16:creationId xmlns:a16="http://schemas.microsoft.com/office/drawing/2014/main" id="{EADDB2BB-7C53-80B5-DDEB-18671EF90DBA}"/>
              </a:ext>
            </a:extLst>
          </p:cNvPr>
          <p:cNvSpPr txBox="1"/>
          <p:nvPr/>
        </p:nvSpPr>
        <p:spPr>
          <a:xfrm>
            <a:off x="8435233" y="3602920"/>
            <a:ext cx="2591972" cy="311624"/>
          </a:xfrm>
          <a:prstGeom prst="rect">
            <a:avLst/>
          </a:prstGeom>
          <a:noFill/>
        </p:spPr>
        <p:txBody>
          <a:bodyPr wrap="square">
            <a:spAutoFit/>
          </a:bodyPr>
          <a:lstStyle/>
          <a:p>
            <a:pPr>
              <a:lnSpc>
                <a:spcPct val="150000"/>
              </a:lnSpc>
            </a:pPr>
            <a:r>
              <a:rPr lang="en-US" altLang="ko-KR" sz="1100">
                <a:solidFill>
                  <a:schemeClr val="tx1"/>
                </a:solidFill>
                <a:ea typeface="나눔바른고딕" panose="020B0603020101020101"/>
              </a:rPr>
              <a:t>args[]</a:t>
            </a:r>
            <a:r>
              <a:rPr lang="ko-KR" altLang="en-US" sz="1100"/>
              <a:t> </a:t>
            </a:r>
            <a:r>
              <a:rPr lang="en-US" altLang="ko-KR" sz="1100">
                <a:solidFill>
                  <a:schemeClr val="tx1"/>
                </a:solidFill>
                <a:ea typeface="나눔바른고딕" panose="020B0603020101020101"/>
              </a:rPr>
              <a:t>- </a:t>
            </a:r>
            <a:r>
              <a:rPr lang="ko-KR" altLang="en-US" sz="1100">
                <a:solidFill>
                  <a:schemeClr val="tx1"/>
                </a:solidFill>
                <a:ea typeface="나눔바른고딕" panose="020B0603020101020101"/>
              </a:rPr>
              <a:t>메서드 파라미터 값을 구한다</a:t>
            </a:r>
            <a:endParaRPr lang="ko-KR" altLang="en-US" sz="1100">
              <a:latin typeface="나눔고딕" panose="020D0604000000000000" pitchFamily="50" charset="-127"/>
              <a:ea typeface="나눔바른고딕" panose="020B0603020101020101"/>
            </a:endParaRPr>
          </a:p>
        </p:txBody>
      </p:sp>
      <p:cxnSp>
        <p:nvCxnSpPr>
          <p:cNvPr id="86" name="직선 화살표 연결선 85">
            <a:extLst>
              <a:ext uri="{FF2B5EF4-FFF2-40B4-BE49-F238E27FC236}">
                <a16:creationId xmlns:a16="http://schemas.microsoft.com/office/drawing/2014/main" id="{D96FC072-84C0-86CF-1B42-A1821E9B6F6B}"/>
              </a:ext>
            </a:extLst>
          </p:cNvPr>
          <p:cNvCxnSpPr>
            <a:cxnSpLocks/>
            <a:stCxn id="15" idx="3"/>
            <a:endCxn id="23" idx="1"/>
          </p:cNvCxnSpPr>
          <p:nvPr/>
        </p:nvCxnSpPr>
        <p:spPr>
          <a:xfrm>
            <a:off x="5599343" y="3151413"/>
            <a:ext cx="726167"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ED1A13F-77D6-CD94-3460-32831334A210}"/>
              </a:ext>
            </a:extLst>
          </p:cNvPr>
          <p:cNvSpPr txBox="1"/>
          <p:nvPr/>
        </p:nvSpPr>
        <p:spPr>
          <a:xfrm>
            <a:off x="1404608" y="4449905"/>
            <a:ext cx="2217293" cy="311624"/>
          </a:xfrm>
          <a:prstGeom prst="rect">
            <a:avLst/>
          </a:prstGeom>
          <a:noFill/>
        </p:spPr>
        <p:txBody>
          <a:bodyPr wrap="square">
            <a:spAutoFit/>
          </a:bodyPr>
          <a:lstStyle/>
          <a:p>
            <a:pPr>
              <a:lnSpc>
                <a:spcPct val="150000"/>
              </a:lnSpc>
            </a:pPr>
            <a:r>
              <a:rPr lang="ko-KR" altLang="en-US" sz="1100">
                <a:solidFill>
                  <a:schemeClr val="tx1"/>
                </a:solidFill>
                <a:ea typeface="나눔바른고딕" panose="020B0603020101020101"/>
              </a:rPr>
              <a:t>요청에 맞는 메서드를 </a:t>
            </a:r>
            <a:r>
              <a:rPr lang="ko-KR" altLang="en-US" sz="1100">
                <a:ea typeface="나눔바른고딕" panose="020B0603020101020101"/>
              </a:rPr>
              <a:t>호출한다</a:t>
            </a:r>
            <a:endParaRPr lang="ko-KR" altLang="en-US" sz="1100">
              <a:latin typeface="나눔고딕" panose="020D0604000000000000" pitchFamily="50" charset="-127"/>
              <a:ea typeface="나눔바른고딕" panose="020B0603020101020101"/>
            </a:endParaRPr>
          </a:p>
        </p:txBody>
      </p:sp>
      <p:sp>
        <p:nvSpPr>
          <p:cNvPr id="91" name="TextBox 90">
            <a:extLst>
              <a:ext uri="{FF2B5EF4-FFF2-40B4-BE49-F238E27FC236}">
                <a16:creationId xmlns:a16="http://schemas.microsoft.com/office/drawing/2014/main" id="{7E27A1FD-A2FB-D608-5DA7-89A9115FCF26}"/>
              </a:ext>
            </a:extLst>
          </p:cNvPr>
          <p:cNvSpPr txBox="1"/>
          <p:nvPr/>
        </p:nvSpPr>
        <p:spPr>
          <a:xfrm>
            <a:off x="3576951" y="3869533"/>
            <a:ext cx="718208" cy="311624"/>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Method</a:t>
            </a:r>
            <a:endParaRPr lang="ko-KR" altLang="en-US" sz="1100">
              <a:latin typeface="나눔고딕" panose="020D0604000000000000" pitchFamily="50" charset="-127"/>
              <a:ea typeface="나눔바른고딕" panose="020B0603020101020101"/>
            </a:endParaRPr>
          </a:p>
        </p:txBody>
      </p:sp>
      <p:sp>
        <p:nvSpPr>
          <p:cNvPr id="92" name="TextBox 91">
            <a:extLst>
              <a:ext uri="{FF2B5EF4-FFF2-40B4-BE49-F238E27FC236}">
                <a16:creationId xmlns:a16="http://schemas.microsoft.com/office/drawing/2014/main" id="{5DACB17E-88C9-4498-5716-7F622BDAD797}"/>
              </a:ext>
            </a:extLst>
          </p:cNvPr>
          <p:cNvSpPr txBox="1"/>
          <p:nvPr/>
        </p:nvSpPr>
        <p:spPr>
          <a:xfrm>
            <a:off x="3654936" y="4188330"/>
            <a:ext cx="578031" cy="311624"/>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Bean</a:t>
            </a:r>
            <a:endParaRPr lang="ko-KR" altLang="en-US" sz="1100">
              <a:latin typeface="나눔고딕" panose="020D0604000000000000" pitchFamily="50" charset="-127"/>
              <a:ea typeface="나눔바른고딕" panose="020B0603020101020101"/>
            </a:endParaRPr>
          </a:p>
        </p:txBody>
      </p:sp>
      <p:sp>
        <p:nvSpPr>
          <p:cNvPr id="93" name="모서리가 둥근 직사각형 38">
            <a:extLst>
              <a:ext uri="{FF2B5EF4-FFF2-40B4-BE49-F238E27FC236}">
                <a16:creationId xmlns:a16="http://schemas.microsoft.com/office/drawing/2014/main" id="{D65A1E77-C399-C345-670A-C98239C11183}"/>
              </a:ext>
            </a:extLst>
          </p:cNvPr>
          <p:cNvSpPr/>
          <p:nvPr/>
        </p:nvSpPr>
        <p:spPr>
          <a:xfrm>
            <a:off x="8897211" y="4722355"/>
            <a:ext cx="1668016"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a:t>
            </a:r>
            <a:endParaRPr lang="en-US" altLang="ko-KR" sz="1400">
              <a:solidFill>
                <a:schemeClr val="tx1"/>
              </a:solidFill>
              <a:latin typeface="+mj-lt"/>
              <a:ea typeface="나눔바른고딕" panose="020B0603020101020101"/>
            </a:endParaRPr>
          </a:p>
        </p:txBody>
      </p:sp>
      <p:cxnSp>
        <p:nvCxnSpPr>
          <p:cNvPr id="94" name="직선 화살표 연결선 93">
            <a:extLst>
              <a:ext uri="{FF2B5EF4-FFF2-40B4-BE49-F238E27FC236}">
                <a16:creationId xmlns:a16="http://schemas.microsoft.com/office/drawing/2014/main" id="{561C61A3-4D06-001C-0717-6E0958A3122A}"/>
              </a:ext>
            </a:extLst>
          </p:cNvPr>
          <p:cNvCxnSpPr>
            <a:cxnSpLocks/>
            <a:stCxn id="5" idx="2"/>
            <a:endCxn id="93" idx="0"/>
          </p:cNvCxnSpPr>
          <p:nvPr/>
        </p:nvCxnSpPr>
        <p:spPr>
          <a:xfrm flipH="1">
            <a:off x="9731219" y="4427913"/>
            <a:ext cx="1" cy="294442"/>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AB8A9C96-53DD-F56B-DE33-CDE46F16D9DC}"/>
              </a:ext>
            </a:extLst>
          </p:cNvPr>
          <p:cNvSpPr txBox="1"/>
          <p:nvPr/>
        </p:nvSpPr>
        <p:spPr>
          <a:xfrm>
            <a:off x="2460778" y="3520467"/>
            <a:ext cx="895203" cy="302262"/>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Methods[]</a:t>
            </a:r>
            <a:endParaRPr lang="ko-KR" altLang="en-US" sz="11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300828251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6102183"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 공통 기능</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39148" cy="1112164"/>
          </a:xfrm>
          <a:prstGeom prst="rect">
            <a:avLst/>
          </a:prstGeom>
          <a:noFill/>
        </p:spPr>
        <p:txBody>
          <a:bodyPr wrap="none" rtlCol="0">
            <a:spAutoFit/>
          </a:bodyPr>
          <a:lstStyle/>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인터셉터</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(Interceptor)</a:t>
            </a:r>
          </a:p>
          <a:p>
            <a:pPr marL="342900" indent="-342900">
              <a:lnSpc>
                <a:spcPct val="20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@Controll</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Advice</a:t>
            </a:r>
          </a:p>
        </p:txBody>
      </p:sp>
    </p:spTree>
    <p:extLst>
      <p:ext uri="{BB962C8B-B14F-4D97-AF65-F5344CB8AC3E}">
        <p14:creationId xmlns:p14="http://schemas.microsoft.com/office/powerpoint/2010/main" val="3358597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323015" y="2921169"/>
            <a:ext cx="7545976"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인터셉터</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(Interceptor)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9947782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62527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인터셉터</a:t>
            </a:r>
            <a:r>
              <a:rPr lang="en-US" altLang="ko-KR" sz="1200">
                <a:latin typeface="+mn-ea"/>
              </a:rPr>
              <a:t>(Interceptor)</a:t>
            </a:r>
            <a:r>
              <a:rPr lang="ko-KR" altLang="en-US" sz="1200">
                <a:latin typeface="+mn-ea"/>
              </a:rPr>
              <a:t>는 핸들러의 실행 전후 또는 뷰 렌더링 이후 특정 로직을 실행할 수 있으며 </a:t>
            </a:r>
            <a:r>
              <a:rPr lang="en-US" altLang="ko-KR" sz="1200">
                <a:latin typeface="+mn-ea"/>
              </a:rPr>
              <a:t>HandlerInterceptor </a:t>
            </a:r>
            <a:r>
              <a:rPr lang="ko-KR" altLang="en-US" sz="1200">
                <a:latin typeface="+mn-ea"/>
              </a:rPr>
              <a:t>인터페이스를 구현하여 사용할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주로 여러 컨트롤러에서 공통으로 사용하는 기능을 구현하거나 재사용성을 높이고자 할 때 사용한다 </a:t>
            </a:r>
            <a:r>
              <a:rPr lang="en-US" altLang="ko-KR" sz="1200">
                <a:latin typeface="+mn-ea"/>
              </a:rPr>
              <a:t>(</a:t>
            </a:r>
            <a:r>
              <a:rPr lang="ko-KR" altLang="en-US" sz="1200">
                <a:latin typeface="+mn-ea"/>
              </a:rPr>
              <a:t>인증</a:t>
            </a:r>
            <a:r>
              <a:rPr lang="en-US" altLang="ko-KR" sz="1200">
                <a:latin typeface="+mn-ea"/>
              </a:rPr>
              <a:t>, </a:t>
            </a:r>
            <a:r>
              <a:rPr lang="ko-KR" altLang="en-US" sz="1200">
                <a:latin typeface="+mn-ea"/>
              </a:rPr>
              <a:t>인가</a:t>
            </a:r>
            <a:r>
              <a:rPr lang="en-US" altLang="ko-KR" sz="1200">
                <a:latin typeface="+mn-ea"/>
              </a:rPr>
              <a:t>, </a:t>
            </a:r>
            <a:r>
              <a:rPr lang="ko-KR" altLang="en-US" sz="1200">
                <a:latin typeface="+mn-ea"/>
              </a:rPr>
              <a:t>로깅</a:t>
            </a:r>
            <a:r>
              <a:rPr lang="en-US" altLang="ko-KR" sz="1200">
                <a:latin typeface="+mn-ea"/>
              </a:rPr>
              <a:t>, </a:t>
            </a:r>
            <a:r>
              <a:rPr lang="ko-KR" altLang="en-US" sz="1200">
                <a:latin typeface="+mn-ea"/>
              </a:rPr>
              <a:t>통계집계 등</a:t>
            </a:r>
            <a:r>
              <a:rPr lang="en-US" altLang="ko-KR" sz="1200">
                <a:latin typeface="+mn-ea"/>
              </a:rPr>
              <a:t>..)</a:t>
            </a: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F2C6613F-E45B-F1FB-2352-F7F420950E61}"/>
              </a:ext>
            </a:extLst>
          </p:cNvPr>
          <p:cNvSpPr/>
          <p:nvPr/>
        </p:nvSpPr>
        <p:spPr>
          <a:xfrm>
            <a:off x="198756" y="148424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4" name="모서리가 둥근 직사각형 38">
            <a:extLst>
              <a:ext uri="{FF2B5EF4-FFF2-40B4-BE49-F238E27FC236}">
                <a16:creationId xmlns:a16="http://schemas.microsoft.com/office/drawing/2014/main" id="{506E0D8F-BF9E-BFB6-EF0A-03F5D00C9862}"/>
              </a:ext>
            </a:extLst>
          </p:cNvPr>
          <p:cNvSpPr/>
          <p:nvPr/>
        </p:nvSpPr>
        <p:spPr>
          <a:xfrm>
            <a:off x="567291" y="1898479"/>
            <a:ext cx="9773852" cy="1546006"/>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HandlerInterceptor</a:t>
            </a:r>
          </a:p>
          <a:p>
            <a:pPr>
              <a:lnSpc>
                <a:spcPct val="150000"/>
              </a:lnSpc>
              <a:spcBef>
                <a:spcPts val="400"/>
              </a:spcBef>
            </a:pPr>
            <a:r>
              <a:rPr lang="en-US" altLang="ko-KR" sz="1200">
                <a:solidFill>
                  <a:schemeClr val="bg1">
                    <a:lumMod val="75000"/>
                  </a:schemeClr>
                </a:solidFill>
              </a:rPr>
              <a:t>boolean </a:t>
            </a:r>
            <a:r>
              <a:rPr lang="en-US" altLang="ko-KR" sz="1200" b="1">
                <a:solidFill>
                  <a:schemeClr val="bg1"/>
                </a:solidFill>
              </a:rPr>
              <a:t>preHandle </a:t>
            </a:r>
            <a:r>
              <a:rPr lang="en-US" altLang="ko-KR" sz="1200">
                <a:solidFill>
                  <a:schemeClr val="bg1">
                    <a:lumMod val="75000"/>
                  </a:schemeClr>
                </a:solidFill>
              </a:rPr>
              <a:t>(HttpServletRequest request, HttpServletResponse response, Object handler)</a:t>
            </a:r>
          </a:p>
          <a:p>
            <a:pPr>
              <a:lnSpc>
                <a:spcPct val="150000"/>
              </a:lnSpc>
              <a:spcBef>
                <a:spcPts val="400"/>
              </a:spcBef>
            </a:pPr>
            <a:r>
              <a:rPr lang="en-US" altLang="ko-KR" sz="1200">
                <a:solidFill>
                  <a:schemeClr val="bg1">
                    <a:lumMod val="75000"/>
                  </a:schemeClr>
                </a:solidFill>
              </a:rPr>
              <a:t>void </a:t>
            </a:r>
            <a:r>
              <a:rPr lang="en-US" altLang="ko-KR" sz="1200" b="1">
                <a:solidFill>
                  <a:schemeClr val="bg1"/>
                </a:solidFill>
              </a:rPr>
              <a:t>postHandle </a:t>
            </a:r>
            <a:r>
              <a:rPr lang="en-US" altLang="ko-KR" sz="1200">
                <a:solidFill>
                  <a:schemeClr val="bg1">
                    <a:lumMod val="75000"/>
                  </a:schemeClr>
                </a:solidFill>
              </a:rPr>
              <a:t>(HttpServletRequest request, HttpServletResponse response, Object handler, @Nullable ModelAndView modelAndView)</a:t>
            </a:r>
          </a:p>
          <a:p>
            <a:pPr>
              <a:lnSpc>
                <a:spcPct val="150000"/>
              </a:lnSpc>
              <a:spcBef>
                <a:spcPts val="400"/>
              </a:spcBef>
            </a:pPr>
            <a:r>
              <a:rPr lang="en-US" altLang="ko-KR" sz="1200">
                <a:solidFill>
                  <a:schemeClr val="bg1">
                    <a:lumMod val="75000"/>
                  </a:schemeClr>
                </a:solidFill>
              </a:rPr>
              <a:t>void </a:t>
            </a:r>
            <a:r>
              <a:rPr lang="en-US" altLang="ko-KR" sz="1200" b="1">
                <a:solidFill>
                  <a:schemeClr val="bg1"/>
                </a:solidFill>
              </a:rPr>
              <a:t>afterCompletion </a:t>
            </a:r>
            <a:r>
              <a:rPr lang="en-US" altLang="ko-KR" sz="1200">
                <a:solidFill>
                  <a:schemeClr val="bg1">
                    <a:lumMod val="75000"/>
                  </a:schemeClr>
                </a:solidFill>
              </a:rPr>
              <a:t>(HttpServletRequest request, HttpServletResponse response, Object handler, @Nullable Exception ex)</a:t>
            </a:r>
          </a:p>
        </p:txBody>
      </p:sp>
      <p:sp>
        <p:nvSpPr>
          <p:cNvPr id="5" name="직사각형 4">
            <a:extLst>
              <a:ext uri="{FF2B5EF4-FFF2-40B4-BE49-F238E27FC236}">
                <a16:creationId xmlns:a16="http://schemas.microsoft.com/office/drawing/2014/main" id="{551EE707-B98C-FCE6-8C1F-74ADB7A19158}"/>
              </a:ext>
            </a:extLst>
          </p:cNvPr>
          <p:cNvSpPr/>
          <p:nvPr/>
        </p:nvSpPr>
        <p:spPr>
          <a:xfrm>
            <a:off x="666191" y="3690885"/>
            <a:ext cx="9036268" cy="296510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1400" b="1">
                <a:latin typeface="+mn-ea"/>
              </a:rPr>
              <a:t>preHandle</a:t>
            </a:r>
          </a:p>
          <a:p>
            <a:pPr marL="628650" lvl="1" indent="-171450">
              <a:lnSpc>
                <a:spcPct val="150000"/>
              </a:lnSpc>
              <a:buFont typeface="Wingdings" panose="05000000000000000000" pitchFamily="2" charset="2"/>
              <a:buChar char="§"/>
            </a:pPr>
            <a:r>
              <a:rPr lang="ko-KR" altLang="en-US" sz="1200">
                <a:latin typeface="+mn-ea"/>
              </a:rPr>
              <a:t>컨트롤러 실행 전에 호출되며</a:t>
            </a:r>
            <a:r>
              <a:rPr lang="en-US" altLang="ko-KR" sz="1200">
                <a:latin typeface="+mn-ea"/>
              </a:rPr>
              <a:t> </a:t>
            </a:r>
            <a:r>
              <a:rPr lang="ko-KR" altLang="en-US" sz="1200">
                <a:latin typeface="+mn-ea"/>
              </a:rPr>
              <a:t>호출 할 </a:t>
            </a:r>
            <a:r>
              <a:rPr lang="en-US" altLang="ko-KR" sz="1200">
                <a:latin typeface="+mn-ea"/>
              </a:rPr>
              <a:t>Handler </a:t>
            </a:r>
            <a:r>
              <a:rPr lang="ko-KR" altLang="en-US" sz="1200">
                <a:latin typeface="+mn-ea"/>
              </a:rPr>
              <a:t>객체가 인자로 전달된다</a:t>
            </a:r>
            <a:endParaRPr lang="en-US" altLang="ko-KR" sz="1200">
              <a:latin typeface="+mn-ea"/>
            </a:endParaRPr>
          </a:p>
          <a:p>
            <a:pPr marL="628650" lvl="1" indent="-171450">
              <a:lnSpc>
                <a:spcPct val="150000"/>
              </a:lnSpc>
              <a:buFont typeface="Wingdings" panose="05000000000000000000" pitchFamily="2" charset="2"/>
              <a:buChar char="§"/>
            </a:pPr>
            <a:r>
              <a:rPr lang="en-US" altLang="ko-KR" sz="1200">
                <a:latin typeface="+mn-ea"/>
              </a:rPr>
              <a:t>Boolean </a:t>
            </a:r>
            <a:r>
              <a:rPr lang="ko-KR" altLang="en-US" sz="1200">
                <a:latin typeface="+mn-ea"/>
              </a:rPr>
              <a:t>반환값으로 </a:t>
            </a:r>
            <a:r>
              <a:rPr lang="en-US" altLang="ko-KR" sz="1200">
                <a:latin typeface="+mn-ea"/>
              </a:rPr>
              <a:t>True</a:t>
            </a:r>
            <a:r>
              <a:rPr lang="ko-KR" altLang="en-US" sz="1200">
                <a:latin typeface="+mn-ea"/>
              </a:rPr>
              <a:t>를 반환하면 다음 단계로 진행하고 </a:t>
            </a:r>
            <a:r>
              <a:rPr lang="en-US" altLang="ko-KR" sz="1200">
                <a:latin typeface="+mn-ea"/>
              </a:rPr>
              <a:t>false </a:t>
            </a:r>
            <a:r>
              <a:rPr lang="ko-KR" altLang="en-US" sz="1200">
                <a:latin typeface="+mn-ea"/>
              </a:rPr>
              <a:t>를 반환하면 요청 처리를 즉시 중단한다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285750" indent="-285750">
              <a:lnSpc>
                <a:spcPct val="150000"/>
              </a:lnSpc>
              <a:buFont typeface="Arial" panose="020B0604020202020204" pitchFamily="34" charset="0"/>
              <a:buChar char="•"/>
            </a:pPr>
            <a:r>
              <a:rPr lang="en-US" altLang="ko-KR" sz="1400" b="1">
                <a:latin typeface="+mn-ea"/>
              </a:rPr>
              <a:t>postHandle</a:t>
            </a:r>
          </a:p>
          <a:p>
            <a:pPr marL="628650" lvl="1" indent="-171450">
              <a:lnSpc>
                <a:spcPct val="150000"/>
              </a:lnSpc>
              <a:buFont typeface="Wingdings" panose="05000000000000000000" pitchFamily="2" charset="2"/>
              <a:buChar char="§"/>
            </a:pPr>
            <a:r>
              <a:rPr lang="ko-KR" altLang="en-US" sz="1200">
                <a:latin typeface="+mn-ea"/>
              </a:rPr>
              <a:t>컨트롤러 실행 후</a:t>
            </a:r>
            <a:r>
              <a:rPr lang="en-US" altLang="ko-KR" sz="1200">
                <a:latin typeface="+mn-ea"/>
              </a:rPr>
              <a:t> </a:t>
            </a:r>
            <a:r>
              <a:rPr lang="ko-KR" altLang="en-US" sz="1200">
                <a:latin typeface="+mn-ea"/>
              </a:rPr>
              <a:t>뷰 렌더링 전에 호출되며 호출된 </a:t>
            </a:r>
            <a:r>
              <a:rPr lang="en-US" altLang="ko-KR" sz="1200">
                <a:latin typeface="+mn-ea"/>
              </a:rPr>
              <a:t>Handler</a:t>
            </a:r>
            <a:r>
              <a:rPr lang="ko-KR" altLang="en-US" sz="1200">
                <a:latin typeface="+mn-ea"/>
              </a:rPr>
              <a:t> 및 </a:t>
            </a:r>
            <a:r>
              <a:rPr lang="en-US" altLang="ko-KR" sz="1200">
                <a:latin typeface="+mn-ea"/>
              </a:rPr>
              <a:t>ModelAndView</a:t>
            </a:r>
            <a:r>
              <a:rPr lang="ko-KR" altLang="en-US" sz="1200">
                <a:latin typeface="+mn-ea"/>
              </a:rPr>
              <a:t> 객체가 인자로 전달된다</a:t>
            </a:r>
            <a:endParaRPr lang="en-US" altLang="ko-KR" sz="1200">
              <a:latin typeface="+mn-ea"/>
            </a:endParaRPr>
          </a:p>
          <a:p>
            <a:pPr marL="628650" lvl="1" indent="-171450">
              <a:lnSpc>
                <a:spcPct val="150000"/>
              </a:lnSpc>
              <a:buFont typeface="Wingdings" panose="05000000000000000000" pitchFamily="2" charset="2"/>
              <a:buChar char="§"/>
            </a:pPr>
            <a:endParaRPr lang="en-US" altLang="ko-KR" sz="1200">
              <a:latin typeface="+mn-ea"/>
            </a:endParaRPr>
          </a:p>
          <a:p>
            <a:pPr marL="285750" indent="-285750">
              <a:lnSpc>
                <a:spcPct val="150000"/>
              </a:lnSpc>
              <a:buFont typeface="Arial" panose="020B0604020202020204" pitchFamily="34" charset="0"/>
              <a:buChar char="•"/>
            </a:pPr>
            <a:r>
              <a:rPr lang="en-US" altLang="ko-KR" sz="1400" b="1">
                <a:latin typeface="+mn-ea"/>
              </a:rPr>
              <a:t>afterCompletion</a:t>
            </a:r>
          </a:p>
          <a:p>
            <a:pPr marL="628650" lvl="1" indent="-171450">
              <a:lnSpc>
                <a:spcPct val="150000"/>
              </a:lnSpc>
              <a:buFont typeface="Wingdings" panose="05000000000000000000" pitchFamily="2" charset="2"/>
              <a:buChar char="§"/>
            </a:pPr>
            <a:r>
              <a:rPr lang="ko-KR" altLang="en-US" sz="1200">
                <a:latin typeface="+mn-ea"/>
              </a:rPr>
              <a:t>뷰 렌더링이 완료된 후 호출되며 호출된 </a:t>
            </a:r>
            <a:r>
              <a:rPr lang="en-US" altLang="ko-KR" sz="1200">
                <a:latin typeface="+mn-ea"/>
              </a:rPr>
              <a:t>Handler</a:t>
            </a:r>
            <a:r>
              <a:rPr lang="ko-KR" altLang="en-US" sz="1200">
                <a:latin typeface="+mn-ea"/>
              </a:rPr>
              <a:t> 및 예외 발생 시 예외타입이 인자로 전달된다</a:t>
            </a:r>
            <a:endParaRPr lang="en-US" altLang="ko-KR" sz="1200">
              <a:latin typeface="+mn-ea"/>
            </a:endParaRPr>
          </a:p>
          <a:p>
            <a:pPr marL="628650" lvl="1" indent="-171450">
              <a:lnSpc>
                <a:spcPct val="150000"/>
              </a:lnSpc>
              <a:buFont typeface="Wingdings" panose="05000000000000000000" pitchFamily="2" charset="2"/>
              <a:buChar char="§"/>
            </a:pPr>
            <a:r>
              <a:rPr lang="en-US" altLang="ko-KR" sz="1200">
                <a:latin typeface="+mn-ea"/>
              </a:rPr>
              <a:t>afterCompletion </a:t>
            </a:r>
            <a:r>
              <a:rPr lang="ko-KR" altLang="en-US" sz="1200">
                <a:latin typeface="+mn-ea"/>
              </a:rPr>
              <a:t>은 예외가 발생해도 무조건 호출되므로 반드시 해야 할 공통 작업이 있다면 여기서 수행하도록 한다</a:t>
            </a:r>
            <a:endParaRPr lang="en-US" altLang="ko-KR" sz="1200">
              <a:latin typeface="+mn-ea"/>
            </a:endParaRPr>
          </a:p>
        </p:txBody>
      </p:sp>
    </p:spTree>
    <p:extLst>
      <p:ext uri="{BB962C8B-B14F-4D97-AF65-F5344CB8AC3E}">
        <p14:creationId xmlns:p14="http://schemas.microsoft.com/office/powerpoint/2010/main" val="165010788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30CF-79E4-AC25-1323-947BE1A84A0D}"/>
            </a:ext>
          </a:extLst>
        </p:cNvPr>
        <p:cNvGrpSpPr/>
        <p:nvPr/>
      </p:nvGrpSpPr>
      <p:grpSpPr>
        <a:xfrm>
          <a:off x="0" y="0"/>
          <a:ext cx="0" cy="0"/>
          <a:chOff x="0" y="0"/>
          <a:chExt cx="0" cy="0"/>
        </a:xfrm>
      </p:grpSpPr>
      <p:sp>
        <p:nvSpPr>
          <p:cNvPr id="9" name="모서리가 둥근 직사각형 38">
            <a:extLst>
              <a:ext uri="{FF2B5EF4-FFF2-40B4-BE49-F238E27FC236}">
                <a16:creationId xmlns:a16="http://schemas.microsoft.com/office/drawing/2014/main" id="{7312539F-FDDF-5159-F171-ED4032786B28}"/>
              </a:ext>
            </a:extLst>
          </p:cNvPr>
          <p:cNvSpPr/>
          <p:nvPr/>
        </p:nvSpPr>
        <p:spPr>
          <a:xfrm>
            <a:off x="6450796" y="1623529"/>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r>
              <a:rPr lang="en-US" altLang="ko-KR" sz="1400">
                <a:solidFill>
                  <a:schemeClr val="tx1"/>
                </a:solidFill>
              </a:rPr>
              <a:t>Method</a:t>
            </a:r>
            <a:endParaRPr lang="en-US" altLang="ko-KR" sz="1400">
              <a:solidFill>
                <a:schemeClr val="tx1"/>
              </a:solidFill>
              <a:effectLst/>
            </a:endParaRPr>
          </a:p>
        </p:txBody>
      </p:sp>
      <p:sp>
        <p:nvSpPr>
          <p:cNvPr id="163" name="TextBox 162">
            <a:extLst>
              <a:ext uri="{FF2B5EF4-FFF2-40B4-BE49-F238E27FC236}">
                <a16:creationId xmlns:a16="http://schemas.microsoft.com/office/drawing/2014/main" id="{8DFCB8C4-9D3E-7B79-54FB-B828E827C251}"/>
              </a:ext>
            </a:extLst>
          </p:cNvPr>
          <p:cNvSpPr txBox="1"/>
          <p:nvPr/>
        </p:nvSpPr>
        <p:spPr>
          <a:xfrm>
            <a:off x="1681640" y="5530225"/>
            <a:ext cx="1699021" cy="276999"/>
          </a:xfrm>
          <a:prstGeom prst="rect">
            <a:avLst/>
          </a:prstGeom>
          <a:noFill/>
        </p:spPr>
        <p:txBody>
          <a:bodyPr wrap="square">
            <a:spAutoFit/>
          </a:bodyPr>
          <a:lstStyle/>
          <a:p>
            <a:pPr algn="ctr"/>
            <a:r>
              <a:rPr lang="en-US" altLang="ko-KR" sz="1200"/>
              <a:t>Processing continue </a:t>
            </a:r>
            <a:endParaRPr lang="ko-KR" altLang="en-US" sz="1200"/>
          </a:p>
        </p:txBody>
      </p:sp>
      <p:sp>
        <p:nvSpPr>
          <p:cNvPr id="4" name="직사각형 3">
            <a:extLst>
              <a:ext uri="{FF2B5EF4-FFF2-40B4-BE49-F238E27FC236}">
                <a16:creationId xmlns:a16="http://schemas.microsoft.com/office/drawing/2014/main" id="{97C1168C-D447-17D5-148A-FAC8185437AB}"/>
              </a:ext>
            </a:extLst>
          </p:cNvPr>
          <p:cNvSpPr/>
          <p:nvPr/>
        </p:nvSpPr>
        <p:spPr>
          <a:xfrm>
            <a:off x="282778" y="267466"/>
            <a:ext cx="1396536"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n-ea"/>
              </a:rPr>
              <a:t>흐름도</a:t>
            </a:r>
          </a:p>
        </p:txBody>
      </p:sp>
      <p:sp>
        <p:nvSpPr>
          <p:cNvPr id="35" name="모서리가 둥근 직사각형 38">
            <a:extLst>
              <a:ext uri="{FF2B5EF4-FFF2-40B4-BE49-F238E27FC236}">
                <a16:creationId xmlns:a16="http://schemas.microsoft.com/office/drawing/2014/main" id="{702C1A3A-E2A4-DF98-58A1-B182AD57D98E}"/>
              </a:ext>
            </a:extLst>
          </p:cNvPr>
          <p:cNvSpPr/>
          <p:nvPr/>
        </p:nvSpPr>
        <p:spPr>
          <a:xfrm>
            <a:off x="6450796" y="2520110"/>
            <a:ext cx="1996858"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preHandle()</a:t>
            </a:r>
          </a:p>
        </p:txBody>
      </p:sp>
      <p:cxnSp>
        <p:nvCxnSpPr>
          <p:cNvPr id="47" name="직선 화살표 연결선 46">
            <a:extLst>
              <a:ext uri="{FF2B5EF4-FFF2-40B4-BE49-F238E27FC236}">
                <a16:creationId xmlns:a16="http://schemas.microsoft.com/office/drawing/2014/main" id="{4B538D47-EA65-43A1-3645-8EA452574416}"/>
              </a:ext>
            </a:extLst>
          </p:cNvPr>
          <p:cNvCxnSpPr>
            <a:cxnSpLocks/>
            <a:stCxn id="35" idx="2"/>
            <a:endCxn id="59" idx="0"/>
          </p:cNvCxnSpPr>
          <p:nvPr/>
        </p:nvCxnSpPr>
        <p:spPr>
          <a:xfrm>
            <a:off x="7449225" y="3008774"/>
            <a:ext cx="0" cy="231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D855DB9-24E7-992F-4A42-2DCA71EB9EC7}"/>
              </a:ext>
            </a:extLst>
          </p:cNvPr>
          <p:cNvSpPr txBox="1"/>
          <p:nvPr/>
        </p:nvSpPr>
        <p:spPr>
          <a:xfrm>
            <a:off x="7674890" y="3327240"/>
            <a:ext cx="1186811" cy="261610"/>
          </a:xfrm>
          <a:prstGeom prst="rect">
            <a:avLst/>
          </a:prstGeom>
          <a:noFill/>
        </p:spPr>
        <p:txBody>
          <a:bodyPr wrap="square">
            <a:spAutoFit/>
          </a:bodyPr>
          <a:lstStyle/>
          <a:p>
            <a:r>
              <a:rPr lang="ko-KR" altLang="en-US" sz="1100"/>
              <a:t>반환값</a:t>
            </a:r>
            <a:r>
              <a:rPr lang="en-US" altLang="ko-KR" sz="1100"/>
              <a:t> ?</a:t>
            </a:r>
            <a:endParaRPr lang="ko-KR" altLang="en-US" sz="1100"/>
          </a:p>
        </p:txBody>
      </p:sp>
      <p:sp>
        <p:nvSpPr>
          <p:cNvPr id="79" name="모서리가 둥근 직사각형 38">
            <a:extLst>
              <a:ext uri="{FF2B5EF4-FFF2-40B4-BE49-F238E27FC236}">
                <a16:creationId xmlns:a16="http://schemas.microsoft.com/office/drawing/2014/main" id="{BB66AFAC-A701-191D-5D19-C8433F41762F}"/>
              </a:ext>
            </a:extLst>
          </p:cNvPr>
          <p:cNvSpPr/>
          <p:nvPr/>
        </p:nvSpPr>
        <p:spPr>
          <a:xfrm>
            <a:off x="6450794" y="814216"/>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92" name="직선 화살표 연결선 91">
            <a:extLst>
              <a:ext uri="{FF2B5EF4-FFF2-40B4-BE49-F238E27FC236}">
                <a16:creationId xmlns:a16="http://schemas.microsoft.com/office/drawing/2014/main" id="{D403A895-6B06-8A17-5D10-3DFE6AE7951C}"/>
              </a:ext>
            </a:extLst>
          </p:cNvPr>
          <p:cNvCxnSpPr>
            <a:cxnSpLocks/>
            <a:stCxn id="79" idx="2"/>
            <a:endCxn id="9" idx="0"/>
          </p:cNvCxnSpPr>
          <p:nvPr/>
        </p:nvCxnSpPr>
        <p:spPr>
          <a:xfrm>
            <a:off x="7449223" y="1307728"/>
            <a:ext cx="2" cy="315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모서리가 둥근 직사각형 38">
            <a:extLst>
              <a:ext uri="{FF2B5EF4-FFF2-40B4-BE49-F238E27FC236}">
                <a16:creationId xmlns:a16="http://schemas.microsoft.com/office/drawing/2014/main" id="{619C0FC1-32DC-195E-3B24-619394BBF92A}"/>
              </a:ext>
            </a:extLst>
          </p:cNvPr>
          <p:cNvSpPr/>
          <p:nvPr/>
        </p:nvSpPr>
        <p:spPr>
          <a:xfrm>
            <a:off x="3344618" y="814215"/>
            <a:ext cx="169902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ko-KR" altLang="en-US" sz="1400">
              <a:solidFill>
                <a:schemeClr val="tx1"/>
              </a:solidFill>
              <a:ea typeface="나눔바른고딕" panose="020B0603020101020101"/>
            </a:endParaRPr>
          </a:p>
        </p:txBody>
      </p:sp>
      <p:sp>
        <p:nvSpPr>
          <p:cNvPr id="43" name="모서리가 둥근 직사각형 38">
            <a:extLst>
              <a:ext uri="{FF2B5EF4-FFF2-40B4-BE49-F238E27FC236}">
                <a16:creationId xmlns:a16="http://schemas.microsoft.com/office/drawing/2014/main" id="{61AD7AC6-FAB5-4A32-06F5-BFD0C0A3CE82}"/>
              </a:ext>
            </a:extLst>
          </p:cNvPr>
          <p:cNvSpPr/>
          <p:nvPr/>
        </p:nvSpPr>
        <p:spPr>
          <a:xfrm>
            <a:off x="6450796" y="4003207"/>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44" name="모서리가 둥근 직사각형 38">
            <a:extLst>
              <a:ext uri="{FF2B5EF4-FFF2-40B4-BE49-F238E27FC236}">
                <a16:creationId xmlns:a16="http://schemas.microsoft.com/office/drawing/2014/main" id="{1B82B007-1DF2-500B-2D07-754FE409C8E3}"/>
              </a:ext>
            </a:extLst>
          </p:cNvPr>
          <p:cNvSpPr/>
          <p:nvPr/>
        </p:nvSpPr>
        <p:spPr>
          <a:xfrm>
            <a:off x="8494390" y="5420029"/>
            <a:ext cx="1996858"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postHandle()</a:t>
            </a:r>
            <a:endParaRPr lang="en-US" altLang="ko-KR" sz="1200">
              <a:solidFill>
                <a:schemeClr val="bg1"/>
              </a:solidFill>
              <a:effectLst/>
            </a:endParaRPr>
          </a:p>
        </p:txBody>
      </p:sp>
      <p:cxnSp>
        <p:nvCxnSpPr>
          <p:cNvPr id="45" name="직선 화살표 연결선 44">
            <a:extLst>
              <a:ext uri="{FF2B5EF4-FFF2-40B4-BE49-F238E27FC236}">
                <a16:creationId xmlns:a16="http://schemas.microsoft.com/office/drawing/2014/main" id="{C2305ECB-1C55-C6B2-751D-BD2FD4AE5E01}"/>
              </a:ext>
            </a:extLst>
          </p:cNvPr>
          <p:cNvCxnSpPr>
            <a:cxnSpLocks/>
            <a:stCxn id="52" idx="2"/>
            <a:endCxn id="84" idx="0"/>
          </p:cNvCxnSpPr>
          <p:nvPr/>
        </p:nvCxnSpPr>
        <p:spPr>
          <a:xfrm>
            <a:off x="7449225" y="5235660"/>
            <a:ext cx="1" cy="17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3849129D-2ECF-C1A3-12F5-8CE89F57243F}"/>
              </a:ext>
            </a:extLst>
          </p:cNvPr>
          <p:cNvSpPr/>
          <p:nvPr/>
        </p:nvSpPr>
        <p:spPr>
          <a:xfrm>
            <a:off x="6450796" y="4742148"/>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cxnSp>
        <p:nvCxnSpPr>
          <p:cNvPr id="53" name="직선 화살표 연결선 52">
            <a:extLst>
              <a:ext uri="{FF2B5EF4-FFF2-40B4-BE49-F238E27FC236}">
                <a16:creationId xmlns:a16="http://schemas.microsoft.com/office/drawing/2014/main" id="{601E11F4-08D5-D273-2400-EC8E4A90443D}"/>
              </a:ext>
            </a:extLst>
          </p:cNvPr>
          <p:cNvCxnSpPr>
            <a:cxnSpLocks/>
            <a:stCxn id="59" idx="2"/>
            <a:endCxn id="43" idx="0"/>
          </p:cNvCxnSpPr>
          <p:nvPr/>
        </p:nvCxnSpPr>
        <p:spPr>
          <a:xfrm>
            <a:off x="7449225" y="3663187"/>
            <a:ext cx="0" cy="340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다이아몬드 58">
            <a:extLst>
              <a:ext uri="{FF2B5EF4-FFF2-40B4-BE49-F238E27FC236}">
                <a16:creationId xmlns:a16="http://schemas.microsoft.com/office/drawing/2014/main" id="{E890F945-77EC-73D2-A772-B1315453DE36}"/>
              </a:ext>
            </a:extLst>
          </p:cNvPr>
          <p:cNvSpPr/>
          <p:nvPr/>
        </p:nvSpPr>
        <p:spPr>
          <a:xfrm>
            <a:off x="7223559" y="3240383"/>
            <a:ext cx="451331" cy="42280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8" name="직선 화살표 연결선 77">
            <a:extLst>
              <a:ext uri="{FF2B5EF4-FFF2-40B4-BE49-F238E27FC236}">
                <a16:creationId xmlns:a16="http://schemas.microsoft.com/office/drawing/2014/main" id="{75B59D80-01AE-F829-8808-8AF7BE1C6499}"/>
              </a:ext>
            </a:extLst>
          </p:cNvPr>
          <p:cNvCxnSpPr>
            <a:cxnSpLocks/>
            <a:stCxn id="43" idx="2"/>
            <a:endCxn id="52" idx="0"/>
          </p:cNvCxnSpPr>
          <p:nvPr/>
        </p:nvCxnSpPr>
        <p:spPr>
          <a:xfrm>
            <a:off x="7449225" y="4496719"/>
            <a:ext cx="0" cy="245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다이아몬드 83">
            <a:extLst>
              <a:ext uri="{FF2B5EF4-FFF2-40B4-BE49-F238E27FC236}">
                <a16:creationId xmlns:a16="http://schemas.microsoft.com/office/drawing/2014/main" id="{C5EC0356-3474-E855-0B96-26E854CAFD51}"/>
              </a:ext>
            </a:extLst>
          </p:cNvPr>
          <p:cNvSpPr/>
          <p:nvPr/>
        </p:nvSpPr>
        <p:spPr>
          <a:xfrm>
            <a:off x="7167378" y="5405752"/>
            <a:ext cx="563695" cy="52806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3" name="모서리가 둥근 직사각형 38">
            <a:extLst>
              <a:ext uri="{FF2B5EF4-FFF2-40B4-BE49-F238E27FC236}">
                <a16:creationId xmlns:a16="http://schemas.microsoft.com/office/drawing/2014/main" id="{EFBF804C-93C5-A6F3-9ABA-973F3E6CFB70}"/>
              </a:ext>
            </a:extLst>
          </p:cNvPr>
          <p:cNvSpPr/>
          <p:nvPr/>
        </p:nvSpPr>
        <p:spPr>
          <a:xfrm>
            <a:off x="4246526" y="5424878"/>
            <a:ext cx="1996858"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triggerAfterCompletion()</a:t>
            </a:r>
          </a:p>
        </p:txBody>
      </p:sp>
      <p:cxnSp>
        <p:nvCxnSpPr>
          <p:cNvPr id="109" name="직선 화살표 연결선 108">
            <a:extLst>
              <a:ext uri="{FF2B5EF4-FFF2-40B4-BE49-F238E27FC236}">
                <a16:creationId xmlns:a16="http://schemas.microsoft.com/office/drawing/2014/main" id="{FC742E6B-7306-DB6C-925F-56E1C84CBCAE}"/>
              </a:ext>
            </a:extLst>
          </p:cNvPr>
          <p:cNvCxnSpPr>
            <a:cxnSpLocks/>
            <a:stCxn id="84" idx="1"/>
            <a:endCxn id="103" idx="3"/>
          </p:cNvCxnSpPr>
          <p:nvPr/>
        </p:nvCxnSpPr>
        <p:spPr>
          <a:xfrm flipH="1" flipV="1">
            <a:off x="6243384" y="5669210"/>
            <a:ext cx="923994" cy="5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298D8E8-8363-3689-7BAC-9C2514ECE11E}"/>
              </a:ext>
            </a:extLst>
          </p:cNvPr>
          <p:cNvSpPr txBox="1"/>
          <p:nvPr/>
        </p:nvSpPr>
        <p:spPr>
          <a:xfrm>
            <a:off x="7223559" y="5481089"/>
            <a:ext cx="451331" cy="400110"/>
          </a:xfrm>
          <a:prstGeom prst="rect">
            <a:avLst/>
          </a:prstGeom>
          <a:noFill/>
        </p:spPr>
        <p:txBody>
          <a:bodyPr wrap="square">
            <a:spAutoFit/>
          </a:bodyPr>
          <a:lstStyle/>
          <a:p>
            <a:r>
              <a:rPr lang="ko-KR" altLang="en-US" sz="1000"/>
              <a:t>예외 발생</a:t>
            </a:r>
            <a:r>
              <a:rPr lang="en-US" altLang="ko-KR" sz="1000"/>
              <a:t>?</a:t>
            </a:r>
            <a:endParaRPr lang="ko-KR" altLang="en-US" sz="1000"/>
          </a:p>
        </p:txBody>
      </p:sp>
      <p:cxnSp>
        <p:nvCxnSpPr>
          <p:cNvPr id="145" name="직선 화살표 연결선 144">
            <a:extLst>
              <a:ext uri="{FF2B5EF4-FFF2-40B4-BE49-F238E27FC236}">
                <a16:creationId xmlns:a16="http://schemas.microsoft.com/office/drawing/2014/main" id="{EBF3044C-3257-4AEA-8A01-24694C94DD3E}"/>
              </a:ext>
            </a:extLst>
          </p:cNvPr>
          <p:cNvCxnSpPr>
            <a:cxnSpLocks/>
            <a:stCxn id="103" idx="1"/>
          </p:cNvCxnSpPr>
          <p:nvPr/>
        </p:nvCxnSpPr>
        <p:spPr>
          <a:xfrm flipH="1">
            <a:off x="3344618" y="5669210"/>
            <a:ext cx="9019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직선 화살표 연결선 148">
            <a:extLst>
              <a:ext uri="{FF2B5EF4-FFF2-40B4-BE49-F238E27FC236}">
                <a16:creationId xmlns:a16="http://schemas.microsoft.com/office/drawing/2014/main" id="{93520559-EA02-D52F-82EB-D30FECB5EFCE}"/>
              </a:ext>
            </a:extLst>
          </p:cNvPr>
          <p:cNvCxnSpPr>
            <a:cxnSpLocks/>
            <a:stCxn id="84" idx="3"/>
            <a:endCxn id="44" idx="1"/>
          </p:cNvCxnSpPr>
          <p:nvPr/>
        </p:nvCxnSpPr>
        <p:spPr>
          <a:xfrm flipV="1">
            <a:off x="7731073" y="5666786"/>
            <a:ext cx="763317" cy="29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연결선: 꺾임 152">
            <a:extLst>
              <a:ext uri="{FF2B5EF4-FFF2-40B4-BE49-F238E27FC236}">
                <a16:creationId xmlns:a16="http://schemas.microsoft.com/office/drawing/2014/main" id="{2B900AF7-9222-25CE-3205-555EBD118733}"/>
              </a:ext>
            </a:extLst>
          </p:cNvPr>
          <p:cNvCxnSpPr>
            <a:stCxn id="44" idx="2"/>
            <a:endCxn id="103" idx="2"/>
          </p:cNvCxnSpPr>
          <p:nvPr/>
        </p:nvCxnSpPr>
        <p:spPr>
          <a:xfrm rot="5400000">
            <a:off x="7368887" y="3789610"/>
            <a:ext cx="12700" cy="4247864"/>
          </a:xfrm>
          <a:prstGeom prst="bentConnector3">
            <a:avLst>
              <a:gd name="adj1" fmla="val 302617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2E017D78-3078-DEE4-5661-16397A02E308}"/>
              </a:ext>
            </a:extLst>
          </p:cNvPr>
          <p:cNvSpPr txBox="1"/>
          <p:nvPr/>
        </p:nvSpPr>
        <p:spPr>
          <a:xfrm>
            <a:off x="4910691" y="3320980"/>
            <a:ext cx="1699019" cy="261610"/>
          </a:xfrm>
          <a:prstGeom prst="rect">
            <a:avLst/>
          </a:prstGeom>
          <a:noFill/>
        </p:spPr>
        <p:txBody>
          <a:bodyPr wrap="square">
            <a:spAutoFit/>
          </a:bodyPr>
          <a:lstStyle/>
          <a:p>
            <a:r>
              <a:rPr lang="en-US" altLang="ko-KR" sz="1100"/>
              <a:t>return </a:t>
            </a:r>
            <a:r>
              <a:rPr lang="ko-KR" altLang="en-US" sz="1100"/>
              <a:t>으로</a:t>
            </a:r>
            <a:r>
              <a:rPr lang="en-US" altLang="ko-KR" sz="1100"/>
              <a:t> </a:t>
            </a:r>
            <a:r>
              <a:rPr lang="ko-KR" altLang="en-US" sz="1100"/>
              <a:t>요청 중단</a:t>
            </a:r>
          </a:p>
        </p:txBody>
      </p:sp>
      <p:sp>
        <p:nvSpPr>
          <p:cNvPr id="162" name="TextBox 161">
            <a:extLst>
              <a:ext uri="{FF2B5EF4-FFF2-40B4-BE49-F238E27FC236}">
                <a16:creationId xmlns:a16="http://schemas.microsoft.com/office/drawing/2014/main" id="{42747E5A-94CB-1E38-3981-5608950E8040}"/>
              </a:ext>
            </a:extLst>
          </p:cNvPr>
          <p:cNvSpPr txBox="1"/>
          <p:nvPr/>
        </p:nvSpPr>
        <p:spPr>
          <a:xfrm>
            <a:off x="1887082" y="922472"/>
            <a:ext cx="905691" cy="276999"/>
          </a:xfrm>
          <a:prstGeom prst="rect">
            <a:avLst/>
          </a:prstGeom>
          <a:noFill/>
        </p:spPr>
        <p:txBody>
          <a:bodyPr wrap="square">
            <a:spAutoFit/>
          </a:bodyPr>
          <a:lstStyle/>
          <a:p>
            <a:pPr algn="ctr"/>
            <a:r>
              <a:rPr lang="en-US" altLang="ko-KR" sz="1200"/>
              <a:t>Request</a:t>
            </a:r>
            <a:endParaRPr lang="ko-KR" altLang="en-US" sz="1200"/>
          </a:p>
        </p:txBody>
      </p:sp>
      <p:cxnSp>
        <p:nvCxnSpPr>
          <p:cNvPr id="164" name="직선 화살표 연결선 163">
            <a:extLst>
              <a:ext uri="{FF2B5EF4-FFF2-40B4-BE49-F238E27FC236}">
                <a16:creationId xmlns:a16="http://schemas.microsoft.com/office/drawing/2014/main" id="{499C2BE8-A6EB-3E9C-5730-9932C8BF719A}"/>
              </a:ext>
            </a:extLst>
          </p:cNvPr>
          <p:cNvCxnSpPr>
            <a:cxnSpLocks/>
          </p:cNvCxnSpPr>
          <p:nvPr/>
        </p:nvCxnSpPr>
        <p:spPr>
          <a:xfrm>
            <a:off x="2706855" y="1060972"/>
            <a:ext cx="5518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C596358-0139-ABBB-118A-22F5DA6AD766}"/>
              </a:ext>
            </a:extLst>
          </p:cNvPr>
          <p:cNvSpPr txBox="1"/>
          <p:nvPr/>
        </p:nvSpPr>
        <p:spPr>
          <a:xfrm>
            <a:off x="6623236" y="3181111"/>
            <a:ext cx="555955" cy="276999"/>
          </a:xfrm>
          <a:prstGeom prst="rect">
            <a:avLst/>
          </a:prstGeom>
          <a:noFill/>
        </p:spPr>
        <p:txBody>
          <a:bodyPr wrap="square">
            <a:spAutoFit/>
          </a:bodyPr>
          <a:lstStyle/>
          <a:p>
            <a:pPr algn="ctr"/>
            <a:r>
              <a:rPr lang="en-US" altLang="ko-KR" sz="1200">
                <a:solidFill>
                  <a:srgbClr val="FF0000"/>
                </a:solidFill>
              </a:rPr>
              <a:t>false</a:t>
            </a:r>
            <a:endParaRPr lang="ko-KR" altLang="en-US" sz="1200">
              <a:solidFill>
                <a:srgbClr val="FF0000"/>
              </a:solidFill>
            </a:endParaRPr>
          </a:p>
        </p:txBody>
      </p:sp>
      <p:sp>
        <p:nvSpPr>
          <p:cNvPr id="173" name="TextBox 172">
            <a:extLst>
              <a:ext uri="{FF2B5EF4-FFF2-40B4-BE49-F238E27FC236}">
                <a16:creationId xmlns:a16="http://schemas.microsoft.com/office/drawing/2014/main" id="{CA7579A1-EC4D-2A3A-53CA-CD161099EAEA}"/>
              </a:ext>
            </a:extLst>
          </p:cNvPr>
          <p:cNvSpPr txBox="1"/>
          <p:nvPr/>
        </p:nvSpPr>
        <p:spPr>
          <a:xfrm>
            <a:off x="7461130" y="3659210"/>
            <a:ext cx="530089" cy="276999"/>
          </a:xfrm>
          <a:prstGeom prst="rect">
            <a:avLst/>
          </a:prstGeom>
          <a:noFill/>
        </p:spPr>
        <p:txBody>
          <a:bodyPr wrap="square">
            <a:spAutoFit/>
          </a:bodyPr>
          <a:lstStyle/>
          <a:p>
            <a:pPr algn="ctr"/>
            <a:r>
              <a:rPr lang="en-US" altLang="ko-KR" sz="1200">
                <a:solidFill>
                  <a:srgbClr val="FF0000"/>
                </a:solidFill>
              </a:rPr>
              <a:t>true</a:t>
            </a:r>
            <a:endParaRPr lang="ko-KR" altLang="en-US" sz="1200">
              <a:solidFill>
                <a:srgbClr val="FF0000"/>
              </a:solidFill>
            </a:endParaRPr>
          </a:p>
        </p:txBody>
      </p:sp>
      <p:sp>
        <p:nvSpPr>
          <p:cNvPr id="174" name="TextBox 173">
            <a:extLst>
              <a:ext uri="{FF2B5EF4-FFF2-40B4-BE49-F238E27FC236}">
                <a16:creationId xmlns:a16="http://schemas.microsoft.com/office/drawing/2014/main" id="{4E75378D-3CF6-E06D-1473-E6DE06582F57}"/>
              </a:ext>
            </a:extLst>
          </p:cNvPr>
          <p:cNvSpPr txBox="1"/>
          <p:nvPr/>
        </p:nvSpPr>
        <p:spPr>
          <a:xfrm>
            <a:off x="6642260" y="5420029"/>
            <a:ext cx="286920" cy="276999"/>
          </a:xfrm>
          <a:prstGeom prst="rect">
            <a:avLst/>
          </a:prstGeom>
          <a:noFill/>
        </p:spPr>
        <p:txBody>
          <a:bodyPr wrap="square">
            <a:spAutoFit/>
          </a:bodyPr>
          <a:lstStyle/>
          <a:p>
            <a:pPr algn="ctr"/>
            <a:r>
              <a:rPr lang="en-US" altLang="ko-KR" sz="1200" b="1">
                <a:solidFill>
                  <a:srgbClr val="FF0000"/>
                </a:solidFill>
              </a:rPr>
              <a:t>Y</a:t>
            </a:r>
            <a:endParaRPr lang="ko-KR" altLang="en-US" sz="1200" b="1">
              <a:solidFill>
                <a:srgbClr val="FF0000"/>
              </a:solidFill>
            </a:endParaRPr>
          </a:p>
        </p:txBody>
      </p:sp>
      <p:sp>
        <p:nvSpPr>
          <p:cNvPr id="175" name="TextBox 174">
            <a:extLst>
              <a:ext uri="{FF2B5EF4-FFF2-40B4-BE49-F238E27FC236}">
                <a16:creationId xmlns:a16="http://schemas.microsoft.com/office/drawing/2014/main" id="{7502DEA9-E61F-C68C-D86B-ECA5A75C7673}"/>
              </a:ext>
            </a:extLst>
          </p:cNvPr>
          <p:cNvSpPr txBox="1"/>
          <p:nvPr/>
        </p:nvSpPr>
        <p:spPr>
          <a:xfrm>
            <a:off x="7939375" y="5376790"/>
            <a:ext cx="286920" cy="276999"/>
          </a:xfrm>
          <a:prstGeom prst="rect">
            <a:avLst/>
          </a:prstGeom>
          <a:noFill/>
        </p:spPr>
        <p:txBody>
          <a:bodyPr wrap="square">
            <a:spAutoFit/>
          </a:bodyPr>
          <a:lstStyle/>
          <a:p>
            <a:pPr algn="ctr"/>
            <a:r>
              <a:rPr lang="en-US" altLang="ko-KR" sz="1200" b="1">
                <a:solidFill>
                  <a:srgbClr val="FF0000"/>
                </a:solidFill>
              </a:rPr>
              <a:t>N</a:t>
            </a:r>
            <a:endParaRPr lang="ko-KR" altLang="en-US" sz="1200" b="1">
              <a:solidFill>
                <a:srgbClr val="FF0000"/>
              </a:solidFill>
            </a:endParaRPr>
          </a:p>
        </p:txBody>
      </p:sp>
      <p:cxnSp>
        <p:nvCxnSpPr>
          <p:cNvPr id="179" name="직선 화살표 연결선 178">
            <a:extLst>
              <a:ext uri="{FF2B5EF4-FFF2-40B4-BE49-F238E27FC236}">
                <a16:creationId xmlns:a16="http://schemas.microsoft.com/office/drawing/2014/main" id="{151F6AD2-F9C8-66F5-1144-DEEB22235369}"/>
              </a:ext>
            </a:extLst>
          </p:cNvPr>
          <p:cNvCxnSpPr>
            <a:stCxn id="9" idx="2"/>
            <a:endCxn id="35" idx="0"/>
          </p:cNvCxnSpPr>
          <p:nvPr/>
        </p:nvCxnSpPr>
        <p:spPr>
          <a:xfrm>
            <a:off x="7449225" y="2117041"/>
            <a:ext cx="0" cy="4030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C74DC7B8-4A4A-F0EF-1DFD-98A014C0A3D9}"/>
              </a:ext>
            </a:extLst>
          </p:cNvPr>
          <p:cNvSpPr txBox="1"/>
          <p:nvPr/>
        </p:nvSpPr>
        <p:spPr>
          <a:xfrm>
            <a:off x="7739802" y="5698619"/>
            <a:ext cx="656397" cy="261610"/>
          </a:xfrm>
          <a:prstGeom prst="rect">
            <a:avLst/>
          </a:prstGeom>
          <a:noFill/>
        </p:spPr>
        <p:txBody>
          <a:bodyPr wrap="square">
            <a:spAutoFit/>
          </a:bodyPr>
          <a:lstStyle/>
          <a:p>
            <a:r>
              <a:rPr lang="ko-KR" altLang="en-US" sz="1100"/>
              <a:t>후 처리</a:t>
            </a:r>
          </a:p>
        </p:txBody>
      </p:sp>
      <p:sp>
        <p:nvSpPr>
          <p:cNvPr id="181" name="TextBox 180">
            <a:extLst>
              <a:ext uri="{FF2B5EF4-FFF2-40B4-BE49-F238E27FC236}">
                <a16:creationId xmlns:a16="http://schemas.microsoft.com/office/drawing/2014/main" id="{F66D28C4-EE88-AF10-C6E7-CCD075C9C245}"/>
              </a:ext>
            </a:extLst>
          </p:cNvPr>
          <p:cNvSpPr txBox="1"/>
          <p:nvPr/>
        </p:nvSpPr>
        <p:spPr>
          <a:xfrm>
            <a:off x="6367223" y="5705251"/>
            <a:ext cx="828246" cy="261610"/>
          </a:xfrm>
          <a:prstGeom prst="rect">
            <a:avLst/>
          </a:prstGeom>
          <a:noFill/>
        </p:spPr>
        <p:txBody>
          <a:bodyPr wrap="square">
            <a:spAutoFit/>
          </a:bodyPr>
          <a:lstStyle/>
          <a:p>
            <a:r>
              <a:rPr lang="ko-KR" altLang="en-US" sz="1100"/>
              <a:t>예외 전달</a:t>
            </a:r>
          </a:p>
        </p:txBody>
      </p:sp>
      <p:cxnSp>
        <p:nvCxnSpPr>
          <p:cNvPr id="184" name="직선 화살표 연결선 183">
            <a:extLst>
              <a:ext uri="{FF2B5EF4-FFF2-40B4-BE49-F238E27FC236}">
                <a16:creationId xmlns:a16="http://schemas.microsoft.com/office/drawing/2014/main" id="{E440F576-D987-3C16-A4F0-ABAE4BB8E136}"/>
              </a:ext>
            </a:extLst>
          </p:cNvPr>
          <p:cNvCxnSpPr>
            <a:stCxn id="5" idx="3"/>
            <a:endCxn id="79" idx="1"/>
          </p:cNvCxnSpPr>
          <p:nvPr/>
        </p:nvCxnSpPr>
        <p:spPr>
          <a:xfrm>
            <a:off x="5043639" y="1060972"/>
            <a:ext cx="14071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2EEBB96-3687-146B-C318-C4CE1EA6C0E1}"/>
              </a:ext>
            </a:extLst>
          </p:cNvPr>
          <p:cNvCxnSpPr>
            <a:cxnSpLocks/>
            <a:stCxn id="59" idx="1"/>
          </p:cNvCxnSpPr>
          <p:nvPr/>
        </p:nvCxnSpPr>
        <p:spPr>
          <a:xfrm flipH="1">
            <a:off x="6450794" y="3451785"/>
            <a:ext cx="7727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23415AFD-6A2E-90F3-16A6-B9156BEF68E0}"/>
              </a:ext>
            </a:extLst>
          </p:cNvPr>
          <p:cNvSpPr txBox="1"/>
          <p:nvPr/>
        </p:nvSpPr>
        <p:spPr>
          <a:xfrm>
            <a:off x="7449223" y="2201644"/>
            <a:ext cx="656397" cy="261610"/>
          </a:xfrm>
          <a:prstGeom prst="rect">
            <a:avLst/>
          </a:prstGeom>
          <a:noFill/>
        </p:spPr>
        <p:txBody>
          <a:bodyPr wrap="square">
            <a:spAutoFit/>
          </a:bodyPr>
          <a:lstStyle/>
          <a:p>
            <a:r>
              <a:rPr lang="ko-KR" altLang="en-US" sz="1100"/>
              <a:t>전 처리</a:t>
            </a:r>
          </a:p>
        </p:txBody>
      </p:sp>
      <p:sp>
        <p:nvSpPr>
          <p:cNvPr id="190" name="TextBox 189">
            <a:extLst>
              <a:ext uri="{FF2B5EF4-FFF2-40B4-BE49-F238E27FC236}">
                <a16:creationId xmlns:a16="http://schemas.microsoft.com/office/drawing/2014/main" id="{5E0864AE-07F0-CED1-9193-FB1F86838327}"/>
              </a:ext>
            </a:extLst>
          </p:cNvPr>
          <p:cNvSpPr txBox="1"/>
          <p:nvPr/>
        </p:nvSpPr>
        <p:spPr>
          <a:xfrm>
            <a:off x="6871486" y="6495647"/>
            <a:ext cx="1179288" cy="261610"/>
          </a:xfrm>
          <a:prstGeom prst="rect">
            <a:avLst/>
          </a:prstGeom>
          <a:noFill/>
        </p:spPr>
        <p:txBody>
          <a:bodyPr wrap="square">
            <a:spAutoFit/>
          </a:bodyPr>
          <a:lstStyle/>
          <a:p>
            <a:r>
              <a:rPr lang="ko-KR" altLang="en-US" sz="1100"/>
              <a:t>최종 완료 처리</a:t>
            </a:r>
          </a:p>
        </p:txBody>
      </p:sp>
    </p:spTree>
    <p:extLst>
      <p:ext uri="{BB962C8B-B14F-4D97-AF65-F5344CB8AC3E}">
        <p14:creationId xmlns:p14="http://schemas.microsoft.com/office/powerpoint/2010/main" val="16831709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09779-5203-7A2B-8353-A4E87A8B00F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5F19318-4F9F-781F-FAC8-8D0EFAEAC8AB}"/>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사용</a:t>
            </a:r>
          </a:p>
        </p:txBody>
      </p:sp>
      <p:sp>
        <p:nvSpPr>
          <p:cNvPr id="2" name="직사각형 1">
            <a:extLst>
              <a:ext uri="{FF2B5EF4-FFF2-40B4-BE49-F238E27FC236}">
                <a16:creationId xmlns:a16="http://schemas.microsoft.com/office/drawing/2014/main" id="{38D31CAA-BDBE-33BD-30C5-07E24DDE39A4}"/>
              </a:ext>
            </a:extLst>
          </p:cNvPr>
          <p:cNvSpPr/>
          <p:nvPr/>
        </p:nvSpPr>
        <p:spPr>
          <a:xfrm>
            <a:off x="466459" y="572124"/>
            <a:ext cx="7672903" cy="1164614"/>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HandlerInterceptor </a:t>
            </a:r>
            <a:r>
              <a:rPr lang="ko-KR" altLang="en-US" sz="1200">
                <a:latin typeface="+mn-ea"/>
              </a:rPr>
              <a:t>인터페이스 또는 </a:t>
            </a:r>
            <a:r>
              <a:rPr lang="en-US" altLang="ko-KR" sz="1200">
                <a:latin typeface="+mn-ea"/>
              </a:rPr>
              <a:t>HandlerInterceptorAdapter </a:t>
            </a:r>
            <a:r>
              <a:rPr lang="ko-KR" altLang="en-US" sz="1200">
                <a:latin typeface="+mn-ea"/>
              </a:rPr>
              <a:t>클래스를 상속하여 구현한다</a:t>
            </a:r>
            <a:endParaRPr lang="en-US" altLang="ko-KR" sz="1200">
              <a:latin typeface="+mn-ea"/>
            </a:endParaRPr>
          </a:p>
          <a:p>
            <a:pPr marL="228600" indent="-228600">
              <a:lnSpc>
                <a:spcPct val="150000"/>
              </a:lnSpc>
              <a:buFont typeface="Arial" panose="020B0604020202020204" pitchFamily="34" charset="0"/>
              <a:buChar char="•"/>
            </a:pPr>
            <a:r>
              <a:rPr lang="en-US" altLang="ko-KR" sz="1200">
                <a:latin typeface="+mn-ea"/>
              </a:rPr>
              <a:t>WebMvcConfigurer </a:t>
            </a:r>
            <a:r>
              <a:rPr lang="ko-KR" altLang="en-US" sz="1200">
                <a:latin typeface="+mn-ea"/>
              </a:rPr>
              <a:t>를 사용하여 인터셉터를 등록한다</a:t>
            </a:r>
            <a:endParaRPr lang="en-US" altLang="ko-KR" sz="1200">
              <a:latin typeface="+mn-ea"/>
            </a:endParaRPr>
          </a:p>
          <a:p>
            <a:pPr marL="685800" lvl="1" indent="-228600">
              <a:lnSpc>
                <a:spcPct val="150000"/>
              </a:lnSpc>
              <a:buFont typeface="Arial" panose="020B0604020202020204" pitchFamily="34" charset="0"/>
              <a:buChar char="•"/>
            </a:pPr>
            <a:r>
              <a:rPr lang="ko-KR" altLang="en-US" sz="1200"/>
              <a:t>특정 </a:t>
            </a:r>
            <a:r>
              <a:rPr lang="en-US" altLang="ko-KR" sz="1200"/>
              <a:t>URL </a:t>
            </a:r>
            <a:r>
              <a:rPr lang="ko-KR" altLang="en-US" sz="1200"/>
              <a:t>패턴에만 인터셉터를 적용하거나 제외 할 수 있다</a:t>
            </a:r>
            <a:endParaRPr lang="en-US" altLang="ko-KR" sz="1200">
              <a:latin typeface="+mn-ea"/>
            </a:endParaRPr>
          </a:p>
          <a:p>
            <a:pPr marL="685800" lvl="1" indent="-228600">
              <a:lnSpc>
                <a:spcPct val="150000"/>
              </a:lnSpc>
              <a:buFont typeface="Arial" panose="020B0604020202020204" pitchFamily="34" charset="0"/>
              <a:buChar char="•"/>
            </a:pPr>
            <a:r>
              <a:rPr lang="en-US" altLang="ko-KR" sz="1200"/>
              <a:t>order </a:t>
            </a:r>
            <a:r>
              <a:rPr lang="ko-KR" altLang="en-US" sz="1200"/>
              <a:t>속성을 통해</a:t>
            </a:r>
            <a:r>
              <a:rPr lang="en-US" altLang="ko-KR" sz="1200"/>
              <a:t> </a:t>
            </a:r>
            <a:r>
              <a:rPr lang="ko-KR" altLang="en-US" sz="1200"/>
              <a:t>인터셉터의 호출 순서를 지정할 수 있다</a:t>
            </a:r>
            <a:endParaRPr lang="en-US" altLang="ko-KR" sz="1200">
              <a:latin typeface="+mn-ea"/>
            </a:endParaRPr>
          </a:p>
        </p:txBody>
      </p:sp>
      <p:sp>
        <p:nvSpPr>
          <p:cNvPr id="4" name="Rectangle 4">
            <a:extLst>
              <a:ext uri="{FF2B5EF4-FFF2-40B4-BE49-F238E27FC236}">
                <a16:creationId xmlns:a16="http://schemas.microsoft.com/office/drawing/2014/main" id="{AD16C6F2-A0FD-CBCC-1FA5-AC73771DEC0C}"/>
              </a:ext>
            </a:extLst>
          </p:cNvPr>
          <p:cNvSpPr>
            <a:spLocks noChangeArrowheads="1"/>
          </p:cNvSpPr>
          <p:nvPr/>
        </p:nvSpPr>
        <p:spPr bwMode="auto">
          <a:xfrm>
            <a:off x="466459" y="2279010"/>
            <a:ext cx="10632672"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"PreHandle: Request URI is " </a:t>
            </a:r>
            <a:r>
              <a:rPr kumimoji="0" lang="ko-KR" altLang="ko-KR" sz="1100" b="0" i="0" u="none" strike="noStrike" cap="none" normalizeH="0" baseline="0">
                <a:ln>
                  <a:noFill/>
                </a:ln>
                <a:solidFill>
                  <a:srgbClr val="BCBEC4"/>
                </a:solidFill>
                <a:effectLst/>
                <a:ea typeface="JetBrains Mono"/>
              </a:rPr>
              <a:t>+ request.getRequestURI());</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true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반환하면 요청 처리가 계속 진행</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된다</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"PostHandle: Handler executed"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afterCompletion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"AfterCompletion: Request completed"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7F26C0B5-E367-1025-F041-83D171C0CA90}"/>
              </a:ext>
            </a:extLst>
          </p:cNvPr>
          <p:cNvSpPr/>
          <p:nvPr/>
        </p:nvSpPr>
        <p:spPr>
          <a:xfrm>
            <a:off x="198755" y="1901063"/>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기본 구현</a:t>
            </a:r>
          </a:p>
        </p:txBody>
      </p:sp>
    </p:spTree>
    <p:extLst>
      <p:ext uri="{BB962C8B-B14F-4D97-AF65-F5344CB8AC3E}">
        <p14:creationId xmlns:p14="http://schemas.microsoft.com/office/powerpoint/2010/main" val="1396124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CBBB5-D4D6-3EB7-76E1-B9A595C946EA}"/>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446D33E8-0450-E0B6-0581-7AB506D98DE8}"/>
              </a:ext>
            </a:extLst>
          </p:cNvPr>
          <p:cNvSpPr/>
          <p:nvPr/>
        </p:nvSpPr>
        <p:spPr>
          <a:xfrm>
            <a:off x="132583" y="293029"/>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등록 </a:t>
            </a:r>
          </a:p>
        </p:txBody>
      </p:sp>
      <p:sp>
        <p:nvSpPr>
          <p:cNvPr id="4" name="Rectangle 2">
            <a:extLst>
              <a:ext uri="{FF2B5EF4-FFF2-40B4-BE49-F238E27FC236}">
                <a16:creationId xmlns:a16="http://schemas.microsoft.com/office/drawing/2014/main" id="{D7CE10DE-2103-A234-B7B1-8F8A6F7FEA18}"/>
              </a:ext>
            </a:extLst>
          </p:cNvPr>
          <p:cNvSpPr>
            <a:spLocks noChangeArrowheads="1"/>
          </p:cNvSpPr>
          <p:nvPr/>
        </p:nvSpPr>
        <p:spPr bwMode="auto">
          <a:xfrm>
            <a:off x="507331" y="733069"/>
            <a:ext cx="11177337"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a:t>
            </a:r>
            <a:r>
              <a:rPr kumimoji="0" lang="en-US" altLang="ko-KR" sz="1100" b="0" i="0" u="none" strike="noStrike" cap="none" normalizeH="0" baseline="0">
                <a:ln>
                  <a:noFill/>
                </a:ln>
                <a:solidFill>
                  <a:srgbClr val="BCBEC4"/>
                </a:solidFill>
                <a:effectLst/>
                <a:ea typeface="JetBrains Mono"/>
              </a:rPr>
              <a:t>1</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customInterceptor1</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a:t>
            </a:r>
            <a:r>
              <a:rPr kumimoji="0" lang="en-US" altLang="ko-KR" sz="1100" b="0" i="0" u="none" strike="noStrike" cap="none" normalizeH="0" baseline="0">
                <a:ln>
                  <a:noFill/>
                </a:ln>
                <a:solidFill>
                  <a:srgbClr val="BCBEC4"/>
                </a:solidFill>
                <a:effectLst/>
                <a:ea typeface="JetBrains Mono"/>
              </a:rPr>
              <a:t>2</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customInterceptor2</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addInterceptors</a:t>
            </a:r>
            <a:r>
              <a:rPr kumimoji="0" lang="ko-KR" altLang="ko-KR" sz="1100" b="0" i="0" u="none" strike="noStrike" cap="none" normalizeH="0" baseline="0">
                <a:ln>
                  <a:noFill/>
                </a:ln>
                <a:solidFill>
                  <a:srgbClr val="BCBEC4"/>
                </a:solidFill>
                <a:effectLst/>
                <a:ea typeface="JetBrains Mono"/>
              </a:rPr>
              <a:t>(InterceptorRegistry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registry.addInterceptor(</a:t>
            </a:r>
            <a:r>
              <a:rPr kumimoji="0" lang="en-US" altLang="ko-KR" sz="1100" b="0" i="0" u="none" strike="noStrike" cap="none" normalizeH="0" baseline="0">
                <a:ln>
                  <a:noFill/>
                </a:ln>
                <a:solidFill>
                  <a:srgbClr val="C77DBB"/>
                </a:solidFill>
                <a:effectLst/>
                <a:ea typeface="JetBrains Mono"/>
              </a:rPr>
              <a:t>customInterceptor1</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order(1) </a:t>
            </a:r>
            <a:r>
              <a:rPr lang="en-US" altLang="ko-KR" sz="1100">
                <a:solidFill>
                  <a:schemeClr val="bg1">
                    <a:lumMod val="50000"/>
                  </a:schemeClr>
                </a:solidFill>
                <a:ea typeface="JetBrains Mono"/>
              </a:rPr>
              <a:t>// </a:t>
            </a:r>
            <a:r>
              <a:rPr lang="ko-KR" altLang="en-US" sz="1100">
                <a:solidFill>
                  <a:schemeClr val="bg1">
                    <a:lumMod val="50000"/>
                  </a:schemeClr>
                </a:solidFill>
                <a:ea typeface="JetBrains Mono"/>
              </a:rPr>
              <a:t>숫자가 낮을수록 우선 호출된다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.addPathPatterns(</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log</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인터셉터를</a:t>
            </a:r>
            <a:r>
              <a:rPr kumimoji="0" lang="ko-KR" altLang="ko-KR" sz="1100" b="0" i="0" u="none" strike="noStrike" cap="none" normalizeH="0" baseline="0">
                <a:ln>
                  <a:noFill/>
                </a:ln>
                <a:solidFill>
                  <a:srgbClr val="7A7E85"/>
                </a:solidFill>
                <a:effectLst/>
                <a:ea typeface="JetBrains Mono"/>
              </a:rPr>
              <a:t> "/api/**"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패턴에만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.excludePathPatterns(</a:t>
            </a:r>
            <a:r>
              <a:rPr kumimoji="0" lang="ko-KR" altLang="ko-KR" sz="1100" b="0" i="0" u="none" strike="noStrike" cap="none" normalizeH="0" baseline="0">
                <a:ln>
                  <a:noFill/>
                </a:ln>
                <a:solidFill>
                  <a:srgbClr val="6AAB73"/>
                </a:solidFill>
                <a:effectLst/>
                <a:ea typeface="JetBrains Mono"/>
              </a:rPr>
              <a:t>"/api/public/**"</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"/api/public/**"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경로는 제외</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7A7E85"/>
              </a:solidFill>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registry.addInterceptor(</a:t>
            </a:r>
            <a:r>
              <a:rPr kumimoji="0" lang="en-US" altLang="ko-KR" sz="1100" b="0" i="0" u="none" strike="noStrike" cap="none" normalizeH="0" baseline="0">
                <a:ln>
                  <a:noFill/>
                </a:ln>
                <a:solidFill>
                  <a:srgbClr val="C77DBB"/>
                </a:solidFill>
                <a:effectLst/>
                <a:ea typeface="JetBrains Mono"/>
              </a:rPr>
              <a:t>customInterceptor2</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order(2)</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.addPathPatterns(</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count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.excludePathPatterns(</a:t>
            </a:r>
            <a:r>
              <a:rPr kumimoji="0" lang="ko-KR" altLang="ko-KR" sz="1100" b="0" i="0" u="none" strike="noStrike" cap="none" normalizeH="0" baseline="0">
                <a:ln>
                  <a:noFill/>
                </a:ln>
                <a:solidFill>
                  <a:srgbClr val="6AAB73"/>
                </a:solidFill>
                <a:effectLst/>
                <a:ea typeface="JetBrains Mono"/>
              </a:rPr>
              <a:t>"/api/public/**"</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10365527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046CC-F84A-0A27-ED54-2B522798E4B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B642A24-0F42-8BE9-D7AC-F8DF2DAE9AFD}"/>
              </a:ext>
            </a:extLst>
          </p:cNvPr>
          <p:cNvSpPr/>
          <p:nvPr/>
        </p:nvSpPr>
        <p:spPr>
          <a:xfrm>
            <a:off x="198756" y="202792"/>
            <a:ext cx="434285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LoggingInterceptor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C2E8D573-089C-9CF3-25B9-80726AB02488}"/>
              </a:ext>
            </a:extLst>
          </p:cNvPr>
          <p:cNvSpPr/>
          <p:nvPr/>
        </p:nvSpPr>
        <p:spPr>
          <a:xfrm>
            <a:off x="370205" y="538333"/>
            <a:ext cx="11703484"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인터셉터에서 각 메서드마다 데이터를 저장하고 불러오기</a:t>
            </a:r>
            <a:r>
              <a:rPr lang="en-US" altLang="ko-KR" sz="1200">
                <a:latin typeface="+mn-ea"/>
              </a:rPr>
              <a:t> </a:t>
            </a:r>
            <a:r>
              <a:rPr lang="ko-KR" altLang="en-US" sz="1200">
                <a:latin typeface="+mn-ea"/>
              </a:rPr>
              <a:t>위해서는 요청 객체</a:t>
            </a:r>
            <a:r>
              <a:rPr lang="en-US" altLang="ko-KR" sz="1200">
                <a:latin typeface="+mn-ea"/>
              </a:rPr>
              <a:t>(HttpServletRequest) </a:t>
            </a:r>
            <a:r>
              <a:rPr lang="ko-KR" altLang="en-US" sz="1200">
                <a:latin typeface="+mn-ea"/>
              </a:rPr>
              <a:t>의 속성을 이용하거나 </a:t>
            </a:r>
            <a:r>
              <a:rPr lang="en-US" altLang="ko-KR" sz="1200">
                <a:latin typeface="+mn-ea"/>
              </a:rPr>
              <a:t>ThreadLocal </a:t>
            </a:r>
            <a:r>
              <a:rPr lang="ko-KR" altLang="en-US" sz="1200">
                <a:latin typeface="+mn-ea"/>
              </a:rPr>
              <a:t>을 사용해서 구현할 수 있다</a:t>
            </a:r>
            <a:endParaRPr lang="en-US" altLang="ko-KR" sz="1200">
              <a:latin typeface="+mn-ea"/>
            </a:endParaRPr>
          </a:p>
        </p:txBody>
      </p:sp>
      <p:sp>
        <p:nvSpPr>
          <p:cNvPr id="22" name="Rectangle 3">
            <a:extLst>
              <a:ext uri="{FF2B5EF4-FFF2-40B4-BE49-F238E27FC236}">
                <a16:creationId xmlns:a16="http://schemas.microsoft.com/office/drawing/2014/main" id="{C6322E9C-2E66-9C70-A2D9-50F860EEEC6D}"/>
              </a:ext>
            </a:extLst>
          </p:cNvPr>
          <p:cNvSpPr>
            <a:spLocks noChangeArrowheads="1"/>
          </p:cNvSpPr>
          <p:nvPr/>
        </p:nvSpPr>
        <p:spPr bwMode="auto">
          <a:xfrm>
            <a:off x="631893" y="984704"/>
            <a:ext cx="11213196" cy="57600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LoggingInterceptor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static final </a:t>
            </a:r>
            <a:r>
              <a:rPr kumimoji="0" lang="ko-KR" altLang="ko-KR" sz="1100" b="0" i="0" u="none" strike="noStrike" cap="none" normalizeH="0" baseline="0">
                <a:ln>
                  <a:noFill/>
                </a:ln>
                <a:solidFill>
                  <a:srgbClr val="BCBEC4"/>
                </a:solidFill>
                <a:effectLst/>
                <a:ea typeface="JetBrains Mono"/>
              </a:rPr>
              <a:t>Logger </a:t>
            </a:r>
            <a:r>
              <a:rPr kumimoji="0" lang="ko-KR" altLang="ko-KR" sz="1100" b="0" i="1" u="none" strike="noStrike" cap="none" normalizeH="0" baseline="0">
                <a:ln>
                  <a:noFill/>
                </a:ln>
                <a:solidFill>
                  <a:srgbClr val="C77DBB"/>
                </a:solidFill>
                <a:effectLst/>
                <a:ea typeface="JetBrains Mono"/>
              </a:rPr>
              <a:t>logger </a:t>
            </a:r>
            <a:r>
              <a:rPr kumimoji="0" lang="ko-KR" altLang="ko-KR" sz="1100" b="0" i="0" u="none" strike="noStrike" cap="none" normalizeH="0" baseline="0">
                <a:ln>
                  <a:noFill/>
                </a:ln>
                <a:solidFill>
                  <a:srgbClr val="BCBEC4"/>
                </a:solidFill>
                <a:effectLst/>
                <a:ea typeface="JetBrains Mono"/>
              </a:rPr>
              <a:t>= LoggerFactory.</a:t>
            </a:r>
            <a:r>
              <a:rPr kumimoji="0" lang="ko-KR" altLang="ko-KR" sz="1100" b="0" i="1" u="none" strike="noStrike" cap="none" normalizeH="0" baseline="0">
                <a:ln>
                  <a:noFill/>
                </a:ln>
                <a:solidFill>
                  <a:srgbClr val="BCBEC4"/>
                </a:solidFill>
                <a:effectLst/>
                <a:ea typeface="JetBrains Mono"/>
              </a:rPr>
              <a:t>getLogger</a:t>
            </a:r>
            <a:r>
              <a:rPr kumimoji="0" lang="ko-KR" altLang="ko-KR" sz="1100" b="0" i="0" u="none" strike="noStrike" cap="none" normalizeH="0" baseline="0">
                <a:ln>
                  <a:noFill/>
                </a:ln>
                <a:solidFill>
                  <a:srgbClr val="BCBEC4"/>
                </a:solidFill>
                <a:effectLst/>
                <a:ea typeface="JetBrains Mono"/>
              </a:rPr>
              <a:t>(LoggingInterceptor.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static final </a:t>
            </a:r>
            <a:r>
              <a:rPr kumimoji="0" lang="ko-KR" altLang="ko-KR" sz="1100" b="0" i="0" u="none" strike="noStrike" cap="none" normalizeH="0" baseline="0">
                <a:ln>
                  <a:noFill/>
                </a:ln>
                <a:solidFill>
                  <a:srgbClr val="BCBEC4"/>
                </a:solidFill>
                <a:effectLst/>
                <a:ea typeface="JetBrains Mono"/>
              </a:rPr>
              <a:t>ThreadLocal&lt;String&gt; </a:t>
            </a:r>
            <a:r>
              <a:rPr kumimoji="0" lang="ko-KR" altLang="ko-KR" sz="1100" b="0" i="1" u="none" strike="noStrike" cap="none" normalizeH="0" baseline="0">
                <a:ln>
                  <a:noFill/>
                </a:ln>
                <a:solidFill>
                  <a:srgbClr val="C77DBB"/>
                </a:solidFill>
                <a:effectLst/>
                <a:ea typeface="JetBrains Mono"/>
              </a:rPr>
              <a:t>requestIdHolder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ThreadLocal&lt;&gt;();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을 사용하여 요청 아이디 저장</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requestId = UUID.</a:t>
            </a:r>
            <a:r>
              <a:rPr kumimoji="0" lang="ko-KR" altLang="ko-KR" sz="1100" b="0" i="1" u="none" strike="noStrike" cap="none" normalizeH="0" baseline="0">
                <a:ln>
                  <a:noFill/>
                </a:ln>
                <a:solidFill>
                  <a:srgbClr val="BCBEC4"/>
                </a:solidFill>
                <a:effectLst/>
                <a:ea typeface="JetBrains Mono"/>
              </a:rPr>
              <a:t>randomUUID</a:t>
            </a:r>
            <a:r>
              <a:rPr kumimoji="0" lang="ko-KR" altLang="ko-KR" sz="1100" b="0" i="0" u="none" strike="noStrike" cap="none" normalizeH="0" baseline="0">
                <a:ln>
                  <a:noFill/>
                </a:ln>
                <a:solidFill>
                  <a:srgbClr val="BCBEC4"/>
                </a:solidFill>
                <a:effectLst/>
                <a:ea typeface="JetBrains Mono"/>
              </a:rPr>
              <a:t>().toString();</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아이디 생성</a:t>
            </a:r>
            <a:r>
              <a:rPr kumimoji="0" lang="ko-KR" altLang="ko-KR" sz="1100" b="0" i="0" u="none" strike="noStrike" cap="none" normalizeH="0" baseline="0">
                <a:ln>
                  <a:noFill/>
                </a:ln>
                <a:solidFill>
                  <a:srgbClr val="7A7E85"/>
                </a:solidFill>
                <a:effectLst/>
                <a:ea typeface="JetBrains Mono"/>
              </a:rPr>
              <a:t> (UUID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사용</a:t>
            </a:r>
            <a:r>
              <a:rPr kumimoji="0" lang="ko-KR" altLang="ko-KR" sz="1100" b="0" i="0" u="none" strike="noStrike" cap="none" normalizeH="0" baseline="0">
                <a:ln>
                  <a:noFill/>
                </a:ln>
                <a:solidFill>
                  <a:srgbClr val="7A7E85"/>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.set(requestId);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요청 아이디 저장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rPr>
              <a:t>request.setAttribute(requestId, requestId);</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PreHandle: Starting request [</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requestId, request.getMethod(), request.getRequestURI());</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requestId =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.get();</a:t>
            </a:r>
            <a:r>
              <a:rPr kumimoji="0" lang="ko-KR" altLang="ko-KR" sz="1100" b="0" i="0" u="none" strike="noStrike" cap="none" normalizeH="0" baseline="0">
                <a:ln>
                  <a:noFill/>
                </a:ln>
                <a:solidFill>
                  <a:srgbClr val="7A7E85"/>
                </a:solidFill>
                <a:effectLst/>
                <a:ea typeface="JetBrains Mono"/>
              </a:rPr>
              <a:t> //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에서 요청 아이디 가져오기</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request.getAttribute(</a:t>
            </a:r>
            <a:r>
              <a:rPr kumimoji="0" lang="en-US" altLang="ko-KR" sz="1100" b="0" i="0" u="none" strike="noStrike" cap="none" normalizeH="0" baseline="0">
                <a:ln>
                  <a:noFill/>
                </a:ln>
                <a:solidFill>
                  <a:srgbClr val="7A7E85"/>
                </a:solidFill>
                <a:effectLst/>
                <a:ea typeface="JetBrains Mono"/>
              </a:rPr>
              <a:t>requestId</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PostHandle: Handler executed"</a:t>
            </a:r>
            <a:r>
              <a:rPr kumimoji="0" lang="ko-KR" altLang="ko-KR" sz="1100" b="0" i="0" u="none" strike="noStrike" cap="none" normalizeH="0" baseline="0">
                <a:ln>
                  <a:noFill/>
                </a:ln>
                <a:solidFill>
                  <a:srgbClr val="BCBEC4"/>
                </a:solidFill>
                <a:effectLst/>
                <a:ea typeface="JetBrains Mono"/>
              </a:rPr>
              <a:t>, requestId);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afterCompletion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a:t>
            </a: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requestId =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.get();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에서 요청 아이디 가져오기</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(ex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.error(</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AfterCompletion: Exception occurred -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requestId, ex.getMessage(), ex);</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else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AfterCompletion: Request completed successfully"</a:t>
            </a:r>
            <a:r>
              <a:rPr kumimoji="0" lang="ko-KR" altLang="ko-KR" sz="1100" b="0" i="0" u="none" strike="noStrike" cap="none" normalizeH="0" baseline="0">
                <a:ln>
                  <a:noFill/>
                </a:ln>
                <a:solidFill>
                  <a:srgbClr val="BCBEC4"/>
                </a:solidFill>
                <a:effectLst/>
                <a:ea typeface="JetBrains Mono"/>
              </a:rPr>
              <a:t>, requestId);</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.remove();</a:t>
            </a:r>
            <a:r>
              <a:rPr kumimoji="0" lang="ko-KR" altLang="ko-KR" sz="1100" b="0" i="0" u="none" strike="noStrike" cap="none" normalizeH="0" baseline="0">
                <a:ln>
                  <a:noFill/>
                </a:ln>
                <a:solidFill>
                  <a:srgbClr val="7A7E85"/>
                </a:solidFill>
                <a:effectLst/>
                <a:ea typeface="JetBrains Mono"/>
              </a:rPr>
              <a:t> // ThreadLocal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비우기</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54402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sp>
        <p:nvSpPr>
          <p:cNvPr id="3" name="Rectangle 2">
            <a:extLst>
              <a:ext uri="{FF2B5EF4-FFF2-40B4-BE49-F238E27FC236}">
                <a16:creationId xmlns:a16="http://schemas.microsoft.com/office/drawing/2014/main" id="{6775C31F-7303-42E2-AF46-0922BFC26BA7}"/>
              </a:ext>
            </a:extLst>
          </p:cNvPr>
          <p:cNvSpPr>
            <a:spLocks noChangeArrowheads="1"/>
          </p:cNvSpPr>
          <p:nvPr/>
        </p:nvSpPr>
        <p:spPr bwMode="auto">
          <a:xfrm>
            <a:off x="585104" y="1474671"/>
            <a:ext cx="10928661" cy="7878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600" b="0" i="0" u="none" strike="noStrike" cap="none" normalizeH="0" baseline="0">
                <a:ln>
                  <a:noFill/>
                </a:ln>
                <a:solidFill>
                  <a:srgbClr val="CF8E6D"/>
                </a:solidFill>
                <a:effectLst/>
                <a:latin typeface="+mj-lt"/>
                <a:ea typeface="JetBrains Mono"/>
              </a:rPr>
              <a:t>public</a:t>
            </a:r>
            <a:r>
              <a:rPr kumimoji="0" lang="en-US" altLang="ko-KR" sz="1600" b="0" i="0" u="none" strike="noStrike" cap="none" normalizeH="0" baseline="0">
                <a:ln>
                  <a:noFill/>
                </a:ln>
                <a:solidFill>
                  <a:srgbClr val="CF8E6D"/>
                </a:solidFill>
                <a:effectLst/>
                <a:latin typeface="+mj-lt"/>
                <a:ea typeface="JetBrains Mono"/>
              </a:rPr>
              <a:t> </a:t>
            </a:r>
            <a:r>
              <a:rPr lang="en-US" altLang="ko-KR" sz="1600">
                <a:solidFill>
                  <a:srgbClr val="CF8E6D"/>
                </a:solidFill>
                <a:latin typeface="+mj-lt"/>
                <a:ea typeface="JetBrains Mono"/>
              </a:rPr>
              <a:t>interface</a:t>
            </a:r>
            <a:r>
              <a:rPr kumimoji="0" lang="ko-KR" altLang="ko-KR" sz="1600" b="0" i="0" u="none" strike="noStrike" cap="none" normalizeH="0" baseline="0">
                <a:ln>
                  <a:noFill/>
                </a:ln>
                <a:solidFill>
                  <a:srgbClr val="CF8E6D"/>
                </a:solidFill>
                <a:effectLst/>
                <a:latin typeface="+mj-lt"/>
                <a:ea typeface="JetBrains Mono"/>
              </a:rPr>
              <a:t> </a:t>
            </a:r>
            <a:r>
              <a:rPr lang="en-US" altLang="ko-KR" sz="1600">
                <a:solidFill>
                  <a:srgbClr val="BCBEC4"/>
                </a:solidFill>
                <a:effectLst/>
                <a:highlight>
                  <a:srgbClr val="1E1F22"/>
                </a:highlight>
                <a:latin typeface="+mj-lt"/>
              </a:rPr>
              <a:t>Servlet</a:t>
            </a:r>
            <a:r>
              <a:rPr kumimoji="0" lang="ko-KR" altLang="ko-KR" sz="1600" b="0" i="0" u="none" strike="noStrike" cap="none" normalizeH="0" baseline="0">
                <a:ln>
                  <a:noFill/>
                </a:ln>
                <a:solidFill>
                  <a:srgbClr val="BCBEC4"/>
                </a:solidFill>
                <a:effectLst/>
                <a:latin typeface="+mj-lt"/>
                <a:ea typeface="JetBrains Mono"/>
              </a:rPr>
              <a:t> {</a:t>
            </a:r>
            <a:br>
              <a:rPr kumimoji="0" lang="ko-KR" altLang="ko-KR" sz="1600" b="0" i="0" u="none" strike="noStrike" cap="none" normalizeH="0" baseline="0">
                <a:ln>
                  <a:noFill/>
                </a:ln>
                <a:solidFill>
                  <a:srgbClr val="BCBEC4"/>
                </a:solidFill>
                <a:effectLst/>
                <a:latin typeface="+mj-lt"/>
                <a:ea typeface="JetBrains Mono"/>
              </a:rPr>
            </a:br>
            <a:r>
              <a:rPr kumimoji="0" lang="ko-KR" altLang="ko-KR" sz="1600" b="0" i="0" u="none" strike="noStrike" cap="none" normalizeH="0" baseline="0">
                <a:ln>
                  <a:noFill/>
                </a:ln>
                <a:solidFill>
                  <a:srgbClr val="BCBEC4"/>
                </a:solidFill>
                <a:effectLst/>
                <a:latin typeface="+mj-lt"/>
                <a:ea typeface="JetBrains Mono"/>
              </a:rPr>
              <a:t>    </a:t>
            </a:r>
            <a:r>
              <a:rPr lang="en-US" altLang="ko-KR" sz="1600">
                <a:solidFill>
                  <a:srgbClr val="CF8E6D"/>
                </a:solidFill>
                <a:latin typeface="+mj-lt"/>
                <a:ea typeface="JetBrains Mono"/>
              </a:rPr>
              <a:t>public v</a:t>
            </a:r>
            <a:r>
              <a:rPr kumimoji="0" lang="ko-KR" altLang="ko-KR" sz="1600" b="0" i="0" u="none" strike="noStrike" cap="none" normalizeH="0" baseline="0">
                <a:ln>
                  <a:noFill/>
                </a:ln>
                <a:solidFill>
                  <a:srgbClr val="CF8E6D"/>
                </a:solidFill>
                <a:effectLst/>
                <a:latin typeface="+mj-lt"/>
                <a:ea typeface="JetBrains Mono"/>
              </a:rPr>
              <a:t>oid </a:t>
            </a:r>
            <a:r>
              <a:rPr kumimoji="0" lang="en-US" altLang="ko-KR" sz="1600" b="0" i="0" u="none" strike="noStrike" cap="none" normalizeH="0" baseline="0">
                <a:ln>
                  <a:noFill/>
                </a:ln>
                <a:solidFill>
                  <a:srgbClr val="56A8F5"/>
                </a:solidFill>
                <a:effectLst/>
                <a:latin typeface="+mj-lt"/>
                <a:ea typeface="JetBrains Mono"/>
              </a:rPr>
              <a:t>service</a:t>
            </a:r>
            <a:r>
              <a:rPr kumimoji="0" lang="ko-KR" altLang="ko-KR" sz="1600" b="0" i="0" u="none" strike="noStrike" cap="none" normalizeH="0" baseline="0">
                <a:ln>
                  <a:noFill/>
                </a:ln>
                <a:solidFill>
                  <a:srgbClr val="BCBEC4"/>
                </a:solidFill>
                <a:effectLst/>
                <a:latin typeface="+mj-lt"/>
                <a:ea typeface="JetBrains Mono"/>
              </a:rPr>
              <a:t>(</a:t>
            </a:r>
            <a:r>
              <a:rPr kumimoji="0" lang="ko-KR" altLang="en-US" sz="1600" b="0" i="0" u="none" strike="noStrike" cap="none" normalizeH="0" baseline="0">
                <a:ln>
                  <a:noFill/>
                </a:ln>
                <a:solidFill>
                  <a:srgbClr val="BCBEC4"/>
                </a:solidFill>
                <a:effectLst/>
                <a:latin typeface="+mj-lt"/>
                <a:ea typeface="JetBrains Mono"/>
              </a:rPr>
              <a:t> </a:t>
            </a:r>
            <a:r>
              <a:rPr lang="en-US" altLang="ko-KR" sz="1600">
                <a:solidFill>
                  <a:srgbClr val="FFC000"/>
                </a:solidFill>
                <a:latin typeface="+mj-lt"/>
                <a:ea typeface="JetBrains Mono"/>
              </a:rPr>
              <a:t>Http</a:t>
            </a:r>
            <a:r>
              <a:rPr kumimoji="0" lang="ko-KR" altLang="ko-KR" sz="1600" b="0" i="0" u="none" strike="noStrike" cap="none" normalizeH="0" baseline="0">
                <a:ln>
                  <a:noFill/>
                </a:ln>
                <a:solidFill>
                  <a:srgbClr val="FFC000"/>
                </a:solidFill>
                <a:effectLst/>
                <a:latin typeface="+mj-lt"/>
                <a:ea typeface="JetBrains Mono"/>
              </a:rPr>
              <a:t>ServletRequest req, </a:t>
            </a:r>
            <a:r>
              <a:rPr kumimoji="0" lang="en-US" altLang="ko-KR" sz="1600" b="0" i="0" u="none" strike="noStrike" cap="none" normalizeH="0" baseline="0">
                <a:ln>
                  <a:noFill/>
                </a:ln>
                <a:solidFill>
                  <a:srgbClr val="FFC000"/>
                </a:solidFill>
                <a:effectLst/>
                <a:latin typeface="+mj-lt"/>
                <a:ea typeface="JetBrains Mono"/>
              </a:rPr>
              <a:t>Http</a:t>
            </a:r>
            <a:r>
              <a:rPr kumimoji="0" lang="ko-KR" altLang="ko-KR" sz="1600" b="0" i="0" u="none" strike="noStrike" cap="none" normalizeH="0" baseline="0">
                <a:ln>
                  <a:noFill/>
                </a:ln>
                <a:solidFill>
                  <a:srgbClr val="FFC000"/>
                </a:solidFill>
                <a:effectLst/>
                <a:latin typeface="+mj-lt"/>
                <a:ea typeface="JetBrains Mono"/>
              </a:rPr>
              <a:t>ServletResponse resp</a:t>
            </a:r>
            <a:r>
              <a:rPr kumimoji="0" lang="ko-KR" altLang="en-US" sz="1600" b="0" i="0" u="none" strike="noStrike" cap="none" normalizeH="0" baseline="0">
                <a:ln>
                  <a:noFill/>
                </a:ln>
                <a:solidFill>
                  <a:srgbClr val="FFC000"/>
                </a:solidFill>
                <a:effectLst/>
                <a:latin typeface="+mj-lt"/>
                <a:ea typeface="JetBrains Mono"/>
              </a:rPr>
              <a:t> </a:t>
            </a:r>
            <a:r>
              <a:rPr kumimoji="0" lang="ko-KR" altLang="ko-KR" sz="1600" b="0" i="0" u="none" strike="noStrike" cap="none" normalizeH="0" baseline="0">
                <a:ln>
                  <a:noFill/>
                </a:ln>
                <a:solidFill>
                  <a:srgbClr val="BCBEC4"/>
                </a:solidFill>
                <a:effectLst/>
                <a:latin typeface="+mj-lt"/>
                <a:ea typeface="JetBrains Mono"/>
              </a:rPr>
              <a:t>) </a:t>
            </a:r>
            <a:r>
              <a:rPr kumimoji="0" lang="ko-KR" altLang="ko-KR" sz="1600" b="0" i="0" u="none" strike="noStrike" cap="none" normalizeH="0" baseline="0">
                <a:ln>
                  <a:noFill/>
                </a:ln>
                <a:solidFill>
                  <a:srgbClr val="CF8E6D"/>
                </a:solidFill>
                <a:effectLst/>
                <a:latin typeface="+mj-lt"/>
                <a:ea typeface="JetBrains Mono"/>
              </a:rPr>
              <a:t>throws </a:t>
            </a:r>
            <a:r>
              <a:rPr kumimoji="0" lang="ko-KR" altLang="ko-KR" sz="1600" b="0" i="0" u="none" strike="noStrike" cap="none" normalizeH="0" baseline="0">
                <a:ln>
                  <a:noFill/>
                </a:ln>
                <a:solidFill>
                  <a:srgbClr val="BCBEC4"/>
                </a:solidFill>
                <a:effectLst/>
                <a:latin typeface="+mj-lt"/>
                <a:ea typeface="JetBrains Mono"/>
              </a:rPr>
              <a:t>ServletException, IOException</a:t>
            </a:r>
            <a:r>
              <a:rPr kumimoji="0" lang="en-US" altLang="ko-KR" sz="1600" b="0" i="0" u="none" strike="noStrike" cap="none" normalizeH="0" baseline="0">
                <a:ln>
                  <a:noFill/>
                </a:ln>
                <a:solidFill>
                  <a:srgbClr val="BCBEC4"/>
                </a:solidFill>
                <a:effectLst/>
                <a:latin typeface="+mj-lt"/>
                <a:ea typeface="JetBrains Mono"/>
              </a:rPr>
              <a:t>;</a:t>
            </a:r>
            <a:endParaRPr kumimoji="0" lang="ko-KR" altLang="ko-KR" sz="1600" b="0" i="0" u="none" strike="noStrike" cap="none" normalizeH="0" baseline="0">
              <a:ln>
                <a:noFill/>
              </a:ln>
              <a:solidFill>
                <a:schemeClr val="tx1"/>
              </a:solidFill>
              <a:effectLst/>
              <a:latin typeface="+mj-lt"/>
            </a:endParaRPr>
          </a:p>
        </p:txBody>
      </p:sp>
      <p:sp>
        <p:nvSpPr>
          <p:cNvPr id="41" name="직사각형 40">
            <a:extLst>
              <a:ext uri="{FF2B5EF4-FFF2-40B4-BE49-F238E27FC236}">
                <a16:creationId xmlns:a16="http://schemas.microsoft.com/office/drawing/2014/main" id="{241A82CD-A939-35C2-A378-030040BA77D4}"/>
              </a:ext>
            </a:extLst>
          </p:cNvPr>
          <p:cNvSpPr/>
          <p:nvPr/>
        </p:nvSpPr>
        <p:spPr>
          <a:xfrm>
            <a:off x="4286517" y="2697836"/>
            <a:ext cx="6378365" cy="2933205"/>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42" name="원통형 41">
            <a:extLst>
              <a:ext uri="{FF2B5EF4-FFF2-40B4-BE49-F238E27FC236}">
                <a16:creationId xmlns:a16="http://schemas.microsoft.com/office/drawing/2014/main" id="{88B5464D-22DE-5DA5-D8EE-4A1B34F4980A}"/>
              </a:ext>
            </a:extLst>
          </p:cNvPr>
          <p:cNvSpPr/>
          <p:nvPr/>
        </p:nvSpPr>
        <p:spPr>
          <a:xfrm>
            <a:off x="7639987" y="3160365"/>
            <a:ext cx="1727851" cy="1912937"/>
          </a:xfrm>
          <a:prstGeom prst="can">
            <a:avLst>
              <a:gd name="adj" fmla="val 24275"/>
            </a:avLst>
          </a:prstGeom>
          <a:solidFill>
            <a:schemeClr val="bg1"/>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44" name="모서리가 둥근 직사각형 38">
            <a:extLst>
              <a:ext uri="{FF2B5EF4-FFF2-40B4-BE49-F238E27FC236}">
                <a16:creationId xmlns:a16="http://schemas.microsoft.com/office/drawing/2014/main" id="{D0AE8E5A-F87C-2550-6CBE-68F3896A3B9E}"/>
              </a:ext>
            </a:extLst>
          </p:cNvPr>
          <p:cNvSpPr/>
          <p:nvPr/>
        </p:nvSpPr>
        <p:spPr>
          <a:xfrm>
            <a:off x="7879913" y="4008233"/>
            <a:ext cx="1278418" cy="428994"/>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46" name="직사각형 45">
            <a:extLst>
              <a:ext uri="{FF2B5EF4-FFF2-40B4-BE49-F238E27FC236}">
                <a16:creationId xmlns:a16="http://schemas.microsoft.com/office/drawing/2014/main" id="{C6BFB65C-13D1-30F9-1EA9-4F66CE8AF7B0}"/>
              </a:ext>
            </a:extLst>
          </p:cNvPr>
          <p:cNvSpPr/>
          <p:nvPr/>
        </p:nvSpPr>
        <p:spPr>
          <a:xfrm>
            <a:off x="7766347" y="3255879"/>
            <a:ext cx="1391984" cy="276999"/>
          </a:xfrm>
          <a:prstGeom prst="rect">
            <a:avLst/>
          </a:prstGeom>
        </p:spPr>
        <p:txBody>
          <a:bodyPr wrap="none">
            <a:spAutoFit/>
          </a:bodyPr>
          <a:lstStyle/>
          <a:p>
            <a:r>
              <a:rPr lang="en-US" altLang="ko-KR" sz="1200">
                <a:latin typeface="+mj-lt"/>
              </a:rPr>
              <a:t>Servlet Container</a:t>
            </a:r>
            <a:endParaRPr lang="ko-KR" altLang="en-US" sz="1200">
              <a:latin typeface="+mj-lt"/>
            </a:endParaRPr>
          </a:p>
        </p:txBody>
      </p:sp>
      <p:sp>
        <p:nvSpPr>
          <p:cNvPr id="47" name="직사각형 46">
            <a:extLst>
              <a:ext uri="{FF2B5EF4-FFF2-40B4-BE49-F238E27FC236}">
                <a16:creationId xmlns:a16="http://schemas.microsoft.com/office/drawing/2014/main" id="{88E105BF-B5AD-6888-7580-4CE5E65B4592}"/>
              </a:ext>
            </a:extLst>
          </p:cNvPr>
          <p:cNvSpPr/>
          <p:nvPr/>
        </p:nvSpPr>
        <p:spPr>
          <a:xfrm>
            <a:off x="4319032" y="2716353"/>
            <a:ext cx="700063" cy="369332"/>
          </a:xfrm>
          <a:prstGeom prst="rect">
            <a:avLst/>
          </a:prstGeom>
        </p:spPr>
        <p:txBody>
          <a:bodyPr wrap="none">
            <a:spAutoFit/>
          </a:bodyPr>
          <a:lstStyle/>
          <a:p>
            <a:r>
              <a:rPr lang="en-US" altLang="ko-KR" b="1">
                <a:latin typeface="+mj-lt"/>
              </a:rPr>
              <a:t>WAS</a:t>
            </a:r>
            <a:endParaRPr lang="ko-KR" altLang="en-US" b="1">
              <a:latin typeface="+mj-lt"/>
            </a:endParaRPr>
          </a:p>
        </p:txBody>
      </p:sp>
      <p:sp>
        <p:nvSpPr>
          <p:cNvPr id="48" name="타원 47">
            <a:extLst>
              <a:ext uri="{FF2B5EF4-FFF2-40B4-BE49-F238E27FC236}">
                <a16:creationId xmlns:a16="http://schemas.microsoft.com/office/drawing/2014/main" id="{3F3ADA44-6252-B276-99C3-7CA59FEB3D61}"/>
              </a:ext>
            </a:extLst>
          </p:cNvPr>
          <p:cNvSpPr/>
          <p:nvPr/>
        </p:nvSpPr>
        <p:spPr>
          <a:xfrm>
            <a:off x="1235895" y="3913985"/>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49" name="직사각형 48">
            <a:extLst>
              <a:ext uri="{FF2B5EF4-FFF2-40B4-BE49-F238E27FC236}">
                <a16:creationId xmlns:a16="http://schemas.microsoft.com/office/drawing/2014/main" id="{D5FA629D-D1D9-C59F-313E-8F1842A85322}"/>
              </a:ext>
            </a:extLst>
          </p:cNvPr>
          <p:cNvSpPr/>
          <p:nvPr/>
        </p:nvSpPr>
        <p:spPr>
          <a:xfrm>
            <a:off x="1277270" y="4118384"/>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52" name="직선 화살표 연결선 51">
            <a:extLst>
              <a:ext uri="{FF2B5EF4-FFF2-40B4-BE49-F238E27FC236}">
                <a16:creationId xmlns:a16="http://schemas.microsoft.com/office/drawing/2014/main" id="{C3BC324A-C568-3DB1-D671-BDEF3EF782D9}"/>
              </a:ext>
            </a:extLst>
          </p:cNvPr>
          <p:cNvCxnSpPr>
            <a:cxnSpLocks/>
          </p:cNvCxnSpPr>
          <p:nvPr/>
        </p:nvCxnSpPr>
        <p:spPr>
          <a:xfrm>
            <a:off x="1921695" y="4191567"/>
            <a:ext cx="59582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0FA082C9-8CDE-4F8A-9ABB-0FAF929546D1}"/>
              </a:ext>
            </a:extLst>
          </p:cNvPr>
          <p:cNvCxnSpPr>
            <a:cxnSpLocks/>
          </p:cNvCxnSpPr>
          <p:nvPr/>
        </p:nvCxnSpPr>
        <p:spPr>
          <a:xfrm flipH="1">
            <a:off x="1880322" y="4330065"/>
            <a:ext cx="5999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14019C6-F965-F3BE-0BD2-14AEDFB7F43F}"/>
              </a:ext>
            </a:extLst>
          </p:cNvPr>
          <p:cNvSpPr txBox="1"/>
          <p:nvPr/>
        </p:nvSpPr>
        <p:spPr>
          <a:xfrm>
            <a:off x="2321437" y="3853718"/>
            <a:ext cx="1447194" cy="313547"/>
          </a:xfrm>
          <a:prstGeom prst="rect">
            <a:avLst/>
          </a:prstGeom>
          <a:noFill/>
        </p:spPr>
        <p:txBody>
          <a:bodyPr wrap="square">
            <a:spAutoFit/>
          </a:bodyPr>
          <a:lstStyle/>
          <a:p>
            <a:pPr algn="ctr">
              <a:lnSpc>
                <a:spcPct val="150000"/>
              </a:lnSpc>
            </a:pPr>
            <a:r>
              <a:rPr lang="en-US" altLang="ko-KR" sz="1100">
                <a:latin typeface="+mj-lt"/>
              </a:rPr>
              <a:t>GET /hello</a:t>
            </a:r>
            <a:endParaRPr lang="ko-KR" altLang="en-US" sz="1100">
              <a:latin typeface="+mj-lt"/>
            </a:endParaRPr>
          </a:p>
        </p:txBody>
      </p:sp>
      <p:sp>
        <p:nvSpPr>
          <p:cNvPr id="56" name="TextBox 55">
            <a:extLst>
              <a:ext uri="{FF2B5EF4-FFF2-40B4-BE49-F238E27FC236}">
                <a16:creationId xmlns:a16="http://schemas.microsoft.com/office/drawing/2014/main" id="{5A8E27BA-B176-FBC8-9C17-9C35ED4E6FFA}"/>
              </a:ext>
            </a:extLst>
          </p:cNvPr>
          <p:cNvSpPr txBox="1"/>
          <p:nvPr/>
        </p:nvSpPr>
        <p:spPr>
          <a:xfrm>
            <a:off x="2629363" y="4315346"/>
            <a:ext cx="809673" cy="313547"/>
          </a:xfrm>
          <a:prstGeom prst="rect">
            <a:avLst/>
          </a:prstGeom>
          <a:noFill/>
        </p:spPr>
        <p:txBody>
          <a:bodyPr wrap="square">
            <a:spAutoFit/>
          </a:bodyPr>
          <a:lstStyle/>
          <a:p>
            <a:pPr algn="ctr">
              <a:lnSpc>
                <a:spcPct val="150000"/>
              </a:lnSpc>
            </a:pPr>
            <a:r>
              <a:rPr lang="en-US" altLang="ko-KR" sz="1100">
                <a:latin typeface="+mj-lt"/>
              </a:rPr>
              <a:t>200 OK</a:t>
            </a:r>
            <a:endParaRPr lang="ko-KR" altLang="en-US" sz="1100">
              <a:latin typeface="+mj-lt"/>
            </a:endParaRPr>
          </a:p>
        </p:txBody>
      </p:sp>
      <p:sp>
        <p:nvSpPr>
          <p:cNvPr id="57" name="모서리가 둥근 직사각형 38">
            <a:extLst>
              <a:ext uri="{FF2B5EF4-FFF2-40B4-BE49-F238E27FC236}">
                <a16:creationId xmlns:a16="http://schemas.microsoft.com/office/drawing/2014/main" id="{0315E6EF-F9BE-0306-D279-9A0D64E2EA07}"/>
              </a:ext>
            </a:extLst>
          </p:cNvPr>
          <p:cNvSpPr/>
          <p:nvPr/>
        </p:nvSpPr>
        <p:spPr>
          <a:xfrm>
            <a:off x="5827176" y="3337600"/>
            <a:ext cx="1603303"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25F80DF8-5F54-30A3-F72B-859AA52208D6}"/>
              </a:ext>
            </a:extLst>
          </p:cNvPr>
          <p:cNvSpPr/>
          <p:nvPr/>
        </p:nvSpPr>
        <p:spPr>
          <a:xfrm>
            <a:off x="5827176" y="3716682"/>
            <a:ext cx="1603303"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
        <p:nvSpPr>
          <p:cNvPr id="63" name="오른쪽 중괄호 62">
            <a:extLst>
              <a:ext uri="{FF2B5EF4-FFF2-40B4-BE49-F238E27FC236}">
                <a16:creationId xmlns:a16="http://schemas.microsoft.com/office/drawing/2014/main" id="{86EF6848-89B9-FA81-F2A3-4FB41F724674}"/>
              </a:ext>
            </a:extLst>
          </p:cNvPr>
          <p:cNvSpPr/>
          <p:nvPr/>
        </p:nvSpPr>
        <p:spPr>
          <a:xfrm rot="10800000">
            <a:off x="5617670" y="3426652"/>
            <a:ext cx="144999" cy="511276"/>
          </a:xfrm>
          <a:prstGeom prst="rightBrace">
            <a:avLst>
              <a:gd name="adj1" fmla="val 36194"/>
              <a:gd name="adj2" fmla="val 50000"/>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E6C95CB6-2664-8D19-6EB0-4D93380B967B}"/>
              </a:ext>
            </a:extLst>
          </p:cNvPr>
          <p:cNvSpPr txBox="1"/>
          <p:nvPr/>
        </p:nvSpPr>
        <p:spPr>
          <a:xfrm>
            <a:off x="4280487" y="3514403"/>
            <a:ext cx="1380775" cy="313547"/>
          </a:xfrm>
          <a:prstGeom prst="rect">
            <a:avLst/>
          </a:prstGeom>
          <a:noFill/>
        </p:spPr>
        <p:txBody>
          <a:bodyPr wrap="square">
            <a:spAutoFit/>
          </a:bodyPr>
          <a:lstStyle/>
          <a:p>
            <a:pPr algn="ctr">
              <a:lnSpc>
                <a:spcPct val="150000"/>
              </a:lnSpc>
            </a:pPr>
            <a:r>
              <a:rPr lang="ko-KR" altLang="en-US" sz="1100">
                <a:latin typeface="+mj-lt"/>
              </a:rPr>
              <a:t>객체 생성 </a:t>
            </a:r>
            <a:r>
              <a:rPr lang="en-US" altLang="ko-KR" sz="1100">
                <a:latin typeface="+mj-lt"/>
              </a:rPr>
              <a:t>&amp; </a:t>
            </a:r>
            <a:r>
              <a:rPr lang="ko-KR" altLang="en-US" sz="1100">
                <a:latin typeface="+mj-lt"/>
              </a:rPr>
              <a:t>전달</a:t>
            </a:r>
          </a:p>
        </p:txBody>
      </p:sp>
      <p:sp>
        <p:nvSpPr>
          <p:cNvPr id="4" name="TextBox 3">
            <a:extLst>
              <a:ext uri="{FF2B5EF4-FFF2-40B4-BE49-F238E27FC236}">
                <a16:creationId xmlns:a16="http://schemas.microsoft.com/office/drawing/2014/main" id="{F2AA3B93-C077-C1D7-437C-1D8D6F127852}"/>
              </a:ext>
            </a:extLst>
          </p:cNvPr>
          <p:cNvSpPr txBox="1"/>
          <p:nvPr/>
        </p:nvSpPr>
        <p:spPr>
          <a:xfrm>
            <a:off x="406913" y="611995"/>
            <a:ext cx="1145020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클라이언트로부터 </a:t>
            </a:r>
            <a:r>
              <a:rPr lang="en-US" altLang="ko-KR" sz="1200">
                <a:latin typeface="+mj-lt"/>
              </a:rPr>
              <a:t>Http </a:t>
            </a:r>
            <a:r>
              <a:rPr lang="ko-KR" altLang="en-US" sz="1200">
                <a:latin typeface="+mj-lt"/>
              </a:rPr>
              <a:t>요청이 들어오면 요청 데이터를 분석하고 분석한 정보들을 </a:t>
            </a:r>
            <a:r>
              <a:rPr lang="en-US" altLang="ko-KR" sz="1200">
                <a:latin typeface="+mj-lt"/>
              </a:rPr>
              <a:t>HttpServletRequest</a:t>
            </a:r>
            <a:r>
              <a:rPr lang="ko-KR" altLang="en-US" sz="1200">
                <a:latin typeface="+mj-lt"/>
              </a:rPr>
              <a:t> 객체에 담아 </a:t>
            </a:r>
            <a:r>
              <a:rPr lang="en-US" altLang="ko-KR" sz="1200">
                <a:latin typeface="+mj-lt"/>
              </a:rPr>
              <a:t>HttpServletResponse </a:t>
            </a:r>
            <a:r>
              <a:rPr lang="ko-KR" altLang="en-US" sz="1200">
                <a:latin typeface="+mj-lt"/>
              </a:rPr>
              <a:t>와 함께 서블릿으로 전달되는 객체이다</a:t>
            </a:r>
          </a:p>
        </p:txBody>
      </p:sp>
      <p:cxnSp>
        <p:nvCxnSpPr>
          <p:cNvPr id="6" name="직선 화살표 연결선 5">
            <a:extLst>
              <a:ext uri="{FF2B5EF4-FFF2-40B4-BE49-F238E27FC236}">
                <a16:creationId xmlns:a16="http://schemas.microsoft.com/office/drawing/2014/main" id="{BBBCA635-0DB9-6D70-F076-61B406FAD216}"/>
              </a:ext>
            </a:extLst>
          </p:cNvPr>
          <p:cNvCxnSpPr>
            <a:cxnSpLocks/>
            <a:stCxn id="57" idx="3"/>
            <a:endCxn id="44" idx="0"/>
          </p:cNvCxnSpPr>
          <p:nvPr/>
        </p:nvCxnSpPr>
        <p:spPr>
          <a:xfrm>
            <a:off x="7430479" y="3485178"/>
            <a:ext cx="1088643" cy="52305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1514D661-A507-1C7B-375D-4A4DB5C31158}"/>
              </a:ext>
            </a:extLst>
          </p:cNvPr>
          <p:cNvCxnSpPr>
            <a:cxnSpLocks/>
            <a:stCxn id="58" idx="3"/>
            <a:endCxn id="44" idx="0"/>
          </p:cNvCxnSpPr>
          <p:nvPr/>
        </p:nvCxnSpPr>
        <p:spPr>
          <a:xfrm>
            <a:off x="7430479" y="3864260"/>
            <a:ext cx="1088643" cy="14397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70769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0A7BF-7D82-C32E-B905-8BFBF1EF5CAC}"/>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5A254FB9-F8AD-F946-2547-A6B38A49886E}"/>
              </a:ext>
            </a:extLst>
          </p:cNvPr>
          <p:cNvSpPr/>
          <p:nvPr/>
        </p:nvSpPr>
        <p:spPr>
          <a:xfrm>
            <a:off x="198756" y="202792"/>
            <a:ext cx="552792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preHandle(.., HandlerMethod)</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15FA09E9-4E72-23B3-43BB-F36BF9CFD310}"/>
              </a:ext>
            </a:extLst>
          </p:cNvPr>
          <p:cNvSpPr>
            <a:spLocks noChangeArrowheads="1"/>
          </p:cNvSpPr>
          <p:nvPr/>
        </p:nvSpPr>
        <p:spPr bwMode="auto">
          <a:xfrm>
            <a:off x="514135" y="1236922"/>
            <a:ext cx="8779810" cy="5150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CustomInterceptor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lang="en-US" altLang="ko-KR" sz="1100">
              <a:solidFill>
                <a:srgbClr val="BCBEC4"/>
              </a:solidFill>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(handler </a:t>
            </a:r>
            <a:r>
              <a:rPr kumimoji="0" lang="ko-KR" altLang="ko-KR" sz="1100" b="0" i="0" u="none" strike="noStrike" cap="none" normalizeH="0" baseline="0">
                <a:ln>
                  <a:noFill/>
                </a:ln>
                <a:solidFill>
                  <a:srgbClr val="CF8E6D"/>
                </a:solidFill>
                <a:effectLst/>
                <a:ea typeface="JetBrains Mono"/>
              </a:rPr>
              <a:t>instanceof </a:t>
            </a:r>
            <a:r>
              <a:rPr kumimoji="0" lang="ko-KR" altLang="ko-KR" sz="1100" b="0" i="0" u="none" strike="noStrike" cap="none" normalizeH="0" baseline="0">
                <a:ln>
                  <a:noFill/>
                </a:ln>
                <a:solidFill>
                  <a:srgbClr val="BCBEC4"/>
                </a:solidFill>
                <a:effectLst/>
                <a:ea typeface="JetBrains Mono"/>
              </a:rPr>
              <a:t>HandlerMethod)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handler</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가</a:t>
            </a:r>
            <a:r>
              <a:rPr kumimoji="0" lang="ko-KR" altLang="ko-KR" sz="1100" b="0" i="0" u="none" strike="noStrike" cap="none" normalizeH="0" baseline="0">
                <a:ln>
                  <a:noFill/>
                </a:ln>
                <a:solidFill>
                  <a:srgbClr val="7A7E85"/>
                </a:solidFill>
                <a:effectLst/>
                <a:ea typeface="JetBrains Mono"/>
              </a:rPr>
              <a:t> 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인지 확인</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HandlerMethod handlerMethod = (HandlerMethod) handler;</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controllerName = handlerMethod.getBeanType().getName();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 클래스 이름 가져오기</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methodName = handlerMethod.getMethod().getName();</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 메서드 이름 가져오기</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BCBEC4"/>
                </a:solidFill>
                <a:effectLst/>
                <a:ea typeface="JetBrains Mono"/>
              </a:rPr>
              <a:t>AdminOnly adminOnly = handlerMethod.getMethodAnnotation(AdminOnly.</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특정 어노테이션 확인</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예</a:t>
            </a:r>
            <a:r>
              <a:rPr kumimoji="0" lang="ko-KR" altLang="ko-KR" sz="1100" b="0" i="0" u="none" strike="noStrike" cap="none" normalizeH="0" baseline="0">
                <a:ln>
                  <a:noFill/>
                </a:ln>
                <a:solidFill>
                  <a:srgbClr val="7A7E85"/>
                </a:solidFill>
                <a:effectLst/>
                <a:ea typeface="JetBrains Mono"/>
              </a:rPr>
              <a:t>: @AdminOnly)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(adminOnly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userRole = request.getHeader(</a:t>
            </a:r>
            <a:r>
              <a:rPr kumimoji="0" lang="ko-KR" altLang="ko-KR" sz="1100" b="0" i="0" u="none" strike="noStrike" cap="none" normalizeH="0" baseline="0">
                <a:ln>
                  <a:noFill/>
                </a:ln>
                <a:solidFill>
                  <a:srgbClr val="6AAB73"/>
                </a:solidFill>
                <a:effectLst/>
                <a:ea typeface="JetBrains Mono"/>
              </a:rPr>
              <a:t>"Role"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(userRole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!userRole.equals(</a:t>
            </a:r>
            <a:r>
              <a:rPr kumimoji="0" lang="ko-KR" altLang="ko-KR" sz="1100" b="0" i="0" u="none" strike="noStrike" cap="none" normalizeH="0" baseline="0">
                <a:ln>
                  <a:noFill/>
                </a:ln>
                <a:solidFill>
                  <a:srgbClr val="6AAB73"/>
                </a:solidFill>
                <a:effectLst/>
                <a:ea typeface="JetBrains Mono"/>
              </a:rPr>
              <a:t>"ADMIN"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response.setStatus(HttpServletResponse.SC_FORBIDDEN);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"Access Denied: Admins only."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차단</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"Controller: " </a:t>
            </a:r>
            <a:r>
              <a:rPr kumimoji="0" lang="ko-KR" altLang="ko-KR" sz="1100" b="0" i="0" u="none" strike="noStrike" cap="none" normalizeH="0" baseline="0">
                <a:ln>
                  <a:noFill/>
                </a:ln>
                <a:solidFill>
                  <a:srgbClr val="BCBEC4"/>
                </a:solidFill>
                <a:effectLst/>
                <a:ea typeface="JetBrains Mono"/>
              </a:rPr>
              <a:t>+ controllerName + </a:t>
            </a:r>
            <a:r>
              <a:rPr kumimoji="0" lang="ko-KR" altLang="ko-KR" sz="1100" b="0" i="0" u="none" strike="noStrike" cap="none" normalizeH="0" baseline="0">
                <a:ln>
                  <a:noFill/>
                </a:ln>
                <a:solidFill>
                  <a:srgbClr val="6AAB73"/>
                </a:solidFill>
                <a:effectLst/>
                <a:ea typeface="JetBrains Mono"/>
              </a:rPr>
              <a:t>", Method: " </a:t>
            </a:r>
            <a:r>
              <a:rPr kumimoji="0" lang="ko-KR" altLang="ko-KR" sz="1100" b="0" i="0" u="none" strike="noStrike" cap="none" normalizeH="0" baseline="0">
                <a:ln>
                  <a:noFill/>
                </a:ln>
                <a:solidFill>
                  <a:srgbClr val="BCBEC4"/>
                </a:solidFill>
                <a:effectLst/>
                <a:ea typeface="JetBrains Mono"/>
              </a:rPr>
              <a:t>+ methodName);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계속 진행</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7" name="그림 6">
            <a:extLst>
              <a:ext uri="{FF2B5EF4-FFF2-40B4-BE49-F238E27FC236}">
                <a16:creationId xmlns:a16="http://schemas.microsoft.com/office/drawing/2014/main" id="{B155D8A2-1154-78CB-F9C4-F3D4B69D36E8}"/>
              </a:ext>
            </a:extLst>
          </p:cNvPr>
          <p:cNvPicPr>
            <a:picLocks noChangeAspect="1"/>
          </p:cNvPicPr>
          <p:nvPr/>
        </p:nvPicPr>
        <p:blipFill>
          <a:blip r:embed="rId3"/>
          <a:stretch>
            <a:fillRect/>
          </a:stretch>
        </p:blipFill>
        <p:spPr>
          <a:xfrm>
            <a:off x="9443893" y="1236922"/>
            <a:ext cx="2687949" cy="3498229"/>
          </a:xfrm>
          <a:prstGeom prst="rect">
            <a:avLst/>
          </a:prstGeom>
          <a:ln w="19050">
            <a:noFill/>
          </a:ln>
        </p:spPr>
      </p:pic>
      <p:cxnSp>
        <p:nvCxnSpPr>
          <p:cNvPr id="11" name="직선 화살표 연결선 10">
            <a:extLst>
              <a:ext uri="{FF2B5EF4-FFF2-40B4-BE49-F238E27FC236}">
                <a16:creationId xmlns:a16="http://schemas.microsoft.com/office/drawing/2014/main" id="{9A07296B-7C67-54E4-C72D-443C69AE030A}"/>
              </a:ext>
            </a:extLst>
          </p:cNvPr>
          <p:cNvCxnSpPr>
            <a:cxnSpLocks/>
          </p:cNvCxnSpPr>
          <p:nvPr/>
        </p:nvCxnSpPr>
        <p:spPr>
          <a:xfrm flipV="1">
            <a:off x="7026442" y="1369998"/>
            <a:ext cx="2417451" cy="7355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
            <a:extLst>
              <a:ext uri="{FF2B5EF4-FFF2-40B4-BE49-F238E27FC236}">
                <a16:creationId xmlns:a16="http://schemas.microsoft.com/office/drawing/2014/main" id="{218C184D-78AF-75A3-6371-C999F85DB1EE}"/>
              </a:ext>
            </a:extLst>
          </p:cNvPr>
          <p:cNvSpPr>
            <a:spLocks noChangeArrowheads="1"/>
          </p:cNvSpPr>
          <p:nvPr/>
        </p:nvSpPr>
        <p:spPr bwMode="auto">
          <a:xfrm>
            <a:off x="9443893" y="4904657"/>
            <a:ext cx="26879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(ElementType.</a:t>
            </a:r>
            <a:r>
              <a:rPr kumimoji="0" lang="ko-KR" altLang="ko-KR" sz="1100" b="0" i="1" u="none" strike="noStrike" cap="none" normalizeH="0" baseline="0">
                <a:ln>
                  <a:noFill/>
                </a:ln>
                <a:solidFill>
                  <a:srgbClr val="C77DBB"/>
                </a:solidFill>
                <a:effectLst/>
                <a:ea typeface="JetBrains Mono"/>
              </a:rPr>
              <a:t>METHOD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a:t>
            </a:r>
            <a:r>
              <a:rPr kumimoji="0" lang="ko-KR" altLang="ko-KR" sz="1100" b="0" i="1" u="none" strike="noStrike" cap="none" normalizeH="0" baseline="0">
                <a:ln>
                  <a:noFill/>
                </a:ln>
                <a:solidFill>
                  <a:srgbClr val="C77DBB"/>
                </a:solidFill>
                <a:effectLst/>
                <a:ea typeface="JetBrains Mono"/>
              </a:rPr>
              <a:t>RUNTIME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AdminOnly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96065E69-3484-F6D3-B0F0-A801FB95336E}"/>
              </a:ext>
            </a:extLst>
          </p:cNvPr>
          <p:cNvSpPr/>
          <p:nvPr/>
        </p:nvSpPr>
        <p:spPr>
          <a:xfrm>
            <a:off x="364189" y="572124"/>
            <a:ext cx="9079703"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RequestMappingHandlerMapping </a:t>
            </a:r>
            <a:r>
              <a:rPr lang="ko-KR" altLang="en-US" sz="1200">
                <a:latin typeface="+mn-ea"/>
              </a:rPr>
              <a:t>클래스로부터 생성된 </a:t>
            </a:r>
            <a:r>
              <a:rPr lang="en-US" altLang="ko-KR" sz="1200">
                <a:latin typeface="+mn-ea"/>
              </a:rPr>
              <a:t>HandlerMethod </a:t>
            </a:r>
            <a:r>
              <a:rPr lang="ko-KR" altLang="en-US" sz="1200">
                <a:latin typeface="+mn-ea"/>
              </a:rPr>
              <a:t>객체는 인터셉터의 </a:t>
            </a:r>
            <a:r>
              <a:rPr lang="en-US" altLang="ko-KR" sz="1200">
                <a:latin typeface="+mn-ea"/>
              </a:rPr>
              <a:t>preHandle </a:t>
            </a:r>
            <a:r>
              <a:rPr lang="ko-KR" altLang="en-US" sz="1200">
                <a:latin typeface="+mn-ea"/>
              </a:rPr>
              <a:t>메서드로 전달된다</a:t>
            </a:r>
            <a:endParaRPr lang="en-US" altLang="ko-KR" sz="1200">
              <a:latin typeface="+mn-ea"/>
            </a:endParaRPr>
          </a:p>
        </p:txBody>
      </p:sp>
    </p:spTree>
    <p:extLst>
      <p:ext uri="{BB962C8B-B14F-4D97-AF65-F5344CB8AC3E}">
        <p14:creationId xmlns:p14="http://schemas.microsoft.com/office/powerpoint/2010/main" val="45721318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BF3ED-AA35-40A5-27F5-C423C8F089B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532500D-A101-5C86-90E4-534E86A95F30}"/>
              </a:ext>
            </a:extLst>
          </p:cNvPr>
          <p:cNvSpPr/>
          <p:nvPr/>
        </p:nvSpPr>
        <p:spPr>
          <a:xfrm>
            <a:off x="198756" y="202792"/>
            <a:ext cx="559319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postHandle(.., ModelAndView)</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44639EC9-A873-289D-C622-299AAC96C0DE}"/>
              </a:ext>
            </a:extLst>
          </p:cNvPr>
          <p:cNvSpPr/>
          <p:nvPr/>
        </p:nvSpPr>
        <p:spPr>
          <a:xfrm>
            <a:off x="364190" y="572124"/>
            <a:ext cx="8996378"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RequestMappingHandlerAdpater </a:t>
            </a:r>
            <a:r>
              <a:rPr lang="ko-KR" altLang="en-US" sz="1200">
                <a:latin typeface="+mn-ea"/>
              </a:rPr>
              <a:t>클래스</a:t>
            </a:r>
            <a:r>
              <a:rPr lang="en-US" altLang="ko-KR" sz="1200">
                <a:latin typeface="+mn-ea"/>
              </a:rPr>
              <a:t> </a:t>
            </a:r>
            <a:r>
              <a:rPr lang="ko-KR" altLang="en-US" sz="1200">
                <a:latin typeface="+mn-ea"/>
              </a:rPr>
              <a:t>실행 후 반환된 </a:t>
            </a:r>
            <a:r>
              <a:rPr lang="en-US" altLang="ko-KR" sz="1200">
                <a:latin typeface="+mn-ea"/>
              </a:rPr>
              <a:t>ModelAndView </a:t>
            </a:r>
            <a:r>
              <a:rPr lang="ko-KR" altLang="en-US" sz="1200">
                <a:latin typeface="+mn-ea"/>
              </a:rPr>
              <a:t>는 인터셉터의 </a:t>
            </a:r>
            <a:r>
              <a:rPr lang="en-US" altLang="ko-KR" sz="1200">
                <a:latin typeface="+mn-ea"/>
              </a:rPr>
              <a:t>postHandle </a:t>
            </a:r>
            <a:r>
              <a:rPr lang="ko-KR" altLang="en-US" sz="1200">
                <a:latin typeface="+mn-ea"/>
              </a:rPr>
              <a:t>메서드로 전달된다</a:t>
            </a:r>
            <a:endParaRPr lang="en-US" altLang="ko-KR" sz="1200">
              <a:latin typeface="+mn-ea"/>
            </a:endParaRPr>
          </a:p>
        </p:txBody>
      </p:sp>
      <p:sp>
        <p:nvSpPr>
          <p:cNvPr id="2" name="Rectangle 1">
            <a:extLst>
              <a:ext uri="{FF2B5EF4-FFF2-40B4-BE49-F238E27FC236}">
                <a16:creationId xmlns:a16="http://schemas.microsoft.com/office/drawing/2014/main" id="{F669702C-3E91-B9A8-F6D3-22F19F55768C}"/>
              </a:ext>
            </a:extLst>
          </p:cNvPr>
          <p:cNvSpPr>
            <a:spLocks noChangeArrowheads="1"/>
          </p:cNvSpPr>
          <p:nvPr/>
        </p:nvSpPr>
        <p:spPr bwMode="auto">
          <a:xfrm>
            <a:off x="581525" y="1018497"/>
            <a:ext cx="7046495" cy="57600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CustomInterceptor2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a:t>
            </a:r>
            <a:r>
              <a:rPr lang="en-US" altLang="ko-KR" sz="1100">
                <a:solidFill>
                  <a:srgbClr val="BCBEC4"/>
                </a:solidFill>
                <a:ea typeface="JetBrains Mono"/>
              </a:rPr>
              <a:t> </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@Nullable </a:t>
            </a:r>
            <a:r>
              <a:rPr kumimoji="0" lang="ko-KR" altLang="ko-KR" sz="1100" b="0" i="0" u="none" strike="noStrike" cap="none" normalizeH="0" baseline="0">
                <a:ln>
                  <a:noFill/>
                </a:ln>
                <a:solidFill>
                  <a:srgbClr val="BCBEC4"/>
                </a:solidFill>
                <a:effectLst/>
                <a:ea typeface="JetBrains Mono"/>
              </a:rPr>
              <a:t>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(modelAndView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viewName = modelAndView.getViewName();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뷰 이름 확인</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"userProfile"</a:t>
            </a:r>
            <a:r>
              <a:rPr kumimoji="0" lang="ko-KR" altLang="ko-KR" sz="1100" b="0" i="0" u="none" strike="noStrike" cap="none" normalizeH="0" baseline="0">
                <a:ln>
                  <a:noFill/>
                </a:ln>
                <a:solidFill>
                  <a:srgbClr val="BCBEC4"/>
                </a:solidFill>
                <a:effectLst/>
                <a:ea typeface="JetBrains Mono"/>
              </a:rPr>
              <a:t>.equals(viewName))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Map&lt;String, Object&gt; model = modelAndView.getModel();</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컨트롤러에서 넘긴 데이터 확인</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(model.containsKey(</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username = (String) model.get(</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role;</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"admin"</a:t>
            </a:r>
            <a:r>
              <a:rPr kumimoji="0" lang="ko-KR" altLang="ko-KR" sz="1100" b="0" i="0" u="none" strike="noStrike" cap="none" normalizeH="0" baseline="0">
                <a:ln>
                  <a:noFill/>
                </a:ln>
                <a:solidFill>
                  <a:srgbClr val="BCBEC4"/>
                </a:solidFill>
                <a:effectLst/>
                <a:ea typeface="JetBrains Mono"/>
              </a:rPr>
              <a:t>.equalsIgnoreCase(username))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사용자 이름에 따라 권한 추가</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"Administrator"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"guest"</a:t>
            </a:r>
            <a:r>
              <a:rPr kumimoji="0" lang="ko-KR" altLang="ko-KR" sz="1100" b="0" i="0" u="none" strike="noStrike" cap="none" normalizeH="0" baseline="0">
                <a:ln>
                  <a:noFill/>
                </a:ln>
                <a:solidFill>
                  <a:srgbClr val="BCBEC4"/>
                </a:solidFill>
                <a:effectLst/>
                <a:ea typeface="JetBrains Mono"/>
              </a:rPr>
              <a:t>.equalsIgnoreCase(username))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"Guest"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modelAndView.addObject(</a:t>
            </a:r>
            <a:r>
              <a:rPr kumimoji="0" lang="ko-KR" altLang="ko-KR" sz="1100" b="0" i="0" u="none" strike="noStrike" cap="none" normalizeH="0" baseline="0">
                <a:ln>
                  <a:noFill/>
                </a:ln>
                <a:solidFill>
                  <a:srgbClr val="6AAB73"/>
                </a:solidFill>
                <a:effectLst/>
                <a:ea typeface="JetBrains Mono"/>
              </a:rPr>
              <a:t>"role"</a:t>
            </a:r>
            <a:r>
              <a:rPr kumimoji="0" lang="ko-KR" altLang="ko-KR" sz="1100" b="0" i="0" u="none" strike="noStrike" cap="none" normalizeH="0" baseline="0">
                <a:ln>
                  <a:noFill/>
                </a:ln>
                <a:solidFill>
                  <a:srgbClr val="BCBEC4"/>
                </a:solidFill>
                <a:effectLst/>
                <a:ea typeface="JetBrains Mono"/>
              </a:rPr>
              <a:t>, role);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모델에 권한 정보 추가</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뷰 화면에서 참조 가능</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5" name="그림 4">
            <a:extLst>
              <a:ext uri="{FF2B5EF4-FFF2-40B4-BE49-F238E27FC236}">
                <a16:creationId xmlns:a16="http://schemas.microsoft.com/office/drawing/2014/main" id="{2E4B7C79-D8C0-7D71-5EF9-8DC4CE0BA19D}"/>
              </a:ext>
            </a:extLst>
          </p:cNvPr>
          <p:cNvPicPr>
            <a:picLocks noChangeAspect="1"/>
          </p:cNvPicPr>
          <p:nvPr/>
        </p:nvPicPr>
        <p:blipFill>
          <a:blip r:embed="rId3"/>
          <a:stretch>
            <a:fillRect/>
          </a:stretch>
        </p:blipFill>
        <p:spPr>
          <a:xfrm>
            <a:off x="7778416" y="2466473"/>
            <a:ext cx="2976039" cy="1600486"/>
          </a:xfrm>
          <a:prstGeom prst="rect">
            <a:avLst/>
          </a:prstGeom>
        </p:spPr>
      </p:pic>
      <p:cxnSp>
        <p:nvCxnSpPr>
          <p:cNvPr id="6" name="직선 화살표 연결선 5">
            <a:extLst>
              <a:ext uri="{FF2B5EF4-FFF2-40B4-BE49-F238E27FC236}">
                <a16:creationId xmlns:a16="http://schemas.microsoft.com/office/drawing/2014/main" id="{6D9D4475-61FE-28F6-FA7E-B3E7F939473E}"/>
              </a:ext>
            </a:extLst>
          </p:cNvPr>
          <p:cNvCxnSpPr>
            <a:cxnSpLocks/>
          </p:cNvCxnSpPr>
          <p:nvPr/>
        </p:nvCxnSpPr>
        <p:spPr>
          <a:xfrm>
            <a:off x="4764505" y="2304047"/>
            <a:ext cx="3013911" cy="3850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36451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BE84E-0EDE-EA0B-AC53-C9FCC5147788}"/>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C8E53B87-050D-CD22-D78A-AF863754C286}"/>
              </a:ext>
            </a:extLst>
          </p:cNvPr>
          <p:cNvSpPr/>
          <p:nvPr/>
        </p:nvSpPr>
        <p:spPr>
          <a:xfrm>
            <a:off x="84457" y="130208"/>
            <a:ext cx="357020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인터셉터 실행 호출 순서</a:t>
            </a:r>
          </a:p>
        </p:txBody>
      </p:sp>
      <p:sp>
        <p:nvSpPr>
          <p:cNvPr id="2" name="직사각형 1">
            <a:extLst>
              <a:ext uri="{FF2B5EF4-FFF2-40B4-BE49-F238E27FC236}">
                <a16:creationId xmlns:a16="http://schemas.microsoft.com/office/drawing/2014/main" id="{B25085DD-D1CC-EE0C-46E7-E7165A47CEF1}"/>
              </a:ext>
            </a:extLst>
          </p:cNvPr>
          <p:cNvSpPr/>
          <p:nvPr/>
        </p:nvSpPr>
        <p:spPr>
          <a:xfrm>
            <a:off x="316064" y="490360"/>
            <a:ext cx="10963541"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여러 개의 인터셉터를 등록할 경우 등록된 순서대로 </a:t>
            </a:r>
            <a:r>
              <a:rPr lang="en-US" altLang="ko-KR" sz="1200">
                <a:latin typeface="+mn-ea"/>
              </a:rPr>
              <a:t>preHandle</a:t>
            </a:r>
            <a:r>
              <a:rPr lang="ko-KR" altLang="en-US" sz="1200">
                <a:latin typeface="+mn-ea"/>
              </a:rPr>
              <a:t>이 호출되고</a:t>
            </a:r>
            <a:r>
              <a:rPr lang="en-US" altLang="ko-KR" sz="1200">
                <a:latin typeface="+mn-ea"/>
              </a:rPr>
              <a:t> </a:t>
            </a:r>
            <a:r>
              <a:rPr lang="ko-KR" altLang="en-US" sz="1200">
                <a:latin typeface="+mn-ea"/>
              </a:rPr>
              <a:t>등록된 역순으로 </a:t>
            </a:r>
            <a:r>
              <a:rPr lang="en-US" altLang="ko-KR" sz="1200">
                <a:latin typeface="+mn-ea"/>
              </a:rPr>
              <a:t>postHandle </a:t>
            </a:r>
            <a:r>
              <a:rPr lang="ko-KR" altLang="en-US" sz="1200">
                <a:latin typeface="+mn-ea"/>
              </a:rPr>
              <a:t>및 </a:t>
            </a:r>
            <a:r>
              <a:rPr lang="en-US" altLang="ko-KR" sz="1200">
                <a:latin typeface="+mn-ea"/>
              </a:rPr>
              <a:t>afterCompletion</a:t>
            </a:r>
            <a:r>
              <a:rPr lang="ko-KR" altLang="en-US" sz="1200">
                <a:latin typeface="+mn-ea"/>
              </a:rPr>
              <a:t>이 호출된다</a:t>
            </a:r>
            <a:endParaRPr lang="en-US" altLang="ko-KR" sz="1200">
              <a:latin typeface="+mn-ea"/>
            </a:endParaRPr>
          </a:p>
        </p:txBody>
      </p:sp>
      <p:sp>
        <p:nvSpPr>
          <p:cNvPr id="5" name="모서리가 둥근 직사각형 38">
            <a:extLst>
              <a:ext uri="{FF2B5EF4-FFF2-40B4-BE49-F238E27FC236}">
                <a16:creationId xmlns:a16="http://schemas.microsoft.com/office/drawing/2014/main" id="{8461FC03-D1FB-72F1-2467-F56CFF0444C3}"/>
              </a:ext>
            </a:extLst>
          </p:cNvPr>
          <p:cNvSpPr/>
          <p:nvPr/>
        </p:nvSpPr>
        <p:spPr>
          <a:xfrm>
            <a:off x="7957399" y="3088728"/>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effectLst/>
              </a:rPr>
              <a:t>postHandle</a:t>
            </a:r>
          </a:p>
        </p:txBody>
      </p:sp>
      <p:sp>
        <p:nvSpPr>
          <p:cNvPr id="8" name="모서리가 둥근 직사각형 38">
            <a:extLst>
              <a:ext uri="{FF2B5EF4-FFF2-40B4-BE49-F238E27FC236}">
                <a16:creationId xmlns:a16="http://schemas.microsoft.com/office/drawing/2014/main" id="{30E2925E-191D-6536-0559-456122F97D17}"/>
              </a:ext>
            </a:extLst>
          </p:cNvPr>
          <p:cNvSpPr/>
          <p:nvPr/>
        </p:nvSpPr>
        <p:spPr>
          <a:xfrm>
            <a:off x="7957402" y="945575"/>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rPr>
              <a:t>preHandle</a:t>
            </a:r>
          </a:p>
        </p:txBody>
      </p:sp>
      <p:cxnSp>
        <p:nvCxnSpPr>
          <p:cNvPr id="9" name="직선 화살표 연결선 8">
            <a:extLst>
              <a:ext uri="{FF2B5EF4-FFF2-40B4-BE49-F238E27FC236}">
                <a16:creationId xmlns:a16="http://schemas.microsoft.com/office/drawing/2014/main" id="{ECADABF8-4E85-3710-0607-072FA233BDF3}"/>
              </a:ext>
            </a:extLst>
          </p:cNvPr>
          <p:cNvCxnSpPr>
            <a:cxnSpLocks/>
            <a:stCxn id="17" idx="2"/>
            <a:endCxn id="11" idx="0"/>
          </p:cNvCxnSpPr>
          <p:nvPr/>
        </p:nvCxnSpPr>
        <p:spPr>
          <a:xfrm>
            <a:off x="9200404" y="2302998"/>
            <a:ext cx="2" cy="1903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863A4EBA-D940-B1E5-2CA0-ED5496A04A9D}"/>
              </a:ext>
            </a:extLst>
          </p:cNvPr>
          <p:cNvSpPr/>
          <p:nvPr/>
        </p:nvSpPr>
        <p:spPr>
          <a:xfrm>
            <a:off x="7957400" y="2493311"/>
            <a:ext cx="2486012" cy="414831"/>
          </a:xfrm>
          <a:prstGeom prst="roundRect">
            <a:avLst/>
          </a:prstGeom>
          <a:solidFill>
            <a:schemeClr val="accent4"/>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Controlle</a:t>
            </a:r>
            <a:r>
              <a:rPr lang="en-US" altLang="ko-KR" sz="1400" b="1">
                <a:solidFill>
                  <a:schemeClr val="tx1"/>
                </a:solidFill>
              </a:rPr>
              <a:t>r</a:t>
            </a:r>
          </a:p>
        </p:txBody>
      </p:sp>
      <p:sp>
        <p:nvSpPr>
          <p:cNvPr id="12" name="모서리가 둥근 직사각형 38">
            <a:extLst>
              <a:ext uri="{FF2B5EF4-FFF2-40B4-BE49-F238E27FC236}">
                <a16:creationId xmlns:a16="http://schemas.microsoft.com/office/drawing/2014/main" id="{3DAE9C85-8AD7-3CED-CE42-FAD2B83B0E6A}"/>
              </a:ext>
            </a:extLst>
          </p:cNvPr>
          <p:cNvSpPr/>
          <p:nvPr/>
        </p:nvSpPr>
        <p:spPr>
          <a:xfrm>
            <a:off x="7957398" y="3887695"/>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effectLst/>
              </a:rPr>
              <a:t>postHandle</a:t>
            </a:r>
          </a:p>
        </p:txBody>
      </p:sp>
      <p:cxnSp>
        <p:nvCxnSpPr>
          <p:cNvPr id="13" name="직선 화살표 연결선 12">
            <a:extLst>
              <a:ext uri="{FF2B5EF4-FFF2-40B4-BE49-F238E27FC236}">
                <a16:creationId xmlns:a16="http://schemas.microsoft.com/office/drawing/2014/main" id="{DBC51874-E735-BC00-71DA-A2AEB6DA4F6C}"/>
              </a:ext>
            </a:extLst>
          </p:cNvPr>
          <p:cNvCxnSpPr>
            <a:cxnSpLocks/>
            <a:stCxn id="11" idx="2"/>
            <a:endCxn id="5" idx="0"/>
          </p:cNvCxnSpPr>
          <p:nvPr/>
        </p:nvCxnSpPr>
        <p:spPr>
          <a:xfrm flipH="1">
            <a:off x="9200405" y="2908142"/>
            <a:ext cx="1" cy="1805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EE61CC7F-88DD-DBD4-8074-0ECDF43F2F6A}"/>
              </a:ext>
            </a:extLst>
          </p:cNvPr>
          <p:cNvCxnSpPr>
            <a:cxnSpLocks/>
            <a:stCxn id="5" idx="2"/>
            <a:endCxn id="12" idx="0"/>
          </p:cNvCxnSpPr>
          <p:nvPr/>
        </p:nvCxnSpPr>
        <p:spPr>
          <a:xfrm flipH="1">
            <a:off x="9200404" y="3688216"/>
            <a:ext cx="1" cy="199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모서리가 둥근 직사각형 38">
            <a:extLst>
              <a:ext uri="{FF2B5EF4-FFF2-40B4-BE49-F238E27FC236}">
                <a16:creationId xmlns:a16="http://schemas.microsoft.com/office/drawing/2014/main" id="{1E00AD79-DCFD-794A-3FD2-FA2C5D846D63}"/>
              </a:ext>
            </a:extLst>
          </p:cNvPr>
          <p:cNvSpPr/>
          <p:nvPr/>
        </p:nvSpPr>
        <p:spPr>
          <a:xfrm>
            <a:off x="7957399" y="1709400"/>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rPr>
              <a:t>preHandle</a:t>
            </a:r>
          </a:p>
        </p:txBody>
      </p:sp>
      <p:sp>
        <p:nvSpPr>
          <p:cNvPr id="18" name="모서리가 둥근 직사각형 38">
            <a:extLst>
              <a:ext uri="{FF2B5EF4-FFF2-40B4-BE49-F238E27FC236}">
                <a16:creationId xmlns:a16="http://schemas.microsoft.com/office/drawing/2014/main" id="{D071DCCE-9FC0-2ED5-273F-787AE4DB640E}"/>
              </a:ext>
            </a:extLst>
          </p:cNvPr>
          <p:cNvSpPr/>
          <p:nvPr/>
        </p:nvSpPr>
        <p:spPr>
          <a:xfrm>
            <a:off x="7957397" y="4689689"/>
            <a:ext cx="2486011" cy="410601"/>
          </a:xfrm>
          <a:prstGeom prst="roundRect">
            <a:avLst/>
          </a:prstGeom>
          <a:solidFill>
            <a:schemeClr val="accent4"/>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View</a:t>
            </a:r>
          </a:p>
        </p:txBody>
      </p:sp>
      <p:sp>
        <p:nvSpPr>
          <p:cNvPr id="19" name="모서리가 둥근 직사각형 38">
            <a:extLst>
              <a:ext uri="{FF2B5EF4-FFF2-40B4-BE49-F238E27FC236}">
                <a16:creationId xmlns:a16="http://schemas.microsoft.com/office/drawing/2014/main" id="{BB40043A-DE15-1F9C-3361-111EDDF0F225}"/>
              </a:ext>
            </a:extLst>
          </p:cNvPr>
          <p:cNvSpPr/>
          <p:nvPr/>
        </p:nvSpPr>
        <p:spPr>
          <a:xfrm>
            <a:off x="7957396" y="5296135"/>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effectLst/>
              </a:rPr>
              <a:t>afterCompletion</a:t>
            </a:r>
          </a:p>
        </p:txBody>
      </p:sp>
      <p:cxnSp>
        <p:nvCxnSpPr>
          <p:cNvPr id="20" name="직선 화살표 연결선 19">
            <a:extLst>
              <a:ext uri="{FF2B5EF4-FFF2-40B4-BE49-F238E27FC236}">
                <a16:creationId xmlns:a16="http://schemas.microsoft.com/office/drawing/2014/main" id="{8E182A18-D230-CFD8-2A35-9541CAF0A935}"/>
              </a:ext>
            </a:extLst>
          </p:cNvPr>
          <p:cNvCxnSpPr>
            <a:cxnSpLocks/>
            <a:stCxn id="19" idx="2"/>
            <a:endCxn id="31" idx="0"/>
          </p:cNvCxnSpPr>
          <p:nvPr/>
        </p:nvCxnSpPr>
        <p:spPr>
          <a:xfrm flipH="1">
            <a:off x="9200401" y="5895623"/>
            <a:ext cx="1" cy="219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78584E35-6E0C-670E-3E1F-0277C123EB67}"/>
              </a:ext>
            </a:extLst>
          </p:cNvPr>
          <p:cNvCxnSpPr>
            <a:cxnSpLocks/>
            <a:stCxn id="18" idx="2"/>
            <a:endCxn id="19" idx="0"/>
          </p:cNvCxnSpPr>
          <p:nvPr/>
        </p:nvCxnSpPr>
        <p:spPr>
          <a:xfrm flipH="1">
            <a:off x="9200402" y="5100290"/>
            <a:ext cx="1" cy="195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43D3F02A-0B2D-9EAB-1FD9-FE7E3F34CFDF}"/>
              </a:ext>
            </a:extLst>
          </p:cNvPr>
          <p:cNvCxnSpPr>
            <a:cxnSpLocks/>
            <a:stCxn id="12" idx="2"/>
            <a:endCxn id="18" idx="0"/>
          </p:cNvCxnSpPr>
          <p:nvPr/>
        </p:nvCxnSpPr>
        <p:spPr>
          <a:xfrm flipH="1">
            <a:off x="9200403" y="4487183"/>
            <a:ext cx="1" cy="2025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모서리가 둥근 직사각형 38">
            <a:extLst>
              <a:ext uri="{FF2B5EF4-FFF2-40B4-BE49-F238E27FC236}">
                <a16:creationId xmlns:a16="http://schemas.microsoft.com/office/drawing/2014/main" id="{99D1F313-2C23-5076-BDDB-B09AFC101EAD}"/>
              </a:ext>
            </a:extLst>
          </p:cNvPr>
          <p:cNvSpPr/>
          <p:nvPr/>
        </p:nvSpPr>
        <p:spPr>
          <a:xfrm>
            <a:off x="7957395" y="6115498"/>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effectLst/>
              </a:rPr>
              <a:t>afterCompletion</a:t>
            </a:r>
          </a:p>
        </p:txBody>
      </p:sp>
      <p:cxnSp>
        <p:nvCxnSpPr>
          <p:cNvPr id="43" name="직선 화살표 연결선 42">
            <a:extLst>
              <a:ext uri="{FF2B5EF4-FFF2-40B4-BE49-F238E27FC236}">
                <a16:creationId xmlns:a16="http://schemas.microsoft.com/office/drawing/2014/main" id="{9A5A0D0D-C43B-2C87-13C8-FC8F4AA75F36}"/>
              </a:ext>
            </a:extLst>
          </p:cNvPr>
          <p:cNvCxnSpPr>
            <a:cxnSpLocks/>
            <a:stCxn id="8" idx="2"/>
            <a:endCxn id="17" idx="0"/>
          </p:cNvCxnSpPr>
          <p:nvPr/>
        </p:nvCxnSpPr>
        <p:spPr>
          <a:xfrm flipH="1">
            <a:off x="9200404" y="1539173"/>
            <a:ext cx="3" cy="1702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1">
            <a:extLst>
              <a:ext uri="{FF2B5EF4-FFF2-40B4-BE49-F238E27FC236}">
                <a16:creationId xmlns:a16="http://schemas.microsoft.com/office/drawing/2014/main" id="{6978472F-5192-DBF2-F82A-74C232023130}"/>
              </a:ext>
            </a:extLst>
          </p:cNvPr>
          <p:cNvSpPr>
            <a:spLocks noChangeArrowheads="1"/>
          </p:cNvSpPr>
          <p:nvPr/>
        </p:nvSpPr>
        <p:spPr bwMode="auto">
          <a:xfrm>
            <a:off x="374577" y="945575"/>
            <a:ext cx="6460105"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WebConfig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WebMvcConfigurer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FirstInterceptor </a:t>
            </a:r>
            <a:r>
              <a:rPr kumimoji="0" lang="ko-KR" altLang="ko-KR" sz="1100" b="0" i="0" u="none" strike="noStrike" cap="none" normalizeH="0" baseline="0">
                <a:ln>
                  <a:noFill/>
                </a:ln>
                <a:solidFill>
                  <a:srgbClr val="C77DBB"/>
                </a:solidFill>
                <a:effectLst/>
                <a:latin typeface="Arial Unicode MS"/>
                <a:ea typeface="JetBrains Mono"/>
              </a:rPr>
              <a:t>firstInterceptor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SecondInterceptor </a:t>
            </a:r>
            <a:r>
              <a:rPr kumimoji="0" lang="ko-KR" altLang="ko-KR" sz="1100" b="0" i="0" u="none" strike="noStrike" cap="none" normalizeH="0" baseline="0">
                <a:ln>
                  <a:noFill/>
                </a:ln>
                <a:solidFill>
                  <a:srgbClr val="C77DBB"/>
                </a:solidFill>
                <a:effectLst/>
                <a:latin typeface="Arial Unicode MS"/>
                <a:ea typeface="JetBrains Mono"/>
              </a:rPr>
              <a:t>secondInterceptor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addInterceptors</a:t>
            </a:r>
            <a:r>
              <a:rPr kumimoji="0" lang="ko-KR" altLang="ko-KR" sz="1100" b="0" i="0" u="none" strike="noStrike" cap="none" normalizeH="0" baseline="0">
                <a:ln>
                  <a:noFill/>
                </a:ln>
                <a:solidFill>
                  <a:srgbClr val="BCBEC4"/>
                </a:solidFill>
                <a:effectLst/>
                <a:latin typeface="Arial Unicode MS"/>
                <a:ea typeface="JetBrains Mono"/>
              </a:rPr>
              <a:t>(InterceptorRegistry registry)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registry.addInterceptor(</a:t>
            </a:r>
            <a:r>
              <a:rPr kumimoji="0" lang="ko-KR" altLang="ko-KR" sz="1100" b="0" i="0" u="none" strike="noStrike" cap="none" normalizeH="0" baseline="0">
                <a:ln>
                  <a:noFill/>
                </a:ln>
                <a:solidFill>
                  <a:srgbClr val="C77DBB"/>
                </a:solidFill>
                <a:effectLst/>
                <a:latin typeface="Arial Unicode MS"/>
                <a:ea typeface="JetBrains Mono"/>
              </a:rPr>
              <a:t>firstInterceptor</a:t>
            </a:r>
            <a:r>
              <a:rPr kumimoji="0" lang="ko-KR" altLang="ko-KR" sz="1100" b="0" i="0" u="none" strike="noStrike" cap="none" normalizeH="0" baseline="0">
                <a:ln>
                  <a:noFill/>
                </a:ln>
                <a:solidFill>
                  <a:srgbClr val="BCBEC4"/>
                </a:solidFill>
                <a:effectLst/>
                <a:latin typeface="Arial Unicode MS"/>
                <a:ea typeface="JetBrains Mono"/>
              </a:rPr>
              <a:t>).addPathPatterns(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.order(1)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먼저 등록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registry.addInterceptor(</a:t>
            </a:r>
            <a:r>
              <a:rPr kumimoji="0" lang="ko-KR" altLang="ko-KR" sz="1100" b="0" i="0" u="none" strike="noStrike" cap="none" normalizeH="0" baseline="0">
                <a:ln>
                  <a:noFill/>
                </a:ln>
                <a:solidFill>
                  <a:srgbClr val="C77DBB"/>
                </a:solidFill>
                <a:effectLst/>
                <a:latin typeface="Arial Unicode MS"/>
                <a:ea typeface="JetBrains Mono"/>
              </a:rPr>
              <a:t>secondInterceptor</a:t>
            </a:r>
            <a:r>
              <a:rPr kumimoji="0" lang="ko-KR" altLang="ko-KR" sz="1100" b="0" i="0" u="none" strike="noStrike" cap="none" normalizeH="0" baseline="0">
                <a:ln>
                  <a:noFill/>
                </a:ln>
                <a:solidFill>
                  <a:srgbClr val="BCBEC4"/>
                </a:solidFill>
                <a:effectLst/>
                <a:latin typeface="Arial Unicode MS"/>
                <a:ea typeface="JetBrains Mono"/>
              </a:rPr>
              <a:t>).addPathPatterns(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.order(2)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나중에 등록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화살표: 오른쪽 2">
            <a:extLst>
              <a:ext uri="{FF2B5EF4-FFF2-40B4-BE49-F238E27FC236}">
                <a16:creationId xmlns:a16="http://schemas.microsoft.com/office/drawing/2014/main" id="{83AA67DF-5419-4AC7-5627-1B08A712EC3F}"/>
              </a:ext>
            </a:extLst>
          </p:cNvPr>
          <p:cNvSpPr/>
          <p:nvPr/>
        </p:nvSpPr>
        <p:spPr>
          <a:xfrm>
            <a:off x="7056521" y="3417505"/>
            <a:ext cx="457200" cy="270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1">
            <a:extLst>
              <a:ext uri="{FF2B5EF4-FFF2-40B4-BE49-F238E27FC236}">
                <a16:creationId xmlns:a16="http://schemas.microsoft.com/office/drawing/2014/main" id="{C9FE06B2-1E8A-4F7B-419F-836565A8C9FB}"/>
              </a:ext>
            </a:extLst>
          </p:cNvPr>
          <p:cNvSpPr>
            <a:spLocks noChangeArrowheads="1"/>
          </p:cNvSpPr>
          <p:nvPr/>
        </p:nvSpPr>
        <p:spPr bwMode="auto">
          <a:xfrm>
            <a:off x="382364" y="4996722"/>
            <a:ext cx="6452318" cy="1584473"/>
          </a:xfrm>
          <a:prstGeom prst="rect">
            <a:avLst/>
          </a:prstGeom>
          <a:solidFill>
            <a:schemeClr val="bg2">
              <a:lumMod val="2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1) </a:t>
            </a:r>
            <a:r>
              <a:rPr kumimoji="0" lang="ko-KR" altLang="ko-KR" sz="1100" b="0" i="0" u="none" strike="noStrike" cap="none" normalizeH="0" baseline="0">
                <a:ln>
                  <a:noFill/>
                </a:ln>
                <a:solidFill>
                  <a:srgbClr val="BCBEC4"/>
                </a:solidFill>
                <a:effectLst/>
                <a:ea typeface="JetBrains Mono"/>
              </a:rPr>
              <a:t>FirstInterceptor - preHandle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2) </a:t>
            </a:r>
            <a:r>
              <a:rPr kumimoji="0" lang="ko-KR" altLang="ko-KR" sz="1100" b="0" i="0" u="none" strike="noStrike" cap="none" normalizeH="0" baseline="0">
                <a:ln>
                  <a:noFill/>
                </a:ln>
                <a:solidFill>
                  <a:srgbClr val="BCBEC4"/>
                </a:solidFill>
                <a:effectLst/>
                <a:ea typeface="JetBrains Mono"/>
              </a:rPr>
              <a:t>SecondInterceptor - preHandle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3) </a:t>
            </a:r>
            <a:r>
              <a:rPr kumimoji="0" lang="ko-KR" altLang="ko-KR" sz="1100" b="0" i="0" u="none" strike="noStrike" cap="none" normalizeH="0" baseline="0">
                <a:ln>
                  <a:noFill/>
                </a:ln>
                <a:solidFill>
                  <a:srgbClr val="BCBEC4"/>
                </a:solidFill>
                <a:effectLst/>
                <a:ea typeface="JetBrains Mono"/>
              </a:rPr>
              <a:t>SecondInterceptor - postHandle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4) </a:t>
            </a:r>
            <a:r>
              <a:rPr kumimoji="0" lang="ko-KR" altLang="ko-KR" sz="1100" b="0" i="0" u="none" strike="noStrike" cap="none" normalizeH="0" baseline="0">
                <a:ln>
                  <a:noFill/>
                </a:ln>
                <a:solidFill>
                  <a:srgbClr val="BCBEC4"/>
                </a:solidFill>
                <a:effectLst/>
                <a:ea typeface="JetBrains Mono"/>
              </a:rPr>
              <a:t>FirstInterceptor - postHandle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5) </a:t>
            </a:r>
            <a:r>
              <a:rPr kumimoji="0" lang="ko-KR" altLang="ko-KR" sz="1100" b="0" i="0" u="none" strike="noStrike" cap="none" normalizeH="0" baseline="0">
                <a:ln>
                  <a:noFill/>
                </a:ln>
                <a:solidFill>
                  <a:srgbClr val="BCBEC4"/>
                </a:solidFill>
                <a:effectLst/>
                <a:ea typeface="JetBrains Mono"/>
              </a:rPr>
              <a:t>SecondInterceptor - afterCompletion</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6) </a:t>
            </a:r>
            <a:r>
              <a:rPr kumimoji="0" lang="ko-KR" altLang="ko-KR" sz="1100" b="0" i="0" u="none" strike="noStrike" cap="none" normalizeH="0" baseline="0">
                <a:ln>
                  <a:noFill/>
                </a:ln>
                <a:solidFill>
                  <a:srgbClr val="BCBEC4"/>
                </a:solidFill>
                <a:effectLst/>
                <a:ea typeface="JetBrains Mono"/>
              </a:rPr>
              <a:t>FirstInterceptor - afterCompletion</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59CB8188-9718-A52B-4E3A-F612452CE8EB}"/>
              </a:ext>
            </a:extLst>
          </p:cNvPr>
          <p:cNvSpPr/>
          <p:nvPr/>
        </p:nvSpPr>
        <p:spPr>
          <a:xfrm>
            <a:off x="316064" y="4717096"/>
            <a:ext cx="854721" cy="276999"/>
          </a:xfrm>
          <a:prstGeom prst="rect">
            <a:avLst/>
          </a:prstGeom>
        </p:spPr>
        <p:txBody>
          <a:bodyPr wrap="none">
            <a:spAutoFit/>
          </a:bodyPr>
          <a:lstStyle/>
          <a:p>
            <a:r>
              <a:rPr lang="ko-KR" altLang="en-US" sz="1200">
                <a:latin typeface="+mn-ea"/>
              </a:rPr>
              <a:t>출력 결과</a:t>
            </a:r>
          </a:p>
        </p:txBody>
      </p:sp>
    </p:spTree>
    <p:extLst>
      <p:ext uri="{BB962C8B-B14F-4D97-AF65-F5344CB8AC3E}">
        <p14:creationId xmlns:p14="http://schemas.microsoft.com/office/powerpoint/2010/main" val="416194627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4529D-F72C-2FC4-A771-E11480D5B28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AA249579-0FBC-6D55-3389-8C42225A9ABD}"/>
              </a:ext>
            </a:extLst>
          </p:cNvPr>
          <p:cNvSpPr/>
          <p:nvPr/>
        </p:nvSpPr>
        <p:spPr>
          <a:xfrm>
            <a:off x="132583" y="226855"/>
            <a:ext cx="302679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인터셉터 흐름 차단</a:t>
            </a:r>
          </a:p>
        </p:txBody>
      </p:sp>
      <p:sp>
        <p:nvSpPr>
          <p:cNvPr id="2" name="직사각형 1">
            <a:extLst>
              <a:ext uri="{FF2B5EF4-FFF2-40B4-BE49-F238E27FC236}">
                <a16:creationId xmlns:a16="http://schemas.microsoft.com/office/drawing/2014/main" id="{A923FFDC-AE3E-8052-C8BD-9977012A8ED0}"/>
              </a:ext>
            </a:extLst>
          </p:cNvPr>
          <p:cNvSpPr/>
          <p:nvPr/>
        </p:nvSpPr>
        <p:spPr>
          <a:xfrm>
            <a:off x="466459" y="621213"/>
            <a:ext cx="10963541"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다중 인터셉터 실행 중 이전의 인터셉터 중 하나라도 </a:t>
            </a:r>
            <a:r>
              <a:rPr lang="en-US" altLang="ko-KR" sz="1200">
                <a:latin typeface="+mn-ea"/>
              </a:rPr>
              <a:t>preHandle </a:t>
            </a:r>
            <a:r>
              <a:rPr lang="ko-KR" altLang="en-US" sz="1200">
                <a:latin typeface="+mn-ea"/>
              </a:rPr>
              <a:t>에서 </a:t>
            </a:r>
            <a:r>
              <a:rPr lang="en-US" altLang="ko-KR" sz="1200">
                <a:latin typeface="+mn-ea"/>
              </a:rPr>
              <a:t>false</a:t>
            </a:r>
            <a:r>
              <a:rPr lang="ko-KR" altLang="en-US" sz="1200">
                <a:latin typeface="+mn-ea"/>
              </a:rPr>
              <a:t>를 반환하면 이후의 인터셉터와 핸들러는 실행되지 않고</a:t>
            </a:r>
            <a:r>
              <a:rPr lang="en-US" altLang="ko-KR" sz="1200">
                <a:latin typeface="+mn-ea"/>
              </a:rPr>
              <a:t> </a:t>
            </a:r>
            <a:r>
              <a:rPr lang="ko-KR" altLang="en-US" sz="1200"/>
              <a:t>요청 처리를 차단하며 </a:t>
            </a:r>
            <a:r>
              <a:rPr lang="ko-KR" altLang="en-US" sz="1200">
                <a:latin typeface="+mn-ea"/>
              </a:rPr>
              <a:t>사용자에게 적절한 응답을 반환할 수 있다</a:t>
            </a:r>
            <a:endParaRPr lang="en-US" altLang="ko-KR" sz="1200">
              <a:latin typeface="+mn-ea"/>
            </a:endParaRPr>
          </a:p>
        </p:txBody>
      </p:sp>
      <p:sp>
        <p:nvSpPr>
          <p:cNvPr id="8" name="모서리가 둥근 직사각형 38">
            <a:extLst>
              <a:ext uri="{FF2B5EF4-FFF2-40B4-BE49-F238E27FC236}">
                <a16:creationId xmlns:a16="http://schemas.microsoft.com/office/drawing/2014/main" id="{E2503737-124A-5ED7-E514-E4EDDB6938AF}"/>
              </a:ext>
            </a:extLst>
          </p:cNvPr>
          <p:cNvSpPr/>
          <p:nvPr/>
        </p:nvSpPr>
        <p:spPr>
          <a:xfrm>
            <a:off x="749843" y="1578083"/>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FF00"/>
                </a:solidFill>
              </a:rPr>
              <a:t>preHandle</a:t>
            </a:r>
          </a:p>
        </p:txBody>
      </p:sp>
      <p:cxnSp>
        <p:nvCxnSpPr>
          <p:cNvPr id="9" name="직선 화살표 연결선 8">
            <a:extLst>
              <a:ext uri="{FF2B5EF4-FFF2-40B4-BE49-F238E27FC236}">
                <a16:creationId xmlns:a16="http://schemas.microsoft.com/office/drawing/2014/main" id="{82A3072E-E295-D713-5D21-590137365E7A}"/>
              </a:ext>
            </a:extLst>
          </p:cNvPr>
          <p:cNvCxnSpPr>
            <a:cxnSpLocks/>
            <a:stCxn id="17" idx="2"/>
            <a:endCxn id="11" idx="0"/>
          </p:cNvCxnSpPr>
          <p:nvPr/>
        </p:nvCxnSpPr>
        <p:spPr>
          <a:xfrm>
            <a:off x="1992845" y="2989650"/>
            <a:ext cx="2" cy="7197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5509A060-85AD-36FE-083C-57B72ECEBC49}"/>
              </a:ext>
            </a:extLst>
          </p:cNvPr>
          <p:cNvSpPr/>
          <p:nvPr/>
        </p:nvSpPr>
        <p:spPr>
          <a:xfrm>
            <a:off x="749841" y="3709356"/>
            <a:ext cx="2486012" cy="6056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sp>
        <p:nvSpPr>
          <p:cNvPr id="17" name="모서리가 둥근 직사각형 38">
            <a:extLst>
              <a:ext uri="{FF2B5EF4-FFF2-40B4-BE49-F238E27FC236}">
                <a16:creationId xmlns:a16="http://schemas.microsoft.com/office/drawing/2014/main" id="{A305C00E-B3EB-1EA7-7A62-C6F92C6B097D}"/>
              </a:ext>
            </a:extLst>
          </p:cNvPr>
          <p:cNvSpPr/>
          <p:nvPr/>
        </p:nvSpPr>
        <p:spPr>
          <a:xfrm>
            <a:off x="749840" y="2396052"/>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FF00"/>
                </a:solidFill>
              </a:rPr>
              <a:t>preHandle</a:t>
            </a:r>
          </a:p>
        </p:txBody>
      </p:sp>
      <p:sp>
        <p:nvSpPr>
          <p:cNvPr id="3" name="Rectangle 1">
            <a:extLst>
              <a:ext uri="{FF2B5EF4-FFF2-40B4-BE49-F238E27FC236}">
                <a16:creationId xmlns:a16="http://schemas.microsoft.com/office/drawing/2014/main" id="{5A1B10F2-63C2-F7DB-4947-6A3982C0C869}"/>
              </a:ext>
            </a:extLst>
          </p:cNvPr>
          <p:cNvSpPr>
            <a:spLocks noChangeArrowheads="1"/>
          </p:cNvSpPr>
          <p:nvPr/>
        </p:nvSpPr>
        <p:spPr bwMode="auto">
          <a:xfrm>
            <a:off x="3934329" y="1774330"/>
            <a:ext cx="7958875"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"[SecondInterceptor] preHandle - Request Blocked"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response.setStatus(HttpServletResponse.SC_FORBIDDEN);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"Access Denied"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중단</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cxnSp>
        <p:nvCxnSpPr>
          <p:cNvPr id="6" name="직선 화살표 연결선 5">
            <a:extLst>
              <a:ext uri="{FF2B5EF4-FFF2-40B4-BE49-F238E27FC236}">
                <a16:creationId xmlns:a16="http://schemas.microsoft.com/office/drawing/2014/main" id="{90F20DAE-C00F-9541-C78C-0C4CABB7D5EB}"/>
              </a:ext>
            </a:extLst>
          </p:cNvPr>
          <p:cNvCxnSpPr>
            <a:stCxn id="17" idx="3"/>
            <a:endCxn id="3" idx="1"/>
          </p:cNvCxnSpPr>
          <p:nvPr/>
        </p:nvCxnSpPr>
        <p:spPr>
          <a:xfrm>
            <a:off x="3235850" y="2692851"/>
            <a:ext cx="6984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곱하기 기호 9">
            <a:extLst>
              <a:ext uri="{FF2B5EF4-FFF2-40B4-BE49-F238E27FC236}">
                <a16:creationId xmlns:a16="http://schemas.microsoft.com/office/drawing/2014/main" id="{4545CE37-C8EC-BA11-B027-57737D09F400}"/>
              </a:ext>
            </a:extLst>
          </p:cNvPr>
          <p:cNvSpPr/>
          <p:nvPr/>
        </p:nvSpPr>
        <p:spPr>
          <a:xfrm>
            <a:off x="1784342" y="3098982"/>
            <a:ext cx="427118" cy="452640"/>
          </a:xfrm>
          <a:prstGeom prst="mathMultiply">
            <a:avLst>
              <a:gd name="adj1" fmla="val 15069"/>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a:p>
        </p:txBody>
      </p:sp>
      <p:cxnSp>
        <p:nvCxnSpPr>
          <p:cNvPr id="15" name="직선 화살표 연결선 14">
            <a:extLst>
              <a:ext uri="{FF2B5EF4-FFF2-40B4-BE49-F238E27FC236}">
                <a16:creationId xmlns:a16="http://schemas.microsoft.com/office/drawing/2014/main" id="{84F2BC30-EB2A-964F-9EFF-1C007622062A}"/>
              </a:ext>
            </a:extLst>
          </p:cNvPr>
          <p:cNvCxnSpPr>
            <a:cxnSpLocks/>
            <a:stCxn id="8" idx="2"/>
            <a:endCxn id="17" idx="0"/>
          </p:cNvCxnSpPr>
          <p:nvPr/>
        </p:nvCxnSpPr>
        <p:spPr>
          <a:xfrm flipH="1">
            <a:off x="1992845" y="2171681"/>
            <a:ext cx="3" cy="2243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0F5AEEEB-AB9F-AEC9-D55C-F886574911C7}"/>
              </a:ext>
            </a:extLst>
          </p:cNvPr>
          <p:cNvSpPr/>
          <p:nvPr/>
        </p:nvSpPr>
        <p:spPr>
          <a:xfrm>
            <a:off x="132583" y="49621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체크 사항</a:t>
            </a:r>
          </a:p>
        </p:txBody>
      </p:sp>
      <p:sp>
        <p:nvSpPr>
          <p:cNvPr id="26" name="직사각형 25">
            <a:extLst>
              <a:ext uri="{FF2B5EF4-FFF2-40B4-BE49-F238E27FC236}">
                <a16:creationId xmlns:a16="http://schemas.microsoft.com/office/drawing/2014/main" id="{60360B4F-EF17-8ADC-B867-4B84C0CF1F73}"/>
              </a:ext>
            </a:extLst>
          </p:cNvPr>
          <p:cNvSpPr/>
          <p:nvPr/>
        </p:nvSpPr>
        <p:spPr>
          <a:xfrm>
            <a:off x="466459" y="5328559"/>
            <a:ext cx="11294410"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인터셉터는 보안 계층으로 사용하기에는 적합하지 않을 수 있다</a:t>
            </a:r>
            <a:r>
              <a:rPr lang="en-US" altLang="ko-KR" sz="1200">
                <a:latin typeface="+mn-ea"/>
              </a:rPr>
              <a:t>. </a:t>
            </a:r>
            <a:r>
              <a:rPr lang="ko-KR" altLang="en-US" sz="1200">
                <a:latin typeface="+mn-ea"/>
              </a:rPr>
              <a:t>왜냐하면 어노테이션 기반 컨트롤러 경로 매칭과의 불일치 가능성이 있기 때문에</a:t>
            </a:r>
            <a:r>
              <a:rPr lang="en-US" altLang="ko-KR" sz="1200">
                <a:latin typeface="+mn-ea"/>
              </a:rPr>
              <a:t> </a:t>
            </a:r>
            <a:r>
              <a:rPr lang="ko-KR" altLang="en-US" sz="1200">
                <a:latin typeface="+mn-ea"/>
              </a:rPr>
              <a:t>보안 작업은 </a:t>
            </a:r>
            <a:r>
              <a:rPr lang="en-US" altLang="ko-KR" sz="1200">
                <a:latin typeface="+mn-ea"/>
              </a:rPr>
              <a:t>Spring Security </a:t>
            </a:r>
            <a:r>
              <a:rPr lang="ko-KR" altLang="en-US" sz="1200">
                <a:latin typeface="+mn-ea"/>
              </a:rPr>
              <a:t>또는 서블릿 필터를 사용하는 것이 권장된다</a:t>
            </a:r>
            <a:endParaRPr lang="en-US" altLang="ko-KR" sz="1200">
              <a:latin typeface="+mn-ea"/>
            </a:endParaRPr>
          </a:p>
        </p:txBody>
      </p:sp>
    </p:spTree>
    <p:extLst>
      <p:ext uri="{BB962C8B-B14F-4D97-AF65-F5344CB8AC3E}">
        <p14:creationId xmlns:p14="http://schemas.microsoft.com/office/powerpoint/2010/main" val="36541262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404F1-F900-A6A3-F07E-70109AEC4F6C}"/>
            </a:ext>
          </a:extLst>
        </p:cNvPr>
        <p:cNvGrpSpPr/>
        <p:nvPr/>
      </p:nvGrpSpPr>
      <p:grpSpPr>
        <a:xfrm>
          <a:off x="0" y="0"/>
          <a:ext cx="0" cy="0"/>
          <a:chOff x="0" y="0"/>
          <a:chExt cx="0" cy="0"/>
        </a:xfrm>
      </p:grpSpPr>
      <p:sp>
        <p:nvSpPr>
          <p:cNvPr id="3" name="모서리가 둥근 직사각형 38">
            <a:extLst>
              <a:ext uri="{FF2B5EF4-FFF2-40B4-BE49-F238E27FC236}">
                <a16:creationId xmlns:a16="http://schemas.microsoft.com/office/drawing/2014/main" id="{70A51AF9-6621-8424-0340-C84086496D70}"/>
              </a:ext>
            </a:extLst>
          </p:cNvPr>
          <p:cNvSpPr/>
          <p:nvPr/>
        </p:nvSpPr>
        <p:spPr>
          <a:xfrm>
            <a:off x="1379277" y="1157377"/>
            <a:ext cx="18726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D69935A1-6F6A-73D5-AD4D-4A4072DA9998}"/>
              </a:ext>
            </a:extLst>
          </p:cNvPr>
          <p:cNvSpPr/>
          <p:nvPr/>
        </p:nvSpPr>
        <p:spPr>
          <a:xfrm>
            <a:off x="4316612" y="3701848"/>
            <a:ext cx="226434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7" name="모서리가 둥근 직사각형 38">
            <a:extLst>
              <a:ext uri="{FF2B5EF4-FFF2-40B4-BE49-F238E27FC236}">
                <a16:creationId xmlns:a16="http://schemas.microsoft.com/office/drawing/2014/main" id="{AABE122A-0F41-6ABA-BF91-B06CAD8CD7DC}"/>
              </a:ext>
            </a:extLst>
          </p:cNvPr>
          <p:cNvSpPr/>
          <p:nvPr/>
        </p:nvSpPr>
        <p:spPr>
          <a:xfrm>
            <a:off x="7560903" y="5237083"/>
            <a:ext cx="2034561"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HandlerInterceptor2</a:t>
            </a:r>
            <a:endParaRPr lang="en-US" altLang="ko-KR" sz="1400">
              <a:solidFill>
                <a:schemeClr val="bg1"/>
              </a:solidFill>
              <a:effectLst/>
            </a:endParaRPr>
          </a:p>
        </p:txBody>
      </p:sp>
      <p:sp>
        <p:nvSpPr>
          <p:cNvPr id="169" name="TextBox 168">
            <a:extLst>
              <a:ext uri="{FF2B5EF4-FFF2-40B4-BE49-F238E27FC236}">
                <a16:creationId xmlns:a16="http://schemas.microsoft.com/office/drawing/2014/main" id="{A48F4C9C-E62C-E087-3D3D-0F9286A346EF}"/>
              </a:ext>
            </a:extLst>
          </p:cNvPr>
          <p:cNvSpPr txBox="1"/>
          <p:nvPr/>
        </p:nvSpPr>
        <p:spPr>
          <a:xfrm>
            <a:off x="9722540" y="5475539"/>
            <a:ext cx="1780939" cy="261610"/>
          </a:xfrm>
          <a:prstGeom prst="rect">
            <a:avLst/>
          </a:prstGeom>
          <a:noFill/>
        </p:spPr>
        <p:txBody>
          <a:bodyPr wrap="square">
            <a:spAutoFit/>
          </a:bodyPr>
          <a:lstStyle/>
          <a:p>
            <a:r>
              <a:rPr lang="ko-KR" altLang="en-US" sz="1100"/>
              <a:t>후 처리 인터셉터 호출</a:t>
            </a:r>
          </a:p>
        </p:txBody>
      </p:sp>
      <p:sp>
        <p:nvSpPr>
          <p:cNvPr id="4" name="직사각형 3">
            <a:extLst>
              <a:ext uri="{FF2B5EF4-FFF2-40B4-BE49-F238E27FC236}">
                <a16:creationId xmlns:a16="http://schemas.microsoft.com/office/drawing/2014/main" id="{09BE522D-40BB-3B76-B4C6-14F9F01BFB44}"/>
              </a:ext>
            </a:extLst>
          </p:cNvPr>
          <p:cNvSpPr/>
          <p:nvPr/>
        </p:nvSpPr>
        <p:spPr>
          <a:xfrm>
            <a:off x="200199" y="187733"/>
            <a:ext cx="2428870"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rPr>
              <a:t>인터셉터 </a:t>
            </a:r>
            <a:r>
              <a:rPr lang="ko-KR" altLang="en-US" sz="2400" b="1">
                <a:solidFill>
                  <a:schemeClr val="accent1">
                    <a:lumMod val="75000"/>
                  </a:schemeClr>
                </a:solidFill>
                <a:latin typeface="+mn-ea"/>
              </a:rPr>
              <a:t>체인</a:t>
            </a:r>
          </a:p>
        </p:txBody>
      </p:sp>
      <p:sp>
        <p:nvSpPr>
          <p:cNvPr id="35" name="모서리가 둥근 직사각형 38">
            <a:extLst>
              <a:ext uri="{FF2B5EF4-FFF2-40B4-BE49-F238E27FC236}">
                <a16:creationId xmlns:a16="http://schemas.microsoft.com/office/drawing/2014/main" id="{D94B5B45-9AA6-EB88-BE00-5C421840CB73}"/>
              </a:ext>
            </a:extLst>
          </p:cNvPr>
          <p:cNvSpPr/>
          <p:nvPr/>
        </p:nvSpPr>
        <p:spPr>
          <a:xfrm>
            <a:off x="7560906" y="2069257"/>
            <a:ext cx="2034560"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HandlerInterceptor1</a:t>
            </a:r>
          </a:p>
        </p:txBody>
      </p:sp>
      <p:sp>
        <p:nvSpPr>
          <p:cNvPr id="54" name="모서리가 둥근 직사각형 38">
            <a:extLst>
              <a:ext uri="{FF2B5EF4-FFF2-40B4-BE49-F238E27FC236}">
                <a16:creationId xmlns:a16="http://schemas.microsoft.com/office/drawing/2014/main" id="{C48CD3EF-5E28-7D2A-EC1C-0ADF9EF4BD39}"/>
              </a:ext>
            </a:extLst>
          </p:cNvPr>
          <p:cNvSpPr/>
          <p:nvPr/>
        </p:nvSpPr>
        <p:spPr>
          <a:xfrm>
            <a:off x="4316611" y="4421119"/>
            <a:ext cx="226434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cxnSp>
        <p:nvCxnSpPr>
          <p:cNvPr id="56" name="직선 화살표 연결선 55">
            <a:extLst>
              <a:ext uri="{FF2B5EF4-FFF2-40B4-BE49-F238E27FC236}">
                <a16:creationId xmlns:a16="http://schemas.microsoft.com/office/drawing/2014/main" id="{BBAFE785-88DE-8743-09D8-74EC9E4A5542}"/>
              </a:ext>
            </a:extLst>
          </p:cNvPr>
          <p:cNvCxnSpPr>
            <a:cxnSpLocks/>
            <a:stCxn id="6" idx="2"/>
            <a:endCxn id="54" idx="0"/>
          </p:cNvCxnSpPr>
          <p:nvPr/>
        </p:nvCxnSpPr>
        <p:spPr>
          <a:xfrm flipH="1">
            <a:off x="5448783" y="4195360"/>
            <a:ext cx="1" cy="2257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54CF4A6-B24C-32BE-2AA5-FBFE6DC4DA61}"/>
              </a:ext>
            </a:extLst>
          </p:cNvPr>
          <p:cNvSpPr txBox="1"/>
          <p:nvPr/>
        </p:nvSpPr>
        <p:spPr>
          <a:xfrm>
            <a:off x="9679204" y="2557921"/>
            <a:ext cx="1709872" cy="261610"/>
          </a:xfrm>
          <a:prstGeom prst="rect">
            <a:avLst/>
          </a:prstGeom>
          <a:noFill/>
        </p:spPr>
        <p:txBody>
          <a:bodyPr wrap="square">
            <a:spAutoFit/>
          </a:bodyPr>
          <a:lstStyle/>
          <a:p>
            <a:r>
              <a:rPr lang="ko-KR" altLang="en-US" sz="1100"/>
              <a:t>전 처리 인터셉터 호출</a:t>
            </a:r>
          </a:p>
        </p:txBody>
      </p:sp>
      <p:sp>
        <p:nvSpPr>
          <p:cNvPr id="79" name="모서리가 둥근 직사각형 38">
            <a:extLst>
              <a:ext uri="{FF2B5EF4-FFF2-40B4-BE49-F238E27FC236}">
                <a16:creationId xmlns:a16="http://schemas.microsoft.com/office/drawing/2014/main" id="{F956E6EC-D5C6-0E99-6B16-D71A1C6E58C7}"/>
              </a:ext>
            </a:extLst>
          </p:cNvPr>
          <p:cNvSpPr/>
          <p:nvPr/>
        </p:nvSpPr>
        <p:spPr>
          <a:xfrm>
            <a:off x="4217810" y="115737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81" name="직선 화살표 연결선 80">
            <a:extLst>
              <a:ext uri="{FF2B5EF4-FFF2-40B4-BE49-F238E27FC236}">
                <a16:creationId xmlns:a16="http://schemas.microsoft.com/office/drawing/2014/main" id="{F0AE98F9-20C4-99DA-8D17-49D8697588C4}"/>
              </a:ext>
            </a:extLst>
          </p:cNvPr>
          <p:cNvCxnSpPr>
            <a:cxnSpLocks/>
            <a:stCxn id="3" idx="3"/>
            <a:endCxn id="79" idx="1"/>
          </p:cNvCxnSpPr>
          <p:nvPr/>
        </p:nvCxnSpPr>
        <p:spPr>
          <a:xfrm>
            <a:off x="3251951" y="1404133"/>
            <a:ext cx="9658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3DFDD298-A2DC-8704-6A1A-984A50E29E9A}"/>
              </a:ext>
            </a:extLst>
          </p:cNvPr>
          <p:cNvCxnSpPr>
            <a:cxnSpLocks/>
            <a:stCxn id="79" idx="2"/>
            <a:endCxn id="5" idx="0"/>
          </p:cNvCxnSpPr>
          <p:nvPr/>
        </p:nvCxnSpPr>
        <p:spPr>
          <a:xfrm>
            <a:off x="5460816" y="1650889"/>
            <a:ext cx="0" cy="351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모서리가 둥근 직사각형 38">
            <a:extLst>
              <a:ext uri="{FF2B5EF4-FFF2-40B4-BE49-F238E27FC236}">
                <a16:creationId xmlns:a16="http://schemas.microsoft.com/office/drawing/2014/main" id="{99E3F6A9-6CD9-11EB-C846-6001C300CEB8}"/>
              </a:ext>
            </a:extLst>
          </p:cNvPr>
          <p:cNvSpPr/>
          <p:nvPr/>
        </p:nvSpPr>
        <p:spPr>
          <a:xfrm>
            <a:off x="4340676" y="2002434"/>
            <a:ext cx="2240280" cy="150301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8" name="모서리가 둥근 직사각형 38">
            <a:extLst>
              <a:ext uri="{FF2B5EF4-FFF2-40B4-BE49-F238E27FC236}">
                <a16:creationId xmlns:a16="http://schemas.microsoft.com/office/drawing/2014/main" id="{BE7E09B9-BC5D-A72B-E0FD-1017CA4351ED}"/>
              </a:ext>
            </a:extLst>
          </p:cNvPr>
          <p:cNvSpPr/>
          <p:nvPr/>
        </p:nvSpPr>
        <p:spPr>
          <a:xfrm>
            <a:off x="4511524" y="2967097"/>
            <a:ext cx="187451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10" name="모서리가 둥근 직사각형 38">
            <a:extLst>
              <a:ext uri="{FF2B5EF4-FFF2-40B4-BE49-F238E27FC236}">
                <a16:creationId xmlns:a16="http://schemas.microsoft.com/office/drawing/2014/main" id="{7C3D9AA4-D49A-32A7-E35A-1E50772A3402}"/>
              </a:ext>
            </a:extLst>
          </p:cNvPr>
          <p:cNvSpPr/>
          <p:nvPr/>
        </p:nvSpPr>
        <p:spPr>
          <a:xfrm>
            <a:off x="4516710" y="2473585"/>
            <a:ext cx="1874515" cy="39764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HandlerInterceptors</a:t>
            </a:r>
          </a:p>
        </p:txBody>
      </p:sp>
      <p:cxnSp>
        <p:nvCxnSpPr>
          <p:cNvPr id="40" name="직선 화살표 연결선 39">
            <a:extLst>
              <a:ext uri="{FF2B5EF4-FFF2-40B4-BE49-F238E27FC236}">
                <a16:creationId xmlns:a16="http://schemas.microsoft.com/office/drawing/2014/main" id="{E45D56B5-9CB5-3806-F039-2EFBE6465A0F}"/>
              </a:ext>
            </a:extLst>
          </p:cNvPr>
          <p:cNvCxnSpPr>
            <a:cxnSpLocks/>
            <a:stCxn id="8" idx="2"/>
            <a:endCxn id="6" idx="0"/>
          </p:cNvCxnSpPr>
          <p:nvPr/>
        </p:nvCxnSpPr>
        <p:spPr>
          <a:xfrm>
            <a:off x="5448782" y="3364739"/>
            <a:ext cx="2" cy="3371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BEE6DF84-ACEE-7930-0202-411D09187F52}"/>
              </a:ext>
            </a:extLst>
          </p:cNvPr>
          <p:cNvSpPr/>
          <p:nvPr/>
        </p:nvSpPr>
        <p:spPr>
          <a:xfrm>
            <a:off x="7560904" y="2776544"/>
            <a:ext cx="2034560"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HandlerInterceptor2</a:t>
            </a:r>
          </a:p>
        </p:txBody>
      </p:sp>
      <p:sp>
        <p:nvSpPr>
          <p:cNvPr id="78" name="모서리가 둥근 직사각형 38">
            <a:extLst>
              <a:ext uri="{FF2B5EF4-FFF2-40B4-BE49-F238E27FC236}">
                <a16:creationId xmlns:a16="http://schemas.microsoft.com/office/drawing/2014/main" id="{EB541F3C-0BE6-A49B-8402-8C0C7DF97E6F}"/>
              </a:ext>
            </a:extLst>
          </p:cNvPr>
          <p:cNvSpPr/>
          <p:nvPr/>
        </p:nvSpPr>
        <p:spPr>
          <a:xfrm>
            <a:off x="7560903" y="5928899"/>
            <a:ext cx="2034561"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HandlerInterceptor1</a:t>
            </a:r>
            <a:endParaRPr lang="en-US" altLang="ko-KR" sz="1400">
              <a:solidFill>
                <a:schemeClr val="bg1"/>
              </a:solidFill>
              <a:effectLst/>
            </a:endParaRPr>
          </a:p>
        </p:txBody>
      </p:sp>
      <p:cxnSp>
        <p:nvCxnSpPr>
          <p:cNvPr id="82" name="연결선: 꺾임 81">
            <a:extLst>
              <a:ext uri="{FF2B5EF4-FFF2-40B4-BE49-F238E27FC236}">
                <a16:creationId xmlns:a16="http://schemas.microsoft.com/office/drawing/2014/main" id="{B42F91D2-4225-A9DF-5041-C5481F1651E4}"/>
              </a:ext>
            </a:extLst>
          </p:cNvPr>
          <p:cNvCxnSpPr>
            <a:stCxn id="10" idx="3"/>
            <a:endCxn id="35" idx="1"/>
          </p:cNvCxnSpPr>
          <p:nvPr/>
        </p:nvCxnSpPr>
        <p:spPr>
          <a:xfrm flipV="1">
            <a:off x="6391225" y="2313589"/>
            <a:ext cx="1169681" cy="35881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연결선: 꺾임 83">
            <a:extLst>
              <a:ext uri="{FF2B5EF4-FFF2-40B4-BE49-F238E27FC236}">
                <a16:creationId xmlns:a16="http://schemas.microsoft.com/office/drawing/2014/main" id="{691A0EDC-67B3-A6DF-DCCA-A3B59E37A7DD}"/>
              </a:ext>
            </a:extLst>
          </p:cNvPr>
          <p:cNvCxnSpPr>
            <a:stCxn id="10" idx="3"/>
            <a:endCxn id="50" idx="1"/>
          </p:cNvCxnSpPr>
          <p:nvPr/>
        </p:nvCxnSpPr>
        <p:spPr>
          <a:xfrm>
            <a:off x="6391225" y="2672406"/>
            <a:ext cx="1169679" cy="34847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7C84CF09-0853-6C9B-D4C5-FE3890030E08}"/>
              </a:ext>
            </a:extLst>
          </p:cNvPr>
          <p:cNvSpPr/>
          <p:nvPr/>
        </p:nvSpPr>
        <p:spPr>
          <a:xfrm>
            <a:off x="4328644" y="5140912"/>
            <a:ext cx="2240280" cy="150301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94" name="모서리가 둥근 직사각형 38">
            <a:extLst>
              <a:ext uri="{FF2B5EF4-FFF2-40B4-BE49-F238E27FC236}">
                <a16:creationId xmlns:a16="http://schemas.microsoft.com/office/drawing/2014/main" id="{5502A01B-0F74-F174-C027-AD5732960C9E}"/>
              </a:ext>
            </a:extLst>
          </p:cNvPr>
          <p:cNvSpPr/>
          <p:nvPr/>
        </p:nvSpPr>
        <p:spPr>
          <a:xfrm>
            <a:off x="4491488" y="6106385"/>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95" name="모서리가 둥근 직사각형 38">
            <a:extLst>
              <a:ext uri="{FF2B5EF4-FFF2-40B4-BE49-F238E27FC236}">
                <a16:creationId xmlns:a16="http://schemas.microsoft.com/office/drawing/2014/main" id="{A484A11B-354F-AEE4-42B0-CB67B4EA05C9}"/>
              </a:ext>
            </a:extLst>
          </p:cNvPr>
          <p:cNvSpPr/>
          <p:nvPr/>
        </p:nvSpPr>
        <p:spPr>
          <a:xfrm>
            <a:off x="4492646" y="5612063"/>
            <a:ext cx="1874515" cy="39764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HandlerInterceptors</a:t>
            </a:r>
          </a:p>
        </p:txBody>
      </p:sp>
      <p:cxnSp>
        <p:nvCxnSpPr>
          <p:cNvPr id="97" name="직선 화살표 연결선 96">
            <a:extLst>
              <a:ext uri="{FF2B5EF4-FFF2-40B4-BE49-F238E27FC236}">
                <a16:creationId xmlns:a16="http://schemas.microsoft.com/office/drawing/2014/main" id="{C99E2508-F4E3-D80C-A1B3-537D527649A5}"/>
              </a:ext>
            </a:extLst>
          </p:cNvPr>
          <p:cNvCxnSpPr>
            <a:cxnSpLocks/>
            <a:stCxn id="54" idx="2"/>
            <a:endCxn id="93" idx="0"/>
          </p:cNvCxnSpPr>
          <p:nvPr/>
        </p:nvCxnSpPr>
        <p:spPr>
          <a:xfrm>
            <a:off x="5448783" y="4914631"/>
            <a:ext cx="1" cy="226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연결선: 꺾임 100">
            <a:extLst>
              <a:ext uri="{FF2B5EF4-FFF2-40B4-BE49-F238E27FC236}">
                <a16:creationId xmlns:a16="http://schemas.microsoft.com/office/drawing/2014/main" id="{F3F1A26D-1774-0C9C-C76F-5DFAD83BEB18}"/>
              </a:ext>
            </a:extLst>
          </p:cNvPr>
          <p:cNvCxnSpPr>
            <a:stCxn id="95" idx="3"/>
            <a:endCxn id="7" idx="1"/>
          </p:cNvCxnSpPr>
          <p:nvPr/>
        </p:nvCxnSpPr>
        <p:spPr>
          <a:xfrm flipV="1">
            <a:off x="6367161" y="5483840"/>
            <a:ext cx="1193742" cy="32704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연결선: 꺾임 102">
            <a:extLst>
              <a:ext uri="{FF2B5EF4-FFF2-40B4-BE49-F238E27FC236}">
                <a16:creationId xmlns:a16="http://schemas.microsoft.com/office/drawing/2014/main" id="{BB12BAE0-11CE-84D1-546B-7E050E2F0C95}"/>
              </a:ext>
            </a:extLst>
          </p:cNvPr>
          <p:cNvCxnSpPr>
            <a:stCxn id="95" idx="3"/>
            <a:endCxn id="78" idx="1"/>
          </p:cNvCxnSpPr>
          <p:nvPr/>
        </p:nvCxnSpPr>
        <p:spPr>
          <a:xfrm>
            <a:off x="6367161" y="5810884"/>
            <a:ext cx="1193742" cy="36477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6390EBD1-434B-DD45-77AC-5680623F08FB}"/>
              </a:ext>
            </a:extLst>
          </p:cNvPr>
          <p:cNvSpPr txBox="1"/>
          <p:nvPr/>
        </p:nvSpPr>
        <p:spPr>
          <a:xfrm>
            <a:off x="5429903" y="1678988"/>
            <a:ext cx="997449"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pic>
        <p:nvPicPr>
          <p:cNvPr id="121" name="그림 120">
            <a:extLst>
              <a:ext uri="{FF2B5EF4-FFF2-40B4-BE49-F238E27FC236}">
                <a16:creationId xmlns:a16="http://schemas.microsoft.com/office/drawing/2014/main" id="{966068A0-10DA-156B-D641-AFEB7B62020B}"/>
              </a:ext>
            </a:extLst>
          </p:cNvPr>
          <p:cNvPicPr>
            <a:picLocks noChangeAspect="1"/>
          </p:cNvPicPr>
          <p:nvPr/>
        </p:nvPicPr>
        <p:blipFill>
          <a:blip r:embed="rId3"/>
          <a:stretch>
            <a:fillRect/>
          </a:stretch>
        </p:blipFill>
        <p:spPr>
          <a:xfrm>
            <a:off x="868379" y="2085940"/>
            <a:ext cx="2906212" cy="1336006"/>
          </a:xfrm>
          <a:prstGeom prst="rect">
            <a:avLst/>
          </a:prstGeom>
        </p:spPr>
      </p:pic>
      <p:cxnSp>
        <p:nvCxnSpPr>
          <p:cNvPr id="123" name="직선 화살표 연결선 122">
            <a:extLst>
              <a:ext uri="{FF2B5EF4-FFF2-40B4-BE49-F238E27FC236}">
                <a16:creationId xmlns:a16="http://schemas.microsoft.com/office/drawing/2014/main" id="{5815ED2C-1CA4-B48F-B93B-EAE6E3255723}"/>
              </a:ext>
            </a:extLst>
          </p:cNvPr>
          <p:cNvCxnSpPr>
            <a:stCxn id="5" idx="1"/>
            <a:endCxn id="121" idx="3"/>
          </p:cNvCxnSpPr>
          <p:nvPr/>
        </p:nvCxnSpPr>
        <p:spPr>
          <a:xfrm flipH="1">
            <a:off x="3774591" y="2753943"/>
            <a:ext cx="5660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08EA37B2-2525-E9EF-A522-8323D900786A}"/>
              </a:ext>
            </a:extLst>
          </p:cNvPr>
          <p:cNvSpPr/>
          <p:nvPr/>
        </p:nvSpPr>
        <p:spPr>
          <a:xfrm>
            <a:off x="425535" y="614814"/>
            <a:ext cx="9253669"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인터셉터는 </a:t>
            </a:r>
            <a:r>
              <a:rPr lang="en-US" altLang="ko-KR" sz="1200">
                <a:solidFill>
                  <a:schemeClr val="tx1"/>
                </a:solidFill>
                <a:latin typeface="+mj-lt"/>
                <a:ea typeface="나눔바른고딕" panose="020B0603020101020101"/>
              </a:rPr>
              <a:t>HandlerExecutionChain </a:t>
            </a:r>
            <a:r>
              <a:rPr lang="ko-KR" altLang="en-US" sz="1200">
                <a:solidFill>
                  <a:schemeClr val="tx1"/>
                </a:solidFill>
                <a:latin typeface="+mj-lt"/>
                <a:ea typeface="나눔바른고딕" panose="020B0603020101020101"/>
              </a:rPr>
              <a:t>객체의 속성으로 한개 이상 저장되며 각 인터셉터는 체인형태로 호출되어 실행된다</a:t>
            </a:r>
            <a:r>
              <a:rPr lang="ko-KR" altLang="en-US" sz="1200">
                <a:latin typeface="+mn-ea"/>
              </a:rPr>
              <a:t> </a:t>
            </a:r>
            <a:endParaRPr lang="en-US" altLang="ko-KR" sz="1200">
              <a:latin typeface="+mn-ea"/>
            </a:endParaRPr>
          </a:p>
        </p:txBody>
      </p:sp>
    </p:spTree>
    <p:extLst>
      <p:ext uri="{BB962C8B-B14F-4D97-AF65-F5344CB8AC3E}">
        <p14:creationId xmlns:p14="http://schemas.microsoft.com/office/powerpoint/2010/main" val="20597201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48616" y="2921169"/>
            <a:ext cx="6694781"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@ControllerAdvice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70130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는 특정 컨트롤러 또는 전체 컨트롤러에서 발생하는 예외를 전역적으로 처리하거나</a:t>
            </a:r>
            <a:r>
              <a:rPr lang="en-US" altLang="ko-KR" sz="1200">
                <a:latin typeface="+mn-ea"/>
              </a:rPr>
              <a:t> </a:t>
            </a:r>
            <a:r>
              <a:rPr lang="ko-KR" altLang="en-US" sz="1200">
                <a:latin typeface="+mn-ea"/>
              </a:rPr>
              <a:t>컨트롤러와 관련된 공통적인 기능을 구현하는 데 사용된다</a:t>
            </a: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0F325D1C-0073-814B-3980-B515786EB64F}"/>
              </a:ext>
            </a:extLst>
          </p:cNvPr>
          <p:cNvSpPr/>
          <p:nvPr/>
        </p:nvSpPr>
        <p:spPr>
          <a:xfrm>
            <a:off x="204675" y="1421099"/>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용도</a:t>
            </a:r>
          </a:p>
        </p:txBody>
      </p:sp>
      <p:graphicFrame>
        <p:nvGraphicFramePr>
          <p:cNvPr id="3" name="표 2">
            <a:extLst>
              <a:ext uri="{FF2B5EF4-FFF2-40B4-BE49-F238E27FC236}">
                <a16:creationId xmlns:a16="http://schemas.microsoft.com/office/drawing/2014/main" id="{071E2A41-241F-E7FF-1B40-016DCA09D3B7}"/>
              </a:ext>
            </a:extLst>
          </p:cNvPr>
          <p:cNvGraphicFramePr>
            <a:graphicFrameLocks noGrp="1"/>
          </p:cNvGraphicFramePr>
          <p:nvPr>
            <p:extLst>
              <p:ext uri="{D42A27DB-BD31-4B8C-83A1-F6EECF244321}">
                <p14:modId xmlns:p14="http://schemas.microsoft.com/office/powerpoint/2010/main" val="1605978657"/>
              </p:ext>
            </p:extLst>
          </p:nvPr>
        </p:nvGraphicFramePr>
        <p:xfrm>
          <a:off x="497639" y="1860026"/>
          <a:ext cx="11550318" cy="1321466"/>
        </p:xfrm>
        <a:graphic>
          <a:graphicData uri="http://schemas.openxmlformats.org/drawingml/2006/table">
            <a:tbl>
              <a:tblPr>
                <a:tableStyleId>{5C22544A-7EE6-4342-B048-85BDC9FD1C3A}</a:tableStyleId>
              </a:tblPr>
              <a:tblGrid>
                <a:gridCol w="1185556">
                  <a:extLst>
                    <a:ext uri="{9D8B030D-6E8A-4147-A177-3AD203B41FA5}">
                      <a16:colId xmlns:a16="http://schemas.microsoft.com/office/drawing/2014/main" val="2338430119"/>
                    </a:ext>
                  </a:extLst>
                </a:gridCol>
                <a:gridCol w="6334182">
                  <a:extLst>
                    <a:ext uri="{9D8B030D-6E8A-4147-A177-3AD203B41FA5}">
                      <a16:colId xmlns:a16="http://schemas.microsoft.com/office/drawing/2014/main" val="2996332703"/>
                    </a:ext>
                  </a:extLst>
                </a:gridCol>
                <a:gridCol w="1768642">
                  <a:extLst>
                    <a:ext uri="{9D8B030D-6E8A-4147-A177-3AD203B41FA5}">
                      <a16:colId xmlns:a16="http://schemas.microsoft.com/office/drawing/2014/main" val="586641629"/>
                    </a:ext>
                  </a:extLst>
                </a:gridCol>
                <a:gridCol w="2261938">
                  <a:extLst>
                    <a:ext uri="{9D8B030D-6E8A-4147-A177-3AD203B41FA5}">
                      <a16:colId xmlns:a16="http://schemas.microsoft.com/office/drawing/2014/main" val="1242983659"/>
                    </a:ext>
                  </a:extLst>
                </a:gridCol>
              </a:tblGrid>
              <a:tr h="275579">
                <a:tc>
                  <a:txBody>
                    <a:bodyPr/>
                    <a:lstStyle/>
                    <a:p>
                      <a:pPr algn="ctr" fontAlgn="ctr"/>
                      <a:r>
                        <a:rPr lang="ko-KR" altLang="en-US" sz="1200" b="0" u="none" strike="noStrike">
                          <a:effectLst/>
                          <a:latin typeface="+mn-lt"/>
                        </a:rPr>
                        <a:t>용도</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u="none" strike="noStrike">
                          <a:effectLst/>
                          <a:latin typeface="+mn-lt"/>
                        </a:rPr>
                        <a:t>설명</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u="none" strike="noStrike">
                          <a:effectLst/>
                          <a:latin typeface="+mn-lt"/>
                        </a:rPr>
                        <a:t>주요 애노테이션</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i="0" u="none" strike="noStrike">
                          <a:solidFill>
                            <a:srgbClr val="000000"/>
                          </a:solidFill>
                          <a:effectLst/>
                          <a:latin typeface="+mn-lt"/>
                          <a:ea typeface="맑은 고딕" panose="020B0503020000020004" pitchFamily="50" charset="-127"/>
                        </a:rPr>
                        <a:t>적용 순서</a:t>
                      </a:r>
                    </a:p>
                  </a:txBody>
                  <a:tcPr marL="6820" marR="6820" marT="6820" marB="0" anchor="ctr">
                    <a:solidFill>
                      <a:schemeClr val="accent5">
                        <a:lumMod val="20000"/>
                        <a:lumOff val="80000"/>
                      </a:schemeClr>
                    </a:solidFill>
                  </a:tcPr>
                </a:tc>
                <a:extLst>
                  <a:ext uri="{0D108BD9-81ED-4DB2-BD59-A6C34878D82A}">
                    <a16:rowId xmlns:a16="http://schemas.microsoft.com/office/drawing/2014/main" val="3898373894"/>
                  </a:ext>
                </a:extLst>
              </a:tr>
              <a:tr h="348629">
                <a:tc>
                  <a:txBody>
                    <a:bodyPr/>
                    <a:lstStyle/>
                    <a:p>
                      <a:pPr algn="ctr" fontAlgn="ctr"/>
                      <a:r>
                        <a:rPr lang="ko-KR" altLang="en-US" sz="1100" b="0" u="none" strike="noStrike">
                          <a:effectLst/>
                          <a:latin typeface="+mn-lt"/>
                        </a:rPr>
                        <a:t>예외 처리</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컨트롤러에서 발생한 예외를 전역적으로 처리할 수 있으며 적절한 응답을 생성할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sz="1100" u="none" strike="noStrike">
                          <a:effectLst/>
                          <a:latin typeface="+mn-lt"/>
                        </a:rPr>
                        <a:t>@ExceptionHandler</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l" fontAlgn="ctr"/>
                      <a:r>
                        <a:rPr lang="ko-KR" altLang="en-US" sz="1100"/>
                        <a:t>  메서드 실행 후에 적용</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446896745"/>
                  </a:ext>
                </a:extLst>
              </a:tr>
              <a:tr h="348629">
                <a:tc>
                  <a:txBody>
                    <a:bodyPr/>
                    <a:lstStyle/>
                    <a:p>
                      <a:pPr algn="ctr" fontAlgn="ctr"/>
                      <a:r>
                        <a:rPr lang="ko-KR" altLang="en-US" sz="1100" b="0" u="none" strike="noStrike">
                          <a:effectLst/>
                          <a:latin typeface="+mn-lt"/>
                        </a:rPr>
                        <a:t>모델 속성 관리</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컨트롤러의 모든 요청에 공통적으로 필요한 데이터를 추가할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sz="1100" u="none" strike="noStrike">
                          <a:effectLst/>
                          <a:latin typeface="+mn-lt"/>
                        </a:rPr>
                        <a:t>@ModelAttribute</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rowSpan="2">
                  <a:txBody>
                    <a:bodyPr/>
                    <a:lstStyle/>
                    <a:p>
                      <a:pPr algn="l" fontAlgn="ctr"/>
                      <a:r>
                        <a:rPr lang="ko-KR" altLang="en-US" sz="1100"/>
                        <a:t>  메서드 실행 전에 적용</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3640247110"/>
                  </a:ext>
                </a:extLst>
              </a:tr>
              <a:tr h="348629">
                <a:tc>
                  <a:txBody>
                    <a:bodyPr/>
                    <a:lstStyle/>
                    <a:p>
                      <a:pPr algn="ctr" fontAlgn="ctr"/>
                      <a:r>
                        <a:rPr lang="ko-KR" altLang="en-US" sz="1100" b="0" u="none" strike="noStrike">
                          <a:effectLst/>
                          <a:latin typeface="+mn-lt"/>
                        </a:rPr>
                        <a:t>데이터 바인딩</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요청 파라미터를 특정 형식으로 변환하거나 검증 로직을 적용할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altLang="ko-KR" sz="1100" u="none" strike="noStrike">
                          <a:effectLst/>
                          <a:latin typeface="+mn-lt"/>
                        </a:rPr>
                        <a:t>@InitBinder</a:t>
                      </a:r>
                    </a:p>
                  </a:txBody>
                  <a:tcPr marL="6820" marR="6820" marT="6820" marB="0" anchor="ctr">
                    <a:solidFill>
                      <a:schemeClr val="bg1"/>
                    </a:solidFill>
                  </a:tcPr>
                </a:tc>
                <a:tc vMerge="1">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2940764940"/>
                  </a:ext>
                </a:extLst>
              </a:tr>
            </a:tbl>
          </a:graphicData>
        </a:graphic>
      </p:graphicFrame>
      <p:sp>
        <p:nvSpPr>
          <p:cNvPr id="10" name="직사각형 9">
            <a:extLst>
              <a:ext uri="{FF2B5EF4-FFF2-40B4-BE49-F238E27FC236}">
                <a16:creationId xmlns:a16="http://schemas.microsoft.com/office/drawing/2014/main" id="{00A327F7-BBF4-CD91-1725-3025B0A4D476}"/>
              </a:ext>
            </a:extLst>
          </p:cNvPr>
          <p:cNvSpPr/>
          <p:nvPr/>
        </p:nvSpPr>
        <p:spPr>
          <a:xfrm>
            <a:off x="198756" y="3402755"/>
            <a:ext cx="230063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선언 방법 </a:t>
            </a:r>
            <a:r>
              <a:rPr lang="en-US" altLang="ko-KR" b="1">
                <a:solidFill>
                  <a:schemeClr val="accent1">
                    <a:lumMod val="75000"/>
                  </a:schemeClr>
                </a:solidFill>
                <a:latin typeface="+mn-ea"/>
              </a:rPr>
              <a:t>&amp; </a:t>
            </a:r>
            <a:r>
              <a:rPr lang="ko-KR" altLang="en-US" b="1">
                <a:solidFill>
                  <a:schemeClr val="accent1">
                    <a:lumMod val="75000"/>
                  </a:schemeClr>
                </a:solidFill>
                <a:latin typeface="+mn-ea"/>
              </a:rPr>
              <a:t>구조</a:t>
            </a:r>
          </a:p>
        </p:txBody>
      </p:sp>
      <p:graphicFrame>
        <p:nvGraphicFramePr>
          <p:cNvPr id="11" name="표 10">
            <a:extLst>
              <a:ext uri="{FF2B5EF4-FFF2-40B4-BE49-F238E27FC236}">
                <a16:creationId xmlns:a16="http://schemas.microsoft.com/office/drawing/2014/main" id="{58E3E90A-C8EB-EDEC-B183-646686A2126C}"/>
              </a:ext>
            </a:extLst>
          </p:cNvPr>
          <p:cNvGraphicFramePr>
            <a:graphicFrameLocks noGrp="1"/>
          </p:cNvGraphicFramePr>
          <p:nvPr>
            <p:extLst>
              <p:ext uri="{D42A27DB-BD31-4B8C-83A1-F6EECF244321}">
                <p14:modId xmlns:p14="http://schemas.microsoft.com/office/powerpoint/2010/main" val="4202816227"/>
              </p:ext>
            </p:extLst>
          </p:nvPr>
        </p:nvGraphicFramePr>
        <p:xfrm>
          <a:off x="3207279" y="4624370"/>
          <a:ext cx="8614514" cy="1904322"/>
        </p:xfrm>
        <a:graphic>
          <a:graphicData uri="http://schemas.openxmlformats.org/drawingml/2006/table">
            <a:tbl>
              <a:tblPr>
                <a:tableStyleId>{5C22544A-7EE6-4342-B048-85BDC9FD1C3A}</a:tableStyleId>
              </a:tblPr>
              <a:tblGrid>
                <a:gridCol w="1474786">
                  <a:extLst>
                    <a:ext uri="{9D8B030D-6E8A-4147-A177-3AD203B41FA5}">
                      <a16:colId xmlns:a16="http://schemas.microsoft.com/office/drawing/2014/main" val="1226109003"/>
                    </a:ext>
                  </a:extLst>
                </a:gridCol>
                <a:gridCol w="4487713">
                  <a:extLst>
                    <a:ext uri="{9D8B030D-6E8A-4147-A177-3AD203B41FA5}">
                      <a16:colId xmlns:a16="http://schemas.microsoft.com/office/drawing/2014/main" val="3114036824"/>
                    </a:ext>
                  </a:extLst>
                </a:gridCol>
                <a:gridCol w="2652015">
                  <a:extLst>
                    <a:ext uri="{9D8B030D-6E8A-4147-A177-3AD203B41FA5}">
                      <a16:colId xmlns:a16="http://schemas.microsoft.com/office/drawing/2014/main" val="2363348978"/>
                    </a:ext>
                  </a:extLst>
                </a:gridCol>
              </a:tblGrid>
              <a:tr h="314958">
                <a:tc>
                  <a:txBody>
                    <a:bodyPr/>
                    <a:lstStyle/>
                    <a:p>
                      <a:pPr algn="ctr" fontAlgn="ctr"/>
                      <a:r>
                        <a:rPr lang="ko-KR" altLang="en-US" sz="1200" b="1" u="none" strike="noStrike">
                          <a:effectLst/>
                          <a:latin typeface="+mn-lt"/>
                        </a:rPr>
                        <a:t>속성</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tc>
                  <a:txBody>
                    <a:bodyPr/>
                    <a:lstStyle/>
                    <a:p>
                      <a:pPr algn="ctr" fontAlgn="ctr"/>
                      <a:r>
                        <a:rPr lang="ko-KR" altLang="en-US" sz="1200" b="1" u="none" strike="noStrike">
                          <a:effectLst/>
                          <a:latin typeface="+mn-lt"/>
                        </a:rPr>
                        <a:t>설명</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tc>
                  <a:txBody>
                    <a:bodyPr/>
                    <a:lstStyle/>
                    <a:p>
                      <a:pPr algn="ctr" fontAlgn="ctr"/>
                      <a:r>
                        <a:rPr lang="ko-KR" altLang="en-US" sz="1200" b="1" u="none" strike="noStrike">
                          <a:effectLst/>
                          <a:latin typeface="+mn-lt"/>
                        </a:rPr>
                        <a:t>예제</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extLst>
                  <a:ext uri="{0D108BD9-81ED-4DB2-BD59-A6C34878D82A}">
                    <a16:rowId xmlns:a16="http://schemas.microsoft.com/office/drawing/2014/main" val="2991309183"/>
                  </a:ext>
                </a:extLst>
              </a:tr>
              <a:tr h="397341">
                <a:tc>
                  <a:txBody>
                    <a:bodyPr/>
                    <a:lstStyle/>
                    <a:p>
                      <a:pPr algn="ctr" fontAlgn="ctr"/>
                      <a:r>
                        <a:rPr lang="en-US" sz="1200" u="none" strike="noStrike">
                          <a:effectLst/>
                          <a:latin typeface="+mn-lt"/>
                        </a:rPr>
                        <a:t>annotations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애노테이션이 적용된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@ControllerAdvice(annotations = </a:t>
                      </a:r>
                    </a:p>
                    <a:p>
                      <a:pPr algn="l" fontAlgn="ctr"/>
                      <a:r>
                        <a:rPr lang="en-US" sz="1050" u="none" strike="noStrike">
                          <a:effectLst/>
                          <a:latin typeface="+mn-lt"/>
                        </a:rPr>
                        <a:t>  RestController.class)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94659738"/>
                  </a:ext>
                </a:extLst>
              </a:tr>
              <a:tr h="397341">
                <a:tc>
                  <a:txBody>
                    <a:bodyPr/>
                    <a:lstStyle/>
                    <a:p>
                      <a:pPr algn="ctr" fontAlgn="ctr"/>
                      <a:r>
                        <a:rPr lang="en-US" sz="1200" u="none" strike="noStrike">
                          <a:effectLst/>
                          <a:latin typeface="+mn-lt"/>
                        </a:rPr>
                        <a:t>basePackages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패키지 내의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@ControllerAdvice(basePackages = </a:t>
                      </a:r>
                    </a:p>
                    <a:p>
                      <a:pPr algn="l" fontAlgn="ctr"/>
                      <a:r>
                        <a:rPr lang="en-US" sz="1050" u="none" strike="noStrike">
                          <a:effectLst/>
                          <a:latin typeface="+mn-lt"/>
                        </a:rPr>
                        <a:t>  "com.example.controllers")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997322249"/>
                  </a:ext>
                </a:extLst>
              </a:tr>
              <a:tr h="397341">
                <a:tc>
                  <a:txBody>
                    <a:bodyPr/>
                    <a:lstStyle/>
                    <a:p>
                      <a:pPr algn="ctr" fontAlgn="ctr"/>
                      <a:r>
                        <a:rPr lang="en-US" sz="1200" u="none" strike="noStrike">
                          <a:effectLst/>
                          <a:latin typeface="+mn-lt"/>
                        </a:rPr>
                        <a:t>basePackageClasses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클래스가 속한 패키지의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@ControllerAdvice(basePackageClasses = </a:t>
                      </a:r>
                    </a:p>
                    <a:p>
                      <a:pPr algn="l" fontAlgn="ctr"/>
                      <a:r>
                        <a:rPr lang="en-US" sz="1050" u="none" strike="noStrike">
                          <a:effectLst/>
                          <a:latin typeface="+mn-lt"/>
                        </a:rPr>
                        <a:t>  {SomeController.class})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873259157"/>
                  </a:ext>
                </a:extLst>
              </a:tr>
              <a:tr h="397341">
                <a:tc>
                  <a:txBody>
                    <a:bodyPr/>
                    <a:lstStyle/>
                    <a:p>
                      <a:pPr algn="ctr" fontAlgn="ctr"/>
                      <a:r>
                        <a:rPr lang="en-US" sz="1200" u="none" strike="noStrike">
                          <a:effectLst/>
                          <a:latin typeface="+mn-lt"/>
                        </a:rPr>
                        <a:t>assignableTypes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클래스 또는 클래스 계층 구조에 속하는 컨트롤러만 선택</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@ControllerAdvice(assignableTypes = </a:t>
                      </a:r>
                    </a:p>
                    <a:p>
                      <a:pPr algn="l" fontAlgn="ctr"/>
                      <a:r>
                        <a:rPr lang="en-US" sz="1050" u="none" strike="noStrike">
                          <a:effectLst/>
                          <a:latin typeface="+mn-lt"/>
                        </a:rPr>
                        <a:t>  {AbstractController.class})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425239003"/>
                  </a:ext>
                </a:extLst>
              </a:tr>
            </a:tbl>
          </a:graphicData>
        </a:graphic>
      </p:graphicFrame>
      <p:pic>
        <p:nvPicPr>
          <p:cNvPr id="9" name="그림 8">
            <a:extLst>
              <a:ext uri="{FF2B5EF4-FFF2-40B4-BE49-F238E27FC236}">
                <a16:creationId xmlns:a16="http://schemas.microsoft.com/office/drawing/2014/main" id="{E02C1335-6D71-B2F0-8794-BC1CE8467880}"/>
              </a:ext>
            </a:extLst>
          </p:cNvPr>
          <p:cNvPicPr>
            <a:picLocks noChangeAspect="1"/>
          </p:cNvPicPr>
          <p:nvPr/>
        </p:nvPicPr>
        <p:blipFill>
          <a:blip r:embed="rId3"/>
          <a:stretch>
            <a:fillRect/>
          </a:stretch>
        </p:blipFill>
        <p:spPr>
          <a:xfrm>
            <a:off x="491720" y="4624370"/>
            <a:ext cx="2657061" cy="1904321"/>
          </a:xfrm>
          <a:prstGeom prst="rect">
            <a:avLst/>
          </a:prstGeom>
        </p:spPr>
      </p:pic>
      <p:sp>
        <p:nvSpPr>
          <p:cNvPr id="4" name="Rectangle 1">
            <a:extLst>
              <a:ext uri="{FF2B5EF4-FFF2-40B4-BE49-F238E27FC236}">
                <a16:creationId xmlns:a16="http://schemas.microsoft.com/office/drawing/2014/main" id="{39B71087-161C-93EA-F206-DAD05CCA24B0}"/>
              </a:ext>
            </a:extLst>
          </p:cNvPr>
          <p:cNvSpPr>
            <a:spLocks noChangeArrowheads="1"/>
          </p:cNvSpPr>
          <p:nvPr/>
        </p:nvSpPr>
        <p:spPr bwMode="auto">
          <a:xfrm>
            <a:off x="491720" y="3856057"/>
            <a:ext cx="11330073" cy="6987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400" b="0" i="0" u="none" strike="noStrike" cap="none" normalizeH="0" baseline="0">
                <a:ln>
                  <a:noFill/>
                </a:ln>
                <a:solidFill>
                  <a:srgbClr val="B3AE60"/>
                </a:solidFill>
                <a:effectLst/>
                <a:latin typeface="Arial Unicode MS"/>
                <a:ea typeface="JetBrains Mono"/>
              </a:rPr>
              <a:t>@ControllerAdvice</a:t>
            </a:r>
            <a:br>
              <a:rPr kumimoji="0" lang="ko-KR" altLang="ko-KR" sz="1400" b="0" i="0" u="none" strike="noStrike" cap="none" normalizeH="0" baseline="0">
                <a:ln>
                  <a:noFill/>
                </a:ln>
                <a:solidFill>
                  <a:srgbClr val="B3AE60"/>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public class </a:t>
            </a:r>
            <a:r>
              <a:rPr kumimoji="0" lang="en-US" altLang="ko-KR" sz="1400" b="0" i="0" u="none" strike="noStrike" cap="none" normalizeH="0" baseline="0">
                <a:ln>
                  <a:noFill/>
                </a:ln>
                <a:solidFill>
                  <a:srgbClr val="BCBEC4"/>
                </a:solidFill>
                <a:effectLst/>
                <a:latin typeface="Arial Unicode MS"/>
                <a:ea typeface="JetBrains Mono"/>
              </a:rPr>
              <a:t>SomeClass</a:t>
            </a:r>
            <a:r>
              <a:rPr kumimoji="0" lang="ko-KR" altLang="ko-KR" sz="1400" b="0" i="0" u="none" strike="noStrike" cap="none" normalizeH="0" baseline="0">
                <a:ln>
                  <a:noFill/>
                </a:ln>
                <a:solidFill>
                  <a:srgbClr val="BCBEC4"/>
                </a:solidFill>
                <a:effectLst/>
                <a:latin typeface="Arial Unicode MS"/>
                <a:ea typeface="JetBrains Mono"/>
              </a:rPr>
              <a:t> {</a:t>
            </a:r>
            <a:r>
              <a:rPr kumimoji="0" lang="en-US" altLang="ko-KR" sz="1400" b="0" i="0" u="none" strike="noStrike" cap="none" normalizeH="0" baseline="0">
                <a:ln>
                  <a:noFill/>
                </a:ln>
                <a:solidFill>
                  <a:srgbClr val="BCBEC4"/>
                </a:solidFill>
                <a:effectLst/>
                <a:latin typeface="Arial Unicode MS"/>
                <a:ea typeface="JetBrains Mono"/>
              </a:rPr>
              <a:t> </a:t>
            </a:r>
            <a:r>
              <a:rPr kumimoji="0" lang="ko-KR" altLang="ko-KR" sz="1400" b="0" i="0" u="none" strike="noStrike" cap="none" normalizeH="0" baseline="0">
                <a:ln>
                  <a:noFill/>
                </a:ln>
                <a:solidFill>
                  <a:srgbClr val="BCBEC4"/>
                </a:solidFill>
                <a:effectLst/>
                <a:latin typeface="Arial Unicode MS"/>
                <a:ea typeface="JetBrains Mono"/>
              </a:rPr>
              <a:t>}</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21F9FCAD-09D1-1F55-1286-3283B3099F93}"/>
              </a:ext>
            </a:extLst>
          </p:cNvPr>
          <p:cNvSpPr/>
          <p:nvPr/>
        </p:nvSpPr>
        <p:spPr>
          <a:xfrm>
            <a:off x="370207" y="896833"/>
            <a:ext cx="1145158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는 클래스 레벨에 선언하며 메서드 레벨에 선언하는 어노테이션</a:t>
            </a:r>
            <a:r>
              <a:rPr lang="en-US" altLang="ko-KR" sz="1200">
                <a:latin typeface="+mn-ea"/>
              </a:rPr>
              <a:t>(</a:t>
            </a:r>
            <a:r>
              <a:rPr lang="en-US" altLang="ko-KR" sz="1200" u="none" strike="noStrike">
                <a:effectLst/>
                <a:latin typeface="+mn-lt"/>
              </a:rPr>
              <a:t>@ExceptionHandler, @ModelAttribute, @InitBinder)</a:t>
            </a:r>
            <a:r>
              <a:rPr lang="ko-KR" altLang="en-US" sz="1200">
                <a:latin typeface="+mn-ea"/>
              </a:rPr>
              <a:t>과 함께 사용할 수 있다</a:t>
            </a:r>
            <a:endParaRPr lang="en-US" altLang="ko-KR" sz="1200">
              <a:latin typeface="+mn-ea"/>
            </a:endParaRPr>
          </a:p>
        </p:txBody>
      </p:sp>
    </p:spTree>
    <p:extLst>
      <p:ext uri="{BB962C8B-B14F-4D97-AF65-F5344CB8AC3E}">
        <p14:creationId xmlns:p14="http://schemas.microsoft.com/office/powerpoint/2010/main" val="2836461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992EE-99FC-C5A4-810A-1BE7420AAF60}"/>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072B350E-9044-F2F1-31B9-5F60BA2BD67B}"/>
              </a:ext>
            </a:extLst>
          </p:cNvPr>
          <p:cNvSpPr/>
          <p:nvPr/>
        </p:nvSpPr>
        <p:spPr>
          <a:xfrm>
            <a:off x="150630" y="250918"/>
            <a:ext cx="47760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 @ModelAttribute</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3935432D-0AD7-B188-799E-DB2EC5669D0A}"/>
              </a:ext>
            </a:extLst>
          </p:cNvPr>
          <p:cNvSpPr>
            <a:spLocks noChangeArrowheads="1"/>
          </p:cNvSpPr>
          <p:nvPr/>
        </p:nvSpPr>
        <p:spPr bwMode="auto">
          <a:xfrm>
            <a:off x="353929" y="789263"/>
            <a:ext cx="11580395"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GlobalModelAttributes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"appName"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ko-KR" altLang="en-US" sz="1200" b="0" i="0" u="none" strike="noStrike" cap="none" normalizeH="0" baseline="0">
                <a:ln>
                  <a:noFill/>
                </a:ln>
                <a:solidFill>
                  <a:schemeClr val="bg1">
                    <a:lumMod val="50000"/>
                  </a:schemeClr>
                </a:solidFill>
                <a:effectLst/>
                <a:latin typeface="Arial Unicode MS"/>
                <a:ea typeface="JetBrains Mono"/>
              </a:rPr>
              <a:t>모든 뷰에서 전역적으로 모델 데이터를 참조할 수 있다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addApplicationName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"My 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751BEAF2-26C9-6BE9-4EDE-798205A4D638}"/>
              </a:ext>
            </a:extLst>
          </p:cNvPr>
          <p:cNvSpPr>
            <a:spLocks noChangeArrowheads="1"/>
          </p:cNvSpPr>
          <p:nvPr/>
        </p:nvSpPr>
        <p:spPr bwMode="auto">
          <a:xfrm>
            <a:off x="353929" y="2503710"/>
            <a:ext cx="11580395"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ViewController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showView</a:t>
            </a:r>
            <a:r>
              <a:rPr kumimoji="0" lang="ko-KR" altLang="ko-KR" sz="1200" b="0" i="0" u="none" strike="noStrike" cap="none" normalizeH="0" baseline="0">
                <a:ln>
                  <a:noFill/>
                </a:ln>
                <a:solidFill>
                  <a:srgbClr val="BCBEC4"/>
                </a:solidFill>
                <a:effectLst/>
                <a:latin typeface="Arial Unicode MS"/>
                <a:ea typeface="JetBrains Mono"/>
              </a:rPr>
              <a:t>(Model model) {</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model </a:t>
            </a:r>
            <a:r>
              <a:rPr kumimoji="0" lang="ko-KR" altLang="en-US" sz="1200" b="0" i="0" u="none" strike="noStrike" cap="none" normalizeH="0" baseline="0">
                <a:ln>
                  <a:noFill/>
                </a:ln>
                <a:solidFill>
                  <a:schemeClr val="bg1">
                    <a:lumMod val="50000"/>
                  </a:schemeClr>
                </a:solidFill>
                <a:effectLst/>
                <a:latin typeface="Arial Unicode MS"/>
                <a:ea typeface="JetBrains Mono"/>
              </a:rPr>
              <a:t>에는 </a:t>
            </a:r>
            <a:r>
              <a:rPr kumimoji="0" lang="en-US" altLang="ko-KR" sz="1200" b="0" i="0" u="none" strike="noStrike" cap="none" normalizeH="0" baseline="0">
                <a:ln>
                  <a:noFill/>
                </a:ln>
                <a:solidFill>
                  <a:schemeClr val="bg1">
                    <a:lumMod val="50000"/>
                  </a:schemeClr>
                </a:solidFill>
                <a:effectLst/>
                <a:latin typeface="Arial Unicode MS"/>
                <a:ea typeface="JetBrains Mono"/>
              </a:rPr>
              <a:t>appName=My Application </a:t>
            </a:r>
            <a:r>
              <a:rPr kumimoji="0" lang="ko-KR" altLang="en-US" sz="1200" b="0" i="0" u="none" strike="noStrike" cap="none" normalizeH="0" baseline="0">
                <a:ln>
                  <a:noFill/>
                </a:ln>
                <a:solidFill>
                  <a:schemeClr val="bg1">
                    <a:lumMod val="50000"/>
                  </a:schemeClr>
                </a:solidFill>
                <a:effectLst/>
                <a:latin typeface="Arial Unicode MS"/>
                <a:ea typeface="JetBrains Mono"/>
              </a:rPr>
              <a:t>이 담겨져 있다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model.addAttribute(</a:t>
            </a:r>
            <a:r>
              <a:rPr kumimoji="0" lang="ko-KR" altLang="ko-KR" sz="1200" b="0" i="0" u="none" strike="noStrike" cap="none" normalizeH="0" baseline="0">
                <a:ln>
                  <a:noFill/>
                </a:ln>
                <a:solidFill>
                  <a:srgbClr val="6AAB73"/>
                </a:solidFill>
                <a:effectLst/>
                <a:latin typeface="Arial Unicode MS"/>
                <a:ea typeface="JetBrains Mono"/>
              </a:rPr>
              <a:t>"pageTitle"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"Welcome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"welcome"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CF655B38-D06D-868C-9AFB-C670845ECCD1}"/>
              </a:ext>
            </a:extLst>
          </p:cNvPr>
          <p:cNvSpPr>
            <a:spLocks noChangeArrowheads="1"/>
          </p:cNvSpPr>
          <p:nvPr/>
        </p:nvSpPr>
        <p:spPr bwMode="auto">
          <a:xfrm>
            <a:off x="353929" y="4402823"/>
            <a:ext cx="11580395"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&lt;!DOCTYPE html&gt;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html </a:t>
            </a:r>
            <a:r>
              <a:rPr kumimoji="0" lang="ko-KR" altLang="ko-KR" sz="1200" b="0" i="0" u="none" strike="noStrike" cap="none" normalizeH="0" baseline="0">
                <a:ln>
                  <a:noFill/>
                </a:ln>
                <a:solidFill>
                  <a:srgbClr val="BCBEC4"/>
                </a:solidFill>
                <a:effectLst/>
                <a:latin typeface="Arial Unicode MS"/>
                <a:ea typeface="JetBrains Mono"/>
              </a:rPr>
              <a:t>xmlns:th=</a:t>
            </a:r>
            <a:r>
              <a:rPr kumimoji="0" lang="ko-KR" altLang="ko-KR" sz="1200" b="0" i="0" u="none" strike="noStrike" cap="none" normalizeH="0" baseline="0">
                <a:ln>
                  <a:noFill/>
                </a:ln>
                <a:solidFill>
                  <a:srgbClr val="6AAB73"/>
                </a:solidFill>
                <a:effectLst/>
                <a:latin typeface="Arial Unicode MS"/>
                <a:ea typeface="JetBrains Mono"/>
              </a:rPr>
              <a:t>"http://www.thymeleaf.org"</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head</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title </a:t>
            </a:r>
            <a:r>
              <a:rPr kumimoji="0" lang="ko-KR" altLang="ko-KR" sz="1200" b="0" i="0" u="none" strike="noStrike" cap="none" normalizeH="0" baseline="0">
                <a:ln>
                  <a:noFill/>
                </a:ln>
                <a:solidFill>
                  <a:srgbClr val="BCBEC4"/>
                </a:solidFill>
                <a:effectLst/>
                <a:latin typeface="Arial Unicode MS"/>
                <a:ea typeface="JetBrains Mono"/>
              </a:rPr>
              <a:t>th:text=</a:t>
            </a:r>
            <a:r>
              <a:rPr kumimoji="0" lang="ko-KR" altLang="ko-KR" sz="1200" b="0" i="0" u="none" strike="noStrike" cap="none" normalizeH="0" baseline="0">
                <a:ln>
                  <a:noFill/>
                </a:ln>
                <a:solidFill>
                  <a:srgbClr val="6AAB73"/>
                </a:solidFill>
                <a:effectLst/>
                <a:latin typeface="Arial Unicode MS"/>
                <a:ea typeface="JetBrains Mono"/>
              </a:rPr>
              <a:t>"${pageTitle}"</a:t>
            </a:r>
            <a:r>
              <a:rPr kumimoji="0" lang="ko-KR" altLang="ko-KR" sz="1200" b="0" i="0" u="none" strike="noStrike" cap="none" normalizeH="0" baseline="0">
                <a:ln>
                  <a:noFill/>
                </a:ln>
                <a:solidFill>
                  <a:srgbClr val="BCBEC4"/>
                </a:solidFill>
                <a:effectLst/>
                <a:latin typeface="Arial Unicode MS"/>
                <a:ea typeface="JetBrains Mono"/>
              </a:rPr>
              <a:t>&gt;Page Title&lt;/title&gt;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Welcome Page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&lt;/head&gt;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body</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h1 </a:t>
            </a:r>
            <a:r>
              <a:rPr kumimoji="0" lang="ko-KR" altLang="ko-KR" sz="1200" b="0" i="0" u="none" strike="noStrike" cap="none" normalizeH="0" baseline="0">
                <a:ln>
                  <a:noFill/>
                </a:ln>
                <a:solidFill>
                  <a:srgbClr val="BCBEC4"/>
                </a:solidFill>
                <a:effectLst/>
                <a:latin typeface="Arial Unicode MS"/>
                <a:ea typeface="JetBrains Mono"/>
              </a:rPr>
              <a:t>th:text=</a:t>
            </a:r>
            <a:r>
              <a:rPr kumimoji="0" lang="ko-KR" altLang="ko-KR" sz="1200" b="0" i="0" u="none" strike="noStrike" cap="none" normalizeH="0" baseline="0">
                <a:ln>
                  <a:noFill/>
                </a:ln>
                <a:solidFill>
                  <a:srgbClr val="6AAB73"/>
                </a:solidFill>
                <a:effectLst/>
                <a:latin typeface="Arial Unicode MS"/>
                <a:ea typeface="JetBrains Mono"/>
              </a:rPr>
              <a:t>"${appName}"</a:t>
            </a:r>
            <a:r>
              <a:rPr kumimoji="0" lang="ko-KR" altLang="ko-KR" sz="1200" b="0" i="0" u="none" strike="noStrike" cap="none" normalizeH="0" baseline="0">
                <a:ln>
                  <a:noFill/>
                </a:ln>
                <a:solidFill>
                  <a:srgbClr val="BCBEC4"/>
                </a:solidFill>
                <a:effectLst/>
                <a:latin typeface="Arial Unicode MS"/>
                <a:ea typeface="JetBrains Mono"/>
              </a:rPr>
              <a:t>&gt;&lt;/h1&gt;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My Application</a:t>
            </a:r>
            <a:r>
              <a:rPr kumimoji="0" lang="ko-KR" altLang="en-US" sz="1200" b="0" i="0" u="none" strike="noStrike" cap="none" normalizeH="0" baseline="0">
                <a:ln>
                  <a:noFill/>
                </a:ln>
                <a:solidFill>
                  <a:schemeClr val="bg1">
                    <a:lumMod val="50000"/>
                  </a:schemeClr>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&lt;/body&gt;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C77DBB"/>
                </a:solidFill>
                <a:effectLst/>
                <a:latin typeface="Arial Unicode MS"/>
                <a:ea typeface="JetBrains Mono"/>
              </a:rPr>
              <a:t>html</a:t>
            </a:r>
            <a:r>
              <a:rPr kumimoji="0" lang="ko-KR" altLang="ko-KR" sz="1200" b="0" i="0" u="none" strike="noStrike" cap="none" normalizeH="0" baseline="0">
                <a:ln>
                  <a:noFill/>
                </a:ln>
                <a:solidFill>
                  <a:srgbClr val="BCBEC4"/>
                </a:solidFill>
                <a:effectLst/>
                <a:latin typeface="Arial Unicode MS"/>
                <a:ea typeface="JetBrains Mono"/>
              </a:rPr>
              <a:t>&gt;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70297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C1522-C71F-06C7-AE3B-B4CC59097EF5}"/>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395DC5E7-5BD8-6ABE-8F65-545EBF226183}"/>
              </a:ext>
            </a:extLst>
          </p:cNvPr>
          <p:cNvSpPr/>
          <p:nvPr/>
        </p:nvSpPr>
        <p:spPr>
          <a:xfrm>
            <a:off x="150630" y="250918"/>
            <a:ext cx="416697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 @InitBinder</a:t>
            </a:r>
            <a:endParaRPr lang="ko-KR" altLang="en-US" b="1">
              <a:solidFill>
                <a:schemeClr val="accent1">
                  <a:lumMod val="75000"/>
                </a:schemeClr>
              </a:solidFill>
              <a:latin typeface="+mn-ea"/>
            </a:endParaRPr>
          </a:p>
        </p:txBody>
      </p:sp>
      <p:sp>
        <p:nvSpPr>
          <p:cNvPr id="6" name="Rectangle 4">
            <a:extLst>
              <a:ext uri="{FF2B5EF4-FFF2-40B4-BE49-F238E27FC236}">
                <a16:creationId xmlns:a16="http://schemas.microsoft.com/office/drawing/2014/main" id="{FDA89A4C-73A2-EF48-B3A4-854B6DB22F37}"/>
              </a:ext>
            </a:extLst>
          </p:cNvPr>
          <p:cNvSpPr>
            <a:spLocks noChangeArrowheads="1"/>
          </p:cNvSpPr>
          <p:nvPr/>
        </p:nvSpPr>
        <p:spPr bwMode="auto">
          <a:xfrm>
            <a:off x="319072" y="711006"/>
            <a:ext cx="11213196"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GlobalDataBinder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SimpleDateFormat dateFormat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SimpleDateFormat(</a:t>
            </a:r>
            <a:r>
              <a:rPr kumimoji="0" lang="ko-KR" altLang="ko-KR" sz="1200" b="0" i="0" u="none" strike="noStrike" cap="none" normalizeH="0" baseline="0">
                <a:ln>
                  <a:noFill/>
                </a:ln>
                <a:solidFill>
                  <a:srgbClr val="6AAB73"/>
                </a:solidFill>
                <a:effectLst/>
                <a:latin typeface="Arial Unicode MS"/>
                <a:ea typeface="JetBrains Mono"/>
              </a:rPr>
              <a:t>"yyyy-MM-dd"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binder.registerCustomEditor(Date.</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CustomDateEditor(dateFormat, </a:t>
            </a:r>
            <a:r>
              <a:rPr kumimoji="0" lang="ko-KR" altLang="ko-KR" sz="1200" b="0" i="0" u="none" strike="noStrike" cap="none" normalizeH="0" baseline="0">
                <a:ln>
                  <a:noFill/>
                </a:ln>
                <a:solidFill>
                  <a:srgbClr val="CF8E6D"/>
                </a:solidFill>
                <a:effectLst/>
                <a:latin typeface="Arial Unicode MS"/>
                <a:ea typeface="JetBrains Mono"/>
              </a:rPr>
              <a:t>false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DE72D508-9851-2D20-6BA4-E8F5047F8562}"/>
              </a:ext>
            </a:extLst>
          </p:cNvPr>
          <p:cNvSpPr>
            <a:spLocks noChangeArrowheads="1"/>
          </p:cNvSpPr>
          <p:nvPr/>
        </p:nvSpPr>
        <p:spPr bwMode="auto">
          <a:xfrm>
            <a:off x="319072" y="2644170"/>
            <a:ext cx="11213196"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DateController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"/test/date"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testDate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 </a:t>
            </a:r>
            <a:r>
              <a:rPr kumimoji="0" lang="ko-KR" altLang="ko-KR" sz="1200" b="0" i="0" u="none" strike="noStrike" cap="none" normalizeH="0" baseline="0">
                <a:ln>
                  <a:noFill/>
                </a:ln>
                <a:solidFill>
                  <a:srgbClr val="BCBEC4"/>
                </a:solidFill>
                <a:effectLst/>
                <a:latin typeface="Arial Unicode MS"/>
                <a:ea typeface="JetBrains Mono"/>
              </a:rPr>
              <a:t>Date date)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"date: " </a:t>
            </a:r>
            <a:r>
              <a:rPr kumimoji="0" lang="ko-KR" altLang="ko-KR" sz="1200" b="0" i="0" u="none" strike="noStrike" cap="none" normalizeH="0" baseline="0">
                <a:ln>
                  <a:noFill/>
                </a:ln>
                <a:solidFill>
                  <a:srgbClr val="BCBEC4"/>
                </a:solidFill>
                <a:effectLst/>
                <a:latin typeface="Arial Unicode MS"/>
                <a:ea typeface="JetBrains Mono"/>
              </a:rPr>
              <a:t>+ date.toString();</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E5ABA0C9-FE5F-5613-B3F1-BAADB57C6640}"/>
              </a:ext>
            </a:extLst>
          </p:cNvPr>
          <p:cNvSpPr>
            <a:spLocks noChangeArrowheads="1"/>
          </p:cNvSpPr>
          <p:nvPr/>
        </p:nvSpPr>
        <p:spPr bwMode="auto">
          <a:xfrm>
            <a:off x="319072" y="4392668"/>
            <a:ext cx="11213196"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요청</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/test/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11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a:t>
            </a: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결과</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b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HTTP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OK</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Body: </a:t>
            </a:r>
            <a:r>
              <a:rPr lang="en-US" altLang="ko-KR" sz="1200">
                <a:solidFill>
                  <a:srgbClr val="BCBEC4"/>
                </a:solidFill>
                <a:latin typeface="Courier New" panose="02070309020205020404" pitchFamily="49" charset="0"/>
                <a:ea typeface="JetBrains Mono"/>
                <a:cs typeface="Courier New" panose="02070309020205020404" pitchFamily="49" charset="0"/>
              </a:rPr>
              <a:t>d</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ate: Fri Nov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01 00</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00</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UTC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endParaRPr kumimoji="0" lang="en-US"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요청</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/test/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11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b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HTTP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400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Bad Request</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Body: Invalid date format. Please use </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'yyyy-MM-dd'</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766888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28AF8-DDA6-9D9C-69EC-3BA4D728E3A9}"/>
            </a:ext>
          </a:extLst>
        </p:cNvPr>
        <p:cNvGrpSpPr/>
        <p:nvPr/>
      </p:nvGrpSpPr>
      <p:grpSpPr>
        <a:xfrm>
          <a:off x="0" y="0"/>
          <a:ext cx="0" cy="0"/>
          <a:chOff x="0" y="0"/>
          <a:chExt cx="0" cy="0"/>
        </a:xfrm>
      </p:grpSpPr>
      <p:sp>
        <p:nvSpPr>
          <p:cNvPr id="15" name="직사각형 14">
            <a:extLst>
              <a:ext uri="{FF2B5EF4-FFF2-40B4-BE49-F238E27FC236}">
                <a16:creationId xmlns:a16="http://schemas.microsoft.com/office/drawing/2014/main" id="{6B1099E0-DBB1-A6FD-61E7-4FCC337BEA14}"/>
              </a:ext>
            </a:extLst>
          </p:cNvPr>
          <p:cNvSpPr/>
          <p:nvPr/>
        </p:nvSpPr>
        <p:spPr>
          <a:xfrm>
            <a:off x="73393" y="206619"/>
            <a:ext cx="55301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@RestControllerAdvice</a:t>
            </a:r>
            <a:endParaRPr lang="ko-KR" altLang="en-US" b="1">
              <a:solidFill>
                <a:schemeClr val="accent1">
                  <a:lumMod val="75000"/>
                </a:schemeClr>
              </a:solidFill>
              <a:latin typeface="+mn-ea"/>
            </a:endParaRPr>
          </a:p>
        </p:txBody>
      </p:sp>
      <p:graphicFrame>
        <p:nvGraphicFramePr>
          <p:cNvPr id="2" name="표 1">
            <a:extLst>
              <a:ext uri="{FF2B5EF4-FFF2-40B4-BE49-F238E27FC236}">
                <a16:creationId xmlns:a16="http://schemas.microsoft.com/office/drawing/2014/main" id="{C962E33A-61E3-B930-25D6-86A21C6ED226}"/>
              </a:ext>
            </a:extLst>
          </p:cNvPr>
          <p:cNvGraphicFramePr>
            <a:graphicFrameLocks noGrp="1"/>
          </p:cNvGraphicFramePr>
          <p:nvPr>
            <p:extLst>
              <p:ext uri="{D42A27DB-BD31-4B8C-83A1-F6EECF244321}">
                <p14:modId xmlns:p14="http://schemas.microsoft.com/office/powerpoint/2010/main" val="347435794"/>
              </p:ext>
            </p:extLst>
          </p:nvPr>
        </p:nvGraphicFramePr>
        <p:xfrm>
          <a:off x="234850" y="658596"/>
          <a:ext cx="11008895" cy="1392627"/>
        </p:xfrm>
        <a:graphic>
          <a:graphicData uri="http://schemas.openxmlformats.org/drawingml/2006/table">
            <a:tbl>
              <a:tblPr>
                <a:tableStyleId>{5C22544A-7EE6-4342-B048-85BDC9FD1C3A}</a:tableStyleId>
              </a:tblPr>
              <a:tblGrid>
                <a:gridCol w="2047208">
                  <a:extLst>
                    <a:ext uri="{9D8B030D-6E8A-4147-A177-3AD203B41FA5}">
                      <a16:colId xmlns:a16="http://schemas.microsoft.com/office/drawing/2014/main" val="632987670"/>
                    </a:ext>
                  </a:extLst>
                </a:gridCol>
                <a:gridCol w="4573743">
                  <a:extLst>
                    <a:ext uri="{9D8B030D-6E8A-4147-A177-3AD203B41FA5}">
                      <a16:colId xmlns:a16="http://schemas.microsoft.com/office/drawing/2014/main" val="2184715166"/>
                    </a:ext>
                  </a:extLst>
                </a:gridCol>
                <a:gridCol w="4387944">
                  <a:extLst>
                    <a:ext uri="{9D8B030D-6E8A-4147-A177-3AD203B41FA5}">
                      <a16:colId xmlns:a16="http://schemas.microsoft.com/office/drawing/2014/main" val="3361398702"/>
                    </a:ext>
                  </a:extLst>
                </a:gridCol>
              </a:tblGrid>
              <a:tr h="446892">
                <a:tc>
                  <a:txBody>
                    <a:bodyPr/>
                    <a:lstStyle/>
                    <a:p>
                      <a:pPr algn="ctr" fontAlgn="b"/>
                      <a:r>
                        <a:rPr lang="ko-KR" altLang="en-US" sz="1200" b="1" u="none" strike="noStrike">
                          <a:effectLst/>
                        </a:rPr>
                        <a:t>기준</a:t>
                      </a:r>
                      <a:endParaRPr lang="ko-KR" alt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b"/>
                      <a:r>
                        <a:rPr lang="en-US" sz="1200" b="1" u="none" strike="noStrike">
                          <a:effectLst/>
                        </a:rPr>
                        <a:t>@ControllerAdvice</a:t>
                      </a:r>
                      <a:endParaRPr 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b"/>
                      <a:r>
                        <a:rPr lang="en-US" sz="1200" b="1" u="none" strike="noStrike">
                          <a:effectLst/>
                        </a:rPr>
                        <a:t>@RestControllerAdvice</a:t>
                      </a:r>
                      <a:endParaRPr 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val="2896376263"/>
                  </a:ext>
                </a:extLst>
              </a:tr>
              <a:tr h="315245">
                <a:tc>
                  <a:txBody>
                    <a:bodyPr/>
                    <a:lstStyle/>
                    <a:p>
                      <a:pPr algn="ctr" fontAlgn="ctr"/>
                      <a:r>
                        <a:rPr lang="ko-KR" altLang="en-US" sz="1200" b="0" u="none" strike="noStrike">
                          <a:effectLst/>
                        </a:rPr>
                        <a:t>적용 대상</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altLang="ko-KR" sz="1200" u="none" strike="noStrike">
                          <a:effectLst/>
                        </a:rPr>
                        <a:t>  @Controller</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altLang="ko-KR" sz="1200" u="none" strike="noStrike">
                          <a:effectLst/>
                        </a:rPr>
                        <a:t>  @</a:t>
                      </a:r>
                      <a:r>
                        <a:rPr lang="en-US" sz="1200" u="none" strike="noStrike">
                          <a:effectLst/>
                        </a:rPr>
                        <a:t>RestController</a:t>
                      </a:r>
                      <a:endParaRPr 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3352319504"/>
                  </a:ext>
                </a:extLst>
              </a:tr>
              <a:tr h="315245">
                <a:tc>
                  <a:txBody>
                    <a:bodyPr/>
                    <a:lstStyle/>
                    <a:p>
                      <a:pPr algn="ctr" fontAlgn="ctr"/>
                      <a:r>
                        <a:rPr lang="ko-KR" altLang="en-US" sz="1200" b="0" u="none" strike="noStrike">
                          <a:effectLst/>
                        </a:rPr>
                        <a:t>기본 응답 형식</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altLang="ko-KR" sz="1200" u="none" strike="noStrike">
                          <a:effectLst/>
                        </a:rPr>
                        <a:t>  View </a:t>
                      </a:r>
                      <a:r>
                        <a:rPr lang="ko-KR" altLang="en-US" sz="1200" u="none" strike="noStrike">
                          <a:effectLst/>
                        </a:rPr>
                        <a:t>이름 반환 또는 </a:t>
                      </a:r>
                      <a:r>
                        <a:rPr lang="en-US" altLang="ko-KR" sz="1200" u="none" strike="noStrike">
                          <a:effectLst/>
                        </a:rPr>
                        <a:t>HTML </a:t>
                      </a:r>
                      <a:r>
                        <a:rPr lang="ko-KR" altLang="en-US" sz="1200" u="none" strike="noStrike">
                          <a:effectLst/>
                        </a:rPr>
                        <a:t>렌더링</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sz="1200" u="none" strike="noStrike">
                          <a:effectLst/>
                        </a:rPr>
                        <a:t>  JSON </a:t>
                      </a:r>
                      <a:r>
                        <a:rPr lang="ko-KR" altLang="en-US" sz="1200" u="none" strike="noStrike">
                          <a:effectLst/>
                        </a:rPr>
                        <a:t>또는 </a:t>
                      </a:r>
                      <a:r>
                        <a:rPr lang="en-US" sz="1200" u="none" strike="noStrike">
                          <a:effectLst/>
                        </a:rPr>
                        <a:t>XML </a:t>
                      </a:r>
                      <a:r>
                        <a:rPr lang="ko-KR" altLang="en-US" sz="1200" u="none" strike="noStrike">
                          <a:effectLst/>
                        </a:rPr>
                        <a:t>응답</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928068719"/>
                  </a:ext>
                </a:extLst>
              </a:tr>
              <a:tr h="315245">
                <a:tc>
                  <a:txBody>
                    <a:bodyPr/>
                    <a:lstStyle/>
                    <a:p>
                      <a:pPr algn="ctr" fontAlgn="ctr"/>
                      <a:r>
                        <a:rPr lang="ko-KR" altLang="en-US" sz="1200" b="0" u="none" strike="noStrike">
                          <a:effectLst/>
                        </a:rPr>
                        <a:t>내부 메타 어노테이션</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sz="1200" u="none" strike="noStrike">
                          <a:effectLst/>
                        </a:rPr>
                        <a:t>  @Component</a:t>
                      </a:r>
                      <a:endParaRPr lang="en-US" sz="1200" b="0" i="0" u="none" strike="noStrike">
                        <a:solidFill>
                          <a:srgbClr val="0D0D0D"/>
                        </a:solidFill>
                        <a:effectLst/>
                        <a:latin typeface="Consolas" panose="020B0609020204030204" pitchFamily="49"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sz="1200" u="none" strike="noStrike">
                          <a:effectLst/>
                        </a:rPr>
                        <a:t>  @ControllerAdvice + @ResponseBody</a:t>
                      </a:r>
                      <a:endParaRPr lang="en-US" sz="1200" b="0" i="0" u="none" strike="noStrike">
                        <a:solidFill>
                          <a:srgbClr val="0D0D0D"/>
                        </a:solidFill>
                        <a:effectLst/>
                        <a:latin typeface="Consolas" panose="020B0609020204030204" pitchFamily="49"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315504316"/>
                  </a:ext>
                </a:extLst>
              </a:tr>
            </a:tbl>
          </a:graphicData>
        </a:graphic>
      </p:graphicFrame>
      <p:sp>
        <p:nvSpPr>
          <p:cNvPr id="24" name="직사각형 23">
            <a:extLst>
              <a:ext uri="{FF2B5EF4-FFF2-40B4-BE49-F238E27FC236}">
                <a16:creationId xmlns:a16="http://schemas.microsoft.com/office/drawing/2014/main" id="{4684D2FD-C400-6C25-1317-5CC3EFDBD983}"/>
              </a:ext>
            </a:extLst>
          </p:cNvPr>
          <p:cNvSpPr/>
          <p:nvPr/>
        </p:nvSpPr>
        <p:spPr>
          <a:xfrm>
            <a:off x="386214" y="2218119"/>
            <a:ext cx="2007857" cy="338554"/>
          </a:xfrm>
          <a:prstGeom prst="rect">
            <a:avLst/>
          </a:prstGeom>
        </p:spPr>
        <p:txBody>
          <a:bodyPr wrap="none">
            <a:spAutoFit/>
          </a:bodyPr>
          <a:lstStyle/>
          <a:p>
            <a:r>
              <a:rPr lang="en-US" altLang="ko-KR" sz="1600" b="1">
                <a:latin typeface="+mn-ea"/>
              </a:rPr>
              <a:t>@ControllerAdvice</a:t>
            </a:r>
            <a:endParaRPr lang="ko-KR" altLang="en-US" sz="1600" b="1">
              <a:latin typeface="+mn-ea"/>
            </a:endParaRPr>
          </a:p>
        </p:txBody>
      </p:sp>
      <p:sp>
        <p:nvSpPr>
          <p:cNvPr id="25" name="Rectangle 1">
            <a:extLst>
              <a:ext uri="{FF2B5EF4-FFF2-40B4-BE49-F238E27FC236}">
                <a16:creationId xmlns:a16="http://schemas.microsoft.com/office/drawing/2014/main" id="{4E788035-A3B4-43D5-B142-81F06A54FB8F}"/>
              </a:ext>
            </a:extLst>
          </p:cNvPr>
          <p:cNvSpPr>
            <a:spLocks noChangeArrowheads="1"/>
          </p:cNvSpPr>
          <p:nvPr/>
        </p:nvSpPr>
        <p:spPr bwMode="auto">
          <a:xfrm>
            <a:off x="458402" y="2556673"/>
            <a:ext cx="11008896" cy="19389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ModelAndView </a:t>
            </a:r>
            <a:r>
              <a:rPr kumimoji="0" lang="ko-KR" altLang="ko-KR" sz="1200" b="0" i="0" u="none" strike="noStrike" cap="none" normalizeH="0" baseline="0">
                <a:ln>
                  <a:noFill/>
                </a:ln>
                <a:solidFill>
                  <a:srgbClr val="56A8F5"/>
                </a:solidFill>
                <a:effectLst/>
                <a:latin typeface="Arial Unicode MS"/>
                <a:ea typeface="JetBrains Mono"/>
              </a:rPr>
              <a:t>handleIllegalArgumentException</a:t>
            </a:r>
            <a:r>
              <a:rPr kumimoji="0" lang="ko-KR" altLang="ko-KR" sz="1200" b="0" i="0" u="none" strike="noStrike" cap="none" normalizeH="0" baseline="0">
                <a:ln>
                  <a:noFill/>
                </a:ln>
                <a:solidFill>
                  <a:srgbClr val="BCBEC4"/>
                </a:solidFill>
                <a:effectLst/>
                <a:latin typeface="Arial Unicode MS"/>
                <a:ea typeface="JetBrains Mono"/>
              </a:rPr>
              <a:t>(IllegalArgumentException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ModelAndView mav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mav;</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6" name="직사각형 25">
            <a:extLst>
              <a:ext uri="{FF2B5EF4-FFF2-40B4-BE49-F238E27FC236}">
                <a16:creationId xmlns:a16="http://schemas.microsoft.com/office/drawing/2014/main" id="{9853A8A2-F7A4-0147-CCBC-84EC73EF4E01}"/>
              </a:ext>
            </a:extLst>
          </p:cNvPr>
          <p:cNvSpPr/>
          <p:nvPr/>
        </p:nvSpPr>
        <p:spPr>
          <a:xfrm>
            <a:off x="386214" y="4806777"/>
            <a:ext cx="2422202" cy="338554"/>
          </a:xfrm>
          <a:prstGeom prst="rect">
            <a:avLst/>
          </a:prstGeom>
        </p:spPr>
        <p:txBody>
          <a:bodyPr wrap="none">
            <a:spAutoFit/>
          </a:bodyPr>
          <a:lstStyle/>
          <a:p>
            <a:r>
              <a:rPr lang="en-US" altLang="ko-KR" sz="1600" b="1">
                <a:latin typeface="+mn-ea"/>
              </a:rPr>
              <a:t>@RestControllerAdvice</a:t>
            </a:r>
            <a:endParaRPr lang="ko-KR" altLang="en-US" sz="1600" b="1">
              <a:latin typeface="+mn-ea"/>
            </a:endParaRPr>
          </a:p>
        </p:txBody>
      </p:sp>
      <p:sp>
        <p:nvSpPr>
          <p:cNvPr id="27" name="Rectangle 1">
            <a:extLst>
              <a:ext uri="{FF2B5EF4-FFF2-40B4-BE49-F238E27FC236}">
                <a16:creationId xmlns:a16="http://schemas.microsoft.com/office/drawing/2014/main" id="{DACEFE9A-5997-2037-69DF-3D3214A8E0FF}"/>
              </a:ext>
            </a:extLst>
          </p:cNvPr>
          <p:cNvSpPr>
            <a:spLocks noChangeArrowheads="1"/>
          </p:cNvSpPr>
          <p:nvPr/>
        </p:nvSpPr>
        <p:spPr bwMode="auto">
          <a:xfrm>
            <a:off x="458402" y="5145331"/>
            <a:ext cx="11008896"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@RestControllerAdvice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RestControllerExceptionHandler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ResponseEntity&lt;String&gt; </a:t>
            </a:r>
            <a:r>
              <a:rPr kumimoji="0" lang="ko-KR" altLang="ko-KR" sz="1200" b="0" i="0" u="none" strike="noStrike" cap="none" normalizeH="0" baseline="0">
                <a:ln>
                  <a:noFill/>
                </a:ln>
                <a:solidFill>
                  <a:srgbClr val="56A8F5"/>
                </a:solidFill>
                <a:effectLst/>
                <a:latin typeface="Arial Unicode MS"/>
                <a:ea typeface="JetBrains Mono"/>
              </a:rPr>
              <a:t>handleException</a:t>
            </a:r>
            <a:r>
              <a:rPr kumimoji="0" lang="ko-KR" altLang="ko-KR" sz="1200" b="0" i="0" u="none" strike="noStrike" cap="none" normalizeH="0" baseline="0">
                <a:ln>
                  <a:noFill/>
                </a:ln>
                <a:solidFill>
                  <a:srgbClr val="BCBEC4"/>
                </a:solidFill>
                <a:effectLst/>
                <a:latin typeface="Arial Unicode MS"/>
                <a:ea typeface="JetBrains Mono"/>
              </a:rPr>
              <a: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ResponseEntity.status(HttpStatus.BAD_REQUEST).body(</a:t>
            </a:r>
            <a:r>
              <a:rPr kumimoji="0" lang="ko-KR" altLang="ko-KR" sz="1200" b="0" i="0" u="none" strike="noStrike" cap="none" normalizeH="0" baseline="0">
                <a:ln>
                  <a:noFill/>
                </a:ln>
                <a:solidFill>
                  <a:srgbClr val="6AAB73"/>
                </a:solidFill>
                <a:effectLst/>
                <a:latin typeface="Arial Unicode MS"/>
                <a:ea typeface="JetBrains Mono"/>
              </a:rPr>
              <a:t>"error: " </a:t>
            </a:r>
            <a:r>
              <a:rPr kumimoji="0" lang="ko-KR" altLang="ko-KR" sz="1200" b="0" i="0" u="none" strike="noStrike" cap="none" normalizeH="0" baseline="0">
                <a:ln>
                  <a:noFill/>
                </a:ln>
                <a:solidFill>
                  <a:srgbClr val="BCBEC4"/>
                </a:solidFill>
                <a:effectLst/>
                <a:latin typeface="Arial Unicode MS"/>
                <a:ea typeface="JetBrains Mono"/>
              </a:rPr>
              <a:t>+ ex.getMessage());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3071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7540E-208A-FFA7-44D5-61994C1B5801}"/>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125144DC-E9F3-E91D-0092-ACE7FCF826EA}"/>
              </a:ext>
            </a:extLst>
          </p:cNvPr>
          <p:cNvSpPr/>
          <p:nvPr/>
        </p:nvSpPr>
        <p:spPr>
          <a:xfrm>
            <a:off x="172186" y="190956"/>
            <a:ext cx="321158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HttpServletRequest </a:t>
            </a:r>
            <a:r>
              <a:rPr lang="ko-KR" altLang="en-US" b="1">
                <a:solidFill>
                  <a:schemeClr val="accent1">
                    <a:lumMod val="75000"/>
                  </a:schemeClr>
                </a:solidFill>
                <a:latin typeface="+mj-lt"/>
              </a:rPr>
              <a:t>구조</a:t>
            </a:r>
          </a:p>
        </p:txBody>
      </p:sp>
      <p:pic>
        <p:nvPicPr>
          <p:cNvPr id="4" name="그림 3">
            <a:extLst>
              <a:ext uri="{FF2B5EF4-FFF2-40B4-BE49-F238E27FC236}">
                <a16:creationId xmlns:a16="http://schemas.microsoft.com/office/drawing/2014/main" id="{F7BF0A4F-37DE-8CDB-C9DA-3169BE1FA5FA}"/>
              </a:ext>
            </a:extLst>
          </p:cNvPr>
          <p:cNvPicPr>
            <a:picLocks noChangeAspect="1"/>
          </p:cNvPicPr>
          <p:nvPr/>
        </p:nvPicPr>
        <p:blipFill>
          <a:blip r:embed="rId3"/>
          <a:stretch>
            <a:fillRect/>
          </a:stretch>
        </p:blipFill>
        <p:spPr>
          <a:xfrm>
            <a:off x="5634886" y="700712"/>
            <a:ext cx="2369766" cy="5917721"/>
          </a:xfrm>
          <a:prstGeom prst="rect">
            <a:avLst/>
          </a:prstGeom>
        </p:spPr>
      </p:pic>
      <p:pic>
        <p:nvPicPr>
          <p:cNvPr id="5" name="그림 4">
            <a:extLst>
              <a:ext uri="{FF2B5EF4-FFF2-40B4-BE49-F238E27FC236}">
                <a16:creationId xmlns:a16="http://schemas.microsoft.com/office/drawing/2014/main" id="{B9527027-F72E-A925-2AA7-9F168DD67711}"/>
              </a:ext>
            </a:extLst>
          </p:cNvPr>
          <p:cNvPicPr>
            <a:picLocks noChangeAspect="1"/>
          </p:cNvPicPr>
          <p:nvPr/>
        </p:nvPicPr>
        <p:blipFill>
          <a:blip r:embed="rId4"/>
          <a:stretch>
            <a:fillRect/>
          </a:stretch>
        </p:blipFill>
        <p:spPr>
          <a:xfrm>
            <a:off x="8514402" y="700712"/>
            <a:ext cx="2818851" cy="5917721"/>
          </a:xfrm>
          <a:prstGeom prst="rect">
            <a:avLst/>
          </a:prstGeom>
        </p:spPr>
      </p:pic>
      <p:cxnSp>
        <p:nvCxnSpPr>
          <p:cNvPr id="8" name="직선 화살표 연결선 7">
            <a:extLst>
              <a:ext uri="{FF2B5EF4-FFF2-40B4-BE49-F238E27FC236}">
                <a16:creationId xmlns:a16="http://schemas.microsoft.com/office/drawing/2014/main" id="{276E982A-4FF3-1D87-A844-81BBA756B54B}"/>
              </a:ext>
            </a:extLst>
          </p:cNvPr>
          <p:cNvCxnSpPr>
            <a:cxnSpLocks/>
            <a:stCxn id="4" idx="3"/>
            <a:endCxn id="5" idx="1"/>
          </p:cNvCxnSpPr>
          <p:nvPr/>
        </p:nvCxnSpPr>
        <p:spPr>
          <a:xfrm>
            <a:off x="8004652" y="3659573"/>
            <a:ext cx="5097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26A410B-DBFA-8BBD-FBDD-5132AA5B1280}"/>
              </a:ext>
            </a:extLst>
          </p:cNvPr>
          <p:cNvSpPr txBox="1"/>
          <p:nvPr/>
        </p:nvSpPr>
        <p:spPr>
          <a:xfrm>
            <a:off x="556650" y="2292887"/>
            <a:ext cx="4274028" cy="2090957"/>
          </a:xfrm>
          <a:prstGeom prst="rect">
            <a:avLst/>
          </a:prstGeom>
          <a:solidFill>
            <a:schemeClr val="bg2"/>
          </a:solidFill>
        </p:spPr>
        <p:txBody>
          <a:bodyPr wrap="square">
            <a:spAutoFit/>
          </a:bodyPr>
          <a:lstStyle/>
          <a:p>
            <a:pPr algn="r">
              <a:lnSpc>
                <a:spcPct val="150000"/>
              </a:lnSpc>
            </a:pPr>
            <a:r>
              <a:rPr lang="ko-KR" altLang="en-US" sz="1100" b="1"/>
              <a:t>HTTP 메서드</a:t>
            </a:r>
            <a:r>
              <a:rPr lang="ko-KR" altLang="en-US" sz="1100"/>
              <a:t> </a:t>
            </a:r>
            <a:r>
              <a:rPr lang="en-US" altLang="ko-KR" sz="1100"/>
              <a:t>: </a:t>
            </a:r>
            <a:r>
              <a:rPr lang="en-US" altLang="ko-KR" sz="1100">
                <a:solidFill>
                  <a:schemeClr val="tx1">
                    <a:lumMod val="50000"/>
                    <a:lumOff val="50000"/>
                  </a:schemeClr>
                </a:solidFill>
              </a:rPr>
              <a:t>POST</a:t>
            </a:r>
            <a:endParaRPr lang="ko-KR" altLang="en-US" sz="1100">
              <a:solidFill>
                <a:schemeClr val="tx1">
                  <a:lumMod val="50000"/>
                  <a:lumOff val="50000"/>
                </a:schemeClr>
              </a:solidFill>
            </a:endParaRPr>
          </a:p>
          <a:p>
            <a:pPr algn="r">
              <a:lnSpc>
                <a:spcPct val="150000"/>
              </a:lnSpc>
            </a:pPr>
            <a:r>
              <a:rPr lang="ko-KR" altLang="en-US" sz="1100" b="1"/>
              <a:t>URL</a:t>
            </a:r>
            <a:r>
              <a:rPr lang="ko-KR" altLang="en-US" sz="1100"/>
              <a:t> </a:t>
            </a:r>
            <a:r>
              <a:rPr lang="en-US" altLang="ko-KR" sz="1100"/>
              <a:t>: </a:t>
            </a:r>
            <a:r>
              <a:rPr lang="en-US" altLang="ko-KR" sz="1100">
                <a:solidFill>
                  <a:schemeClr val="tx1">
                    <a:lumMod val="50000"/>
                    <a:lumOff val="50000"/>
                  </a:schemeClr>
                </a:solidFill>
              </a:rPr>
              <a:t>/order?orderNum=32&amp;user=leaven</a:t>
            </a:r>
            <a:endParaRPr lang="ko-KR" altLang="en-US" sz="1100">
              <a:solidFill>
                <a:schemeClr val="tx1">
                  <a:lumMod val="50000"/>
                  <a:lumOff val="50000"/>
                </a:schemeClr>
              </a:solidFill>
            </a:endParaRPr>
          </a:p>
          <a:p>
            <a:pPr algn="r">
              <a:lnSpc>
                <a:spcPct val="150000"/>
              </a:lnSpc>
            </a:pPr>
            <a:r>
              <a:rPr lang="ko-KR" altLang="en-US" sz="1100" b="1"/>
              <a:t>프로토콜</a:t>
            </a:r>
            <a:r>
              <a:rPr lang="ko-KR" altLang="en-US" sz="1100"/>
              <a:t> </a:t>
            </a:r>
            <a:r>
              <a:rPr lang="en-US" altLang="ko-KR" sz="1100"/>
              <a:t>: </a:t>
            </a:r>
            <a:r>
              <a:rPr lang="en-US" altLang="ko-KR" sz="1100">
                <a:solidFill>
                  <a:schemeClr val="tx1">
                    <a:lumMod val="50000"/>
                    <a:lumOff val="50000"/>
                  </a:schemeClr>
                </a:solidFill>
              </a:rPr>
              <a:t>HTTP/1.1</a:t>
            </a:r>
            <a:endParaRPr lang="ko-KR" altLang="en-US" sz="1100">
              <a:solidFill>
                <a:schemeClr val="tx1">
                  <a:lumMod val="50000"/>
                  <a:lumOff val="50000"/>
                </a:schemeClr>
              </a:solidFill>
            </a:endParaRPr>
          </a:p>
          <a:p>
            <a:pPr algn="r">
              <a:lnSpc>
                <a:spcPct val="150000"/>
              </a:lnSpc>
            </a:pPr>
            <a:r>
              <a:rPr lang="ko-KR" altLang="en-US" sz="1100" b="1"/>
              <a:t>스키마</a:t>
            </a:r>
            <a:r>
              <a:rPr lang="ko-KR" altLang="en-US" sz="1100"/>
              <a:t> </a:t>
            </a:r>
            <a:r>
              <a:rPr lang="en-US" altLang="ko-KR" sz="1100"/>
              <a:t>: </a:t>
            </a:r>
            <a:r>
              <a:rPr lang="en-US" altLang="ko-KR" sz="1100">
                <a:solidFill>
                  <a:schemeClr val="tx1">
                    <a:lumMod val="50000"/>
                    <a:lumOff val="50000"/>
                  </a:schemeClr>
                </a:solidFill>
              </a:rPr>
              <a:t>http</a:t>
            </a:r>
            <a:endParaRPr lang="ko-KR" altLang="en-US" sz="1100">
              <a:solidFill>
                <a:schemeClr val="tx1">
                  <a:lumMod val="50000"/>
                  <a:lumOff val="50000"/>
                </a:schemeClr>
              </a:solidFill>
            </a:endParaRPr>
          </a:p>
          <a:p>
            <a:pPr algn="r">
              <a:lnSpc>
                <a:spcPct val="150000"/>
              </a:lnSpc>
            </a:pPr>
            <a:r>
              <a:rPr lang="ko-KR" altLang="en-US" sz="1100" b="1"/>
              <a:t>쿼리 스트링</a:t>
            </a:r>
            <a:r>
              <a:rPr lang="ko-KR" altLang="en-US" sz="1100"/>
              <a:t> </a:t>
            </a:r>
            <a:r>
              <a:rPr lang="en-US" altLang="ko-KR" sz="1100"/>
              <a:t>: </a:t>
            </a:r>
            <a:endParaRPr lang="ko-KR" altLang="en-US" sz="1100"/>
          </a:p>
          <a:p>
            <a:pPr algn="r">
              <a:lnSpc>
                <a:spcPct val="150000"/>
              </a:lnSpc>
            </a:pPr>
            <a:r>
              <a:rPr lang="ko-KR" altLang="en-US" sz="1100" b="1"/>
              <a:t>헤더</a:t>
            </a:r>
            <a:r>
              <a:rPr lang="ko-KR" altLang="en-US" sz="1100"/>
              <a:t> </a:t>
            </a:r>
            <a:r>
              <a:rPr lang="en-US" altLang="ko-KR" sz="1100"/>
              <a:t>: </a:t>
            </a:r>
            <a:r>
              <a:rPr lang="en-US" altLang="ko-KR" sz="1100">
                <a:solidFill>
                  <a:schemeClr val="tx1">
                    <a:lumMod val="50000"/>
                    <a:lumOff val="50000"/>
                  </a:schemeClr>
                </a:solidFill>
              </a:rPr>
              <a:t>Content-Type: application/x-www-form-urlencoded</a:t>
            </a:r>
            <a:endParaRPr lang="ko-KR" altLang="en-US" sz="1100">
              <a:solidFill>
                <a:schemeClr val="tx1">
                  <a:lumMod val="50000"/>
                  <a:lumOff val="50000"/>
                </a:schemeClr>
              </a:solidFill>
            </a:endParaRPr>
          </a:p>
          <a:p>
            <a:pPr algn="r">
              <a:lnSpc>
                <a:spcPct val="150000"/>
              </a:lnSpc>
            </a:pPr>
            <a:r>
              <a:rPr lang="ko-KR" altLang="en-US" sz="1100" b="1"/>
              <a:t>메시지 본문 (Body)</a:t>
            </a:r>
            <a:r>
              <a:rPr lang="ko-KR" altLang="en-US" sz="1100"/>
              <a:t> </a:t>
            </a:r>
            <a:r>
              <a:rPr lang="en-US" altLang="ko-KR" sz="1100"/>
              <a:t>: </a:t>
            </a:r>
            <a:r>
              <a:rPr lang="en-US" altLang="ko-KR" sz="1100">
                <a:solidFill>
                  <a:schemeClr val="tx1">
                    <a:lumMod val="50000"/>
                    <a:lumOff val="50000"/>
                  </a:schemeClr>
                </a:solidFill>
              </a:rPr>
              <a:t>name=onjsdnjs</a:t>
            </a:r>
            <a:endParaRPr lang="ko-KR" altLang="en-US" sz="1100">
              <a:solidFill>
                <a:schemeClr val="tx1">
                  <a:lumMod val="50000"/>
                  <a:lumOff val="50000"/>
                </a:schemeClr>
              </a:solidFill>
            </a:endParaRPr>
          </a:p>
          <a:p>
            <a:pPr algn="r">
              <a:lnSpc>
                <a:spcPct val="150000"/>
              </a:lnSpc>
            </a:pPr>
            <a:r>
              <a:rPr lang="ko-KR" altLang="en-US" sz="1100" b="1"/>
              <a:t>폼 파라미터 </a:t>
            </a:r>
            <a:r>
              <a:rPr lang="en-US" altLang="ko-KR" sz="1100"/>
              <a:t>:</a:t>
            </a:r>
            <a:endParaRPr lang="ko-KR" altLang="en-US" sz="1100"/>
          </a:p>
        </p:txBody>
      </p:sp>
      <p:sp>
        <p:nvSpPr>
          <p:cNvPr id="11" name="Rectangle 1">
            <a:extLst>
              <a:ext uri="{FF2B5EF4-FFF2-40B4-BE49-F238E27FC236}">
                <a16:creationId xmlns:a16="http://schemas.microsoft.com/office/drawing/2014/main" id="{AB053722-BC82-4FC6-0EB4-E7EE94030830}"/>
              </a:ext>
            </a:extLst>
          </p:cNvPr>
          <p:cNvSpPr>
            <a:spLocks noChangeArrowheads="1"/>
          </p:cNvSpPr>
          <p:nvPr/>
        </p:nvSpPr>
        <p:spPr bwMode="auto">
          <a:xfrm>
            <a:off x="556651" y="649114"/>
            <a:ext cx="4274028" cy="11683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POST /</a:t>
            </a:r>
            <a:r>
              <a:rPr kumimoji="0" lang="en-US" altLang="ko-KR" sz="1100" b="0" i="0" u="none" strike="noStrike" cap="none" normalizeH="0" baseline="0">
                <a:ln>
                  <a:noFill/>
                </a:ln>
                <a:solidFill>
                  <a:srgbClr val="BCBEC4"/>
                </a:solidFill>
                <a:effectLst/>
                <a:ea typeface="JetBrains Mono"/>
              </a:rPr>
              <a:t>order</a:t>
            </a:r>
            <a:r>
              <a:rPr kumimoji="0" lang="ko-KR" altLang="ko-KR" sz="1100" b="0" i="0" u="none" strike="noStrike" cap="none" normalizeH="0" baseline="0">
                <a:ln>
                  <a:noFill/>
                </a:ln>
                <a:solidFill>
                  <a:srgbClr val="BCBEC4"/>
                </a:solidFill>
                <a:effectLst/>
                <a:ea typeface="JetBrains Mono"/>
              </a:rPr>
              <a:t> HTTP/</a:t>
            </a:r>
            <a:r>
              <a:rPr kumimoji="0" lang="ko-KR" altLang="ko-KR" sz="1100" b="0" i="0" u="none" strike="noStrike" cap="none" normalizeH="0" baseline="0">
                <a:ln>
                  <a:noFill/>
                </a:ln>
                <a:solidFill>
                  <a:srgbClr val="2AACB8"/>
                </a:solidFill>
                <a:effectLst/>
                <a:ea typeface="JetBrains Mono"/>
              </a:rPr>
              <a:t>1.1</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Host: localhost:</a:t>
            </a:r>
            <a:r>
              <a:rPr kumimoji="0" lang="ko-KR" altLang="ko-KR" sz="1100" b="0" i="0" u="none" strike="noStrike" cap="none" normalizeH="0" baseline="0">
                <a:ln>
                  <a:noFill/>
                </a:ln>
                <a:solidFill>
                  <a:srgbClr val="2AACB8"/>
                </a:solidFill>
                <a:effectLst/>
                <a:ea typeface="JetBrains Mono"/>
              </a:rPr>
              <a:t>8080</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application/x-www-form-urlencoded</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endParaRPr lang="en-US" altLang="ko-KR" sz="1100">
              <a:solidFill>
                <a:srgbClr val="BCBEC4"/>
              </a:solidFill>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rPr>
              <a:t>orderNum=32&amp;user=leaven</a:t>
            </a:r>
            <a:endParaRPr kumimoji="0" lang="ko-KR" altLang="ko-KR" sz="1100" b="0" i="0" u="none" strike="noStrike" cap="none" normalizeH="0" baseline="0">
              <a:ln>
                <a:noFill/>
              </a:ln>
              <a:solidFill>
                <a:schemeClr val="accent4">
                  <a:lumMod val="75000"/>
                </a:schemeClr>
              </a:solidFill>
              <a:effectLst/>
            </a:endParaRPr>
          </a:p>
        </p:txBody>
      </p:sp>
      <p:cxnSp>
        <p:nvCxnSpPr>
          <p:cNvPr id="13" name="직선 화살표 연결선 12">
            <a:extLst>
              <a:ext uri="{FF2B5EF4-FFF2-40B4-BE49-F238E27FC236}">
                <a16:creationId xmlns:a16="http://schemas.microsoft.com/office/drawing/2014/main" id="{C7859297-CF09-8EDC-E33F-FB5FDCC8BBDA}"/>
              </a:ext>
            </a:extLst>
          </p:cNvPr>
          <p:cNvCxnSpPr>
            <a:cxnSpLocks/>
          </p:cNvCxnSpPr>
          <p:nvPr/>
        </p:nvCxnSpPr>
        <p:spPr>
          <a:xfrm flipV="1">
            <a:off x="4810268" y="2165684"/>
            <a:ext cx="1109269" cy="282875"/>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060C2AB5-3E55-6571-4E07-292BB95B4C3A}"/>
              </a:ext>
            </a:extLst>
          </p:cNvPr>
          <p:cNvCxnSpPr>
            <a:cxnSpLocks/>
          </p:cNvCxnSpPr>
          <p:nvPr/>
        </p:nvCxnSpPr>
        <p:spPr>
          <a:xfrm>
            <a:off x="4765149" y="2734425"/>
            <a:ext cx="1154388" cy="3473870"/>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EF5140C8-ADE4-C3C0-99C5-2DDC8E8563A8}"/>
              </a:ext>
            </a:extLst>
          </p:cNvPr>
          <p:cNvCxnSpPr>
            <a:cxnSpLocks/>
          </p:cNvCxnSpPr>
          <p:nvPr/>
        </p:nvCxnSpPr>
        <p:spPr>
          <a:xfrm>
            <a:off x="4830678" y="2976777"/>
            <a:ext cx="3935881" cy="1643731"/>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033D3768-6F39-627A-00CC-DFC8F89EA2DE}"/>
              </a:ext>
            </a:extLst>
          </p:cNvPr>
          <p:cNvCxnSpPr>
            <a:cxnSpLocks/>
          </p:cNvCxnSpPr>
          <p:nvPr/>
        </p:nvCxnSpPr>
        <p:spPr>
          <a:xfrm>
            <a:off x="4765149" y="3194867"/>
            <a:ext cx="4001410" cy="950012"/>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4292BA6-61CA-2258-CBB8-8743B4F38655}"/>
              </a:ext>
            </a:extLst>
          </p:cNvPr>
          <p:cNvCxnSpPr>
            <a:cxnSpLocks/>
          </p:cNvCxnSpPr>
          <p:nvPr/>
        </p:nvCxnSpPr>
        <p:spPr>
          <a:xfrm>
            <a:off x="4765149" y="3480733"/>
            <a:ext cx="1154388" cy="1230882"/>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7166847-5527-2F60-5593-DAF8231F7C4D}"/>
              </a:ext>
            </a:extLst>
          </p:cNvPr>
          <p:cNvCxnSpPr>
            <a:cxnSpLocks/>
          </p:cNvCxnSpPr>
          <p:nvPr/>
        </p:nvCxnSpPr>
        <p:spPr>
          <a:xfrm flipV="1">
            <a:off x="4810268" y="3317345"/>
            <a:ext cx="1067158" cy="411869"/>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82795F6-22ED-D20F-1FE6-AFAD36DAF701}"/>
              </a:ext>
            </a:extLst>
          </p:cNvPr>
          <p:cNvCxnSpPr>
            <a:cxnSpLocks/>
          </p:cNvCxnSpPr>
          <p:nvPr/>
        </p:nvCxnSpPr>
        <p:spPr>
          <a:xfrm flipV="1">
            <a:off x="4765149" y="1912369"/>
            <a:ext cx="4001410" cy="2064738"/>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8D647DB-C9BB-1477-2FAE-A596DB233F1C}"/>
              </a:ext>
            </a:extLst>
          </p:cNvPr>
          <p:cNvCxnSpPr>
            <a:cxnSpLocks/>
          </p:cNvCxnSpPr>
          <p:nvPr/>
        </p:nvCxnSpPr>
        <p:spPr>
          <a:xfrm flipV="1">
            <a:off x="4765149" y="1483016"/>
            <a:ext cx="4001410" cy="2703973"/>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360FEEC-2A3B-34E1-202F-879631F86DF7}"/>
              </a:ext>
            </a:extLst>
          </p:cNvPr>
          <p:cNvCxnSpPr>
            <a:cxnSpLocks/>
          </p:cNvCxnSpPr>
          <p:nvPr/>
        </p:nvCxnSpPr>
        <p:spPr>
          <a:xfrm flipV="1">
            <a:off x="4765149" y="1636295"/>
            <a:ext cx="4001410" cy="2550694"/>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279FAF7-F3D9-3451-F21C-0492A6CCEDDE}"/>
              </a:ext>
            </a:extLst>
          </p:cNvPr>
          <p:cNvSpPr txBox="1"/>
          <p:nvPr/>
        </p:nvSpPr>
        <p:spPr>
          <a:xfrm>
            <a:off x="496747" y="4585895"/>
            <a:ext cx="4475235" cy="567463"/>
          </a:xfrm>
          <a:prstGeom prst="rect">
            <a:avLst/>
          </a:prstGeom>
          <a:noFill/>
        </p:spPr>
        <p:txBody>
          <a:bodyPr wrap="square">
            <a:spAutoFit/>
          </a:bodyPr>
          <a:lstStyle/>
          <a:p>
            <a:pPr>
              <a:lnSpc>
                <a:spcPct val="150000"/>
              </a:lnSpc>
            </a:pPr>
            <a:r>
              <a:rPr lang="ko-KR" altLang="en-US" sz="1100">
                <a:latin typeface="+mj-lt"/>
              </a:rPr>
              <a:t>이 외에도 쿠키 정보 접근</a:t>
            </a:r>
            <a:r>
              <a:rPr lang="en-US" altLang="ko-KR" sz="1100">
                <a:latin typeface="+mj-lt"/>
              </a:rPr>
              <a:t>,</a:t>
            </a:r>
            <a:r>
              <a:rPr lang="ko-KR" altLang="en-US" sz="1100">
                <a:latin typeface="+mj-lt"/>
              </a:rPr>
              <a:t> 세션 관리</a:t>
            </a:r>
            <a:r>
              <a:rPr lang="en-US" altLang="ko-KR" sz="1100">
                <a:latin typeface="+mj-lt"/>
              </a:rPr>
              <a:t>, </a:t>
            </a:r>
            <a:r>
              <a:rPr lang="ko-KR" altLang="en-US" sz="1100">
                <a:latin typeface="+mj-lt"/>
              </a:rPr>
              <a:t>인증 정보 제공</a:t>
            </a:r>
            <a:r>
              <a:rPr lang="en-US" altLang="ko-KR" sz="1100">
                <a:latin typeface="+mj-lt"/>
              </a:rPr>
              <a:t>, </a:t>
            </a:r>
            <a:r>
              <a:rPr lang="ko-KR" altLang="en-US" sz="1100">
                <a:latin typeface="+mj-lt"/>
              </a:rPr>
              <a:t>멀티파트 처리 등 많은 </a:t>
            </a:r>
            <a:r>
              <a:rPr lang="en-US" altLang="ko-KR" sz="1100">
                <a:latin typeface="+mj-lt"/>
              </a:rPr>
              <a:t>API </a:t>
            </a:r>
            <a:r>
              <a:rPr lang="ko-KR" altLang="en-US" sz="1100">
                <a:latin typeface="+mj-lt"/>
              </a:rPr>
              <a:t>를 제공하고 있다</a:t>
            </a:r>
          </a:p>
        </p:txBody>
      </p:sp>
      <p:sp>
        <p:nvSpPr>
          <p:cNvPr id="46" name="TextBox 45">
            <a:extLst>
              <a:ext uri="{FF2B5EF4-FFF2-40B4-BE49-F238E27FC236}">
                <a16:creationId xmlns:a16="http://schemas.microsoft.com/office/drawing/2014/main" id="{C35713D5-6FC0-9619-4282-8BD5A5FFA9C6}"/>
              </a:ext>
            </a:extLst>
          </p:cNvPr>
          <p:cNvSpPr txBox="1"/>
          <p:nvPr/>
        </p:nvSpPr>
        <p:spPr>
          <a:xfrm>
            <a:off x="6289425" y="387165"/>
            <a:ext cx="1164137" cy="333617"/>
          </a:xfrm>
          <a:prstGeom prst="rect">
            <a:avLst/>
          </a:prstGeom>
          <a:noFill/>
        </p:spPr>
        <p:txBody>
          <a:bodyPr wrap="square">
            <a:spAutoFit/>
          </a:bodyPr>
          <a:lstStyle/>
          <a:p>
            <a:pPr>
              <a:lnSpc>
                <a:spcPct val="150000"/>
              </a:lnSpc>
            </a:pPr>
            <a:r>
              <a:rPr lang="en-US" altLang="ko-KR" sz="1200" i="1">
                <a:latin typeface="+mj-lt"/>
              </a:rPr>
              <a:t>HTTP</a:t>
            </a:r>
            <a:r>
              <a:rPr lang="ko-KR" altLang="en-US" sz="1200" i="1">
                <a:latin typeface="+mj-lt"/>
              </a:rPr>
              <a:t> 에 특화</a:t>
            </a:r>
          </a:p>
        </p:txBody>
      </p:sp>
      <p:sp>
        <p:nvSpPr>
          <p:cNvPr id="47" name="TextBox 46">
            <a:extLst>
              <a:ext uri="{FF2B5EF4-FFF2-40B4-BE49-F238E27FC236}">
                <a16:creationId xmlns:a16="http://schemas.microsoft.com/office/drawing/2014/main" id="{7614F21A-04AD-90F3-5307-E23EF01071B1}"/>
              </a:ext>
            </a:extLst>
          </p:cNvPr>
          <p:cNvSpPr txBox="1"/>
          <p:nvPr/>
        </p:nvSpPr>
        <p:spPr>
          <a:xfrm>
            <a:off x="9557182" y="387164"/>
            <a:ext cx="774589" cy="333617"/>
          </a:xfrm>
          <a:prstGeom prst="rect">
            <a:avLst/>
          </a:prstGeom>
          <a:noFill/>
        </p:spPr>
        <p:txBody>
          <a:bodyPr wrap="square">
            <a:spAutoFit/>
          </a:bodyPr>
          <a:lstStyle/>
          <a:p>
            <a:pPr>
              <a:lnSpc>
                <a:spcPct val="150000"/>
              </a:lnSpc>
            </a:pPr>
            <a:r>
              <a:rPr lang="ko-KR" altLang="en-US" sz="1200" i="1">
                <a:latin typeface="+mj-lt"/>
              </a:rPr>
              <a:t>웹 공통</a:t>
            </a:r>
          </a:p>
        </p:txBody>
      </p:sp>
      <p:sp>
        <p:nvSpPr>
          <p:cNvPr id="3" name="TextBox 2">
            <a:extLst>
              <a:ext uri="{FF2B5EF4-FFF2-40B4-BE49-F238E27FC236}">
                <a16:creationId xmlns:a16="http://schemas.microsoft.com/office/drawing/2014/main" id="{3FD15127-F35E-C1E4-BD0B-230A5EF10592}"/>
              </a:ext>
            </a:extLst>
          </p:cNvPr>
          <p:cNvSpPr txBox="1"/>
          <p:nvPr/>
        </p:nvSpPr>
        <p:spPr>
          <a:xfrm>
            <a:off x="496747" y="1979717"/>
            <a:ext cx="1663176" cy="292388"/>
          </a:xfrm>
          <a:prstGeom prst="rect">
            <a:avLst/>
          </a:prstGeom>
          <a:noFill/>
        </p:spPr>
        <p:txBody>
          <a:bodyPr wrap="square">
            <a:spAutoFit/>
          </a:bodyPr>
          <a:lstStyle/>
          <a:p>
            <a:r>
              <a:rPr lang="en-US" altLang="ko-KR" sz="1300" b="1">
                <a:latin typeface="+mj-lt"/>
              </a:rPr>
              <a:t>HTTP </a:t>
            </a:r>
            <a:r>
              <a:rPr lang="ko-KR" altLang="en-US" sz="1300" b="1">
                <a:latin typeface="+mj-lt"/>
              </a:rPr>
              <a:t>요청 데이터</a:t>
            </a:r>
            <a:r>
              <a:rPr lang="en-US" altLang="ko-KR" sz="1300" b="1">
                <a:latin typeface="+mj-lt"/>
              </a:rPr>
              <a:t> </a:t>
            </a:r>
            <a:endParaRPr lang="ko-KR" altLang="en-US" sz="1300" b="1"/>
          </a:p>
        </p:txBody>
      </p:sp>
      <p:sp>
        <p:nvSpPr>
          <p:cNvPr id="48" name="왼쪽 중괄호 47">
            <a:extLst>
              <a:ext uri="{FF2B5EF4-FFF2-40B4-BE49-F238E27FC236}">
                <a16:creationId xmlns:a16="http://schemas.microsoft.com/office/drawing/2014/main" id="{84D3BBCA-B582-045E-2AFA-85AC037E528D}"/>
              </a:ext>
            </a:extLst>
          </p:cNvPr>
          <p:cNvSpPr/>
          <p:nvPr/>
        </p:nvSpPr>
        <p:spPr>
          <a:xfrm>
            <a:off x="1924409" y="2407712"/>
            <a:ext cx="124933" cy="653426"/>
          </a:xfrm>
          <a:prstGeom prst="leftBrace">
            <a:avLst>
              <a:gd name="adj1" fmla="val 25327"/>
              <a:gd name="adj2" fmla="val 48130"/>
            </a:avLst>
          </a:prstGeom>
          <a:ln w="12700">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49" name="TextBox 48">
            <a:extLst>
              <a:ext uri="{FF2B5EF4-FFF2-40B4-BE49-F238E27FC236}">
                <a16:creationId xmlns:a16="http://schemas.microsoft.com/office/drawing/2014/main" id="{7583CAAF-D3DC-9AAA-2C6C-D6BBDF5BBBF3}"/>
              </a:ext>
            </a:extLst>
          </p:cNvPr>
          <p:cNvSpPr txBox="1"/>
          <p:nvPr/>
        </p:nvSpPr>
        <p:spPr>
          <a:xfrm>
            <a:off x="1167371" y="2527471"/>
            <a:ext cx="836852" cy="313547"/>
          </a:xfrm>
          <a:prstGeom prst="rect">
            <a:avLst/>
          </a:prstGeom>
          <a:noFill/>
        </p:spPr>
        <p:txBody>
          <a:bodyPr wrap="square">
            <a:spAutoFit/>
          </a:bodyPr>
          <a:lstStyle/>
          <a:p>
            <a:pPr algn="ctr">
              <a:lnSpc>
                <a:spcPct val="150000"/>
              </a:lnSpc>
            </a:pPr>
            <a:r>
              <a:rPr lang="en-US" altLang="ko-KR" sz="1100">
                <a:latin typeface="+mj-lt"/>
              </a:rPr>
              <a:t>Start Line</a:t>
            </a:r>
            <a:endParaRPr lang="ko-KR" altLang="en-US" sz="1100">
              <a:latin typeface="+mj-lt"/>
            </a:endParaRPr>
          </a:p>
        </p:txBody>
      </p:sp>
    </p:spTree>
    <p:extLst>
      <p:ext uri="{BB962C8B-B14F-4D97-AF65-F5344CB8AC3E}">
        <p14:creationId xmlns:p14="http://schemas.microsoft.com/office/powerpoint/2010/main" val="153735887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F14CF-E581-6860-417B-DAA86A54D606}"/>
            </a:ext>
          </a:extLst>
        </p:cNvPr>
        <p:cNvGrpSpPr/>
        <p:nvPr/>
      </p:nvGrpSpPr>
      <p:grpSpPr>
        <a:xfrm>
          <a:off x="0" y="0"/>
          <a:ext cx="0" cy="0"/>
          <a:chOff x="0" y="0"/>
          <a:chExt cx="0" cy="0"/>
        </a:xfrm>
      </p:grpSpPr>
      <p:sp>
        <p:nvSpPr>
          <p:cNvPr id="31" name="직사각형 30">
            <a:extLst>
              <a:ext uri="{FF2B5EF4-FFF2-40B4-BE49-F238E27FC236}">
                <a16:creationId xmlns:a16="http://schemas.microsoft.com/office/drawing/2014/main" id="{D878179A-ED8D-9A2E-C147-D5955149D5EE}"/>
              </a:ext>
            </a:extLst>
          </p:cNvPr>
          <p:cNvSpPr/>
          <p:nvPr/>
        </p:nvSpPr>
        <p:spPr>
          <a:xfrm>
            <a:off x="890296" y="4294745"/>
            <a:ext cx="4361448" cy="2045369"/>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5" name="모서리가 둥근 직사각형 38">
            <a:extLst>
              <a:ext uri="{FF2B5EF4-FFF2-40B4-BE49-F238E27FC236}">
                <a16:creationId xmlns:a16="http://schemas.microsoft.com/office/drawing/2014/main" id="{D6744FE7-8803-C6AC-6DDD-8EC49D11B5D0}"/>
              </a:ext>
            </a:extLst>
          </p:cNvPr>
          <p:cNvSpPr/>
          <p:nvPr/>
        </p:nvSpPr>
        <p:spPr>
          <a:xfrm>
            <a:off x="3452271" y="4679292"/>
            <a:ext cx="1594184" cy="1570119"/>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10" name="직사각형 9">
            <a:extLst>
              <a:ext uri="{FF2B5EF4-FFF2-40B4-BE49-F238E27FC236}">
                <a16:creationId xmlns:a16="http://schemas.microsoft.com/office/drawing/2014/main" id="{C54CCF7C-F774-7C6E-E2C0-F3C0B24A5C06}"/>
              </a:ext>
            </a:extLst>
          </p:cNvPr>
          <p:cNvSpPr/>
          <p:nvPr/>
        </p:nvSpPr>
        <p:spPr>
          <a:xfrm>
            <a:off x="151033" y="15016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a:t>
            </a:r>
            <a:endParaRPr lang="en-US" altLang="ko-KR" b="1">
              <a:solidFill>
                <a:schemeClr val="accent1">
                  <a:lumMod val="75000"/>
                </a:schemeClr>
              </a:solidFill>
              <a:latin typeface="+mn-ea"/>
            </a:endParaRPr>
          </a:p>
        </p:txBody>
      </p:sp>
      <p:sp>
        <p:nvSpPr>
          <p:cNvPr id="12" name="모서리가 둥근 직사각형 38">
            <a:extLst>
              <a:ext uri="{FF2B5EF4-FFF2-40B4-BE49-F238E27FC236}">
                <a16:creationId xmlns:a16="http://schemas.microsoft.com/office/drawing/2014/main" id="{B519336D-7E36-07F9-0DBA-92D65C2CF256}"/>
              </a:ext>
            </a:extLst>
          </p:cNvPr>
          <p:cNvSpPr/>
          <p:nvPr/>
        </p:nvSpPr>
        <p:spPr>
          <a:xfrm>
            <a:off x="2041852" y="2669337"/>
            <a:ext cx="2054053"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ControllerAdviceBean</a:t>
            </a:r>
          </a:p>
        </p:txBody>
      </p:sp>
      <p:cxnSp>
        <p:nvCxnSpPr>
          <p:cNvPr id="16" name="직선 화살표 연결선 15">
            <a:extLst>
              <a:ext uri="{FF2B5EF4-FFF2-40B4-BE49-F238E27FC236}">
                <a16:creationId xmlns:a16="http://schemas.microsoft.com/office/drawing/2014/main" id="{F4FC6EA3-FD37-780B-26FB-D8C51DCDBE16}"/>
              </a:ext>
            </a:extLst>
          </p:cNvPr>
          <p:cNvCxnSpPr>
            <a:cxnSpLocks/>
            <a:stCxn id="19" idx="2"/>
            <a:endCxn id="12" idx="0"/>
          </p:cNvCxnSpPr>
          <p:nvPr/>
        </p:nvCxnSpPr>
        <p:spPr>
          <a:xfrm>
            <a:off x="3068879" y="2278481"/>
            <a:ext cx="0" cy="3908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모서리가 둥근 직사각형 38">
            <a:extLst>
              <a:ext uri="{FF2B5EF4-FFF2-40B4-BE49-F238E27FC236}">
                <a16:creationId xmlns:a16="http://schemas.microsoft.com/office/drawing/2014/main" id="{23D25BE1-B788-13D1-C52F-35F02F3ADAA9}"/>
              </a:ext>
            </a:extLst>
          </p:cNvPr>
          <p:cNvSpPr/>
          <p:nvPr/>
        </p:nvSpPr>
        <p:spPr>
          <a:xfrm>
            <a:off x="4335200" y="59854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sp>
        <p:nvSpPr>
          <p:cNvPr id="19" name="다이아몬드 18">
            <a:extLst>
              <a:ext uri="{FF2B5EF4-FFF2-40B4-BE49-F238E27FC236}">
                <a16:creationId xmlns:a16="http://schemas.microsoft.com/office/drawing/2014/main" id="{010589FC-6E69-F0FA-5883-4F305BDF85A6}"/>
              </a:ext>
            </a:extLst>
          </p:cNvPr>
          <p:cNvSpPr/>
          <p:nvPr/>
        </p:nvSpPr>
        <p:spPr>
          <a:xfrm>
            <a:off x="2828087" y="1827987"/>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C81CA0BB-56A1-F675-CB77-4AA1F3C4ED02}"/>
              </a:ext>
            </a:extLst>
          </p:cNvPr>
          <p:cNvSpPr txBox="1"/>
          <p:nvPr/>
        </p:nvSpPr>
        <p:spPr>
          <a:xfrm>
            <a:off x="588782" y="1838456"/>
            <a:ext cx="2239305"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빈 클래스에 </a:t>
            </a:r>
            <a:r>
              <a:rPr lang="en-US" altLang="ko-KR" sz="1100">
                <a:solidFill>
                  <a:srgbClr val="FF0000"/>
                </a:solidFill>
                <a:effectLst/>
                <a:latin typeface="+mn-ea"/>
              </a:rPr>
              <a:t>@ControllerAdvice</a:t>
            </a:r>
            <a:r>
              <a:rPr lang="en-US" altLang="ko-KR" sz="1100">
                <a:latin typeface="+mn-ea"/>
              </a:rPr>
              <a:t> </a:t>
            </a:r>
            <a:r>
              <a:rPr lang="en-US" altLang="ko-KR" sz="1100">
                <a:solidFill>
                  <a:srgbClr val="FF0000"/>
                </a:solidFill>
                <a:latin typeface="+mn-ea"/>
              </a:rPr>
              <a:t>?</a:t>
            </a:r>
            <a:endParaRPr lang="en-US" altLang="ko-KR" sz="1100">
              <a:solidFill>
                <a:srgbClr val="FF0000"/>
              </a:solidFill>
              <a:effectLst/>
            </a:endParaRPr>
          </a:p>
        </p:txBody>
      </p:sp>
      <p:sp>
        <p:nvSpPr>
          <p:cNvPr id="33" name="다이아몬드 32">
            <a:extLst>
              <a:ext uri="{FF2B5EF4-FFF2-40B4-BE49-F238E27FC236}">
                <a16:creationId xmlns:a16="http://schemas.microsoft.com/office/drawing/2014/main" id="{5B220090-B7D9-4F19-F721-7881646315F2}"/>
              </a:ext>
            </a:extLst>
          </p:cNvPr>
          <p:cNvSpPr/>
          <p:nvPr/>
        </p:nvSpPr>
        <p:spPr>
          <a:xfrm>
            <a:off x="2828087" y="35410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6" name="직선 화살표 연결선 35">
            <a:extLst>
              <a:ext uri="{FF2B5EF4-FFF2-40B4-BE49-F238E27FC236}">
                <a16:creationId xmlns:a16="http://schemas.microsoft.com/office/drawing/2014/main" id="{1443FE14-8B18-3451-786A-84C47F6BF50A}"/>
              </a:ext>
            </a:extLst>
          </p:cNvPr>
          <p:cNvCxnSpPr>
            <a:cxnSpLocks/>
            <a:stCxn id="12" idx="2"/>
            <a:endCxn id="33" idx="0"/>
          </p:cNvCxnSpPr>
          <p:nvPr/>
        </p:nvCxnSpPr>
        <p:spPr>
          <a:xfrm>
            <a:off x="3068879" y="3163114"/>
            <a:ext cx="0" cy="3779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634C1EF-475F-F62E-7359-8805EB127CB7}"/>
              </a:ext>
            </a:extLst>
          </p:cNvPr>
          <p:cNvSpPr txBox="1"/>
          <p:nvPr/>
        </p:nvSpPr>
        <p:spPr>
          <a:xfrm>
            <a:off x="784756" y="3573434"/>
            <a:ext cx="2386653"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메서드에 </a:t>
            </a:r>
            <a:r>
              <a:rPr lang="en-US" altLang="ko-KR" sz="1100">
                <a:solidFill>
                  <a:srgbClr val="FF0000"/>
                </a:solidFill>
              </a:rPr>
              <a:t>@</a:t>
            </a:r>
            <a:r>
              <a:rPr lang="en-US" altLang="ko-KR" sz="1100">
                <a:solidFill>
                  <a:srgbClr val="FF0000"/>
                </a:solidFill>
                <a:effectLst/>
              </a:rPr>
              <a:t>initBinder </a:t>
            </a:r>
            <a:r>
              <a:rPr lang="en-US" altLang="ko-KR" sz="1100">
                <a:solidFill>
                  <a:srgbClr val="FF0000"/>
                </a:solidFill>
                <a:latin typeface="+mn-ea"/>
              </a:rPr>
              <a:t>?</a:t>
            </a:r>
            <a:endParaRPr lang="en-US" altLang="ko-KR" sz="1100">
              <a:solidFill>
                <a:srgbClr val="FF0000"/>
              </a:solidFill>
              <a:effectLst/>
            </a:endParaRPr>
          </a:p>
        </p:txBody>
      </p:sp>
      <p:sp>
        <p:nvSpPr>
          <p:cNvPr id="5" name="모서리가 둥근 직사각형 38">
            <a:extLst>
              <a:ext uri="{FF2B5EF4-FFF2-40B4-BE49-F238E27FC236}">
                <a16:creationId xmlns:a16="http://schemas.microsoft.com/office/drawing/2014/main" id="{A2598ABF-A078-350A-C9DD-627020C33308}"/>
              </a:ext>
            </a:extLst>
          </p:cNvPr>
          <p:cNvSpPr/>
          <p:nvPr/>
        </p:nvSpPr>
        <p:spPr>
          <a:xfrm>
            <a:off x="1101186" y="5217462"/>
            <a:ext cx="20540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ControllerAdviceBean</a:t>
            </a:r>
          </a:p>
        </p:txBody>
      </p:sp>
      <p:sp>
        <p:nvSpPr>
          <p:cNvPr id="15" name="TextBox 14">
            <a:extLst>
              <a:ext uri="{FF2B5EF4-FFF2-40B4-BE49-F238E27FC236}">
                <a16:creationId xmlns:a16="http://schemas.microsoft.com/office/drawing/2014/main" id="{7FB886CA-AF5D-460A-0FD4-3E65CA9CB2F4}"/>
              </a:ext>
            </a:extLst>
          </p:cNvPr>
          <p:cNvSpPr txBox="1"/>
          <p:nvPr/>
        </p:nvSpPr>
        <p:spPr>
          <a:xfrm>
            <a:off x="2222108" y="2281927"/>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22" name="모서리가 둥근 직사각형 38">
            <a:extLst>
              <a:ext uri="{FF2B5EF4-FFF2-40B4-BE49-F238E27FC236}">
                <a16:creationId xmlns:a16="http://schemas.microsoft.com/office/drawing/2014/main" id="{320DA205-BCD5-2D72-B48C-CAA7883BE956}"/>
              </a:ext>
            </a:extLst>
          </p:cNvPr>
          <p:cNvSpPr/>
          <p:nvPr/>
        </p:nvSpPr>
        <p:spPr>
          <a:xfrm>
            <a:off x="3562332" y="5076016"/>
            <a:ext cx="1333132"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23" name="모서리가 둥근 직사각형 38">
            <a:extLst>
              <a:ext uri="{FF2B5EF4-FFF2-40B4-BE49-F238E27FC236}">
                <a16:creationId xmlns:a16="http://schemas.microsoft.com/office/drawing/2014/main" id="{959FE9DA-C3B7-86EB-B12F-747A49863384}"/>
              </a:ext>
            </a:extLst>
          </p:cNvPr>
          <p:cNvSpPr/>
          <p:nvPr/>
        </p:nvSpPr>
        <p:spPr>
          <a:xfrm>
            <a:off x="3562332" y="5670271"/>
            <a:ext cx="1333132"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27" name="TextBox 26">
            <a:extLst>
              <a:ext uri="{FF2B5EF4-FFF2-40B4-BE49-F238E27FC236}">
                <a16:creationId xmlns:a16="http://schemas.microsoft.com/office/drawing/2014/main" id="{8C125D29-57CC-FD2D-220C-8CC85762A919}"/>
              </a:ext>
            </a:extLst>
          </p:cNvPr>
          <p:cNvSpPr txBox="1"/>
          <p:nvPr/>
        </p:nvSpPr>
        <p:spPr>
          <a:xfrm>
            <a:off x="3496936" y="4716645"/>
            <a:ext cx="1504854" cy="307777"/>
          </a:xfrm>
          <a:prstGeom prst="rect">
            <a:avLst/>
          </a:prstGeom>
          <a:noFill/>
        </p:spPr>
        <p:txBody>
          <a:bodyPr wrap="square">
            <a:spAutoFit/>
          </a:bodyPr>
          <a:lstStyle/>
          <a:p>
            <a:pPr algn="ctr">
              <a:spcBef>
                <a:spcPts val="400"/>
              </a:spcBef>
            </a:pPr>
            <a:r>
              <a:rPr lang="en-US" altLang="ko-KR" sz="1400">
                <a:solidFill>
                  <a:schemeClr val="tx1"/>
                </a:solidFill>
                <a:effectLst/>
              </a:rPr>
              <a:t>binderMethods</a:t>
            </a:r>
          </a:p>
        </p:txBody>
      </p:sp>
      <p:sp>
        <p:nvSpPr>
          <p:cNvPr id="32" name="TextBox 31">
            <a:extLst>
              <a:ext uri="{FF2B5EF4-FFF2-40B4-BE49-F238E27FC236}">
                <a16:creationId xmlns:a16="http://schemas.microsoft.com/office/drawing/2014/main" id="{52426081-36DD-09C3-2E75-CAE763F6C511}"/>
              </a:ext>
            </a:extLst>
          </p:cNvPr>
          <p:cNvSpPr txBox="1"/>
          <p:nvPr/>
        </p:nvSpPr>
        <p:spPr>
          <a:xfrm>
            <a:off x="1708434" y="4319921"/>
            <a:ext cx="2607925" cy="307777"/>
          </a:xfrm>
          <a:prstGeom prst="rect">
            <a:avLst/>
          </a:prstGeom>
          <a:noFill/>
        </p:spPr>
        <p:txBody>
          <a:bodyPr wrap="square">
            <a:spAutoFit/>
          </a:bodyPr>
          <a:lstStyle/>
          <a:p>
            <a:pPr algn="ctr">
              <a:spcBef>
                <a:spcPts val="400"/>
              </a:spcBef>
            </a:pPr>
            <a:r>
              <a:rPr lang="en-US" altLang="ko-KR" sz="1400"/>
              <a:t>InitBinderAdviceCacheMap</a:t>
            </a:r>
            <a:endParaRPr lang="en-US" altLang="ko-KR" sz="1400">
              <a:solidFill>
                <a:schemeClr val="tx1"/>
              </a:solidFill>
              <a:effectLst/>
            </a:endParaRPr>
          </a:p>
        </p:txBody>
      </p:sp>
      <p:cxnSp>
        <p:nvCxnSpPr>
          <p:cNvPr id="35" name="직선 화살표 연결선 34">
            <a:extLst>
              <a:ext uri="{FF2B5EF4-FFF2-40B4-BE49-F238E27FC236}">
                <a16:creationId xmlns:a16="http://schemas.microsoft.com/office/drawing/2014/main" id="{3BA500F9-3FCE-DF53-1A47-773531623DA6}"/>
              </a:ext>
            </a:extLst>
          </p:cNvPr>
          <p:cNvCxnSpPr>
            <a:cxnSpLocks/>
            <a:stCxn id="33" idx="2"/>
            <a:endCxn id="31" idx="0"/>
          </p:cNvCxnSpPr>
          <p:nvPr/>
        </p:nvCxnSpPr>
        <p:spPr>
          <a:xfrm>
            <a:off x="3068879" y="3991576"/>
            <a:ext cx="2141" cy="303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492C58C2-E770-BDC5-01A7-903D65F9C76B}"/>
              </a:ext>
            </a:extLst>
          </p:cNvPr>
          <p:cNvSpPr/>
          <p:nvPr/>
        </p:nvSpPr>
        <p:spPr>
          <a:xfrm>
            <a:off x="6451160" y="4294745"/>
            <a:ext cx="4361448" cy="2045369"/>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9" name="모서리가 둥근 직사각형 38">
            <a:extLst>
              <a:ext uri="{FF2B5EF4-FFF2-40B4-BE49-F238E27FC236}">
                <a16:creationId xmlns:a16="http://schemas.microsoft.com/office/drawing/2014/main" id="{3EDC536C-FD86-E3D1-1C8D-0D2E9B6E51A6}"/>
              </a:ext>
            </a:extLst>
          </p:cNvPr>
          <p:cNvSpPr/>
          <p:nvPr/>
        </p:nvSpPr>
        <p:spPr>
          <a:xfrm>
            <a:off x="8874772" y="4685308"/>
            <a:ext cx="1821300" cy="1570119"/>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51" name="모서리가 둥근 직사각형 38">
            <a:extLst>
              <a:ext uri="{FF2B5EF4-FFF2-40B4-BE49-F238E27FC236}">
                <a16:creationId xmlns:a16="http://schemas.microsoft.com/office/drawing/2014/main" id="{CE027F9E-2C98-21D6-591B-06190D914C5B}"/>
              </a:ext>
            </a:extLst>
          </p:cNvPr>
          <p:cNvSpPr/>
          <p:nvPr/>
        </p:nvSpPr>
        <p:spPr>
          <a:xfrm>
            <a:off x="7602716" y="2669337"/>
            <a:ext cx="2054053"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ControllerAdviceBean</a:t>
            </a:r>
          </a:p>
        </p:txBody>
      </p:sp>
      <p:cxnSp>
        <p:nvCxnSpPr>
          <p:cNvPr id="52" name="직선 화살표 연결선 51">
            <a:extLst>
              <a:ext uri="{FF2B5EF4-FFF2-40B4-BE49-F238E27FC236}">
                <a16:creationId xmlns:a16="http://schemas.microsoft.com/office/drawing/2014/main" id="{215D6D4A-77BD-4714-6AAF-CA0C1129E490}"/>
              </a:ext>
            </a:extLst>
          </p:cNvPr>
          <p:cNvCxnSpPr>
            <a:cxnSpLocks/>
            <a:stCxn id="54" idx="2"/>
            <a:endCxn id="51" idx="0"/>
          </p:cNvCxnSpPr>
          <p:nvPr/>
        </p:nvCxnSpPr>
        <p:spPr>
          <a:xfrm>
            <a:off x="8629743" y="2278481"/>
            <a:ext cx="0" cy="3908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다이아몬드 53">
            <a:extLst>
              <a:ext uri="{FF2B5EF4-FFF2-40B4-BE49-F238E27FC236}">
                <a16:creationId xmlns:a16="http://schemas.microsoft.com/office/drawing/2014/main" id="{F8C78404-C696-3B55-F48C-C8849FBAA131}"/>
              </a:ext>
            </a:extLst>
          </p:cNvPr>
          <p:cNvSpPr/>
          <p:nvPr/>
        </p:nvSpPr>
        <p:spPr>
          <a:xfrm>
            <a:off x="8388951" y="1827987"/>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326A111D-F55B-79EE-82FE-5B5064993054}"/>
              </a:ext>
            </a:extLst>
          </p:cNvPr>
          <p:cNvSpPr txBox="1"/>
          <p:nvPr/>
        </p:nvSpPr>
        <p:spPr>
          <a:xfrm>
            <a:off x="8870535" y="1863712"/>
            <a:ext cx="2239305"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빈 클래스에 </a:t>
            </a:r>
            <a:r>
              <a:rPr lang="en-US" altLang="ko-KR" sz="1100">
                <a:solidFill>
                  <a:srgbClr val="FF0000"/>
                </a:solidFill>
                <a:effectLst/>
                <a:latin typeface="+mn-ea"/>
              </a:rPr>
              <a:t>@ControllerAdvice</a:t>
            </a:r>
            <a:r>
              <a:rPr lang="en-US" altLang="ko-KR" sz="1100">
                <a:latin typeface="+mn-ea"/>
              </a:rPr>
              <a:t> </a:t>
            </a:r>
            <a:r>
              <a:rPr lang="en-US" altLang="ko-KR" sz="1100">
                <a:solidFill>
                  <a:srgbClr val="FF0000"/>
                </a:solidFill>
                <a:latin typeface="+mn-ea"/>
              </a:rPr>
              <a:t>?</a:t>
            </a:r>
            <a:endParaRPr lang="en-US" altLang="ko-KR" sz="1100">
              <a:solidFill>
                <a:srgbClr val="FF0000"/>
              </a:solidFill>
              <a:effectLst/>
            </a:endParaRPr>
          </a:p>
        </p:txBody>
      </p:sp>
      <p:sp>
        <p:nvSpPr>
          <p:cNvPr id="58" name="다이아몬드 57">
            <a:extLst>
              <a:ext uri="{FF2B5EF4-FFF2-40B4-BE49-F238E27FC236}">
                <a16:creationId xmlns:a16="http://schemas.microsoft.com/office/drawing/2014/main" id="{45CEF7F4-732B-B87A-3C73-0895DEB6B90B}"/>
              </a:ext>
            </a:extLst>
          </p:cNvPr>
          <p:cNvSpPr/>
          <p:nvPr/>
        </p:nvSpPr>
        <p:spPr>
          <a:xfrm>
            <a:off x="8388951" y="35410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9" name="직선 화살표 연결선 58">
            <a:extLst>
              <a:ext uri="{FF2B5EF4-FFF2-40B4-BE49-F238E27FC236}">
                <a16:creationId xmlns:a16="http://schemas.microsoft.com/office/drawing/2014/main" id="{D7BDF2F5-1DCF-7422-AE4B-4E7ABF4FD9CD}"/>
              </a:ext>
            </a:extLst>
          </p:cNvPr>
          <p:cNvCxnSpPr>
            <a:cxnSpLocks/>
            <a:stCxn id="51" idx="2"/>
            <a:endCxn id="58" idx="0"/>
          </p:cNvCxnSpPr>
          <p:nvPr/>
        </p:nvCxnSpPr>
        <p:spPr>
          <a:xfrm>
            <a:off x="8629743" y="3163114"/>
            <a:ext cx="0" cy="3779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0AD695-8538-6786-0022-B4447854B5AF}"/>
              </a:ext>
            </a:extLst>
          </p:cNvPr>
          <p:cNvSpPr txBox="1"/>
          <p:nvPr/>
        </p:nvSpPr>
        <p:spPr>
          <a:xfrm>
            <a:off x="8723187" y="3597939"/>
            <a:ext cx="2386653"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메서드에 </a:t>
            </a:r>
            <a:r>
              <a:rPr lang="en-US" altLang="ko-KR" sz="1100">
                <a:solidFill>
                  <a:srgbClr val="FF0000"/>
                </a:solidFill>
              </a:rPr>
              <a:t>@ModelAttributes</a:t>
            </a:r>
            <a:r>
              <a:rPr lang="en-US" altLang="ko-KR" sz="1100">
                <a:solidFill>
                  <a:srgbClr val="FF0000"/>
                </a:solidFill>
                <a:latin typeface="+mn-ea"/>
              </a:rPr>
              <a:t>?</a:t>
            </a:r>
            <a:endParaRPr lang="en-US" altLang="ko-KR" sz="1100">
              <a:solidFill>
                <a:srgbClr val="FF0000"/>
              </a:solidFill>
              <a:effectLst/>
            </a:endParaRPr>
          </a:p>
        </p:txBody>
      </p:sp>
      <p:sp>
        <p:nvSpPr>
          <p:cNvPr id="62" name="모서리가 둥근 직사각형 38">
            <a:extLst>
              <a:ext uri="{FF2B5EF4-FFF2-40B4-BE49-F238E27FC236}">
                <a16:creationId xmlns:a16="http://schemas.microsoft.com/office/drawing/2014/main" id="{52DF9B03-2888-7C6E-199B-FE593397E6CB}"/>
              </a:ext>
            </a:extLst>
          </p:cNvPr>
          <p:cNvSpPr/>
          <p:nvPr/>
        </p:nvSpPr>
        <p:spPr>
          <a:xfrm>
            <a:off x="6523687" y="5223478"/>
            <a:ext cx="20540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ControllerAdviceBean</a:t>
            </a:r>
          </a:p>
        </p:txBody>
      </p:sp>
      <p:sp>
        <p:nvSpPr>
          <p:cNvPr id="63" name="TextBox 62">
            <a:extLst>
              <a:ext uri="{FF2B5EF4-FFF2-40B4-BE49-F238E27FC236}">
                <a16:creationId xmlns:a16="http://schemas.microsoft.com/office/drawing/2014/main" id="{57F6FC20-FF00-FA9D-72F7-1C1299ADF054}"/>
              </a:ext>
            </a:extLst>
          </p:cNvPr>
          <p:cNvSpPr txBox="1"/>
          <p:nvPr/>
        </p:nvSpPr>
        <p:spPr>
          <a:xfrm>
            <a:off x="8620755" y="2335002"/>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66" name="모서리가 둥근 직사각형 38">
            <a:extLst>
              <a:ext uri="{FF2B5EF4-FFF2-40B4-BE49-F238E27FC236}">
                <a16:creationId xmlns:a16="http://schemas.microsoft.com/office/drawing/2014/main" id="{429162BF-F8C5-489D-E5ED-84B7E724E147}"/>
              </a:ext>
            </a:extLst>
          </p:cNvPr>
          <p:cNvSpPr/>
          <p:nvPr/>
        </p:nvSpPr>
        <p:spPr>
          <a:xfrm>
            <a:off x="8984833" y="5082032"/>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67" name="모서리가 둥근 직사각형 38">
            <a:extLst>
              <a:ext uri="{FF2B5EF4-FFF2-40B4-BE49-F238E27FC236}">
                <a16:creationId xmlns:a16="http://schemas.microsoft.com/office/drawing/2014/main" id="{32ECF5AD-2A10-3177-628F-38E7ACCECD60}"/>
              </a:ext>
            </a:extLst>
          </p:cNvPr>
          <p:cNvSpPr/>
          <p:nvPr/>
        </p:nvSpPr>
        <p:spPr>
          <a:xfrm>
            <a:off x="8984832" y="5676287"/>
            <a:ext cx="1584907"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69" name="TextBox 68">
            <a:extLst>
              <a:ext uri="{FF2B5EF4-FFF2-40B4-BE49-F238E27FC236}">
                <a16:creationId xmlns:a16="http://schemas.microsoft.com/office/drawing/2014/main" id="{FFA02180-2F25-EE23-86B6-AD7E3F065236}"/>
              </a:ext>
            </a:extLst>
          </p:cNvPr>
          <p:cNvSpPr txBox="1"/>
          <p:nvPr/>
        </p:nvSpPr>
        <p:spPr>
          <a:xfrm>
            <a:off x="9062551" y="4729782"/>
            <a:ext cx="1504854" cy="307777"/>
          </a:xfrm>
          <a:prstGeom prst="rect">
            <a:avLst/>
          </a:prstGeom>
          <a:noFill/>
        </p:spPr>
        <p:txBody>
          <a:bodyPr wrap="square">
            <a:spAutoFit/>
          </a:bodyPr>
          <a:lstStyle/>
          <a:p>
            <a:pPr algn="ctr">
              <a:spcBef>
                <a:spcPts val="400"/>
              </a:spcBef>
            </a:pPr>
            <a:r>
              <a:rPr lang="en-US" altLang="ko-KR" sz="1400"/>
              <a:t>model</a:t>
            </a:r>
            <a:r>
              <a:rPr lang="en-US" altLang="ko-KR" sz="1400">
                <a:solidFill>
                  <a:schemeClr val="tx1"/>
                </a:solidFill>
                <a:effectLst/>
              </a:rPr>
              <a:t>Methods</a:t>
            </a:r>
          </a:p>
        </p:txBody>
      </p:sp>
      <p:sp>
        <p:nvSpPr>
          <p:cNvPr id="70" name="TextBox 69">
            <a:extLst>
              <a:ext uri="{FF2B5EF4-FFF2-40B4-BE49-F238E27FC236}">
                <a16:creationId xmlns:a16="http://schemas.microsoft.com/office/drawing/2014/main" id="{6F9C3260-6C90-B27A-4B9E-FFB75CED76CB}"/>
              </a:ext>
            </a:extLst>
          </p:cNvPr>
          <p:cNvSpPr txBox="1"/>
          <p:nvPr/>
        </p:nvSpPr>
        <p:spPr>
          <a:xfrm>
            <a:off x="7129120" y="4333058"/>
            <a:ext cx="2833929" cy="307777"/>
          </a:xfrm>
          <a:prstGeom prst="rect">
            <a:avLst/>
          </a:prstGeom>
          <a:noFill/>
        </p:spPr>
        <p:txBody>
          <a:bodyPr wrap="square">
            <a:spAutoFit/>
          </a:bodyPr>
          <a:lstStyle/>
          <a:p>
            <a:pPr algn="ctr">
              <a:spcBef>
                <a:spcPts val="400"/>
              </a:spcBef>
            </a:pPr>
            <a:r>
              <a:rPr lang="en-US" altLang="ko-KR" sz="1400"/>
              <a:t>ModelAttributeAdviceCacheMap</a:t>
            </a:r>
            <a:endParaRPr lang="en-US" altLang="ko-KR" sz="1400">
              <a:solidFill>
                <a:schemeClr val="tx1"/>
              </a:solidFill>
              <a:effectLst/>
            </a:endParaRPr>
          </a:p>
        </p:txBody>
      </p:sp>
      <p:cxnSp>
        <p:nvCxnSpPr>
          <p:cNvPr id="72" name="직선 화살표 연결선 71">
            <a:extLst>
              <a:ext uri="{FF2B5EF4-FFF2-40B4-BE49-F238E27FC236}">
                <a16:creationId xmlns:a16="http://schemas.microsoft.com/office/drawing/2014/main" id="{08C630E3-E287-E614-4139-9CFF1DFE4AAC}"/>
              </a:ext>
            </a:extLst>
          </p:cNvPr>
          <p:cNvCxnSpPr>
            <a:cxnSpLocks/>
            <a:stCxn id="58" idx="2"/>
            <a:endCxn id="45" idx="0"/>
          </p:cNvCxnSpPr>
          <p:nvPr/>
        </p:nvCxnSpPr>
        <p:spPr>
          <a:xfrm>
            <a:off x="8629743" y="3991576"/>
            <a:ext cx="2141" cy="303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연결선: 꺾임 80">
            <a:extLst>
              <a:ext uri="{FF2B5EF4-FFF2-40B4-BE49-F238E27FC236}">
                <a16:creationId xmlns:a16="http://schemas.microsoft.com/office/drawing/2014/main" id="{BDB47950-BE31-D7E3-07FA-DEEC812B1695}"/>
              </a:ext>
            </a:extLst>
          </p:cNvPr>
          <p:cNvCxnSpPr>
            <a:stCxn id="18" idx="2"/>
            <a:endCxn id="19" idx="0"/>
          </p:cNvCxnSpPr>
          <p:nvPr/>
        </p:nvCxnSpPr>
        <p:spPr>
          <a:xfrm rot="5400000">
            <a:off x="4096710" y="64490"/>
            <a:ext cx="735666" cy="279132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CD360158-C7FF-60A6-CEB7-E920F3C9252B}"/>
              </a:ext>
            </a:extLst>
          </p:cNvPr>
          <p:cNvCxnSpPr>
            <a:stCxn id="18" idx="2"/>
            <a:endCxn id="54" idx="0"/>
          </p:cNvCxnSpPr>
          <p:nvPr/>
        </p:nvCxnSpPr>
        <p:spPr>
          <a:xfrm rot="16200000" flipH="1">
            <a:off x="6877142" y="75386"/>
            <a:ext cx="735666" cy="276953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4CB2FA6-2BE2-3678-C99D-4B9FD5133092}"/>
              </a:ext>
            </a:extLst>
          </p:cNvPr>
          <p:cNvSpPr txBox="1"/>
          <p:nvPr/>
        </p:nvSpPr>
        <p:spPr>
          <a:xfrm>
            <a:off x="4095905" y="2759451"/>
            <a:ext cx="3506811" cy="313547"/>
          </a:xfrm>
          <a:prstGeom prst="rect">
            <a:avLst/>
          </a:prstGeom>
          <a:noFill/>
        </p:spPr>
        <p:txBody>
          <a:bodyPr wrap="square">
            <a:spAutoFit/>
          </a:bodyPr>
          <a:lstStyle/>
          <a:p>
            <a:pPr>
              <a:lnSpc>
                <a:spcPct val="150000"/>
              </a:lnSpc>
              <a:spcBef>
                <a:spcPts val="400"/>
              </a:spcBef>
            </a:pPr>
            <a:r>
              <a:rPr lang="en-US" altLang="ko-KR" sz="1100">
                <a:effectLst/>
                <a:latin typeface="+mn-ea"/>
              </a:rPr>
              <a:t>@ControllerAdvice</a:t>
            </a:r>
            <a:r>
              <a:rPr lang="ko-KR" altLang="en-US" sz="1100">
                <a:effectLst/>
                <a:latin typeface="+mn-ea"/>
              </a:rPr>
              <a:t>가</a:t>
            </a:r>
            <a:r>
              <a:rPr lang="en-US" altLang="ko-KR" sz="1100">
                <a:effectLst/>
                <a:latin typeface="+mn-ea"/>
              </a:rPr>
              <a:t> </a:t>
            </a:r>
            <a:r>
              <a:rPr lang="ko-KR" altLang="en-US" sz="1100">
                <a:effectLst/>
                <a:latin typeface="+mn-ea"/>
              </a:rPr>
              <a:t>선언된 </a:t>
            </a:r>
            <a:r>
              <a:rPr lang="ko-KR" altLang="en-US" sz="1100">
                <a:latin typeface="+mn-ea"/>
              </a:rPr>
              <a:t>빈 속성을</a:t>
            </a:r>
            <a:r>
              <a:rPr lang="ko-KR" altLang="en-US" sz="1100">
                <a:effectLst/>
                <a:latin typeface="+mn-ea"/>
              </a:rPr>
              <a:t> 가지고 있다</a:t>
            </a:r>
            <a:endParaRPr lang="en-US" altLang="ko-KR" sz="1100">
              <a:effectLst/>
            </a:endParaRPr>
          </a:p>
        </p:txBody>
      </p:sp>
    </p:spTree>
    <p:extLst>
      <p:ext uri="{BB962C8B-B14F-4D97-AF65-F5344CB8AC3E}">
        <p14:creationId xmlns:p14="http://schemas.microsoft.com/office/powerpoint/2010/main" val="43166520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B8F4C-4D81-8ACB-8CEA-0279A73C6F11}"/>
            </a:ext>
          </a:extLst>
        </p:cNvPr>
        <p:cNvGrpSpPr/>
        <p:nvPr/>
      </p:nvGrpSpPr>
      <p:grpSpPr>
        <a:xfrm>
          <a:off x="0" y="0"/>
          <a:ext cx="0" cy="0"/>
          <a:chOff x="0" y="0"/>
          <a:chExt cx="0" cy="0"/>
        </a:xfrm>
      </p:grpSpPr>
      <p:sp>
        <p:nvSpPr>
          <p:cNvPr id="142" name="직사각형 141">
            <a:extLst>
              <a:ext uri="{FF2B5EF4-FFF2-40B4-BE49-F238E27FC236}">
                <a16:creationId xmlns:a16="http://schemas.microsoft.com/office/drawing/2014/main" id="{1820F27D-1FE3-A37B-9898-7E718A957D63}"/>
              </a:ext>
            </a:extLst>
          </p:cNvPr>
          <p:cNvSpPr/>
          <p:nvPr/>
        </p:nvSpPr>
        <p:spPr>
          <a:xfrm>
            <a:off x="9900596" y="5011156"/>
            <a:ext cx="1770038" cy="1636170"/>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9" name="모서리가 둥근 직사각형 38">
            <a:extLst>
              <a:ext uri="{FF2B5EF4-FFF2-40B4-BE49-F238E27FC236}">
                <a16:creationId xmlns:a16="http://schemas.microsoft.com/office/drawing/2014/main" id="{5ACDE701-F3A4-1560-1BCB-F55702710D0A}"/>
              </a:ext>
            </a:extLst>
          </p:cNvPr>
          <p:cNvSpPr/>
          <p:nvPr/>
        </p:nvSpPr>
        <p:spPr>
          <a:xfrm>
            <a:off x="1638535" y="145108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D297FF80-8B96-DC5C-14D0-83DDB4ACB8E4}"/>
              </a:ext>
            </a:extLst>
          </p:cNvPr>
          <p:cNvCxnSpPr>
            <a:cxnSpLocks/>
            <a:stCxn id="13" idx="2"/>
            <a:endCxn id="9" idx="0"/>
          </p:cNvCxnSpPr>
          <p:nvPr/>
        </p:nvCxnSpPr>
        <p:spPr>
          <a:xfrm>
            <a:off x="3159768" y="1159572"/>
            <a:ext cx="3774" cy="2915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9CA4CF18-A0DD-5D9D-465A-DB3CE341CAE7}"/>
              </a:ext>
            </a:extLst>
          </p:cNvPr>
          <p:cNvSpPr/>
          <p:nvPr/>
        </p:nvSpPr>
        <p:spPr>
          <a:xfrm>
            <a:off x="2240788" y="665796"/>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8C8C45BF-BB7B-BF26-78B0-A6EC4BE6C8C1}"/>
              </a:ext>
            </a:extLst>
          </p:cNvPr>
          <p:cNvCxnSpPr>
            <a:cxnSpLocks/>
            <a:stCxn id="9" idx="2"/>
            <a:endCxn id="45" idx="0"/>
          </p:cNvCxnSpPr>
          <p:nvPr/>
        </p:nvCxnSpPr>
        <p:spPr>
          <a:xfrm>
            <a:off x="3163542" y="1944861"/>
            <a:ext cx="3468" cy="3214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9F6B2BC-8F2D-9675-E274-F1C20536D44E}"/>
              </a:ext>
            </a:extLst>
          </p:cNvPr>
          <p:cNvSpPr/>
          <p:nvPr/>
        </p:nvSpPr>
        <p:spPr>
          <a:xfrm>
            <a:off x="559472" y="5070285"/>
            <a:ext cx="5153587" cy="1577040"/>
          </a:xfrm>
          <a:prstGeom prst="roundRect">
            <a:avLst>
              <a:gd name="adj" fmla="val 828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68" name="직사각형 67">
            <a:extLst>
              <a:ext uri="{FF2B5EF4-FFF2-40B4-BE49-F238E27FC236}">
                <a16:creationId xmlns:a16="http://schemas.microsoft.com/office/drawing/2014/main" id="{5F04166A-34FC-F8C2-1B16-668C4EB3646F}"/>
              </a:ext>
            </a:extLst>
          </p:cNvPr>
          <p:cNvSpPr/>
          <p:nvPr/>
        </p:nvSpPr>
        <p:spPr>
          <a:xfrm>
            <a:off x="175820" y="149785"/>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sp>
        <p:nvSpPr>
          <p:cNvPr id="45" name="모서리가 둥근 직사각형 38">
            <a:extLst>
              <a:ext uri="{FF2B5EF4-FFF2-40B4-BE49-F238E27FC236}">
                <a16:creationId xmlns:a16="http://schemas.microsoft.com/office/drawing/2014/main" id="{D1FBAC6C-7BD2-464D-48C9-E7D6649CBD3F}"/>
              </a:ext>
            </a:extLst>
          </p:cNvPr>
          <p:cNvSpPr/>
          <p:nvPr/>
        </p:nvSpPr>
        <p:spPr>
          <a:xfrm>
            <a:off x="1645471" y="2266292"/>
            <a:ext cx="304307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t>
            </a:r>
            <a:r>
              <a:rPr lang="en-US" altLang="ko-KR" sz="1400">
                <a:solidFill>
                  <a:schemeClr val="bg1"/>
                </a:solidFill>
                <a:effectLst/>
              </a:rPr>
              <a:t>odelAttributeAdviceCacheMap</a:t>
            </a:r>
          </a:p>
        </p:txBody>
      </p:sp>
      <p:sp>
        <p:nvSpPr>
          <p:cNvPr id="55" name="모서리가 둥근 직사각형 38">
            <a:extLst>
              <a:ext uri="{FF2B5EF4-FFF2-40B4-BE49-F238E27FC236}">
                <a16:creationId xmlns:a16="http://schemas.microsoft.com/office/drawing/2014/main" id="{AB0E0C18-3690-693C-A026-AD9F0F166D0A}"/>
              </a:ext>
            </a:extLst>
          </p:cNvPr>
          <p:cNvSpPr/>
          <p:nvPr/>
        </p:nvSpPr>
        <p:spPr>
          <a:xfrm>
            <a:off x="604977" y="3467987"/>
            <a:ext cx="2307153" cy="1071356"/>
          </a:xfrm>
          <a:prstGeom prst="roundRect">
            <a:avLst>
              <a:gd name="adj" fmla="val 824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08816AC8-675A-EC3B-DA9A-A75CE728FCE2}"/>
              </a:ext>
            </a:extLst>
          </p:cNvPr>
          <p:cNvSpPr/>
          <p:nvPr/>
        </p:nvSpPr>
        <p:spPr>
          <a:xfrm>
            <a:off x="966100" y="3914970"/>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80" name="연결선: 꺾임 79">
            <a:extLst>
              <a:ext uri="{FF2B5EF4-FFF2-40B4-BE49-F238E27FC236}">
                <a16:creationId xmlns:a16="http://schemas.microsoft.com/office/drawing/2014/main" id="{FA194D45-E156-6D74-C4F5-BD8539E30E80}"/>
              </a:ext>
            </a:extLst>
          </p:cNvPr>
          <p:cNvCxnSpPr>
            <a:stCxn id="45" idx="2"/>
            <a:endCxn id="55" idx="0"/>
          </p:cNvCxnSpPr>
          <p:nvPr/>
        </p:nvCxnSpPr>
        <p:spPr>
          <a:xfrm rot="5400000">
            <a:off x="2108823" y="2409799"/>
            <a:ext cx="707919" cy="140845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모서리가 둥근 직사각형 38">
            <a:extLst>
              <a:ext uri="{FF2B5EF4-FFF2-40B4-BE49-F238E27FC236}">
                <a16:creationId xmlns:a16="http://schemas.microsoft.com/office/drawing/2014/main" id="{55AC6FD4-1BBE-73F8-0726-3258915FD9A9}"/>
              </a:ext>
            </a:extLst>
          </p:cNvPr>
          <p:cNvSpPr/>
          <p:nvPr/>
        </p:nvSpPr>
        <p:spPr>
          <a:xfrm>
            <a:off x="3405906" y="3465409"/>
            <a:ext cx="2307153" cy="1071356"/>
          </a:xfrm>
          <a:prstGeom prst="roundRect">
            <a:avLst>
              <a:gd name="adj" fmla="val 824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83" name="모서리가 둥근 직사각형 38">
            <a:extLst>
              <a:ext uri="{FF2B5EF4-FFF2-40B4-BE49-F238E27FC236}">
                <a16:creationId xmlns:a16="http://schemas.microsoft.com/office/drawing/2014/main" id="{D6319AC4-DC82-74A8-2FDF-9044DB69AEE1}"/>
              </a:ext>
            </a:extLst>
          </p:cNvPr>
          <p:cNvSpPr/>
          <p:nvPr/>
        </p:nvSpPr>
        <p:spPr>
          <a:xfrm>
            <a:off x="3767029" y="3912392"/>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85" name="연결선: 꺾임 84">
            <a:extLst>
              <a:ext uri="{FF2B5EF4-FFF2-40B4-BE49-F238E27FC236}">
                <a16:creationId xmlns:a16="http://schemas.microsoft.com/office/drawing/2014/main" id="{6F8CC05C-8E56-B487-A9BD-D125E6512C57}"/>
              </a:ext>
            </a:extLst>
          </p:cNvPr>
          <p:cNvCxnSpPr>
            <a:stCxn id="45" idx="2"/>
            <a:endCxn id="82" idx="0"/>
          </p:cNvCxnSpPr>
          <p:nvPr/>
        </p:nvCxnSpPr>
        <p:spPr>
          <a:xfrm rot="16200000" flipH="1">
            <a:off x="3510576" y="2416501"/>
            <a:ext cx="705341" cy="139247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1134DB-ABB6-9DBB-926E-BD4979FA7EE3}"/>
              </a:ext>
            </a:extLst>
          </p:cNvPr>
          <p:cNvSpPr txBox="1"/>
          <p:nvPr/>
        </p:nvSpPr>
        <p:spPr>
          <a:xfrm>
            <a:off x="2330060" y="5155991"/>
            <a:ext cx="1493420" cy="307777"/>
          </a:xfrm>
          <a:prstGeom prst="rect">
            <a:avLst/>
          </a:prstGeom>
          <a:noFill/>
        </p:spPr>
        <p:txBody>
          <a:bodyPr wrap="square">
            <a:spAutoFit/>
          </a:bodyPr>
          <a:lstStyle/>
          <a:p>
            <a:pPr algn="ctr"/>
            <a:r>
              <a:rPr lang="en-US" altLang="ko-KR" sz="1400">
                <a:solidFill>
                  <a:schemeClr val="tx1"/>
                </a:solidFill>
                <a:effectLst/>
              </a:rPr>
              <a:t>ModelFactory</a:t>
            </a:r>
            <a:endParaRPr lang="ko-KR" altLang="en-US" sz="1400"/>
          </a:p>
        </p:txBody>
      </p:sp>
      <p:sp>
        <p:nvSpPr>
          <p:cNvPr id="92" name="모서리가 둥근 직사각형 38">
            <a:extLst>
              <a:ext uri="{FF2B5EF4-FFF2-40B4-BE49-F238E27FC236}">
                <a16:creationId xmlns:a16="http://schemas.microsoft.com/office/drawing/2014/main" id="{F8C0A46E-B794-6DD5-5C87-9C95F9EBD33A}"/>
              </a:ext>
            </a:extLst>
          </p:cNvPr>
          <p:cNvSpPr/>
          <p:nvPr/>
        </p:nvSpPr>
        <p:spPr>
          <a:xfrm>
            <a:off x="655105" y="5576639"/>
            <a:ext cx="2421665" cy="958623"/>
          </a:xfrm>
          <a:prstGeom prst="roundRect">
            <a:avLst>
              <a:gd name="adj" fmla="val 8244"/>
            </a:avLst>
          </a:prstGeom>
          <a:solidFill>
            <a:schemeClr val="bg1">
              <a:lumMod val="95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a:t>
            </a:r>
            <a:r>
              <a:rPr lang="en-US" altLang="ko-KR" sz="1400">
                <a:solidFill>
                  <a:schemeClr val="tx1"/>
                </a:solidFill>
                <a:effectLst/>
              </a:rPr>
              <a:t>odelMethod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94" name="모서리가 둥근 직사각형 38">
            <a:extLst>
              <a:ext uri="{FF2B5EF4-FFF2-40B4-BE49-F238E27FC236}">
                <a16:creationId xmlns:a16="http://schemas.microsoft.com/office/drawing/2014/main" id="{CD377D87-8F4E-CB6B-765A-25EB8DAAEA90}"/>
              </a:ext>
            </a:extLst>
          </p:cNvPr>
          <p:cNvSpPr/>
          <p:nvPr/>
        </p:nvSpPr>
        <p:spPr>
          <a:xfrm>
            <a:off x="709862" y="5983082"/>
            <a:ext cx="2317554"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sp>
        <p:nvSpPr>
          <p:cNvPr id="95" name="모서리가 둥근 직사각형 38">
            <a:extLst>
              <a:ext uri="{FF2B5EF4-FFF2-40B4-BE49-F238E27FC236}">
                <a16:creationId xmlns:a16="http://schemas.microsoft.com/office/drawing/2014/main" id="{053AA3B1-31AC-780C-6ED5-1F3B8D8E5DF2}"/>
              </a:ext>
            </a:extLst>
          </p:cNvPr>
          <p:cNvSpPr/>
          <p:nvPr/>
        </p:nvSpPr>
        <p:spPr>
          <a:xfrm>
            <a:off x="3181073" y="5576639"/>
            <a:ext cx="2421665" cy="958623"/>
          </a:xfrm>
          <a:prstGeom prst="roundRect">
            <a:avLst>
              <a:gd name="adj" fmla="val 8244"/>
            </a:avLst>
          </a:prstGeom>
          <a:solidFill>
            <a:schemeClr val="bg1">
              <a:lumMod val="95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a:t>
            </a:r>
            <a:r>
              <a:rPr lang="en-US" altLang="ko-KR" sz="1400">
                <a:solidFill>
                  <a:schemeClr val="tx1"/>
                </a:solidFill>
                <a:effectLst/>
              </a:rPr>
              <a:t>odelMethod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96" name="모서리가 둥근 직사각형 38">
            <a:extLst>
              <a:ext uri="{FF2B5EF4-FFF2-40B4-BE49-F238E27FC236}">
                <a16:creationId xmlns:a16="http://schemas.microsoft.com/office/drawing/2014/main" id="{338CCE38-1FCE-7EC4-BAE5-FF677A5998CC}"/>
              </a:ext>
            </a:extLst>
          </p:cNvPr>
          <p:cNvSpPr/>
          <p:nvPr/>
        </p:nvSpPr>
        <p:spPr>
          <a:xfrm>
            <a:off x="3235830" y="5983082"/>
            <a:ext cx="2317554"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cxnSp>
        <p:nvCxnSpPr>
          <p:cNvPr id="98" name="연결선: 꺾임 97">
            <a:extLst>
              <a:ext uri="{FF2B5EF4-FFF2-40B4-BE49-F238E27FC236}">
                <a16:creationId xmlns:a16="http://schemas.microsoft.com/office/drawing/2014/main" id="{7C4F359B-054B-AFDB-9E5C-3A7214A8CC49}"/>
              </a:ext>
            </a:extLst>
          </p:cNvPr>
          <p:cNvCxnSpPr>
            <a:stCxn id="55" idx="2"/>
            <a:endCxn id="34" idx="0"/>
          </p:cNvCxnSpPr>
          <p:nvPr/>
        </p:nvCxnSpPr>
        <p:spPr>
          <a:xfrm rot="16200000" flipH="1">
            <a:off x="2181939" y="4115958"/>
            <a:ext cx="530942" cy="137771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연결선: 꺾임 99">
            <a:extLst>
              <a:ext uri="{FF2B5EF4-FFF2-40B4-BE49-F238E27FC236}">
                <a16:creationId xmlns:a16="http://schemas.microsoft.com/office/drawing/2014/main" id="{D57B94A7-0DD1-77AA-2C2A-363CDED094B6}"/>
              </a:ext>
            </a:extLst>
          </p:cNvPr>
          <p:cNvCxnSpPr>
            <a:stCxn id="82" idx="2"/>
            <a:endCxn id="34" idx="0"/>
          </p:cNvCxnSpPr>
          <p:nvPr/>
        </p:nvCxnSpPr>
        <p:spPr>
          <a:xfrm rot="5400000">
            <a:off x="3581115" y="4091917"/>
            <a:ext cx="533520" cy="1423217"/>
          </a:xfrm>
          <a:prstGeom prst="bentConnector3">
            <a:avLst>
              <a:gd name="adj1" fmla="val 5112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그룹 101">
            <a:extLst>
              <a:ext uri="{FF2B5EF4-FFF2-40B4-BE49-F238E27FC236}">
                <a16:creationId xmlns:a16="http://schemas.microsoft.com/office/drawing/2014/main" id="{B7DE6A46-5981-2CE2-EC19-0A4BE2B6F18C}"/>
              </a:ext>
            </a:extLst>
          </p:cNvPr>
          <p:cNvGrpSpPr/>
          <p:nvPr/>
        </p:nvGrpSpPr>
        <p:grpSpPr>
          <a:xfrm>
            <a:off x="815706" y="665796"/>
            <a:ext cx="580620" cy="493776"/>
            <a:chOff x="4933570" y="178594"/>
            <a:chExt cx="580620" cy="493776"/>
          </a:xfrm>
        </p:grpSpPr>
        <p:sp>
          <p:nvSpPr>
            <p:cNvPr id="103" name="타원 102">
              <a:extLst>
                <a:ext uri="{FF2B5EF4-FFF2-40B4-BE49-F238E27FC236}">
                  <a16:creationId xmlns:a16="http://schemas.microsoft.com/office/drawing/2014/main" id="{562F81A5-EFB9-8973-C291-DF2D9AB944B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4" name="TextBox 103">
              <a:extLst>
                <a:ext uri="{FF2B5EF4-FFF2-40B4-BE49-F238E27FC236}">
                  <a16:creationId xmlns:a16="http://schemas.microsoft.com/office/drawing/2014/main" id="{C8F5B76B-D282-4CD1-7C9E-72C865318CCC}"/>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05" name="직선 화살표 연결선 104">
            <a:extLst>
              <a:ext uri="{FF2B5EF4-FFF2-40B4-BE49-F238E27FC236}">
                <a16:creationId xmlns:a16="http://schemas.microsoft.com/office/drawing/2014/main" id="{391F048C-439D-792D-F109-C84D5C275E99}"/>
              </a:ext>
            </a:extLst>
          </p:cNvPr>
          <p:cNvCxnSpPr>
            <a:cxnSpLocks/>
            <a:stCxn id="104" idx="3"/>
            <a:endCxn id="13" idx="1"/>
          </p:cNvCxnSpPr>
          <p:nvPr/>
        </p:nvCxnSpPr>
        <p:spPr>
          <a:xfrm flipV="1">
            <a:off x="1396326" y="912684"/>
            <a:ext cx="84446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3" name="그룹 122">
            <a:extLst>
              <a:ext uri="{FF2B5EF4-FFF2-40B4-BE49-F238E27FC236}">
                <a16:creationId xmlns:a16="http://schemas.microsoft.com/office/drawing/2014/main" id="{C98C1439-F45C-25F9-6E07-DA855F13EBD8}"/>
              </a:ext>
            </a:extLst>
          </p:cNvPr>
          <p:cNvGrpSpPr/>
          <p:nvPr/>
        </p:nvGrpSpPr>
        <p:grpSpPr>
          <a:xfrm>
            <a:off x="5602738" y="1866979"/>
            <a:ext cx="1821300" cy="1292401"/>
            <a:chOff x="9369574" y="2183732"/>
            <a:chExt cx="1821300" cy="1292401"/>
          </a:xfrm>
        </p:grpSpPr>
        <p:sp>
          <p:nvSpPr>
            <p:cNvPr id="112" name="모서리가 둥근 직사각형 38">
              <a:extLst>
                <a:ext uri="{FF2B5EF4-FFF2-40B4-BE49-F238E27FC236}">
                  <a16:creationId xmlns:a16="http://schemas.microsoft.com/office/drawing/2014/main" id="{B01AF43E-3460-1FB2-18C1-EB9E21686D3B}"/>
                </a:ext>
              </a:extLst>
            </p:cNvPr>
            <p:cNvSpPr/>
            <p:nvPr/>
          </p:nvSpPr>
          <p:spPr>
            <a:xfrm>
              <a:off x="9369574" y="2183732"/>
              <a:ext cx="1821300" cy="1292401"/>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117" name="모서리가 둥근 직사각형 38">
              <a:extLst>
                <a:ext uri="{FF2B5EF4-FFF2-40B4-BE49-F238E27FC236}">
                  <a16:creationId xmlns:a16="http://schemas.microsoft.com/office/drawing/2014/main" id="{966960E4-AF5E-C233-B9EE-2301F576E0D7}"/>
                </a:ext>
              </a:extLst>
            </p:cNvPr>
            <p:cNvSpPr/>
            <p:nvPr/>
          </p:nvSpPr>
          <p:spPr>
            <a:xfrm>
              <a:off x="9479635" y="2302738"/>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120" name="모서리가 둥근 직사각형 38">
              <a:extLst>
                <a:ext uri="{FF2B5EF4-FFF2-40B4-BE49-F238E27FC236}">
                  <a16:creationId xmlns:a16="http://schemas.microsoft.com/office/drawing/2014/main" id="{8B9A8BA8-3361-7D3D-9D05-660983F8C4B3}"/>
                </a:ext>
              </a:extLst>
            </p:cNvPr>
            <p:cNvSpPr/>
            <p:nvPr/>
          </p:nvSpPr>
          <p:spPr>
            <a:xfrm>
              <a:off x="9479634" y="2896993"/>
              <a:ext cx="1584907"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grpSp>
      <p:cxnSp>
        <p:nvCxnSpPr>
          <p:cNvPr id="125" name="직선 화살표 연결선 124">
            <a:extLst>
              <a:ext uri="{FF2B5EF4-FFF2-40B4-BE49-F238E27FC236}">
                <a16:creationId xmlns:a16="http://schemas.microsoft.com/office/drawing/2014/main" id="{30C0CBE1-758A-E06C-AABD-1ED7408BEE36}"/>
              </a:ext>
            </a:extLst>
          </p:cNvPr>
          <p:cNvCxnSpPr>
            <a:stCxn id="45" idx="3"/>
            <a:endCxn id="112" idx="1"/>
          </p:cNvCxnSpPr>
          <p:nvPr/>
        </p:nvCxnSpPr>
        <p:spPr>
          <a:xfrm>
            <a:off x="4688548" y="2513180"/>
            <a:ext cx="914190"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6" name="모서리가 둥근 직사각형 38">
            <a:extLst>
              <a:ext uri="{FF2B5EF4-FFF2-40B4-BE49-F238E27FC236}">
                <a16:creationId xmlns:a16="http://schemas.microsoft.com/office/drawing/2014/main" id="{B44DBEA5-D14E-3BDF-D83B-F4CC2995CBE5}"/>
              </a:ext>
            </a:extLst>
          </p:cNvPr>
          <p:cNvSpPr/>
          <p:nvPr/>
        </p:nvSpPr>
        <p:spPr>
          <a:xfrm>
            <a:off x="7107268" y="5155991"/>
            <a:ext cx="231755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sp>
        <p:nvSpPr>
          <p:cNvPr id="127" name="모서리가 둥근 직사각형 38">
            <a:extLst>
              <a:ext uri="{FF2B5EF4-FFF2-40B4-BE49-F238E27FC236}">
                <a16:creationId xmlns:a16="http://schemas.microsoft.com/office/drawing/2014/main" id="{B729E377-8D20-34FC-DDD7-AFC2A00036AF}"/>
              </a:ext>
            </a:extLst>
          </p:cNvPr>
          <p:cNvSpPr/>
          <p:nvPr/>
        </p:nvSpPr>
        <p:spPr>
          <a:xfrm>
            <a:off x="7107268" y="6041486"/>
            <a:ext cx="231755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cxnSp>
        <p:nvCxnSpPr>
          <p:cNvPr id="129" name="연결선: 꺾임 128">
            <a:extLst>
              <a:ext uri="{FF2B5EF4-FFF2-40B4-BE49-F238E27FC236}">
                <a16:creationId xmlns:a16="http://schemas.microsoft.com/office/drawing/2014/main" id="{65C48C95-BBCD-78A9-C46C-EB3E70508A9F}"/>
              </a:ext>
            </a:extLst>
          </p:cNvPr>
          <p:cNvCxnSpPr>
            <a:stCxn id="34" idx="3"/>
            <a:endCxn id="126" idx="1"/>
          </p:cNvCxnSpPr>
          <p:nvPr/>
        </p:nvCxnSpPr>
        <p:spPr>
          <a:xfrm flipV="1">
            <a:off x="5713059" y="5402879"/>
            <a:ext cx="1394209" cy="455926"/>
          </a:xfrm>
          <a:prstGeom prst="bentConnector3">
            <a:avLst>
              <a:gd name="adj1" fmla="val 8106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연결선: 꺾임 130">
            <a:extLst>
              <a:ext uri="{FF2B5EF4-FFF2-40B4-BE49-F238E27FC236}">
                <a16:creationId xmlns:a16="http://schemas.microsoft.com/office/drawing/2014/main" id="{C78D47DC-31D4-C924-31A9-DEE7C48D59BC}"/>
              </a:ext>
            </a:extLst>
          </p:cNvPr>
          <p:cNvCxnSpPr>
            <a:stCxn id="34" idx="3"/>
            <a:endCxn id="127" idx="1"/>
          </p:cNvCxnSpPr>
          <p:nvPr/>
        </p:nvCxnSpPr>
        <p:spPr>
          <a:xfrm>
            <a:off x="5713059" y="5858805"/>
            <a:ext cx="1394209" cy="429569"/>
          </a:xfrm>
          <a:prstGeom prst="bentConnector3">
            <a:avLst>
              <a:gd name="adj1" fmla="val 8106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모서리가 둥근 직사각형 38">
            <a:extLst>
              <a:ext uri="{FF2B5EF4-FFF2-40B4-BE49-F238E27FC236}">
                <a16:creationId xmlns:a16="http://schemas.microsoft.com/office/drawing/2014/main" id="{CE3D68B9-5CBE-C8F4-090F-21F593E31F3F}"/>
              </a:ext>
            </a:extLst>
          </p:cNvPr>
          <p:cNvSpPr/>
          <p:nvPr/>
        </p:nvSpPr>
        <p:spPr>
          <a:xfrm>
            <a:off x="9975327" y="5155991"/>
            <a:ext cx="15849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134" name="모서리가 둥근 직사각형 38">
            <a:extLst>
              <a:ext uri="{FF2B5EF4-FFF2-40B4-BE49-F238E27FC236}">
                <a16:creationId xmlns:a16="http://schemas.microsoft.com/office/drawing/2014/main" id="{03A56101-C00D-F35B-7F9C-D697CD5360F4}"/>
              </a:ext>
            </a:extLst>
          </p:cNvPr>
          <p:cNvSpPr/>
          <p:nvPr/>
        </p:nvSpPr>
        <p:spPr>
          <a:xfrm>
            <a:off x="9975327" y="6041486"/>
            <a:ext cx="15849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136" name="직선 화살표 연결선 135">
            <a:extLst>
              <a:ext uri="{FF2B5EF4-FFF2-40B4-BE49-F238E27FC236}">
                <a16:creationId xmlns:a16="http://schemas.microsoft.com/office/drawing/2014/main" id="{313F95A5-403E-1CEF-264D-C1FAACFAAA1E}"/>
              </a:ext>
            </a:extLst>
          </p:cNvPr>
          <p:cNvCxnSpPr>
            <a:stCxn id="126" idx="3"/>
            <a:endCxn id="133" idx="1"/>
          </p:cNvCxnSpPr>
          <p:nvPr/>
        </p:nvCxnSpPr>
        <p:spPr>
          <a:xfrm>
            <a:off x="9424822" y="5402879"/>
            <a:ext cx="5505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D0D5ABAE-1C3F-51DF-4D21-93EFE8751941}"/>
              </a:ext>
            </a:extLst>
          </p:cNvPr>
          <p:cNvCxnSpPr>
            <a:cxnSpLocks/>
            <a:stCxn id="127" idx="3"/>
            <a:endCxn id="134" idx="1"/>
          </p:cNvCxnSpPr>
          <p:nvPr/>
        </p:nvCxnSpPr>
        <p:spPr>
          <a:xfrm>
            <a:off x="9424822" y="6288374"/>
            <a:ext cx="5505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F4B00D3-58F6-1CA9-B2D7-D8EF222BC30E}"/>
              </a:ext>
            </a:extLst>
          </p:cNvPr>
          <p:cNvSpPr txBox="1"/>
          <p:nvPr/>
        </p:nvSpPr>
        <p:spPr>
          <a:xfrm>
            <a:off x="9415582" y="5089332"/>
            <a:ext cx="550505" cy="313547"/>
          </a:xfrm>
          <a:prstGeom prst="rect">
            <a:avLst/>
          </a:prstGeom>
          <a:noFill/>
        </p:spPr>
        <p:txBody>
          <a:bodyPr wrap="square">
            <a:spAutoFit/>
          </a:bodyPr>
          <a:lstStyle/>
          <a:p>
            <a:pPr algn="ctr">
              <a:lnSpc>
                <a:spcPct val="150000"/>
              </a:lnSpc>
              <a:spcBef>
                <a:spcPts val="400"/>
              </a:spcBef>
            </a:pPr>
            <a:r>
              <a:rPr lang="ko-KR" altLang="en-US" sz="1100">
                <a:latin typeface="+mn-ea"/>
              </a:rPr>
              <a:t>호출</a:t>
            </a:r>
            <a:endParaRPr lang="en-US" altLang="ko-KR" sz="1100">
              <a:effectLst/>
            </a:endParaRPr>
          </a:p>
        </p:txBody>
      </p:sp>
      <p:sp>
        <p:nvSpPr>
          <p:cNvPr id="141" name="TextBox 140">
            <a:extLst>
              <a:ext uri="{FF2B5EF4-FFF2-40B4-BE49-F238E27FC236}">
                <a16:creationId xmlns:a16="http://schemas.microsoft.com/office/drawing/2014/main" id="{3F5F4568-AEE1-5415-D0EC-675497213B16}"/>
              </a:ext>
            </a:extLst>
          </p:cNvPr>
          <p:cNvSpPr txBox="1"/>
          <p:nvPr/>
        </p:nvSpPr>
        <p:spPr>
          <a:xfrm>
            <a:off x="9403378" y="5963314"/>
            <a:ext cx="550505" cy="313547"/>
          </a:xfrm>
          <a:prstGeom prst="rect">
            <a:avLst/>
          </a:prstGeom>
          <a:noFill/>
        </p:spPr>
        <p:txBody>
          <a:bodyPr wrap="square">
            <a:spAutoFit/>
          </a:bodyPr>
          <a:lstStyle/>
          <a:p>
            <a:pPr algn="ctr">
              <a:lnSpc>
                <a:spcPct val="150000"/>
              </a:lnSpc>
              <a:spcBef>
                <a:spcPts val="400"/>
              </a:spcBef>
            </a:pPr>
            <a:r>
              <a:rPr lang="ko-KR" altLang="en-US" sz="1100">
                <a:latin typeface="+mn-ea"/>
              </a:rPr>
              <a:t>호출</a:t>
            </a:r>
            <a:endParaRPr lang="en-US" altLang="ko-KR" sz="1100">
              <a:effectLst/>
            </a:endParaRPr>
          </a:p>
        </p:txBody>
      </p:sp>
      <p:sp>
        <p:nvSpPr>
          <p:cNvPr id="144" name="TextBox 143">
            <a:extLst>
              <a:ext uri="{FF2B5EF4-FFF2-40B4-BE49-F238E27FC236}">
                <a16:creationId xmlns:a16="http://schemas.microsoft.com/office/drawing/2014/main" id="{61255576-ACCE-1246-5B7C-058C151F2B23}"/>
              </a:ext>
            </a:extLst>
          </p:cNvPr>
          <p:cNvSpPr txBox="1"/>
          <p:nvPr/>
        </p:nvSpPr>
        <p:spPr>
          <a:xfrm>
            <a:off x="9790196" y="4652205"/>
            <a:ext cx="1770039" cy="307777"/>
          </a:xfrm>
          <a:prstGeom prst="rect">
            <a:avLst/>
          </a:prstGeom>
          <a:noFill/>
        </p:spPr>
        <p:txBody>
          <a:bodyPr wrap="square">
            <a:spAutoFit/>
          </a:bodyPr>
          <a:lstStyle/>
          <a:p>
            <a:pPr algn="ctr"/>
            <a:r>
              <a:rPr lang="en-US" altLang="ko-KR" sz="1400">
                <a:effectLst/>
                <a:latin typeface="+mn-ea"/>
              </a:rPr>
              <a:t>@ControllerAdvice</a:t>
            </a:r>
            <a:r>
              <a:rPr lang="en-US" altLang="ko-KR" sz="1400">
                <a:latin typeface="+mn-ea"/>
              </a:rPr>
              <a:t> </a:t>
            </a:r>
            <a:endParaRPr lang="ko-KR" altLang="en-US" sz="1400"/>
          </a:p>
        </p:txBody>
      </p:sp>
      <p:sp>
        <p:nvSpPr>
          <p:cNvPr id="145" name="TextBox 144">
            <a:extLst>
              <a:ext uri="{FF2B5EF4-FFF2-40B4-BE49-F238E27FC236}">
                <a16:creationId xmlns:a16="http://schemas.microsoft.com/office/drawing/2014/main" id="{253F35A8-79F3-FB67-5599-7D6E147364E0}"/>
              </a:ext>
            </a:extLst>
          </p:cNvPr>
          <p:cNvSpPr txBox="1"/>
          <p:nvPr/>
        </p:nvSpPr>
        <p:spPr>
          <a:xfrm>
            <a:off x="2757688" y="3119102"/>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149" name="TextBox 148">
            <a:extLst>
              <a:ext uri="{FF2B5EF4-FFF2-40B4-BE49-F238E27FC236}">
                <a16:creationId xmlns:a16="http://schemas.microsoft.com/office/drawing/2014/main" id="{F7EA894B-7A4B-D9C2-5D0B-8A3E04659BC5}"/>
              </a:ext>
            </a:extLst>
          </p:cNvPr>
          <p:cNvSpPr txBox="1"/>
          <p:nvPr/>
        </p:nvSpPr>
        <p:spPr>
          <a:xfrm>
            <a:off x="5832900" y="5539244"/>
            <a:ext cx="913508" cy="313547"/>
          </a:xfrm>
          <a:prstGeom prst="rect">
            <a:avLst/>
          </a:prstGeom>
          <a:noFill/>
        </p:spPr>
        <p:txBody>
          <a:bodyPr wrap="square">
            <a:spAutoFit/>
          </a:bodyPr>
          <a:lstStyle/>
          <a:p>
            <a:pPr algn="ctr">
              <a:lnSpc>
                <a:spcPct val="150000"/>
              </a:lnSpc>
              <a:spcBef>
                <a:spcPts val="400"/>
              </a:spcBef>
            </a:pPr>
            <a:r>
              <a:rPr lang="en-US" altLang="ko-KR" sz="1100">
                <a:effectLst/>
                <a:latin typeface="+mn-ea"/>
              </a:rPr>
              <a:t>initModel()</a:t>
            </a:r>
            <a:endParaRPr lang="en-US" altLang="ko-KR" sz="1100">
              <a:effectLst/>
            </a:endParaRPr>
          </a:p>
        </p:txBody>
      </p:sp>
    </p:spTree>
    <p:extLst>
      <p:ext uri="{BB962C8B-B14F-4D97-AF65-F5344CB8AC3E}">
        <p14:creationId xmlns:p14="http://schemas.microsoft.com/office/powerpoint/2010/main" val="285911037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2770310"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예외 처리</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6527941" cy="3792128"/>
          </a:xfrm>
          <a:prstGeom prst="rect">
            <a:avLst/>
          </a:prstGeom>
          <a:noFill/>
        </p:spPr>
        <p:txBody>
          <a:bodyPr wrap="none" rtlCol="0">
            <a:spAutoFit/>
          </a:bodyPr>
          <a:lstStyle/>
          <a:p>
            <a:pPr marL="342900" indent="-342900">
              <a:lnSpc>
                <a:spcPct val="170000"/>
              </a:lnSpc>
              <a:buFont typeface="+mj-lt"/>
              <a:buAutoNum type="arabicPeriod"/>
            </a:pPr>
            <a:r>
              <a:rPr lang="ko-KR" altLang="en-US">
                <a:solidFill>
                  <a:schemeClr val="accent1">
                    <a:lumMod val="75000"/>
                  </a:schemeClr>
                </a:solidFill>
                <a:latin typeface="+mj-lt"/>
              </a:rPr>
              <a:t>서블릿</a:t>
            </a:r>
            <a:r>
              <a:rPr lang="en-US" altLang="ko-KR" sz="1800">
                <a:solidFill>
                  <a:schemeClr val="accent1">
                    <a:lumMod val="75000"/>
                  </a:schemeClr>
                </a:solidFill>
                <a:latin typeface="+mj-lt"/>
              </a:rPr>
              <a:t> </a:t>
            </a:r>
            <a:r>
              <a:rPr lang="ko-KR" altLang="en-US" sz="1800">
                <a:solidFill>
                  <a:schemeClr val="accent1">
                    <a:lumMod val="75000"/>
                  </a:schemeClr>
                </a:solidFill>
                <a:latin typeface="+mj-lt"/>
              </a:rPr>
              <a:t>예외 처리</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70000"/>
              </a:lnSpc>
              <a:buFont typeface="+mj-lt"/>
              <a:buAutoNum type="arabicPeriod"/>
            </a:pPr>
            <a:r>
              <a:rPr lang="en-US" altLang="ko-KR" sz="1800">
                <a:solidFill>
                  <a:schemeClr val="accent1">
                    <a:lumMod val="75000"/>
                  </a:schemeClr>
                </a:solidFill>
                <a:latin typeface="+mj-lt"/>
              </a:rPr>
              <a:t>WAS </a:t>
            </a:r>
            <a:r>
              <a:rPr lang="ko-KR" altLang="en-US">
                <a:solidFill>
                  <a:schemeClr val="accent1">
                    <a:lumMod val="75000"/>
                  </a:schemeClr>
                </a:solidFill>
                <a:latin typeface="+mj-lt"/>
              </a:rPr>
              <a:t>표준 오류 정책 </a:t>
            </a:r>
            <a:r>
              <a:rPr lang="en-US" altLang="ko-KR">
                <a:solidFill>
                  <a:schemeClr val="accent1">
                    <a:lumMod val="75000"/>
                  </a:schemeClr>
                </a:solidFill>
                <a:latin typeface="+mj-lt"/>
              </a:rPr>
              <a:t>- ErrorPage</a:t>
            </a:r>
            <a:endParaRPr lang="en-US" altLang="ko-KR" sz="1800">
              <a:solidFill>
                <a:schemeClr val="accent1">
                  <a:lumMod val="75000"/>
                </a:schemeClr>
              </a:solidFill>
              <a:latin typeface="+mj-lt"/>
            </a:endParaRPr>
          </a:p>
          <a:p>
            <a:pPr marL="342900" indent="-342900">
              <a:lnSpc>
                <a:spcPct val="170000"/>
              </a:lnSpc>
              <a:buFont typeface="+mj-lt"/>
              <a:buAutoNum type="arabicPeriod"/>
            </a:pPr>
            <a:r>
              <a:rPr lang="ko-KR" altLang="en-US">
                <a:solidFill>
                  <a:schemeClr val="accent1">
                    <a:lumMod val="75000"/>
                  </a:schemeClr>
                </a:solidFill>
                <a:latin typeface="+mj-lt"/>
                <a:ea typeface="나눔바른고딕" panose="020B0603020101020101" pitchFamily="50" charset="-127"/>
              </a:rPr>
              <a:t>스프링의 기본 오류 처리 </a:t>
            </a:r>
            <a:r>
              <a:rPr lang="en-US" altLang="ko-KR">
                <a:solidFill>
                  <a:schemeClr val="accent1">
                    <a:lumMod val="75000"/>
                  </a:schemeClr>
                </a:solidFill>
                <a:latin typeface="+mj-lt"/>
                <a:ea typeface="나눔바른고딕" panose="020B0603020101020101" pitchFamily="50" charset="-127"/>
              </a:rPr>
              <a:t>- BasicErrorController</a:t>
            </a:r>
          </a:p>
          <a:p>
            <a:pPr marL="342900" indent="-342900">
              <a:lnSpc>
                <a:spcPct val="170000"/>
              </a:lnSpc>
              <a:buFont typeface="+mj-lt"/>
              <a:buAutoNum type="arabicPeriod"/>
            </a:pPr>
            <a:r>
              <a:rPr lang="ko-KR" altLang="en-US">
                <a:solidFill>
                  <a:schemeClr val="accent1">
                    <a:lumMod val="75000"/>
                  </a:schemeClr>
                </a:solidFill>
                <a:latin typeface="+mj-lt"/>
                <a:ea typeface="나눔바른고딕" panose="020B0603020101020101" pitchFamily="50" charset="-127"/>
              </a:rPr>
              <a:t>스프링의 통합 예외 전략</a:t>
            </a:r>
            <a:endParaRPr lang="en-US" altLang="ko-KR">
              <a:solidFill>
                <a:schemeClr val="accent1">
                  <a:lumMod val="75000"/>
                </a:schemeClr>
              </a:solidFill>
              <a:latin typeface="+mj-lt"/>
              <a:ea typeface="나눔바른고딕" panose="020B0603020101020101" pitchFamily="50" charset="-127"/>
            </a:endParaRP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HandlerExceptionResolver </a:t>
            </a:r>
            <a:r>
              <a:rPr lang="ko-KR" altLang="en-US">
                <a:solidFill>
                  <a:schemeClr val="accent1">
                    <a:lumMod val="75000"/>
                  </a:schemeClr>
                </a:solidFill>
                <a:latin typeface="+mj-lt"/>
                <a:ea typeface="나눔바른고딕" panose="020B0603020101020101" pitchFamily="50" charset="-127"/>
              </a:rPr>
              <a:t>개요</a:t>
            </a:r>
            <a:endParaRPr lang="en-US" altLang="ko-KR">
              <a:solidFill>
                <a:schemeClr val="accent1">
                  <a:lumMod val="75000"/>
                </a:schemeClr>
              </a:solidFill>
              <a:latin typeface="+mj-lt"/>
              <a:ea typeface="나눔바른고딕" panose="020B0603020101020101" pitchFamily="50" charset="-127"/>
            </a:endParaRP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HandlerExceptionResolver </a:t>
            </a:r>
            <a:r>
              <a:rPr lang="ko-KR" altLang="en-US">
                <a:solidFill>
                  <a:schemeClr val="accent1">
                    <a:lumMod val="75000"/>
                  </a:schemeClr>
                </a:solidFill>
                <a:latin typeface="+mj-lt"/>
                <a:ea typeface="나눔바른고딕" panose="020B0603020101020101" pitchFamily="50" charset="-127"/>
              </a:rPr>
              <a:t>기본 구현체들</a:t>
            </a: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ExceptionHandlerExceptionResolver - @ExceptionHandler</a:t>
            </a: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ExceptionHandlerExceptionResolver - @ControllerAdvice</a:t>
            </a:r>
          </a:p>
        </p:txBody>
      </p:sp>
    </p:spTree>
    <p:extLst>
      <p:ext uri="{BB962C8B-B14F-4D97-AF65-F5344CB8AC3E}">
        <p14:creationId xmlns:p14="http://schemas.microsoft.com/office/powerpoint/2010/main" val="183941855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649F3-23EB-0B3D-151B-908EB7AE144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200760-DEA7-55C5-5D00-F2410A20A522}"/>
              </a:ext>
            </a:extLst>
          </p:cNvPr>
          <p:cNvSpPr txBox="1"/>
          <p:nvPr/>
        </p:nvSpPr>
        <p:spPr>
          <a:xfrm>
            <a:off x="3039725" y="2921169"/>
            <a:ext cx="6112571"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서블릿</a:t>
            </a:r>
            <a:r>
              <a:rPr lang="en-US" altLang="ko-KR" sz="6000">
                <a:solidFill>
                  <a:schemeClr val="accent1">
                    <a:lumMod val="75000"/>
                  </a:schemeClr>
                </a:solidFill>
                <a:latin typeface="+mj-lt"/>
              </a:rPr>
              <a:t> </a:t>
            </a:r>
            <a:r>
              <a:rPr lang="ko-KR" altLang="en-US" sz="6000">
                <a:solidFill>
                  <a:schemeClr val="accent1">
                    <a:lumMod val="75000"/>
                  </a:schemeClr>
                </a:solidFill>
                <a:latin typeface="+mj-lt"/>
              </a:rPr>
              <a:t>예외 처리</a:t>
            </a:r>
          </a:p>
        </p:txBody>
      </p:sp>
      <p:sp>
        <p:nvSpPr>
          <p:cNvPr id="3" name="TextBox 2">
            <a:extLst>
              <a:ext uri="{FF2B5EF4-FFF2-40B4-BE49-F238E27FC236}">
                <a16:creationId xmlns:a16="http://schemas.microsoft.com/office/drawing/2014/main" id="{E8F2F346-B1A1-0992-67C8-40E3305EB99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36960272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94450-A76F-53E2-43CB-EE01938B9D85}"/>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65D479C8-6958-04E6-93CD-7689A3E1721A}"/>
              </a:ext>
            </a:extLst>
          </p:cNvPr>
          <p:cNvSpPr/>
          <p:nvPr/>
        </p:nvSpPr>
        <p:spPr>
          <a:xfrm>
            <a:off x="549443" y="3724607"/>
            <a:ext cx="10859662" cy="1509130"/>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73" name="직사각형 72">
            <a:extLst>
              <a:ext uri="{FF2B5EF4-FFF2-40B4-BE49-F238E27FC236}">
                <a16:creationId xmlns:a16="http://schemas.microsoft.com/office/drawing/2014/main" id="{4D9CEFBB-9752-F864-ADA7-B6472555A7FE}"/>
              </a:ext>
            </a:extLst>
          </p:cNvPr>
          <p:cNvSpPr/>
          <p:nvPr/>
        </p:nvSpPr>
        <p:spPr>
          <a:xfrm>
            <a:off x="370206" y="520524"/>
            <a:ext cx="1172754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 요청 처리 중 발생한 예외는</a:t>
            </a:r>
            <a:r>
              <a:rPr lang="ko-KR" altLang="en-US" sz="1200">
                <a:latin typeface="+mn-ea"/>
              </a:rPr>
              <a:t> 컨트롤러</a:t>
            </a:r>
            <a:r>
              <a:rPr lang="en-US" altLang="ko-KR" sz="1200">
                <a:latin typeface="+mn-ea"/>
              </a:rPr>
              <a:t>, </a:t>
            </a:r>
            <a:r>
              <a:rPr lang="ko-KR" altLang="en-US" sz="1200">
                <a:latin typeface="+mn-ea"/>
              </a:rPr>
              <a:t>필터</a:t>
            </a:r>
            <a:r>
              <a:rPr lang="en-US" altLang="ko-KR" sz="1200">
                <a:latin typeface="+mn-ea"/>
              </a:rPr>
              <a:t>, </a:t>
            </a:r>
            <a:r>
              <a:rPr lang="ko-KR" altLang="en-US" sz="1200">
                <a:latin typeface="+mn-ea"/>
              </a:rPr>
              <a:t>서블릿</a:t>
            </a:r>
            <a:r>
              <a:rPr lang="en-US" altLang="ko-KR" sz="1200">
                <a:latin typeface="+mn-ea"/>
              </a:rPr>
              <a:t>, DispatcherServlet </a:t>
            </a:r>
            <a:r>
              <a:rPr lang="ko-KR" altLang="en-US" sz="1200">
                <a:latin typeface="+mn-ea"/>
              </a:rPr>
              <a:t>등에서 처리되지 않을 경우 상위 계층으로 전파되어 최종 </a:t>
            </a:r>
            <a:r>
              <a:rPr lang="en-US" altLang="ko-KR" sz="1200">
                <a:latin typeface="+mn-ea"/>
              </a:rPr>
              <a:t>WAS </a:t>
            </a:r>
            <a:r>
              <a:rPr lang="ko-KR" altLang="en-US" sz="1200">
                <a:latin typeface="+mn-ea"/>
              </a:rPr>
              <a:t>까지 전달 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서블릿은 크게 두 가지 유형으로 오류처리를 지원하는데 하나는 실제 예외가 발생하는 경우</a:t>
            </a:r>
            <a:r>
              <a:rPr lang="en-US" altLang="ko-KR" sz="1200">
                <a:latin typeface="+mn-ea"/>
              </a:rPr>
              <a:t>,</a:t>
            </a:r>
            <a:r>
              <a:rPr lang="ko-KR" altLang="en-US" sz="1200">
                <a:latin typeface="+mn-ea"/>
              </a:rPr>
              <a:t> 또 하나는 </a:t>
            </a:r>
            <a:r>
              <a:rPr lang="en-US" altLang="ko-KR" sz="1200">
                <a:latin typeface="+mn-ea"/>
              </a:rPr>
              <a:t>Response.sendError() </a:t>
            </a:r>
            <a:r>
              <a:rPr lang="ko-KR" altLang="en-US" sz="1200">
                <a:latin typeface="+mn-ea"/>
              </a:rPr>
              <a:t>를 통해 오류 상태를 기록하는 경우이다   </a:t>
            </a:r>
            <a:endParaRPr lang="en-US" altLang="ko-KR" sz="1200">
              <a:latin typeface="+mn-ea"/>
            </a:endParaRPr>
          </a:p>
        </p:txBody>
      </p:sp>
      <p:sp>
        <p:nvSpPr>
          <p:cNvPr id="74" name="직사각형 73">
            <a:extLst>
              <a:ext uri="{FF2B5EF4-FFF2-40B4-BE49-F238E27FC236}">
                <a16:creationId xmlns:a16="http://schemas.microsoft.com/office/drawing/2014/main" id="{F1D22D47-9359-68DA-7685-FFB5AE4515DE}"/>
              </a:ext>
            </a:extLst>
          </p:cNvPr>
          <p:cNvSpPr/>
          <p:nvPr/>
        </p:nvSpPr>
        <p:spPr>
          <a:xfrm>
            <a:off x="198756" y="15624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557DB603-B83D-AD67-6D75-9B655A3A679F}"/>
              </a:ext>
            </a:extLst>
          </p:cNvPr>
          <p:cNvSpPr/>
          <p:nvPr/>
        </p:nvSpPr>
        <p:spPr>
          <a:xfrm>
            <a:off x="198756" y="1457094"/>
            <a:ext cx="356501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예외 발생 </a:t>
            </a:r>
            <a:r>
              <a:rPr lang="en-US" altLang="ko-KR" b="1">
                <a:solidFill>
                  <a:schemeClr val="accent1">
                    <a:lumMod val="75000"/>
                  </a:schemeClr>
                </a:solidFill>
                <a:latin typeface="+mn-ea"/>
              </a:rPr>
              <a:t>(Throw Exception)</a:t>
            </a:r>
            <a:endParaRPr lang="ko-KR" altLang="en-US" b="1">
              <a:solidFill>
                <a:schemeClr val="accent1">
                  <a:lumMod val="75000"/>
                </a:schemeClr>
              </a:solidFill>
              <a:latin typeface="+mn-ea"/>
            </a:endParaRPr>
          </a:p>
        </p:txBody>
      </p:sp>
      <p:sp>
        <p:nvSpPr>
          <p:cNvPr id="6" name="Rectangle 3">
            <a:extLst>
              <a:ext uri="{FF2B5EF4-FFF2-40B4-BE49-F238E27FC236}">
                <a16:creationId xmlns:a16="http://schemas.microsoft.com/office/drawing/2014/main" id="{CA93D758-5112-4532-81D3-5871E23F8177}"/>
              </a:ext>
            </a:extLst>
          </p:cNvPr>
          <p:cNvSpPr>
            <a:spLocks noChangeArrowheads="1"/>
          </p:cNvSpPr>
          <p:nvPr/>
        </p:nvSpPr>
        <p:spPr bwMode="auto">
          <a:xfrm>
            <a:off x="549442" y="2331857"/>
            <a:ext cx="4088732"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exception</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"error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D90772AE-4592-A961-47F7-9AFB1EFEFD14}"/>
              </a:ext>
            </a:extLst>
          </p:cNvPr>
          <p:cNvSpPr>
            <a:spLocks noChangeArrowheads="1"/>
          </p:cNvSpPr>
          <p:nvPr/>
        </p:nvSpPr>
        <p:spPr bwMode="auto">
          <a:xfrm>
            <a:off x="1748587" y="3870906"/>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setStatus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errorCode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setError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0A67DE91-1E9C-D846-4801-34DE08BBCCEB}"/>
              </a:ext>
            </a:extLst>
          </p:cNvPr>
          <p:cNvSpPr/>
          <p:nvPr/>
        </p:nvSpPr>
        <p:spPr>
          <a:xfrm>
            <a:off x="704691" y="4239661"/>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D36054A3-0DF0-6018-824E-AC2F50FBF541}"/>
              </a:ext>
            </a:extLst>
          </p:cNvPr>
          <p:cNvSpPr/>
          <p:nvPr/>
        </p:nvSpPr>
        <p:spPr>
          <a:xfrm>
            <a:off x="3820025" y="3888899"/>
            <a:ext cx="2880917"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응답 상태 코드</a:t>
            </a:r>
            <a:r>
              <a:rPr lang="en-US" altLang="ko-KR" sz="1000">
                <a:solidFill>
                  <a:srgbClr val="FFC000"/>
                </a:solidFill>
                <a:latin typeface="+mn-ea"/>
              </a:rPr>
              <a:t>(5xx, 4xx ..) </a:t>
            </a:r>
            <a:r>
              <a:rPr lang="ko-KR" altLang="en-US" sz="1000">
                <a:solidFill>
                  <a:srgbClr val="FFC000"/>
                </a:solidFill>
                <a:latin typeface="+mn-ea"/>
              </a:rPr>
              <a:t>를</a:t>
            </a:r>
            <a:r>
              <a:rPr lang="en-US" altLang="ko-KR" sz="1000">
                <a:solidFill>
                  <a:srgbClr val="FFC000"/>
                </a:solidFill>
                <a:latin typeface="+mn-ea"/>
              </a:rPr>
              <a:t> </a:t>
            </a:r>
            <a:r>
              <a:rPr lang="ko-KR" altLang="en-US" sz="1000">
                <a:solidFill>
                  <a:srgbClr val="FFC000"/>
                </a:solidFill>
                <a:latin typeface="+mn-ea"/>
              </a:rPr>
              <a:t>업데이트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오류가 발생했음을 기록한다</a:t>
            </a:r>
          </a:p>
        </p:txBody>
      </p:sp>
      <p:sp>
        <p:nvSpPr>
          <p:cNvPr id="28" name="모서리가 둥근 직사각형 38">
            <a:extLst>
              <a:ext uri="{FF2B5EF4-FFF2-40B4-BE49-F238E27FC236}">
                <a16:creationId xmlns:a16="http://schemas.microsoft.com/office/drawing/2014/main" id="{4C3F72FD-FCF8-2034-962C-5A5BCFF438F1}"/>
              </a:ext>
            </a:extLst>
          </p:cNvPr>
          <p:cNvSpPr/>
          <p:nvPr/>
        </p:nvSpPr>
        <p:spPr>
          <a:xfrm>
            <a:off x="5116428" y="2691335"/>
            <a:ext cx="1624263"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Interceptor</a:t>
            </a:r>
            <a:endParaRPr lang="ko-KR" altLang="en-US" sz="1400">
              <a:solidFill>
                <a:schemeClr val="tx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13852EDB-3A8F-BB5A-2128-E024C737AFBF}"/>
              </a:ext>
            </a:extLst>
          </p:cNvPr>
          <p:cNvSpPr/>
          <p:nvPr/>
        </p:nvSpPr>
        <p:spPr>
          <a:xfrm>
            <a:off x="7089607" y="2691335"/>
            <a:ext cx="1753602"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BF88209B-5400-349F-E20E-F245ECE48062}"/>
              </a:ext>
            </a:extLst>
          </p:cNvPr>
          <p:cNvSpPr/>
          <p:nvPr/>
        </p:nvSpPr>
        <p:spPr>
          <a:xfrm>
            <a:off x="9192123" y="2691335"/>
            <a:ext cx="1624263"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C29577F4-8FA8-6166-0851-E4C47F4F0594}"/>
              </a:ext>
            </a:extLst>
          </p:cNvPr>
          <p:cNvSpPr txBox="1"/>
          <p:nvPr/>
        </p:nvSpPr>
        <p:spPr>
          <a:xfrm>
            <a:off x="6484269" y="2392538"/>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5" name="직선 화살표 연결선 4">
            <a:extLst>
              <a:ext uri="{FF2B5EF4-FFF2-40B4-BE49-F238E27FC236}">
                <a16:creationId xmlns:a16="http://schemas.microsoft.com/office/drawing/2014/main" id="{0C34BBC6-692D-9B32-F303-EEBB897D24A1}"/>
              </a:ext>
            </a:extLst>
          </p:cNvPr>
          <p:cNvCxnSpPr>
            <a:stCxn id="6" idx="3"/>
            <a:endCxn id="28" idx="1"/>
          </p:cNvCxnSpPr>
          <p:nvPr/>
        </p:nvCxnSpPr>
        <p:spPr>
          <a:xfrm>
            <a:off x="4638174" y="2869504"/>
            <a:ext cx="4782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11DF4D96-24EC-8E63-12EB-FBF823F3EFF7}"/>
              </a:ext>
            </a:extLst>
          </p:cNvPr>
          <p:cNvCxnSpPr>
            <a:cxnSpLocks/>
            <a:stCxn id="28" idx="3"/>
            <a:endCxn id="29" idx="1"/>
          </p:cNvCxnSpPr>
          <p:nvPr/>
        </p:nvCxnSpPr>
        <p:spPr>
          <a:xfrm>
            <a:off x="6740691" y="2869504"/>
            <a:ext cx="3489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696367D-D2AA-E721-C37E-F1CF327C47A0}"/>
              </a:ext>
            </a:extLst>
          </p:cNvPr>
          <p:cNvCxnSpPr>
            <a:cxnSpLocks/>
            <a:stCxn id="29" idx="3"/>
            <a:endCxn id="30" idx="1"/>
          </p:cNvCxnSpPr>
          <p:nvPr/>
        </p:nvCxnSpPr>
        <p:spPr>
          <a:xfrm>
            <a:off x="8843209" y="2869504"/>
            <a:ext cx="3489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12655E87-FFF1-5265-F175-CAA50962BB33}"/>
              </a:ext>
            </a:extLst>
          </p:cNvPr>
          <p:cNvCxnSpPr>
            <a:stCxn id="30" idx="3"/>
          </p:cNvCxnSpPr>
          <p:nvPr/>
        </p:nvCxnSpPr>
        <p:spPr>
          <a:xfrm>
            <a:off x="10816386" y="2869504"/>
            <a:ext cx="264698" cy="85510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DCB0E7F-9E6E-0BD9-6BAC-1DF0A139C412}"/>
              </a:ext>
            </a:extLst>
          </p:cNvPr>
          <p:cNvSpPr txBox="1"/>
          <p:nvPr/>
        </p:nvSpPr>
        <p:spPr>
          <a:xfrm>
            <a:off x="8586784" y="2392537"/>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sp>
        <p:nvSpPr>
          <p:cNvPr id="26" name="TextBox 25">
            <a:extLst>
              <a:ext uri="{FF2B5EF4-FFF2-40B4-BE49-F238E27FC236}">
                <a16:creationId xmlns:a16="http://schemas.microsoft.com/office/drawing/2014/main" id="{DCC3B443-16C2-9212-7598-A62F45BBBC38}"/>
              </a:ext>
            </a:extLst>
          </p:cNvPr>
          <p:cNvSpPr txBox="1"/>
          <p:nvPr/>
        </p:nvSpPr>
        <p:spPr>
          <a:xfrm>
            <a:off x="11083342" y="3147772"/>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pic>
        <p:nvPicPr>
          <p:cNvPr id="33" name="그림 32">
            <a:extLst>
              <a:ext uri="{FF2B5EF4-FFF2-40B4-BE49-F238E27FC236}">
                <a16:creationId xmlns:a16="http://schemas.microsoft.com/office/drawing/2014/main" id="{47C82CC4-C8C4-FC45-6E95-CB574D6E5140}"/>
              </a:ext>
            </a:extLst>
          </p:cNvPr>
          <p:cNvPicPr>
            <a:picLocks noChangeAspect="1"/>
          </p:cNvPicPr>
          <p:nvPr/>
        </p:nvPicPr>
        <p:blipFill>
          <a:blip r:embed="rId3"/>
          <a:stretch>
            <a:fillRect/>
          </a:stretch>
        </p:blipFill>
        <p:spPr>
          <a:xfrm>
            <a:off x="1748586" y="6080308"/>
            <a:ext cx="2863317" cy="145058"/>
          </a:xfrm>
          <a:prstGeom prst="rect">
            <a:avLst/>
          </a:prstGeom>
        </p:spPr>
      </p:pic>
      <p:sp>
        <p:nvSpPr>
          <p:cNvPr id="42" name="Rectangle 1">
            <a:extLst>
              <a:ext uri="{FF2B5EF4-FFF2-40B4-BE49-F238E27FC236}">
                <a16:creationId xmlns:a16="http://schemas.microsoft.com/office/drawing/2014/main" id="{6F63822D-C500-8D9F-3501-AB410C55CB7D}"/>
              </a:ext>
            </a:extLst>
          </p:cNvPr>
          <p:cNvSpPr>
            <a:spLocks noChangeArrowheads="1"/>
          </p:cNvSpPr>
          <p:nvPr/>
        </p:nvSpPr>
        <p:spPr bwMode="auto">
          <a:xfrm>
            <a:off x="1748586" y="4510963"/>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22" name="직사각형 21">
            <a:extLst>
              <a:ext uri="{FF2B5EF4-FFF2-40B4-BE49-F238E27FC236}">
                <a16:creationId xmlns:a16="http://schemas.microsoft.com/office/drawing/2014/main" id="{21777E19-B16E-6EC9-142A-BB8F3A579037}"/>
              </a:ext>
            </a:extLst>
          </p:cNvPr>
          <p:cNvSpPr/>
          <p:nvPr/>
        </p:nvSpPr>
        <p:spPr>
          <a:xfrm>
            <a:off x="7475367" y="4522994"/>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55" name="그림 54">
            <a:extLst>
              <a:ext uri="{FF2B5EF4-FFF2-40B4-BE49-F238E27FC236}">
                <a16:creationId xmlns:a16="http://schemas.microsoft.com/office/drawing/2014/main" id="{87777BC0-95D9-0A04-A77A-8A1C82836012}"/>
              </a:ext>
            </a:extLst>
          </p:cNvPr>
          <p:cNvPicPr>
            <a:picLocks noChangeAspect="1"/>
          </p:cNvPicPr>
          <p:nvPr/>
        </p:nvPicPr>
        <p:blipFill>
          <a:blip r:embed="rId4"/>
          <a:stretch>
            <a:fillRect/>
          </a:stretch>
        </p:blipFill>
        <p:spPr>
          <a:xfrm>
            <a:off x="7417472" y="5893812"/>
            <a:ext cx="2090944" cy="645436"/>
          </a:xfrm>
          <a:prstGeom prst="rect">
            <a:avLst/>
          </a:prstGeom>
        </p:spPr>
      </p:pic>
      <p:cxnSp>
        <p:nvCxnSpPr>
          <p:cNvPr id="57" name="연결선: 꺾임 56">
            <a:extLst>
              <a:ext uri="{FF2B5EF4-FFF2-40B4-BE49-F238E27FC236}">
                <a16:creationId xmlns:a16="http://schemas.microsoft.com/office/drawing/2014/main" id="{50A577B3-B935-C18B-F368-6FA6474FE053}"/>
              </a:ext>
            </a:extLst>
          </p:cNvPr>
          <p:cNvCxnSpPr>
            <a:stCxn id="10" idx="2"/>
            <a:endCxn id="55" idx="0"/>
          </p:cNvCxnSpPr>
          <p:nvPr/>
        </p:nvCxnSpPr>
        <p:spPr>
          <a:xfrm rot="16200000" flipH="1">
            <a:off x="6891072" y="4321939"/>
            <a:ext cx="660075" cy="2483670"/>
          </a:xfrm>
          <a:prstGeom prst="bentConnector3">
            <a:avLst>
              <a:gd name="adj1" fmla="val 6549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A8D4F47B-8D68-6947-DB5D-D1D537C79F01}"/>
              </a:ext>
            </a:extLst>
          </p:cNvPr>
          <p:cNvCxnSpPr>
            <a:stCxn id="10" idx="2"/>
            <a:endCxn id="33" idx="0"/>
          </p:cNvCxnSpPr>
          <p:nvPr/>
        </p:nvCxnSpPr>
        <p:spPr>
          <a:xfrm rot="5400000">
            <a:off x="4156475" y="4257508"/>
            <a:ext cx="846571"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B4D16FE-CE53-51B2-6654-AFC10B2BF017}"/>
              </a:ext>
            </a:extLst>
          </p:cNvPr>
          <p:cNvSpPr txBox="1"/>
          <p:nvPr/>
        </p:nvSpPr>
        <p:spPr>
          <a:xfrm>
            <a:off x="9389479" y="6108500"/>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62" name="TextBox 61">
            <a:extLst>
              <a:ext uri="{FF2B5EF4-FFF2-40B4-BE49-F238E27FC236}">
                <a16:creationId xmlns:a16="http://schemas.microsoft.com/office/drawing/2014/main" id="{3A6DA9F1-C46D-7078-3CB7-CD1D2C1A09C4}"/>
              </a:ext>
            </a:extLst>
          </p:cNvPr>
          <p:cNvSpPr txBox="1"/>
          <p:nvPr/>
        </p:nvSpPr>
        <p:spPr>
          <a:xfrm>
            <a:off x="2416619" y="6277638"/>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63" name="다이아몬드 62">
            <a:extLst>
              <a:ext uri="{FF2B5EF4-FFF2-40B4-BE49-F238E27FC236}">
                <a16:creationId xmlns:a16="http://schemas.microsoft.com/office/drawing/2014/main" id="{ECB5269A-AE22-D4FC-647A-EFFF99826BA7}"/>
              </a:ext>
            </a:extLst>
          </p:cNvPr>
          <p:cNvSpPr/>
          <p:nvPr/>
        </p:nvSpPr>
        <p:spPr>
          <a:xfrm>
            <a:off x="5780755" y="5468345"/>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6406D28F-FCED-BF34-B9DA-DAEFCCD6E780}"/>
              </a:ext>
            </a:extLst>
          </p:cNvPr>
          <p:cNvSpPr txBox="1"/>
          <p:nvPr/>
        </p:nvSpPr>
        <p:spPr>
          <a:xfrm>
            <a:off x="5512437" y="5893812"/>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66" name="직사각형 65">
            <a:extLst>
              <a:ext uri="{FF2B5EF4-FFF2-40B4-BE49-F238E27FC236}">
                <a16:creationId xmlns:a16="http://schemas.microsoft.com/office/drawing/2014/main" id="{BF1DECA1-57F0-0407-D61D-AEE82F17D2DC}"/>
              </a:ext>
            </a:extLst>
          </p:cNvPr>
          <p:cNvSpPr/>
          <p:nvPr/>
        </p:nvSpPr>
        <p:spPr>
          <a:xfrm>
            <a:off x="370206" y="1774808"/>
            <a:ext cx="108973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발생한 예외나 오류는 응답상태코드에 따라 서버내부오류</a:t>
            </a:r>
            <a:r>
              <a:rPr lang="en-US" altLang="ko-KR" sz="1200"/>
              <a:t>, </a:t>
            </a:r>
            <a:r>
              <a:rPr lang="ko-KR" altLang="en-US" sz="1200"/>
              <a:t>페이지 찾을 수 없음 오류 등으로 나타나며 </a:t>
            </a:r>
            <a:r>
              <a:rPr lang="en-US" altLang="ko-KR" sz="1200"/>
              <a:t>WAS </a:t>
            </a:r>
            <a:r>
              <a:rPr lang="ko-KR" altLang="en-US" sz="1200"/>
              <a:t>에서 최종 오류 처리를 제어한다</a:t>
            </a:r>
            <a:endParaRPr lang="en-US" altLang="ko-KR" sz="1200">
              <a:latin typeface="+mn-ea"/>
            </a:endParaRPr>
          </a:p>
        </p:txBody>
      </p:sp>
    </p:spTree>
    <p:extLst>
      <p:ext uri="{BB962C8B-B14F-4D97-AF65-F5344CB8AC3E}">
        <p14:creationId xmlns:p14="http://schemas.microsoft.com/office/powerpoint/2010/main" val="381523297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5980C-1882-A8FD-D937-E19AD61C4C9C}"/>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CD5FEA00-D146-4854-A04B-D4AAE1050134}"/>
              </a:ext>
            </a:extLst>
          </p:cNvPr>
          <p:cNvSpPr/>
          <p:nvPr/>
        </p:nvSpPr>
        <p:spPr>
          <a:xfrm>
            <a:off x="561474" y="4229692"/>
            <a:ext cx="10859662"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3" name="직사각형 2">
            <a:extLst>
              <a:ext uri="{FF2B5EF4-FFF2-40B4-BE49-F238E27FC236}">
                <a16:creationId xmlns:a16="http://schemas.microsoft.com/office/drawing/2014/main" id="{A15B8124-0641-CCBF-D911-DC9C47BA246D}"/>
              </a:ext>
            </a:extLst>
          </p:cNvPr>
          <p:cNvSpPr/>
          <p:nvPr/>
        </p:nvSpPr>
        <p:spPr>
          <a:xfrm>
            <a:off x="198756" y="115572"/>
            <a:ext cx="28013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Response.sendError()</a:t>
            </a:r>
            <a:endParaRPr lang="ko-KR" altLang="en-US" b="1">
              <a:solidFill>
                <a:schemeClr val="accent1">
                  <a:lumMod val="75000"/>
                </a:schemeClr>
              </a:solidFill>
              <a:latin typeface="+mn-ea"/>
            </a:endParaRPr>
          </a:p>
        </p:txBody>
      </p:sp>
      <p:sp>
        <p:nvSpPr>
          <p:cNvPr id="8" name="Rectangle 4">
            <a:extLst>
              <a:ext uri="{FF2B5EF4-FFF2-40B4-BE49-F238E27FC236}">
                <a16:creationId xmlns:a16="http://schemas.microsoft.com/office/drawing/2014/main" id="{47C4CD9E-84AE-D206-FFEC-C24665C977C4}"/>
              </a:ext>
            </a:extLst>
          </p:cNvPr>
          <p:cNvSpPr>
            <a:spLocks noChangeArrowheads="1"/>
          </p:cNvSpPr>
          <p:nvPr/>
        </p:nvSpPr>
        <p:spPr bwMode="auto">
          <a:xfrm>
            <a:off x="4495662" y="3015691"/>
            <a:ext cx="2179723"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setStatus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errorCode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setError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F9893612-6DA9-5751-5C9F-ABF435B4B97E}"/>
              </a:ext>
            </a:extLst>
          </p:cNvPr>
          <p:cNvSpPr/>
          <p:nvPr/>
        </p:nvSpPr>
        <p:spPr>
          <a:xfrm>
            <a:off x="740760" y="4480523"/>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6D63EEBA-086A-FFB9-564C-1C3E7CC5D86D}"/>
              </a:ext>
            </a:extLst>
          </p:cNvPr>
          <p:cNvSpPr/>
          <p:nvPr/>
        </p:nvSpPr>
        <p:spPr>
          <a:xfrm>
            <a:off x="4374412" y="3593227"/>
            <a:ext cx="3691385" cy="293414"/>
          </a:xfrm>
          <a:prstGeom prst="rect">
            <a:avLst/>
          </a:prstGeom>
        </p:spPr>
        <p:txBody>
          <a:bodyPr wrap="square">
            <a:spAutoFit/>
          </a:bodyPr>
          <a:lstStyle/>
          <a:p>
            <a:pPr>
              <a:lnSpc>
                <a:spcPct val="150000"/>
              </a:lnSpc>
            </a:pPr>
            <a:r>
              <a:rPr lang="ko-KR" altLang="en-US" sz="1000">
                <a:latin typeface="+mn-ea"/>
              </a:rPr>
              <a:t>응답 상태 코드</a:t>
            </a:r>
            <a:r>
              <a:rPr lang="en-US" altLang="ko-KR" sz="1000">
                <a:latin typeface="+mn-ea"/>
              </a:rPr>
              <a:t>(5xx, 4xx ..) </a:t>
            </a:r>
            <a:r>
              <a:rPr lang="ko-KR" altLang="en-US" sz="1000">
                <a:latin typeface="+mn-ea"/>
              </a:rPr>
              <a:t>및 오류가 발생했음을 기록한다</a:t>
            </a:r>
            <a:endParaRPr lang="en-US" altLang="ko-KR" sz="1000">
              <a:latin typeface="+mn-ea"/>
            </a:endParaRPr>
          </a:p>
        </p:txBody>
      </p:sp>
      <p:pic>
        <p:nvPicPr>
          <p:cNvPr id="33" name="그림 32">
            <a:extLst>
              <a:ext uri="{FF2B5EF4-FFF2-40B4-BE49-F238E27FC236}">
                <a16:creationId xmlns:a16="http://schemas.microsoft.com/office/drawing/2014/main" id="{9651C000-D407-C0BA-FB60-94B0D877101A}"/>
              </a:ext>
            </a:extLst>
          </p:cNvPr>
          <p:cNvPicPr>
            <a:picLocks noChangeAspect="1"/>
          </p:cNvPicPr>
          <p:nvPr/>
        </p:nvPicPr>
        <p:blipFill>
          <a:blip r:embed="rId3"/>
          <a:stretch>
            <a:fillRect/>
          </a:stretch>
        </p:blipFill>
        <p:spPr>
          <a:xfrm>
            <a:off x="1760617" y="5978037"/>
            <a:ext cx="2863317" cy="145058"/>
          </a:xfrm>
          <a:prstGeom prst="rect">
            <a:avLst/>
          </a:prstGeom>
        </p:spPr>
      </p:pic>
      <p:sp>
        <p:nvSpPr>
          <p:cNvPr id="42" name="Rectangle 1">
            <a:extLst>
              <a:ext uri="{FF2B5EF4-FFF2-40B4-BE49-F238E27FC236}">
                <a16:creationId xmlns:a16="http://schemas.microsoft.com/office/drawing/2014/main" id="{5A878E3F-B6E0-5D40-A2D8-811B039F313D}"/>
              </a:ext>
            </a:extLst>
          </p:cNvPr>
          <p:cNvSpPr>
            <a:spLocks noChangeArrowheads="1"/>
          </p:cNvSpPr>
          <p:nvPr/>
        </p:nvSpPr>
        <p:spPr bwMode="auto">
          <a:xfrm>
            <a:off x="1760617" y="4408692"/>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22" name="직사각형 21">
            <a:extLst>
              <a:ext uri="{FF2B5EF4-FFF2-40B4-BE49-F238E27FC236}">
                <a16:creationId xmlns:a16="http://schemas.microsoft.com/office/drawing/2014/main" id="{200E9F64-C533-3997-62A9-F0F24F1B55AD}"/>
              </a:ext>
            </a:extLst>
          </p:cNvPr>
          <p:cNvSpPr/>
          <p:nvPr/>
        </p:nvSpPr>
        <p:spPr>
          <a:xfrm>
            <a:off x="7487398" y="4420723"/>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55" name="그림 54">
            <a:extLst>
              <a:ext uri="{FF2B5EF4-FFF2-40B4-BE49-F238E27FC236}">
                <a16:creationId xmlns:a16="http://schemas.microsoft.com/office/drawing/2014/main" id="{D12DF2A6-0273-ED2A-A9DA-436E9E4FA64F}"/>
              </a:ext>
            </a:extLst>
          </p:cNvPr>
          <p:cNvPicPr>
            <a:picLocks noChangeAspect="1"/>
          </p:cNvPicPr>
          <p:nvPr/>
        </p:nvPicPr>
        <p:blipFill>
          <a:blip r:embed="rId4"/>
          <a:stretch>
            <a:fillRect/>
          </a:stretch>
        </p:blipFill>
        <p:spPr>
          <a:xfrm>
            <a:off x="7429503" y="5791541"/>
            <a:ext cx="2090944" cy="645436"/>
          </a:xfrm>
          <a:prstGeom prst="rect">
            <a:avLst/>
          </a:prstGeom>
        </p:spPr>
      </p:pic>
      <p:cxnSp>
        <p:nvCxnSpPr>
          <p:cNvPr id="57" name="연결선: 꺾임 56">
            <a:extLst>
              <a:ext uri="{FF2B5EF4-FFF2-40B4-BE49-F238E27FC236}">
                <a16:creationId xmlns:a16="http://schemas.microsoft.com/office/drawing/2014/main" id="{78E99B28-2A89-7FE6-8586-C86B3C0E21E7}"/>
              </a:ext>
            </a:extLst>
          </p:cNvPr>
          <p:cNvCxnSpPr>
            <a:cxnSpLocks/>
            <a:stCxn id="10" idx="2"/>
            <a:endCxn id="55" idx="0"/>
          </p:cNvCxnSpPr>
          <p:nvPr/>
        </p:nvCxnSpPr>
        <p:spPr>
          <a:xfrm rot="16200000" flipH="1">
            <a:off x="6903102" y="4219668"/>
            <a:ext cx="660076" cy="248367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99DB1C0B-CA79-CD76-02AB-422D970D8902}"/>
              </a:ext>
            </a:extLst>
          </p:cNvPr>
          <p:cNvCxnSpPr>
            <a:cxnSpLocks/>
            <a:stCxn id="10" idx="2"/>
            <a:endCxn id="33" idx="0"/>
          </p:cNvCxnSpPr>
          <p:nvPr/>
        </p:nvCxnSpPr>
        <p:spPr>
          <a:xfrm rot="5400000">
            <a:off x="4168505" y="4155237"/>
            <a:ext cx="846572"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814646A-5025-8CC3-9B33-31F0BCD6CB69}"/>
              </a:ext>
            </a:extLst>
          </p:cNvPr>
          <p:cNvSpPr txBox="1"/>
          <p:nvPr/>
        </p:nvSpPr>
        <p:spPr>
          <a:xfrm>
            <a:off x="9401510" y="6006229"/>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62" name="TextBox 61">
            <a:extLst>
              <a:ext uri="{FF2B5EF4-FFF2-40B4-BE49-F238E27FC236}">
                <a16:creationId xmlns:a16="http://schemas.microsoft.com/office/drawing/2014/main" id="{3EDE05FE-B1DE-6A48-595E-18FB18C2FFAC}"/>
              </a:ext>
            </a:extLst>
          </p:cNvPr>
          <p:cNvSpPr txBox="1"/>
          <p:nvPr/>
        </p:nvSpPr>
        <p:spPr>
          <a:xfrm>
            <a:off x="2428650" y="6175367"/>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63" name="다이아몬드 62">
            <a:extLst>
              <a:ext uri="{FF2B5EF4-FFF2-40B4-BE49-F238E27FC236}">
                <a16:creationId xmlns:a16="http://schemas.microsoft.com/office/drawing/2014/main" id="{C05042EB-C756-89E4-6B0D-CD1C971F3051}"/>
              </a:ext>
            </a:extLst>
          </p:cNvPr>
          <p:cNvSpPr/>
          <p:nvPr/>
        </p:nvSpPr>
        <p:spPr>
          <a:xfrm>
            <a:off x="5792786" y="5366074"/>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BA06DC81-AD89-7C09-9E50-1050EA11632C}"/>
              </a:ext>
            </a:extLst>
          </p:cNvPr>
          <p:cNvSpPr txBox="1"/>
          <p:nvPr/>
        </p:nvSpPr>
        <p:spPr>
          <a:xfrm>
            <a:off x="5549856" y="5787017"/>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66" name="직사각형 65">
            <a:extLst>
              <a:ext uri="{FF2B5EF4-FFF2-40B4-BE49-F238E27FC236}">
                <a16:creationId xmlns:a16="http://schemas.microsoft.com/office/drawing/2014/main" id="{EC13A956-DC99-9F10-6187-ED9357F3A5E0}"/>
              </a:ext>
            </a:extLst>
          </p:cNvPr>
          <p:cNvSpPr/>
          <p:nvPr/>
        </p:nvSpPr>
        <p:spPr>
          <a:xfrm>
            <a:off x="370206" y="511031"/>
            <a:ext cx="1175762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Response.sendError() </a:t>
            </a:r>
            <a:r>
              <a:rPr lang="ko-KR" altLang="en-US" sz="1200"/>
              <a:t>는 요청이 잘못되었거나 서버에서 처리할 수 없는 상황이 발생했을 때 클라이언트에게 </a:t>
            </a:r>
            <a:r>
              <a:rPr lang="en-US" altLang="ko-KR" sz="1200"/>
              <a:t>HTTP </a:t>
            </a:r>
            <a:r>
              <a:rPr lang="ko-KR" altLang="en-US" sz="1200"/>
              <a:t>상태 코드와 오류 메시지를 전송하기 위해 사용된다</a:t>
            </a:r>
            <a:endParaRPr lang="en-US" altLang="ko-KR" sz="1200">
              <a:latin typeface="+mn-ea"/>
            </a:endParaRPr>
          </a:p>
        </p:txBody>
      </p:sp>
      <p:sp>
        <p:nvSpPr>
          <p:cNvPr id="2" name="직사각형 1">
            <a:extLst>
              <a:ext uri="{FF2B5EF4-FFF2-40B4-BE49-F238E27FC236}">
                <a16:creationId xmlns:a16="http://schemas.microsoft.com/office/drawing/2014/main" id="{BE0AA73E-6BA3-002B-C835-4F13717AFAB6}"/>
              </a:ext>
            </a:extLst>
          </p:cNvPr>
          <p:cNvSpPr/>
          <p:nvPr/>
        </p:nvSpPr>
        <p:spPr>
          <a:xfrm>
            <a:off x="198756" y="1047112"/>
            <a:ext cx="849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A86C1E4A-482A-D82D-C1C5-502BC1C5EA85}"/>
              </a:ext>
            </a:extLst>
          </p:cNvPr>
          <p:cNvSpPr/>
          <p:nvPr/>
        </p:nvSpPr>
        <p:spPr>
          <a:xfrm>
            <a:off x="370206" y="1412864"/>
            <a:ext cx="117576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sendError(int sc)</a:t>
            </a:r>
            <a:r>
              <a:rPr lang="en-US" altLang="ko-KR" sz="1200"/>
              <a:t> - HTTP </a:t>
            </a:r>
            <a:r>
              <a:rPr lang="ko-KR" altLang="en-US" sz="1200"/>
              <a:t>상태 코드만 전송</a:t>
            </a:r>
            <a:endParaRPr lang="en-US" altLang="ko-KR" sz="1200"/>
          </a:p>
          <a:p>
            <a:pPr marL="171450" indent="-171450">
              <a:lnSpc>
                <a:spcPct val="150000"/>
              </a:lnSpc>
              <a:buFont typeface="Arial" panose="020B0604020202020204" pitchFamily="34" charset="0"/>
              <a:buChar char="•"/>
            </a:pPr>
            <a:r>
              <a:rPr lang="en-US" altLang="ko-KR" sz="1200" b="1"/>
              <a:t>sendError(int sc, String msg)</a:t>
            </a:r>
            <a:r>
              <a:rPr lang="en-US" altLang="ko-KR" sz="1200"/>
              <a:t> - HTTP </a:t>
            </a:r>
            <a:r>
              <a:rPr lang="ko-KR" altLang="en-US" sz="1200"/>
              <a:t>상태 코드와 함께 사용자 정의 오류 메시지 전송</a:t>
            </a:r>
            <a:endParaRPr lang="en-US" altLang="ko-KR" sz="1200">
              <a:latin typeface="+mn-ea"/>
            </a:endParaRPr>
          </a:p>
        </p:txBody>
      </p:sp>
      <p:sp>
        <p:nvSpPr>
          <p:cNvPr id="7" name="Rectangle 1">
            <a:extLst>
              <a:ext uri="{FF2B5EF4-FFF2-40B4-BE49-F238E27FC236}">
                <a16:creationId xmlns:a16="http://schemas.microsoft.com/office/drawing/2014/main" id="{84BB91FD-13A4-3834-B62F-DC4BEFF28CC5}"/>
              </a:ext>
            </a:extLst>
          </p:cNvPr>
          <p:cNvSpPr>
            <a:spLocks noChangeArrowheads="1"/>
          </p:cNvSpPr>
          <p:nvPr/>
        </p:nvSpPr>
        <p:spPr bwMode="auto">
          <a:xfrm>
            <a:off x="561474" y="2761465"/>
            <a:ext cx="3691689"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"/senderror"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senderror</a:t>
            </a:r>
            <a:r>
              <a:rPr kumimoji="0" lang="ko-KR" altLang="ko-KR" sz="1100" b="0" i="0" u="none" strike="noStrike" cap="none" normalizeH="0" baseline="0">
                <a:ln>
                  <a:noFill/>
                </a:ln>
                <a:solidFill>
                  <a:srgbClr val="BCBEC4"/>
                </a:solidFill>
                <a:effectLst/>
                <a:ea typeface="JetBrains Mono"/>
              </a:rPr>
              <a:t>(HttpServletResponse response)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모서리가 둥근 직사각형 38">
            <a:extLst>
              <a:ext uri="{FF2B5EF4-FFF2-40B4-BE49-F238E27FC236}">
                <a16:creationId xmlns:a16="http://schemas.microsoft.com/office/drawing/2014/main" id="{5FE6F491-5783-4CEE-44CD-DBE53F467489}"/>
              </a:ext>
            </a:extLst>
          </p:cNvPr>
          <p:cNvSpPr/>
          <p:nvPr/>
        </p:nvSpPr>
        <p:spPr>
          <a:xfrm>
            <a:off x="6917884" y="3124284"/>
            <a:ext cx="1170490"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Interceptor</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CCF9AADA-4EEA-1EF1-B035-F110AEA99E53}"/>
              </a:ext>
            </a:extLst>
          </p:cNvPr>
          <p:cNvSpPr/>
          <p:nvPr/>
        </p:nvSpPr>
        <p:spPr>
          <a:xfrm>
            <a:off x="8437290" y="3124284"/>
            <a:ext cx="1753602"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45499397-55A0-33D2-45DB-AD07AEB1BCE3}"/>
              </a:ext>
            </a:extLst>
          </p:cNvPr>
          <p:cNvSpPr/>
          <p:nvPr/>
        </p:nvSpPr>
        <p:spPr>
          <a:xfrm>
            <a:off x="10539807" y="3124284"/>
            <a:ext cx="770024"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18" name="TextBox 17">
            <a:extLst>
              <a:ext uri="{FF2B5EF4-FFF2-40B4-BE49-F238E27FC236}">
                <a16:creationId xmlns:a16="http://schemas.microsoft.com/office/drawing/2014/main" id="{C01B7E0F-0A5C-A86F-C40F-BB84FD6F1D37}"/>
              </a:ext>
            </a:extLst>
          </p:cNvPr>
          <p:cNvSpPr txBox="1"/>
          <p:nvPr/>
        </p:nvSpPr>
        <p:spPr>
          <a:xfrm>
            <a:off x="7831952" y="2825487"/>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19" name="직선 화살표 연결선 18">
            <a:extLst>
              <a:ext uri="{FF2B5EF4-FFF2-40B4-BE49-F238E27FC236}">
                <a16:creationId xmlns:a16="http://schemas.microsoft.com/office/drawing/2014/main" id="{D0B7CDC6-F201-A646-33B3-5AAB40E9AB77}"/>
              </a:ext>
            </a:extLst>
          </p:cNvPr>
          <p:cNvCxnSpPr>
            <a:cxnSpLocks/>
            <a:stCxn id="14" idx="3"/>
            <a:endCxn id="15" idx="1"/>
          </p:cNvCxnSpPr>
          <p:nvPr/>
        </p:nvCxnSpPr>
        <p:spPr>
          <a:xfrm>
            <a:off x="8088374" y="3302453"/>
            <a:ext cx="3489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06F4DEF-8A10-AD81-898D-13F9EF340F5C}"/>
              </a:ext>
            </a:extLst>
          </p:cNvPr>
          <p:cNvCxnSpPr>
            <a:cxnSpLocks/>
            <a:stCxn id="15" idx="3"/>
            <a:endCxn id="16" idx="1"/>
          </p:cNvCxnSpPr>
          <p:nvPr/>
        </p:nvCxnSpPr>
        <p:spPr>
          <a:xfrm>
            <a:off x="10190892" y="3302453"/>
            <a:ext cx="3489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C6495E76-41E5-2517-C03A-C8709FF7920D}"/>
              </a:ext>
            </a:extLst>
          </p:cNvPr>
          <p:cNvCxnSpPr>
            <a:cxnSpLocks/>
            <a:stCxn id="16" idx="3"/>
            <a:endCxn id="10" idx="3"/>
          </p:cNvCxnSpPr>
          <p:nvPr/>
        </p:nvCxnSpPr>
        <p:spPr>
          <a:xfrm>
            <a:off x="11309831" y="3302453"/>
            <a:ext cx="111305" cy="1378126"/>
          </a:xfrm>
          <a:prstGeom prst="bentConnector3">
            <a:avLst>
              <a:gd name="adj1" fmla="val 30538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1983680-E1A6-B85C-93CF-CC28C4BFD098}"/>
              </a:ext>
            </a:extLst>
          </p:cNvPr>
          <p:cNvSpPr txBox="1"/>
          <p:nvPr/>
        </p:nvSpPr>
        <p:spPr>
          <a:xfrm>
            <a:off x="9934467" y="2825486"/>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sp>
        <p:nvSpPr>
          <p:cNvPr id="35" name="TextBox 34">
            <a:extLst>
              <a:ext uri="{FF2B5EF4-FFF2-40B4-BE49-F238E27FC236}">
                <a16:creationId xmlns:a16="http://schemas.microsoft.com/office/drawing/2014/main" id="{D73B3393-C5E1-A4FF-AA49-BA28209E38D7}"/>
              </a:ext>
            </a:extLst>
          </p:cNvPr>
          <p:cNvSpPr txBox="1"/>
          <p:nvPr/>
        </p:nvSpPr>
        <p:spPr>
          <a:xfrm>
            <a:off x="10878951" y="3867783"/>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38" name="직선 화살표 연결선 37">
            <a:extLst>
              <a:ext uri="{FF2B5EF4-FFF2-40B4-BE49-F238E27FC236}">
                <a16:creationId xmlns:a16="http://schemas.microsoft.com/office/drawing/2014/main" id="{1F5FB25C-4F5E-6FF9-50AF-F887570F5EE4}"/>
              </a:ext>
            </a:extLst>
          </p:cNvPr>
          <p:cNvCxnSpPr>
            <a:stCxn id="7" idx="3"/>
            <a:endCxn id="8" idx="1"/>
          </p:cNvCxnSpPr>
          <p:nvPr/>
        </p:nvCxnSpPr>
        <p:spPr>
          <a:xfrm>
            <a:off x="4253163" y="3299112"/>
            <a:ext cx="242499" cy="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6E1C2DD4-4E3D-B5A4-B2D8-1AE01FA5BEE6}"/>
              </a:ext>
            </a:extLst>
          </p:cNvPr>
          <p:cNvCxnSpPr>
            <a:stCxn id="8" idx="3"/>
            <a:endCxn id="14" idx="1"/>
          </p:cNvCxnSpPr>
          <p:nvPr/>
        </p:nvCxnSpPr>
        <p:spPr>
          <a:xfrm>
            <a:off x="6675385" y="3300096"/>
            <a:ext cx="242499" cy="2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A3E81EF0-542D-8BD1-2DF0-C24B067F03DF}"/>
              </a:ext>
            </a:extLst>
          </p:cNvPr>
          <p:cNvSpPr/>
          <p:nvPr/>
        </p:nvSpPr>
        <p:spPr>
          <a:xfrm>
            <a:off x="198756" y="229196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동작 방식</a:t>
            </a:r>
          </a:p>
        </p:txBody>
      </p:sp>
    </p:spTree>
    <p:extLst>
      <p:ext uri="{BB962C8B-B14F-4D97-AF65-F5344CB8AC3E}">
        <p14:creationId xmlns:p14="http://schemas.microsoft.com/office/powerpoint/2010/main" val="46493262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75B04-D214-E756-206F-4AB4C3ACE06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0D0AAD0-C8F1-9433-B444-F82C18507FCE}"/>
              </a:ext>
            </a:extLst>
          </p:cNvPr>
          <p:cNvSpPr txBox="1"/>
          <p:nvPr/>
        </p:nvSpPr>
        <p:spPr>
          <a:xfrm>
            <a:off x="368486" y="2921169"/>
            <a:ext cx="11455060"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WAS </a:t>
            </a:r>
            <a:r>
              <a:rPr lang="ko-KR" altLang="en-US" sz="6000">
                <a:solidFill>
                  <a:schemeClr val="accent1">
                    <a:lumMod val="75000"/>
                  </a:schemeClr>
                </a:solidFill>
                <a:latin typeface="+mj-lt"/>
              </a:rPr>
              <a:t>표준 오류 정책 </a:t>
            </a:r>
            <a:r>
              <a:rPr lang="en-US" altLang="ko-KR" sz="6000">
                <a:solidFill>
                  <a:schemeClr val="accent1">
                    <a:lumMod val="75000"/>
                  </a:schemeClr>
                </a:solidFill>
                <a:latin typeface="+mj-lt"/>
              </a:rPr>
              <a:t>- ErrorPage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D042494A-B14F-70A8-1D83-A428DBE1156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0996965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D9651-98AA-28A7-5658-52ECA7AC673D}"/>
            </a:ext>
          </a:extLst>
        </p:cNvPr>
        <p:cNvGrpSpPr/>
        <p:nvPr/>
      </p:nvGrpSpPr>
      <p:grpSpPr>
        <a:xfrm>
          <a:off x="0" y="0"/>
          <a:ext cx="0" cy="0"/>
          <a:chOff x="0" y="0"/>
          <a:chExt cx="0" cy="0"/>
        </a:xfrm>
      </p:grpSpPr>
      <p:sp>
        <p:nvSpPr>
          <p:cNvPr id="44" name="직사각형 43">
            <a:extLst>
              <a:ext uri="{FF2B5EF4-FFF2-40B4-BE49-F238E27FC236}">
                <a16:creationId xmlns:a16="http://schemas.microsoft.com/office/drawing/2014/main" id="{06C4F77E-1A22-2E5B-E6FA-60BF72B52856}"/>
              </a:ext>
            </a:extLst>
          </p:cNvPr>
          <p:cNvSpPr/>
          <p:nvPr/>
        </p:nvSpPr>
        <p:spPr>
          <a:xfrm>
            <a:off x="665801" y="4382024"/>
            <a:ext cx="5187760"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73" name="직사각형 72">
            <a:extLst>
              <a:ext uri="{FF2B5EF4-FFF2-40B4-BE49-F238E27FC236}">
                <a16:creationId xmlns:a16="http://schemas.microsoft.com/office/drawing/2014/main" id="{29175E20-3DCC-4A64-13D9-9FE88673D5D9}"/>
              </a:ext>
            </a:extLst>
          </p:cNvPr>
          <p:cNvSpPr/>
          <p:nvPr/>
        </p:nvSpPr>
        <p:spPr>
          <a:xfrm>
            <a:off x="370207" y="520524"/>
            <a:ext cx="986265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ErrorPage</a:t>
            </a:r>
            <a:r>
              <a:rPr lang="en-US" altLang="ko-KR" sz="1200" b="1"/>
              <a:t> </a:t>
            </a:r>
            <a:r>
              <a:rPr lang="ko-KR" altLang="en-US" sz="1200"/>
              <a:t>는 </a:t>
            </a:r>
            <a:r>
              <a:rPr lang="en-US" altLang="ko-KR" sz="1200"/>
              <a:t>WAS </a:t>
            </a:r>
            <a:r>
              <a:rPr lang="ko-KR" altLang="en-US" sz="1200"/>
              <a:t>에서 발생하는 예외나 특정 </a:t>
            </a:r>
            <a:r>
              <a:rPr lang="en-US" altLang="ko-KR" sz="1200"/>
              <a:t>HTTP </a:t>
            </a:r>
            <a:r>
              <a:rPr lang="ko-KR" altLang="en-US" sz="1200"/>
              <a:t>상태 코드에 대해 오류 페이지를 설정하고 렌더링하는 기능을 제공하는 클래스이다</a:t>
            </a:r>
            <a:endParaRPr lang="en-US" altLang="ko-KR" sz="1200"/>
          </a:p>
          <a:p>
            <a:pPr marL="171450" indent="-171450">
              <a:lnSpc>
                <a:spcPct val="150000"/>
              </a:lnSpc>
              <a:buFont typeface="Arial" panose="020B0604020202020204" pitchFamily="34" charset="0"/>
              <a:buChar char="•"/>
            </a:pPr>
            <a:r>
              <a:rPr lang="en-US" altLang="ko-KR" sz="1200"/>
              <a:t>ErrorPage</a:t>
            </a:r>
            <a:r>
              <a:rPr lang="en-US" altLang="ko-KR" sz="1200" b="1"/>
              <a:t> </a:t>
            </a:r>
            <a:r>
              <a:rPr lang="ko-KR" altLang="en-US" sz="1200"/>
              <a:t>는 클라이언트에게 서버의 오류 상황을 명확히 전달하고</a:t>
            </a:r>
            <a:r>
              <a:rPr lang="en-US" altLang="ko-KR" sz="1200"/>
              <a:t> </a:t>
            </a:r>
            <a:r>
              <a:rPr lang="ko-KR" altLang="en-US" sz="1200"/>
              <a:t>사용자 친화적인 메시지를 제공하기 위한 표준적인 방법이다</a:t>
            </a:r>
            <a:endParaRPr lang="en-US" altLang="ko-KR" sz="1200">
              <a:latin typeface="+mn-ea"/>
            </a:endParaRPr>
          </a:p>
        </p:txBody>
      </p:sp>
      <p:sp>
        <p:nvSpPr>
          <p:cNvPr id="74" name="직사각형 73">
            <a:extLst>
              <a:ext uri="{FF2B5EF4-FFF2-40B4-BE49-F238E27FC236}">
                <a16:creationId xmlns:a16="http://schemas.microsoft.com/office/drawing/2014/main" id="{28E72E52-CB85-7771-A1BA-321C5A695D4F}"/>
              </a:ext>
            </a:extLst>
          </p:cNvPr>
          <p:cNvSpPr/>
          <p:nvPr/>
        </p:nvSpPr>
        <p:spPr>
          <a:xfrm>
            <a:off x="198756" y="156244"/>
            <a:ext cx="15460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a:t>
            </a:r>
            <a:endParaRPr lang="ko-KR" altLang="en-US" b="1">
              <a:solidFill>
                <a:schemeClr val="accent1">
                  <a:lumMod val="75000"/>
                </a:schemeClr>
              </a:solidFill>
              <a:latin typeface="+mn-ea"/>
            </a:endParaRPr>
          </a:p>
        </p:txBody>
      </p:sp>
      <p:grpSp>
        <p:nvGrpSpPr>
          <p:cNvPr id="17" name="그룹 16">
            <a:extLst>
              <a:ext uri="{FF2B5EF4-FFF2-40B4-BE49-F238E27FC236}">
                <a16:creationId xmlns:a16="http://schemas.microsoft.com/office/drawing/2014/main" id="{10918F1A-1DB3-E906-98DC-A25AC8A54E18}"/>
              </a:ext>
            </a:extLst>
          </p:cNvPr>
          <p:cNvGrpSpPr/>
          <p:nvPr/>
        </p:nvGrpSpPr>
        <p:grpSpPr>
          <a:xfrm>
            <a:off x="605987" y="1258934"/>
            <a:ext cx="2013715" cy="1267980"/>
            <a:chOff x="649705" y="1320950"/>
            <a:chExt cx="1927775" cy="1213866"/>
          </a:xfrm>
        </p:grpSpPr>
        <p:pic>
          <p:nvPicPr>
            <p:cNvPr id="9" name="그림 8">
              <a:extLst>
                <a:ext uri="{FF2B5EF4-FFF2-40B4-BE49-F238E27FC236}">
                  <a16:creationId xmlns:a16="http://schemas.microsoft.com/office/drawing/2014/main" id="{242969FD-9993-FAAE-1F2C-6188C4DA4DAC}"/>
                </a:ext>
              </a:extLst>
            </p:cNvPr>
            <p:cNvPicPr>
              <a:picLocks noChangeAspect="1"/>
            </p:cNvPicPr>
            <p:nvPr/>
          </p:nvPicPr>
          <p:blipFill>
            <a:blip r:embed="rId3"/>
            <a:srcRect b="55116"/>
            <a:stretch/>
          </p:blipFill>
          <p:spPr>
            <a:xfrm>
              <a:off x="649705" y="1320950"/>
              <a:ext cx="1927775" cy="658245"/>
            </a:xfrm>
            <a:prstGeom prst="rect">
              <a:avLst/>
            </a:prstGeom>
          </p:spPr>
        </p:pic>
        <p:pic>
          <p:nvPicPr>
            <p:cNvPr id="14" name="그림 13">
              <a:extLst>
                <a:ext uri="{FF2B5EF4-FFF2-40B4-BE49-F238E27FC236}">
                  <a16:creationId xmlns:a16="http://schemas.microsoft.com/office/drawing/2014/main" id="{A87DD82A-7C62-2E05-24CE-AC4E5BD13A06}"/>
                </a:ext>
              </a:extLst>
            </p:cNvPr>
            <p:cNvPicPr>
              <a:picLocks noChangeAspect="1"/>
            </p:cNvPicPr>
            <p:nvPr/>
          </p:nvPicPr>
          <p:blipFill>
            <a:blip r:embed="rId3"/>
            <a:srcRect t="62113"/>
            <a:stretch/>
          </p:blipFill>
          <p:spPr>
            <a:xfrm>
              <a:off x="649705" y="1979195"/>
              <a:ext cx="1927775" cy="555621"/>
            </a:xfrm>
            <a:prstGeom prst="rect">
              <a:avLst/>
            </a:prstGeom>
          </p:spPr>
        </p:pic>
      </p:grpSp>
      <p:sp>
        <p:nvSpPr>
          <p:cNvPr id="21" name="직사각형 20">
            <a:extLst>
              <a:ext uri="{FF2B5EF4-FFF2-40B4-BE49-F238E27FC236}">
                <a16:creationId xmlns:a16="http://schemas.microsoft.com/office/drawing/2014/main" id="{9CE63900-A625-2696-6DBA-23C4A5CCCF7B}"/>
              </a:ext>
            </a:extLst>
          </p:cNvPr>
          <p:cNvSpPr/>
          <p:nvPr/>
        </p:nvSpPr>
        <p:spPr>
          <a:xfrm>
            <a:off x="2619702" y="1620541"/>
            <a:ext cx="618063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특정 </a:t>
            </a:r>
            <a:r>
              <a:rPr lang="en-US" altLang="ko-KR" sz="1200"/>
              <a:t>Java </a:t>
            </a:r>
            <a:r>
              <a:rPr lang="ko-KR" altLang="en-US" sz="1200"/>
              <a:t>예외가 발생했을 때</a:t>
            </a:r>
            <a:r>
              <a:rPr lang="en-US" altLang="ko-KR" sz="1200"/>
              <a:t> </a:t>
            </a:r>
            <a:r>
              <a:rPr lang="ko-KR" altLang="en-US" sz="1200"/>
              <a:t>이를 처리하기 위한 오류 페이지가 활성화 된다</a:t>
            </a:r>
            <a:endParaRPr lang="en-US" altLang="ko-KR" sz="1200">
              <a:latin typeface="+mn-ea"/>
            </a:endParaRPr>
          </a:p>
        </p:txBody>
      </p:sp>
      <p:sp>
        <p:nvSpPr>
          <p:cNvPr id="24" name="직사각형 23">
            <a:extLst>
              <a:ext uri="{FF2B5EF4-FFF2-40B4-BE49-F238E27FC236}">
                <a16:creationId xmlns:a16="http://schemas.microsoft.com/office/drawing/2014/main" id="{0C6C3E97-FDF8-7172-3BA3-4E1EAF849F0B}"/>
              </a:ext>
            </a:extLst>
          </p:cNvPr>
          <p:cNvSpPr/>
          <p:nvPr/>
        </p:nvSpPr>
        <p:spPr>
          <a:xfrm>
            <a:off x="2614418" y="2198330"/>
            <a:ext cx="839605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특정 </a:t>
            </a:r>
            <a:r>
              <a:rPr lang="en-US" altLang="ko-KR" sz="1200"/>
              <a:t>HTTP </a:t>
            </a:r>
            <a:r>
              <a:rPr lang="ko-KR" altLang="en-US" sz="1200"/>
              <a:t>상태 코드</a:t>
            </a:r>
            <a:r>
              <a:rPr lang="en-US" altLang="ko-KR" sz="1200"/>
              <a:t>(</a:t>
            </a:r>
            <a:r>
              <a:rPr lang="ko-KR" altLang="en-US" sz="1200"/>
              <a:t>예</a:t>
            </a:r>
            <a:r>
              <a:rPr lang="en-US" altLang="ko-KR" sz="1200"/>
              <a:t>: 404, 500)</a:t>
            </a:r>
            <a:r>
              <a:rPr lang="ko-KR" altLang="en-US" sz="1200"/>
              <a:t>가 발생했을 때</a:t>
            </a:r>
            <a:r>
              <a:rPr lang="en-US" altLang="ko-KR" sz="1200"/>
              <a:t> </a:t>
            </a:r>
            <a:r>
              <a:rPr lang="ko-KR" altLang="en-US" sz="1200"/>
              <a:t>이를 처리하기 위한 오류 페이지가 활성화된다</a:t>
            </a:r>
            <a:endParaRPr lang="en-US" altLang="ko-KR" sz="1200">
              <a:latin typeface="+mn-ea"/>
            </a:endParaRPr>
          </a:p>
        </p:txBody>
      </p:sp>
      <p:sp>
        <p:nvSpPr>
          <p:cNvPr id="26" name="직사각형 25">
            <a:extLst>
              <a:ext uri="{FF2B5EF4-FFF2-40B4-BE49-F238E27FC236}">
                <a16:creationId xmlns:a16="http://schemas.microsoft.com/office/drawing/2014/main" id="{7C0E2278-AE6B-4663-BBFB-CD9093E95C4A}"/>
              </a:ext>
            </a:extLst>
          </p:cNvPr>
          <p:cNvSpPr/>
          <p:nvPr/>
        </p:nvSpPr>
        <p:spPr>
          <a:xfrm>
            <a:off x="2619702" y="1915327"/>
            <a:ext cx="403884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오류나 예외를 처리하기 위한 경로이다</a:t>
            </a:r>
            <a:endParaRPr lang="en-US" altLang="ko-KR" sz="1200">
              <a:latin typeface="+mn-ea"/>
            </a:endParaRPr>
          </a:p>
        </p:txBody>
      </p:sp>
      <p:sp>
        <p:nvSpPr>
          <p:cNvPr id="39" name="직사각형 38">
            <a:extLst>
              <a:ext uri="{FF2B5EF4-FFF2-40B4-BE49-F238E27FC236}">
                <a16:creationId xmlns:a16="http://schemas.microsoft.com/office/drawing/2014/main" id="{DDF573E0-85F0-3304-39B9-6479D94A98DD}"/>
              </a:ext>
            </a:extLst>
          </p:cNvPr>
          <p:cNvSpPr/>
          <p:nvPr/>
        </p:nvSpPr>
        <p:spPr>
          <a:xfrm>
            <a:off x="198756" y="2926630"/>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작업</a:t>
            </a:r>
          </a:p>
        </p:txBody>
      </p:sp>
      <p:sp>
        <p:nvSpPr>
          <p:cNvPr id="43" name="모서리가 둥근 직사각형 38">
            <a:extLst>
              <a:ext uri="{FF2B5EF4-FFF2-40B4-BE49-F238E27FC236}">
                <a16:creationId xmlns:a16="http://schemas.microsoft.com/office/drawing/2014/main" id="{E97E960C-5FE9-DC39-DD99-96BE2A1ADF70}"/>
              </a:ext>
            </a:extLst>
          </p:cNvPr>
          <p:cNvSpPr/>
          <p:nvPr/>
        </p:nvSpPr>
        <p:spPr>
          <a:xfrm>
            <a:off x="783958" y="4584106"/>
            <a:ext cx="290128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t>TomcatServletWebServerFactory</a:t>
            </a:r>
            <a:endParaRPr lang="ko-KR" altLang="en-US" sz="1400">
              <a:solidFill>
                <a:schemeClr val="tx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299A66F2-2DE3-CF66-7512-F6092B86AB7A}"/>
              </a:ext>
            </a:extLst>
          </p:cNvPr>
          <p:cNvSpPr/>
          <p:nvPr/>
        </p:nvSpPr>
        <p:spPr>
          <a:xfrm>
            <a:off x="4262064" y="4584105"/>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AD57F076-D8A3-AEA0-382F-D20C8DEBB48E}"/>
              </a:ext>
            </a:extLst>
          </p:cNvPr>
          <p:cNvCxnSpPr>
            <a:stCxn id="43" idx="3"/>
            <a:endCxn id="45" idx="1"/>
          </p:cNvCxnSpPr>
          <p:nvPr/>
        </p:nvCxnSpPr>
        <p:spPr>
          <a:xfrm flipV="1">
            <a:off x="3685245" y="4812556"/>
            <a:ext cx="57681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그림 48">
            <a:extLst>
              <a:ext uri="{FF2B5EF4-FFF2-40B4-BE49-F238E27FC236}">
                <a16:creationId xmlns:a16="http://schemas.microsoft.com/office/drawing/2014/main" id="{3DB383B7-F20A-805C-1BA8-BA1D51F1462B}"/>
              </a:ext>
            </a:extLst>
          </p:cNvPr>
          <p:cNvPicPr>
            <a:picLocks noChangeAspect="1"/>
          </p:cNvPicPr>
          <p:nvPr/>
        </p:nvPicPr>
        <p:blipFill>
          <a:blip r:embed="rId4"/>
          <a:stretch>
            <a:fillRect/>
          </a:stretch>
        </p:blipFill>
        <p:spPr>
          <a:xfrm>
            <a:off x="3857847" y="5512247"/>
            <a:ext cx="2100278" cy="954672"/>
          </a:xfrm>
          <a:prstGeom prst="rect">
            <a:avLst/>
          </a:prstGeom>
        </p:spPr>
      </p:pic>
      <p:cxnSp>
        <p:nvCxnSpPr>
          <p:cNvPr id="51" name="직선 연결선 50">
            <a:extLst>
              <a:ext uri="{FF2B5EF4-FFF2-40B4-BE49-F238E27FC236}">
                <a16:creationId xmlns:a16="http://schemas.microsoft.com/office/drawing/2014/main" id="{76DECDC8-4512-299B-EC96-E75B8F58C69B}"/>
              </a:ext>
            </a:extLst>
          </p:cNvPr>
          <p:cNvCxnSpPr>
            <a:stCxn id="45" idx="2"/>
            <a:endCxn id="49" idx="0"/>
          </p:cNvCxnSpPr>
          <p:nvPr/>
        </p:nvCxnSpPr>
        <p:spPr>
          <a:xfrm>
            <a:off x="4907986" y="5041006"/>
            <a:ext cx="0" cy="47124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FB736C1-564C-B7CB-8EC0-7AD15C4D7863}"/>
              </a:ext>
            </a:extLst>
          </p:cNvPr>
          <p:cNvSpPr/>
          <p:nvPr/>
        </p:nvSpPr>
        <p:spPr>
          <a:xfrm>
            <a:off x="3724505" y="4510001"/>
            <a:ext cx="498297" cy="293414"/>
          </a:xfrm>
          <a:prstGeom prst="rect">
            <a:avLst/>
          </a:prstGeom>
        </p:spPr>
        <p:txBody>
          <a:bodyPr wrap="square">
            <a:spAutoFit/>
          </a:bodyPr>
          <a:lstStyle/>
          <a:p>
            <a:pPr algn="ctr">
              <a:lnSpc>
                <a:spcPct val="150000"/>
              </a:lnSpc>
            </a:pPr>
            <a:r>
              <a:rPr lang="ko-KR" altLang="en-US" sz="1000">
                <a:latin typeface="+mn-ea"/>
              </a:rPr>
              <a:t>생성</a:t>
            </a:r>
            <a:endParaRPr lang="en-US" altLang="ko-KR" sz="1000">
              <a:latin typeface="+mn-ea"/>
            </a:endParaRPr>
          </a:p>
        </p:txBody>
      </p:sp>
      <p:sp>
        <p:nvSpPr>
          <p:cNvPr id="53" name="직사각형 52">
            <a:extLst>
              <a:ext uri="{FF2B5EF4-FFF2-40B4-BE49-F238E27FC236}">
                <a16:creationId xmlns:a16="http://schemas.microsoft.com/office/drawing/2014/main" id="{05EC79F8-D50C-D93B-265A-A2FB1F0D320F}"/>
              </a:ext>
            </a:extLst>
          </p:cNvPr>
          <p:cNvSpPr/>
          <p:nvPr/>
        </p:nvSpPr>
        <p:spPr>
          <a:xfrm>
            <a:off x="6499482" y="4382024"/>
            <a:ext cx="4516276"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54" name="모서리가 둥근 직사각형 38">
            <a:extLst>
              <a:ext uri="{FF2B5EF4-FFF2-40B4-BE49-F238E27FC236}">
                <a16:creationId xmlns:a16="http://schemas.microsoft.com/office/drawing/2014/main" id="{E7D14DE4-BDD3-04D0-7425-2D092E596C3A}"/>
              </a:ext>
            </a:extLst>
          </p:cNvPr>
          <p:cNvSpPr/>
          <p:nvPr/>
        </p:nvSpPr>
        <p:spPr>
          <a:xfrm>
            <a:off x="8522451" y="4584104"/>
            <a:ext cx="233988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TomcatEmbeddedContext</a:t>
            </a:r>
            <a:endParaRPr lang="ko-KR" altLang="en-US" sz="1400">
              <a:solidFill>
                <a:schemeClr val="tx1"/>
              </a:solidFill>
              <a:latin typeface="+mj-lt"/>
              <a:ea typeface="나눔바른고딕" panose="020B0603020101020101"/>
            </a:endParaRPr>
          </a:p>
        </p:txBody>
      </p:sp>
      <p:sp>
        <p:nvSpPr>
          <p:cNvPr id="55" name="모서리가 둥근 직사각형 38">
            <a:extLst>
              <a:ext uri="{FF2B5EF4-FFF2-40B4-BE49-F238E27FC236}">
                <a16:creationId xmlns:a16="http://schemas.microsoft.com/office/drawing/2014/main" id="{BA6B8ECB-9615-635F-5883-37C5CF710B2F}"/>
              </a:ext>
            </a:extLst>
          </p:cNvPr>
          <p:cNvSpPr/>
          <p:nvPr/>
        </p:nvSpPr>
        <p:spPr>
          <a:xfrm>
            <a:off x="6750635" y="4584105"/>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30B1FA16-0CCB-C4FF-BDEC-0DB675FBCDFD}"/>
              </a:ext>
            </a:extLst>
          </p:cNvPr>
          <p:cNvCxnSpPr>
            <a:cxnSpLocks/>
            <a:stCxn id="55" idx="3"/>
            <a:endCxn id="54" idx="1"/>
          </p:cNvCxnSpPr>
          <p:nvPr/>
        </p:nvCxnSpPr>
        <p:spPr>
          <a:xfrm flipV="1">
            <a:off x="8042479" y="4812555"/>
            <a:ext cx="47997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a16="http://schemas.microsoft.com/office/drawing/2014/main" id="{8145F48E-C9A9-DC8D-2BF0-F5E679E76948}"/>
              </a:ext>
            </a:extLst>
          </p:cNvPr>
          <p:cNvSpPr/>
          <p:nvPr/>
        </p:nvSpPr>
        <p:spPr>
          <a:xfrm>
            <a:off x="2683117" y="3898060"/>
            <a:ext cx="891664" cy="414024"/>
          </a:xfrm>
          <a:prstGeom prst="rect">
            <a:avLst/>
          </a:prstGeom>
        </p:spPr>
        <p:txBody>
          <a:bodyPr wrap="square">
            <a:spAutoFit/>
          </a:bodyPr>
          <a:lstStyle/>
          <a:p>
            <a:pPr algn="ctr">
              <a:lnSpc>
                <a:spcPct val="150000"/>
              </a:lnSpc>
            </a:pPr>
            <a:r>
              <a:rPr lang="en-US" altLang="ko-KR" sz="1600" b="1">
                <a:latin typeface="+mn-ea"/>
              </a:rPr>
              <a:t>Spring</a:t>
            </a:r>
          </a:p>
        </p:txBody>
      </p:sp>
      <p:sp>
        <p:nvSpPr>
          <p:cNvPr id="71" name="직사각형 70">
            <a:extLst>
              <a:ext uri="{FF2B5EF4-FFF2-40B4-BE49-F238E27FC236}">
                <a16:creationId xmlns:a16="http://schemas.microsoft.com/office/drawing/2014/main" id="{9CDEFDEB-ED1C-7927-1CE2-E78EA8311F99}"/>
              </a:ext>
            </a:extLst>
          </p:cNvPr>
          <p:cNvSpPr/>
          <p:nvPr/>
        </p:nvSpPr>
        <p:spPr>
          <a:xfrm>
            <a:off x="8311788" y="3898060"/>
            <a:ext cx="891664" cy="414024"/>
          </a:xfrm>
          <a:prstGeom prst="rect">
            <a:avLst/>
          </a:prstGeom>
        </p:spPr>
        <p:txBody>
          <a:bodyPr wrap="square">
            <a:spAutoFit/>
          </a:bodyPr>
          <a:lstStyle/>
          <a:p>
            <a:pPr algn="ctr">
              <a:lnSpc>
                <a:spcPct val="150000"/>
              </a:lnSpc>
            </a:pPr>
            <a:r>
              <a:rPr lang="en-US" altLang="ko-KR" sz="1600" b="1">
                <a:latin typeface="+mn-ea"/>
              </a:rPr>
              <a:t>WAS</a:t>
            </a:r>
          </a:p>
        </p:txBody>
      </p:sp>
      <p:cxnSp>
        <p:nvCxnSpPr>
          <p:cNvPr id="75" name="직선 화살표 연결선 74">
            <a:extLst>
              <a:ext uri="{FF2B5EF4-FFF2-40B4-BE49-F238E27FC236}">
                <a16:creationId xmlns:a16="http://schemas.microsoft.com/office/drawing/2014/main" id="{E79B58E6-44C1-FBA9-1D74-C6FF61760955}"/>
              </a:ext>
            </a:extLst>
          </p:cNvPr>
          <p:cNvCxnSpPr>
            <a:stCxn id="45" idx="3"/>
            <a:endCxn id="55" idx="1"/>
          </p:cNvCxnSpPr>
          <p:nvPr/>
        </p:nvCxnSpPr>
        <p:spPr>
          <a:xfrm>
            <a:off x="5553908" y="4812556"/>
            <a:ext cx="11967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0A73A61A-535C-68BF-0890-49442F448B22}"/>
              </a:ext>
            </a:extLst>
          </p:cNvPr>
          <p:cNvSpPr/>
          <p:nvPr/>
        </p:nvSpPr>
        <p:spPr>
          <a:xfrm>
            <a:off x="370206" y="3293362"/>
            <a:ext cx="1144335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어플리케이션이 초기화 되면 스프링의 </a:t>
            </a:r>
            <a:r>
              <a:rPr lang="en-US" altLang="ko-KR" sz="1200">
                <a:latin typeface="+mn-ea"/>
              </a:rPr>
              <a:t>ErrorPage </a:t>
            </a:r>
            <a:r>
              <a:rPr lang="ko-KR" altLang="en-US" sz="1200">
                <a:latin typeface="+mn-ea"/>
              </a:rPr>
              <a:t>와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를 각각 생성하고 기본값들로 채우게 되며 </a:t>
            </a:r>
            <a:r>
              <a:rPr lang="en-US" altLang="ko-KR" sz="1200">
                <a:latin typeface="+mn-ea"/>
              </a:rPr>
              <a:t>WAS </a:t>
            </a:r>
            <a:r>
              <a:rPr lang="ko-KR" altLang="en-US" sz="1200">
                <a:latin typeface="+mn-ea"/>
              </a:rPr>
              <a:t>에는 기본 오류 페이지 한 개가 생성된다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ErrorPage </a:t>
            </a:r>
            <a:r>
              <a:rPr lang="ko-KR" altLang="en-US" sz="1200">
                <a:latin typeface="+mn-ea"/>
              </a:rPr>
              <a:t>는 설정을 통해 여러 개 추가 할 수 있으며 </a:t>
            </a:r>
            <a:r>
              <a:rPr lang="en-US" altLang="ko-KR" sz="1200">
                <a:latin typeface="+mn-ea"/>
              </a:rPr>
              <a:t>application.properties </a:t>
            </a:r>
            <a:r>
              <a:rPr lang="ko-KR" altLang="en-US" sz="1200">
                <a:latin typeface="+mn-ea"/>
              </a:rPr>
              <a:t>파일에 </a:t>
            </a:r>
            <a:r>
              <a:rPr lang="en-US" altLang="ko-KR" sz="1200">
                <a:latin typeface="+mn-ea"/>
              </a:rPr>
              <a:t>server.error.xxx </a:t>
            </a:r>
            <a:r>
              <a:rPr lang="ko-KR" altLang="en-US" sz="1200">
                <a:latin typeface="+mn-ea"/>
              </a:rPr>
              <a:t>로 </a:t>
            </a:r>
            <a:r>
              <a:rPr lang="en-US" altLang="ko-KR" sz="1200">
                <a:latin typeface="+mn-ea"/>
              </a:rPr>
              <a:t>ErrorPage </a:t>
            </a:r>
            <a:r>
              <a:rPr lang="ko-KR" altLang="en-US" sz="1200">
                <a:latin typeface="+mn-ea"/>
              </a:rPr>
              <a:t>의 기본 속성 값들을 변경할 수 있다 </a:t>
            </a:r>
            <a:r>
              <a:rPr lang="en-US" altLang="ko-KR" sz="1200">
                <a:latin typeface="+mn-ea"/>
              </a:rPr>
              <a:t> </a:t>
            </a:r>
          </a:p>
        </p:txBody>
      </p:sp>
      <p:pic>
        <p:nvPicPr>
          <p:cNvPr id="78" name="그림 77">
            <a:extLst>
              <a:ext uri="{FF2B5EF4-FFF2-40B4-BE49-F238E27FC236}">
                <a16:creationId xmlns:a16="http://schemas.microsoft.com/office/drawing/2014/main" id="{9F14EBBD-510E-6724-E2BC-515617DA2769}"/>
              </a:ext>
            </a:extLst>
          </p:cNvPr>
          <p:cNvPicPr>
            <a:picLocks noChangeAspect="1"/>
          </p:cNvPicPr>
          <p:nvPr/>
        </p:nvPicPr>
        <p:blipFill>
          <a:blip r:embed="rId5"/>
          <a:srcRect r="50945"/>
          <a:stretch/>
        </p:blipFill>
        <p:spPr>
          <a:xfrm>
            <a:off x="6279290" y="5512247"/>
            <a:ext cx="2234533" cy="1088662"/>
          </a:xfrm>
          <a:prstGeom prst="rect">
            <a:avLst/>
          </a:prstGeom>
        </p:spPr>
      </p:pic>
      <p:cxnSp>
        <p:nvCxnSpPr>
          <p:cNvPr id="79" name="직선 연결선 78">
            <a:extLst>
              <a:ext uri="{FF2B5EF4-FFF2-40B4-BE49-F238E27FC236}">
                <a16:creationId xmlns:a16="http://schemas.microsoft.com/office/drawing/2014/main" id="{CCF03AE7-B903-9F7E-EF3A-D596EA66A4D1}"/>
              </a:ext>
            </a:extLst>
          </p:cNvPr>
          <p:cNvCxnSpPr>
            <a:cxnSpLocks/>
            <a:stCxn id="55" idx="2"/>
            <a:endCxn id="78" idx="0"/>
          </p:cNvCxnSpPr>
          <p:nvPr/>
        </p:nvCxnSpPr>
        <p:spPr>
          <a:xfrm>
            <a:off x="7396557" y="5041006"/>
            <a:ext cx="0" cy="47124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CDD5E593-7B7E-9395-30B2-573B00A972DF}"/>
              </a:ext>
            </a:extLst>
          </p:cNvPr>
          <p:cNvSpPr/>
          <p:nvPr/>
        </p:nvSpPr>
        <p:spPr>
          <a:xfrm>
            <a:off x="5829311" y="4537381"/>
            <a:ext cx="670171" cy="293414"/>
          </a:xfrm>
          <a:prstGeom prst="rect">
            <a:avLst/>
          </a:prstGeom>
        </p:spPr>
        <p:txBody>
          <a:bodyPr wrap="square">
            <a:spAutoFit/>
          </a:bodyPr>
          <a:lstStyle/>
          <a:p>
            <a:pPr algn="ctr">
              <a:lnSpc>
                <a:spcPct val="150000"/>
              </a:lnSpc>
            </a:pPr>
            <a:r>
              <a:rPr lang="ko-KR" altLang="en-US" sz="1000">
                <a:latin typeface="+mn-ea"/>
              </a:rPr>
              <a:t>값 설정</a:t>
            </a:r>
            <a:endParaRPr lang="en-US" altLang="ko-KR" sz="1000">
              <a:latin typeface="+mn-ea"/>
            </a:endParaRPr>
          </a:p>
        </p:txBody>
      </p:sp>
      <p:sp>
        <p:nvSpPr>
          <p:cNvPr id="85" name="직사각형 84">
            <a:extLst>
              <a:ext uri="{FF2B5EF4-FFF2-40B4-BE49-F238E27FC236}">
                <a16:creationId xmlns:a16="http://schemas.microsoft.com/office/drawing/2014/main" id="{BD942D16-3994-9278-FC2C-0E20970FBFFB}"/>
              </a:ext>
            </a:extLst>
          </p:cNvPr>
          <p:cNvSpPr/>
          <p:nvPr/>
        </p:nvSpPr>
        <p:spPr>
          <a:xfrm>
            <a:off x="7954420" y="4536751"/>
            <a:ext cx="670171" cy="293414"/>
          </a:xfrm>
          <a:prstGeom prst="rect">
            <a:avLst/>
          </a:prstGeom>
        </p:spPr>
        <p:txBody>
          <a:bodyPr wrap="square">
            <a:spAutoFit/>
          </a:bodyPr>
          <a:lstStyle/>
          <a:p>
            <a:pPr algn="ctr">
              <a:lnSpc>
                <a:spcPct val="150000"/>
              </a:lnSpc>
            </a:pPr>
            <a:r>
              <a:rPr lang="ko-KR" altLang="en-US" sz="1000">
                <a:latin typeface="+mn-ea"/>
              </a:rPr>
              <a:t>저장</a:t>
            </a:r>
            <a:endParaRPr lang="en-US" altLang="ko-KR" sz="1000">
              <a:latin typeface="+mn-ea"/>
            </a:endParaRPr>
          </a:p>
        </p:txBody>
      </p:sp>
    </p:spTree>
    <p:extLst>
      <p:ext uri="{BB962C8B-B14F-4D97-AF65-F5344CB8AC3E}">
        <p14:creationId xmlns:p14="http://schemas.microsoft.com/office/powerpoint/2010/main" val="223040239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4ADCA-056C-8DA6-F31F-03D4B8511A6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6185528-0418-A9D2-D5A0-C26976A5D773}"/>
              </a:ext>
            </a:extLst>
          </p:cNvPr>
          <p:cNvSpPr/>
          <p:nvPr/>
        </p:nvSpPr>
        <p:spPr>
          <a:xfrm>
            <a:off x="198756" y="156244"/>
            <a:ext cx="263290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t>
            </a:r>
            <a:r>
              <a:rPr lang="ko-KR" altLang="en-US" b="1">
                <a:solidFill>
                  <a:schemeClr val="accent1">
                    <a:lumMod val="75000"/>
                  </a:schemeClr>
                </a:solidFill>
                <a:latin typeface="+mn-ea"/>
              </a:rPr>
              <a:t>동작 방식</a:t>
            </a:r>
          </a:p>
        </p:txBody>
      </p:sp>
      <p:sp>
        <p:nvSpPr>
          <p:cNvPr id="2" name="직사각형 1">
            <a:extLst>
              <a:ext uri="{FF2B5EF4-FFF2-40B4-BE49-F238E27FC236}">
                <a16:creationId xmlns:a16="http://schemas.microsoft.com/office/drawing/2014/main" id="{82609283-949A-C67D-EF5C-391442820415}"/>
              </a:ext>
            </a:extLst>
          </p:cNvPr>
          <p:cNvSpPr/>
          <p:nvPr/>
        </p:nvSpPr>
        <p:spPr>
          <a:xfrm>
            <a:off x="400431" y="4536405"/>
            <a:ext cx="10859662"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3" name="직사각형 2">
            <a:extLst>
              <a:ext uri="{FF2B5EF4-FFF2-40B4-BE49-F238E27FC236}">
                <a16:creationId xmlns:a16="http://schemas.microsoft.com/office/drawing/2014/main" id="{2E65A875-D352-8687-241B-9B1FEE8F1E55}"/>
              </a:ext>
            </a:extLst>
          </p:cNvPr>
          <p:cNvSpPr/>
          <p:nvPr/>
        </p:nvSpPr>
        <p:spPr>
          <a:xfrm>
            <a:off x="579717" y="4787236"/>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pic>
        <p:nvPicPr>
          <p:cNvPr id="4" name="그림 3">
            <a:extLst>
              <a:ext uri="{FF2B5EF4-FFF2-40B4-BE49-F238E27FC236}">
                <a16:creationId xmlns:a16="http://schemas.microsoft.com/office/drawing/2014/main" id="{DE954F16-E1E0-494B-A266-1ABCAB5BD378}"/>
              </a:ext>
            </a:extLst>
          </p:cNvPr>
          <p:cNvPicPr>
            <a:picLocks noChangeAspect="1"/>
          </p:cNvPicPr>
          <p:nvPr/>
        </p:nvPicPr>
        <p:blipFill>
          <a:blip r:embed="rId3"/>
          <a:stretch>
            <a:fillRect/>
          </a:stretch>
        </p:blipFill>
        <p:spPr>
          <a:xfrm>
            <a:off x="1599574" y="6284750"/>
            <a:ext cx="2863317" cy="145058"/>
          </a:xfrm>
          <a:prstGeom prst="rect">
            <a:avLst/>
          </a:prstGeom>
        </p:spPr>
      </p:pic>
      <p:sp>
        <p:nvSpPr>
          <p:cNvPr id="5" name="Rectangle 1">
            <a:extLst>
              <a:ext uri="{FF2B5EF4-FFF2-40B4-BE49-F238E27FC236}">
                <a16:creationId xmlns:a16="http://schemas.microsoft.com/office/drawing/2014/main" id="{DB42A9FE-AA72-204A-3056-F09E25E3DE12}"/>
              </a:ext>
            </a:extLst>
          </p:cNvPr>
          <p:cNvSpPr>
            <a:spLocks noChangeArrowheads="1"/>
          </p:cNvSpPr>
          <p:nvPr/>
        </p:nvSpPr>
        <p:spPr bwMode="auto">
          <a:xfrm>
            <a:off x="1599574" y="4715405"/>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6832C953-5781-CFCC-FBA6-27903CE09FC5}"/>
              </a:ext>
            </a:extLst>
          </p:cNvPr>
          <p:cNvSpPr/>
          <p:nvPr/>
        </p:nvSpPr>
        <p:spPr>
          <a:xfrm>
            <a:off x="7326355" y="4727436"/>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7" name="그림 6">
            <a:extLst>
              <a:ext uri="{FF2B5EF4-FFF2-40B4-BE49-F238E27FC236}">
                <a16:creationId xmlns:a16="http://schemas.microsoft.com/office/drawing/2014/main" id="{74BBC037-3441-BC4F-230F-028DB5170F2C}"/>
              </a:ext>
            </a:extLst>
          </p:cNvPr>
          <p:cNvPicPr>
            <a:picLocks noChangeAspect="1"/>
          </p:cNvPicPr>
          <p:nvPr/>
        </p:nvPicPr>
        <p:blipFill>
          <a:blip r:embed="rId4"/>
          <a:stretch>
            <a:fillRect/>
          </a:stretch>
        </p:blipFill>
        <p:spPr>
          <a:xfrm>
            <a:off x="7268460" y="6098254"/>
            <a:ext cx="2090944" cy="645436"/>
          </a:xfrm>
          <a:prstGeom prst="rect">
            <a:avLst/>
          </a:prstGeom>
        </p:spPr>
      </p:pic>
      <p:cxnSp>
        <p:nvCxnSpPr>
          <p:cNvPr id="8" name="연결선: 꺾임 7">
            <a:extLst>
              <a:ext uri="{FF2B5EF4-FFF2-40B4-BE49-F238E27FC236}">
                <a16:creationId xmlns:a16="http://schemas.microsoft.com/office/drawing/2014/main" id="{F94AAFCD-61BC-9A1B-CB90-F1BC8E1AA6EE}"/>
              </a:ext>
            </a:extLst>
          </p:cNvPr>
          <p:cNvCxnSpPr>
            <a:cxnSpLocks/>
            <a:stCxn id="2" idx="2"/>
            <a:endCxn id="7" idx="0"/>
          </p:cNvCxnSpPr>
          <p:nvPr/>
        </p:nvCxnSpPr>
        <p:spPr>
          <a:xfrm rot="16200000" flipH="1">
            <a:off x="6742059" y="4526381"/>
            <a:ext cx="660076" cy="248367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연결선: 꺾임 9">
            <a:extLst>
              <a:ext uri="{FF2B5EF4-FFF2-40B4-BE49-F238E27FC236}">
                <a16:creationId xmlns:a16="http://schemas.microsoft.com/office/drawing/2014/main" id="{E9CBA3D6-4D56-397C-6723-7B6036075C63}"/>
              </a:ext>
            </a:extLst>
          </p:cNvPr>
          <p:cNvCxnSpPr>
            <a:cxnSpLocks/>
            <a:stCxn id="2" idx="2"/>
            <a:endCxn id="4" idx="0"/>
          </p:cNvCxnSpPr>
          <p:nvPr/>
        </p:nvCxnSpPr>
        <p:spPr>
          <a:xfrm rot="5400000">
            <a:off x="4007462" y="4461950"/>
            <a:ext cx="846572"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D7ED0C-C87B-EF4B-ECDE-FC4266625103}"/>
              </a:ext>
            </a:extLst>
          </p:cNvPr>
          <p:cNvSpPr txBox="1"/>
          <p:nvPr/>
        </p:nvSpPr>
        <p:spPr>
          <a:xfrm>
            <a:off x="9240467" y="6312942"/>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12" name="TextBox 11">
            <a:extLst>
              <a:ext uri="{FF2B5EF4-FFF2-40B4-BE49-F238E27FC236}">
                <a16:creationId xmlns:a16="http://schemas.microsoft.com/office/drawing/2014/main" id="{66D2619E-78D5-D107-2FEC-6D790F8F67C2}"/>
              </a:ext>
            </a:extLst>
          </p:cNvPr>
          <p:cNvSpPr txBox="1"/>
          <p:nvPr/>
        </p:nvSpPr>
        <p:spPr>
          <a:xfrm>
            <a:off x="2267607" y="6482080"/>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13" name="다이아몬드 12">
            <a:extLst>
              <a:ext uri="{FF2B5EF4-FFF2-40B4-BE49-F238E27FC236}">
                <a16:creationId xmlns:a16="http://schemas.microsoft.com/office/drawing/2014/main" id="{7AB46478-2BC6-BF4A-F2F1-793144CE9FE9}"/>
              </a:ext>
            </a:extLst>
          </p:cNvPr>
          <p:cNvSpPr/>
          <p:nvPr/>
        </p:nvSpPr>
        <p:spPr>
          <a:xfrm>
            <a:off x="5631743" y="5672787"/>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FCC1D95-83EC-A7F0-72FE-9551A0FFA085}"/>
              </a:ext>
            </a:extLst>
          </p:cNvPr>
          <p:cNvSpPr txBox="1"/>
          <p:nvPr/>
        </p:nvSpPr>
        <p:spPr>
          <a:xfrm>
            <a:off x="5388813" y="6093730"/>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16" name="모서리가 둥근 직사각형 38">
            <a:extLst>
              <a:ext uri="{FF2B5EF4-FFF2-40B4-BE49-F238E27FC236}">
                <a16:creationId xmlns:a16="http://schemas.microsoft.com/office/drawing/2014/main" id="{D35A8FE0-B076-20D3-206F-F128E2D39462}"/>
              </a:ext>
            </a:extLst>
          </p:cNvPr>
          <p:cNvSpPr/>
          <p:nvPr/>
        </p:nvSpPr>
        <p:spPr>
          <a:xfrm>
            <a:off x="6016755" y="613126"/>
            <a:ext cx="2399336" cy="2160816"/>
          </a:xfrm>
          <a:prstGeom prst="roundRect">
            <a:avLst>
              <a:gd name="adj" fmla="val 818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TomcatEmbeddedContext</a:t>
            </a: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3CCF9A4F-85BC-7370-B4A6-F1FFEF40EC83}"/>
              </a:ext>
            </a:extLst>
          </p:cNvPr>
          <p:cNvSpPr/>
          <p:nvPr/>
        </p:nvSpPr>
        <p:spPr>
          <a:xfrm>
            <a:off x="6133703" y="1490135"/>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ErrorPage(500, /error/500)</a:t>
            </a:r>
            <a:endParaRPr lang="ko-KR" altLang="en-US" sz="12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CD2EAB49-836D-40A6-905A-F6A30BB032C1}"/>
              </a:ext>
            </a:extLst>
          </p:cNvPr>
          <p:cNvSpPr/>
          <p:nvPr/>
        </p:nvSpPr>
        <p:spPr>
          <a:xfrm>
            <a:off x="6133703" y="1906951"/>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ErrorPage(404, /error/404)</a:t>
            </a:r>
            <a:endParaRPr lang="ko-KR" altLang="en-US" sz="1200">
              <a:solidFill>
                <a:schemeClr val="tx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AECF6E5F-88DF-F2E5-A8FB-B5D0FAEA226B}"/>
              </a:ext>
            </a:extLst>
          </p:cNvPr>
          <p:cNvSpPr/>
          <p:nvPr/>
        </p:nvSpPr>
        <p:spPr>
          <a:xfrm>
            <a:off x="6133704" y="2318153"/>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solidFill>
                  <a:schemeClr val="tx1"/>
                </a:solidFill>
              </a:rPr>
              <a:t>ErrorPage(Exception, /error)</a:t>
            </a:r>
            <a:endParaRPr lang="ko-KR" altLang="en-US" sz="1200">
              <a:solidFill>
                <a:schemeClr val="tx1"/>
              </a:solidFill>
              <a:latin typeface="+mj-lt"/>
              <a:ea typeface="나눔바른고딕" panose="020B0603020101020101"/>
            </a:endParaRPr>
          </a:p>
        </p:txBody>
      </p:sp>
      <p:sp>
        <p:nvSpPr>
          <p:cNvPr id="106" name="다이아몬드 105">
            <a:extLst>
              <a:ext uri="{FF2B5EF4-FFF2-40B4-BE49-F238E27FC236}">
                <a16:creationId xmlns:a16="http://schemas.microsoft.com/office/drawing/2014/main" id="{30B42C6A-78C8-A813-8ACE-73545DBB6FB3}"/>
              </a:ext>
            </a:extLst>
          </p:cNvPr>
          <p:cNvSpPr/>
          <p:nvPr/>
        </p:nvSpPr>
        <p:spPr>
          <a:xfrm>
            <a:off x="6990655" y="3197509"/>
            <a:ext cx="456901" cy="456901"/>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7" name="TextBox 106">
            <a:extLst>
              <a:ext uri="{FF2B5EF4-FFF2-40B4-BE49-F238E27FC236}">
                <a16:creationId xmlns:a16="http://schemas.microsoft.com/office/drawing/2014/main" id="{256F6020-5B4B-5042-55DB-7C19FDE8B01E}"/>
              </a:ext>
            </a:extLst>
          </p:cNvPr>
          <p:cNvSpPr txBox="1"/>
          <p:nvPr/>
        </p:nvSpPr>
        <p:spPr>
          <a:xfrm>
            <a:off x="7219104" y="2879282"/>
            <a:ext cx="3747679" cy="246221"/>
          </a:xfrm>
          <a:prstGeom prst="rect">
            <a:avLst/>
          </a:prstGeom>
          <a:noFill/>
        </p:spPr>
        <p:txBody>
          <a:bodyPr wrap="square">
            <a:spAutoFit/>
          </a:bodyPr>
          <a:lstStyle/>
          <a:p>
            <a:r>
              <a:rPr lang="ko-KR" altLang="en-US" sz="1000"/>
              <a:t>예외 </a:t>
            </a:r>
            <a:r>
              <a:rPr lang="en-US" altLang="ko-KR" sz="1000"/>
              <a:t>or </a:t>
            </a:r>
            <a:r>
              <a:rPr lang="ko-KR" altLang="en-US" sz="1000"/>
              <a:t>특정 에러코드로 설정된 </a:t>
            </a:r>
            <a:r>
              <a:rPr lang="en-US" altLang="ko-KR" sz="1000"/>
              <a:t>ErrorPage </a:t>
            </a:r>
            <a:r>
              <a:rPr lang="ko-KR" altLang="en-US" sz="1000"/>
              <a:t>객체가 존재하는가</a:t>
            </a:r>
            <a:r>
              <a:rPr lang="en-US" altLang="ko-KR" sz="1000"/>
              <a:t>?</a:t>
            </a:r>
            <a:endParaRPr lang="ko-KR" altLang="en-US" sz="1000"/>
          </a:p>
        </p:txBody>
      </p:sp>
      <p:cxnSp>
        <p:nvCxnSpPr>
          <p:cNvPr id="111" name="직선 화살표 연결선 110">
            <a:extLst>
              <a:ext uri="{FF2B5EF4-FFF2-40B4-BE49-F238E27FC236}">
                <a16:creationId xmlns:a16="http://schemas.microsoft.com/office/drawing/2014/main" id="{05C316BE-8260-0E0F-DB32-3C48D8B64933}"/>
              </a:ext>
            </a:extLst>
          </p:cNvPr>
          <p:cNvCxnSpPr>
            <a:cxnSpLocks/>
            <a:stCxn id="16" idx="2"/>
            <a:endCxn id="106" idx="0"/>
          </p:cNvCxnSpPr>
          <p:nvPr/>
        </p:nvCxnSpPr>
        <p:spPr>
          <a:xfrm>
            <a:off x="7216423" y="2773942"/>
            <a:ext cx="2683" cy="4235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연결선: 꺾임 113">
            <a:extLst>
              <a:ext uri="{FF2B5EF4-FFF2-40B4-BE49-F238E27FC236}">
                <a16:creationId xmlns:a16="http://schemas.microsoft.com/office/drawing/2014/main" id="{C9D1D28A-3C4C-041F-0005-FA9F6C4C1E05}"/>
              </a:ext>
            </a:extLst>
          </p:cNvPr>
          <p:cNvCxnSpPr>
            <a:stCxn id="106" idx="1"/>
            <a:endCxn id="2" idx="0"/>
          </p:cNvCxnSpPr>
          <p:nvPr/>
        </p:nvCxnSpPr>
        <p:spPr>
          <a:xfrm rot="10800000" flipV="1">
            <a:off x="5830263" y="3425959"/>
            <a:ext cx="1160393" cy="111044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연결선: 꺾임 115">
            <a:extLst>
              <a:ext uri="{FF2B5EF4-FFF2-40B4-BE49-F238E27FC236}">
                <a16:creationId xmlns:a16="http://schemas.microsoft.com/office/drawing/2014/main" id="{E595D5FC-C5B5-AEAD-375F-D4FC33D56511}"/>
              </a:ext>
            </a:extLst>
          </p:cNvPr>
          <p:cNvCxnSpPr>
            <a:cxnSpLocks/>
            <a:stCxn id="106" idx="3"/>
            <a:endCxn id="118" idx="0"/>
          </p:cNvCxnSpPr>
          <p:nvPr/>
        </p:nvCxnSpPr>
        <p:spPr>
          <a:xfrm>
            <a:off x="7447556" y="3425960"/>
            <a:ext cx="1099582" cy="111716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직사각형 117">
            <a:extLst>
              <a:ext uri="{FF2B5EF4-FFF2-40B4-BE49-F238E27FC236}">
                <a16:creationId xmlns:a16="http://schemas.microsoft.com/office/drawing/2014/main" id="{7AF48BBA-2DE3-3D53-4DFD-0C95B3BB30C8}"/>
              </a:ext>
            </a:extLst>
          </p:cNvPr>
          <p:cNvSpPr/>
          <p:nvPr/>
        </p:nvSpPr>
        <p:spPr>
          <a:xfrm>
            <a:off x="8098837" y="4543120"/>
            <a:ext cx="896601" cy="969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모서리가 둥근 직사각형 38">
            <a:extLst>
              <a:ext uri="{FF2B5EF4-FFF2-40B4-BE49-F238E27FC236}">
                <a16:creationId xmlns:a16="http://schemas.microsoft.com/office/drawing/2014/main" id="{972FB927-F783-83E7-B19F-60BD639C22A8}"/>
              </a:ext>
            </a:extLst>
          </p:cNvPr>
          <p:cNvSpPr/>
          <p:nvPr/>
        </p:nvSpPr>
        <p:spPr>
          <a:xfrm>
            <a:off x="3043253" y="1465083"/>
            <a:ext cx="95302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a:t>
            </a:r>
            <a:endParaRPr lang="ko-KR" altLang="en-US" sz="1400">
              <a:solidFill>
                <a:schemeClr val="bg1"/>
              </a:solidFill>
              <a:latin typeface="+mj-lt"/>
              <a:ea typeface="나눔바른고딕" panose="020B0603020101020101"/>
            </a:endParaRPr>
          </a:p>
        </p:txBody>
      </p:sp>
      <p:sp>
        <p:nvSpPr>
          <p:cNvPr id="131" name="모서리가 둥근 직사각형 38">
            <a:extLst>
              <a:ext uri="{FF2B5EF4-FFF2-40B4-BE49-F238E27FC236}">
                <a16:creationId xmlns:a16="http://schemas.microsoft.com/office/drawing/2014/main" id="{B2A7DB9B-24FC-3EF8-5A6E-D16DFD6ABF4B}"/>
              </a:ext>
            </a:extLst>
          </p:cNvPr>
          <p:cNvSpPr/>
          <p:nvPr/>
        </p:nvSpPr>
        <p:spPr>
          <a:xfrm>
            <a:off x="580466" y="1465082"/>
            <a:ext cx="133997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32" name="직선 화살표 연결선 131">
            <a:extLst>
              <a:ext uri="{FF2B5EF4-FFF2-40B4-BE49-F238E27FC236}">
                <a16:creationId xmlns:a16="http://schemas.microsoft.com/office/drawing/2014/main" id="{4770AAC6-46BF-1F3F-AA40-A71E419E0240}"/>
              </a:ext>
            </a:extLst>
          </p:cNvPr>
          <p:cNvCxnSpPr>
            <a:cxnSpLocks/>
            <a:stCxn id="131" idx="3"/>
            <a:endCxn id="130" idx="1"/>
          </p:cNvCxnSpPr>
          <p:nvPr/>
        </p:nvCxnSpPr>
        <p:spPr>
          <a:xfrm>
            <a:off x="1920438" y="1693533"/>
            <a:ext cx="112281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9CA370DE-7C6D-26F8-7558-FA0F1D9D5945}"/>
              </a:ext>
            </a:extLst>
          </p:cNvPr>
          <p:cNvCxnSpPr>
            <a:cxnSpLocks/>
            <a:stCxn id="130" idx="3"/>
            <a:endCxn id="16" idx="1"/>
          </p:cNvCxnSpPr>
          <p:nvPr/>
        </p:nvCxnSpPr>
        <p:spPr>
          <a:xfrm>
            <a:off x="3996277" y="1693534"/>
            <a:ext cx="20204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모서리가 둥근 직사각형 38">
            <a:extLst>
              <a:ext uri="{FF2B5EF4-FFF2-40B4-BE49-F238E27FC236}">
                <a16:creationId xmlns:a16="http://schemas.microsoft.com/office/drawing/2014/main" id="{72F309EA-0FBF-2301-AB34-3DE1A34B1055}"/>
              </a:ext>
            </a:extLst>
          </p:cNvPr>
          <p:cNvSpPr/>
          <p:nvPr/>
        </p:nvSpPr>
        <p:spPr>
          <a:xfrm>
            <a:off x="6133702" y="1077270"/>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ErrorPage(0, /error)</a:t>
            </a:r>
            <a:endParaRPr lang="ko-KR" altLang="en-US" sz="1200">
              <a:solidFill>
                <a:schemeClr val="tx1"/>
              </a:solidFill>
              <a:latin typeface="+mj-lt"/>
              <a:ea typeface="나눔바른고딕" panose="020B0603020101020101"/>
            </a:endParaRPr>
          </a:p>
        </p:txBody>
      </p:sp>
      <p:sp>
        <p:nvSpPr>
          <p:cNvPr id="136" name="TextBox 135">
            <a:extLst>
              <a:ext uri="{FF2B5EF4-FFF2-40B4-BE49-F238E27FC236}">
                <a16:creationId xmlns:a16="http://schemas.microsoft.com/office/drawing/2014/main" id="{62447E28-8D7D-8402-5E51-7761369F99DE}"/>
              </a:ext>
            </a:extLst>
          </p:cNvPr>
          <p:cNvSpPr txBox="1"/>
          <p:nvPr/>
        </p:nvSpPr>
        <p:spPr>
          <a:xfrm>
            <a:off x="8673053" y="3798226"/>
            <a:ext cx="133324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ErrorPage(0, /error)</a:t>
            </a:r>
            <a:endParaRPr lang="ko-KR" altLang="en-US" sz="1000">
              <a:solidFill>
                <a:schemeClr val="bg1">
                  <a:lumMod val="75000"/>
                </a:schemeClr>
              </a:solidFill>
              <a:latin typeface="+mj-lt"/>
              <a:ea typeface="나눔바른고딕" panose="020B0603020101020101"/>
            </a:endParaRPr>
          </a:p>
        </p:txBody>
      </p:sp>
      <p:sp>
        <p:nvSpPr>
          <p:cNvPr id="137" name="TextBox 136">
            <a:extLst>
              <a:ext uri="{FF2B5EF4-FFF2-40B4-BE49-F238E27FC236}">
                <a16:creationId xmlns:a16="http://schemas.microsoft.com/office/drawing/2014/main" id="{3A8C7C6F-F1B7-BF54-E43F-A6E902089663}"/>
              </a:ext>
            </a:extLst>
          </p:cNvPr>
          <p:cNvSpPr txBox="1"/>
          <p:nvPr/>
        </p:nvSpPr>
        <p:spPr>
          <a:xfrm>
            <a:off x="3910263" y="3582085"/>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ErrorPage(500, /error/500)</a:t>
            </a:r>
            <a:endParaRPr lang="ko-KR" altLang="en-US" sz="1000">
              <a:solidFill>
                <a:schemeClr val="bg1">
                  <a:lumMod val="75000"/>
                </a:schemeClr>
              </a:solidFill>
              <a:latin typeface="+mj-lt"/>
              <a:ea typeface="나눔바른고딕" panose="020B0603020101020101"/>
            </a:endParaRPr>
          </a:p>
        </p:txBody>
      </p:sp>
      <p:sp>
        <p:nvSpPr>
          <p:cNvPr id="138" name="TextBox 137">
            <a:extLst>
              <a:ext uri="{FF2B5EF4-FFF2-40B4-BE49-F238E27FC236}">
                <a16:creationId xmlns:a16="http://schemas.microsoft.com/office/drawing/2014/main" id="{20120C6F-497C-E1E4-12E5-C7E1F5A12E56}"/>
              </a:ext>
            </a:extLst>
          </p:cNvPr>
          <p:cNvSpPr txBox="1"/>
          <p:nvPr/>
        </p:nvSpPr>
        <p:spPr>
          <a:xfrm>
            <a:off x="3910263" y="3852207"/>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ErrorPage(404, /error/404)</a:t>
            </a:r>
            <a:endParaRPr lang="ko-KR" altLang="en-US" sz="1000">
              <a:solidFill>
                <a:schemeClr val="bg1">
                  <a:lumMod val="75000"/>
                </a:schemeClr>
              </a:solidFill>
              <a:latin typeface="+mj-lt"/>
              <a:ea typeface="나눔바른고딕" panose="020B0603020101020101"/>
            </a:endParaRPr>
          </a:p>
        </p:txBody>
      </p:sp>
      <p:sp>
        <p:nvSpPr>
          <p:cNvPr id="139" name="TextBox 138">
            <a:extLst>
              <a:ext uri="{FF2B5EF4-FFF2-40B4-BE49-F238E27FC236}">
                <a16:creationId xmlns:a16="http://schemas.microsoft.com/office/drawing/2014/main" id="{EADB77C3-D740-A02E-2457-A314A4F7CFE1}"/>
              </a:ext>
            </a:extLst>
          </p:cNvPr>
          <p:cNvSpPr txBox="1"/>
          <p:nvPr/>
        </p:nvSpPr>
        <p:spPr>
          <a:xfrm>
            <a:off x="3910263" y="4129280"/>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ErrorPage(Exception, /error)</a:t>
            </a:r>
            <a:endParaRPr lang="ko-KR" altLang="en-US" sz="1000">
              <a:solidFill>
                <a:schemeClr val="bg1">
                  <a:lumMod val="75000"/>
                </a:schemeClr>
              </a:solidFill>
              <a:latin typeface="+mj-lt"/>
              <a:ea typeface="나눔바른고딕" panose="020B0603020101020101"/>
            </a:endParaRPr>
          </a:p>
        </p:txBody>
      </p:sp>
      <p:sp>
        <p:nvSpPr>
          <p:cNvPr id="140" name="TextBox 139">
            <a:extLst>
              <a:ext uri="{FF2B5EF4-FFF2-40B4-BE49-F238E27FC236}">
                <a16:creationId xmlns:a16="http://schemas.microsoft.com/office/drawing/2014/main" id="{056FB0A7-7792-043D-E497-10A2CA214A4E}"/>
              </a:ext>
            </a:extLst>
          </p:cNvPr>
          <p:cNvSpPr txBox="1"/>
          <p:nvPr/>
        </p:nvSpPr>
        <p:spPr>
          <a:xfrm>
            <a:off x="6359066" y="3150121"/>
            <a:ext cx="204789" cy="261610"/>
          </a:xfrm>
          <a:prstGeom prst="rect">
            <a:avLst/>
          </a:prstGeom>
          <a:noFill/>
        </p:spPr>
        <p:txBody>
          <a:bodyPr wrap="square">
            <a:spAutoFit/>
          </a:bodyPr>
          <a:lstStyle/>
          <a:p>
            <a:pPr algn="ctr"/>
            <a:r>
              <a:rPr lang="en-US" altLang="ko-KR" sz="1100">
                <a:solidFill>
                  <a:srgbClr val="FF0000"/>
                </a:solidFill>
              </a:rPr>
              <a:t>Y</a:t>
            </a:r>
            <a:endParaRPr lang="ko-KR" altLang="en-US" sz="1100">
              <a:solidFill>
                <a:srgbClr val="FF0000"/>
              </a:solidFill>
            </a:endParaRPr>
          </a:p>
        </p:txBody>
      </p:sp>
      <p:sp>
        <p:nvSpPr>
          <p:cNvPr id="141" name="TextBox 140">
            <a:extLst>
              <a:ext uri="{FF2B5EF4-FFF2-40B4-BE49-F238E27FC236}">
                <a16:creationId xmlns:a16="http://schemas.microsoft.com/office/drawing/2014/main" id="{3A02F731-CEF1-6A60-2EA9-ACC501F7FE6D}"/>
              </a:ext>
            </a:extLst>
          </p:cNvPr>
          <p:cNvSpPr txBox="1"/>
          <p:nvPr/>
        </p:nvSpPr>
        <p:spPr>
          <a:xfrm>
            <a:off x="7874356" y="3161133"/>
            <a:ext cx="204789" cy="261610"/>
          </a:xfrm>
          <a:prstGeom prst="rect">
            <a:avLst/>
          </a:prstGeom>
          <a:noFill/>
        </p:spPr>
        <p:txBody>
          <a:bodyPr wrap="square">
            <a:spAutoFit/>
          </a:bodyPr>
          <a:lstStyle/>
          <a:p>
            <a:pPr algn="ctr"/>
            <a:r>
              <a:rPr lang="en-US" altLang="ko-KR" sz="1100">
                <a:solidFill>
                  <a:srgbClr val="FF0000"/>
                </a:solidFill>
              </a:rPr>
              <a:t>N</a:t>
            </a:r>
            <a:endParaRPr lang="ko-KR" altLang="en-US" sz="1100">
              <a:solidFill>
                <a:srgbClr val="FF0000"/>
              </a:solidFill>
            </a:endParaRPr>
          </a:p>
        </p:txBody>
      </p:sp>
      <p:sp>
        <p:nvSpPr>
          <p:cNvPr id="142" name="TextBox 141">
            <a:extLst>
              <a:ext uri="{FF2B5EF4-FFF2-40B4-BE49-F238E27FC236}">
                <a16:creationId xmlns:a16="http://schemas.microsoft.com/office/drawing/2014/main" id="{04E42757-9F87-3562-8852-38CE42119C9D}"/>
              </a:ext>
            </a:extLst>
          </p:cNvPr>
          <p:cNvSpPr txBox="1"/>
          <p:nvPr/>
        </p:nvSpPr>
        <p:spPr>
          <a:xfrm>
            <a:off x="4291748" y="1425366"/>
            <a:ext cx="1168852" cy="246221"/>
          </a:xfrm>
          <a:prstGeom prst="rect">
            <a:avLst/>
          </a:prstGeom>
          <a:noFill/>
        </p:spPr>
        <p:txBody>
          <a:bodyPr wrap="square">
            <a:spAutoFit/>
          </a:bodyPr>
          <a:lstStyle/>
          <a:p>
            <a:r>
              <a:rPr lang="en-US" altLang="ko-KR" sz="1000"/>
              <a:t>WAS </a:t>
            </a:r>
            <a:r>
              <a:rPr lang="ko-KR" altLang="en-US" sz="1000"/>
              <a:t>오류 전파</a:t>
            </a:r>
          </a:p>
        </p:txBody>
      </p:sp>
      <p:sp>
        <p:nvSpPr>
          <p:cNvPr id="147" name="TextBox 146">
            <a:extLst>
              <a:ext uri="{FF2B5EF4-FFF2-40B4-BE49-F238E27FC236}">
                <a16:creationId xmlns:a16="http://schemas.microsoft.com/office/drawing/2014/main" id="{7B0B99F4-9385-DFF5-FA04-B12AE5CCAC09}"/>
              </a:ext>
            </a:extLst>
          </p:cNvPr>
          <p:cNvSpPr txBox="1"/>
          <p:nvPr/>
        </p:nvSpPr>
        <p:spPr>
          <a:xfrm>
            <a:off x="2101202" y="1419822"/>
            <a:ext cx="754494" cy="246221"/>
          </a:xfrm>
          <a:prstGeom prst="rect">
            <a:avLst/>
          </a:prstGeom>
          <a:noFill/>
        </p:spPr>
        <p:txBody>
          <a:bodyPr wrap="square">
            <a:spAutoFit/>
          </a:bodyPr>
          <a:lstStyle/>
          <a:p>
            <a:r>
              <a:rPr lang="ko-KR" altLang="en-US" sz="1000"/>
              <a:t>오류 발생</a:t>
            </a:r>
          </a:p>
        </p:txBody>
      </p:sp>
      <p:sp>
        <p:nvSpPr>
          <p:cNvPr id="149" name="오른쪽 중괄호 148">
            <a:extLst>
              <a:ext uri="{FF2B5EF4-FFF2-40B4-BE49-F238E27FC236}">
                <a16:creationId xmlns:a16="http://schemas.microsoft.com/office/drawing/2014/main" id="{4937F896-CF9B-ACF4-C1AC-7DB40DB65CB3}"/>
              </a:ext>
            </a:extLst>
          </p:cNvPr>
          <p:cNvSpPr/>
          <p:nvPr/>
        </p:nvSpPr>
        <p:spPr>
          <a:xfrm>
            <a:off x="8466831" y="1155032"/>
            <a:ext cx="206222" cy="1423793"/>
          </a:xfrm>
          <a:prstGeom prst="rightBrace">
            <a:avLst>
              <a:gd name="adj1" fmla="val 31670"/>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0" name="TextBox 149">
            <a:extLst>
              <a:ext uri="{FF2B5EF4-FFF2-40B4-BE49-F238E27FC236}">
                <a16:creationId xmlns:a16="http://schemas.microsoft.com/office/drawing/2014/main" id="{DCD8363D-9A33-AE53-1128-E6568775B3A7}"/>
              </a:ext>
            </a:extLst>
          </p:cNvPr>
          <p:cNvSpPr txBox="1"/>
          <p:nvPr/>
        </p:nvSpPr>
        <p:spPr>
          <a:xfrm>
            <a:off x="8659535" y="1751156"/>
            <a:ext cx="2540274" cy="246221"/>
          </a:xfrm>
          <a:prstGeom prst="rect">
            <a:avLst/>
          </a:prstGeom>
          <a:noFill/>
        </p:spPr>
        <p:txBody>
          <a:bodyPr wrap="square">
            <a:spAutoFit/>
          </a:bodyPr>
          <a:lstStyle/>
          <a:p>
            <a:r>
              <a:rPr lang="ko-KR" altLang="en-US" sz="1000"/>
              <a:t>설정을 통해 여러 개의 </a:t>
            </a:r>
            <a:r>
              <a:rPr lang="en-US" altLang="ko-KR" sz="1000"/>
              <a:t>ErrorPage </a:t>
            </a:r>
            <a:r>
              <a:rPr lang="ko-KR" altLang="en-US" sz="1000"/>
              <a:t>추가함</a:t>
            </a:r>
          </a:p>
        </p:txBody>
      </p:sp>
    </p:spTree>
    <p:extLst>
      <p:ext uri="{BB962C8B-B14F-4D97-AF65-F5344CB8AC3E}">
        <p14:creationId xmlns:p14="http://schemas.microsoft.com/office/powerpoint/2010/main" val="387660485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89E0C-175D-60C4-2D41-3782263D18E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049DCB2F-2D02-7C03-5852-68B9F3B5BDA0}"/>
              </a:ext>
            </a:extLst>
          </p:cNvPr>
          <p:cNvSpPr/>
          <p:nvPr/>
        </p:nvSpPr>
        <p:spPr>
          <a:xfrm>
            <a:off x="370207" y="520524"/>
            <a:ext cx="986265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xml</a:t>
            </a:r>
            <a:r>
              <a:rPr lang="ko-KR" altLang="en-US" sz="1200">
                <a:latin typeface="+mn-ea"/>
              </a:rPr>
              <a:t> 방식의  웹 환경에서는</a:t>
            </a:r>
            <a:r>
              <a:rPr lang="en-US" altLang="ko-KR" sz="1200">
                <a:latin typeface="+mn-ea"/>
              </a:rPr>
              <a:t> web.xml </a:t>
            </a:r>
            <a:r>
              <a:rPr lang="ko-KR" altLang="en-US" sz="1200">
                <a:latin typeface="+mn-ea"/>
              </a:rPr>
              <a:t>에 추가하면 되고 스프링 부트에서는 </a:t>
            </a:r>
            <a:r>
              <a:rPr lang="en-US" altLang="ko-KR" sz="1200">
                <a:latin typeface="+mn-ea"/>
              </a:rPr>
              <a:t>Java Config </a:t>
            </a:r>
            <a:r>
              <a:rPr lang="ko-KR" altLang="en-US" sz="1200">
                <a:latin typeface="+mn-ea"/>
              </a:rPr>
              <a:t>방식으로 추가할 수 있다</a:t>
            </a:r>
            <a:endParaRPr lang="en-US" altLang="ko-KR" sz="1200">
              <a:latin typeface="+mn-ea"/>
            </a:endParaRPr>
          </a:p>
        </p:txBody>
      </p:sp>
      <p:sp>
        <p:nvSpPr>
          <p:cNvPr id="74" name="직사각형 73">
            <a:extLst>
              <a:ext uri="{FF2B5EF4-FFF2-40B4-BE49-F238E27FC236}">
                <a16:creationId xmlns:a16="http://schemas.microsoft.com/office/drawing/2014/main" id="{8F07C3B8-0D23-0E9C-6D77-6C6CCB874F3B}"/>
              </a:ext>
            </a:extLst>
          </p:cNvPr>
          <p:cNvSpPr/>
          <p:nvPr/>
        </p:nvSpPr>
        <p:spPr>
          <a:xfrm>
            <a:off x="198756" y="156244"/>
            <a:ext cx="20894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t>
            </a:r>
            <a:r>
              <a:rPr lang="ko-KR" altLang="en-US" b="1">
                <a:solidFill>
                  <a:schemeClr val="accent1">
                    <a:lumMod val="75000"/>
                  </a:schemeClr>
                </a:solidFill>
                <a:latin typeface="+mn-ea"/>
              </a:rPr>
              <a:t>추가</a:t>
            </a:r>
          </a:p>
        </p:txBody>
      </p:sp>
      <p:sp>
        <p:nvSpPr>
          <p:cNvPr id="18" name="Rectangle 1">
            <a:extLst>
              <a:ext uri="{FF2B5EF4-FFF2-40B4-BE49-F238E27FC236}">
                <a16:creationId xmlns:a16="http://schemas.microsoft.com/office/drawing/2014/main" id="{67869B78-0D29-D67B-6068-676CF29D4C67}"/>
              </a:ext>
            </a:extLst>
          </p:cNvPr>
          <p:cNvSpPr>
            <a:spLocks noChangeArrowheads="1"/>
          </p:cNvSpPr>
          <p:nvPr/>
        </p:nvSpPr>
        <p:spPr bwMode="auto">
          <a:xfrm>
            <a:off x="539813" y="1425657"/>
            <a:ext cx="4695546" cy="3360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web</a:t>
            </a:r>
            <a:r>
              <a:rPr kumimoji="0" lang="ko-KR" altLang="ko-KR" sz="1100" b="0" i="0" u="none" strike="noStrike" cap="none" normalizeH="0" baseline="0">
                <a:ln>
                  <a:noFill/>
                </a:ln>
                <a:solidFill>
                  <a:srgbClr val="BCBEC4"/>
                </a:solidFill>
                <a:effectLst/>
                <a:ea typeface="JetBrains Mono"/>
              </a:rPr>
              <a:t>-app&gt;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 </a:t>
            </a:r>
            <a:r>
              <a:rPr kumimoji="0" lang="ko-KR" altLang="ko-KR" sz="1100" b="0" i="0" u="none" strike="noStrike" cap="none" normalizeH="0" baseline="0">
                <a:ln>
                  <a:noFill/>
                </a:ln>
                <a:solidFill>
                  <a:srgbClr val="2AACB8"/>
                </a:solidFill>
                <a:effectLst/>
                <a:ea typeface="JetBrains Mono"/>
              </a:rPr>
              <a:t>404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상태 코드에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대한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오류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페이지 </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-code&gt;</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&lt;/error-code&gt;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location</a:t>
            </a:r>
            <a:r>
              <a:rPr kumimoji="0" lang="ko-KR" altLang="ko-KR" sz="1100" b="0" i="0" u="none" strike="noStrike" cap="none" normalizeH="0" baseline="0">
                <a:ln>
                  <a:noFill/>
                </a:ln>
                <a:solidFill>
                  <a:srgbClr val="BCBEC4"/>
                </a:solidFill>
                <a:effectLst/>
                <a:ea typeface="JetBrains Mono"/>
              </a:rPr>
              <a:t>&gt;/errors/</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html&lt;/location&gt;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&lt;/error-page&gt;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특정 예외 유형에 대한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오류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페이지 </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exception</a:t>
            </a:r>
            <a:r>
              <a:rPr kumimoji="0" lang="ko-KR" altLang="ko-KR" sz="1100" b="0" i="0" u="none" strike="noStrike" cap="none" normalizeH="0" baseline="0">
                <a:ln>
                  <a:noFill/>
                </a:ln>
                <a:solidFill>
                  <a:srgbClr val="BCBEC4"/>
                </a:solidFill>
                <a:effectLst/>
                <a:ea typeface="JetBrains Mono"/>
              </a:rPr>
              <a:t>-type&gt;java.lang.</a:t>
            </a:r>
            <a:r>
              <a:rPr kumimoji="0" lang="en-US" altLang="ko-KR" sz="1100" b="0" i="0" u="none" strike="noStrike" cap="none" normalizeH="0" baseline="0">
                <a:ln>
                  <a:noFill/>
                </a:ln>
                <a:solidFill>
                  <a:srgbClr val="BCBEC4"/>
                </a:solidFill>
                <a:effectLst/>
                <a:ea typeface="JetBrains Mono"/>
              </a:rPr>
              <a:t>Runtime</a:t>
            </a:r>
            <a:r>
              <a:rPr kumimoji="0" lang="ko-KR" altLang="ko-KR" sz="1100" b="0" i="0" u="none" strike="noStrike" cap="none" normalizeH="0" baseline="0">
                <a:ln>
                  <a:noFill/>
                </a:ln>
                <a:solidFill>
                  <a:srgbClr val="BCBEC4"/>
                </a:solidFill>
                <a:effectLst/>
                <a:ea typeface="JetBrains Mono"/>
              </a:rPr>
              <a:t>Exception&lt;/exception-type&gt;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location</a:t>
            </a:r>
            <a:r>
              <a:rPr kumimoji="0" lang="ko-KR" altLang="ko-KR" sz="1100" b="0" i="0" u="none" strike="noStrike" cap="none" normalizeH="0" baseline="0">
                <a:ln>
                  <a:noFill/>
                </a:ln>
                <a:solidFill>
                  <a:srgbClr val="BCBEC4"/>
                </a:solidFill>
                <a:effectLst/>
                <a:ea typeface="JetBrains Mono"/>
              </a:rPr>
              <a:t>&gt;/errors/</a:t>
            </a:r>
            <a:r>
              <a:rPr kumimoji="0" lang="en-US" altLang="ko-KR" sz="1100" b="0" i="0" u="none" strike="noStrike" cap="none" normalizeH="0" baseline="0">
                <a:ln>
                  <a:noFill/>
                </a:ln>
                <a:solidFill>
                  <a:srgbClr val="CF8E6D"/>
                </a:solidFill>
                <a:effectLst/>
                <a:ea typeface="JetBrains Mono"/>
              </a:rPr>
              <a:t>error</a:t>
            </a:r>
            <a:r>
              <a:rPr kumimoji="0" lang="ko-KR" altLang="ko-KR" sz="1100" b="0" i="0" u="none" strike="noStrike" cap="none" normalizeH="0" baseline="0">
                <a:ln>
                  <a:noFill/>
                </a:ln>
                <a:solidFill>
                  <a:srgbClr val="BCBEC4"/>
                </a:solidFill>
                <a:effectLst/>
                <a:ea typeface="JetBrains Mono"/>
              </a:rPr>
              <a:t>.html&lt;/location&gt;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&lt;/error-page&gt;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&lt;/web-app&gt;</a:t>
            </a:r>
            <a:endParaRPr kumimoji="0" lang="ko-KR" altLang="ko-KR" sz="1100" b="0" i="0" u="none" strike="noStrike" cap="none" normalizeH="0" baseline="0">
              <a:ln>
                <a:noFill/>
              </a:ln>
              <a:solidFill>
                <a:schemeClr val="tx1"/>
              </a:solidFill>
              <a:effectLst/>
            </a:endParaRPr>
          </a:p>
        </p:txBody>
      </p:sp>
      <p:sp>
        <p:nvSpPr>
          <p:cNvPr id="20" name="Rectangle 3">
            <a:extLst>
              <a:ext uri="{FF2B5EF4-FFF2-40B4-BE49-F238E27FC236}">
                <a16:creationId xmlns:a16="http://schemas.microsoft.com/office/drawing/2014/main" id="{45A1179F-B853-45C2-B013-AC36BEA21F16}"/>
              </a:ext>
            </a:extLst>
          </p:cNvPr>
          <p:cNvSpPr>
            <a:spLocks noChangeArrowheads="1"/>
          </p:cNvSpPr>
          <p:nvPr/>
        </p:nvSpPr>
        <p:spPr bwMode="auto">
          <a:xfrm>
            <a:off x="5382792" y="1434000"/>
            <a:ext cx="6507926"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ErrorPageConfig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@Bean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WebServerFactoryCustomizer&lt;ConfigurableServletWebServerFactory&gt; </a:t>
            </a:r>
            <a:r>
              <a:rPr kumimoji="0" lang="en-US" altLang="ko-KR" sz="1100" b="0" i="0" u="none" strike="noStrike" cap="none" normalizeH="0" baseline="0">
                <a:ln>
                  <a:noFill/>
                </a:ln>
                <a:solidFill>
                  <a:srgbClr val="56A8F5"/>
                </a:solidFill>
                <a:effectLst/>
                <a:ea typeface="JetBrains Mono"/>
              </a:rPr>
              <a:t>cu</a:t>
            </a:r>
            <a:r>
              <a:rPr kumimoji="0" lang="ko-KR" altLang="ko-KR" sz="1100" b="0" i="0" u="none" strike="noStrike" cap="none" normalizeH="0" baseline="0">
                <a:ln>
                  <a:noFill/>
                </a:ln>
                <a:solidFill>
                  <a:srgbClr val="56A8F5"/>
                </a:solidFill>
                <a:effectLst/>
                <a:ea typeface="JetBrains Mono"/>
              </a:rPr>
              <a:t>stomizer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factory -&gt;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404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에러에 대한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ErrorPage(HttpStatus.NOT_FOUND, </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500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에러에 대한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ErrorPage(HttpStatus.INTERNAL_SERVER_ERROR, </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발생 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7" name="직사각형 26">
            <a:extLst>
              <a:ext uri="{FF2B5EF4-FFF2-40B4-BE49-F238E27FC236}">
                <a16:creationId xmlns:a16="http://schemas.microsoft.com/office/drawing/2014/main" id="{CB001B02-9225-45B0-A64E-1FFFD4570F8B}"/>
              </a:ext>
            </a:extLst>
          </p:cNvPr>
          <p:cNvSpPr/>
          <p:nvPr/>
        </p:nvSpPr>
        <p:spPr>
          <a:xfrm>
            <a:off x="482742" y="1117880"/>
            <a:ext cx="845744" cy="307777"/>
          </a:xfrm>
          <a:prstGeom prst="rect">
            <a:avLst/>
          </a:prstGeom>
        </p:spPr>
        <p:txBody>
          <a:bodyPr wrap="none">
            <a:spAutoFit/>
          </a:bodyPr>
          <a:lstStyle/>
          <a:p>
            <a:r>
              <a:rPr lang="en-US" altLang="ko-KR" sz="1400">
                <a:latin typeface="+mn-ea"/>
              </a:rPr>
              <a:t>web.xml</a:t>
            </a:r>
            <a:endParaRPr lang="ko-KR" altLang="en-US" sz="1400">
              <a:latin typeface="+mn-ea"/>
            </a:endParaRPr>
          </a:p>
        </p:txBody>
      </p:sp>
      <p:sp>
        <p:nvSpPr>
          <p:cNvPr id="32" name="직사각형 31">
            <a:extLst>
              <a:ext uri="{FF2B5EF4-FFF2-40B4-BE49-F238E27FC236}">
                <a16:creationId xmlns:a16="http://schemas.microsoft.com/office/drawing/2014/main" id="{974985AE-0404-62B7-644B-A05BFEEF5A0B}"/>
              </a:ext>
            </a:extLst>
          </p:cNvPr>
          <p:cNvSpPr/>
          <p:nvPr/>
        </p:nvSpPr>
        <p:spPr>
          <a:xfrm>
            <a:off x="5382792" y="1124086"/>
            <a:ext cx="1084271" cy="307777"/>
          </a:xfrm>
          <a:prstGeom prst="rect">
            <a:avLst/>
          </a:prstGeom>
        </p:spPr>
        <p:txBody>
          <a:bodyPr wrap="none">
            <a:spAutoFit/>
          </a:bodyPr>
          <a:lstStyle/>
          <a:p>
            <a:r>
              <a:rPr lang="en-US" altLang="ko-KR" sz="1400">
                <a:latin typeface="+mn-ea"/>
              </a:rPr>
              <a:t>Java config</a:t>
            </a:r>
            <a:endParaRPr lang="ko-KR" altLang="en-US" sz="1400">
              <a:latin typeface="+mn-ea"/>
            </a:endParaRPr>
          </a:p>
        </p:txBody>
      </p:sp>
    </p:spTree>
    <p:extLst>
      <p:ext uri="{BB962C8B-B14F-4D97-AF65-F5344CB8AC3E}">
        <p14:creationId xmlns:p14="http://schemas.microsoft.com/office/powerpoint/2010/main" val="2466689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0E60C-B5F1-7829-7A69-005DEC2CC55A}"/>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E65740A3-6E85-DFAD-E672-0B8C13FFCEEF}"/>
              </a:ext>
            </a:extLst>
          </p:cNvPr>
          <p:cNvSpPr/>
          <p:nvPr/>
        </p:nvSpPr>
        <p:spPr>
          <a:xfrm>
            <a:off x="172186" y="262813"/>
            <a:ext cx="3293337"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HttpServletRequest </a:t>
            </a:r>
            <a:r>
              <a:rPr lang="ko-KR" altLang="en-US" b="1">
                <a:solidFill>
                  <a:schemeClr val="accent1">
                    <a:lumMod val="75000"/>
                  </a:schemeClr>
                </a:solidFill>
                <a:latin typeface="+mj-lt"/>
              </a:rPr>
              <a:t>생성</a:t>
            </a:r>
            <a:r>
              <a:rPr lang="en-US" altLang="ko-KR" b="1">
                <a:solidFill>
                  <a:schemeClr val="accent1">
                    <a:lumMod val="75000"/>
                  </a:schemeClr>
                </a:solidFill>
                <a:latin typeface="+mj-lt"/>
              </a:rPr>
              <a:t> </a:t>
            </a:r>
            <a:endParaRPr lang="ko-KR" altLang="en-US" b="1">
              <a:solidFill>
                <a:schemeClr val="accent1">
                  <a:lumMod val="75000"/>
                </a:schemeClr>
              </a:solidFill>
              <a:latin typeface="+mj-lt"/>
            </a:endParaRPr>
          </a:p>
        </p:txBody>
      </p:sp>
      <p:sp>
        <p:nvSpPr>
          <p:cNvPr id="9" name="TextBox 8">
            <a:extLst>
              <a:ext uri="{FF2B5EF4-FFF2-40B4-BE49-F238E27FC236}">
                <a16:creationId xmlns:a16="http://schemas.microsoft.com/office/drawing/2014/main" id="{FE2EAE42-42CE-B78A-D5C6-8B9834D0FF64}"/>
              </a:ext>
            </a:extLst>
          </p:cNvPr>
          <p:cNvSpPr txBox="1"/>
          <p:nvPr/>
        </p:nvSpPr>
        <p:spPr>
          <a:xfrm>
            <a:off x="4002702" y="1196940"/>
            <a:ext cx="1521489" cy="276999"/>
          </a:xfrm>
          <a:prstGeom prst="rect">
            <a:avLst/>
          </a:prstGeom>
          <a:noFill/>
        </p:spPr>
        <p:txBody>
          <a:bodyPr wrap="square">
            <a:spAutoFit/>
          </a:bodyPr>
          <a:lstStyle/>
          <a:p>
            <a:pPr algn="ctr"/>
            <a:r>
              <a:rPr lang="en-US" altLang="ko-KR" sz="1200"/>
              <a:t>org.apache.coyote</a:t>
            </a:r>
            <a:endParaRPr lang="ko-KR" altLang="en-US" sz="1200"/>
          </a:p>
        </p:txBody>
      </p:sp>
      <p:sp>
        <p:nvSpPr>
          <p:cNvPr id="12" name="TextBox 11">
            <a:extLst>
              <a:ext uri="{FF2B5EF4-FFF2-40B4-BE49-F238E27FC236}">
                <a16:creationId xmlns:a16="http://schemas.microsoft.com/office/drawing/2014/main" id="{85591D83-6463-267F-9511-20BF83FF458C}"/>
              </a:ext>
            </a:extLst>
          </p:cNvPr>
          <p:cNvSpPr txBox="1"/>
          <p:nvPr/>
        </p:nvSpPr>
        <p:spPr>
          <a:xfrm>
            <a:off x="7191814" y="1055732"/>
            <a:ext cx="2428960" cy="276999"/>
          </a:xfrm>
          <a:prstGeom prst="rect">
            <a:avLst/>
          </a:prstGeom>
          <a:noFill/>
        </p:spPr>
        <p:txBody>
          <a:bodyPr wrap="square">
            <a:spAutoFit/>
          </a:bodyPr>
          <a:lstStyle/>
          <a:p>
            <a:pPr algn="ctr"/>
            <a:r>
              <a:rPr lang="en-US" altLang="ko-KR" sz="1200"/>
              <a:t>org.apache.catalina.connector</a:t>
            </a:r>
            <a:endParaRPr lang="ko-KR" altLang="en-US" sz="1200"/>
          </a:p>
        </p:txBody>
      </p:sp>
      <p:pic>
        <p:nvPicPr>
          <p:cNvPr id="19" name="그림 18">
            <a:extLst>
              <a:ext uri="{FF2B5EF4-FFF2-40B4-BE49-F238E27FC236}">
                <a16:creationId xmlns:a16="http://schemas.microsoft.com/office/drawing/2014/main" id="{7E19E93C-2E54-036B-B8E8-1A08B1BB51AC}"/>
              </a:ext>
            </a:extLst>
          </p:cNvPr>
          <p:cNvPicPr>
            <a:picLocks noChangeAspect="1"/>
          </p:cNvPicPr>
          <p:nvPr/>
        </p:nvPicPr>
        <p:blipFill>
          <a:blip r:embed="rId3"/>
          <a:srcRect r="32000" b="37563"/>
          <a:stretch/>
        </p:blipFill>
        <p:spPr>
          <a:xfrm>
            <a:off x="7571041" y="2207304"/>
            <a:ext cx="3164198" cy="2493673"/>
          </a:xfrm>
          <a:prstGeom prst="rect">
            <a:avLst/>
          </a:prstGeom>
        </p:spPr>
      </p:pic>
      <p:sp>
        <p:nvSpPr>
          <p:cNvPr id="20" name="모서리가 둥근 직사각형 38">
            <a:extLst>
              <a:ext uri="{FF2B5EF4-FFF2-40B4-BE49-F238E27FC236}">
                <a16:creationId xmlns:a16="http://schemas.microsoft.com/office/drawing/2014/main" id="{782B9F53-EC96-EDC4-2B4F-FF496D2ECF01}"/>
              </a:ext>
            </a:extLst>
          </p:cNvPr>
          <p:cNvSpPr/>
          <p:nvPr/>
        </p:nvSpPr>
        <p:spPr>
          <a:xfrm>
            <a:off x="4015233" y="1495616"/>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A83710B9-0798-214F-1766-40026AC5B0BB}"/>
              </a:ext>
            </a:extLst>
          </p:cNvPr>
          <p:cNvSpPr/>
          <p:nvPr/>
        </p:nvSpPr>
        <p:spPr>
          <a:xfrm>
            <a:off x="6444644" y="1492892"/>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7438A060-C125-FBE4-E9AC-ACE6AF9CFB66}"/>
              </a:ext>
            </a:extLst>
          </p:cNvPr>
          <p:cNvSpPr/>
          <p:nvPr/>
        </p:nvSpPr>
        <p:spPr>
          <a:xfrm>
            <a:off x="8851869" y="1467184"/>
            <a:ext cx="1850225"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RequestFacade</a:t>
            </a:r>
            <a:endParaRPr lang="ko-KR" altLang="en-US" sz="1400">
              <a:solidFill>
                <a:schemeClr val="tx1"/>
              </a:solidFill>
              <a:latin typeface="+mj-lt"/>
              <a:ea typeface="나눔바른고딕" panose="020B0603020101020101"/>
            </a:endParaRPr>
          </a:p>
        </p:txBody>
      </p:sp>
      <p:sp>
        <p:nvSpPr>
          <p:cNvPr id="24" name="오른쪽 중괄호 23">
            <a:extLst>
              <a:ext uri="{FF2B5EF4-FFF2-40B4-BE49-F238E27FC236}">
                <a16:creationId xmlns:a16="http://schemas.microsoft.com/office/drawing/2014/main" id="{9C0546CF-25A4-215F-D722-DF660FAC19D9}"/>
              </a:ext>
            </a:extLst>
          </p:cNvPr>
          <p:cNvSpPr/>
          <p:nvPr/>
        </p:nvSpPr>
        <p:spPr>
          <a:xfrm rot="16200000">
            <a:off x="8318333" y="289205"/>
            <a:ext cx="175922" cy="2197769"/>
          </a:xfrm>
          <a:prstGeom prst="rightBrace">
            <a:avLst>
              <a:gd name="adj1" fmla="val 41819"/>
              <a:gd name="adj2" fmla="val 50000"/>
            </a:avLst>
          </a:prstGeom>
          <a:ln w="9525">
            <a:solidFill>
              <a:schemeClr val="bg2">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화살표: 오른쪽 25">
            <a:extLst>
              <a:ext uri="{FF2B5EF4-FFF2-40B4-BE49-F238E27FC236}">
                <a16:creationId xmlns:a16="http://schemas.microsoft.com/office/drawing/2014/main" id="{F6DE5C4B-3513-0D7C-2C23-E6219728F8A2}"/>
              </a:ext>
            </a:extLst>
          </p:cNvPr>
          <p:cNvSpPr/>
          <p:nvPr/>
        </p:nvSpPr>
        <p:spPr>
          <a:xfrm>
            <a:off x="5715004" y="1496523"/>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CB21D8DC-0010-8DC0-D287-74584D657B25}"/>
              </a:ext>
            </a:extLst>
          </p:cNvPr>
          <p:cNvSpPr/>
          <p:nvPr/>
        </p:nvSpPr>
        <p:spPr>
          <a:xfrm>
            <a:off x="8122229" y="1516747"/>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BF3F9A56-EA1A-E342-7CD2-4E0EAB84E839}"/>
              </a:ext>
            </a:extLst>
          </p:cNvPr>
          <p:cNvSpPr/>
          <p:nvPr/>
        </p:nvSpPr>
        <p:spPr>
          <a:xfrm>
            <a:off x="653008" y="137547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0" name="직사각형 29">
            <a:extLst>
              <a:ext uri="{FF2B5EF4-FFF2-40B4-BE49-F238E27FC236}">
                <a16:creationId xmlns:a16="http://schemas.microsoft.com/office/drawing/2014/main" id="{83C58C83-AF7E-213B-598F-316B9D419687}"/>
              </a:ext>
            </a:extLst>
          </p:cNvPr>
          <p:cNvSpPr/>
          <p:nvPr/>
        </p:nvSpPr>
        <p:spPr>
          <a:xfrm>
            <a:off x="688472" y="158112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33" name="직선 화살표 연결선 32">
            <a:extLst>
              <a:ext uri="{FF2B5EF4-FFF2-40B4-BE49-F238E27FC236}">
                <a16:creationId xmlns:a16="http://schemas.microsoft.com/office/drawing/2014/main" id="{8E42BD6F-9BA3-95E8-1BFD-82058AEA6F5D}"/>
              </a:ext>
            </a:extLst>
          </p:cNvPr>
          <p:cNvCxnSpPr>
            <a:cxnSpLocks/>
            <a:stCxn id="29" idx="6"/>
            <a:endCxn id="20" idx="1"/>
          </p:cNvCxnSpPr>
          <p:nvPr/>
        </p:nvCxnSpPr>
        <p:spPr>
          <a:xfrm>
            <a:off x="1338808" y="1718370"/>
            <a:ext cx="2676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1CA2A1C-15D2-4B25-E5E7-7498CE21B614}"/>
              </a:ext>
            </a:extLst>
          </p:cNvPr>
          <p:cNvSpPr txBox="1"/>
          <p:nvPr/>
        </p:nvSpPr>
        <p:spPr>
          <a:xfrm>
            <a:off x="1727282" y="1472148"/>
            <a:ext cx="1623078" cy="246221"/>
          </a:xfrm>
          <a:prstGeom prst="rect">
            <a:avLst/>
          </a:prstGeom>
          <a:noFill/>
        </p:spPr>
        <p:txBody>
          <a:bodyPr wrap="square">
            <a:spAutoFit/>
          </a:bodyPr>
          <a:lstStyle/>
          <a:p>
            <a:r>
              <a:rPr lang="en-US" altLang="ko-KR" sz="1000"/>
              <a:t>/request?name=onjsdnjs</a:t>
            </a:r>
            <a:endParaRPr lang="ko-KR" altLang="en-US" sz="1000"/>
          </a:p>
        </p:txBody>
      </p:sp>
      <p:cxnSp>
        <p:nvCxnSpPr>
          <p:cNvPr id="43" name="직선 화살표 연결선 42">
            <a:extLst>
              <a:ext uri="{FF2B5EF4-FFF2-40B4-BE49-F238E27FC236}">
                <a16:creationId xmlns:a16="http://schemas.microsoft.com/office/drawing/2014/main" id="{AC0DC47E-7B3F-1D65-FB27-CBDE594068AC}"/>
              </a:ext>
            </a:extLst>
          </p:cNvPr>
          <p:cNvCxnSpPr>
            <a:cxnSpLocks/>
            <a:stCxn id="20" idx="2"/>
          </p:cNvCxnSpPr>
          <p:nvPr/>
        </p:nvCxnSpPr>
        <p:spPr>
          <a:xfrm>
            <a:off x="4738817" y="1941123"/>
            <a:ext cx="3210978" cy="69746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D123ED1F-DB6B-B79E-3E54-7A70D1DF27F7}"/>
              </a:ext>
            </a:extLst>
          </p:cNvPr>
          <p:cNvCxnSpPr>
            <a:cxnSpLocks/>
            <a:stCxn id="22" idx="2"/>
          </p:cNvCxnSpPr>
          <p:nvPr/>
        </p:nvCxnSpPr>
        <p:spPr>
          <a:xfrm>
            <a:off x="7168228" y="1938399"/>
            <a:ext cx="1434351" cy="52171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F5320254-DF5F-F5FA-B212-9774AA84005B}"/>
              </a:ext>
            </a:extLst>
          </p:cNvPr>
          <p:cNvCxnSpPr>
            <a:cxnSpLocks/>
            <a:stCxn id="23" idx="2"/>
          </p:cNvCxnSpPr>
          <p:nvPr/>
        </p:nvCxnSpPr>
        <p:spPr>
          <a:xfrm flipH="1">
            <a:off x="9320852" y="1912691"/>
            <a:ext cx="456130" cy="303792"/>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DAF5987-DE3E-8645-562A-03C243EA73E3}"/>
              </a:ext>
            </a:extLst>
          </p:cNvPr>
          <p:cNvSpPr txBox="1"/>
          <p:nvPr/>
        </p:nvSpPr>
        <p:spPr>
          <a:xfrm>
            <a:off x="509564" y="5051561"/>
            <a:ext cx="11440883" cy="31354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100"/>
              <a:t>HTTP </a:t>
            </a:r>
            <a:r>
              <a:rPr lang="ko-KR" altLang="en-US" sz="1100"/>
              <a:t>요청 데이터를 분석한 값들을 </a:t>
            </a:r>
            <a:r>
              <a:rPr lang="en-US" altLang="ko-KR" sz="1100"/>
              <a:t>org.apache.coyote.</a:t>
            </a:r>
            <a:r>
              <a:rPr lang="en-US" altLang="ko-KR" sz="1100">
                <a:latin typeface="+mj-lt"/>
              </a:rPr>
              <a:t>Request </a:t>
            </a:r>
            <a:r>
              <a:rPr lang="ko-KR" altLang="en-US" sz="1100">
                <a:latin typeface="+mj-lt"/>
              </a:rPr>
              <a:t>객체에 저장하고 이를 서블릿 컨테이너에서 동작할 수 있도록 </a:t>
            </a:r>
            <a:r>
              <a:rPr lang="en-US" altLang="ko-KR" sz="1100">
                <a:solidFill>
                  <a:schemeClr val="tx1"/>
                </a:solidFill>
                <a:latin typeface="+mj-lt"/>
                <a:ea typeface="나눔바른고딕" panose="020B0603020101020101"/>
              </a:rPr>
              <a:t>HttpServletRequest </a:t>
            </a:r>
            <a:r>
              <a:rPr lang="ko-KR" altLang="en-US" sz="1100">
                <a:solidFill>
                  <a:schemeClr val="tx1"/>
                </a:solidFill>
                <a:latin typeface="+mj-lt"/>
                <a:ea typeface="나눔바른고딕" panose="020B0603020101020101"/>
              </a:rPr>
              <a:t>구현체들을 생성하고 연결한다</a:t>
            </a:r>
            <a:endParaRPr lang="en-US" altLang="ko-KR" sz="1100">
              <a:latin typeface="+mj-lt"/>
            </a:endParaRPr>
          </a:p>
        </p:txBody>
      </p:sp>
      <p:sp>
        <p:nvSpPr>
          <p:cNvPr id="62" name="Rectangle 3">
            <a:extLst>
              <a:ext uri="{FF2B5EF4-FFF2-40B4-BE49-F238E27FC236}">
                <a16:creationId xmlns:a16="http://schemas.microsoft.com/office/drawing/2014/main" id="{C7EBFFF2-72FC-4A78-C612-BD30AE05455F}"/>
              </a:ext>
            </a:extLst>
          </p:cNvPr>
          <p:cNvSpPr>
            <a:spLocks noChangeArrowheads="1"/>
          </p:cNvSpPr>
          <p:nvPr/>
        </p:nvSpPr>
        <p:spPr bwMode="auto">
          <a:xfrm>
            <a:off x="9427026" y="6076129"/>
            <a:ext cx="238154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request.getParameter(</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3" name="모서리가 둥근 직사각형 38">
            <a:extLst>
              <a:ext uri="{FF2B5EF4-FFF2-40B4-BE49-F238E27FC236}">
                <a16:creationId xmlns:a16="http://schemas.microsoft.com/office/drawing/2014/main" id="{4DB2496A-EE4C-1178-8643-7E906369CF47}"/>
              </a:ext>
            </a:extLst>
          </p:cNvPr>
          <p:cNvSpPr/>
          <p:nvPr/>
        </p:nvSpPr>
        <p:spPr>
          <a:xfrm>
            <a:off x="857003" y="5985081"/>
            <a:ext cx="1353035"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Request</a:t>
            </a:r>
          </a:p>
          <a:p>
            <a:pPr algn="ctr">
              <a:spcBef>
                <a:spcPts val="400"/>
              </a:spcBef>
            </a:pPr>
            <a:r>
              <a:rPr lang="en-US" altLang="ko-KR" sz="1000">
                <a:solidFill>
                  <a:schemeClr val="accent2">
                    <a:lumMod val="75000"/>
                  </a:schemeClr>
                </a:solidFill>
                <a:latin typeface="+mj-lt"/>
                <a:ea typeface="나눔바른고딕" panose="020B0603020101020101"/>
              </a:rPr>
              <a:t>value = onjsdnjs</a:t>
            </a:r>
            <a:endParaRPr lang="ko-KR" altLang="en-US" sz="1000">
              <a:solidFill>
                <a:schemeClr val="accent2">
                  <a:lumMod val="75000"/>
                </a:schemeClr>
              </a:solidFill>
              <a:latin typeface="+mj-lt"/>
              <a:ea typeface="나눔바른고딕" panose="020B0603020101020101"/>
            </a:endParaRPr>
          </a:p>
        </p:txBody>
      </p:sp>
      <p:sp>
        <p:nvSpPr>
          <p:cNvPr id="64" name="모서리가 둥근 직사각형 38">
            <a:extLst>
              <a:ext uri="{FF2B5EF4-FFF2-40B4-BE49-F238E27FC236}">
                <a16:creationId xmlns:a16="http://schemas.microsoft.com/office/drawing/2014/main" id="{192B4377-AA93-CB94-D6B7-3728C8FD048B}"/>
              </a:ext>
            </a:extLst>
          </p:cNvPr>
          <p:cNvSpPr/>
          <p:nvPr/>
        </p:nvSpPr>
        <p:spPr>
          <a:xfrm>
            <a:off x="4044379" y="5979065"/>
            <a:ext cx="139577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Wrapper Request</a:t>
            </a:r>
            <a:endParaRPr lang="ko-KR" altLang="en-US" sz="1200">
              <a:solidFill>
                <a:schemeClr val="tx1"/>
              </a:solidFill>
              <a:latin typeface="+mj-lt"/>
              <a:ea typeface="나눔바른고딕" panose="020B0603020101020101"/>
            </a:endParaRPr>
          </a:p>
        </p:txBody>
      </p:sp>
      <p:sp>
        <p:nvSpPr>
          <p:cNvPr id="65" name="모서리가 둥근 직사각형 38">
            <a:extLst>
              <a:ext uri="{FF2B5EF4-FFF2-40B4-BE49-F238E27FC236}">
                <a16:creationId xmlns:a16="http://schemas.microsoft.com/office/drawing/2014/main" id="{1D9FD9F9-A2B9-1312-044F-75C3007A6727}"/>
              </a:ext>
            </a:extLst>
          </p:cNvPr>
          <p:cNvSpPr/>
          <p:nvPr/>
        </p:nvSpPr>
        <p:spPr>
          <a:xfrm>
            <a:off x="7433588" y="5977334"/>
            <a:ext cx="1377903"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RequestFacade</a:t>
            </a:r>
            <a:endParaRPr lang="ko-KR" altLang="en-US"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EE8DDC82-3098-3AB5-80C4-F7A1513670A4}"/>
              </a:ext>
            </a:extLst>
          </p:cNvPr>
          <p:cNvCxnSpPr>
            <a:cxnSpLocks/>
            <a:stCxn id="65" idx="1"/>
            <a:endCxn id="64" idx="3"/>
          </p:cNvCxnSpPr>
          <p:nvPr/>
        </p:nvCxnSpPr>
        <p:spPr>
          <a:xfrm flipH="1">
            <a:off x="5440150" y="6222324"/>
            <a:ext cx="1993438" cy="1731"/>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77CF5723-F3EE-D7BA-544D-3CF6A5FE9271}"/>
              </a:ext>
            </a:extLst>
          </p:cNvPr>
          <p:cNvCxnSpPr>
            <a:cxnSpLocks/>
            <a:stCxn id="64" idx="1"/>
            <a:endCxn id="63" idx="3"/>
          </p:cNvCxnSpPr>
          <p:nvPr/>
        </p:nvCxnSpPr>
        <p:spPr>
          <a:xfrm flipH="1">
            <a:off x="2210038" y="6224055"/>
            <a:ext cx="1834341" cy="6016"/>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35F5D22-2574-4811-9D0A-24C023FBAD11}"/>
              </a:ext>
            </a:extLst>
          </p:cNvPr>
          <p:cNvSpPr txBox="1"/>
          <p:nvPr/>
        </p:nvSpPr>
        <p:spPr>
          <a:xfrm>
            <a:off x="5631508" y="5942422"/>
            <a:ext cx="1670881" cy="246221"/>
          </a:xfrm>
          <a:prstGeom prst="rect">
            <a:avLst/>
          </a:prstGeom>
          <a:noFill/>
        </p:spPr>
        <p:txBody>
          <a:bodyPr wrap="square">
            <a:spAutoFit/>
          </a:bodyPr>
          <a:lstStyle/>
          <a:p>
            <a:r>
              <a:rPr kumimoji="0" lang="ko-KR" altLang="ko-KR" sz="1000" i="0" u="none" strike="noStrike" cap="none" normalizeH="0" baseline="0">
                <a:ln>
                  <a:noFill/>
                </a:ln>
                <a:solidFill>
                  <a:schemeClr val="tx1">
                    <a:lumMod val="50000"/>
                    <a:lumOff val="50000"/>
                  </a:schemeClr>
                </a:solidFill>
                <a:effectLst/>
                <a:latin typeface="Arial Unicode MS"/>
                <a:ea typeface="JetBrains Mono"/>
              </a:rPr>
              <a:t>getParameter</a:t>
            </a:r>
            <a:r>
              <a:rPr kumimoji="0" lang="en-US" altLang="ko-KR" sz="1000" i="0" u="none" strike="noStrike" cap="none" normalizeH="0" baseline="0">
                <a:ln>
                  <a:noFill/>
                </a:ln>
                <a:solidFill>
                  <a:schemeClr val="tx1">
                    <a:lumMod val="50000"/>
                    <a:lumOff val="50000"/>
                  </a:schemeClr>
                </a:solidFill>
                <a:effectLst/>
                <a:latin typeface="Arial Unicode MS"/>
                <a:ea typeface="JetBrains Mono"/>
              </a:rPr>
              <a:t>("username")</a:t>
            </a:r>
            <a:endParaRPr lang="ko-KR" altLang="en-US" sz="1000">
              <a:solidFill>
                <a:schemeClr val="tx1">
                  <a:lumMod val="50000"/>
                  <a:lumOff val="50000"/>
                </a:schemeClr>
              </a:solidFill>
            </a:endParaRPr>
          </a:p>
        </p:txBody>
      </p:sp>
      <p:sp>
        <p:nvSpPr>
          <p:cNvPr id="77" name="TextBox 76">
            <a:extLst>
              <a:ext uri="{FF2B5EF4-FFF2-40B4-BE49-F238E27FC236}">
                <a16:creationId xmlns:a16="http://schemas.microsoft.com/office/drawing/2014/main" id="{E0666A97-B986-6FAF-F32E-53F93476145A}"/>
              </a:ext>
            </a:extLst>
          </p:cNvPr>
          <p:cNvSpPr txBox="1"/>
          <p:nvPr/>
        </p:nvSpPr>
        <p:spPr>
          <a:xfrm>
            <a:off x="2325373" y="5960713"/>
            <a:ext cx="1670881" cy="246221"/>
          </a:xfrm>
          <a:prstGeom prst="rect">
            <a:avLst/>
          </a:prstGeom>
          <a:noFill/>
        </p:spPr>
        <p:txBody>
          <a:bodyPr wrap="square">
            <a:spAutoFit/>
          </a:bodyPr>
          <a:lstStyle/>
          <a:p>
            <a:r>
              <a:rPr kumimoji="0" lang="ko-KR" altLang="ko-KR" sz="1000" i="0" u="none" strike="noStrike" cap="none" normalizeH="0" baseline="0">
                <a:ln>
                  <a:noFill/>
                </a:ln>
                <a:solidFill>
                  <a:schemeClr val="tx1">
                    <a:lumMod val="50000"/>
                    <a:lumOff val="50000"/>
                  </a:schemeClr>
                </a:solidFill>
                <a:effectLst/>
                <a:latin typeface="Arial Unicode MS"/>
                <a:ea typeface="JetBrains Mono"/>
              </a:rPr>
              <a:t>getParameter</a:t>
            </a:r>
            <a:r>
              <a:rPr kumimoji="0" lang="en-US" altLang="ko-KR" sz="1000" i="0" u="none" strike="noStrike" cap="none" normalizeH="0" baseline="0">
                <a:ln>
                  <a:noFill/>
                </a:ln>
                <a:solidFill>
                  <a:schemeClr val="tx1">
                    <a:lumMod val="50000"/>
                    <a:lumOff val="50000"/>
                  </a:schemeClr>
                </a:solidFill>
                <a:effectLst/>
                <a:latin typeface="Arial Unicode MS"/>
                <a:ea typeface="JetBrains Mono"/>
              </a:rPr>
              <a:t>("username")</a:t>
            </a:r>
            <a:endParaRPr lang="ko-KR" altLang="en-US" sz="1000">
              <a:solidFill>
                <a:schemeClr val="tx1">
                  <a:lumMod val="50000"/>
                  <a:lumOff val="50000"/>
                </a:schemeClr>
              </a:solidFill>
            </a:endParaRPr>
          </a:p>
        </p:txBody>
      </p:sp>
      <p:sp>
        <p:nvSpPr>
          <p:cNvPr id="83" name="화살표: 오른쪽 82">
            <a:extLst>
              <a:ext uri="{FF2B5EF4-FFF2-40B4-BE49-F238E27FC236}">
                <a16:creationId xmlns:a16="http://schemas.microsoft.com/office/drawing/2014/main" id="{2EF38C68-AE6A-6623-E1AA-B4C6D991D2CE}"/>
              </a:ext>
            </a:extLst>
          </p:cNvPr>
          <p:cNvSpPr/>
          <p:nvPr/>
        </p:nvSpPr>
        <p:spPr>
          <a:xfrm rot="10800000">
            <a:off x="8993933" y="6130583"/>
            <a:ext cx="250651" cy="1834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85" name="연결선: 꺾임 84">
            <a:extLst>
              <a:ext uri="{FF2B5EF4-FFF2-40B4-BE49-F238E27FC236}">
                <a16:creationId xmlns:a16="http://schemas.microsoft.com/office/drawing/2014/main" id="{9FB73155-ED74-D406-D466-E3D8DA3255D5}"/>
              </a:ext>
            </a:extLst>
          </p:cNvPr>
          <p:cNvCxnSpPr>
            <a:stCxn id="63" idx="0"/>
            <a:endCxn id="62" idx="0"/>
          </p:cNvCxnSpPr>
          <p:nvPr/>
        </p:nvCxnSpPr>
        <p:spPr>
          <a:xfrm rot="16200000" flipH="1">
            <a:off x="6030137" y="1488465"/>
            <a:ext cx="91048" cy="9084280"/>
          </a:xfrm>
          <a:prstGeom prst="bentConnector3">
            <a:avLst>
              <a:gd name="adj1" fmla="val -251076"/>
            </a:avLst>
          </a:prstGeom>
          <a:ln w="12700">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0AA7D80B-E352-8DC8-A325-B39DD29E80E0}"/>
              </a:ext>
            </a:extLst>
          </p:cNvPr>
          <p:cNvSpPr txBox="1"/>
          <p:nvPr/>
        </p:nvSpPr>
        <p:spPr>
          <a:xfrm>
            <a:off x="5430773" y="5449380"/>
            <a:ext cx="1531503" cy="276999"/>
          </a:xfrm>
          <a:prstGeom prst="rect">
            <a:avLst/>
          </a:prstGeom>
          <a:noFill/>
        </p:spPr>
        <p:txBody>
          <a:bodyPr wrap="square">
            <a:spAutoFit/>
          </a:bodyPr>
          <a:lstStyle/>
          <a:p>
            <a:pPr algn="ctr"/>
            <a:r>
              <a:rPr lang="en-US" altLang="ko-KR" sz="1200" i="1">
                <a:latin typeface="Arial Unicode MS"/>
              </a:rPr>
              <a:t>return</a:t>
            </a:r>
            <a:r>
              <a:rPr lang="en-US" altLang="ko-KR" sz="1200" i="1">
                <a:solidFill>
                  <a:srgbClr val="FF0000"/>
                </a:solidFill>
                <a:latin typeface="Arial Unicode MS"/>
              </a:rPr>
              <a:t> “onjsdnjs”</a:t>
            </a:r>
            <a:endParaRPr lang="ko-KR" altLang="en-US" sz="1200" i="1">
              <a:solidFill>
                <a:srgbClr val="FF0000"/>
              </a:solidFill>
            </a:endParaRPr>
          </a:p>
        </p:txBody>
      </p:sp>
      <p:sp>
        <p:nvSpPr>
          <p:cNvPr id="87" name="직사각형 86">
            <a:extLst>
              <a:ext uri="{FF2B5EF4-FFF2-40B4-BE49-F238E27FC236}">
                <a16:creationId xmlns:a16="http://schemas.microsoft.com/office/drawing/2014/main" id="{B4646AE3-1FD9-4F75-7B23-EAEDAE174D37}"/>
              </a:ext>
            </a:extLst>
          </p:cNvPr>
          <p:cNvSpPr/>
          <p:nvPr/>
        </p:nvSpPr>
        <p:spPr>
          <a:xfrm>
            <a:off x="688472" y="2877699"/>
            <a:ext cx="5864106" cy="1672446"/>
          </a:xfrm>
          <a:prstGeom prst="rect">
            <a:avLst/>
          </a:prstGeom>
        </p:spPr>
        <p:txBody>
          <a:bodyPr wrap="none">
            <a:spAutoFit/>
          </a:bodyPr>
          <a:lstStyle/>
          <a:p>
            <a:pPr marL="342900" indent="-342900">
              <a:lnSpc>
                <a:spcPct val="150000"/>
              </a:lnSpc>
              <a:buFont typeface="+mj-ea"/>
              <a:buAutoNum type="circleNumDbPlain"/>
            </a:pPr>
            <a:r>
              <a:rPr lang="en-US" altLang="ko-KR" sz="1200" b="1"/>
              <a:t>org.apache.coyote.</a:t>
            </a:r>
            <a:r>
              <a:rPr lang="en-US" altLang="ko-KR" sz="1200" b="1">
                <a:latin typeface="+mj-lt"/>
              </a:rPr>
              <a:t>Request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낮은 수준의 </a:t>
            </a:r>
            <a:r>
              <a:rPr lang="en-US" altLang="ko-KR" sz="1100">
                <a:solidFill>
                  <a:schemeClr val="tx1">
                    <a:lumMod val="65000"/>
                    <a:lumOff val="35000"/>
                  </a:schemeClr>
                </a:solidFill>
              </a:rPr>
              <a:t>HTTP </a:t>
            </a:r>
            <a:r>
              <a:rPr lang="ko-KR" altLang="en-US" sz="1100">
                <a:solidFill>
                  <a:schemeClr val="tx1">
                    <a:lumMod val="65000"/>
                    <a:lumOff val="35000"/>
                  </a:schemeClr>
                </a:solidFill>
              </a:rPr>
              <a:t>요청 처리를 담당하여 서블릿 컨테이너와 독립적으로 동작</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Request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서블릿 </a:t>
            </a:r>
            <a:r>
              <a:rPr lang="en-US" altLang="ko-KR" sz="1100">
                <a:solidFill>
                  <a:schemeClr val="tx1">
                    <a:lumMod val="65000"/>
                    <a:lumOff val="35000"/>
                  </a:schemeClr>
                </a:solidFill>
              </a:rPr>
              <a:t>API </a:t>
            </a:r>
            <a:r>
              <a:rPr lang="ko-KR" altLang="en-US" sz="1100">
                <a:solidFill>
                  <a:schemeClr val="tx1">
                    <a:lumMod val="65000"/>
                    <a:lumOff val="35000"/>
                  </a:schemeClr>
                </a:solidFill>
              </a:rPr>
              <a:t>규격을 구현하여 고수준 요청 데이터를 처리</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RequestFacade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200">
                <a:solidFill>
                  <a:schemeClr val="tx1">
                    <a:lumMod val="65000"/>
                    <a:lumOff val="35000"/>
                  </a:schemeClr>
                </a:solidFill>
              </a:rPr>
              <a:t>캡슐화를 통해 서블릿 </a:t>
            </a:r>
            <a:r>
              <a:rPr lang="en-US" altLang="ko-KR" sz="1200">
                <a:solidFill>
                  <a:schemeClr val="tx1">
                    <a:lumMod val="65000"/>
                    <a:lumOff val="35000"/>
                  </a:schemeClr>
                </a:solidFill>
              </a:rPr>
              <a:t>API </a:t>
            </a:r>
            <a:r>
              <a:rPr lang="ko-KR" altLang="en-US" sz="1200">
                <a:solidFill>
                  <a:schemeClr val="tx1">
                    <a:lumMod val="65000"/>
                    <a:lumOff val="35000"/>
                  </a:schemeClr>
                </a:solidFill>
              </a:rPr>
              <a:t>사용을 표준화하고 내부 구현을 보호</a:t>
            </a:r>
            <a:endParaRPr lang="ko-KR" altLang="en-US" sz="1200">
              <a:solidFill>
                <a:schemeClr val="tx1">
                  <a:lumMod val="65000"/>
                  <a:lumOff val="35000"/>
                </a:schemeClr>
              </a:solidFill>
              <a:latin typeface="+mj-lt"/>
            </a:endParaRPr>
          </a:p>
        </p:txBody>
      </p:sp>
      <p:sp>
        <p:nvSpPr>
          <p:cNvPr id="93" name="TextBox 92">
            <a:extLst>
              <a:ext uri="{FF2B5EF4-FFF2-40B4-BE49-F238E27FC236}">
                <a16:creationId xmlns:a16="http://schemas.microsoft.com/office/drawing/2014/main" id="{6E7B528B-B95C-9C71-D180-E361E541169D}"/>
              </a:ext>
            </a:extLst>
          </p:cNvPr>
          <p:cNvSpPr txBox="1"/>
          <p:nvPr/>
        </p:nvSpPr>
        <p:spPr>
          <a:xfrm>
            <a:off x="688472" y="2623091"/>
            <a:ext cx="4318540" cy="276999"/>
          </a:xfrm>
          <a:prstGeom prst="rect">
            <a:avLst/>
          </a:prstGeom>
          <a:noFill/>
        </p:spPr>
        <p:txBody>
          <a:bodyPr wrap="square">
            <a:spAutoFit/>
          </a:bodyPr>
          <a:lstStyle/>
          <a:p>
            <a:r>
              <a:rPr lang="en-US" altLang="ko-KR" sz="1200">
                <a:latin typeface="+mj-lt"/>
              </a:rPr>
              <a:t>HTTP </a:t>
            </a:r>
            <a:r>
              <a:rPr lang="ko-KR" altLang="en-US" sz="1200">
                <a:latin typeface="+mj-lt"/>
              </a:rPr>
              <a:t>요청이 시작되면 총 </a:t>
            </a:r>
            <a:r>
              <a:rPr lang="en-US" altLang="ko-KR" sz="1200">
                <a:latin typeface="+mj-lt"/>
              </a:rPr>
              <a:t>3 </a:t>
            </a:r>
            <a:r>
              <a:rPr lang="ko-KR" altLang="en-US" sz="1200">
                <a:latin typeface="+mj-lt"/>
              </a:rPr>
              <a:t>개의 </a:t>
            </a:r>
            <a:r>
              <a:rPr lang="en-US" altLang="ko-KR" sz="1200">
                <a:latin typeface="+mj-lt"/>
              </a:rPr>
              <a:t>Request </a:t>
            </a:r>
            <a:r>
              <a:rPr lang="ko-KR" altLang="en-US" sz="1200">
                <a:latin typeface="+mj-lt"/>
              </a:rPr>
              <a:t>객체가 생성된다</a:t>
            </a:r>
            <a:endParaRPr lang="en-US" altLang="ko-KR" sz="1200">
              <a:latin typeface="+mj-lt"/>
            </a:endParaRPr>
          </a:p>
        </p:txBody>
      </p:sp>
      <p:sp>
        <p:nvSpPr>
          <p:cNvPr id="98" name="모서리가 둥근 직사각형 38">
            <a:extLst>
              <a:ext uri="{FF2B5EF4-FFF2-40B4-BE49-F238E27FC236}">
                <a16:creationId xmlns:a16="http://schemas.microsoft.com/office/drawing/2014/main" id="{289759A7-1381-1DD0-B2C1-D3E22A0C69E0}"/>
              </a:ext>
            </a:extLst>
          </p:cNvPr>
          <p:cNvSpPr/>
          <p:nvPr/>
        </p:nvSpPr>
        <p:spPr>
          <a:xfrm>
            <a:off x="7458708" y="542922"/>
            <a:ext cx="184799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HttpServletRequest</a:t>
            </a:r>
            <a:endParaRPr lang="ko-KR" altLang="en-US" sz="1400">
              <a:solidFill>
                <a:schemeClr val="tx1"/>
              </a:solidFill>
              <a:latin typeface="+mj-lt"/>
              <a:ea typeface="나눔바른고딕" panose="020B0603020101020101"/>
            </a:endParaRPr>
          </a:p>
        </p:txBody>
      </p:sp>
      <p:cxnSp>
        <p:nvCxnSpPr>
          <p:cNvPr id="100" name="연결선: 꺾임 99">
            <a:extLst>
              <a:ext uri="{FF2B5EF4-FFF2-40B4-BE49-F238E27FC236}">
                <a16:creationId xmlns:a16="http://schemas.microsoft.com/office/drawing/2014/main" id="{EF2DB347-D397-9827-3361-08BA35F8C27B}"/>
              </a:ext>
            </a:extLst>
          </p:cNvPr>
          <p:cNvCxnSpPr>
            <a:stCxn id="22" idx="0"/>
            <a:endCxn id="98" idx="1"/>
          </p:cNvCxnSpPr>
          <p:nvPr/>
        </p:nvCxnSpPr>
        <p:spPr>
          <a:xfrm rot="5400000" flipH="1" flipV="1">
            <a:off x="6949860" y="984044"/>
            <a:ext cx="727216" cy="29048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4C7FE660-F905-71C9-2780-1947D0CBD6F4}"/>
              </a:ext>
            </a:extLst>
          </p:cNvPr>
          <p:cNvCxnSpPr>
            <a:stCxn id="23" idx="0"/>
            <a:endCxn id="98" idx="3"/>
          </p:cNvCxnSpPr>
          <p:nvPr/>
        </p:nvCxnSpPr>
        <p:spPr>
          <a:xfrm rot="16200000" flipV="1">
            <a:off x="9191090" y="881291"/>
            <a:ext cx="701508" cy="47027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5229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50F0F-A4C5-0C47-D943-AE2FF9298E68}"/>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67B2A6B-5EEE-7371-FE3F-7DD2CEC89ECF}"/>
              </a:ext>
            </a:extLst>
          </p:cNvPr>
          <p:cNvSpPr/>
          <p:nvPr/>
        </p:nvSpPr>
        <p:spPr>
          <a:xfrm>
            <a:off x="198756" y="156244"/>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페이지 구현</a:t>
            </a:r>
          </a:p>
        </p:txBody>
      </p:sp>
      <p:sp>
        <p:nvSpPr>
          <p:cNvPr id="2" name="Rectangle 1">
            <a:extLst>
              <a:ext uri="{FF2B5EF4-FFF2-40B4-BE49-F238E27FC236}">
                <a16:creationId xmlns:a16="http://schemas.microsoft.com/office/drawing/2014/main" id="{34BA9BDE-6C3E-8FAE-DC99-FBCFED25CB80}"/>
              </a:ext>
            </a:extLst>
          </p:cNvPr>
          <p:cNvSpPr>
            <a:spLocks noChangeArrowheads="1"/>
          </p:cNvSpPr>
          <p:nvPr/>
        </p:nvSpPr>
        <p:spPr bwMode="auto">
          <a:xfrm>
            <a:off x="498307" y="657685"/>
            <a:ext cx="5270835"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ExceptionController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exception</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"error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error500</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error404</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error401</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3">
            <a:extLst>
              <a:ext uri="{FF2B5EF4-FFF2-40B4-BE49-F238E27FC236}">
                <a16:creationId xmlns:a16="http://schemas.microsoft.com/office/drawing/2014/main" id="{5D233811-E5EA-3852-CCE3-792B28FCAE42}"/>
              </a:ext>
            </a:extLst>
          </p:cNvPr>
          <p:cNvSpPr>
            <a:spLocks noChangeArrowheads="1"/>
          </p:cNvSpPr>
          <p:nvPr/>
        </p:nvSpPr>
        <p:spPr bwMode="auto">
          <a:xfrm>
            <a:off x="6003757" y="657685"/>
            <a:ext cx="3801979"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CustomErrorController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401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unAuthorized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error/401.html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404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handleNotFound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error/404.html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500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handleServerError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error/500.html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"/error/ex"</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handleExceptionError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11" name="그림 10">
            <a:extLst>
              <a:ext uri="{FF2B5EF4-FFF2-40B4-BE49-F238E27FC236}">
                <a16:creationId xmlns:a16="http://schemas.microsoft.com/office/drawing/2014/main" id="{DEB603B1-9654-FB47-79FF-B09932540CAA}"/>
              </a:ext>
            </a:extLst>
          </p:cNvPr>
          <p:cNvPicPr>
            <a:picLocks noChangeAspect="1"/>
          </p:cNvPicPr>
          <p:nvPr/>
        </p:nvPicPr>
        <p:blipFill>
          <a:blip r:embed="rId3"/>
          <a:stretch>
            <a:fillRect/>
          </a:stretch>
        </p:blipFill>
        <p:spPr>
          <a:xfrm>
            <a:off x="10094494" y="657685"/>
            <a:ext cx="1290254" cy="1939026"/>
          </a:xfrm>
          <a:prstGeom prst="rect">
            <a:avLst/>
          </a:prstGeom>
        </p:spPr>
      </p:pic>
    </p:spTree>
    <p:extLst>
      <p:ext uri="{BB962C8B-B14F-4D97-AF65-F5344CB8AC3E}">
        <p14:creationId xmlns:p14="http://schemas.microsoft.com/office/powerpoint/2010/main" val="140590859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7F3A7-D5D7-0863-CA2E-2EDF09D30B2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331CEDC1-D27D-0774-4B9C-14E25B93B355}"/>
              </a:ext>
            </a:extLst>
          </p:cNvPr>
          <p:cNvSpPr/>
          <p:nvPr/>
        </p:nvSpPr>
        <p:spPr>
          <a:xfrm>
            <a:off x="198756" y="209136"/>
            <a:ext cx="302679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전달 메커니즘</a:t>
            </a:r>
          </a:p>
        </p:txBody>
      </p:sp>
      <p:sp>
        <p:nvSpPr>
          <p:cNvPr id="3" name="직사각형 2">
            <a:extLst>
              <a:ext uri="{FF2B5EF4-FFF2-40B4-BE49-F238E27FC236}">
                <a16:creationId xmlns:a16="http://schemas.microsoft.com/office/drawing/2014/main" id="{78A60A6E-F727-C7D3-B085-6E6ADC10CE6C}"/>
              </a:ext>
            </a:extLst>
          </p:cNvPr>
          <p:cNvSpPr/>
          <p:nvPr/>
        </p:nvSpPr>
        <p:spPr>
          <a:xfrm>
            <a:off x="370206" y="573416"/>
            <a:ext cx="1173356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WAS </a:t>
            </a:r>
            <a:r>
              <a:rPr lang="ko-KR" altLang="en-US" sz="1200"/>
              <a:t>는 오류가 발생했을 때</a:t>
            </a:r>
            <a:r>
              <a:rPr lang="en-US" altLang="ko-KR" sz="1200"/>
              <a:t> </a:t>
            </a:r>
            <a:r>
              <a:rPr lang="ko-KR" altLang="en-US" sz="1200"/>
              <a:t>오류 페이지를 다시 요청하는 것 외에 오류에 대한 상세 정보를 </a:t>
            </a:r>
            <a:r>
              <a:rPr lang="en-US" altLang="ko-KR" sz="1200"/>
              <a:t>HttpServletRequest </a:t>
            </a:r>
            <a:r>
              <a:rPr lang="ko-KR" altLang="en-US" sz="1200"/>
              <a:t>의 속성에 추가하여 전달한다</a:t>
            </a:r>
            <a:endParaRPr lang="en-US" altLang="ko-KR" sz="1200"/>
          </a:p>
          <a:p>
            <a:pPr marL="171450" indent="-171450">
              <a:lnSpc>
                <a:spcPct val="150000"/>
              </a:lnSpc>
              <a:buFont typeface="Arial" panose="020B0604020202020204" pitchFamily="34" charset="0"/>
              <a:buChar char="•"/>
            </a:pPr>
            <a:r>
              <a:rPr lang="en-US" altLang="ko-KR" sz="1200"/>
              <a:t>HttpServletRequest </a:t>
            </a:r>
            <a:r>
              <a:rPr lang="ko-KR" altLang="en-US" sz="1200"/>
              <a:t>속성에 저장된 요청의 상태 코드</a:t>
            </a:r>
            <a:r>
              <a:rPr lang="en-US" altLang="ko-KR" sz="1200"/>
              <a:t>, </a:t>
            </a:r>
            <a:r>
              <a:rPr lang="ko-KR" altLang="en-US" sz="1200"/>
              <a:t>발생한 예외</a:t>
            </a:r>
            <a:r>
              <a:rPr lang="en-US" altLang="ko-KR" sz="1200"/>
              <a:t>, </a:t>
            </a:r>
            <a:r>
              <a:rPr lang="ko-KR" altLang="en-US" sz="1200"/>
              <a:t>오류 메시지 등을 동적으로 보여 주거나 활용할 수 있다</a:t>
            </a:r>
            <a:endParaRPr lang="en-US" altLang="ko-KR" sz="1200">
              <a:latin typeface="+mn-ea"/>
            </a:endParaRPr>
          </a:p>
        </p:txBody>
      </p:sp>
      <p:sp>
        <p:nvSpPr>
          <p:cNvPr id="4" name="직사각형 3">
            <a:extLst>
              <a:ext uri="{FF2B5EF4-FFF2-40B4-BE49-F238E27FC236}">
                <a16:creationId xmlns:a16="http://schemas.microsoft.com/office/drawing/2014/main" id="{3B6CDBA2-2912-518B-0187-2660DCC05640}"/>
              </a:ext>
            </a:extLst>
          </p:cNvPr>
          <p:cNvSpPr/>
          <p:nvPr/>
        </p:nvSpPr>
        <p:spPr>
          <a:xfrm>
            <a:off x="198756" y="1375157"/>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속성</a:t>
            </a:r>
          </a:p>
        </p:txBody>
      </p:sp>
      <p:graphicFrame>
        <p:nvGraphicFramePr>
          <p:cNvPr id="5" name="표 4">
            <a:extLst>
              <a:ext uri="{FF2B5EF4-FFF2-40B4-BE49-F238E27FC236}">
                <a16:creationId xmlns:a16="http://schemas.microsoft.com/office/drawing/2014/main" id="{5A30010E-0386-042E-AA55-53C14A7BE89B}"/>
              </a:ext>
            </a:extLst>
          </p:cNvPr>
          <p:cNvGraphicFramePr>
            <a:graphicFrameLocks noGrp="1"/>
          </p:cNvGraphicFramePr>
          <p:nvPr>
            <p:extLst>
              <p:ext uri="{D42A27DB-BD31-4B8C-83A1-F6EECF244321}">
                <p14:modId xmlns:p14="http://schemas.microsoft.com/office/powerpoint/2010/main" val="3837302601"/>
              </p:ext>
            </p:extLst>
          </p:nvPr>
        </p:nvGraphicFramePr>
        <p:xfrm>
          <a:off x="631658" y="1744489"/>
          <a:ext cx="9910460" cy="2190260"/>
        </p:xfrm>
        <a:graphic>
          <a:graphicData uri="http://schemas.openxmlformats.org/drawingml/2006/table">
            <a:tbl>
              <a:tblPr>
                <a:tableStyleId>{5C22544A-7EE6-4342-B048-85BDC9FD1C3A}</a:tableStyleId>
              </a:tblPr>
              <a:tblGrid>
                <a:gridCol w="2630735">
                  <a:extLst>
                    <a:ext uri="{9D8B030D-6E8A-4147-A177-3AD203B41FA5}">
                      <a16:colId xmlns:a16="http://schemas.microsoft.com/office/drawing/2014/main" val="1481342620"/>
                    </a:ext>
                  </a:extLst>
                </a:gridCol>
                <a:gridCol w="2966743">
                  <a:extLst>
                    <a:ext uri="{9D8B030D-6E8A-4147-A177-3AD203B41FA5}">
                      <a16:colId xmlns:a16="http://schemas.microsoft.com/office/drawing/2014/main" val="973940224"/>
                    </a:ext>
                  </a:extLst>
                </a:gridCol>
                <a:gridCol w="4312982">
                  <a:extLst>
                    <a:ext uri="{9D8B030D-6E8A-4147-A177-3AD203B41FA5}">
                      <a16:colId xmlns:a16="http://schemas.microsoft.com/office/drawing/2014/main" val="2163422558"/>
                    </a:ext>
                  </a:extLst>
                </a:gridCol>
              </a:tblGrid>
              <a:tr h="312868">
                <a:tc>
                  <a:txBody>
                    <a:bodyPr/>
                    <a:lstStyle/>
                    <a:p>
                      <a:pPr algn="ctr" fontAlgn="ctr"/>
                      <a:r>
                        <a:rPr lang="ko-KR" altLang="en-US" sz="1200" b="1" u="none" strike="noStrike">
                          <a:effectLst/>
                        </a:rPr>
                        <a:t>속성 이름</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tc>
                  <a:txBody>
                    <a:bodyPr/>
                    <a:lstStyle/>
                    <a:p>
                      <a:pPr algn="ctr" fontAlgn="ctr"/>
                      <a:r>
                        <a:rPr lang="ko-KR" altLang="en-US" sz="1200" b="1" u="none" strike="noStrike">
                          <a:effectLst/>
                        </a:rPr>
                        <a:t>설명</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tc>
                  <a:txBody>
                    <a:bodyPr/>
                    <a:lstStyle/>
                    <a:p>
                      <a:pPr algn="ctr" fontAlgn="ctr"/>
                      <a:r>
                        <a:rPr lang="ko-KR" altLang="en-US" sz="1200" b="1" u="none" strike="noStrike">
                          <a:effectLst/>
                        </a:rPr>
                        <a:t>상수 이름</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extLst>
                  <a:ext uri="{0D108BD9-81ED-4DB2-BD59-A6C34878D82A}">
                    <a16:rowId xmlns:a16="http://schemas.microsoft.com/office/drawing/2014/main" val="697683210"/>
                  </a:ext>
                </a:extLst>
              </a:tr>
              <a:tr h="312868">
                <a:tc>
                  <a:txBody>
                    <a:bodyPr/>
                    <a:lstStyle/>
                    <a:p>
                      <a:pPr algn="l" fontAlgn="ctr"/>
                      <a:r>
                        <a:rPr lang="en-US" sz="1200" u="none" strike="noStrike">
                          <a:effectLst/>
                        </a:rPr>
                        <a:t> jakarta.servlet.error.status_code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a:t>
                      </a:r>
                      <a:r>
                        <a:rPr lang="en-US" altLang="ko-KR" sz="1200" u="none" strike="noStrike">
                          <a:effectLst/>
                        </a:rPr>
                        <a:t>HTTP </a:t>
                      </a:r>
                      <a:r>
                        <a:rPr lang="ko-KR" altLang="en-US" sz="1200" u="none" strike="noStrike">
                          <a:effectLst/>
                        </a:rPr>
                        <a:t>상태 코드 </a:t>
                      </a:r>
                      <a:r>
                        <a:rPr lang="en-US" altLang="ko-KR" sz="1200" u="none" strike="noStrike">
                          <a:effectLst/>
                        </a:rPr>
                        <a:t>(</a:t>
                      </a:r>
                      <a:r>
                        <a:rPr lang="ko-KR" altLang="en-US" sz="1200" u="none" strike="noStrike">
                          <a:effectLst/>
                        </a:rPr>
                        <a:t>예</a:t>
                      </a:r>
                      <a:r>
                        <a:rPr lang="en-US" altLang="ko-KR" sz="1200" u="none" strike="noStrike">
                          <a:effectLst/>
                        </a:rPr>
                        <a:t>: 404, 500 </a:t>
                      </a:r>
                      <a:r>
                        <a:rPr lang="ko-KR" altLang="en-US" sz="1200" u="none" strike="noStrike">
                          <a:effectLst/>
                        </a:rPr>
                        <a:t>등</a:t>
                      </a:r>
                      <a:r>
                        <a:rPr lang="en-US" altLang="ko-KR" sz="1200" u="none" strike="noStrike">
                          <a:effectLst/>
                        </a:rPr>
                        <a:t>)</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RequestDispatcher.ERROR_STATUS_CODE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1176898383"/>
                  </a:ext>
                </a:extLst>
              </a:tr>
              <a:tr h="313052">
                <a:tc>
                  <a:txBody>
                    <a:bodyPr/>
                    <a:lstStyle/>
                    <a:p>
                      <a:pPr algn="l" fontAlgn="ctr"/>
                      <a:r>
                        <a:rPr lang="en-US" sz="1200" u="none" strike="noStrike">
                          <a:effectLst/>
                        </a:rPr>
                        <a:t> jakarta.servlet.error.message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 메시지</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RequestDispatcher.ERROR_MESSAGE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741481250"/>
                  </a:ext>
                </a:extLst>
              </a:tr>
              <a:tr h="312868">
                <a:tc>
                  <a:txBody>
                    <a:bodyPr/>
                    <a:lstStyle/>
                    <a:p>
                      <a:pPr algn="l" fontAlgn="ctr"/>
                      <a:r>
                        <a:rPr lang="en-US" sz="1200" u="none" strike="noStrike">
                          <a:effectLst/>
                        </a:rPr>
                        <a:t> jakarta.servlet.error.exception</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발생한 예외 객체</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RequestDispatcher.ERROR_EXCEPTION</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855255083"/>
                  </a:ext>
                </a:extLst>
              </a:tr>
              <a:tr h="312868">
                <a:tc>
                  <a:txBody>
                    <a:bodyPr/>
                    <a:lstStyle/>
                    <a:p>
                      <a:pPr algn="l" fontAlgn="ctr"/>
                      <a:r>
                        <a:rPr lang="en-US" sz="1200" u="none" strike="noStrike">
                          <a:effectLst/>
                        </a:rPr>
                        <a:t> jakarta.servlet.error.servlet_name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오류가 발생한 서블릿의 이름</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RequestDispatcher.ERROR_SERVLET_NAME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3159678479"/>
                  </a:ext>
                </a:extLst>
              </a:tr>
              <a:tr h="312868">
                <a:tc>
                  <a:txBody>
                    <a:bodyPr/>
                    <a:lstStyle/>
                    <a:p>
                      <a:pPr algn="l" fontAlgn="ctr"/>
                      <a:r>
                        <a:rPr lang="en-US" sz="1200" u="none" strike="noStrike">
                          <a:effectLst/>
                        </a:rPr>
                        <a:t> jakarta.servlet.error.request_uri</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오류가 발생한 요청 </a:t>
                      </a:r>
                      <a:r>
                        <a:rPr lang="en-US" altLang="ko-KR" sz="1200" u="none" strike="noStrike">
                          <a:effectLst/>
                        </a:rPr>
                        <a:t>URI</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RequestDispatcher.ERROR_REQUEST_URI</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794698289"/>
                  </a:ext>
                </a:extLst>
              </a:tr>
              <a:tr h="312868">
                <a:tc>
                  <a:txBody>
                    <a:bodyPr/>
                    <a:lstStyle/>
                    <a:p>
                      <a:pPr algn="l" fontAlgn="ctr"/>
                      <a:r>
                        <a:rPr lang="en-US" sz="1200" u="none" strike="noStrike">
                          <a:effectLst/>
                        </a:rPr>
                        <a:t> jakarta.servlet.error.exception_type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발생한 예외 객체의 클래스 타입</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RequestDispatcher.ERROR_EXCEPTION_TYPE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9842230"/>
                  </a:ext>
                </a:extLst>
              </a:tr>
            </a:tbl>
          </a:graphicData>
        </a:graphic>
      </p:graphicFrame>
      <p:pic>
        <p:nvPicPr>
          <p:cNvPr id="7" name="그림 6">
            <a:extLst>
              <a:ext uri="{FF2B5EF4-FFF2-40B4-BE49-F238E27FC236}">
                <a16:creationId xmlns:a16="http://schemas.microsoft.com/office/drawing/2014/main" id="{CA7EB82F-E02E-35F8-A019-FFBC1055295D}"/>
              </a:ext>
            </a:extLst>
          </p:cNvPr>
          <p:cNvPicPr>
            <a:picLocks noChangeAspect="1"/>
          </p:cNvPicPr>
          <p:nvPr/>
        </p:nvPicPr>
        <p:blipFill>
          <a:blip r:embed="rId3"/>
          <a:stretch>
            <a:fillRect/>
          </a:stretch>
        </p:blipFill>
        <p:spPr>
          <a:xfrm>
            <a:off x="7779411" y="4495206"/>
            <a:ext cx="2762707" cy="1701535"/>
          </a:xfrm>
          <a:prstGeom prst="rect">
            <a:avLst/>
          </a:prstGeom>
        </p:spPr>
      </p:pic>
      <p:sp>
        <p:nvSpPr>
          <p:cNvPr id="8" name="Rectangle 2">
            <a:extLst>
              <a:ext uri="{FF2B5EF4-FFF2-40B4-BE49-F238E27FC236}">
                <a16:creationId xmlns:a16="http://schemas.microsoft.com/office/drawing/2014/main" id="{1B74B2AE-F0AF-1B81-F3EE-B73A0F7BF8DE}"/>
              </a:ext>
            </a:extLst>
          </p:cNvPr>
          <p:cNvSpPr>
            <a:spLocks noChangeArrowheads="1"/>
          </p:cNvSpPr>
          <p:nvPr/>
        </p:nvSpPr>
        <p:spPr bwMode="auto">
          <a:xfrm>
            <a:off x="631658" y="4050076"/>
            <a:ext cx="6902116"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unAuthorized</a:t>
            </a:r>
            <a:r>
              <a:rPr kumimoji="0" lang="ko-KR" altLang="ko-KR" sz="1100" b="0" i="0" u="none" strike="noStrike" cap="none" normalizeH="0" baseline="0">
                <a:ln>
                  <a:noFill/>
                </a:ln>
                <a:solidFill>
                  <a:srgbClr val="BCBEC4"/>
                </a:solidFill>
                <a:effectLst/>
                <a:ea typeface="JetBrains Mono"/>
              </a:rPr>
              <a:t>(HttpServletRequest 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servletName = (String)request.getAttribute(RequestDispatcher.</a:t>
            </a:r>
            <a:r>
              <a:rPr kumimoji="0" lang="ko-KR" altLang="ko-KR" sz="1100" b="0" i="1" u="none" strike="noStrike" cap="none" normalizeH="0" baseline="0">
                <a:ln>
                  <a:noFill/>
                </a:ln>
                <a:solidFill>
                  <a:srgbClr val="C77DBB"/>
                </a:solidFill>
                <a:effectLst/>
                <a:ea typeface="JetBrains Mono"/>
              </a:rPr>
              <a:t>ERROR_SERVLET_NAME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exception = (String)request.getAttribute(RequestDispatcher.</a:t>
            </a:r>
            <a:r>
              <a:rPr kumimoji="0" lang="ko-KR" altLang="ko-KR" sz="1100" b="0" i="1" u="none" strike="noStrike" cap="none" normalizeH="0" baseline="0">
                <a:ln>
                  <a:noFill/>
                </a:ln>
                <a:solidFill>
                  <a:srgbClr val="C77DBB"/>
                </a:solidFill>
                <a:effectLst/>
                <a:ea typeface="JetBrains Mono"/>
              </a:rPr>
              <a:t>ERROR_EXCEPTION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message = (String)request.getAttribute(RequestDispatcher.</a:t>
            </a:r>
            <a:r>
              <a:rPr kumimoji="0" lang="ko-KR" altLang="ko-KR" sz="1100" b="0" i="1" u="none" strike="noStrike" cap="none" normalizeH="0" baseline="0">
                <a:ln>
                  <a:noFill/>
                </a:ln>
                <a:solidFill>
                  <a:srgbClr val="C77DBB"/>
                </a:solidFill>
                <a:effectLst/>
                <a:ea typeface="JetBrains Mono"/>
              </a:rPr>
              <a:t>ERROR_MESSAGE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requestUri = (String)request.getAttribute(RequestDispatcher.</a:t>
            </a:r>
            <a:r>
              <a:rPr kumimoji="0" lang="ko-KR" altLang="ko-KR" sz="1100" b="0" i="1" u="none" strike="noStrike" cap="none" normalizeH="0" baseline="0">
                <a:ln>
                  <a:noFill/>
                </a:ln>
                <a:solidFill>
                  <a:srgbClr val="C77DBB"/>
                </a:solidFill>
                <a:effectLst/>
                <a:ea typeface="JetBrains Mono"/>
              </a:rPr>
              <a:t>ERROR_REQUEST_URI</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exceptionType = (String)request.getAttribute(RequestDispatcher.</a:t>
            </a:r>
            <a:r>
              <a:rPr kumimoji="0" lang="ko-KR" altLang="ko-KR" sz="1100" b="0" i="1" u="none" strike="noStrike" cap="none" normalizeH="0" baseline="0">
                <a:ln>
                  <a:noFill/>
                </a:ln>
                <a:solidFill>
                  <a:srgbClr val="C77DBB"/>
                </a:solidFill>
                <a:effectLst/>
                <a:ea typeface="JetBrains Mono"/>
              </a:rPr>
              <a:t>ERROR_EXCEPTION_TYPE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BCBEC4"/>
                </a:solidFill>
                <a:effectLst/>
                <a:ea typeface="JetBrains Mono"/>
              </a:rPr>
              <a:t>attribute =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)request.getAttribute(RequestDispatcher.</a:t>
            </a:r>
            <a:r>
              <a:rPr kumimoji="0" lang="ko-KR" altLang="ko-KR" sz="1100" b="0" i="1" u="none" strike="noStrike" cap="none" normalizeH="0" baseline="0">
                <a:ln>
                  <a:noFill/>
                </a:ln>
                <a:solidFill>
                  <a:srgbClr val="C77DBB"/>
                </a:solidFill>
                <a:effectLst/>
                <a:ea typeface="JetBrains Mono"/>
              </a:rPr>
              <a:t>ERROR_STATUS_CODE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1586338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CEB00-414C-E974-F946-0C3FFDAF794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A01CE8-DB6E-5EAF-8229-DE49FE53D4DC}"/>
              </a:ext>
            </a:extLst>
          </p:cNvPr>
          <p:cNvSpPr txBox="1"/>
          <p:nvPr/>
        </p:nvSpPr>
        <p:spPr>
          <a:xfrm>
            <a:off x="1750118" y="2087094"/>
            <a:ext cx="8691803" cy="2683812"/>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스프링의 기본 오류 처리</a:t>
            </a:r>
            <a:endParaRPr lang="en-US" altLang="ko-KR" sz="6000">
              <a:solidFill>
                <a:schemeClr val="accent1">
                  <a:lumMod val="75000"/>
                </a:schemeClr>
              </a:solidFill>
              <a:latin typeface="+mj-lt"/>
            </a:endParaRPr>
          </a:p>
          <a:p>
            <a:pPr algn="ctr">
              <a:lnSpc>
                <a:spcPct val="150000"/>
              </a:lnSpc>
            </a:pPr>
            <a:r>
              <a:rPr lang="en-US" altLang="ko-KR" sz="6000">
                <a:solidFill>
                  <a:schemeClr val="accent1">
                    <a:lumMod val="75000"/>
                  </a:schemeClr>
                </a:solidFill>
                <a:latin typeface="+mj-lt"/>
              </a:rPr>
              <a:t>BasicErrorController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3D1F54E6-9D7A-EB65-D1A4-AE45D244020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1796529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26464-3A8F-A93F-A2D7-3FF4ADA156A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83CDE6A-76E6-A14D-A909-E600805E94DC}"/>
              </a:ext>
            </a:extLst>
          </p:cNvPr>
          <p:cNvSpPr/>
          <p:nvPr/>
        </p:nvSpPr>
        <p:spPr>
          <a:xfrm>
            <a:off x="370206" y="520524"/>
            <a:ext cx="1169145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BasicErrorController </a:t>
            </a:r>
            <a:r>
              <a:rPr lang="ko-KR" altLang="en-US" sz="1200"/>
              <a:t>는 </a:t>
            </a:r>
            <a:r>
              <a:rPr lang="en-US" altLang="ko-KR" sz="1200"/>
              <a:t>Spring Boot </a:t>
            </a:r>
            <a:r>
              <a:rPr lang="ko-KR" altLang="en-US" sz="1200"/>
              <a:t>에서 제공하는 기본적인 오류 처리 컨트롤러로</a:t>
            </a:r>
            <a:r>
              <a:rPr lang="en-US" altLang="ko-KR" sz="1200"/>
              <a:t> </a:t>
            </a:r>
            <a:r>
              <a:rPr lang="ko-KR" altLang="en-US" sz="1200"/>
              <a:t>어플리케이션에서 발생하는 예외 또는 오류를 처리하고</a:t>
            </a:r>
            <a:r>
              <a:rPr lang="en-US" altLang="ko-KR" sz="1200"/>
              <a:t> </a:t>
            </a:r>
            <a:r>
              <a:rPr lang="ko-KR" altLang="en-US" sz="1200"/>
              <a:t>기본적인 오류 페이지 또는 </a:t>
            </a:r>
            <a:r>
              <a:rPr lang="en-US" altLang="ko-KR" sz="1200"/>
              <a:t>JSON </a:t>
            </a:r>
            <a:r>
              <a:rPr lang="ko-KR" altLang="en-US" sz="1200"/>
              <a:t>형식의 오류 응답을 반환한다</a:t>
            </a:r>
            <a:endParaRPr lang="en-US" altLang="ko-KR" sz="1200"/>
          </a:p>
          <a:p>
            <a:pPr marL="171450" indent="-171450">
              <a:lnSpc>
                <a:spcPct val="150000"/>
              </a:lnSpc>
              <a:buFont typeface="Arial" panose="020B0604020202020204" pitchFamily="34" charset="0"/>
              <a:buChar char="•"/>
            </a:pPr>
            <a:r>
              <a:rPr lang="en-US" altLang="ko-KR" sz="1200"/>
              <a:t>BasicErrorController </a:t>
            </a:r>
            <a:r>
              <a:rPr lang="ko-KR" altLang="en-US" sz="1200"/>
              <a:t>는 </a:t>
            </a:r>
            <a:r>
              <a:rPr lang="ko-KR" altLang="en-US" sz="1200">
                <a:latin typeface="+mn-ea"/>
              </a:rPr>
              <a:t>기본적으로 </a:t>
            </a:r>
            <a:r>
              <a:rPr lang="en-US" altLang="ko-KR" sz="1200">
                <a:latin typeface="+mn-ea"/>
              </a:rPr>
              <a:t>/error</a:t>
            </a:r>
            <a:r>
              <a:rPr lang="ko-KR" altLang="en-US" sz="1200">
                <a:latin typeface="+mn-ea"/>
              </a:rPr>
              <a:t> 경로로 요청하는 모든 오류를 처리하고 있으며 이는 </a:t>
            </a:r>
            <a:r>
              <a:rPr lang="en-US" altLang="ko-KR" sz="1200">
                <a:latin typeface="+mn-ea"/>
              </a:rPr>
              <a:t>WAS </a:t>
            </a:r>
            <a:r>
              <a:rPr lang="ko-KR" altLang="en-US" sz="1200">
                <a:latin typeface="+mn-ea"/>
              </a:rPr>
              <a:t>에서 오류 페이지를 요청하는 기본 경로인 </a:t>
            </a:r>
            <a:r>
              <a:rPr lang="en-US" altLang="ko-KR" sz="1200">
                <a:latin typeface="+mn-ea"/>
              </a:rPr>
              <a:t>/error </a:t>
            </a:r>
            <a:r>
              <a:rPr lang="ko-KR" altLang="en-US" sz="1200">
                <a:latin typeface="+mn-ea"/>
              </a:rPr>
              <a:t>와 일치한다 </a:t>
            </a:r>
            <a:endParaRPr lang="en-US" altLang="ko-KR" sz="1200">
              <a:latin typeface="+mn-ea"/>
            </a:endParaRPr>
          </a:p>
        </p:txBody>
      </p:sp>
      <p:sp>
        <p:nvSpPr>
          <p:cNvPr id="74" name="직사각형 73">
            <a:extLst>
              <a:ext uri="{FF2B5EF4-FFF2-40B4-BE49-F238E27FC236}">
                <a16:creationId xmlns:a16="http://schemas.microsoft.com/office/drawing/2014/main" id="{0EB598A0-4AF8-52F6-6582-11102CFA4CAD}"/>
              </a:ext>
            </a:extLst>
          </p:cNvPr>
          <p:cNvSpPr/>
          <p:nvPr/>
        </p:nvSpPr>
        <p:spPr>
          <a:xfrm>
            <a:off x="198756" y="15624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093950F-D57A-7EC7-9146-B6976E536C90}"/>
              </a:ext>
            </a:extLst>
          </p:cNvPr>
          <p:cNvSpPr/>
          <p:nvPr/>
        </p:nvSpPr>
        <p:spPr>
          <a:xfrm>
            <a:off x="198756" y="1970940"/>
            <a:ext cx="17908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 및 특징</a:t>
            </a:r>
          </a:p>
        </p:txBody>
      </p:sp>
      <p:sp>
        <p:nvSpPr>
          <p:cNvPr id="5" name="모서리가 둥근 직사각형 38">
            <a:extLst>
              <a:ext uri="{FF2B5EF4-FFF2-40B4-BE49-F238E27FC236}">
                <a16:creationId xmlns:a16="http://schemas.microsoft.com/office/drawing/2014/main" id="{E75B387C-13DE-E00F-76B7-B9D83214C1C2}"/>
              </a:ext>
            </a:extLst>
          </p:cNvPr>
          <p:cNvSpPr/>
          <p:nvPr/>
        </p:nvSpPr>
        <p:spPr>
          <a:xfrm>
            <a:off x="591355" y="2421899"/>
            <a:ext cx="6513294" cy="1407102"/>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BasicErrorController</a:t>
            </a:r>
          </a:p>
          <a:p>
            <a:pPr algn="ctr">
              <a:lnSpc>
                <a:spcPct val="150000"/>
              </a:lnSpc>
              <a:spcBef>
                <a:spcPts val="400"/>
              </a:spcBef>
            </a:pPr>
            <a:r>
              <a:rPr lang="en-US" altLang="ko-KR" sz="1200">
                <a:solidFill>
                  <a:schemeClr val="bg1">
                    <a:lumMod val="75000"/>
                  </a:schemeClr>
                </a:solidFill>
              </a:rPr>
              <a:t>ModelAndView </a:t>
            </a:r>
            <a:r>
              <a:rPr lang="en-US" altLang="ko-KR" sz="1200" b="1">
                <a:solidFill>
                  <a:schemeClr val="bg1"/>
                </a:solidFill>
              </a:rPr>
              <a:t>errorHtml</a:t>
            </a:r>
            <a:r>
              <a:rPr lang="en-US" altLang="ko-KR" sz="1200">
                <a:solidFill>
                  <a:schemeClr val="bg1">
                    <a:lumMod val="75000"/>
                  </a:schemeClr>
                </a:solidFill>
              </a:rPr>
              <a:t>(HttpServletRequest request, HttpServletResponse response)</a:t>
            </a:r>
          </a:p>
          <a:p>
            <a:pPr algn="ctr">
              <a:lnSpc>
                <a:spcPct val="150000"/>
              </a:lnSpc>
              <a:spcBef>
                <a:spcPts val="400"/>
              </a:spcBef>
            </a:pPr>
            <a:r>
              <a:rPr lang="en-US" altLang="ko-KR" sz="1200">
                <a:solidFill>
                  <a:schemeClr val="bg1">
                    <a:lumMod val="75000"/>
                  </a:schemeClr>
                </a:solidFill>
              </a:rPr>
              <a:t>ResponseEntity&lt;Map&lt;String, Object&gt;&gt; </a:t>
            </a:r>
            <a:r>
              <a:rPr lang="en-US" altLang="ko-KR" sz="1200" b="1">
                <a:solidFill>
                  <a:schemeClr val="bg1"/>
                </a:solidFill>
              </a:rPr>
              <a:t>error</a:t>
            </a:r>
            <a:r>
              <a:rPr lang="en-US" altLang="ko-KR" sz="1200">
                <a:solidFill>
                  <a:schemeClr val="bg1">
                    <a:lumMod val="75000"/>
                  </a:schemeClr>
                </a:solidFill>
              </a:rPr>
              <a:t>(HttpServletRequest request)</a:t>
            </a:r>
          </a:p>
        </p:txBody>
      </p:sp>
      <p:sp>
        <p:nvSpPr>
          <p:cNvPr id="7" name="직사각형 6">
            <a:extLst>
              <a:ext uri="{FF2B5EF4-FFF2-40B4-BE49-F238E27FC236}">
                <a16:creationId xmlns:a16="http://schemas.microsoft.com/office/drawing/2014/main" id="{3661B9CD-214B-9B85-954D-751025FC0208}"/>
              </a:ext>
            </a:extLst>
          </p:cNvPr>
          <p:cNvSpPr/>
          <p:nvPr/>
        </p:nvSpPr>
        <p:spPr>
          <a:xfrm>
            <a:off x="526618" y="4215763"/>
            <a:ext cx="11125966" cy="2198038"/>
          </a:xfrm>
          <a:prstGeom prst="rect">
            <a:avLst/>
          </a:prstGeom>
        </p:spPr>
        <p:txBody>
          <a:bodyPr wrap="square">
            <a:spAutoFit/>
          </a:bodyPr>
          <a:lstStyle/>
          <a:p>
            <a:pPr marL="171450" indent="-171450">
              <a:spcBef>
                <a:spcPts val="700"/>
              </a:spcBef>
              <a:buFont typeface="Arial" panose="020B0604020202020204" pitchFamily="34" charset="0"/>
              <a:buChar char="•"/>
            </a:pPr>
            <a:r>
              <a:rPr lang="ko-KR" altLang="en-US" sz="1200" b="1"/>
              <a:t>오류 처리의 기본 동작 제공</a:t>
            </a:r>
          </a:p>
          <a:p>
            <a:pPr marL="628650" lvl="1" indent="-171450">
              <a:spcBef>
                <a:spcPts val="700"/>
              </a:spcBef>
              <a:buFont typeface="Arial" panose="020B0604020202020204" pitchFamily="34" charset="0"/>
              <a:buChar char="•"/>
            </a:pPr>
            <a:r>
              <a:rPr lang="ko-KR" altLang="en-US" sz="1200"/>
              <a:t>클라이언트로부터 발생하는 </a:t>
            </a:r>
            <a:r>
              <a:rPr lang="en-US" altLang="ko-KR" sz="1200"/>
              <a:t>HTTP </a:t>
            </a:r>
            <a:r>
              <a:rPr lang="ko-KR" altLang="en-US" sz="1200"/>
              <a:t>상태 코드를 기반으로</a:t>
            </a:r>
            <a:r>
              <a:rPr lang="en-US" altLang="ko-KR" sz="1200"/>
              <a:t> HTML </a:t>
            </a:r>
            <a:r>
              <a:rPr lang="ko-KR" altLang="en-US" sz="1200"/>
              <a:t>오류 페이지</a:t>
            </a:r>
            <a:r>
              <a:rPr lang="en-US" altLang="ko-KR" sz="1200"/>
              <a:t>(Whitelabel Error Page)</a:t>
            </a:r>
            <a:r>
              <a:rPr lang="ko-KR" altLang="en-US" sz="1200"/>
              <a:t> 혹은</a:t>
            </a:r>
            <a:r>
              <a:rPr lang="en-US" altLang="ko-KR" sz="1200"/>
              <a:t> REST API</a:t>
            </a:r>
            <a:r>
              <a:rPr lang="ko-KR" altLang="en-US" sz="1200"/>
              <a:t>의 경우 </a:t>
            </a:r>
            <a:r>
              <a:rPr lang="en-US" altLang="ko-KR" sz="1200"/>
              <a:t>JSON </a:t>
            </a:r>
            <a:r>
              <a:rPr lang="ko-KR" altLang="en-US" sz="1200"/>
              <a:t>형식으로 응답한다</a:t>
            </a:r>
            <a:endParaRPr lang="en-US" altLang="ko-KR" sz="1200"/>
          </a:p>
          <a:p>
            <a:pPr marL="628650" lvl="1" indent="-171450">
              <a:spcBef>
                <a:spcPts val="700"/>
              </a:spcBef>
              <a:buFont typeface="Arial" panose="020B0604020202020204" pitchFamily="34" charset="0"/>
              <a:buChar char="•"/>
            </a:pPr>
            <a:endParaRPr lang="en-US" altLang="ko-KR" sz="1200"/>
          </a:p>
          <a:p>
            <a:pPr marL="171450" indent="-171450">
              <a:spcBef>
                <a:spcPts val="700"/>
              </a:spcBef>
              <a:buFont typeface="Arial" panose="020B0604020202020204" pitchFamily="34" charset="0"/>
              <a:buChar char="•"/>
            </a:pPr>
            <a:r>
              <a:rPr lang="ko-KR" altLang="en-US" sz="1200" b="1"/>
              <a:t>사용자 정의 오류 처리</a:t>
            </a:r>
          </a:p>
          <a:p>
            <a:pPr marL="628650" lvl="1" indent="-171450">
              <a:spcBef>
                <a:spcPts val="700"/>
              </a:spcBef>
              <a:buFont typeface="Arial" panose="020B0604020202020204" pitchFamily="34" charset="0"/>
              <a:buChar char="•"/>
            </a:pPr>
            <a:r>
              <a:rPr lang="ko-KR" altLang="en-US" sz="1200"/>
              <a:t>개발자는 </a:t>
            </a:r>
            <a:r>
              <a:rPr lang="en-US" altLang="ko-KR" sz="1200"/>
              <a:t>ErrorController </a:t>
            </a:r>
            <a:r>
              <a:rPr lang="ko-KR" altLang="en-US" sz="1200"/>
              <a:t>를 구현하여 기본 동작을 커스터마이징할 수 있다</a:t>
            </a:r>
            <a:endParaRPr lang="en-US" altLang="ko-KR" sz="1200"/>
          </a:p>
          <a:p>
            <a:pPr marL="628650" lvl="1" indent="-171450">
              <a:spcBef>
                <a:spcPts val="700"/>
              </a:spcBef>
              <a:buFont typeface="Arial" panose="020B0604020202020204" pitchFamily="34" charset="0"/>
              <a:buChar char="•"/>
            </a:pPr>
            <a:endParaRPr lang="en-US" altLang="ko-KR" sz="1200"/>
          </a:p>
          <a:p>
            <a:pPr marL="171450" indent="-171450">
              <a:spcBef>
                <a:spcPts val="700"/>
              </a:spcBef>
              <a:buFont typeface="Arial" panose="020B0604020202020204" pitchFamily="34" charset="0"/>
              <a:buChar char="•"/>
            </a:pPr>
            <a:r>
              <a:rPr lang="en-US" altLang="ko-KR" sz="1200" b="1"/>
              <a:t>ErrorAttributes </a:t>
            </a:r>
            <a:r>
              <a:rPr lang="ko-KR" altLang="en-US" sz="1200" b="1"/>
              <a:t>와 연동</a:t>
            </a:r>
          </a:p>
          <a:p>
            <a:pPr marL="628650" lvl="1" indent="-171450">
              <a:spcBef>
                <a:spcPts val="700"/>
              </a:spcBef>
              <a:buFont typeface="Arial" panose="020B0604020202020204" pitchFamily="34" charset="0"/>
              <a:buChar char="•"/>
            </a:pPr>
            <a:r>
              <a:rPr lang="ko-KR" altLang="en-US" sz="1200"/>
              <a:t>오류 관련 데이터를 제공하는 </a:t>
            </a:r>
            <a:r>
              <a:rPr lang="en-US" altLang="ko-KR" sz="1200"/>
              <a:t>ErrorAttributes </a:t>
            </a:r>
            <a:r>
              <a:rPr lang="ko-KR" altLang="en-US" sz="1200"/>
              <a:t>와 연계하여</a:t>
            </a:r>
            <a:r>
              <a:rPr lang="en-US" altLang="ko-KR" sz="1200"/>
              <a:t> </a:t>
            </a:r>
            <a:r>
              <a:rPr lang="ko-KR" altLang="en-US" sz="1200"/>
              <a:t>오류의 세부 정보를 응답에 포함할 수 있다</a:t>
            </a:r>
            <a:endParaRPr lang="en-US" altLang="ko-KR" sz="1200"/>
          </a:p>
        </p:txBody>
      </p:sp>
      <p:sp>
        <p:nvSpPr>
          <p:cNvPr id="10" name="TextBox 9">
            <a:extLst>
              <a:ext uri="{FF2B5EF4-FFF2-40B4-BE49-F238E27FC236}">
                <a16:creationId xmlns:a16="http://schemas.microsoft.com/office/drawing/2014/main" id="{AD8EE724-4DA8-5EA4-5198-864C7B58D726}"/>
              </a:ext>
            </a:extLst>
          </p:cNvPr>
          <p:cNvSpPr txBox="1"/>
          <p:nvPr/>
        </p:nvSpPr>
        <p:spPr>
          <a:xfrm>
            <a:off x="7164807" y="3047242"/>
            <a:ext cx="2267951"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t>HTML </a:t>
            </a:r>
            <a:r>
              <a:rPr lang="ko-KR" altLang="en-US" sz="1200"/>
              <a:t>오류 페이지 반환</a:t>
            </a:r>
            <a:endParaRPr lang="en-US" altLang="ko-KR" sz="1200"/>
          </a:p>
          <a:p>
            <a:pPr marL="171450" indent="-171450">
              <a:lnSpc>
                <a:spcPct val="150000"/>
              </a:lnSpc>
              <a:spcBef>
                <a:spcPts val="500"/>
              </a:spcBef>
              <a:buFont typeface="Arial" panose="020B0604020202020204" pitchFamily="34" charset="0"/>
              <a:buChar char="•"/>
            </a:pPr>
            <a:r>
              <a:rPr lang="en-US" altLang="ko-KR" sz="1200"/>
              <a:t>JSON </a:t>
            </a:r>
            <a:r>
              <a:rPr lang="ko-KR" altLang="en-US" sz="1200"/>
              <a:t>형식으로 본문 응답</a:t>
            </a:r>
          </a:p>
        </p:txBody>
      </p:sp>
    </p:spTree>
    <p:extLst>
      <p:ext uri="{BB962C8B-B14F-4D97-AF65-F5344CB8AC3E}">
        <p14:creationId xmlns:p14="http://schemas.microsoft.com/office/powerpoint/2010/main" val="292433736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B8079-52EA-AFB5-F0D9-62D333805B9F}"/>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0D05467-4196-363E-F973-D83DEEED43AC}"/>
              </a:ext>
            </a:extLst>
          </p:cNvPr>
          <p:cNvSpPr/>
          <p:nvPr/>
        </p:nvSpPr>
        <p:spPr>
          <a:xfrm>
            <a:off x="198756" y="156244"/>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처리 방식</a:t>
            </a:r>
          </a:p>
        </p:txBody>
      </p:sp>
      <p:sp>
        <p:nvSpPr>
          <p:cNvPr id="18" name="모서리가 둥근 직사각형 38">
            <a:extLst>
              <a:ext uri="{FF2B5EF4-FFF2-40B4-BE49-F238E27FC236}">
                <a16:creationId xmlns:a16="http://schemas.microsoft.com/office/drawing/2014/main" id="{1A0B3595-6889-7A76-DA2A-EB9BD2D02695}"/>
              </a:ext>
            </a:extLst>
          </p:cNvPr>
          <p:cNvSpPr/>
          <p:nvPr/>
        </p:nvSpPr>
        <p:spPr>
          <a:xfrm>
            <a:off x="5929685" y="1293242"/>
            <a:ext cx="2399336" cy="981058"/>
          </a:xfrm>
          <a:prstGeom prst="roundRect">
            <a:avLst>
              <a:gd name="adj" fmla="val 818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sp>
        <p:nvSpPr>
          <p:cNvPr id="28" name="모서리가 둥근 직사각형 38">
            <a:extLst>
              <a:ext uri="{FF2B5EF4-FFF2-40B4-BE49-F238E27FC236}">
                <a16:creationId xmlns:a16="http://schemas.microsoft.com/office/drawing/2014/main" id="{E8AE5E21-E624-D8C7-5307-AD74D410D92D}"/>
              </a:ext>
            </a:extLst>
          </p:cNvPr>
          <p:cNvSpPr/>
          <p:nvPr/>
        </p:nvSpPr>
        <p:spPr>
          <a:xfrm>
            <a:off x="3611241" y="1555321"/>
            <a:ext cx="9530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a:t>
            </a:r>
            <a:endParaRPr lang="ko-KR" altLang="en-US" sz="1400">
              <a:solidFill>
                <a:schemeClr val="tx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C46E7FAC-FB39-5771-E72A-0A85399E56BF}"/>
              </a:ext>
            </a:extLst>
          </p:cNvPr>
          <p:cNvSpPr/>
          <p:nvPr/>
        </p:nvSpPr>
        <p:spPr>
          <a:xfrm>
            <a:off x="871727" y="1555320"/>
            <a:ext cx="133997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30" name="직선 화살표 연결선 29">
            <a:extLst>
              <a:ext uri="{FF2B5EF4-FFF2-40B4-BE49-F238E27FC236}">
                <a16:creationId xmlns:a16="http://schemas.microsoft.com/office/drawing/2014/main" id="{D7F1FD54-9114-0E6D-C448-FF078FE5675E}"/>
              </a:ext>
            </a:extLst>
          </p:cNvPr>
          <p:cNvCxnSpPr>
            <a:cxnSpLocks/>
            <a:stCxn id="29" idx="3"/>
            <a:endCxn id="28" idx="1"/>
          </p:cNvCxnSpPr>
          <p:nvPr/>
        </p:nvCxnSpPr>
        <p:spPr>
          <a:xfrm>
            <a:off x="2211699" y="1783771"/>
            <a:ext cx="139954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5DA2F84-7D99-5213-B6D4-50E22160E7F3}"/>
              </a:ext>
            </a:extLst>
          </p:cNvPr>
          <p:cNvCxnSpPr>
            <a:cxnSpLocks/>
            <a:stCxn id="28" idx="3"/>
            <a:endCxn id="18" idx="1"/>
          </p:cNvCxnSpPr>
          <p:nvPr/>
        </p:nvCxnSpPr>
        <p:spPr>
          <a:xfrm flipV="1">
            <a:off x="4564265" y="1783771"/>
            <a:ext cx="136542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모서리가 둥근 직사각형 38">
            <a:extLst>
              <a:ext uri="{FF2B5EF4-FFF2-40B4-BE49-F238E27FC236}">
                <a16:creationId xmlns:a16="http://schemas.microsoft.com/office/drawing/2014/main" id="{2B1D5986-746B-DB5E-F028-C50DFD32F89C}"/>
              </a:ext>
            </a:extLst>
          </p:cNvPr>
          <p:cNvSpPr/>
          <p:nvPr/>
        </p:nvSpPr>
        <p:spPr>
          <a:xfrm>
            <a:off x="6329302" y="1719670"/>
            <a:ext cx="1600101"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ErrorPage(0, /error)</a:t>
            </a:r>
            <a:endParaRPr lang="ko-KR" altLang="en-US" sz="1200">
              <a:solidFill>
                <a:schemeClr val="tx1"/>
              </a:solidFill>
              <a:latin typeface="+mj-lt"/>
              <a:ea typeface="나눔바른고딕" panose="020B0603020101020101"/>
            </a:endParaRPr>
          </a:p>
        </p:txBody>
      </p:sp>
      <p:sp>
        <p:nvSpPr>
          <p:cNvPr id="39" name="TextBox 38">
            <a:extLst>
              <a:ext uri="{FF2B5EF4-FFF2-40B4-BE49-F238E27FC236}">
                <a16:creationId xmlns:a16="http://schemas.microsoft.com/office/drawing/2014/main" id="{AC09FEB3-C920-0A53-9450-4CFB5ED40735}"/>
              </a:ext>
            </a:extLst>
          </p:cNvPr>
          <p:cNvSpPr txBox="1"/>
          <p:nvPr/>
        </p:nvSpPr>
        <p:spPr>
          <a:xfrm>
            <a:off x="4701694" y="1515604"/>
            <a:ext cx="1168852" cy="246221"/>
          </a:xfrm>
          <a:prstGeom prst="rect">
            <a:avLst/>
          </a:prstGeom>
          <a:noFill/>
        </p:spPr>
        <p:txBody>
          <a:bodyPr wrap="square">
            <a:spAutoFit/>
          </a:bodyPr>
          <a:lstStyle/>
          <a:p>
            <a:r>
              <a:rPr lang="en-US" altLang="ko-KR" sz="1000"/>
              <a:t>WAS </a:t>
            </a:r>
            <a:r>
              <a:rPr lang="ko-KR" altLang="en-US" sz="1000"/>
              <a:t>오류 전파</a:t>
            </a:r>
          </a:p>
        </p:txBody>
      </p:sp>
      <p:sp>
        <p:nvSpPr>
          <p:cNvPr id="40" name="TextBox 39">
            <a:extLst>
              <a:ext uri="{FF2B5EF4-FFF2-40B4-BE49-F238E27FC236}">
                <a16:creationId xmlns:a16="http://schemas.microsoft.com/office/drawing/2014/main" id="{83774BE2-1716-2C49-3FBC-A607C8C9CB32}"/>
              </a:ext>
            </a:extLst>
          </p:cNvPr>
          <p:cNvSpPr txBox="1"/>
          <p:nvPr/>
        </p:nvSpPr>
        <p:spPr>
          <a:xfrm>
            <a:off x="2390847" y="1528109"/>
            <a:ext cx="1006459" cy="246221"/>
          </a:xfrm>
          <a:prstGeom prst="rect">
            <a:avLst/>
          </a:prstGeom>
          <a:noFill/>
        </p:spPr>
        <p:txBody>
          <a:bodyPr wrap="square">
            <a:spAutoFit/>
          </a:bodyPr>
          <a:lstStyle/>
          <a:p>
            <a:r>
              <a:rPr lang="en-US" altLang="ko-KR" sz="1000"/>
              <a:t>404</a:t>
            </a:r>
            <a:r>
              <a:rPr lang="ko-KR" altLang="en-US" sz="1000"/>
              <a:t> 오류 발생</a:t>
            </a:r>
          </a:p>
        </p:txBody>
      </p:sp>
      <p:sp>
        <p:nvSpPr>
          <p:cNvPr id="44" name="모서리가 둥근 직사각형 38">
            <a:extLst>
              <a:ext uri="{FF2B5EF4-FFF2-40B4-BE49-F238E27FC236}">
                <a16:creationId xmlns:a16="http://schemas.microsoft.com/office/drawing/2014/main" id="{6715072E-6FF4-FD93-B9A8-37E0FC6ADE3A}"/>
              </a:ext>
            </a:extLst>
          </p:cNvPr>
          <p:cNvSpPr/>
          <p:nvPr/>
        </p:nvSpPr>
        <p:spPr>
          <a:xfrm>
            <a:off x="6113661" y="2952883"/>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cxnSp>
        <p:nvCxnSpPr>
          <p:cNvPr id="46" name="직선 화살표 연결선 45">
            <a:extLst>
              <a:ext uri="{FF2B5EF4-FFF2-40B4-BE49-F238E27FC236}">
                <a16:creationId xmlns:a16="http://schemas.microsoft.com/office/drawing/2014/main" id="{C31A8DE2-2159-6383-5E1E-E5CB8FD4A19E}"/>
              </a:ext>
            </a:extLst>
          </p:cNvPr>
          <p:cNvCxnSpPr>
            <a:cxnSpLocks/>
            <a:stCxn id="18" idx="2"/>
            <a:endCxn id="44" idx="0"/>
          </p:cNvCxnSpPr>
          <p:nvPr/>
        </p:nvCxnSpPr>
        <p:spPr>
          <a:xfrm flipH="1">
            <a:off x="7128688" y="2274300"/>
            <a:ext cx="665" cy="678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다이아몬드 51">
            <a:extLst>
              <a:ext uri="{FF2B5EF4-FFF2-40B4-BE49-F238E27FC236}">
                <a16:creationId xmlns:a16="http://schemas.microsoft.com/office/drawing/2014/main" id="{57303310-3479-34F0-B9B7-BB023F74D2D3}"/>
              </a:ext>
            </a:extLst>
          </p:cNvPr>
          <p:cNvSpPr/>
          <p:nvPr/>
        </p:nvSpPr>
        <p:spPr>
          <a:xfrm>
            <a:off x="6906926" y="4156912"/>
            <a:ext cx="443521" cy="456901"/>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4" name="직선 화살표 연결선 53">
            <a:extLst>
              <a:ext uri="{FF2B5EF4-FFF2-40B4-BE49-F238E27FC236}">
                <a16:creationId xmlns:a16="http://schemas.microsoft.com/office/drawing/2014/main" id="{CF370522-8397-AE90-C1B3-758CF3909E1E}"/>
              </a:ext>
            </a:extLst>
          </p:cNvPr>
          <p:cNvCxnSpPr>
            <a:stCxn id="44" idx="2"/>
            <a:endCxn id="52" idx="0"/>
          </p:cNvCxnSpPr>
          <p:nvPr/>
        </p:nvCxnSpPr>
        <p:spPr>
          <a:xfrm flipH="1">
            <a:off x="7128687" y="3409784"/>
            <a:ext cx="1" cy="74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CA03EA37-4A71-FA97-A221-CB8E3804E64D}"/>
              </a:ext>
            </a:extLst>
          </p:cNvPr>
          <p:cNvSpPr/>
          <p:nvPr/>
        </p:nvSpPr>
        <p:spPr>
          <a:xfrm>
            <a:off x="4083608" y="5028330"/>
            <a:ext cx="203005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JSON </a:t>
            </a:r>
            <a:r>
              <a:rPr lang="ko-KR" altLang="en-US" sz="1200"/>
              <a:t>형식으로 본문 응답</a:t>
            </a:r>
            <a:endParaRPr lang="ko-KR" altLang="en-US" sz="12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B044327C-3506-84FE-8A39-DE0F7BB2D7FB}"/>
              </a:ext>
            </a:extLst>
          </p:cNvPr>
          <p:cNvSpPr/>
          <p:nvPr/>
        </p:nvSpPr>
        <p:spPr>
          <a:xfrm>
            <a:off x="8143714" y="5028331"/>
            <a:ext cx="203005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HTML </a:t>
            </a:r>
            <a:r>
              <a:rPr lang="ko-KR" altLang="en-US" sz="1200"/>
              <a:t>오류 페이지</a:t>
            </a:r>
            <a:endParaRPr lang="ko-KR" altLang="en-US" sz="1200">
              <a:solidFill>
                <a:schemeClr val="tx1"/>
              </a:solidFill>
              <a:latin typeface="+mj-lt"/>
              <a:ea typeface="나눔바른고딕" panose="020B0603020101020101"/>
            </a:endParaRPr>
          </a:p>
        </p:txBody>
      </p:sp>
      <p:cxnSp>
        <p:nvCxnSpPr>
          <p:cNvPr id="60" name="연결선: 꺾임 59">
            <a:extLst>
              <a:ext uri="{FF2B5EF4-FFF2-40B4-BE49-F238E27FC236}">
                <a16:creationId xmlns:a16="http://schemas.microsoft.com/office/drawing/2014/main" id="{F99F94CC-62A9-5C07-BC0E-25286C9977E4}"/>
              </a:ext>
            </a:extLst>
          </p:cNvPr>
          <p:cNvCxnSpPr>
            <a:stCxn id="52" idx="1"/>
            <a:endCxn id="57" idx="0"/>
          </p:cNvCxnSpPr>
          <p:nvPr/>
        </p:nvCxnSpPr>
        <p:spPr>
          <a:xfrm rot="10800000" flipV="1">
            <a:off x="5098636" y="4385362"/>
            <a:ext cx="1808291" cy="64296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F7F4928A-D47F-0559-FB44-211227A565C0}"/>
              </a:ext>
            </a:extLst>
          </p:cNvPr>
          <p:cNvCxnSpPr>
            <a:stCxn id="52" idx="3"/>
            <a:endCxn id="58" idx="0"/>
          </p:cNvCxnSpPr>
          <p:nvPr/>
        </p:nvCxnSpPr>
        <p:spPr>
          <a:xfrm>
            <a:off x="7350447" y="4385363"/>
            <a:ext cx="1808294" cy="64296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26410BC0-1B73-C8CB-9F2B-8678EF975FF5}"/>
              </a:ext>
            </a:extLst>
          </p:cNvPr>
          <p:cNvSpPr txBox="1"/>
          <p:nvPr/>
        </p:nvSpPr>
        <p:spPr>
          <a:xfrm>
            <a:off x="5426244" y="4091747"/>
            <a:ext cx="1258923" cy="261610"/>
          </a:xfrm>
          <a:prstGeom prst="rect">
            <a:avLst/>
          </a:prstGeom>
          <a:noFill/>
        </p:spPr>
        <p:txBody>
          <a:bodyPr wrap="square">
            <a:spAutoFit/>
          </a:bodyPr>
          <a:lstStyle/>
          <a:p>
            <a:r>
              <a:rPr lang="en-US" altLang="ko-KR" sz="1100"/>
              <a:t>application/json</a:t>
            </a:r>
            <a:endParaRPr lang="ko-KR" altLang="en-US" sz="1100"/>
          </a:p>
        </p:txBody>
      </p:sp>
      <p:sp>
        <p:nvSpPr>
          <p:cNvPr id="66" name="TextBox 65">
            <a:extLst>
              <a:ext uri="{FF2B5EF4-FFF2-40B4-BE49-F238E27FC236}">
                <a16:creationId xmlns:a16="http://schemas.microsoft.com/office/drawing/2014/main" id="{A2423B11-F8A3-0CEE-8040-83F3BBF8772A}"/>
              </a:ext>
            </a:extLst>
          </p:cNvPr>
          <p:cNvSpPr txBox="1"/>
          <p:nvPr/>
        </p:nvSpPr>
        <p:spPr>
          <a:xfrm>
            <a:off x="7582599" y="4091746"/>
            <a:ext cx="1258923" cy="261610"/>
          </a:xfrm>
          <a:prstGeom prst="rect">
            <a:avLst/>
          </a:prstGeom>
          <a:noFill/>
        </p:spPr>
        <p:txBody>
          <a:bodyPr wrap="square">
            <a:spAutoFit/>
          </a:bodyPr>
          <a:lstStyle/>
          <a:p>
            <a:r>
              <a:rPr lang="en-US" altLang="ko-KR" sz="1100"/>
              <a:t>text/html</a:t>
            </a:r>
            <a:endParaRPr lang="ko-KR" altLang="en-US" sz="1100"/>
          </a:p>
        </p:txBody>
      </p:sp>
      <p:sp>
        <p:nvSpPr>
          <p:cNvPr id="77" name="Rectangle 1">
            <a:extLst>
              <a:ext uri="{FF2B5EF4-FFF2-40B4-BE49-F238E27FC236}">
                <a16:creationId xmlns:a16="http://schemas.microsoft.com/office/drawing/2014/main" id="{6D007CEA-DC8A-A7D1-458C-07F4F3DAA9B8}"/>
              </a:ext>
            </a:extLst>
          </p:cNvPr>
          <p:cNvSpPr>
            <a:spLocks noChangeArrowheads="1"/>
          </p:cNvSpPr>
          <p:nvPr/>
        </p:nvSpPr>
        <p:spPr bwMode="auto">
          <a:xfrm>
            <a:off x="8841522" y="2965889"/>
            <a:ext cx="2974646" cy="4308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request.getAttribute</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a:t>
            </a:r>
            <a:r>
              <a:rPr kumimoji="0" lang="ko-KR" altLang="ko-KR" sz="1100" b="0" i="1" u="none" strike="noStrike" cap="none" normalizeH="0" baseline="0">
                <a:ln>
                  <a:noFill/>
                </a:ln>
                <a:solidFill>
                  <a:srgbClr val="C77DBB"/>
                </a:solidFill>
                <a:effectLst/>
                <a:ea typeface="JetBrains Mono"/>
              </a:rPr>
              <a:t>ERROR_STATUS_CODE</a:t>
            </a:r>
            <a:r>
              <a:rPr kumimoji="0" lang="en-US" altLang="ko-KR" sz="1100" b="0" i="1"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1" name="TextBox 80">
            <a:extLst>
              <a:ext uri="{FF2B5EF4-FFF2-40B4-BE49-F238E27FC236}">
                <a16:creationId xmlns:a16="http://schemas.microsoft.com/office/drawing/2014/main" id="{C0AC58E3-532F-88E3-0A73-02B4B84FC518}"/>
              </a:ext>
            </a:extLst>
          </p:cNvPr>
          <p:cNvSpPr txBox="1"/>
          <p:nvPr/>
        </p:nvSpPr>
        <p:spPr>
          <a:xfrm>
            <a:off x="7128686" y="3569206"/>
            <a:ext cx="1258923" cy="261610"/>
          </a:xfrm>
          <a:prstGeom prst="rect">
            <a:avLst/>
          </a:prstGeom>
          <a:noFill/>
        </p:spPr>
        <p:txBody>
          <a:bodyPr wrap="square">
            <a:spAutoFit/>
          </a:bodyPr>
          <a:lstStyle/>
          <a:p>
            <a:r>
              <a:rPr lang="en-US" altLang="ko-KR" sz="1100"/>
              <a:t>404 or</a:t>
            </a:r>
            <a:r>
              <a:rPr lang="ko-KR" altLang="en-US" sz="1100"/>
              <a:t> </a:t>
            </a:r>
            <a:r>
              <a:rPr lang="en-US" altLang="ko-KR" sz="1100"/>
              <a:t>500 or ..</a:t>
            </a:r>
            <a:endParaRPr lang="ko-KR" altLang="en-US" sz="1100"/>
          </a:p>
        </p:txBody>
      </p:sp>
      <p:cxnSp>
        <p:nvCxnSpPr>
          <p:cNvPr id="83" name="직선 화살표 연결선 82">
            <a:extLst>
              <a:ext uri="{FF2B5EF4-FFF2-40B4-BE49-F238E27FC236}">
                <a16:creationId xmlns:a16="http://schemas.microsoft.com/office/drawing/2014/main" id="{BAE69CE9-A68B-593C-9FF2-7CEDD5FCD0B7}"/>
              </a:ext>
            </a:extLst>
          </p:cNvPr>
          <p:cNvCxnSpPr>
            <a:stCxn id="44" idx="3"/>
            <a:endCxn id="77" idx="1"/>
          </p:cNvCxnSpPr>
          <p:nvPr/>
        </p:nvCxnSpPr>
        <p:spPr>
          <a:xfrm flipV="1">
            <a:off x="8143714" y="3181333"/>
            <a:ext cx="697808" cy="1"/>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88C93C2E-D269-F41C-C95A-35CCFF65619B}"/>
              </a:ext>
            </a:extLst>
          </p:cNvPr>
          <p:cNvSpPr txBox="1"/>
          <p:nvPr/>
        </p:nvSpPr>
        <p:spPr>
          <a:xfrm>
            <a:off x="7758147" y="2652072"/>
            <a:ext cx="1675902" cy="246221"/>
          </a:xfrm>
          <a:prstGeom prst="rect">
            <a:avLst/>
          </a:prstGeom>
          <a:noFill/>
        </p:spPr>
        <p:txBody>
          <a:bodyPr wrap="square">
            <a:spAutoFit/>
          </a:bodyPr>
          <a:lstStyle/>
          <a:p>
            <a:r>
              <a:rPr lang="ko-KR" altLang="en-US" sz="1000"/>
              <a:t>오류 상태 코드를 얻는다</a:t>
            </a:r>
          </a:p>
        </p:txBody>
      </p:sp>
    </p:spTree>
    <p:extLst>
      <p:ext uri="{BB962C8B-B14F-4D97-AF65-F5344CB8AC3E}">
        <p14:creationId xmlns:p14="http://schemas.microsoft.com/office/powerpoint/2010/main" val="354053455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F56DE-C636-315D-A382-D3613DD6BB0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3628757-8BC1-3CFD-9AD9-DBD067494A0D}"/>
              </a:ext>
            </a:extLst>
          </p:cNvPr>
          <p:cNvSpPr/>
          <p:nvPr/>
        </p:nvSpPr>
        <p:spPr>
          <a:xfrm>
            <a:off x="198756" y="156244"/>
            <a:ext cx="51199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a:t>
            </a:r>
            <a:r>
              <a:rPr lang="ko-KR" altLang="en-US" b="1">
                <a:solidFill>
                  <a:schemeClr val="accent1">
                    <a:lumMod val="75000"/>
                  </a:schemeClr>
                </a:solidFill>
                <a:latin typeface="+mn-ea"/>
              </a:rPr>
              <a:t> 방식의 오류 처리 </a:t>
            </a:r>
            <a:r>
              <a:rPr lang="en-US" altLang="ko-KR" b="1">
                <a:solidFill>
                  <a:schemeClr val="accent1">
                    <a:lumMod val="75000"/>
                  </a:schemeClr>
                </a:solidFill>
                <a:latin typeface="+mn-ea"/>
              </a:rPr>
              <a:t>- ErrorViewResolver</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B5871882-B77C-5A4D-20A4-11064722417E}"/>
              </a:ext>
            </a:extLst>
          </p:cNvPr>
          <p:cNvSpPr txBox="1"/>
          <p:nvPr/>
        </p:nvSpPr>
        <p:spPr>
          <a:xfrm>
            <a:off x="457200" y="525576"/>
            <a:ext cx="11460080"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ErrorViewResolver </a:t>
            </a:r>
            <a:r>
              <a:rPr lang="ko-KR" altLang="en-US" sz="1200"/>
              <a:t>는 오류가 발생했을 때 보여줄 화면</a:t>
            </a:r>
            <a:r>
              <a:rPr lang="en-US" altLang="ko-KR" sz="1200"/>
              <a:t>(</a:t>
            </a:r>
            <a:r>
              <a:rPr lang="ko-KR" altLang="en-US" sz="1200"/>
              <a:t>오류 페이지</a:t>
            </a:r>
            <a:r>
              <a:rPr lang="en-US" altLang="ko-KR" sz="1200"/>
              <a:t>)</a:t>
            </a:r>
            <a:r>
              <a:rPr lang="ko-KR" altLang="en-US" sz="1200"/>
              <a:t>을 찾는 역할을 한다</a:t>
            </a:r>
            <a:endParaRPr lang="en-US" altLang="ko-KR" sz="1200"/>
          </a:p>
          <a:p>
            <a:pPr marL="171450" indent="-171450">
              <a:lnSpc>
                <a:spcPct val="150000"/>
              </a:lnSpc>
              <a:buFont typeface="Arial" panose="020B0604020202020204" pitchFamily="34" charset="0"/>
              <a:buChar char="•"/>
            </a:pPr>
            <a:r>
              <a:rPr lang="ko-KR" altLang="en-US" sz="1200"/>
              <a:t>기본적으로 </a:t>
            </a:r>
            <a:r>
              <a:rPr lang="en-US" altLang="ko-KR" sz="1200"/>
              <a:t>/error </a:t>
            </a:r>
            <a:r>
              <a:rPr lang="ko-KR" altLang="en-US" sz="1200"/>
              <a:t>경로 아래에서 오류 코드</a:t>
            </a:r>
            <a:r>
              <a:rPr lang="en-US" altLang="ko-KR" sz="1200"/>
              <a:t>(</a:t>
            </a:r>
            <a:r>
              <a:rPr lang="ko-KR" altLang="en-US" sz="1200"/>
              <a:t>예</a:t>
            </a:r>
            <a:r>
              <a:rPr lang="en-US" altLang="ko-KR" sz="1200"/>
              <a:t>: 404, 500) </a:t>
            </a:r>
            <a:r>
              <a:rPr lang="ko-KR" altLang="en-US" sz="1200"/>
              <a:t>나 오류의 종류에 맞는 템플릿 파일이나 정적 리소스를 찾아서 적절한 화면을 보여주는 역할을 한다</a:t>
            </a:r>
          </a:p>
        </p:txBody>
      </p:sp>
      <p:sp>
        <p:nvSpPr>
          <p:cNvPr id="10" name="모서리가 둥근 직사각형 38">
            <a:extLst>
              <a:ext uri="{FF2B5EF4-FFF2-40B4-BE49-F238E27FC236}">
                <a16:creationId xmlns:a16="http://schemas.microsoft.com/office/drawing/2014/main" id="{7455F08C-DA0F-E4A6-CCD4-5BB01C4EF545}"/>
              </a:ext>
            </a:extLst>
          </p:cNvPr>
          <p:cNvSpPr/>
          <p:nvPr/>
        </p:nvSpPr>
        <p:spPr>
          <a:xfrm>
            <a:off x="651002" y="1277875"/>
            <a:ext cx="8008577" cy="927345"/>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ErrorViewResolver</a:t>
            </a:r>
          </a:p>
          <a:p>
            <a:pPr algn="ctr">
              <a:lnSpc>
                <a:spcPct val="150000"/>
              </a:lnSpc>
              <a:spcBef>
                <a:spcPts val="400"/>
              </a:spcBef>
            </a:pPr>
            <a:r>
              <a:rPr lang="en-US" altLang="ko-KR" sz="1200">
                <a:solidFill>
                  <a:schemeClr val="accent4">
                    <a:lumMod val="75000"/>
                  </a:schemeClr>
                </a:solidFill>
              </a:rPr>
              <a:t>ModelAndView</a:t>
            </a:r>
            <a:r>
              <a:rPr lang="en-US" altLang="ko-KR" sz="1200">
                <a:solidFill>
                  <a:schemeClr val="bg1">
                    <a:lumMod val="75000"/>
                  </a:schemeClr>
                </a:solidFill>
              </a:rPr>
              <a:t> </a:t>
            </a:r>
            <a:r>
              <a:rPr lang="en-US" altLang="ko-KR" sz="1200" b="1">
                <a:solidFill>
                  <a:schemeClr val="bg1"/>
                </a:solidFill>
              </a:rPr>
              <a:t>resolveErrorView</a:t>
            </a:r>
            <a:r>
              <a:rPr lang="en-US" altLang="ko-KR" sz="1200">
                <a:solidFill>
                  <a:schemeClr val="bg1">
                    <a:lumMod val="75000"/>
                  </a:schemeClr>
                </a:solidFill>
              </a:rPr>
              <a:t>(HttpServletRequest request, HttpStatus status, Map&lt;String, Object&gt; model)</a:t>
            </a:r>
          </a:p>
        </p:txBody>
      </p:sp>
      <p:sp>
        <p:nvSpPr>
          <p:cNvPr id="11" name="모서리가 둥근 직사각형 38">
            <a:extLst>
              <a:ext uri="{FF2B5EF4-FFF2-40B4-BE49-F238E27FC236}">
                <a16:creationId xmlns:a16="http://schemas.microsoft.com/office/drawing/2014/main" id="{E3A32700-E3CD-703A-ECF6-2B072D501B9E}"/>
              </a:ext>
            </a:extLst>
          </p:cNvPr>
          <p:cNvSpPr/>
          <p:nvPr/>
        </p:nvSpPr>
        <p:spPr>
          <a:xfrm>
            <a:off x="9086462" y="1396393"/>
            <a:ext cx="2722532" cy="690309"/>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rPr>
              <a:t>DefaultErrorViewResolver</a:t>
            </a:r>
            <a:endParaRPr lang="en-US" altLang="ko-KR" sz="1600">
              <a:solidFill>
                <a:schemeClr val="bg1">
                  <a:lumMod val="75000"/>
                </a:schemeClr>
              </a:solidFill>
            </a:endParaRPr>
          </a:p>
        </p:txBody>
      </p:sp>
      <p:cxnSp>
        <p:nvCxnSpPr>
          <p:cNvPr id="13" name="직선 화살표 연결선 12">
            <a:extLst>
              <a:ext uri="{FF2B5EF4-FFF2-40B4-BE49-F238E27FC236}">
                <a16:creationId xmlns:a16="http://schemas.microsoft.com/office/drawing/2014/main" id="{FF0A0B7F-A92C-9E9D-DA21-81785B565B47}"/>
              </a:ext>
            </a:extLst>
          </p:cNvPr>
          <p:cNvCxnSpPr>
            <a:cxnSpLocks/>
            <a:stCxn id="11" idx="1"/>
            <a:endCxn id="10" idx="3"/>
          </p:cNvCxnSpPr>
          <p:nvPr/>
        </p:nvCxnSpPr>
        <p:spPr>
          <a:xfrm flipH="1">
            <a:off x="8659579" y="1741548"/>
            <a:ext cx="426883"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D657D5B0-9B20-11B9-9F8E-8A7B4A903538}"/>
              </a:ext>
            </a:extLst>
          </p:cNvPr>
          <p:cNvSpPr/>
          <p:nvPr/>
        </p:nvSpPr>
        <p:spPr>
          <a:xfrm>
            <a:off x="3384358" y="2935312"/>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26" name="직사각형 25">
            <a:extLst>
              <a:ext uri="{FF2B5EF4-FFF2-40B4-BE49-F238E27FC236}">
                <a16:creationId xmlns:a16="http://schemas.microsoft.com/office/drawing/2014/main" id="{76B2DA09-6320-B2EC-48D9-AE7214FEF29D}"/>
              </a:ext>
            </a:extLst>
          </p:cNvPr>
          <p:cNvSpPr/>
          <p:nvPr/>
        </p:nvSpPr>
        <p:spPr>
          <a:xfrm>
            <a:off x="198756" y="2441703"/>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28" name="모서리가 둥근 직사각형 38">
            <a:extLst>
              <a:ext uri="{FF2B5EF4-FFF2-40B4-BE49-F238E27FC236}">
                <a16:creationId xmlns:a16="http://schemas.microsoft.com/office/drawing/2014/main" id="{7893D267-0741-60BC-7AE5-F6E7014E5DA2}"/>
              </a:ext>
            </a:extLst>
          </p:cNvPr>
          <p:cNvSpPr/>
          <p:nvPr/>
        </p:nvSpPr>
        <p:spPr>
          <a:xfrm>
            <a:off x="5972127" y="2935312"/>
            <a:ext cx="1842395"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ErrorViewResolver</a:t>
            </a:r>
            <a:endParaRPr lang="ko-KR" altLang="en-US" sz="1400">
              <a:solidFill>
                <a:schemeClr val="bg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35F2AFD4-A9D1-9548-2BB6-BD84FA7846CF}"/>
              </a:ext>
            </a:extLst>
          </p:cNvPr>
          <p:cNvSpPr/>
          <p:nvPr/>
        </p:nvSpPr>
        <p:spPr>
          <a:xfrm>
            <a:off x="8364181" y="2935312"/>
            <a:ext cx="150656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F2DD0565-AA5A-020E-D1DF-7F6F74A08EE2}"/>
              </a:ext>
            </a:extLst>
          </p:cNvPr>
          <p:cNvCxnSpPr>
            <a:stCxn id="16" idx="3"/>
            <a:endCxn id="28" idx="1"/>
          </p:cNvCxnSpPr>
          <p:nvPr/>
        </p:nvCxnSpPr>
        <p:spPr>
          <a:xfrm>
            <a:off x="5414411" y="3163763"/>
            <a:ext cx="5577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C63B5086-232D-05F3-8343-09C09D496928}"/>
              </a:ext>
            </a:extLst>
          </p:cNvPr>
          <p:cNvCxnSpPr>
            <a:cxnSpLocks/>
            <a:stCxn id="28" idx="3"/>
            <a:endCxn id="29" idx="1"/>
          </p:cNvCxnSpPr>
          <p:nvPr/>
        </p:nvCxnSpPr>
        <p:spPr>
          <a:xfrm>
            <a:off x="7814522" y="3163763"/>
            <a:ext cx="5496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A65D80F7-4BD7-B16A-8BA6-94CBDC38B244}"/>
              </a:ext>
            </a:extLst>
          </p:cNvPr>
          <p:cNvSpPr/>
          <p:nvPr/>
        </p:nvSpPr>
        <p:spPr>
          <a:xfrm>
            <a:off x="10402795" y="2935312"/>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ViewResolver</a:t>
            </a:r>
            <a:endParaRPr lang="ko-KR" altLang="en-US" sz="1400">
              <a:solidFill>
                <a:schemeClr val="tx1"/>
              </a:solidFill>
              <a:latin typeface="+mj-lt"/>
              <a:ea typeface="나눔바른고딕" panose="020B0603020101020101"/>
            </a:endParaRPr>
          </a:p>
        </p:txBody>
      </p:sp>
      <p:cxnSp>
        <p:nvCxnSpPr>
          <p:cNvPr id="38" name="직선 화살표 연결선 37">
            <a:extLst>
              <a:ext uri="{FF2B5EF4-FFF2-40B4-BE49-F238E27FC236}">
                <a16:creationId xmlns:a16="http://schemas.microsoft.com/office/drawing/2014/main" id="{86DA14F3-BF75-1722-0665-FD8069668DED}"/>
              </a:ext>
            </a:extLst>
          </p:cNvPr>
          <p:cNvCxnSpPr>
            <a:cxnSpLocks/>
            <a:stCxn id="29" idx="3"/>
            <a:endCxn id="36" idx="1"/>
          </p:cNvCxnSpPr>
          <p:nvPr/>
        </p:nvCxnSpPr>
        <p:spPr>
          <a:xfrm>
            <a:off x="9870747" y="3163763"/>
            <a:ext cx="5320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모서리가 둥근 직사각형 38">
            <a:extLst>
              <a:ext uri="{FF2B5EF4-FFF2-40B4-BE49-F238E27FC236}">
                <a16:creationId xmlns:a16="http://schemas.microsoft.com/office/drawing/2014/main" id="{A6F0DF98-8999-F56F-47E7-24398DB154AC}"/>
              </a:ext>
            </a:extLst>
          </p:cNvPr>
          <p:cNvSpPr/>
          <p:nvPr/>
        </p:nvSpPr>
        <p:spPr>
          <a:xfrm>
            <a:off x="10402795" y="3693302"/>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47" name="모서리가 둥근 직사각형 38">
            <a:extLst>
              <a:ext uri="{FF2B5EF4-FFF2-40B4-BE49-F238E27FC236}">
                <a16:creationId xmlns:a16="http://schemas.microsoft.com/office/drawing/2014/main" id="{6A778019-1237-69FC-A36F-395FAF5253A1}"/>
              </a:ext>
            </a:extLst>
          </p:cNvPr>
          <p:cNvSpPr/>
          <p:nvPr/>
        </p:nvSpPr>
        <p:spPr>
          <a:xfrm>
            <a:off x="10402794" y="4469338"/>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sp>
        <p:nvSpPr>
          <p:cNvPr id="54" name="모서리가 둥근 직사각형 38">
            <a:extLst>
              <a:ext uri="{FF2B5EF4-FFF2-40B4-BE49-F238E27FC236}">
                <a16:creationId xmlns:a16="http://schemas.microsoft.com/office/drawing/2014/main" id="{6BCE2206-BD9A-1FE1-53FB-0394AFB6E3B2}"/>
              </a:ext>
            </a:extLst>
          </p:cNvPr>
          <p:cNvSpPr/>
          <p:nvPr/>
        </p:nvSpPr>
        <p:spPr>
          <a:xfrm>
            <a:off x="1810760" y="2935312"/>
            <a:ext cx="111034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06324076-2D12-5996-803A-DFB830E0BB81}"/>
              </a:ext>
            </a:extLst>
          </p:cNvPr>
          <p:cNvCxnSpPr>
            <a:cxnSpLocks/>
            <a:stCxn id="54" idx="3"/>
            <a:endCxn id="16" idx="1"/>
          </p:cNvCxnSpPr>
          <p:nvPr/>
        </p:nvCxnSpPr>
        <p:spPr>
          <a:xfrm>
            <a:off x="2921108" y="3163763"/>
            <a:ext cx="463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4D728159-311F-20AE-6F50-7BDCE724C747}"/>
              </a:ext>
            </a:extLst>
          </p:cNvPr>
          <p:cNvCxnSpPr>
            <a:stCxn id="36" idx="2"/>
            <a:endCxn id="46" idx="0"/>
          </p:cNvCxnSpPr>
          <p:nvPr/>
        </p:nvCxnSpPr>
        <p:spPr>
          <a:xfrm>
            <a:off x="11105895" y="3392213"/>
            <a:ext cx="0" cy="3010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F4F6EAAC-BC0D-309E-DC92-9E49795065DC}"/>
              </a:ext>
            </a:extLst>
          </p:cNvPr>
          <p:cNvCxnSpPr>
            <a:stCxn id="46" idx="2"/>
            <a:endCxn id="47" idx="0"/>
          </p:cNvCxnSpPr>
          <p:nvPr/>
        </p:nvCxnSpPr>
        <p:spPr>
          <a:xfrm flipH="1">
            <a:off x="11105894" y="4150203"/>
            <a:ext cx="1" cy="3191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8101F71-36C7-101D-97A1-04E9CA13FE2D}"/>
              </a:ext>
            </a:extLst>
          </p:cNvPr>
          <p:cNvSpPr txBox="1"/>
          <p:nvPr/>
        </p:nvSpPr>
        <p:spPr>
          <a:xfrm>
            <a:off x="551121" y="4447770"/>
            <a:ext cx="3334250" cy="2285241"/>
          </a:xfrm>
          <a:prstGeom prst="rect">
            <a:avLst/>
          </a:prstGeom>
          <a:noFill/>
        </p:spPr>
        <p:txBody>
          <a:bodyPr wrap="square">
            <a:spAutoFit/>
          </a:bodyPr>
          <a:lstStyle/>
          <a:p>
            <a:pPr marL="228600" indent="-228600">
              <a:spcBef>
                <a:spcPts val="300"/>
              </a:spcBef>
              <a:buFont typeface="+mj-lt"/>
              <a:buAutoNum type="arabicParenR"/>
            </a:pPr>
            <a:r>
              <a:rPr lang="ko-KR" altLang="en-US" sz="1200"/>
              <a:t>뷰 템플릿</a:t>
            </a:r>
          </a:p>
          <a:p>
            <a:pPr marL="628650" lvl="1" indent="-171450">
              <a:spcBef>
                <a:spcPts val="300"/>
              </a:spcBef>
              <a:buFont typeface="Arial" panose="020B0604020202020204" pitchFamily="34" charset="0"/>
              <a:buChar char="•"/>
            </a:pPr>
            <a:r>
              <a:rPr lang="ko-KR" altLang="en-US" sz="1200"/>
              <a:t>resources/templates/error/</a:t>
            </a:r>
            <a:r>
              <a:rPr lang="en-US" altLang="ko-KR" sz="1200"/>
              <a:t>4</a:t>
            </a:r>
            <a:r>
              <a:rPr lang="ko-KR" altLang="en-US" sz="1200"/>
              <a:t>00.html</a:t>
            </a:r>
          </a:p>
          <a:p>
            <a:pPr marL="628650" lvl="1" indent="-171450">
              <a:spcBef>
                <a:spcPts val="300"/>
              </a:spcBef>
              <a:buFont typeface="Arial" panose="020B0604020202020204" pitchFamily="34" charset="0"/>
              <a:buChar char="•"/>
            </a:pPr>
            <a:r>
              <a:rPr lang="ko-KR" altLang="en-US" sz="1200"/>
              <a:t>resources/templates/error/</a:t>
            </a:r>
            <a:r>
              <a:rPr lang="en-US" altLang="ko-KR" sz="1200"/>
              <a:t>4</a:t>
            </a:r>
            <a:r>
              <a:rPr lang="ko-KR" altLang="en-US" sz="1200"/>
              <a:t>xx.html</a:t>
            </a:r>
          </a:p>
          <a:p>
            <a:pPr marL="628650" lvl="1" indent="-171450">
              <a:spcBef>
                <a:spcPts val="300"/>
              </a:spcBef>
              <a:buFont typeface="Arial" panose="020B0604020202020204" pitchFamily="34" charset="0"/>
              <a:buChar char="•"/>
            </a:pPr>
            <a:endParaRPr lang="ko-KR" altLang="en-US" sz="1200"/>
          </a:p>
          <a:p>
            <a:pPr marL="228600" indent="-228600">
              <a:spcBef>
                <a:spcPts val="300"/>
              </a:spcBef>
              <a:buFont typeface="+mj-lt"/>
              <a:buAutoNum type="arabicParenR"/>
            </a:pPr>
            <a:r>
              <a:rPr lang="ko-KR" altLang="en-US" sz="1200"/>
              <a:t>정적 리소스</a:t>
            </a:r>
          </a:p>
          <a:p>
            <a:pPr marL="685800" lvl="1" indent="-228600">
              <a:spcBef>
                <a:spcPts val="300"/>
              </a:spcBef>
              <a:buFont typeface="Arial" panose="020B0604020202020204" pitchFamily="34" charset="0"/>
              <a:buChar char="•"/>
            </a:pPr>
            <a:r>
              <a:rPr lang="ko-KR" altLang="en-US" sz="1200"/>
              <a:t>resources/static/error/</a:t>
            </a:r>
            <a:r>
              <a:rPr lang="en-US" altLang="ko-KR" sz="1200"/>
              <a:t>5</a:t>
            </a:r>
            <a:r>
              <a:rPr lang="ko-KR" altLang="en-US" sz="1200"/>
              <a:t>00.html</a:t>
            </a:r>
          </a:p>
          <a:p>
            <a:pPr marL="685800" lvl="1" indent="-228600">
              <a:spcBef>
                <a:spcPts val="300"/>
              </a:spcBef>
              <a:buFont typeface="Arial" panose="020B0604020202020204" pitchFamily="34" charset="0"/>
              <a:buChar char="•"/>
            </a:pPr>
            <a:r>
              <a:rPr lang="ko-KR" altLang="en-US" sz="1200"/>
              <a:t>resources/static/error/</a:t>
            </a:r>
            <a:r>
              <a:rPr lang="en-US" altLang="ko-KR" sz="1200"/>
              <a:t>5</a:t>
            </a:r>
            <a:r>
              <a:rPr lang="ko-KR" altLang="en-US" sz="1200"/>
              <a:t>xx.html</a:t>
            </a:r>
            <a:endParaRPr lang="en-US" altLang="ko-KR" sz="1200"/>
          </a:p>
          <a:p>
            <a:pPr marL="685800" lvl="1" indent="-228600">
              <a:spcBef>
                <a:spcPts val="300"/>
              </a:spcBef>
              <a:buFont typeface="Arial" panose="020B0604020202020204" pitchFamily="34" charset="0"/>
              <a:buChar char="•"/>
            </a:pPr>
            <a:endParaRPr lang="ko-KR" altLang="en-US" sz="1200"/>
          </a:p>
          <a:p>
            <a:pPr marL="228600" indent="-228600">
              <a:spcBef>
                <a:spcPts val="300"/>
              </a:spcBef>
              <a:buFont typeface="+mj-lt"/>
              <a:buAutoNum type="arabicParenR"/>
            </a:pPr>
            <a:r>
              <a:rPr lang="ko-KR" altLang="en-US" sz="1200"/>
              <a:t>적용 대상이 없을 때( error )</a:t>
            </a:r>
          </a:p>
          <a:p>
            <a:pPr marL="685800" lvl="1" indent="-228600">
              <a:spcBef>
                <a:spcPts val="300"/>
              </a:spcBef>
              <a:buFont typeface="Arial" panose="020B0604020202020204" pitchFamily="34" charset="0"/>
              <a:buChar char="•"/>
            </a:pPr>
            <a:r>
              <a:rPr lang="ko-KR" altLang="en-US" sz="1200"/>
              <a:t>resources/templates/error.html</a:t>
            </a:r>
          </a:p>
        </p:txBody>
      </p:sp>
      <p:sp>
        <p:nvSpPr>
          <p:cNvPr id="81" name="직사각형 80">
            <a:extLst>
              <a:ext uri="{FF2B5EF4-FFF2-40B4-BE49-F238E27FC236}">
                <a16:creationId xmlns:a16="http://schemas.microsoft.com/office/drawing/2014/main" id="{6BDA2158-826C-76D6-9D2A-A0AAF451C9FC}"/>
              </a:ext>
            </a:extLst>
          </p:cNvPr>
          <p:cNvSpPr/>
          <p:nvPr/>
        </p:nvSpPr>
        <p:spPr>
          <a:xfrm>
            <a:off x="198756" y="4024727"/>
            <a:ext cx="635943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화면 우선 순위 </a:t>
            </a:r>
            <a:r>
              <a:rPr lang="en-US" altLang="ko-KR" sz="1400">
                <a:solidFill>
                  <a:schemeClr val="accent1">
                    <a:lumMod val="75000"/>
                  </a:schemeClr>
                </a:solidFill>
                <a:latin typeface="+mn-ea"/>
              </a:rPr>
              <a:t>– </a:t>
            </a:r>
            <a:r>
              <a:rPr lang="ko-KR" altLang="en-US" sz="1200">
                <a:solidFill>
                  <a:schemeClr val="accent1">
                    <a:lumMod val="75000"/>
                  </a:schemeClr>
                </a:solidFill>
                <a:latin typeface="+mn-ea"/>
              </a:rPr>
              <a:t>뷰 템플릿이나 정적 리소스 폴더에 파일을 만든다</a:t>
            </a:r>
          </a:p>
        </p:txBody>
      </p:sp>
      <p:sp>
        <p:nvSpPr>
          <p:cNvPr id="91" name="모서리가 둥근 직사각형 38">
            <a:extLst>
              <a:ext uri="{FF2B5EF4-FFF2-40B4-BE49-F238E27FC236}">
                <a16:creationId xmlns:a16="http://schemas.microsoft.com/office/drawing/2014/main" id="{81412053-64B4-96BC-A105-48EF0137927F}"/>
              </a:ext>
            </a:extLst>
          </p:cNvPr>
          <p:cNvSpPr/>
          <p:nvPr/>
        </p:nvSpPr>
        <p:spPr>
          <a:xfrm>
            <a:off x="651002" y="2935311"/>
            <a:ext cx="7704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cxnSp>
        <p:nvCxnSpPr>
          <p:cNvPr id="92" name="직선 화살표 연결선 91">
            <a:extLst>
              <a:ext uri="{FF2B5EF4-FFF2-40B4-BE49-F238E27FC236}">
                <a16:creationId xmlns:a16="http://schemas.microsoft.com/office/drawing/2014/main" id="{08E9FC17-5BE6-CBFE-524D-824DB4166AFE}"/>
              </a:ext>
            </a:extLst>
          </p:cNvPr>
          <p:cNvCxnSpPr>
            <a:cxnSpLocks/>
            <a:stCxn id="91" idx="3"/>
            <a:endCxn id="54" idx="1"/>
          </p:cNvCxnSpPr>
          <p:nvPr/>
        </p:nvCxnSpPr>
        <p:spPr>
          <a:xfrm>
            <a:off x="1421416" y="3163762"/>
            <a:ext cx="3893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5D6E9875-6082-E99B-E849-3166D39BF173}"/>
              </a:ext>
            </a:extLst>
          </p:cNvPr>
          <p:cNvSpPr txBox="1"/>
          <p:nvPr/>
        </p:nvSpPr>
        <p:spPr>
          <a:xfrm>
            <a:off x="4033315" y="4754305"/>
            <a:ext cx="1243949" cy="369332"/>
          </a:xfrm>
          <a:prstGeom prst="rect">
            <a:avLst/>
          </a:prstGeom>
          <a:noFill/>
        </p:spPr>
        <p:txBody>
          <a:bodyPr wrap="square">
            <a:spAutoFit/>
          </a:bodyPr>
          <a:lstStyle/>
          <a:p>
            <a:pPr>
              <a:spcBef>
                <a:spcPts val="300"/>
              </a:spcBef>
            </a:pPr>
            <a:r>
              <a:rPr lang="en-US" altLang="ko-KR"/>
              <a:t>400 &gt; 4xx</a:t>
            </a:r>
          </a:p>
        </p:txBody>
      </p:sp>
      <p:sp>
        <p:nvSpPr>
          <p:cNvPr id="100" name="TextBox 99">
            <a:extLst>
              <a:ext uri="{FF2B5EF4-FFF2-40B4-BE49-F238E27FC236}">
                <a16:creationId xmlns:a16="http://schemas.microsoft.com/office/drawing/2014/main" id="{A167AF78-AB48-17ED-0AA8-29AF9EAB103D}"/>
              </a:ext>
            </a:extLst>
          </p:cNvPr>
          <p:cNvSpPr txBox="1"/>
          <p:nvPr/>
        </p:nvSpPr>
        <p:spPr>
          <a:xfrm>
            <a:off x="4033314" y="5612464"/>
            <a:ext cx="1243949" cy="369332"/>
          </a:xfrm>
          <a:prstGeom prst="rect">
            <a:avLst/>
          </a:prstGeom>
          <a:noFill/>
        </p:spPr>
        <p:txBody>
          <a:bodyPr wrap="square">
            <a:spAutoFit/>
          </a:bodyPr>
          <a:lstStyle/>
          <a:p>
            <a:pPr>
              <a:spcBef>
                <a:spcPts val="300"/>
              </a:spcBef>
            </a:pPr>
            <a:r>
              <a:rPr lang="en-US" altLang="ko-KR"/>
              <a:t>500 &gt; 5xx</a:t>
            </a:r>
          </a:p>
        </p:txBody>
      </p:sp>
      <p:cxnSp>
        <p:nvCxnSpPr>
          <p:cNvPr id="102" name="직선 연결선 101">
            <a:extLst>
              <a:ext uri="{FF2B5EF4-FFF2-40B4-BE49-F238E27FC236}">
                <a16:creationId xmlns:a16="http://schemas.microsoft.com/office/drawing/2014/main" id="{48E18DD1-4B8D-B220-E178-D159B8710805}"/>
              </a:ext>
            </a:extLst>
          </p:cNvPr>
          <p:cNvCxnSpPr/>
          <p:nvPr/>
        </p:nvCxnSpPr>
        <p:spPr>
          <a:xfrm>
            <a:off x="3939513" y="4754305"/>
            <a:ext cx="0" cy="3343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C13BEC31-930D-5DCA-61B8-7970464D747F}"/>
              </a:ext>
            </a:extLst>
          </p:cNvPr>
          <p:cNvCxnSpPr/>
          <p:nvPr/>
        </p:nvCxnSpPr>
        <p:spPr>
          <a:xfrm>
            <a:off x="3934673" y="5647435"/>
            <a:ext cx="0" cy="3343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4" name="그림 103">
            <a:extLst>
              <a:ext uri="{FF2B5EF4-FFF2-40B4-BE49-F238E27FC236}">
                <a16:creationId xmlns:a16="http://schemas.microsoft.com/office/drawing/2014/main" id="{6F41B377-3DC7-A932-8A9F-BAA593B4A0F2}"/>
              </a:ext>
            </a:extLst>
          </p:cNvPr>
          <p:cNvPicPr>
            <a:picLocks noChangeAspect="1"/>
          </p:cNvPicPr>
          <p:nvPr/>
        </p:nvPicPr>
        <p:blipFill>
          <a:blip r:embed="rId3"/>
          <a:stretch>
            <a:fillRect/>
          </a:stretch>
        </p:blipFill>
        <p:spPr>
          <a:xfrm>
            <a:off x="5499589" y="5277508"/>
            <a:ext cx="2373100" cy="1074214"/>
          </a:xfrm>
          <a:prstGeom prst="rect">
            <a:avLst/>
          </a:prstGeom>
        </p:spPr>
      </p:pic>
      <p:sp>
        <p:nvSpPr>
          <p:cNvPr id="107" name="모서리가 둥근 직사각형 38">
            <a:extLst>
              <a:ext uri="{FF2B5EF4-FFF2-40B4-BE49-F238E27FC236}">
                <a16:creationId xmlns:a16="http://schemas.microsoft.com/office/drawing/2014/main" id="{C7F2E218-A3BC-4F4F-A6E3-027B11CEB33C}"/>
              </a:ext>
            </a:extLst>
          </p:cNvPr>
          <p:cNvSpPr/>
          <p:nvPr/>
        </p:nvSpPr>
        <p:spPr>
          <a:xfrm>
            <a:off x="5752512" y="3702063"/>
            <a:ext cx="990638" cy="228450"/>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latin typeface="+mj-lt"/>
                <a:ea typeface="나눔바른고딕" panose="020B0603020101020101"/>
              </a:rPr>
              <a:t>templates</a:t>
            </a:r>
            <a:endParaRPr lang="ko-KR" altLang="en-US" sz="1100">
              <a:solidFill>
                <a:schemeClr val="tx1"/>
              </a:solidFill>
              <a:latin typeface="+mj-lt"/>
              <a:ea typeface="나눔바른고딕" panose="020B0603020101020101"/>
            </a:endParaRPr>
          </a:p>
        </p:txBody>
      </p:sp>
      <p:sp>
        <p:nvSpPr>
          <p:cNvPr id="108" name="모서리가 둥근 직사각형 38">
            <a:extLst>
              <a:ext uri="{FF2B5EF4-FFF2-40B4-BE49-F238E27FC236}">
                <a16:creationId xmlns:a16="http://schemas.microsoft.com/office/drawing/2014/main" id="{252C2AF6-A118-A496-E9C5-C32579B8EA35}"/>
              </a:ext>
            </a:extLst>
          </p:cNvPr>
          <p:cNvSpPr/>
          <p:nvPr/>
        </p:nvSpPr>
        <p:spPr>
          <a:xfrm>
            <a:off x="6950930" y="3704887"/>
            <a:ext cx="1273380" cy="228450"/>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latin typeface="+mj-lt"/>
                <a:ea typeface="나눔바른고딕" panose="020B0603020101020101"/>
              </a:rPr>
              <a:t>static resources</a:t>
            </a:r>
            <a:endParaRPr lang="ko-KR" altLang="en-US" sz="1100">
              <a:solidFill>
                <a:schemeClr val="tx1"/>
              </a:solidFill>
              <a:latin typeface="+mj-lt"/>
              <a:ea typeface="나눔바른고딕" panose="020B0603020101020101"/>
            </a:endParaRPr>
          </a:p>
        </p:txBody>
      </p:sp>
      <p:cxnSp>
        <p:nvCxnSpPr>
          <p:cNvPr id="110" name="연결선: 꺾임 109">
            <a:extLst>
              <a:ext uri="{FF2B5EF4-FFF2-40B4-BE49-F238E27FC236}">
                <a16:creationId xmlns:a16="http://schemas.microsoft.com/office/drawing/2014/main" id="{F771CA9A-BA8F-353A-D620-4096D56EF86C}"/>
              </a:ext>
            </a:extLst>
          </p:cNvPr>
          <p:cNvCxnSpPr>
            <a:stCxn id="28" idx="2"/>
            <a:endCxn id="107" idx="0"/>
          </p:cNvCxnSpPr>
          <p:nvPr/>
        </p:nvCxnSpPr>
        <p:spPr>
          <a:xfrm rot="5400000">
            <a:off x="6415653" y="3224391"/>
            <a:ext cx="309850" cy="645494"/>
          </a:xfrm>
          <a:prstGeom prst="bentConnector3">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연결선: 꺾임 111">
            <a:extLst>
              <a:ext uri="{FF2B5EF4-FFF2-40B4-BE49-F238E27FC236}">
                <a16:creationId xmlns:a16="http://schemas.microsoft.com/office/drawing/2014/main" id="{AB58BB63-66F2-E53F-EF22-28B6F73ECFD5}"/>
              </a:ext>
            </a:extLst>
          </p:cNvPr>
          <p:cNvCxnSpPr>
            <a:stCxn id="28" idx="2"/>
            <a:endCxn id="108" idx="0"/>
          </p:cNvCxnSpPr>
          <p:nvPr/>
        </p:nvCxnSpPr>
        <p:spPr>
          <a:xfrm rot="16200000" flipH="1">
            <a:off x="7084135" y="3201402"/>
            <a:ext cx="312674" cy="694295"/>
          </a:xfrm>
          <a:prstGeom prst="bentConnector3">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51805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3DBAA-A04D-5D75-CF77-41D0B7059E48}"/>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109417B-34E4-A2A5-A0BD-5A020D27209A}"/>
              </a:ext>
            </a:extLst>
          </p:cNvPr>
          <p:cNvSpPr/>
          <p:nvPr/>
        </p:nvSpPr>
        <p:spPr>
          <a:xfrm>
            <a:off x="32784" y="156244"/>
            <a:ext cx="3259354" cy="369332"/>
          </a:xfrm>
          <a:prstGeom prst="rect">
            <a:avLst/>
          </a:prstGeom>
        </p:spPr>
        <p:txBody>
          <a:bodyPr wrap="none">
            <a:spAutoFit/>
          </a:bodyPr>
          <a:lstStyle/>
          <a:p>
            <a:pPr marL="285750" indent="-285750" algn="ctr">
              <a:buFont typeface="Wingdings" panose="05000000000000000000" pitchFamily="2" charset="2"/>
              <a:buChar char="ü"/>
            </a:pPr>
            <a:r>
              <a:rPr lang="en-US" altLang="ko-KR" b="1">
                <a:solidFill>
                  <a:schemeClr val="accent1">
                    <a:lumMod val="75000"/>
                  </a:schemeClr>
                </a:solidFill>
                <a:latin typeface="+mn-ea"/>
              </a:rPr>
              <a:t>Rest API </a:t>
            </a:r>
            <a:r>
              <a:rPr lang="ko-KR" altLang="en-US" b="1">
                <a:solidFill>
                  <a:schemeClr val="accent1">
                    <a:lumMod val="75000"/>
                  </a:schemeClr>
                </a:solidFill>
                <a:latin typeface="+mn-ea"/>
              </a:rPr>
              <a:t>방식의</a:t>
            </a:r>
            <a:r>
              <a:rPr lang="en-US" altLang="ko-KR" b="1">
                <a:solidFill>
                  <a:schemeClr val="accent1">
                    <a:lumMod val="75000"/>
                  </a:schemeClr>
                </a:solidFill>
                <a:latin typeface="+mn-ea"/>
              </a:rPr>
              <a:t> </a:t>
            </a:r>
            <a:r>
              <a:rPr lang="ko-KR" altLang="en-US" b="1">
                <a:solidFill>
                  <a:schemeClr val="accent1">
                    <a:lumMod val="75000"/>
                  </a:schemeClr>
                </a:solidFill>
                <a:latin typeface="+mn-ea"/>
              </a:rPr>
              <a:t>오류 처리</a:t>
            </a:r>
          </a:p>
        </p:txBody>
      </p:sp>
      <p:sp>
        <p:nvSpPr>
          <p:cNvPr id="6" name="TextBox 5">
            <a:extLst>
              <a:ext uri="{FF2B5EF4-FFF2-40B4-BE49-F238E27FC236}">
                <a16:creationId xmlns:a16="http://schemas.microsoft.com/office/drawing/2014/main" id="{49633C16-02F5-D11D-3321-C54C52729CAD}"/>
              </a:ext>
            </a:extLst>
          </p:cNvPr>
          <p:cNvSpPr txBox="1"/>
          <p:nvPr/>
        </p:nvSpPr>
        <p:spPr>
          <a:xfrm>
            <a:off x="457200" y="525576"/>
            <a:ext cx="1146008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Spring Boot </a:t>
            </a:r>
            <a:r>
              <a:rPr lang="ko-KR" altLang="en-US" sz="1200"/>
              <a:t>는 </a:t>
            </a:r>
            <a:r>
              <a:rPr lang="en-US" altLang="ko-KR" sz="1200"/>
              <a:t>REST </a:t>
            </a:r>
            <a:r>
              <a:rPr lang="ko-KR" altLang="en-US" sz="1200"/>
              <a:t>요청</a:t>
            </a:r>
            <a:r>
              <a:rPr lang="en-US" altLang="ko-KR" sz="1200"/>
              <a:t>(Accept: application/json)</a:t>
            </a:r>
            <a:r>
              <a:rPr lang="ko-KR" altLang="en-US" sz="1200"/>
              <a:t>이 발생했을 때 </a:t>
            </a:r>
            <a:r>
              <a:rPr lang="en-US" altLang="ko-KR" sz="1200"/>
              <a:t>BasicErrorController</a:t>
            </a:r>
            <a:r>
              <a:rPr lang="ko-KR" altLang="en-US" sz="1200"/>
              <a:t>를 사용해 </a:t>
            </a:r>
            <a:r>
              <a:rPr lang="en-US" altLang="ko-KR" sz="1200"/>
              <a:t>JSON </a:t>
            </a:r>
            <a:r>
              <a:rPr lang="ko-KR" altLang="en-US" sz="1200"/>
              <a:t>형식의 오류 응답을 자동으로 생성해 준다</a:t>
            </a:r>
          </a:p>
        </p:txBody>
      </p:sp>
      <p:sp>
        <p:nvSpPr>
          <p:cNvPr id="16" name="모서리가 둥근 직사각형 38">
            <a:extLst>
              <a:ext uri="{FF2B5EF4-FFF2-40B4-BE49-F238E27FC236}">
                <a16:creationId xmlns:a16="http://schemas.microsoft.com/office/drawing/2014/main" id="{1D631D3B-0D87-1158-31DC-0CD4FC424DA3}"/>
              </a:ext>
            </a:extLst>
          </p:cNvPr>
          <p:cNvSpPr/>
          <p:nvPr/>
        </p:nvSpPr>
        <p:spPr>
          <a:xfrm>
            <a:off x="3384358" y="1691990"/>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26" name="직사각형 25">
            <a:extLst>
              <a:ext uri="{FF2B5EF4-FFF2-40B4-BE49-F238E27FC236}">
                <a16:creationId xmlns:a16="http://schemas.microsoft.com/office/drawing/2014/main" id="{D08AAEEA-B089-F312-2304-045BA15D4857}"/>
              </a:ext>
            </a:extLst>
          </p:cNvPr>
          <p:cNvSpPr/>
          <p:nvPr/>
        </p:nvSpPr>
        <p:spPr>
          <a:xfrm>
            <a:off x="198756" y="116830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28" name="모서리가 둥근 직사각형 38">
            <a:extLst>
              <a:ext uri="{FF2B5EF4-FFF2-40B4-BE49-F238E27FC236}">
                <a16:creationId xmlns:a16="http://schemas.microsoft.com/office/drawing/2014/main" id="{0F47C19F-3A07-7F4D-F1E4-8516EBD5B00E}"/>
              </a:ext>
            </a:extLst>
          </p:cNvPr>
          <p:cNvSpPr/>
          <p:nvPr/>
        </p:nvSpPr>
        <p:spPr>
          <a:xfrm>
            <a:off x="5972127" y="1691990"/>
            <a:ext cx="1842395"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ResponseEntity</a:t>
            </a:r>
            <a:endParaRPr lang="ko-KR" altLang="en-US" sz="1400">
              <a:solidFill>
                <a:schemeClr val="bg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6430A52D-3446-4A3F-59A3-562AEF8C4FD5}"/>
              </a:ext>
            </a:extLst>
          </p:cNvPr>
          <p:cNvCxnSpPr>
            <a:stCxn id="16" idx="3"/>
            <a:endCxn id="28" idx="1"/>
          </p:cNvCxnSpPr>
          <p:nvPr/>
        </p:nvCxnSpPr>
        <p:spPr>
          <a:xfrm>
            <a:off x="5414411" y="1920441"/>
            <a:ext cx="5577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C03BCF9B-4CF3-4208-FC6C-4DDF9BF2CA3C}"/>
              </a:ext>
            </a:extLst>
          </p:cNvPr>
          <p:cNvCxnSpPr>
            <a:cxnSpLocks/>
            <a:stCxn id="28" idx="3"/>
            <a:endCxn id="3" idx="1"/>
          </p:cNvCxnSpPr>
          <p:nvPr/>
        </p:nvCxnSpPr>
        <p:spPr>
          <a:xfrm flipV="1">
            <a:off x="7814522" y="1920440"/>
            <a:ext cx="55771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96531407-860B-40AE-8414-E8922C6EDA28}"/>
              </a:ext>
            </a:extLst>
          </p:cNvPr>
          <p:cNvSpPr/>
          <p:nvPr/>
        </p:nvSpPr>
        <p:spPr>
          <a:xfrm>
            <a:off x="1810760" y="1691990"/>
            <a:ext cx="111034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8C1CBF40-EAAE-9F44-C74C-53B7F3B34308}"/>
              </a:ext>
            </a:extLst>
          </p:cNvPr>
          <p:cNvCxnSpPr>
            <a:cxnSpLocks/>
            <a:stCxn id="54" idx="3"/>
            <a:endCxn id="16" idx="1"/>
          </p:cNvCxnSpPr>
          <p:nvPr/>
        </p:nvCxnSpPr>
        <p:spPr>
          <a:xfrm>
            <a:off x="2921108" y="1920441"/>
            <a:ext cx="463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DD7A40AC-09C1-0DB2-E722-ED55600A64AD}"/>
              </a:ext>
            </a:extLst>
          </p:cNvPr>
          <p:cNvSpPr/>
          <p:nvPr/>
        </p:nvSpPr>
        <p:spPr>
          <a:xfrm>
            <a:off x="198756" y="273806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처리</a:t>
            </a:r>
            <a:endParaRPr lang="ko-KR" altLang="en-US" sz="1200">
              <a:solidFill>
                <a:schemeClr val="accent1">
                  <a:lumMod val="75000"/>
                </a:schemeClr>
              </a:solidFill>
              <a:latin typeface="+mn-ea"/>
            </a:endParaRPr>
          </a:p>
        </p:txBody>
      </p:sp>
      <p:sp>
        <p:nvSpPr>
          <p:cNvPr id="91" name="모서리가 둥근 직사각형 38">
            <a:extLst>
              <a:ext uri="{FF2B5EF4-FFF2-40B4-BE49-F238E27FC236}">
                <a16:creationId xmlns:a16="http://schemas.microsoft.com/office/drawing/2014/main" id="{BB7981DC-745C-1590-E075-98E410A2C4E7}"/>
              </a:ext>
            </a:extLst>
          </p:cNvPr>
          <p:cNvSpPr/>
          <p:nvPr/>
        </p:nvSpPr>
        <p:spPr>
          <a:xfrm>
            <a:off x="651002" y="1691989"/>
            <a:ext cx="7704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cxnSp>
        <p:nvCxnSpPr>
          <p:cNvPr id="92" name="직선 화살표 연결선 91">
            <a:extLst>
              <a:ext uri="{FF2B5EF4-FFF2-40B4-BE49-F238E27FC236}">
                <a16:creationId xmlns:a16="http://schemas.microsoft.com/office/drawing/2014/main" id="{04D3FE2D-3E5D-2F16-E428-107BA8F17E2A}"/>
              </a:ext>
            </a:extLst>
          </p:cNvPr>
          <p:cNvCxnSpPr>
            <a:cxnSpLocks/>
            <a:stCxn id="91" idx="3"/>
            <a:endCxn id="54" idx="1"/>
          </p:cNvCxnSpPr>
          <p:nvPr/>
        </p:nvCxnSpPr>
        <p:spPr>
          <a:xfrm>
            <a:off x="1421416" y="1920440"/>
            <a:ext cx="3893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직선 화살표 연결선 1">
            <a:extLst>
              <a:ext uri="{FF2B5EF4-FFF2-40B4-BE49-F238E27FC236}">
                <a16:creationId xmlns:a16="http://schemas.microsoft.com/office/drawing/2014/main" id="{90614B7B-197A-5E56-60BF-3872F0A76BAA}"/>
              </a:ext>
            </a:extLst>
          </p:cNvPr>
          <p:cNvCxnSpPr>
            <a:cxnSpLocks/>
            <a:stCxn id="3" idx="3"/>
            <a:endCxn id="4" idx="1"/>
          </p:cNvCxnSpPr>
          <p:nvPr/>
        </p:nvCxnSpPr>
        <p:spPr>
          <a:xfrm>
            <a:off x="9778437" y="1920440"/>
            <a:ext cx="3857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모서리가 둥근 직사각형 38">
            <a:extLst>
              <a:ext uri="{FF2B5EF4-FFF2-40B4-BE49-F238E27FC236}">
                <a16:creationId xmlns:a16="http://schemas.microsoft.com/office/drawing/2014/main" id="{0593D186-8476-D30D-1221-1BBB7F219ADC}"/>
              </a:ext>
            </a:extLst>
          </p:cNvPr>
          <p:cNvSpPr/>
          <p:nvPr/>
        </p:nvSpPr>
        <p:spPr>
          <a:xfrm>
            <a:off x="8372238" y="1691989"/>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9FC4D8B2-580F-02A5-866E-962FACB4575F}"/>
              </a:ext>
            </a:extLst>
          </p:cNvPr>
          <p:cNvSpPr/>
          <p:nvPr/>
        </p:nvSpPr>
        <p:spPr>
          <a:xfrm>
            <a:off x="10164201" y="1691989"/>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12" name="Rectangle 2">
            <a:extLst>
              <a:ext uri="{FF2B5EF4-FFF2-40B4-BE49-F238E27FC236}">
                <a16:creationId xmlns:a16="http://schemas.microsoft.com/office/drawing/2014/main" id="{7C266D2F-14D8-E713-7342-B0B68E4BC8EE}"/>
              </a:ext>
            </a:extLst>
          </p:cNvPr>
          <p:cNvSpPr>
            <a:spLocks noChangeArrowheads="1"/>
          </p:cNvSpPr>
          <p:nvPr/>
        </p:nvSpPr>
        <p:spPr bwMode="auto">
          <a:xfrm>
            <a:off x="1175184" y="3267417"/>
            <a:ext cx="10395216"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GET </a:t>
            </a:r>
            <a:r>
              <a:rPr kumimoji="0" lang="ko-KR" altLang="ko-KR" sz="1100" b="0" i="0" u="none" strike="noStrike" cap="none" normalizeH="0" baseline="0">
                <a:ln>
                  <a:noFill/>
                </a:ln>
                <a:solidFill>
                  <a:srgbClr val="BCBEC4"/>
                </a:solidFill>
                <a:effectLst/>
                <a:latin typeface="Arial Unicode MS"/>
                <a:ea typeface="JetBrains Mono"/>
              </a:rPr>
              <a:t>http://localhost:8080/api/404 </a:t>
            </a:r>
            <a:r>
              <a:rPr kumimoji="0" lang="ko-KR" altLang="ko-KR" sz="1100" b="0" i="0" u="none" strike="noStrike" cap="none" normalizeH="0" baseline="0">
                <a:ln>
                  <a:noFill/>
                </a:ln>
                <a:solidFill>
                  <a:srgbClr val="CF8E6D"/>
                </a:solidFill>
                <a:effectLst/>
                <a:latin typeface="Arial Unicode MS"/>
                <a:ea typeface="JetBrains Mono"/>
              </a:rPr>
              <a:t>HTTP/1.1</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Accept</a:t>
            </a:r>
            <a:r>
              <a:rPr kumimoji="0" lang="ko-KR" altLang="ko-KR" sz="1100" b="0" i="0" u="none" strike="noStrike" cap="none" normalizeH="0" baseline="0">
                <a:ln>
                  <a:noFill/>
                </a:ln>
                <a:solidFill>
                  <a:srgbClr val="BCBEC4"/>
                </a:solidFill>
                <a:effectLst/>
                <a:latin typeface="Arial Unicode MS"/>
                <a:ea typeface="JetBrains Mono"/>
              </a:rPr>
              <a:t>: application/json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8" name="Rectangle 4">
            <a:extLst>
              <a:ext uri="{FF2B5EF4-FFF2-40B4-BE49-F238E27FC236}">
                <a16:creationId xmlns:a16="http://schemas.microsoft.com/office/drawing/2014/main" id="{8B27CB90-5100-07C2-F291-A26F8FF10597}"/>
              </a:ext>
            </a:extLst>
          </p:cNvPr>
          <p:cNvSpPr>
            <a:spLocks noChangeArrowheads="1"/>
          </p:cNvSpPr>
          <p:nvPr/>
        </p:nvSpPr>
        <p:spPr bwMode="auto">
          <a:xfrm>
            <a:off x="1175184" y="3953578"/>
            <a:ext cx="10395216"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GET http:</a:t>
            </a:r>
            <a:r>
              <a:rPr kumimoji="0" lang="ko-KR" altLang="ko-KR" sz="1100" b="0" i="0" u="none" strike="noStrike" cap="none" normalizeH="0" baseline="0">
                <a:ln>
                  <a:noFill/>
                </a:ln>
                <a:solidFill>
                  <a:srgbClr val="7A7E85"/>
                </a:solidFill>
                <a:effectLst/>
                <a:ea typeface="JetBrains Mono"/>
              </a:rPr>
              <a:t>//localhost:8080/api/404</a:t>
            </a:r>
            <a:br>
              <a:rPr kumimoji="0" lang="ko-KR" altLang="ko-KR" sz="1100" b="0" i="0" u="none" strike="noStrike" cap="none" normalizeH="0" baseline="0">
                <a:ln>
                  <a:noFill/>
                </a:ln>
                <a:solidFill>
                  <a:srgbClr val="7A7E85"/>
                </a:solidFill>
                <a:effectLst/>
                <a:ea typeface="JetBrains Mono"/>
              </a:rPr>
            </a:b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1.1 404</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"2024-11-23T09:55:01.705+00:00"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"Not Found"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9" name="직사각형 18">
            <a:extLst>
              <a:ext uri="{FF2B5EF4-FFF2-40B4-BE49-F238E27FC236}">
                <a16:creationId xmlns:a16="http://schemas.microsoft.com/office/drawing/2014/main" id="{004A085C-135C-51DF-D0FD-179DD0FD310E}"/>
              </a:ext>
            </a:extLst>
          </p:cNvPr>
          <p:cNvSpPr/>
          <p:nvPr/>
        </p:nvSpPr>
        <p:spPr>
          <a:xfrm>
            <a:off x="466597" y="3416508"/>
            <a:ext cx="543739" cy="307777"/>
          </a:xfrm>
          <a:prstGeom prst="rect">
            <a:avLst/>
          </a:prstGeom>
        </p:spPr>
        <p:txBody>
          <a:bodyPr wrap="none">
            <a:spAutoFit/>
          </a:bodyPr>
          <a:lstStyle/>
          <a:p>
            <a:r>
              <a:rPr lang="ko-KR" altLang="en-US" sz="1400" b="1">
                <a:latin typeface="+mn-ea"/>
              </a:rPr>
              <a:t>요청</a:t>
            </a:r>
            <a:endParaRPr lang="ko-KR" altLang="en-US" sz="1400">
              <a:latin typeface="+mn-ea"/>
            </a:endParaRPr>
          </a:p>
        </p:txBody>
      </p:sp>
      <p:sp>
        <p:nvSpPr>
          <p:cNvPr id="20" name="직사각형 19">
            <a:extLst>
              <a:ext uri="{FF2B5EF4-FFF2-40B4-BE49-F238E27FC236}">
                <a16:creationId xmlns:a16="http://schemas.microsoft.com/office/drawing/2014/main" id="{8C51854F-9B28-85AC-87CD-243A4D7F0ADB}"/>
              </a:ext>
            </a:extLst>
          </p:cNvPr>
          <p:cNvSpPr/>
          <p:nvPr/>
        </p:nvSpPr>
        <p:spPr>
          <a:xfrm>
            <a:off x="471359" y="4538353"/>
            <a:ext cx="543739" cy="307777"/>
          </a:xfrm>
          <a:prstGeom prst="rect">
            <a:avLst/>
          </a:prstGeom>
        </p:spPr>
        <p:txBody>
          <a:bodyPr wrap="none">
            <a:spAutoFit/>
          </a:bodyPr>
          <a:lstStyle/>
          <a:p>
            <a:r>
              <a:rPr lang="ko-KR" altLang="en-US" sz="1400" b="1">
                <a:latin typeface="+mn-ea"/>
              </a:rPr>
              <a:t>응답</a:t>
            </a:r>
            <a:endParaRPr lang="ko-KR" altLang="en-US" sz="1400">
              <a:latin typeface="+mn-ea"/>
            </a:endParaRPr>
          </a:p>
        </p:txBody>
      </p:sp>
      <p:sp>
        <p:nvSpPr>
          <p:cNvPr id="21" name="TextBox 20">
            <a:extLst>
              <a:ext uri="{FF2B5EF4-FFF2-40B4-BE49-F238E27FC236}">
                <a16:creationId xmlns:a16="http://schemas.microsoft.com/office/drawing/2014/main" id="{A98AF6CE-CB7F-0CEE-1A29-C82E0AEB3F57}"/>
              </a:ext>
            </a:extLst>
          </p:cNvPr>
          <p:cNvSpPr txBox="1"/>
          <p:nvPr/>
        </p:nvSpPr>
        <p:spPr>
          <a:xfrm>
            <a:off x="1129259" y="5856033"/>
            <a:ext cx="9807446" cy="610616"/>
          </a:xfrm>
          <a:prstGeom prst="rect">
            <a:avLst/>
          </a:prstGeom>
          <a:noFill/>
        </p:spPr>
        <p:txBody>
          <a:bodyPr wrap="square">
            <a:spAutoFit/>
          </a:bodyPr>
          <a:lstStyle/>
          <a:p>
            <a:pPr>
              <a:lnSpc>
                <a:spcPct val="150000"/>
              </a:lnSpc>
            </a:pPr>
            <a:r>
              <a:rPr lang="en-US" altLang="ko-KR" sz="1200" i="1">
                <a:solidFill>
                  <a:srgbClr val="FF0000"/>
                </a:solidFill>
              </a:rPr>
              <a:t>BasicErrorController </a:t>
            </a:r>
            <a:r>
              <a:rPr lang="ko-KR" altLang="en-US" sz="1200" i="1">
                <a:solidFill>
                  <a:srgbClr val="FF0000"/>
                </a:solidFill>
              </a:rPr>
              <a:t>는 기본적인 화면 오류 처리에는 매우 유용하지만</a:t>
            </a:r>
            <a:r>
              <a:rPr lang="en-US" altLang="ko-KR" sz="1200" i="1">
                <a:solidFill>
                  <a:srgbClr val="FF0000"/>
                </a:solidFill>
              </a:rPr>
              <a:t> API </a:t>
            </a:r>
            <a:r>
              <a:rPr lang="ko-KR" altLang="en-US" sz="1200" i="1">
                <a:solidFill>
                  <a:srgbClr val="FF0000"/>
                </a:solidFill>
              </a:rPr>
              <a:t>오류 처리를 위한 세밀한 요구사항을 충족하는 데는 한계가 있다</a:t>
            </a:r>
            <a:r>
              <a:rPr lang="en-US" altLang="ko-KR" sz="1200" i="1">
                <a:solidFill>
                  <a:srgbClr val="FF0000"/>
                </a:solidFill>
              </a:rPr>
              <a:t> </a:t>
            </a:r>
          </a:p>
          <a:p>
            <a:pPr>
              <a:lnSpc>
                <a:spcPct val="150000"/>
              </a:lnSpc>
            </a:pPr>
            <a:r>
              <a:rPr lang="ko-KR" altLang="en-US" sz="1200" i="1">
                <a:solidFill>
                  <a:srgbClr val="FF0000"/>
                </a:solidFill>
              </a:rPr>
              <a:t>자세한 내용은 </a:t>
            </a:r>
            <a:r>
              <a:rPr lang="en-US" altLang="ko-KR" sz="1200" i="1">
                <a:solidFill>
                  <a:srgbClr val="FF0000"/>
                </a:solidFill>
              </a:rPr>
              <a:t>@ExceptionHandler </a:t>
            </a:r>
            <a:r>
              <a:rPr lang="ko-KR" altLang="en-US" sz="1200" i="1">
                <a:solidFill>
                  <a:srgbClr val="FF0000"/>
                </a:solidFill>
              </a:rPr>
              <a:t>챕터에서 설명하겠다</a:t>
            </a:r>
          </a:p>
        </p:txBody>
      </p:sp>
    </p:spTree>
    <p:extLst>
      <p:ext uri="{BB962C8B-B14F-4D97-AF65-F5344CB8AC3E}">
        <p14:creationId xmlns:p14="http://schemas.microsoft.com/office/powerpoint/2010/main" val="237581628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62A1-C4E8-4A95-C7F9-F17AD386855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13E80F3-EEA3-EC03-ADF1-E319F279966F}"/>
              </a:ext>
            </a:extLst>
          </p:cNvPr>
          <p:cNvSpPr/>
          <p:nvPr/>
        </p:nvSpPr>
        <p:spPr>
          <a:xfrm>
            <a:off x="198756" y="156244"/>
            <a:ext cx="39184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처리 </a:t>
            </a:r>
            <a:r>
              <a:rPr lang="en-US" altLang="ko-KR" b="1">
                <a:solidFill>
                  <a:schemeClr val="accent1">
                    <a:lumMod val="75000"/>
                  </a:schemeClr>
                </a:solidFill>
                <a:latin typeface="+mn-ea"/>
              </a:rPr>
              <a:t>- ErrorAttributes</a:t>
            </a:r>
            <a:endParaRPr lang="ko-KR" altLang="en-US" b="1">
              <a:solidFill>
                <a:schemeClr val="accent1">
                  <a:lumMod val="75000"/>
                </a:schemeClr>
              </a:solidFill>
              <a:latin typeface="+mn-ea"/>
            </a:endParaRPr>
          </a:p>
        </p:txBody>
      </p:sp>
      <p:sp>
        <p:nvSpPr>
          <p:cNvPr id="15" name="TextBox 14">
            <a:extLst>
              <a:ext uri="{FF2B5EF4-FFF2-40B4-BE49-F238E27FC236}">
                <a16:creationId xmlns:a16="http://schemas.microsoft.com/office/drawing/2014/main" id="{452A3ADB-7041-7C2C-0CAB-8B259E03F9F3}"/>
              </a:ext>
            </a:extLst>
          </p:cNvPr>
          <p:cNvSpPr txBox="1"/>
          <p:nvPr/>
        </p:nvSpPr>
        <p:spPr>
          <a:xfrm>
            <a:off x="457200" y="525576"/>
            <a:ext cx="11387889"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오류가 발생했을 때 오류와 관련된 정보를 가져올 수 있게 해주는 기능으로</a:t>
            </a:r>
            <a:r>
              <a:rPr lang="en-US" altLang="ko-KR" sz="1200"/>
              <a:t> Model</a:t>
            </a:r>
            <a:r>
              <a:rPr lang="ko-KR" altLang="en-US" sz="1200"/>
              <a:t> 에 담아서 이 정보를 로그로 기록하거나 사용자에게 보여줄 때 사용할 수 있다</a:t>
            </a:r>
          </a:p>
        </p:txBody>
      </p:sp>
      <p:sp>
        <p:nvSpPr>
          <p:cNvPr id="23" name="모서리가 둥근 직사각형 38">
            <a:extLst>
              <a:ext uri="{FF2B5EF4-FFF2-40B4-BE49-F238E27FC236}">
                <a16:creationId xmlns:a16="http://schemas.microsoft.com/office/drawing/2014/main" id="{794F330B-1DEC-29CA-608C-7C20F61F00C1}"/>
              </a:ext>
            </a:extLst>
          </p:cNvPr>
          <p:cNvSpPr/>
          <p:nvPr/>
        </p:nvSpPr>
        <p:spPr>
          <a:xfrm>
            <a:off x="560766" y="974472"/>
            <a:ext cx="7253746" cy="1179181"/>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ErrorAttributes</a:t>
            </a:r>
          </a:p>
          <a:p>
            <a:pPr algn="ctr">
              <a:lnSpc>
                <a:spcPct val="150000"/>
              </a:lnSpc>
              <a:spcBef>
                <a:spcPts val="400"/>
              </a:spcBef>
            </a:pPr>
            <a:r>
              <a:rPr lang="en-US" altLang="ko-KR" sz="1200">
                <a:solidFill>
                  <a:schemeClr val="bg1">
                    <a:lumMod val="65000"/>
                  </a:schemeClr>
                </a:solidFill>
              </a:rPr>
              <a:t>Map&lt;String, Object&gt;</a:t>
            </a:r>
            <a:r>
              <a:rPr lang="en-US" altLang="ko-KR" sz="1200">
                <a:solidFill>
                  <a:schemeClr val="accent4">
                    <a:lumMod val="75000"/>
                  </a:schemeClr>
                </a:solidFill>
              </a:rPr>
              <a:t> </a:t>
            </a:r>
            <a:r>
              <a:rPr lang="en-US" altLang="ko-KR" sz="1200" b="1">
                <a:solidFill>
                  <a:schemeClr val="bg1"/>
                </a:solidFill>
              </a:rPr>
              <a:t>getErrorAttributes</a:t>
            </a:r>
            <a:r>
              <a:rPr lang="en-US" altLang="ko-KR" sz="1200">
                <a:solidFill>
                  <a:schemeClr val="bg1">
                    <a:lumMod val="75000"/>
                  </a:schemeClr>
                </a:solidFill>
              </a:rPr>
              <a:t>(WebRequest webRequest, ErrorAttributeOptions options)</a:t>
            </a:r>
          </a:p>
          <a:p>
            <a:pPr algn="ctr">
              <a:lnSpc>
                <a:spcPct val="150000"/>
              </a:lnSpc>
              <a:spcBef>
                <a:spcPts val="400"/>
              </a:spcBef>
            </a:pPr>
            <a:r>
              <a:rPr lang="en-US" altLang="ko-KR" sz="1200">
                <a:solidFill>
                  <a:schemeClr val="bg1">
                    <a:lumMod val="75000"/>
                  </a:schemeClr>
                </a:solidFill>
              </a:rPr>
              <a:t>Throwable </a:t>
            </a:r>
            <a:r>
              <a:rPr lang="en-US" altLang="ko-KR" sz="1200" b="1">
                <a:solidFill>
                  <a:schemeClr val="bg1"/>
                </a:solidFill>
              </a:rPr>
              <a:t>getError</a:t>
            </a:r>
            <a:r>
              <a:rPr lang="en-US" altLang="ko-KR" sz="1200">
                <a:solidFill>
                  <a:schemeClr val="bg1">
                    <a:lumMod val="75000"/>
                  </a:schemeClr>
                </a:solidFill>
              </a:rPr>
              <a:t>(WebRequest webRequest);</a:t>
            </a:r>
          </a:p>
        </p:txBody>
      </p:sp>
      <p:sp>
        <p:nvSpPr>
          <p:cNvPr id="24" name="모서리가 둥근 직사각형 38">
            <a:extLst>
              <a:ext uri="{FF2B5EF4-FFF2-40B4-BE49-F238E27FC236}">
                <a16:creationId xmlns:a16="http://schemas.microsoft.com/office/drawing/2014/main" id="{A0A198D7-AA0D-FDF5-C7C6-277CF7CE8013}"/>
              </a:ext>
            </a:extLst>
          </p:cNvPr>
          <p:cNvSpPr/>
          <p:nvPr/>
        </p:nvSpPr>
        <p:spPr>
          <a:xfrm>
            <a:off x="8358551" y="1218908"/>
            <a:ext cx="2451823" cy="690309"/>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rPr>
              <a:t>DefaultErrorAttributes</a:t>
            </a:r>
            <a:endParaRPr lang="en-US" altLang="ko-KR" sz="1600">
              <a:solidFill>
                <a:schemeClr val="bg1">
                  <a:lumMod val="75000"/>
                </a:schemeClr>
              </a:solidFill>
            </a:endParaRPr>
          </a:p>
        </p:txBody>
      </p:sp>
      <p:cxnSp>
        <p:nvCxnSpPr>
          <p:cNvPr id="25" name="직선 화살표 연결선 24">
            <a:extLst>
              <a:ext uri="{FF2B5EF4-FFF2-40B4-BE49-F238E27FC236}">
                <a16:creationId xmlns:a16="http://schemas.microsoft.com/office/drawing/2014/main" id="{4318F4AF-66B9-851F-1B54-D33B7B7B1BBF}"/>
              </a:ext>
            </a:extLst>
          </p:cNvPr>
          <p:cNvCxnSpPr>
            <a:cxnSpLocks/>
            <a:stCxn id="24" idx="1"/>
            <a:endCxn id="23" idx="3"/>
          </p:cNvCxnSpPr>
          <p:nvPr/>
        </p:nvCxnSpPr>
        <p:spPr>
          <a:xfrm flipH="1">
            <a:off x="7814512" y="1564063"/>
            <a:ext cx="544039"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모서리가 둥근 직사각형 38">
            <a:extLst>
              <a:ext uri="{FF2B5EF4-FFF2-40B4-BE49-F238E27FC236}">
                <a16:creationId xmlns:a16="http://schemas.microsoft.com/office/drawing/2014/main" id="{A360725C-BBBD-D6B9-2FC8-45C76AED6F0D}"/>
              </a:ext>
            </a:extLst>
          </p:cNvPr>
          <p:cNvSpPr/>
          <p:nvPr/>
        </p:nvSpPr>
        <p:spPr>
          <a:xfrm>
            <a:off x="588352" y="4506957"/>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40" name="모서리가 둥근 직사각형 38">
            <a:extLst>
              <a:ext uri="{FF2B5EF4-FFF2-40B4-BE49-F238E27FC236}">
                <a16:creationId xmlns:a16="http://schemas.microsoft.com/office/drawing/2014/main" id="{91B7B8B5-A699-2B47-EA7A-89AFE528B904}"/>
              </a:ext>
            </a:extLst>
          </p:cNvPr>
          <p:cNvSpPr/>
          <p:nvPr/>
        </p:nvSpPr>
        <p:spPr>
          <a:xfrm>
            <a:off x="6018333" y="4506957"/>
            <a:ext cx="18423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ErrorViewResolver</a:t>
            </a:r>
            <a:endParaRPr lang="ko-KR" altLang="en-US" sz="1400">
              <a:solidFill>
                <a:schemeClr val="tx1"/>
              </a:solidFill>
              <a:latin typeface="+mj-lt"/>
              <a:ea typeface="나눔바른고딕" panose="020B0603020101020101"/>
            </a:endParaRPr>
          </a:p>
        </p:txBody>
      </p:sp>
      <p:cxnSp>
        <p:nvCxnSpPr>
          <p:cNvPr id="42" name="직선 화살표 연결선 41">
            <a:extLst>
              <a:ext uri="{FF2B5EF4-FFF2-40B4-BE49-F238E27FC236}">
                <a16:creationId xmlns:a16="http://schemas.microsoft.com/office/drawing/2014/main" id="{31F82496-406E-894B-1732-D44B7A7B79A9}"/>
              </a:ext>
            </a:extLst>
          </p:cNvPr>
          <p:cNvCxnSpPr>
            <a:cxnSpLocks/>
            <a:stCxn id="39" idx="3"/>
            <a:endCxn id="75" idx="1"/>
          </p:cNvCxnSpPr>
          <p:nvPr/>
        </p:nvCxnSpPr>
        <p:spPr>
          <a:xfrm flipV="1">
            <a:off x="2618405" y="4735407"/>
            <a:ext cx="189759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5DA6EE9E-642C-658F-A838-FE4D54323809}"/>
              </a:ext>
            </a:extLst>
          </p:cNvPr>
          <p:cNvCxnSpPr>
            <a:cxnSpLocks/>
            <a:stCxn id="40" idx="3"/>
          </p:cNvCxnSpPr>
          <p:nvPr/>
        </p:nvCxnSpPr>
        <p:spPr>
          <a:xfrm>
            <a:off x="7860728" y="4735408"/>
            <a:ext cx="5496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2B6B09CC-0FA9-E0EA-7CE9-A0DC68BBCE38}"/>
              </a:ext>
            </a:extLst>
          </p:cNvPr>
          <p:cNvCxnSpPr>
            <a:cxnSpLocks/>
            <a:stCxn id="48" idx="3"/>
            <a:endCxn id="49" idx="1"/>
          </p:cNvCxnSpPr>
          <p:nvPr/>
        </p:nvCxnSpPr>
        <p:spPr>
          <a:xfrm>
            <a:off x="9804076" y="4735406"/>
            <a:ext cx="3982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모서리가 둥근 직사각형 38">
            <a:extLst>
              <a:ext uri="{FF2B5EF4-FFF2-40B4-BE49-F238E27FC236}">
                <a16:creationId xmlns:a16="http://schemas.microsoft.com/office/drawing/2014/main" id="{3AFB6A34-9611-A57A-0A18-083F16636E61}"/>
              </a:ext>
            </a:extLst>
          </p:cNvPr>
          <p:cNvSpPr/>
          <p:nvPr/>
        </p:nvSpPr>
        <p:spPr>
          <a:xfrm>
            <a:off x="8397877" y="4506955"/>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49" name="모서리가 둥근 직사각형 38">
            <a:extLst>
              <a:ext uri="{FF2B5EF4-FFF2-40B4-BE49-F238E27FC236}">
                <a16:creationId xmlns:a16="http://schemas.microsoft.com/office/drawing/2014/main" id="{7A72C090-DD53-65DF-DFD5-B293C9E60140}"/>
              </a:ext>
            </a:extLst>
          </p:cNvPr>
          <p:cNvSpPr/>
          <p:nvPr/>
        </p:nvSpPr>
        <p:spPr>
          <a:xfrm>
            <a:off x="10202350" y="4506955"/>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cxnSp>
        <p:nvCxnSpPr>
          <p:cNvPr id="53" name="직선 화살표 연결선 52">
            <a:extLst>
              <a:ext uri="{FF2B5EF4-FFF2-40B4-BE49-F238E27FC236}">
                <a16:creationId xmlns:a16="http://schemas.microsoft.com/office/drawing/2014/main" id="{DE57584A-A97B-EEAB-6C99-1EF44BE30C1A}"/>
              </a:ext>
            </a:extLst>
          </p:cNvPr>
          <p:cNvCxnSpPr>
            <a:cxnSpLocks/>
            <a:stCxn id="135" idx="3"/>
            <a:endCxn id="144" idx="1"/>
          </p:cNvCxnSpPr>
          <p:nvPr/>
        </p:nvCxnSpPr>
        <p:spPr>
          <a:xfrm>
            <a:off x="9816586" y="5704927"/>
            <a:ext cx="3857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2CA19071-E59E-1E86-08B0-8C448F71B619}"/>
              </a:ext>
            </a:extLst>
          </p:cNvPr>
          <p:cNvSpPr/>
          <p:nvPr/>
        </p:nvSpPr>
        <p:spPr>
          <a:xfrm>
            <a:off x="793639" y="5731605"/>
            <a:ext cx="1619478"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ErrorAttributes</a:t>
            </a:r>
            <a:endParaRPr lang="ko-KR" altLang="en-US" sz="1400">
              <a:solidFill>
                <a:schemeClr val="bg1"/>
              </a:solidFill>
              <a:latin typeface="+mj-lt"/>
              <a:ea typeface="나눔바른고딕" panose="020B0603020101020101"/>
            </a:endParaRPr>
          </a:p>
        </p:txBody>
      </p:sp>
      <p:sp>
        <p:nvSpPr>
          <p:cNvPr id="75" name="모서리가 둥근 직사각형 38">
            <a:extLst>
              <a:ext uri="{FF2B5EF4-FFF2-40B4-BE49-F238E27FC236}">
                <a16:creationId xmlns:a16="http://schemas.microsoft.com/office/drawing/2014/main" id="{D26CF889-92E7-57E9-9B4C-FACA2E4BE09D}"/>
              </a:ext>
            </a:extLst>
          </p:cNvPr>
          <p:cNvSpPr/>
          <p:nvPr/>
        </p:nvSpPr>
        <p:spPr>
          <a:xfrm>
            <a:off x="4516003" y="4506956"/>
            <a:ext cx="1017457"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Model</a:t>
            </a:r>
            <a:endParaRPr lang="ko-KR" altLang="en-US" sz="1400">
              <a:solidFill>
                <a:schemeClr val="bg1"/>
              </a:solidFill>
              <a:latin typeface="+mj-lt"/>
              <a:ea typeface="나눔바른고딕" panose="020B0603020101020101"/>
            </a:endParaRPr>
          </a:p>
        </p:txBody>
      </p:sp>
      <p:cxnSp>
        <p:nvCxnSpPr>
          <p:cNvPr id="77" name="직선 화살표 연결선 76">
            <a:extLst>
              <a:ext uri="{FF2B5EF4-FFF2-40B4-BE49-F238E27FC236}">
                <a16:creationId xmlns:a16="http://schemas.microsoft.com/office/drawing/2014/main" id="{ED03BC43-21D0-7D62-A453-C253AE5B7CC7}"/>
              </a:ext>
            </a:extLst>
          </p:cNvPr>
          <p:cNvCxnSpPr>
            <a:cxnSpLocks/>
            <a:stCxn id="39" idx="2"/>
            <a:endCxn id="65" idx="0"/>
          </p:cNvCxnSpPr>
          <p:nvPr/>
        </p:nvCxnSpPr>
        <p:spPr>
          <a:xfrm flipH="1">
            <a:off x="1603378" y="4963858"/>
            <a:ext cx="1" cy="767747"/>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C0CF3822-39C0-9B46-A6B7-F0C9E8C152AF}"/>
              </a:ext>
            </a:extLst>
          </p:cNvPr>
          <p:cNvSpPr/>
          <p:nvPr/>
        </p:nvSpPr>
        <p:spPr>
          <a:xfrm>
            <a:off x="1603378" y="5253250"/>
            <a:ext cx="1888659" cy="261610"/>
          </a:xfrm>
          <a:prstGeom prst="rect">
            <a:avLst/>
          </a:prstGeom>
        </p:spPr>
        <p:txBody>
          <a:bodyPr wrap="none">
            <a:spAutoFit/>
          </a:bodyPr>
          <a:lstStyle/>
          <a:p>
            <a:r>
              <a:rPr lang="en-US" altLang="ko-KR" sz="1100">
                <a:latin typeface="+mn-ea"/>
              </a:rPr>
              <a:t>getErrorAttributes(request)</a:t>
            </a:r>
            <a:endParaRPr lang="ko-KR" altLang="en-US" sz="1100">
              <a:latin typeface="+mn-ea"/>
            </a:endParaRPr>
          </a:p>
        </p:txBody>
      </p:sp>
      <p:sp>
        <p:nvSpPr>
          <p:cNvPr id="85" name="직사각형 84">
            <a:extLst>
              <a:ext uri="{FF2B5EF4-FFF2-40B4-BE49-F238E27FC236}">
                <a16:creationId xmlns:a16="http://schemas.microsoft.com/office/drawing/2014/main" id="{B645CC67-7F89-D3D8-5A31-8D429BD88BBE}"/>
              </a:ext>
            </a:extLst>
          </p:cNvPr>
          <p:cNvSpPr/>
          <p:nvPr/>
        </p:nvSpPr>
        <p:spPr>
          <a:xfrm>
            <a:off x="198756" y="295220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88" name="직사각형 87">
            <a:extLst>
              <a:ext uri="{FF2B5EF4-FFF2-40B4-BE49-F238E27FC236}">
                <a16:creationId xmlns:a16="http://schemas.microsoft.com/office/drawing/2014/main" id="{7DFC172B-9E0D-BD27-6799-1BE05FA1528F}"/>
              </a:ext>
            </a:extLst>
          </p:cNvPr>
          <p:cNvSpPr/>
          <p:nvPr/>
        </p:nvSpPr>
        <p:spPr>
          <a:xfrm>
            <a:off x="2723408" y="4816473"/>
            <a:ext cx="1744388" cy="261610"/>
          </a:xfrm>
          <a:prstGeom prst="rect">
            <a:avLst/>
          </a:prstGeom>
        </p:spPr>
        <p:txBody>
          <a:bodyPr wrap="none">
            <a:spAutoFit/>
          </a:bodyPr>
          <a:lstStyle/>
          <a:p>
            <a:r>
              <a:rPr lang="ko-KR" altLang="en-US" sz="1100">
                <a:latin typeface="+mn-ea"/>
              </a:rPr>
              <a:t>오류 정보를</a:t>
            </a:r>
            <a:r>
              <a:rPr lang="en-US" altLang="ko-KR" sz="1100">
                <a:latin typeface="+mn-ea"/>
              </a:rPr>
              <a:t> </a:t>
            </a:r>
            <a:r>
              <a:rPr lang="ko-KR" altLang="en-US" sz="1100">
                <a:latin typeface="+mn-ea"/>
              </a:rPr>
              <a:t>모델에 담음</a:t>
            </a:r>
          </a:p>
        </p:txBody>
      </p:sp>
      <p:cxnSp>
        <p:nvCxnSpPr>
          <p:cNvPr id="98" name="직선 화살표 연결선 97">
            <a:extLst>
              <a:ext uri="{FF2B5EF4-FFF2-40B4-BE49-F238E27FC236}">
                <a16:creationId xmlns:a16="http://schemas.microsoft.com/office/drawing/2014/main" id="{C50ABAF3-AB7C-B1E0-0415-5A409CE9B8E8}"/>
              </a:ext>
            </a:extLst>
          </p:cNvPr>
          <p:cNvCxnSpPr>
            <a:cxnSpLocks/>
            <a:stCxn id="75" idx="3"/>
            <a:endCxn id="40" idx="1"/>
          </p:cNvCxnSpPr>
          <p:nvPr/>
        </p:nvCxnSpPr>
        <p:spPr>
          <a:xfrm>
            <a:off x="5533460" y="4735407"/>
            <a:ext cx="48487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8" name="그림 117">
            <a:extLst>
              <a:ext uri="{FF2B5EF4-FFF2-40B4-BE49-F238E27FC236}">
                <a16:creationId xmlns:a16="http://schemas.microsoft.com/office/drawing/2014/main" id="{5BA4CC57-6A1D-F2F0-D149-330D9D3666FE}"/>
              </a:ext>
            </a:extLst>
          </p:cNvPr>
          <p:cNvPicPr>
            <a:picLocks noChangeAspect="1"/>
          </p:cNvPicPr>
          <p:nvPr/>
        </p:nvPicPr>
        <p:blipFill>
          <a:blip r:embed="rId3"/>
          <a:srcRect l="5987" t="14085"/>
          <a:stretch/>
        </p:blipFill>
        <p:spPr>
          <a:xfrm>
            <a:off x="2618405" y="3323910"/>
            <a:ext cx="1936089" cy="906393"/>
          </a:xfrm>
          <a:prstGeom prst="rect">
            <a:avLst/>
          </a:prstGeom>
        </p:spPr>
      </p:pic>
      <p:sp>
        <p:nvSpPr>
          <p:cNvPr id="131" name="모서리가 둥근 직사각형 38">
            <a:extLst>
              <a:ext uri="{FF2B5EF4-FFF2-40B4-BE49-F238E27FC236}">
                <a16:creationId xmlns:a16="http://schemas.microsoft.com/office/drawing/2014/main" id="{4DFD8153-D933-C92F-3867-CE3405A8A52A}"/>
              </a:ext>
            </a:extLst>
          </p:cNvPr>
          <p:cNvSpPr/>
          <p:nvPr/>
        </p:nvSpPr>
        <p:spPr>
          <a:xfrm>
            <a:off x="6018333" y="5476477"/>
            <a:ext cx="18423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ResponseEntity</a:t>
            </a:r>
            <a:endParaRPr lang="ko-KR" altLang="en-US" sz="1400">
              <a:solidFill>
                <a:schemeClr val="tx1"/>
              </a:solidFill>
              <a:latin typeface="+mj-lt"/>
              <a:ea typeface="나눔바른고딕" panose="020B0603020101020101"/>
            </a:endParaRPr>
          </a:p>
        </p:txBody>
      </p:sp>
      <p:cxnSp>
        <p:nvCxnSpPr>
          <p:cNvPr id="133" name="연결선: 꺾임 132">
            <a:extLst>
              <a:ext uri="{FF2B5EF4-FFF2-40B4-BE49-F238E27FC236}">
                <a16:creationId xmlns:a16="http://schemas.microsoft.com/office/drawing/2014/main" id="{8C0211B7-B706-72E5-6319-5D9B3811EF08}"/>
              </a:ext>
            </a:extLst>
          </p:cNvPr>
          <p:cNvCxnSpPr>
            <a:stCxn id="75" idx="2"/>
            <a:endCxn id="131" idx="1"/>
          </p:cNvCxnSpPr>
          <p:nvPr/>
        </p:nvCxnSpPr>
        <p:spPr>
          <a:xfrm rot="16200000" flipH="1">
            <a:off x="5150997" y="4837591"/>
            <a:ext cx="741071" cy="99360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모서리가 둥근 직사각형 38">
            <a:extLst>
              <a:ext uri="{FF2B5EF4-FFF2-40B4-BE49-F238E27FC236}">
                <a16:creationId xmlns:a16="http://schemas.microsoft.com/office/drawing/2014/main" id="{C36F3AA8-B8DD-EEE8-AF64-FB985F45C0EC}"/>
              </a:ext>
            </a:extLst>
          </p:cNvPr>
          <p:cNvSpPr/>
          <p:nvPr/>
        </p:nvSpPr>
        <p:spPr>
          <a:xfrm>
            <a:off x="8410387" y="5476476"/>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cxnSp>
        <p:nvCxnSpPr>
          <p:cNvPr id="137" name="직선 화살표 연결선 136">
            <a:extLst>
              <a:ext uri="{FF2B5EF4-FFF2-40B4-BE49-F238E27FC236}">
                <a16:creationId xmlns:a16="http://schemas.microsoft.com/office/drawing/2014/main" id="{768CD0C4-1948-E052-6555-0219580BDD13}"/>
              </a:ext>
            </a:extLst>
          </p:cNvPr>
          <p:cNvCxnSpPr>
            <a:cxnSpLocks/>
            <a:endCxn id="118" idx="2"/>
          </p:cNvCxnSpPr>
          <p:nvPr/>
        </p:nvCxnSpPr>
        <p:spPr>
          <a:xfrm flipV="1">
            <a:off x="3586450" y="4230303"/>
            <a:ext cx="0" cy="5051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ECD7EF5F-6413-EBDC-846D-0150A2435C7A}"/>
              </a:ext>
            </a:extLst>
          </p:cNvPr>
          <p:cNvCxnSpPr>
            <a:stCxn id="131" idx="3"/>
            <a:endCxn id="135" idx="1"/>
          </p:cNvCxnSpPr>
          <p:nvPr/>
        </p:nvCxnSpPr>
        <p:spPr>
          <a:xfrm flipV="1">
            <a:off x="7860728" y="5704927"/>
            <a:ext cx="54965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모서리가 둥근 직사각형 38">
            <a:extLst>
              <a:ext uri="{FF2B5EF4-FFF2-40B4-BE49-F238E27FC236}">
                <a16:creationId xmlns:a16="http://schemas.microsoft.com/office/drawing/2014/main" id="{6E5B4FD9-8974-13A5-C857-F02F511F3EDE}"/>
              </a:ext>
            </a:extLst>
          </p:cNvPr>
          <p:cNvSpPr/>
          <p:nvPr/>
        </p:nvSpPr>
        <p:spPr>
          <a:xfrm>
            <a:off x="10202350" y="5476476"/>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2" name="직사각형 1">
            <a:extLst>
              <a:ext uri="{FF2B5EF4-FFF2-40B4-BE49-F238E27FC236}">
                <a16:creationId xmlns:a16="http://schemas.microsoft.com/office/drawing/2014/main" id="{FC581253-1812-50F6-F5BF-930B720361E9}"/>
              </a:ext>
            </a:extLst>
          </p:cNvPr>
          <p:cNvSpPr/>
          <p:nvPr/>
        </p:nvSpPr>
        <p:spPr>
          <a:xfrm>
            <a:off x="5542499" y="4441929"/>
            <a:ext cx="466794" cy="261610"/>
          </a:xfrm>
          <a:prstGeom prst="rect">
            <a:avLst/>
          </a:prstGeom>
        </p:spPr>
        <p:txBody>
          <a:bodyPr wrap="none">
            <a:spAutoFit/>
          </a:bodyPr>
          <a:lstStyle/>
          <a:p>
            <a:r>
              <a:rPr lang="ko-KR" altLang="en-US" sz="1100">
                <a:latin typeface="+mn-ea"/>
              </a:rPr>
              <a:t>화면</a:t>
            </a:r>
          </a:p>
        </p:txBody>
      </p:sp>
      <p:sp>
        <p:nvSpPr>
          <p:cNvPr id="3" name="직사각형 2">
            <a:extLst>
              <a:ext uri="{FF2B5EF4-FFF2-40B4-BE49-F238E27FC236}">
                <a16:creationId xmlns:a16="http://schemas.microsoft.com/office/drawing/2014/main" id="{BBDCAFAC-7ED7-CED7-19F4-5E738A91B0E5}"/>
              </a:ext>
            </a:extLst>
          </p:cNvPr>
          <p:cNvSpPr/>
          <p:nvPr/>
        </p:nvSpPr>
        <p:spPr>
          <a:xfrm>
            <a:off x="5143190" y="5443316"/>
            <a:ext cx="798617" cy="261610"/>
          </a:xfrm>
          <a:prstGeom prst="rect">
            <a:avLst/>
          </a:prstGeom>
        </p:spPr>
        <p:txBody>
          <a:bodyPr wrap="none">
            <a:spAutoFit/>
          </a:bodyPr>
          <a:lstStyle/>
          <a:p>
            <a:r>
              <a:rPr lang="ko-KR" altLang="en-US" sz="1100">
                <a:latin typeface="+mn-ea"/>
              </a:rPr>
              <a:t>본문 응답</a:t>
            </a:r>
          </a:p>
        </p:txBody>
      </p:sp>
    </p:spTree>
    <p:extLst>
      <p:ext uri="{BB962C8B-B14F-4D97-AF65-F5344CB8AC3E}">
        <p14:creationId xmlns:p14="http://schemas.microsoft.com/office/powerpoint/2010/main" val="36466540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6CF26-0A04-6CF5-7E91-6667629DFF29}"/>
            </a:ext>
          </a:extLst>
        </p:cNvPr>
        <p:cNvGrpSpPr/>
        <p:nvPr/>
      </p:nvGrpSpPr>
      <p:grpSpPr>
        <a:xfrm>
          <a:off x="0" y="0"/>
          <a:ext cx="0" cy="0"/>
          <a:chOff x="0" y="0"/>
          <a:chExt cx="0" cy="0"/>
        </a:xfrm>
      </p:grpSpPr>
      <p:sp>
        <p:nvSpPr>
          <p:cNvPr id="17" name="직사각형 16">
            <a:extLst>
              <a:ext uri="{FF2B5EF4-FFF2-40B4-BE49-F238E27FC236}">
                <a16:creationId xmlns:a16="http://schemas.microsoft.com/office/drawing/2014/main" id="{1326BE9E-7549-9F36-3279-49BC72E8CB8F}"/>
              </a:ext>
            </a:extLst>
          </p:cNvPr>
          <p:cNvSpPr/>
          <p:nvPr/>
        </p:nvSpPr>
        <p:spPr>
          <a:xfrm>
            <a:off x="180708" y="20940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a:t>
            </a:r>
          </a:p>
        </p:txBody>
      </p:sp>
      <p:sp>
        <p:nvSpPr>
          <p:cNvPr id="19" name="TextBox 18">
            <a:extLst>
              <a:ext uri="{FF2B5EF4-FFF2-40B4-BE49-F238E27FC236}">
                <a16:creationId xmlns:a16="http://schemas.microsoft.com/office/drawing/2014/main" id="{8C3A309B-C506-9C01-1E76-F203CA13A681}"/>
              </a:ext>
            </a:extLst>
          </p:cNvPr>
          <p:cNvSpPr txBox="1"/>
          <p:nvPr/>
        </p:nvSpPr>
        <p:spPr>
          <a:xfrm>
            <a:off x="302253" y="578740"/>
            <a:ext cx="4283243" cy="2272610"/>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t>timestamp</a:t>
            </a:r>
            <a:r>
              <a:rPr lang="en-US" altLang="ko-KR" sz="1200"/>
              <a:t> - </a:t>
            </a:r>
            <a:r>
              <a:rPr lang="ko-KR" altLang="en-US" sz="1200"/>
              <a:t>오류 정보가 추출된 시간</a:t>
            </a:r>
          </a:p>
          <a:p>
            <a:pPr marL="171450" indent="-171450">
              <a:lnSpc>
                <a:spcPct val="150000"/>
              </a:lnSpc>
              <a:buFont typeface="Arial" panose="020B0604020202020204" pitchFamily="34" charset="0"/>
              <a:buChar char="•"/>
            </a:pPr>
            <a:r>
              <a:rPr lang="en-US" altLang="ko-KR" sz="1200" b="1"/>
              <a:t>status</a:t>
            </a:r>
            <a:r>
              <a:rPr lang="en-US" altLang="ko-KR" sz="1200"/>
              <a:t> - HTTP </a:t>
            </a:r>
            <a:r>
              <a:rPr lang="ko-KR" altLang="en-US" sz="1200"/>
              <a:t>상태 코드</a:t>
            </a:r>
            <a:r>
              <a:rPr lang="en-US" altLang="ko-KR" sz="1200"/>
              <a:t>(404, 500)</a:t>
            </a:r>
            <a:endParaRPr lang="ko-KR" altLang="en-US" sz="1200"/>
          </a:p>
          <a:p>
            <a:pPr marL="171450" indent="-171450">
              <a:lnSpc>
                <a:spcPct val="150000"/>
              </a:lnSpc>
              <a:buFont typeface="Arial" panose="020B0604020202020204" pitchFamily="34" charset="0"/>
              <a:buChar char="•"/>
            </a:pPr>
            <a:r>
              <a:rPr lang="en-US" altLang="ko-KR" sz="1200" b="1"/>
              <a:t>error</a:t>
            </a:r>
            <a:r>
              <a:rPr lang="en-US" altLang="ko-KR" sz="1200"/>
              <a:t> - </a:t>
            </a:r>
            <a:r>
              <a:rPr lang="ko-KR" altLang="en-US" sz="1200"/>
              <a:t>오류 원인</a:t>
            </a:r>
            <a:r>
              <a:rPr lang="en-US" altLang="ko-KR" sz="1200"/>
              <a:t>("Not Found", "Internal Server Error")</a:t>
            </a:r>
            <a:endParaRPr lang="ko-KR" altLang="en-US" sz="1200"/>
          </a:p>
          <a:p>
            <a:pPr marL="171450" indent="-171450">
              <a:lnSpc>
                <a:spcPct val="150000"/>
              </a:lnSpc>
              <a:buFont typeface="Arial" panose="020B0604020202020204" pitchFamily="34" charset="0"/>
              <a:buChar char="•"/>
            </a:pPr>
            <a:r>
              <a:rPr lang="en-US" altLang="ko-KR" sz="1200" b="1"/>
              <a:t>exception</a:t>
            </a:r>
            <a:r>
              <a:rPr lang="en-US" altLang="ko-KR" sz="1200"/>
              <a:t> - </a:t>
            </a:r>
            <a:r>
              <a:rPr lang="ko-KR" altLang="en-US" sz="1200"/>
              <a:t>최상위 예외 클래스 이름</a:t>
            </a:r>
            <a:endParaRPr lang="en-US" altLang="ko-KR" sz="1200"/>
          </a:p>
          <a:p>
            <a:pPr marL="171450" indent="-171450">
              <a:lnSpc>
                <a:spcPct val="150000"/>
              </a:lnSpc>
              <a:buFont typeface="Arial" panose="020B0604020202020204" pitchFamily="34" charset="0"/>
              <a:buChar char="•"/>
            </a:pPr>
            <a:r>
              <a:rPr lang="en-US" altLang="ko-KR" sz="1200" b="1"/>
              <a:t>message</a:t>
            </a:r>
            <a:r>
              <a:rPr lang="en-US" altLang="ko-KR" sz="1200"/>
              <a:t> - </a:t>
            </a:r>
            <a:r>
              <a:rPr lang="ko-KR" altLang="en-US" sz="1200"/>
              <a:t>예외 메시지</a:t>
            </a:r>
            <a:endParaRPr lang="en-US" altLang="ko-KR" sz="1200"/>
          </a:p>
          <a:p>
            <a:pPr marL="171450" indent="-171450">
              <a:lnSpc>
                <a:spcPct val="150000"/>
              </a:lnSpc>
              <a:buFont typeface="Arial" panose="020B0604020202020204" pitchFamily="34" charset="0"/>
              <a:buChar char="•"/>
            </a:pPr>
            <a:r>
              <a:rPr lang="en-US" altLang="ko-KR" sz="1200" b="1"/>
              <a:t>errors</a:t>
            </a:r>
            <a:r>
              <a:rPr lang="en-US" altLang="ko-KR" sz="1200"/>
              <a:t> - BindingResult </a:t>
            </a:r>
            <a:r>
              <a:rPr lang="ko-KR" altLang="en-US" sz="1200"/>
              <a:t>에서 발생한 </a:t>
            </a:r>
            <a:r>
              <a:rPr lang="en-US" altLang="ko-KR" sz="1200"/>
              <a:t>ObjectErrors</a:t>
            </a:r>
          </a:p>
          <a:p>
            <a:pPr marL="171450" indent="-171450">
              <a:lnSpc>
                <a:spcPct val="150000"/>
              </a:lnSpc>
              <a:buFont typeface="Arial" panose="020B0604020202020204" pitchFamily="34" charset="0"/>
              <a:buChar char="•"/>
            </a:pPr>
            <a:r>
              <a:rPr lang="en-US" altLang="ko-KR" sz="1200" b="1"/>
              <a:t>trace</a:t>
            </a:r>
            <a:r>
              <a:rPr lang="en-US" altLang="ko-KR" sz="1200"/>
              <a:t> - </a:t>
            </a:r>
            <a:r>
              <a:rPr lang="ko-KR" altLang="en-US" sz="1200"/>
              <a:t>예외 스택 트레이스</a:t>
            </a:r>
            <a:endParaRPr lang="en-US" altLang="ko-KR" sz="1200"/>
          </a:p>
          <a:p>
            <a:pPr marL="171450" indent="-171450">
              <a:lnSpc>
                <a:spcPct val="150000"/>
              </a:lnSpc>
              <a:buFont typeface="Arial" panose="020B0604020202020204" pitchFamily="34" charset="0"/>
              <a:buChar char="•"/>
            </a:pPr>
            <a:r>
              <a:rPr lang="en-US" altLang="ko-KR" sz="1200" b="1"/>
              <a:t>path</a:t>
            </a:r>
            <a:r>
              <a:rPr lang="en-US" altLang="ko-KR" sz="1200"/>
              <a:t> - </a:t>
            </a:r>
            <a:r>
              <a:rPr lang="ko-KR" altLang="en-US" sz="1200"/>
              <a:t>예외가 발생한 </a:t>
            </a:r>
            <a:r>
              <a:rPr lang="en-US" altLang="ko-KR" sz="1200"/>
              <a:t>URL </a:t>
            </a:r>
            <a:r>
              <a:rPr lang="ko-KR" altLang="en-US" sz="1200"/>
              <a:t>경로</a:t>
            </a:r>
          </a:p>
        </p:txBody>
      </p:sp>
      <p:sp>
        <p:nvSpPr>
          <p:cNvPr id="4" name="Rectangle 1">
            <a:extLst>
              <a:ext uri="{FF2B5EF4-FFF2-40B4-BE49-F238E27FC236}">
                <a16:creationId xmlns:a16="http://schemas.microsoft.com/office/drawing/2014/main" id="{DFA0FDC7-E526-46D9-2FE3-23D229B54566}"/>
              </a:ext>
            </a:extLst>
          </p:cNvPr>
          <p:cNvSpPr>
            <a:spLocks noChangeArrowheads="1"/>
          </p:cNvSpPr>
          <p:nvPr/>
        </p:nvSpPr>
        <p:spPr bwMode="auto">
          <a:xfrm>
            <a:off x="4932327" y="578740"/>
            <a:ext cx="3922915" cy="24096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&gt;Timestamp: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"${timestamp}"</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&gt;Status Code: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&gt;Error: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&gt;Message: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&gt;Path: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"${path}"</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&gt;Exception: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"${exception}"</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&gt;Stack Trace:&lt;/p&gt;&lt;</a:t>
            </a:r>
            <a:r>
              <a:rPr kumimoji="0" lang="ko-KR" altLang="ko-KR" sz="1100" b="0" i="0" u="none" strike="noStrike" cap="none" normalizeH="0" baseline="0">
                <a:ln>
                  <a:noFill/>
                </a:ln>
                <a:solidFill>
                  <a:srgbClr val="16BAAC"/>
                </a:solidFill>
                <a:effectLst/>
                <a:latin typeface="Arial Unicode MS"/>
                <a:ea typeface="JetBrains Mono"/>
              </a:rPr>
              <a:t>pre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"${trace}"</a:t>
            </a:r>
            <a:r>
              <a:rPr kumimoji="0" lang="ko-KR" altLang="ko-KR" sz="1100" b="0" i="0" u="none" strike="noStrike" cap="none" normalizeH="0" baseline="0">
                <a:ln>
                  <a:noFill/>
                </a:ln>
                <a:solidFill>
                  <a:srgbClr val="BCBEC4"/>
                </a:solidFill>
                <a:effectLst/>
                <a:latin typeface="Arial Unicode MS"/>
                <a:ea typeface="JetBrains Mono"/>
              </a:rPr>
              <a:t>&gt;&lt;/pre&gt;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 name="직사각형 1">
            <a:extLst>
              <a:ext uri="{FF2B5EF4-FFF2-40B4-BE49-F238E27FC236}">
                <a16:creationId xmlns:a16="http://schemas.microsoft.com/office/drawing/2014/main" id="{FBD60222-2F97-BAA5-37A6-625B1D99746A}"/>
              </a:ext>
            </a:extLst>
          </p:cNvPr>
          <p:cNvSpPr/>
          <p:nvPr/>
        </p:nvSpPr>
        <p:spPr>
          <a:xfrm>
            <a:off x="180708" y="3284621"/>
            <a:ext cx="487697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제어 설정</a:t>
            </a:r>
            <a:r>
              <a:rPr lang="en-US" altLang="ko-KR" sz="1600" b="1">
                <a:solidFill>
                  <a:schemeClr val="accent1">
                    <a:lumMod val="75000"/>
                  </a:schemeClr>
                </a:solidFill>
                <a:latin typeface="+mn-ea"/>
              </a:rPr>
              <a:t> - </a:t>
            </a:r>
            <a:r>
              <a:rPr lang="en-US" altLang="ko-KR" sz="1600">
                <a:solidFill>
                  <a:schemeClr val="accent1">
                    <a:lumMod val="75000"/>
                  </a:schemeClr>
                </a:solidFill>
                <a:latin typeface="+mn-ea"/>
              </a:rPr>
              <a:t>application.properties</a:t>
            </a:r>
            <a:endParaRPr lang="ko-KR" altLang="en-US" sz="1600">
              <a:solidFill>
                <a:schemeClr val="accent1">
                  <a:lumMod val="75000"/>
                </a:schemeClr>
              </a:solidFill>
              <a:latin typeface="+mn-ea"/>
            </a:endParaRPr>
          </a:p>
        </p:txBody>
      </p:sp>
      <p:sp>
        <p:nvSpPr>
          <p:cNvPr id="5" name="TextBox 4">
            <a:extLst>
              <a:ext uri="{FF2B5EF4-FFF2-40B4-BE49-F238E27FC236}">
                <a16:creationId xmlns:a16="http://schemas.microsoft.com/office/drawing/2014/main" id="{3F3D65F9-6F3E-43D4-CFF9-95AD7FF00DAB}"/>
              </a:ext>
            </a:extLst>
          </p:cNvPr>
          <p:cNvSpPr txBox="1"/>
          <p:nvPr/>
        </p:nvSpPr>
        <p:spPr>
          <a:xfrm>
            <a:off x="297671" y="3656375"/>
            <a:ext cx="5892576" cy="144161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server.error.include-message</a:t>
            </a:r>
          </a:p>
          <a:p>
            <a:pPr marL="171450" indent="-171450">
              <a:lnSpc>
                <a:spcPct val="150000"/>
              </a:lnSpc>
              <a:buFont typeface="Arial" panose="020B0604020202020204" pitchFamily="34" charset="0"/>
              <a:buChar char="•"/>
            </a:pPr>
            <a:r>
              <a:rPr lang="en-US" altLang="ko-KR" sz="1200"/>
              <a:t>server.error.include-binding-errors</a:t>
            </a:r>
          </a:p>
          <a:p>
            <a:pPr marL="171450" indent="-171450">
              <a:lnSpc>
                <a:spcPct val="150000"/>
              </a:lnSpc>
              <a:buFont typeface="Arial" panose="020B0604020202020204" pitchFamily="34" charset="0"/>
              <a:buChar char="•"/>
            </a:pPr>
            <a:r>
              <a:rPr lang="en-US" altLang="ko-KR" sz="1200"/>
              <a:t>server.error.include-exception</a:t>
            </a:r>
          </a:p>
          <a:p>
            <a:pPr marL="171450" indent="-171450">
              <a:lnSpc>
                <a:spcPct val="150000"/>
              </a:lnSpc>
              <a:buFont typeface="Arial" panose="020B0604020202020204" pitchFamily="34" charset="0"/>
              <a:buChar char="•"/>
            </a:pPr>
            <a:r>
              <a:rPr lang="en-US" altLang="ko-KR" sz="1200"/>
              <a:t>server.error.include-stacktrace</a:t>
            </a:r>
          </a:p>
          <a:p>
            <a:pPr marL="171450" indent="-171450">
              <a:lnSpc>
                <a:spcPct val="150000"/>
              </a:lnSpc>
              <a:buFont typeface="Arial" panose="020B0604020202020204" pitchFamily="34" charset="0"/>
              <a:buChar char="•"/>
            </a:pPr>
            <a:r>
              <a:rPr lang="en-US" altLang="ko-KR" sz="1200"/>
              <a:t>server.error.include-path</a:t>
            </a:r>
            <a:endParaRPr lang="ko-KR" altLang="en-US" sz="1200"/>
          </a:p>
        </p:txBody>
      </p:sp>
      <p:graphicFrame>
        <p:nvGraphicFramePr>
          <p:cNvPr id="11" name="표 10">
            <a:extLst>
              <a:ext uri="{FF2B5EF4-FFF2-40B4-BE49-F238E27FC236}">
                <a16:creationId xmlns:a16="http://schemas.microsoft.com/office/drawing/2014/main" id="{88AA3735-F5B2-0EB1-5B78-84005A0A35E1}"/>
              </a:ext>
            </a:extLst>
          </p:cNvPr>
          <p:cNvGraphicFramePr>
            <a:graphicFrameLocks noGrp="1"/>
          </p:cNvGraphicFramePr>
          <p:nvPr>
            <p:extLst>
              <p:ext uri="{D42A27DB-BD31-4B8C-83A1-F6EECF244321}">
                <p14:modId xmlns:p14="http://schemas.microsoft.com/office/powerpoint/2010/main" val="3665496472"/>
              </p:ext>
            </p:extLst>
          </p:nvPr>
        </p:nvGraphicFramePr>
        <p:xfrm>
          <a:off x="3123688" y="3758657"/>
          <a:ext cx="8013788" cy="1237048"/>
        </p:xfrm>
        <a:graphic>
          <a:graphicData uri="http://schemas.openxmlformats.org/drawingml/2006/table">
            <a:tbl>
              <a:tblPr>
                <a:tableStyleId>{5C22544A-7EE6-4342-B048-85BDC9FD1C3A}</a:tableStyleId>
              </a:tblPr>
              <a:tblGrid>
                <a:gridCol w="1259383">
                  <a:extLst>
                    <a:ext uri="{9D8B030D-6E8A-4147-A177-3AD203B41FA5}">
                      <a16:colId xmlns:a16="http://schemas.microsoft.com/office/drawing/2014/main" val="855674948"/>
                    </a:ext>
                  </a:extLst>
                </a:gridCol>
                <a:gridCol w="2856174">
                  <a:extLst>
                    <a:ext uri="{9D8B030D-6E8A-4147-A177-3AD203B41FA5}">
                      <a16:colId xmlns:a16="http://schemas.microsoft.com/office/drawing/2014/main" val="3588212061"/>
                    </a:ext>
                  </a:extLst>
                </a:gridCol>
                <a:gridCol w="1726531">
                  <a:extLst>
                    <a:ext uri="{9D8B030D-6E8A-4147-A177-3AD203B41FA5}">
                      <a16:colId xmlns:a16="http://schemas.microsoft.com/office/drawing/2014/main" val="787321524"/>
                    </a:ext>
                  </a:extLst>
                </a:gridCol>
                <a:gridCol w="2171700">
                  <a:extLst>
                    <a:ext uri="{9D8B030D-6E8A-4147-A177-3AD203B41FA5}">
                      <a16:colId xmlns:a16="http://schemas.microsoft.com/office/drawing/2014/main" val="1385860660"/>
                    </a:ext>
                  </a:extLst>
                </a:gridCol>
              </a:tblGrid>
              <a:tr h="309262">
                <a:tc>
                  <a:txBody>
                    <a:bodyPr/>
                    <a:lstStyle/>
                    <a:p>
                      <a:pPr algn="ctr" fontAlgn="ctr"/>
                      <a:r>
                        <a:rPr lang="ko-KR" altLang="en-US" sz="1100" b="1" u="none" strike="noStrike">
                          <a:effectLst/>
                        </a:rPr>
                        <a:t>설정 값</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사용 환경</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예시 사용</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val="2046513215"/>
                  </a:ext>
                </a:extLst>
              </a:tr>
              <a:tr h="309262">
                <a:tc>
                  <a:txBody>
                    <a:bodyPr/>
                    <a:lstStyle/>
                    <a:p>
                      <a:pPr algn="ctr" fontAlgn="ctr"/>
                      <a:r>
                        <a:rPr lang="en-US" sz="1100" b="0" u="none" strike="noStrike">
                          <a:effectLst/>
                        </a:rPr>
                        <a:t>never</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정보를 절대 포함하지 않음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운영 환경</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 보안이 중요한 </a:t>
                      </a:r>
                      <a:r>
                        <a:rPr lang="en-US" altLang="ko-KR" sz="1100" u="none" strike="noStrike">
                          <a:effectLst/>
                        </a:rPr>
                        <a:t>API</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761013386"/>
                  </a:ext>
                </a:extLst>
              </a:tr>
              <a:tr h="309262">
                <a:tc>
                  <a:txBody>
                    <a:bodyPr/>
                    <a:lstStyle/>
                    <a:p>
                      <a:pPr algn="ctr" fontAlgn="ctr"/>
                      <a:r>
                        <a:rPr lang="en-US" sz="1100" b="0" u="none" strike="noStrike">
                          <a:effectLst/>
                        </a:rPr>
                        <a:t>always</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정보를 항상 포함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개발 환경</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 로컬 디버깅</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290498668"/>
                  </a:ext>
                </a:extLst>
              </a:tr>
              <a:tr h="309262">
                <a:tc>
                  <a:txBody>
                    <a:bodyPr/>
                    <a:lstStyle/>
                    <a:p>
                      <a:pPr algn="ctr" fontAlgn="ctr"/>
                      <a:r>
                        <a:rPr lang="en-US" sz="1100" b="0" u="none" strike="noStrike">
                          <a:effectLst/>
                        </a:rPr>
                        <a:t>on_param</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요청에 특정 파라미터가 있을 때만 포함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개발 </a:t>
                      </a:r>
                      <a:r>
                        <a:rPr lang="en-US" altLang="ko-KR" sz="1100" u="none" strike="noStrike">
                          <a:effectLst/>
                        </a:rPr>
                        <a:t>(</a:t>
                      </a:r>
                      <a:r>
                        <a:rPr lang="ko-KR" altLang="en-US" sz="1100" u="none" strike="noStrike">
                          <a:effectLst/>
                        </a:rPr>
                        <a:t>꼭 필요 시 운영</a:t>
                      </a:r>
                      <a:r>
                        <a:rPr lang="en-US" altLang="ko-KR" sz="1100" u="none" strike="noStrike">
                          <a:effectLst/>
                        </a:rPr>
                        <a:t>)</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en-US" sz="1100" u="none" strike="noStrike">
                          <a:effectLst/>
                        </a:rPr>
                        <a:t> ?message=&amp;exception=</a:t>
                      </a:r>
                      <a:endParaRPr lang="ko-KR" alt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4104225112"/>
                  </a:ext>
                </a:extLst>
              </a:tr>
            </a:tbl>
          </a:graphicData>
        </a:graphic>
      </p:graphicFrame>
      <p:sp>
        <p:nvSpPr>
          <p:cNvPr id="12" name="직사각형 11">
            <a:extLst>
              <a:ext uri="{FF2B5EF4-FFF2-40B4-BE49-F238E27FC236}">
                <a16:creationId xmlns:a16="http://schemas.microsoft.com/office/drawing/2014/main" id="{054A2E16-47C2-55E1-CD8B-3E2023578869}"/>
              </a:ext>
            </a:extLst>
          </p:cNvPr>
          <p:cNvSpPr/>
          <p:nvPr/>
        </p:nvSpPr>
        <p:spPr>
          <a:xfrm>
            <a:off x="409307" y="5280232"/>
            <a:ext cx="3029997" cy="276999"/>
          </a:xfrm>
          <a:prstGeom prst="rect">
            <a:avLst/>
          </a:prstGeom>
        </p:spPr>
        <p:txBody>
          <a:bodyPr wrap="none">
            <a:spAutoFit/>
          </a:bodyPr>
          <a:lstStyle/>
          <a:p>
            <a:r>
              <a:rPr lang="ko-KR" altLang="en-US" sz="1200" b="1">
                <a:latin typeface="+mn-ea"/>
              </a:rPr>
              <a:t>운영 환경 </a:t>
            </a:r>
            <a:r>
              <a:rPr lang="en-US" altLang="ko-KR" sz="1200" b="1">
                <a:latin typeface="+mn-ea"/>
              </a:rPr>
              <a:t>(application-prod.properties)</a:t>
            </a:r>
            <a:endParaRPr lang="ko-KR" altLang="en-US" sz="1200" b="1">
              <a:latin typeface="+mn-ea"/>
            </a:endParaRPr>
          </a:p>
        </p:txBody>
      </p:sp>
      <p:sp>
        <p:nvSpPr>
          <p:cNvPr id="18" name="Rectangle 3">
            <a:extLst>
              <a:ext uri="{FF2B5EF4-FFF2-40B4-BE49-F238E27FC236}">
                <a16:creationId xmlns:a16="http://schemas.microsoft.com/office/drawing/2014/main" id="{29C8385C-360E-D95D-1CD9-EC16B2312D48}"/>
              </a:ext>
            </a:extLst>
          </p:cNvPr>
          <p:cNvSpPr>
            <a:spLocks noChangeArrowheads="1"/>
          </p:cNvSpPr>
          <p:nvPr/>
        </p:nvSpPr>
        <p:spPr bwMode="auto">
          <a:xfrm>
            <a:off x="505327" y="5571951"/>
            <a:ext cx="330868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server.error.include-message=never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server.error.include-binding-errors=never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server.error.include-exception=</a:t>
            </a:r>
            <a:r>
              <a:rPr kumimoji="0" lang="ko-KR" altLang="ko-KR" sz="1100" b="0" i="0" u="none" strike="noStrike" cap="none" normalizeH="0" baseline="0">
                <a:ln>
                  <a:noFill/>
                </a:ln>
                <a:solidFill>
                  <a:srgbClr val="CF8E6D"/>
                </a:solidFill>
                <a:effectLst/>
                <a:latin typeface="Arial Unicode MS"/>
                <a:ea typeface="JetBrains Mono"/>
              </a:rPr>
              <a:t>false</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server.error.include-stacktrace=never</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6893E693-D7AC-6F61-2523-1A1EB932DFE7}"/>
              </a:ext>
            </a:extLst>
          </p:cNvPr>
          <p:cNvSpPr/>
          <p:nvPr/>
        </p:nvSpPr>
        <p:spPr>
          <a:xfrm>
            <a:off x="4193239" y="5280232"/>
            <a:ext cx="2937343" cy="276999"/>
          </a:xfrm>
          <a:prstGeom prst="rect">
            <a:avLst/>
          </a:prstGeom>
        </p:spPr>
        <p:txBody>
          <a:bodyPr wrap="none">
            <a:spAutoFit/>
          </a:bodyPr>
          <a:lstStyle/>
          <a:p>
            <a:r>
              <a:rPr lang="ko-KR" altLang="en-US" sz="1200" b="1">
                <a:latin typeface="+mn-ea"/>
              </a:rPr>
              <a:t>개발 환경 </a:t>
            </a:r>
            <a:r>
              <a:rPr lang="en-US" altLang="ko-KR" sz="1200" b="1">
                <a:latin typeface="+mn-ea"/>
              </a:rPr>
              <a:t>(application-dev.properties)</a:t>
            </a:r>
            <a:endParaRPr lang="ko-KR" altLang="en-US" sz="1200" b="1">
              <a:latin typeface="+mn-ea"/>
            </a:endParaRPr>
          </a:p>
        </p:txBody>
      </p:sp>
      <p:sp>
        <p:nvSpPr>
          <p:cNvPr id="21" name="Rectangle 3">
            <a:extLst>
              <a:ext uri="{FF2B5EF4-FFF2-40B4-BE49-F238E27FC236}">
                <a16:creationId xmlns:a16="http://schemas.microsoft.com/office/drawing/2014/main" id="{3CE740B3-8B3F-5992-A38F-94840D19812B}"/>
              </a:ext>
            </a:extLst>
          </p:cNvPr>
          <p:cNvSpPr>
            <a:spLocks noChangeArrowheads="1"/>
          </p:cNvSpPr>
          <p:nvPr/>
        </p:nvSpPr>
        <p:spPr bwMode="auto">
          <a:xfrm>
            <a:off x="4289259" y="5571951"/>
            <a:ext cx="330868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server.error.include-message=</a:t>
            </a:r>
            <a:r>
              <a:rPr kumimoji="0" lang="en-US" altLang="ko-KR" sz="1100" b="0" i="0" u="none" strike="noStrike" cap="none" normalizeH="0" baseline="0">
                <a:ln>
                  <a:noFill/>
                </a:ln>
                <a:solidFill>
                  <a:srgbClr val="BCBEC4"/>
                </a:solidFill>
                <a:effectLst/>
                <a:latin typeface="Arial Unicode MS"/>
                <a:ea typeface="JetBrains Mono"/>
              </a:rPr>
              <a:t>always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server.error.include-binding-errors=</a:t>
            </a:r>
            <a:r>
              <a:rPr kumimoji="0" lang="en-US" altLang="ko-KR" sz="1100" b="0" i="0" u="none" strike="noStrike" cap="none" normalizeH="0" baseline="0">
                <a:ln>
                  <a:noFill/>
                </a:ln>
                <a:solidFill>
                  <a:srgbClr val="BCBEC4"/>
                </a:solidFill>
                <a:effectLst/>
                <a:latin typeface="Arial Unicode MS"/>
                <a:ea typeface="JetBrains Mono"/>
              </a:rPr>
              <a:t>always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server.error.include-exception=</a:t>
            </a:r>
            <a:r>
              <a:rPr lang="en-US" altLang="ko-KR" sz="1100">
                <a:solidFill>
                  <a:srgbClr val="CF8E6D"/>
                </a:solidFill>
                <a:latin typeface="Arial Unicode MS"/>
                <a:ea typeface="JetBrains Mono"/>
              </a:rPr>
              <a:t>true</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server.error.include-stacktrace=</a:t>
            </a:r>
            <a:r>
              <a:rPr kumimoji="0" lang="en-US" altLang="ko-KR" sz="1100" b="0" i="0" u="none" strike="noStrike" cap="none" normalizeH="0" baseline="0">
                <a:ln>
                  <a:noFill/>
                </a:ln>
                <a:solidFill>
                  <a:srgbClr val="BCBEC4"/>
                </a:solidFill>
                <a:effectLst/>
                <a:latin typeface="Arial Unicode MS"/>
                <a:ea typeface="JetBrains Mono"/>
              </a:rPr>
              <a:t>always</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01E7FEB2-A63A-A491-0517-FC039524A168}"/>
              </a:ext>
            </a:extLst>
          </p:cNvPr>
          <p:cNvSpPr>
            <a:spLocks noChangeArrowheads="1"/>
          </p:cNvSpPr>
          <p:nvPr/>
        </p:nvSpPr>
        <p:spPr bwMode="auto">
          <a:xfrm>
            <a:off x="9031805" y="578740"/>
            <a:ext cx="2801253" cy="93871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"2024-11-23T09:55:01"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"Not Found"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6" name="직사각형 25">
            <a:extLst>
              <a:ext uri="{FF2B5EF4-FFF2-40B4-BE49-F238E27FC236}">
                <a16:creationId xmlns:a16="http://schemas.microsoft.com/office/drawing/2014/main" id="{117D0F40-C14B-0337-660B-9676E0868ABF}"/>
              </a:ext>
            </a:extLst>
          </p:cNvPr>
          <p:cNvSpPr/>
          <p:nvPr/>
        </p:nvSpPr>
        <p:spPr>
          <a:xfrm>
            <a:off x="6387380" y="270515"/>
            <a:ext cx="893193" cy="307777"/>
          </a:xfrm>
          <a:prstGeom prst="rect">
            <a:avLst/>
          </a:prstGeom>
        </p:spPr>
        <p:txBody>
          <a:bodyPr wrap="none">
            <a:spAutoFit/>
          </a:bodyPr>
          <a:lstStyle/>
          <a:p>
            <a:r>
              <a:rPr lang="en-US" altLang="ko-KR" sz="1400">
                <a:latin typeface="+mn-ea"/>
              </a:rPr>
              <a:t>404.html</a:t>
            </a:r>
            <a:endParaRPr lang="ko-KR" altLang="en-US" sz="1400">
              <a:latin typeface="+mn-ea"/>
            </a:endParaRPr>
          </a:p>
        </p:txBody>
      </p:sp>
      <p:sp>
        <p:nvSpPr>
          <p:cNvPr id="27" name="직사각형 26">
            <a:extLst>
              <a:ext uri="{FF2B5EF4-FFF2-40B4-BE49-F238E27FC236}">
                <a16:creationId xmlns:a16="http://schemas.microsoft.com/office/drawing/2014/main" id="{59D4BA6D-DC08-181B-1FC4-0F452C369F7C}"/>
              </a:ext>
            </a:extLst>
          </p:cNvPr>
          <p:cNvSpPr/>
          <p:nvPr/>
        </p:nvSpPr>
        <p:spPr>
          <a:xfrm>
            <a:off x="10162966" y="269005"/>
            <a:ext cx="538930" cy="307777"/>
          </a:xfrm>
          <a:prstGeom prst="rect">
            <a:avLst/>
          </a:prstGeom>
        </p:spPr>
        <p:txBody>
          <a:bodyPr wrap="none">
            <a:spAutoFit/>
          </a:bodyPr>
          <a:lstStyle/>
          <a:p>
            <a:r>
              <a:rPr lang="en-US" altLang="ko-KR" sz="1400">
                <a:latin typeface="+mn-ea"/>
              </a:rPr>
              <a:t>Json</a:t>
            </a:r>
            <a:endParaRPr lang="ko-KR" altLang="en-US" sz="1400">
              <a:latin typeface="+mn-ea"/>
            </a:endParaRPr>
          </a:p>
        </p:txBody>
      </p:sp>
    </p:spTree>
    <p:extLst>
      <p:ext uri="{BB962C8B-B14F-4D97-AF65-F5344CB8AC3E}">
        <p14:creationId xmlns:p14="http://schemas.microsoft.com/office/powerpoint/2010/main" val="176285793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67E9D-F40E-6710-1EFA-D6F68C0072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FD15E4B-6E1C-8D9A-E504-01611E409DAC}"/>
              </a:ext>
            </a:extLst>
          </p:cNvPr>
          <p:cNvSpPr txBox="1"/>
          <p:nvPr/>
        </p:nvSpPr>
        <p:spPr>
          <a:xfrm>
            <a:off x="1750124" y="2779592"/>
            <a:ext cx="8691803" cy="1298817"/>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스프링의 통합 예외 전략</a:t>
            </a:r>
          </a:p>
        </p:txBody>
      </p:sp>
      <p:sp>
        <p:nvSpPr>
          <p:cNvPr id="3" name="TextBox 2">
            <a:extLst>
              <a:ext uri="{FF2B5EF4-FFF2-40B4-BE49-F238E27FC236}">
                <a16:creationId xmlns:a16="http://schemas.microsoft.com/office/drawing/2014/main" id="{544F6ED6-3CDE-BF4B-8F1D-4F868E50F50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22407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68527-C7BE-B9E8-DE55-AED407FE5541}"/>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AECFFD46-043F-5F8F-82C5-0D7E33294CF7}"/>
              </a:ext>
            </a:extLst>
          </p:cNvPr>
          <p:cNvSpPr/>
          <p:nvPr/>
        </p:nvSpPr>
        <p:spPr>
          <a:xfrm>
            <a:off x="172186" y="262813"/>
            <a:ext cx="2414572"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스프링의 </a:t>
            </a:r>
            <a:r>
              <a:rPr lang="en-US" altLang="ko-KR" b="1">
                <a:solidFill>
                  <a:schemeClr val="accent1">
                    <a:lumMod val="75000"/>
                  </a:schemeClr>
                </a:solidFill>
                <a:latin typeface="+mj-lt"/>
              </a:rPr>
              <a:t>Request</a:t>
            </a:r>
            <a:endParaRPr lang="ko-KR" altLang="en-US" b="1">
              <a:solidFill>
                <a:schemeClr val="accent1">
                  <a:lumMod val="75000"/>
                </a:schemeClr>
              </a:solidFill>
              <a:latin typeface="+mj-lt"/>
            </a:endParaRPr>
          </a:p>
        </p:txBody>
      </p:sp>
      <p:pic>
        <p:nvPicPr>
          <p:cNvPr id="3" name="그림 2">
            <a:extLst>
              <a:ext uri="{FF2B5EF4-FFF2-40B4-BE49-F238E27FC236}">
                <a16:creationId xmlns:a16="http://schemas.microsoft.com/office/drawing/2014/main" id="{2D7140EB-71B0-69E2-7F67-15BE69684C90}"/>
              </a:ext>
            </a:extLst>
          </p:cNvPr>
          <p:cNvPicPr>
            <a:picLocks noChangeAspect="1"/>
          </p:cNvPicPr>
          <p:nvPr/>
        </p:nvPicPr>
        <p:blipFill>
          <a:blip r:embed="rId3"/>
          <a:stretch>
            <a:fillRect/>
          </a:stretch>
        </p:blipFill>
        <p:spPr>
          <a:xfrm>
            <a:off x="9763533" y="632145"/>
            <a:ext cx="2355243" cy="3476472"/>
          </a:xfrm>
          <a:prstGeom prst="rect">
            <a:avLst/>
          </a:prstGeom>
        </p:spPr>
      </p:pic>
      <p:pic>
        <p:nvPicPr>
          <p:cNvPr id="5" name="그림 4">
            <a:extLst>
              <a:ext uri="{FF2B5EF4-FFF2-40B4-BE49-F238E27FC236}">
                <a16:creationId xmlns:a16="http://schemas.microsoft.com/office/drawing/2014/main" id="{A905E1AA-AF90-6A1A-4EF2-3ED18CC3170F}"/>
              </a:ext>
            </a:extLst>
          </p:cNvPr>
          <p:cNvPicPr>
            <a:picLocks noChangeAspect="1"/>
          </p:cNvPicPr>
          <p:nvPr/>
        </p:nvPicPr>
        <p:blipFill>
          <a:blip r:embed="rId4"/>
          <a:stretch>
            <a:fillRect/>
          </a:stretch>
        </p:blipFill>
        <p:spPr>
          <a:xfrm>
            <a:off x="9772781" y="4469078"/>
            <a:ext cx="2336745" cy="1240395"/>
          </a:xfrm>
          <a:prstGeom prst="rect">
            <a:avLst/>
          </a:prstGeom>
        </p:spPr>
      </p:pic>
      <p:pic>
        <p:nvPicPr>
          <p:cNvPr id="8" name="그림 7">
            <a:extLst>
              <a:ext uri="{FF2B5EF4-FFF2-40B4-BE49-F238E27FC236}">
                <a16:creationId xmlns:a16="http://schemas.microsoft.com/office/drawing/2014/main" id="{CDDB52B3-1550-7DF6-1A7F-B211C3CC71B0}"/>
              </a:ext>
            </a:extLst>
          </p:cNvPr>
          <p:cNvPicPr>
            <a:picLocks noChangeAspect="1"/>
          </p:cNvPicPr>
          <p:nvPr/>
        </p:nvPicPr>
        <p:blipFill>
          <a:blip r:embed="rId5"/>
          <a:stretch>
            <a:fillRect/>
          </a:stretch>
        </p:blipFill>
        <p:spPr>
          <a:xfrm>
            <a:off x="6163451" y="632145"/>
            <a:ext cx="3400906" cy="6124074"/>
          </a:xfrm>
          <a:prstGeom prst="rect">
            <a:avLst/>
          </a:prstGeom>
        </p:spPr>
      </p:pic>
      <p:cxnSp>
        <p:nvCxnSpPr>
          <p:cNvPr id="11" name="직선 화살표 연결선 10">
            <a:extLst>
              <a:ext uri="{FF2B5EF4-FFF2-40B4-BE49-F238E27FC236}">
                <a16:creationId xmlns:a16="http://schemas.microsoft.com/office/drawing/2014/main" id="{18037321-2EA4-5177-8526-971A9017FAD1}"/>
              </a:ext>
            </a:extLst>
          </p:cNvPr>
          <p:cNvCxnSpPr>
            <a:stCxn id="5" idx="0"/>
            <a:endCxn id="3" idx="2"/>
          </p:cNvCxnSpPr>
          <p:nvPr/>
        </p:nvCxnSpPr>
        <p:spPr>
          <a:xfrm flipV="1">
            <a:off x="10941154" y="4108617"/>
            <a:ext cx="1" cy="3604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120BFB4A-152B-CD7C-4B40-45CDBF5E10DB}"/>
              </a:ext>
            </a:extLst>
          </p:cNvPr>
          <p:cNvCxnSpPr>
            <a:cxnSpLocks/>
            <a:endCxn id="5" idx="1"/>
          </p:cNvCxnSpPr>
          <p:nvPr/>
        </p:nvCxnSpPr>
        <p:spPr>
          <a:xfrm>
            <a:off x="9564357" y="5089276"/>
            <a:ext cx="2084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F22ADC3B-A053-62D1-0388-6CE01309AED5}"/>
              </a:ext>
            </a:extLst>
          </p:cNvPr>
          <p:cNvSpPr/>
          <p:nvPr/>
        </p:nvSpPr>
        <p:spPr>
          <a:xfrm>
            <a:off x="172185" y="674796"/>
            <a:ext cx="5572893" cy="2272610"/>
          </a:xfrm>
          <a:prstGeom prst="rect">
            <a:avLst/>
          </a:prstGeom>
        </p:spPr>
        <p:txBody>
          <a:bodyPr wrap="square">
            <a:spAutoFit/>
          </a:bodyPr>
          <a:lstStyle/>
          <a:p>
            <a:pPr marL="228600" indent="-228600">
              <a:lnSpc>
                <a:spcPct val="150000"/>
              </a:lnSpc>
              <a:buFont typeface="+mj-lt"/>
              <a:buAutoNum type="arabicParenR"/>
            </a:pPr>
            <a:r>
              <a:rPr lang="en-US" altLang="ko-KR" sz="1200" b="1"/>
              <a:t>WebRequest</a:t>
            </a:r>
          </a:p>
          <a:p>
            <a:pPr marL="228600" indent="-228600">
              <a:lnSpc>
                <a:spcPct val="150000"/>
              </a:lnSpc>
              <a:buFont typeface="+mj-lt"/>
              <a:buAutoNum type="arabicParenR"/>
            </a:pPr>
            <a:endParaRPr lang="en-US" altLang="ko-KR" sz="1200" b="1"/>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r>
              <a:rPr lang="en-US" altLang="ko-KR" sz="1200" b="1"/>
              <a:t>NativeWebRequest</a:t>
            </a:r>
          </a:p>
          <a:p>
            <a:pPr lvl="1">
              <a:lnSpc>
                <a:spcPct val="150000"/>
              </a:lnSpc>
            </a:pPr>
            <a:endParaRPr lang="en-US" altLang="ko-KR" sz="1200"/>
          </a:p>
          <a:p>
            <a:pPr marL="228600" indent="-228600">
              <a:lnSpc>
                <a:spcPct val="150000"/>
              </a:lnSpc>
              <a:buFont typeface="+mj-lt"/>
              <a:buAutoNum type="arabicParenR"/>
            </a:pPr>
            <a:endParaRPr lang="en-US" altLang="ko-KR" sz="1200">
              <a:solidFill>
                <a:schemeClr val="tx1">
                  <a:lumMod val="65000"/>
                  <a:lumOff val="35000"/>
                </a:schemeClr>
              </a:solidFill>
              <a:latin typeface="+mj-lt"/>
            </a:endParaRPr>
          </a:p>
          <a:p>
            <a:pPr marL="228600" indent="-228600">
              <a:lnSpc>
                <a:spcPct val="150000"/>
              </a:lnSpc>
              <a:buFont typeface="+mj-lt"/>
              <a:buAutoNum type="arabicParenR"/>
            </a:pPr>
            <a:endParaRPr lang="en-US" altLang="ko-KR" sz="1200">
              <a:solidFill>
                <a:schemeClr val="tx1">
                  <a:lumMod val="65000"/>
                  <a:lumOff val="35000"/>
                </a:schemeClr>
              </a:solidFill>
              <a:latin typeface="+mj-lt"/>
            </a:endParaRPr>
          </a:p>
          <a:p>
            <a:pPr marL="228600" indent="-228600">
              <a:lnSpc>
                <a:spcPct val="150000"/>
              </a:lnSpc>
              <a:buFont typeface="+mj-lt"/>
              <a:buAutoNum type="arabicParenR"/>
            </a:pPr>
            <a:r>
              <a:rPr lang="en-US" altLang="ko-KR" sz="1200" b="1"/>
              <a:t>ServletWebRequest</a:t>
            </a:r>
          </a:p>
        </p:txBody>
      </p:sp>
      <p:sp>
        <p:nvSpPr>
          <p:cNvPr id="21" name="Rectangle 1">
            <a:extLst>
              <a:ext uri="{FF2B5EF4-FFF2-40B4-BE49-F238E27FC236}">
                <a16:creationId xmlns:a16="http://schemas.microsoft.com/office/drawing/2014/main" id="{9C2725B7-719B-B6C4-7DED-B0B11E501494}"/>
              </a:ext>
            </a:extLst>
          </p:cNvPr>
          <p:cNvSpPr>
            <a:spLocks noChangeArrowheads="1"/>
          </p:cNvSpPr>
          <p:nvPr/>
        </p:nvSpPr>
        <p:spPr bwMode="auto">
          <a:xfrm>
            <a:off x="371361" y="3588198"/>
            <a:ext cx="5572893" cy="259500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CBEC4"/>
                </a:solidFill>
                <a:effectLst/>
                <a:latin typeface="Arial Unicode MS"/>
                <a:ea typeface="JetBrains Mono"/>
              </a:rPr>
              <a:t>ServletWebRequest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 </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F8E6D"/>
                </a:solidFill>
                <a:effectLst/>
                <a:latin typeface="Arial Unicode MS"/>
                <a:ea typeface="JetBrains Mono"/>
              </a:rPr>
              <a:t>new </a:t>
            </a:r>
            <a:r>
              <a:rPr kumimoji="0" lang="ko-KR" altLang="ko-KR" sz="1050" b="0" i="0" u="none" strike="noStrike" cap="none" normalizeH="0" baseline="0">
                <a:ln>
                  <a:noFill/>
                </a:ln>
                <a:solidFill>
                  <a:srgbClr val="BCBEC4"/>
                </a:solidFill>
                <a:effectLst/>
                <a:latin typeface="Arial Unicode MS"/>
                <a:ea typeface="JetBrains Mono"/>
              </a:rPr>
              <a:t>ServletWebRequest(httpRequest, httpResponse);</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String </a:t>
            </a:r>
            <a:r>
              <a:rPr kumimoji="0" lang="ko-KR" altLang="ko-KR" sz="1050" b="0" i="0" u="none" strike="noStrike" cap="none" normalizeH="0" baseline="0">
                <a:ln>
                  <a:noFill/>
                </a:ln>
                <a:solidFill>
                  <a:srgbClr val="C77DBB"/>
                </a:solidFill>
                <a:effectLst/>
                <a:latin typeface="Arial Unicode MS"/>
                <a:ea typeface="JetBrains Mono"/>
              </a:rPr>
              <a:t>headerValue </a:t>
            </a:r>
            <a:r>
              <a:rPr kumimoji="0" lang="ko-KR" altLang="ko-KR" sz="1050" b="0" i="0" u="none" strike="noStrike" cap="none" normalizeH="0" baseline="0">
                <a:ln>
                  <a:noFill/>
                </a:ln>
                <a:solidFill>
                  <a:srgbClr val="BCBEC4"/>
                </a:solidFill>
                <a:effectLst/>
                <a:latin typeface="Arial Unicode MS"/>
                <a:ea typeface="JetBrains Mono"/>
              </a:rPr>
              <a: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a:t>
            </a:r>
            <a:r>
              <a:rPr kumimoji="0" lang="ko-KR" altLang="ko-KR" sz="1050" b="0" i="0" u="none" strike="noStrike" cap="none" normalizeH="0" baseline="0">
                <a:ln>
                  <a:noFill/>
                </a:ln>
                <a:solidFill>
                  <a:srgbClr val="BCBEC4"/>
                </a:solidFill>
                <a:effectLst/>
                <a:latin typeface="Arial Unicode MS"/>
                <a:ea typeface="JetBrains Mono"/>
              </a:rPr>
              <a:t>.getHeader(</a:t>
            </a:r>
            <a:r>
              <a:rPr kumimoji="0" lang="ko-KR" altLang="ko-KR" sz="1050" b="0" i="0" u="none" strike="noStrike" cap="none" normalizeH="0" baseline="0">
                <a:ln>
                  <a:noFill/>
                </a:ln>
                <a:solidFill>
                  <a:srgbClr val="6AAB73"/>
                </a:solidFill>
                <a:effectLst/>
                <a:latin typeface="Arial Unicode MS"/>
                <a:ea typeface="JetBrains Mono"/>
              </a:rPr>
              <a:t>"User-Agent"</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String </a:t>
            </a:r>
            <a:r>
              <a:rPr kumimoji="0" lang="ko-KR" altLang="ko-KR" sz="1050" b="0" i="0" u="none" strike="noStrike" cap="none" normalizeH="0" baseline="0">
                <a:ln>
                  <a:noFill/>
                </a:ln>
                <a:solidFill>
                  <a:srgbClr val="C77DBB"/>
                </a:solidFill>
                <a:effectLst/>
                <a:latin typeface="Arial Unicode MS"/>
                <a:ea typeface="JetBrains Mono"/>
              </a:rPr>
              <a:t>paramValue </a:t>
            </a:r>
            <a:r>
              <a:rPr kumimoji="0" lang="ko-KR" altLang="ko-KR" sz="1050" b="0" i="0" u="none" strike="noStrike" cap="none" normalizeH="0" baseline="0">
                <a:ln>
                  <a:noFill/>
                </a:ln>
                <a:solidFill>
                  <a:srgbClr val="BCBEC4"/>
                </a:solidFill>
                <a:effectLst/>
                <a:latin typeface="Arial Unicode MS"/>
                <a:ea typeface="JetBrains Mono"/>
              </a:rPr>
              <a: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a:t>
            </a:r>
            <a:r>
              <a:rPr kumimoji="0" lang="ko-KR" altLang="ko-KR" sz="1050" b="0" i="0" u="none" strike="noStrike" cap="none" normalizeH="0" baseline="0">
                <a:ln>
                  <a:noFill/>
                </a:ln>
                <a:solidFill>
                  <a:srgbClr val="BCBEC4"/>
                </a:solidFill>
                <a:effectLst/>
                <a:latin typeface="Arial Unicode MS"/>
                <a:ea typeface="JetBrains Mono"/>
              </a:rPr>
              <a:t>.getParameter(</a:t>
            </a:r>
            <a:r>
              <a:rPr kumimoji="0" lang="ko-KR" altLang="ko-KR" sz="1050" b="0" i="0" u="none" strike="noStrike" cap="none" normalizeH="0" baseline="0">
                <a:ln>
                  <a:noFill/>
                </a:ln>
                <a:solidFill>
                  <a:srgbClr val="6AAB73"/>
                </a:solidFill>
                <a:effectLst/>
                <a:latin typeface="Arial Unicode MS"/>
                <a:ea typeface="JetBrains Mono"/>
              </a:rPr>
              <a:t>"name"</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네이티브 요청 객체 활용 가능</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50" b="0" i="0" u="none" strike="noStrike" cap="none" normalizeH="0" baseline="0">
                <a:ln>
                  <a:noFill/>
                </a:ln>
                <a:solidFill>
                  <a:srgbClr val="BCBEC4"/>
                </a:solidFill>
                <a:effectLst/>
                <a:latin typeface="Arial Unicode MS"/>
                <a:ea typeface="JetBrains Mono"/>
              </a:rPr>
              <a:t>HttpServletRequest </a:t>
            </a:r>
            <a:r>
              <a:rPr lang="en-US" altLang="ko-KR" sz="1050">
                <a:solidFill>
                  <a:srgbClr val="C77DBB"/>
                </a:solidFill>
                <a:latin typeface="Arial Unicode MS"/>
                <a:ea typeface="JetBrains Mono"/>
              </a:rPr>
              <a:t>request</a:t>
            </a:r>
            <a:r>
              <a:rPr kumimoji="0" lang="ko-KR" altLang="ko-KR" sz="1050" b="0" i="0" u="none" strike="noStrike" cap="none" normalizeH="0" baseline="0">
                <a:ln>
                  <a:noFill/>
                </a:ln>
                <a:solidFill>
                  <a:srgbClr val="C77DBB"/>
                </a:solidFill>
                <a:effectLst/>
                <a:latin typeface="Arial Unicode MS"/>
                <a:ea typeface="JetBrains Mono"/>
              </a:rPr>
              <a:t> </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77DBB"/>
                </a:solidFill>
                <a:effectLst/>
                <a:latin typeface="Arial Unicode MS"/>
                <a:ea typeface="JetBrains Mono"/>
              </a:rPr>
              <a:t>servletWebRequest</a:t>
            </a:r>
            <a:r>
              <a:rPr kumimoji="0" lang="ko-KR" altLang="ko-KR" sz="1050" b="0" i="0" u="none" strike="noStrike" cap="none" normalizeH="0" baseline="0">
                <a:ln>
                  <a:noFill/>
                </a:ln>
                <a:solidFill>
                  <a:srgbClr val="BCBEC4"/>
                </a:solidFill>
                <a:effectLst/>
                <a:latin typeface="Arial Unicode MS"/>
                <a:ea typeface="JetBrains Mono"/>
              </a:rPr>
              <a:t>.getNativeRequest(HttpServletRequest.</a:t>
            </a:r>
            <a:r>
              <a:rPr kumimoji="0" lang="ko-KR" altLang="ko-KR" sz="1050" b="0" i="0" u="none" strike="noStrike" cap="none" normalizeH="0" baseline="0">
                <a:ln>
                  <a:noFill/>
                </a:ln>
                <a:solidFill>
                  <a:srgbClr val="CF8E6D"/>
                </a:solidFill>
                <a:effectLst/>
                <a:latin typeface="Arial Unicode MS"/>
                <a:ea typeface="JetBrains Mono"/>
              </a:rPr>
              <a:t>class</a:t>
            </a:r>
            <a:r>
              <a:rPr kumimoji="0" lang="ko-KR" altLang="ko-KR" sz="1050" b="0" i="0" u="none" strike="noStrike" cap="none" normalizeH="0" baseline="0">
                <a:ln>
                  <a:noFill/>
                </a:ln>
                <a:solidFill>
                  <a:srgbClr val="BCBEC4"/>
                </a:solidFill>
                <a:effectLst/>
                <a:latin typeface="Arial Unicode MS"/>
                <a:ea typeface="JetBrains Mono"/>
              </a:rPr>
              <a:t>);</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CBEC4"/>
                </a:solidFill>
                <a:effectLst/>
                <a:latin typeface="Arial Unicode MS"/>
                <a:ea typeface="JetBrains Mono"/>
              </a:rPr>
              <a:t>System.out.</a:t>
            </a:r>
            <a:r>
              <a:rPr kumimoji="0" lang="ko-KR" altLang="ko-KR" sz="1050" b="0" i="0" u="none" strike="noStrike" cap="none" normalizeH="0" baseline="0">
                <a:ln>
                  <a:noFill/>
                </a:ln>
                <a:solidFill>
                  <a:srgbClr val="56A8F5"/>
                </a:solidFill>
                <a:effectLst/>
                <a:latin typeface="Arial Unicode MS"/>
                <a:ea typeface="JetBrains Mono"/>
              </a:rPr>
              <a:t>println</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6AAB73"/>
                </a:solidFill>
                <a:effectLst/>
                <a:latin typeface="Arial Unicode MS"/>
                <a:ea typeface="JetBrains Mono"/>
              </a:rPr>
              <a:t>"Native Request URI: " </a:t>
            </a:r>
            <a:r>
              <a:rPr kumimoji="0" lang="ko-KR" altLang="ko-KR" sz="1050" b="0" i="0" u="none" strike="noStrike" cap="none" normalizeH="0" baseline="0">
                <a:ln>
                  <a:noFill/>
                </a:ln>
                <a:solidFill>
                  <a:srgbClr val="BCBEC4"/>
                </a:solidFill>
                <a:effectLst/>
                <a:latin typeface="Arial Unicode MS"/>
                <a:ea typeface="JetBrains Mono"/>
              </a:rPr>
              <a:t>+ </a:t>
            </a:r>
            <a:r>
              <a:rPr lang="en-US" altLang="ko-KR" sz="1050">
                <a:solidFill>
                  <a:srgbClr val="C77DBB"/>
                </a:solidFill>
                <a:latin typeface="Arial Unicode MS"/>
                <a:ea typeface="JetBrains Mono"/>
              </a:rPr>
              <a:t>request</a:t>
            </a:r>
            <a:r>
              <a:rPr kumimoji="0" lang="ko-KR" altLang="ko-KR" sz="1050" b="0" i="0" u="none" strike="noStrike" cap="none" normalizeH="0" baseline="0">
                <a:ln>
                  <a:noFill/>
                </a:ln>
                <a:solidFill>
                  <a:srgbClr val="BCBEC4"/>
                </a:solidFill>
                <a:effectLst/>
                <a:latin typeface="Arial Unicode MS"/>
                <a:ea typeface="JetBrains Mono"/>
              </a:rPr>
              <a:t>.getRequestURI());</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endParaRPr lang="en-US" altLang="ko-KR" sz="1050">
              <a:solidFill>
                <a:srgbClr val="BCBEC4"/>
              </a:solidFill>
              <a:latin typeface="Arial Unicode MS"/>
            </a:endParaRPr>
          </a:p>
          <a:p>
            <a:pPr eaLnBrk="0" fontAlgn="base" latinLnBrk="0" hangingPunct="0">
              <a:lnSpc>
                <a:spcPct val="130000"/>
              </a:lnSpc>
              <a:spcBef>
                <a:spcPct val="0"/>
              </a:spcBef>
              <a:spcAft>
                <a:spcPct val="0"/>
              </a:spcAft>
            </a:pP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네이티브 </a:t>
            </a:r>
            <a:r>
              <a:rPr lang="ko-KR" altLang="en-US" sz="1050">
                <a:solidFill>
                  <a:srgbClr val="7A7E85"/>
                </a:solidFill>
                <a:latin typeface="Courier New" panose="02070309020205020404" pitchFamily="49" charset="0"/>
                <a:ea typeface="JetBrains Mono"/>
                <a:cs typeface="Courier New" panose="02070309020205020404" pitchFamily="49" charset="0"/>
              </a:rPr>
              <a:t>응답</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객체 활용 가능</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50" b="0" i="0" u="none" strike="noStrike" cap="none" normalizeH="0" baseline="0">
                <a:ln>
                  <a:noFill/>
                </a:ln>
                <a:solidFill>
                  <a:srgbClr val="BCBEC4"/>
                </a:solidFill>
                <a:effectLst/>
                <a:latin typeface="Arial Unicode MS"/>
                <a:ea typeface="JetBrains Mono"/>
              </a:rPr>
              <a:t>servletWebRequest.</a:t>
            </a:r>
            <a:r>
              <a:rPr kumimoji="0" lang="ko-KR" altLang="ko-KR" sz="1050" b="0" i="0" u="none" strike="noStrike" cap="none" normalizeH="0" baseline="0">
                <a:ln>
                  <a:noFill/>
                </a:ln>
                <a:solidFill>
                  <a:srgbClr val="56A8F5"/>
                </a:solidFill>
                <a:effectLst/>
                <a:latin typeface="Arial Unicode MS"/>
                <a:ea typeface="JetBrains Mono"/>
              </a:rPr>
              <a:t>getResponse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setStatus</a:t>
            </a:r>
            <a:r>
              <a:rPr kumimoji="0" lang="ko-KR" altLang="ko-KR" sz="1050" b="0" i="0" u="none" strike="noStrike" cap="none" normalizeH="0" baseline="0">
                <a:ln>
                  <a:noFill/>
                </a:ln>
                <a:solidFill>
                  <a:srgbClr val="BCBEC4"/>
                </a:solidFill>
                <a:effectLst/>
                <a:latin typeface="Arial Unicode MS"/>
                <a:ea typeface="JetBrains Mono"/>
              </a:rPr>
              <a:t>(HttpServletResponse.</a:t>
            </a:r>
            <a:r>
              <a:rPr kumimoji="0" lang="ko-KR" altLang="ko-KR" sz="1050" b="0" i="1" u="none" strike="noStrike" cap="none" normalizeH="0" baseline="0">
                <a:ln>
                  <a:noFill/>
                </a:ln>
                <a:solidFill>
                  <a:srgbClr val="C77DBB"/>
                </a:solidFill>
                <a:effectLst/>
                <a:latin typeface="Arial Unicode MS"/>
                <a:ea typeface="JetBrains Mono"/>
              </a:rPr>
              <a:t>SC_OK</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servletWebRequest.</a:t>
            </a:r>
            <a:r>
              <a:rPr kumimoji="0" lang="ko-KR" altLang="ko-KR" sz="1050" b="0" i="0" u="none" strike="noStrike" cap="none" normalizeH="0" baseline="0">
                <a:ln>
                  <a:noFill/>
                </a:ln>
                <a:solidFill>
                  <a:srgbClr val="56A8F5"/>
                </a:solidFill>
                <a:effectLst/>
                <a:latin typeface="Arial Unicode MS"/>
                <a:ea typeface="JetBrains Mono"/>
              </a:rPr>
              <a:t>getResponse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getWriter</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write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6AAB73"/>
                </a:solidFill>
                <a:effectLst/>
                <a:latin typeface="Arial Unicode MS"/>
                <a:ea typeface="JetBrains Mono"/>
              </a:rPr>
              <a:t>“</a:t>
            </a:r>
            <a:r>
              <a:rPr kumimoji="0" lang="en-US" altLang="ko-KR" sz="1050" b="0" i="0" u="none" strike="noStrike" cap="none" normalizeH="0" baseline="0">
                <a:ln>
                  <a:noFill/>
                </a:ln>
                <a:solidFill>
                  <a:srgbClr val="6AAB73"/>
                </a:solidFill>
                <a:effectLst/>
                <a:latin typeface="Arial Unicode MS"/>
                <a:ea typeface="JetBrains Mono"/>
              </a:rPr>
              <a:t>successful</a:t>
            </a:r>
            <a:r>
              <a:rPr kumimoji="0" lang="ko-KR" altLang="ko-KR" sz="1050" b="0" i="0" u="none" strike="noStrike" cap="none" normalizeH="0" baseline="0">
                <a:ln>
                  <a:noFill/>
                </a:ln>
                <a:solidFill>
                  <a:srgbClr val="6AAB73"/>
                </a:solidFill>
                <a:effectLst/>
                <a:latin typeface="Arial Unicode MS"/>
                <a:ea typeface="JetBrains Mono"/>
              </a:rPr>
              <a:t>"</a:t>
            </a:r>
            <a:r>
              <a:rPr kumimoji="0" lang="ko-KR" altLang="ko-KR" sz="1050" b="0" i="0" u="none" strike="noStrike" cap="none" normalizeH="0" baseline="0">
                <a:ln>
                  <a:noFill/>
                </a:ln>
                <a:solidFill>
                  <a:srgbClr val="BCBEC4"/>
                </a:solidFill>
                <a:effectLst/>
                <a:latin typeface="Arial Unicode MS"/>
                <a:ea typeface="JetBrains Mono"/>
              </a:rPr>
              <a:t>);</a:t>
            </a:r>
            <a:endParaRPr kumimoji="0" lang="ko-KR" altLang="ko-KR" sz="1050" b="0" i="0" u="none" strike="noStrike" cap="none" normalizeH="0" baseline="0">
              <a:ln>
                <a:noFill/>
              </a:ln>
              <a:solidFill>
                <a:schemeClr val="tx1"/>
              </a:solidFill>
              <a:effectLst/>
              <a:latin typeface="Arial" panose="020B0604020202020204" pitchFamily="34" charset="0"/>
            </a:endParaRPr>
          </a:p>
        </p:txBody>
      </p:sp>
      <p:sp>
        <p:nvSpPr>
          <p:cNvPr id="34" name="TextBox 33">
            <a:extLst>
              <a:ext uri="{FF2B5EF4-FFF2-40B4-BE49-F238E27FC236}">
                <a16:creationId xmlns:a16="http://schemas.microsoft.com/office/drawing/2014/main" id="{6DA2015D-2535-415E-318A-07D90F277610}"/>
              </a:ext>
            </a:extLst>
          </p:cNvPr>
          <p:cNvSpPr txBox="1"/>
          <p:nvPr/>
        </p:nvSpPr>
        <p:spPr>
          <a:xfrm>
            <a:off x="419600" y="1030439"/>
            <a:ext cx="6097002" cy="313547"/>
          </a:xfrm>
          <a:prstGeom prst="rect">
            <a:avLst/>
          </a:prstGeom>
          <a:noFill/>
        </p:spPr>
        <p:txBody>
          <a:bodyPr wrap="square">
            <a:spAutoFit/>
          </a:bodyPr>
          <a:lstStyle/>
          <a:p>
            <a:pPr>
              <a:lnSpc>
                <a:spcPct val="150000"/>
              </a:lnSpc>
            </a:pPr>
            <a:r>
              <a:rPr lang="en-US" altLang="ko-KR" sz="1100"/>
              <a:t>HTTP </a:t>
            </a:r>
            <a:r>
              <a:rPr lang="ko-KR" altLang="en-US" sz="1100"/>
              <a:t>요청의 파라미터</a:t>
            </a:r>
            <a:r>
              <a:rPr lang="en-US" altLang="ko-KR" sz="1100"/>
              <a:t>, </a:t>
            </a:r>
            <a:r>
              <a:rPr lang="ko-KR" altLang="en-US" sz="1100"/>
              <a:t>헤더 등 메타데이터에 대한 추상화된 접근을 제공하는 인터페이스</a:t>
            </a:r>
          </a:p>
        </p:txBody>
      </p:sp>
      <p:sp>
        <p:nvSpPr>
          <p:cNvPr id="35" name="TextBox 34">
            <a:extLst>
              <a:ext uri="{FF2B5EF4-FFF2-40B4-BE49-F238E27FC236}">
                <a16:creationId xmlns:a16="http://schemas.microsoft.com/office/drawing/2014/main" id="{A8E15C95-733B-8A12-AB2E-0528F94DB1E4}"/>
              </a:ext>
            </a:extLst>
          </p:cNvPr>
          <p:cNvSpPr txBox="1"/>
          <p:nvPr/>
        </p:nvSpPr>
        <p:spPr>
          <a:xfrm>
            <a:off x="419600" y="1802918"/>
            <a:ext cx="5524654" cy="567463"/>
          </a:xfrm>
          <a:prstGeom prst="rect">
            <a:avLst/>
          </a:prstGeom>
          <a:noFill/>
        </p:spPr>
        <p:txBody>
          <a:bodyPr wrap="square">
            <a:spAutoFit/>
          </a:bodyPr>
          <a:lstStyle/>
          <a:p>
            <a:pPr>
              <a:lnSpc>
                <a:spcPct val="150000"/>
              </a:lnSpc>
            </a:pPr>
            <a:r>
              <a:rPr lang="ko-KR" altLang="en-US" sz="1100"/>
              <a:t>네이티브 서블릿 객체</a:t>
            </a:r>
            <a:r>
              <a:rPr lang="en-US" altLang="ko-KR" sz="1100"/>
              <a:t>(HttpServletRequest, HttpServletResponse) </a:t>
            </a:r>
            <a:r>
              <a:rPr lang="ko-KR" altLang="en-US" sz="1100"/>
              <a:t>에 접근할 수 있는 인터페이스</a:t>
            </a:r>
          </a:p>
        </p:txBody>
      </p:sp>
      <p:sp>
        <p:nvSpPr>
          <p:cNvPr id="36" name="TextBox 35">
            <a:extLst>
              <a:ext uri="{FF2B5EF4-FFF2-40B4-BE49-F238E27FC236}">
                <a16:creationId xmlns:a16="http://schemas.microsoft.com/office/drawing/2014/main" id="{0B9D190E-AE3E-0230-90DE-D7F2B4BEE4AE}"/>
              </a:ext>
            </a:extLst>
          </p:cNvPr>
          <p:cNvSpPr txBox="1"/>
          <p:nvPr/>
        </p:nvSpPr>
        <p:spPr>
          <a:xfrm>
            <a:off x="419600" y="2898991"/>
            <a:ext cx="5676400" cy="567463"/>
          </a:xfrm>
          <a:prstGeom prst="rect">
            <a:avLst/>
          </a:prstGeom>
          <a:noFill/>
        </p:spPr>
        <p:txBody>
          <a:bodyPr wrap="square">
            <a:spAutoFit/>
          </a:bodyPr>
          <a:lstStyle/>
          <a:p>
            <a:pPr>
              <a:lnSpc>
                <a:spcPct val="150000"/>
              </a:lnSpc>
            </a:pPr>
            <a:r>
              <a:rPr lang="en-US" altLang="ko-KR" sz="1100"/>
              <a:t>HttpServletRequest </a:t>
            </a:r>
            <a:r>
              <a:rPr lang="ko-KR" altLang="en-US" sz="1100"/>
              <a:t>와 </a:t>
            </a:r>
            <a:r>
              <a:rPr lang="en-US" altLang="ko-KR" sz="1100"/>
              <a:t>HttpServletResponse </a:t>
            </a:r>
            <a:r>
              <a:rPr lang="ko-KR" altLang="en-US" sz="1100"/>
              <a:t>를 감싸며 </a:t>
            </a:r>
            <a:r>
              <a:rPr lang="en-US" altLang="ko-KR" sz="1100"/>
              <a:t>Spring </a:t>
            </a:r>
            <a:r>
              <a:rPr lang="ko-KR" altLang="en-US" sz="1100"/>
              <a:t>자체 추상화된 요청</a:t>
            </a:r>
            <a:r>
              <a:rPr lang="en-US" altLang="ko-KR" sz="1100"/>
              <a:t>/</a:t>
            </a:r>
            <a:r>
              <a:rPr lang="ko-KR" altLang="en-US" sz="1100"/>
              <a:t>응답 기능을 제공하는 구현체</a:t>
            </a:r>
          </a:p>
        </p:txBody>
      </p:sp>
    </p:spTree>
    <p:extLst>
      <p:ext uri="{BB962C8B-B14F-4D97-AF65-F5344CB8AC3E}">
        <p14:creationId xmlns:p14="http://schemas.microsoft.com/office/powerpoint/2010/main" val="306196496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157D6-C063-2909-1942-C839F093D0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B59C72-40EF-E2C0-1F36-C4D459F6E4DB}"/>
              </a:ext>
            </a:extLst>
          </p:cNvPr>
          <p:cNvSpPr txBox="1"/>
          <p:nvPr/>
        </p:nvSpPr>
        <p:spPr>
          <a:xfrm>
            <a:off x="5234250" y="2779592"/>
            <a:ext cx="1723550" cy="1298817"/>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8D688C01-D63E-B38E-0614-959AA54B326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4309280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7111E-1055-2830-C409-72A970AB015F}"/>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9014A07-FB32-E546-1BB2-1EB056AE5BA2}"/>
              </a:ext>
            </a:extLst>
          </p:cNvPr>
          <p:cNvSpPr/>
          <p:nvPr/>
        </p:nvSpPr>
        <p:spPr>
          <a:xfrm>
            <a:off x="198756" y="286103"/>
            <a:ext cx="518898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예외 전략</a:t>
            </a:r>
          </a:p>
        </p:txBody>
      </p:sp>
      <p:sp>
        <p:nvSpPr>
          <p:cNvPr id="4" name="TextBox 3">
            <a:extLst>
              <a:ext uri="{FF2B5EF4-FFF2-40B4-BE49-F238E27FC236}">
                <a16:creationId xmlns:a16="http://schemas.microsoft.com/office/drawing/2014/main" id="{23845302-E9D8-ECF9-47AB-B740C6BCC610}"/>
              </a:ext>
            </a:extLst>
          </p:cNvPr>
          <p:cNvSpPr txBox="1"/>
          <p:nvPr/>
        </p:nvSpPr>
        <p:spPr>
          <a:xfrm>
            <a:off x="478490" y="655435"/>
            <a:ext cx="11429999"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오류 발생 시 </a:t>
            </a:r>
            <a:r>
              <a:rPr lang="en-US" altLang="ko-KR" sz="1200"/>
              <a:t>WAS </a:t>
            </a:r>
            <a:r>
              <a:rPr lang="ko-KR" altLang="en-US" sz="1200"/>
              <a:t>는 오류 정보를 담은 </a:t>
            </a:r>
            <a:r>
              <a:rPr lang="en-US" altLang="ko-KR" sz="1200"/>
              <a:t>ErrorPage </a:t>
            </a:r>
            <a:r>
              <a:rPr lang="ko-KR" altLang="en-US" sz="1200"/>
              <a:t>를 생성하고 </a:t>
            </a:r>
            <a:r>
              <a:rPr lang="en-US" altLang="ko-KR" sz="1200"/>
              <a:t>/error </a:t>
            </a:r>
            <a:r>
              <a:rPr lang="ko-KR" altLang="en-US" sz="1200"/>
              <a:t>로 요청을 포워딩 하고 </a:t>
            </a:r>
            <a:r>
              <a:rPr lang="en-US" altLang="ko-KR" sz="1200"/>
              <a:t>BasicErrorController </a:t>
            </a:r>
            <a:r>
              <a:rPr lang="ko-KR" altLang="en-US" sz="1200"/>
              <a:t>가 그 요청을 받아 적절한오류 처리를 한다</a:t>
            </a:r>
            <a:endParaRPr lang="en-US" altLang="ko-KR" sz="1200"/>
          </a:p>
          <a:p>
            <a:pPr marL="171450" indent="-171450">
              <a:lnSpc>
                <a:spcPct val="150000"/>
              </a:lnSpc>
              <a:buFont typeface="Arial" panose="020B0604020202020204" pitchFamily="34" charset="0"/>
              <a:buChar char="•"/>
            </a:pPr>
            <a:r>
              <a:rPr lang="en-US" altLang="ko-KR" sz="1200"/>
              <a:t>text/html</a:t>
            </a:r>
            <a:r>
              <a:rPr lang="ko-KR" altLang="en-US" sz="1200"/>
              <a:t> 방식의 요청이 들어오면</a:t>
            </a:r>
            <a:r>
              <a:rPr lang="en-US" altLang="ko-KR" sz="1200"/>
              <a:t> </a:t>
            </a:r>
            <a:r>
              <a:rPr lang="ko-KR" altLang="en-US" sz="1200"/>
              <a:t>사용자 정의 오류 페이지</a:t>
            </a:r>
            <a:r>
              <a:rPr lang="en-US" altLang="ko-KR" sz="1200"/>
              <a:t>(HTML)</a:t>
            </a:r>
            <a:r>
              <a:rPr lang="ko-KR" altLang="en-US" sz="1200"/>
              <a:t>를 반환 하고 </a:t>
            </a:r>
            <a:r>
              <a:rPr lang="en-US" altLang="ko-KR" sz="1200"/>
              <a:t>REST API</a:t>
            </a:r>
            <a:r>
              <a:rPr lang="ko-KR" altLang="en-US" sz="1200"/>
              <a:t> 방식의 요청이 들어오면</a:t>
            </a:r>
            <a:r>
              <a:rPr lang="en-US" altLang="ko-KR" sz="1200"/>
              <a:t> JSON </a:t>
            </a:r>
            <a:r>
              <a:rPr lang="ko-KR" altLang="en-US" sz="1200"/>
              <a:t>형태로 오류 정보를 반환 한다</a:t>
            </a:r>
            <a:endParaRPr lang="en-US" altLang="ko-KR" sz="1200"/>
          </a:p>
          <a:p>
            <a:pPr marL="171450" indent="-171450">
              <a:lnSpc>
                <a:spcPct val="150000"/>
              </a:lnSpc>
              <a:buFont typeface="Arial" panose="020B0604020202020204" pitchFamily="34" charset="0"/>
              <a:buChar char="•"/>
            </a:pPr>
            <a:r>
              <a:rPr lang="ko-KR" altLang="en-US" sz="1200"/>
              <a:t>템플릿이나 정적 리소스에 오류 페이지를 구성해 놓으면 오류 상태 코드나 예외에 따라 자동으로 적절한 오류 화면을 반환하거나 데이터를 반환한다</a:t>
            </a:r>
            <a:endParaRPr lang="en-US" altLang="ko-KR" sz="1200"/>
          </a:p>
        </p:txBody>
      </p:sp>
      <p:sp>
        <p:nvSpPr>
          <p:cNvPr id="20" name="TextBox 19">
            <a:extLst>
              <a:ext uri="{FF2B5EF4-FFF2-40B4-BE49-F238E27FC236}">
                <a16:creationId xmlns:a16="http://schemas.microsoft.com/office/drawing/2014/main" id="{BE306E08-F437-9542-F757-62F26D5D4AEB}"/>
              </a:ext>
            </a:extLst>
          </p:cNvPr>
          <p:cNvSpPr txBox="1"/>
          <p:nvPr/>
        </p:nvSpPr>
        <p:spPr>
          <a:xfrm>
            <a:off x="528230" y="3640449"/>
            <a:ext cx="10323094"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WAS </a:t>
            </a:r>
            <a:r>
              <a:rPr lang="ko-KR" altLang="en-US" sz="1200"/>
              <a:t>의 </a:t>
            </a:r>
            <a:r>
              <a:rPr lang="en-US" altLang="ko-KR" sz="1200"/>
              <a:t>ErrorPage </a:t>
            </a:r>
            <a:r>
              <a:rPr lang="ko-KR" altLang="en-US" sz="1200"/>
              <a:t>는 주로 정적인 </a:t>
            </a:r>
            <a:r>
              <a:rPr lang="en-US" altLang="ko-KR" sz="1200"/>
              <a:t>HTML </a:t>
            </a:r>
            <a:r>
              <a:rPr lang="ko-KR" altLang="en-US" sz="1200"/>
              <a:t>페이지 또는 </a:t>
            </a:r>
            <a:r>
              <a:rPr lang="en-US" altLang="ko-KR" sz="1200"/>
              <a:t>JSP</a:t>
            </a:r>
            <a:r>
              <a:rPr lang="ko-KR" altLang="en-US" sz="1200"/>
              <a:t>로 연결되며</a:t>
            </a:r>
            <a:r>
              <a:rPr lang="en-US" altLang="ko-KR" sz="1200"/>
              <a:t> </a:t>
            </a:r>
            <a:r>
              <a:rPr lang="ko-KR" altLang="en-US" sz="1200"/>
              <a:t>동적인 데이터나 사용자 정의 응답을 제공하기 어렵다</a:t>
            </a:r>
            <a:endParaRPr lang="en-US" altLang="ko-KR" sz="1200"/>
          </a:p>
          <a:p>
            <a:pPr marL="171450" indent="-171450">
              <a:lnSpc>
                <a:spcPct val="150000"/>
              </a:lnSpc>
              <a:buFont typeface="Arial" panose="020B0604020202020204" pitchFamily="34" charset="0"/>
              <a:buChar char="•"/>
            </a:pPr>
            <a:r>
              <a:rPr lang="en-US" altLang="ko-KR" sz="1200"/>
              <a:t>BasicErrorController </a:t>
            </a:r>
            <a:r>
              <a:rPr lang="ko-KR" altLang="en-US" sz="1200"/>
              <a:t>는 예외를 전역적으로 처리하지만</a:t>
            </a:r>
            <a:r>
              <a:rPr lang="en-US" altLang="ko-KR" sz="1200"/>
              <a:t> </a:t>
            </a:r>
            <a:r>
              <a:rPr lang="ko-KR" altLang="en-US" sz="1200"/>
              <a:t>특정 컨트롤러나 요청 경로에 따른 세분화된 처리 로직을 구현하기 어렵다</a:t>
            </a:r>
            <a:endParaRPr lang="en-US" altLang="ko-KR" sz="1200"/>
          </a:p>
          <a:p>
            <a:pPr marL="171450" indent="-171450">
              <a:lnSpc>
                <a:spcPct val="150000"/>
              </a:lnSpc>
              <a:buFont typeface="Arial" panose="020B0604020202020204" pitchFamily="34" charset="0"/>
              <a:buChar char="•"/>
            </a:pPr>
            <a:r>
              <a:rPr lang="en-US" altLang="ko-KR" sz="1200"/>
              <a:t>REST API</a:t>
            </a:r>
            <a:r>
              <a:rPr lang="ko-KR" altLang="en-US" sz="1200"/>
              <a:t>에서 특정 예외</a:t>
            </a:r>
            <a:r>
              <a:rPr lang="en-US" altLang="ko-KR" sz="1200"/>
              <a:t>(</a:t>
            </a:r>
            <a:r>
              <a:rPr lang="ko-KR" altLang="en-US" sz="1200"/>
              <a:t>예</a:t>
            </a:r>
            <a:r>
              <a:rPr lang="en-US" altLang="ko-KR" sz="1200"/>
              <a:t>: </a:t>
            </a:r>
            <a:r>
              <a:rPr lang="ko-KR" altLang="en-US" sz="1200"/>
              <a:t>인증 오류</a:t>
            </a:r>
            <a:r>
              <a:rPr lang="en-US" altLang="ko-KR" sz="1200"/>
              <a:t>, </a:t>
            </a:r>
            <a:r>
              <a:rPr lang="ko-KR" altLang="en-US" sz="1200"/>
              <a:t>회원 오류</a:t>
            </a:r>
            <a:r>
              <a:rPr lang="en-US" altLang="ko-KR" sz="1200"/>
              <a:t>, </a:t>
            </a:r>
            <a:r>
              <a:rPr lang="ko-KR" altLang="en-US" sz="1200"/>
              <a:t>주문 오류</a:t>
            </a:r>
            <a:r>
              <a:rPr lang="en-US" altLang="ko-KR" sz="1200"/>
              <a:t>)</a:t>
            </a:r>
            <a:r>
              <a:rPr lang="ko-KR" altLang="en-US" sz="1200"/>
              <a:t>에 대해 메시지와 상태 코드를 반환 하려면 개별적인 오류 형태 구현이 필요하다</a:t>
            </a:r>
          </a:p>
        </p:txBody>
      </p:sp>
      <p:sp>
        <p:nvSpPr>
          <p:cNvPr id="5" name="직사각형 4">
            <a:extLst>
              <a:ext uri="{FF2B5EF4-FFF2-40B4-BE49-F238E27FC236}">
                <a16:creationId xmlns:a16="http://schemas.microsoft.com/office/drawing/2014/main" id="{6F85A969-232D-A82D-2143-E263927CD4BD}"/>
              </a:ext>
            </a:extLst>
          </p:cNvPr>
          <p:cNvSpPr/>
          <p:nvPr/>
        </p:nvSpPr>
        <p:spPr>
          <a:xfrm>
            <a:off x="198756" y="3294199"/>
            <a:ext cx="487640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한계점</a:t>
            </a:r>
          </a:p>
        </p:txBody>
      </p:sp>
      <p:sp>
        <p:nvSpPr>
          <p:cNvPr id="7" name="직사각형 6">
            <a:extLst>
              <a:ext uri="{FF2B5EF4-FFF2-40B4-BE49-F238E27FC236}">
                <a16:creationId xmlns:a16="http://schemas.microsoft.com/office/drawing/2014/main" id="{96623D70-0EEC-33F3-736C-89A44C03557D}"/>
              </a:ext>
            </a:extLst>
          </p:cNvPr>
          <p:cNvSpPr/>
          <p:nvPr/>
        </p:nvSpPr>
        <p:spPr>
          <a:xfrm>
            <a:off x="2224300" y="1851061"/>
            <a:ext cx="3102673"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8" name="모서리가 둥근 직사각형 38">
            <a:extLst>
              <a:ext uri="{FF2B5EF4-FFF2-40B4-BE49-F238E27FC236}">
                <a16:creationId xmlns:a16="http://schemas.microsoft.com/office/drawing/2014/main" id="{E52C025A-1111-C607-FC7B-2F27A4F52C32}"/>
              </a:ext>
            </a:extLst>
          </p:cNvPr>
          <p:cNvSpPr/>
          <p:nvPr/>
        </p:nvSpPr>
        <p:spPr>
          <a:xfrm>
            <a:off x="2326103" y="2053143"/>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5F5AE4C7-A4C1-69BA-FC71-AFBFD4D1B86F}"/>
              </a:ext>
            </a:extLst>
          </p:cNvPr>
          <p:cNvSpPr/>
          <p:nvPr/>
        </p:nvSpPr>
        <p:spPr>
          <a:xfrm>
            <a:off x="3929186" y="2053142"/>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69CE6F9A-4480-B462-938D-3CCAAF022901}"/>
              </a:ext>
            </a:extLst>
          </p:cNvPr>
          <p:cNvCxnSpPr>
            <a:cxnSpLocks/>
            <a:stCxn id="8" idx="3"/>
            <a:endCxn id="9" idx="1"/>
          </p:cNvCxnSpPr>
          <p:nvPr/>
        </p:nvCxnSpPr>
        <p:spPr>
          <a:xfrm flipV="1">
            <a:off x="3382447" y="2281593"/>
            <a:ext cx="54673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A1E727C0-2537-BCF9-82CB-388AE7BFA2D6}"/>
              </a:ext>
            </a:extLst>
          </p:cNvPr>
          <p:cNvSpPr/>
          <p:nvPr/>
        </p:nvSpPr>
        <p:spPr>
          <a:xfrm>
            <a:off x="3385611" y="1979038"/>
            <a:ext cx="498297" cy="293414"/>
          </a:xfrm>
          <a:prstGeom prst="rect">
            <a:avLst/>
          </a:prstGeom>
        </p:spPr>
        <p:txBody>
          <a:bodyPr wrap="square">
            <a:spAutoFit/>
          </a:bodyPr>
          <a:lstStyle/>
          <a:p>
            <a:pPr algn="ctr">
              <a:lnSpc>
                <a:spcPct val="150000"/>
              </a:lnSpc>
            </a:pPr>
            <a:r>
              <a:rPr lang="ko-KR" altLang="en-US" sz="1000">
                <a:latin typeface="+mn-ea"/>
              </a:rPr>
              <a:t>생성</a:t>
            </a:r>
            <a:endParaRPr lang="en-US" altLang="ko-KR" sz="1000">
              <a:latin typeface="+mn-ea"/>
            </a:endParaRPr>
          </a:p>
        </p:txBody>
      </p:sp>
      <p:sp>
        <p:nvSpPr>
          <p:cNvPr id="12" name="직사각형 11">
            <a:extLst>
              <a:ext uri="{FF2B5EF4-FFF2-40B4-BE49-F238E27FC236}">
                <a16:creationId xmlns:a16="http://schemas.microsoft.com/office/drawing/2014/main" id="{6E4C5261-9548-BC61-0391-8C3932DB2401}"/>
              </a:ext>
            </a:extLst>
          </p:cNvPr>
          <p:cNvSpPr/>
          <p:nvPr/>
        </p:nvSpPr>
        <p:spPr>
          <a:xfrm>
            <a:off x="6076044" y="1843982"/>
            <a:ext cx="3962428" cy="901773"/>
          </a:xfrm>
          <a:prstGeom prst="rect">
            <a:avLst/>
          </a:prstGeom>
          <a:solidFill>
            <a:schemeClr val="accent4">
              <a:lumMod val="20000"/>
              <a:lumOff val="80000"/>
            </a:schemeClr>
          </a:solidFill>
          <a:ln>
            <a:solidFill>
              <a:srgbClr val="FFC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13" name="모서리가 둥근 직사각형 38">
            <a:extLst>
              <a:ext uri="{FF2B5EF4-FFF2-40B4-BE49-F238E27FC236}">
                <a16:creationId xmlns:a16="http://schemas.microsoft.com/office/drawing/2014/main" id="{919EA38F-ABBC-6AC5-8DF9-C57AF00D89DE}"/>
              </a:ext>
            </a:extLst>
          </p:cNvPr>
          <p:cNvSpPr/>
          <p:nvPr/>
        </p:nvSpPr>
        <p:spPr>
          <a:xfrm>
            <a:off x="8003083" y="2053141"/>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sp>
        <p:nvSpPr>
          <p:cNvPr id="14" name="모서리가 둥근 직사각형 38">
            <a:extLst>
              <a:ext uri="{FF2B5EF4-FFF2-40B4-BE49-F238E27FC236}">
                <a16:creationId xmlns:a16="http://schemas.microsoft.com/office/drawing/2014/main" id="{24C8CC5F-CB50-562D-6D44-3FE34ED0CE67}"/>
              </a:ext>
            </a:extLst>
          </p:cNvPr>
          <p:cNvSpPr/>
          <p:nvPr/>
        </p:nvSpPr>
        <p:spPr>
          <a:xfrm>
            <a:off x="6231267" y="2053142"/>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Spring</a:t>
            </a:r>
            <a:endParaRPr lang="ko-KR" altLang="en-US" sz="1400">
              <a:solidFill>
                <a:schemeClr val="tx1"/>
              </a:solidFill>
              <a:latin typeface="+mj-lt"/>
              <a:ea typeface="나눔바른고딕" panose="020B0603020101020101"/>
            </a:endParaRPr>
          </a:p>
        </p:txBody>
      </p:sp>
      <p:cxnSp>
        <p:nvCxnSpPr>
          <p:cNvPr id="15" name="직선 화살표 연결선 14">
            <a:extLst>
              <a:ext uri="{FF2B5EF4-FFF2-40B4-BE49-F238E27FC236}">
                <a16:creationId xmlns:a16="http://schemas.microsoft.com/office/drawing/2014/main" id="{1E08CD2C-2737-58A3-D81C-BD955ECFD86F}"/>
              </a:ext>
            </a:extLst>
          </p:cNvPr>
          <p:cNvCxnSpPr>
            <a:cxnSpLocks/>
            <a:stCxn id="14" idx="3"/>
            <a:endCxn id="13" idx="1"/>
          </p:cNvCxnSpPr>
          <p:nvPr/>
        </p:nvCxnSpPr>
        <p:spPr>
          <a:xfrm flipV="1">
            <a:off x="7523111" y="2281592"/>
            <a:ext cx="47997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4904A348-A406-9479-8E78-CE79CD0B5421}"/>
              </a:ext>
            </a:extLst>
          </p:cNvPr>
          <p:cNvCxnSpPr>
            <a:stCxn id="9" idx="3"/>
            <a:endCxn id="14" idx="1"/>
          </p:cNvCxnSpPr>
          <p:nvPr/>
        </p:nvCxnSpPr>
        <p:spPr>
          <a:xfrm>
            <a:off x="5221030" y="2281593"/>
            <a:ext cx="10102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D81944F9-A530-F2B3-4120-01D3664BC8A6}"/>
              </a:ext>
            </a:extLst>
          </p:cNvPr>
          <p:cNvSpPr/>
          <p:nvPr/>
        </p:nvSpPr>
        <p:spPr>
          <a:xfrm>
            <a:off x="5361843" y="1949644"/>
            <a:ext cx="670171" cy="333617"/>
          </a:xfrm>
          <a:prstGeom prst="rect">
            <a:avLst/>
          </a:prstGeom>
        </p:spPr>
        <p:txBody>
          <a:bodyPr wrap="square">
            <a:spAutoFit/>
          </a:bodyPr>
          <a:lstStyle/>
          <a:p>
            <a:pPr algn="ctr">
              <a:lnSpc>
                <a:spcPct val="150000"/>
              </a:lnSpc>
            </a:pPr>
            <a:r>
              <a:rPr lang="en-US" altLang="ko-KR" sz="1200">
                <a:latin typeface="+mn-ea"/>
              </a:rPr>
              <a:t>/error</a:t>
            </a:r>
          </a:p>
        </p:txBody>
      </p:sp>
      <p:sp>
        <p:nvSpPr>
          <p:cNvPr id="22" name="모서리가 둥근 직사각형 38">
            <a:extLst>
              <a:ext uri="{FF2B5EF4-FFF2-40B4-BE49-F238E27FC236}">
                <a16:creationId xmlns:a16="http://schemas.microsoft.com/office/drawing/2014/main" id="{DBC11A84-BE5D-8F3C-12AD-EAFD8C921E74}"/>
              </a:ext>
            </a:extLst>
          </p:cNvPr>
          <p:cNvSpPr/>
          <p:nvPr/>
        </p:nvSpPr>
        <p:spPr>
          <a:xfrm>
            <a:off x="573806" y="2053143"/>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cxnSp>
        <p:nvCxnSpPr>
          <p:cNvPr id="24" name="직선 화살표 연결선 23">
            <a:extLst>
              <a:ext uri="{FF2B5EF4-FFF2-40B4-BE49-F238E27FC236}">
                <a16:creationId xmlns:a16="http://schemas.microsoft.com/office/drawing/2014/main" id="{A9C72664-3A18-1011-D6B3-BABABE8BBCF4}"/>
              </a:ext>
            </a:extLst>
          </p:cNvPr>
          <p:cNvCxnSpPr>
            <a:cxnSpLocks/>
            <a:stCxn id="22" idx="3"/>
            <a:endCxn id="8" idx="1"/>
          </p:cNvCxnSpPr>
          <p:nvPr/>
        </p:nvCxnSpPr>
        <p:spPr>
          <a:xfrm>
            <a:off x="1630150" y="2281594"/>
            <a:ext cx="6959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모서리가 둥근 직사각형 38">
            <a:extLst>
              <a:ext uri="{FF2B5EF4-FFF2-40B4-BE49-F238E27FC236}">
                <a16:creationId xmlns:a16="http://schemas.microsoft.com/office/drawing/2014/main" id="{D0457F73-71F3-BBA0-BBDA-838080FE7F11}"/>
              </a:ext>
            </a:extLst>
          </p:cNvPr>
          <p:cNvSpPr/>
          <p:nvPr/>
        </p:nvSpPr>
        <p:spPr>
          <a:xfrm>
            <a:off x="10565627" y="1908921"/>
            <a:ext cx="1056344" cy="30215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a:t>
            </a:r>
            <a:endParaRPr lang="ko-KR" altLang="en-US" sz="1200">
              <a:solidFill>
                <a:schemeClr val="tx1"/>
              </a:solidFill>
              <a:latin typeface="+mj-lt"/>
              <a:ea typeface="나눔바른고딕" panose="020B0603020101020101"/>
            </a:endParaRPr>
          </a:p>
        </p:txBody>
      </p:sp>
      <p:sp>
        <p:nvSpPr>
          <p:cNvPr id="39" name="모서리가 둥근 직사각형 38">
            <a:extLst>
              <a:ext uri="{FF2B5EF4-FFF2-40B4-BE49-F238E27FC236}">
                <a16:creationId xmlns:a16="http://schemas.microsoft.com/office/drawing/2014/main" id="{4511134E-D70F-D53B-D528-CD1872CDA20D}"/>
              </a:ext>
            </a:extLst>
          </p:cNvPr>
          <p:cNvSpPr/>
          <p:nvPr/>
        </p:nvSpPr>
        <p:spPr>
          <a:xfrm>
            <a:off x="10565627" y="2315597"/>
            <a:ext cx="1056344" cy="30215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a:t>
            </a:r>
            <a:endParaRPr lang="ko-KR" altLang="en-US" sz="1200">
              <a:solidFill>
                <a:schemeClr val="tx1"/>
              </a:solidFill>
              <a:latin typeface="+mj-lt"/>
              <a:ea typeface="나눔바른고딕" panose="020B0603020101020101"/>
            </a:endParaRPr>
          </a:p>
        </p:txBody>
      </p:sp>
      <p:cxnSp>
        <p:nvCxnSpPr>
          <p:cNvPr id="41" name="연결선: 꺾임 40">
            <a:extLst>
              <a:ext uri="{FF2B5EF4-FFF2-40B4-BE49-F238E27FC236}">
                <a16:creationId xmlns:a16="http://schemas.microsoft.com/office/drawing/2014/main" id="{2D1D0266-7E8B-46F5-4796-9BA462346158}"/>
              </a:ext>
            </a:extLst>
          </p:cNvPr>
          <p:cNvCxnSpPr>
            <a:stCxn id="13" idx="3"/>
            <a:endCxn id="38" idx="1"/>
          </p:cNvCxnSpPr>
          <p:nvPr/>
        </p:nvCxnSpPr>
        <p:spPr>
          <a:xfrm flipV="1">
            <a:off x="9926050" y="2060000"/>
            <a:ext cx="639577" cy="22159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17AC4A26-96D2-AE60-E3E4-CCC73D3101FD}"/>
              </a:ext>
            </a:extLst>
          </p:cNvPr>
          <p:cNvCxnSpPr>
            <a:stCxn id="13" idx="3"/>
            <a:endCxn id="39" idx="1"/>
          </p:cNvCxnSpPr>
          <p:nvPr/>
        </p:nvCxnSpPr>
        <p:spPr>
          <a:xfrm>
            <a:off x="9926050" y="2281592"/>
            <a:ext cx="639577" cy="18508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84919524-2733-B348-3805-F0F445FA5C99}"/>
              </a:ext>
            </a:extLst>
          </p:cNvPr>
          <p:cNvSpPr/>
          <p:nvPr/>
        </p:nvSpPr>
        <p:spPr>
          <a:xfrm>
            <a:off x="2668901" y="5465444"/>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sp>
        <p:nvSpPr>
          <p:cNvPr id="51" name="모서리가 둥근 직사각형 38">
            <a:extLst>
              <a:ext uri="{FF2B5EF4-FFF2-40B4-BE49-F238E27FC236}">
                <a16:creationId xmlns:a16="http://schemas.microsoft.com/office/drawing/2014/main" id="{41BEFE65-E615-8432-AC16-2491D93A861E}"/>
              </a:ext>
            </a:extLst>
          </p:cNvPr>
          <p:cNvSpPr/>
          <p:nvPr/>
        </p:nvSpPr>
        <p:spPr>
          <a:xfrm>
            <a:off x="844045" y="5465443"/>
            <a:ext cx="114440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52" name="직선 화살표 연결선 51">
            <a:extLst>
              <a:ext uri="{FF2B5EF4-FFF2-40B4-BE49-F238E27FC236}">
                <a16:creationId xmlns:a16="http://schemas.microsoft.com/office/drawing/2014/main" id="{327D14F3-0736-8B8E-85D0-4BBE3AE26B63}"/>
              </a:ext>
            </a:extLst>
          </p:cNvPr>
          <p:cNvCxnSpPr>
            <a:cxnSpLocks/>
            <a:stCxn id="51" idx="3"/>
            <a:endCxn id="50" idx="1"/>
          </p:cNvCxnSpPr>
          <p:nvPr/>
        </p:nvCxnSpPr>
        <p:spPr>
          <a:xfrm>
            <a:off x="1988448" y="5693894"/>
            <a:ext cx="68045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9BAA5B7F-9B18-DE03-F4B7-04462948C54C}"/>
              </a:ext>
            </a:extLst>
          </p:cNvPr>
          <p:cNvSpPr/>
          <p:nvPr/>
        </p:nvSpPr>
        <p:spPr>
          <a:xfrm>
            <a:off x="1973151" y="5380346"/>
            <a:ext cx="670171" cy="313547"/>
          </a:xfrm>
          <a:prstGeom prst="rect">
            <a:avLst/>
          </a:prstGeom>
        </p:spPr>
        <p:txBody>
          <a:bodyPr wrap="square">
            <a:spAutoFit/>
          </a:bodyPr>
          <a:lstStyle/>
          <a:p>
            <a:pPr algn="ctr">
              <a:lnSpc>
                <a:spcPct val="150000"/>
              </a:lnSpc>
            </a:pPr>
            <a:r>
              <a:rPr lang="en-US" altLang="ko-KR" sz="1100">
                <a:latin typeface="+mn-ea"/>
              </a:rPr>
              <a:t>/error</a:t>
            </a:r>
          </a:p>
        </p:txBody>
      </p:sp>
      <p:sp>
        <p:nvSpPr>
          <p:cNvPr id="58" name="모서리가 둥근 직사각형 38">
            <a:extLst>
              <a:ext uri="{FF2B5EF4-FFF2-40B4-BE49-F238E27FC236}">
                <a16:creationId xmlns:a16="http://schemas.microsoft.com/office/drawing/2014/main" id="{D8CD0DCE-3961-55D5-2DEC-7D9CA5ED9D95}"/>
              </a:ext>
            </a:extLst>
          </p:cNvPr>
          <p:cNvSpPr/>
          <p:nvPr/>
        </p:nvSpPr>
        <p:spPr>
          <a:xfrm>
            <a:off x="5231446" y="4686297"/>
            <a:ext cx="1056343" cy="229863"/>
          </a:xfrm>
          <a:prstGeom prst="roundRect">
            <a:avLst/>
          </a:prstGeom>
          <a:solidFill>
            <a:schemeClr val="accent6">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HTML_A</a:t>
            </a:r>
            <a:endParaRPr lang="ko-KR" altLang="en-US" sz="12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F092DF37-8C82-BE32-F8DE-F82113A2844E}"/>
              </a:ext>
            </a:extLst>
          </p:cNvPr>
          <p:cNvSpPr/>
          <p:nvPr/>
        </p:nvSpPr>
        <p:spPr>
          <a:xfrm>
            <a:off x="5231445" y="6473957"/>
            <a:ext cx="1056344" cy="229863"/>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JSON_C</a:t>
            </a:r>
            <a:endParaRPr lang="ko-KR" altLang="en-US" sz="1200">
              <a:solidFill>
                <a:schemeClr val="tx1"/>
              </a:solidFill>
              <a:latin typeface="+mj-lt"/>
              <a:ea typeface="나눔바른고딕" panose="020B0603020101020101"/>
            </a:endParaRPr>
          </a:p>
        </p:txBody>
      </p:sp>
      <p:cxnSp>
        <p:nvCxnSpPr>
          <p:cNvPr id="60" name="연결선: 꺾임 59">
            <a:extLst>
              <a:ext uri="{FF2B5EF4-FFF2-40B4-BE49-F238E27FC236}">
                <a16:creationId xmlns:a16="http://schemas.microsoft.com/office/drawing/2014/main" id="{B4C01038-B4EA-9054-2F32-0F7FEA7BC387}"/>
              </a:ext>
            </a:extLst>
          </p:cNvPr>
          <p:cNvCxnSpPr>
            <a:cxnSpLocks/>
            <a:stCxn id="50" idx="3"/>
            <a:endCxn id="58" idx="1"/>
          </p:cNvCxnSpPr>
          <p:nvPr/>
        </p:nvCxnSpPr>
        <p:spPr>
          <a:xfrm flipV="1">
            <a:off x="4591868" y="4801229"/>
            <a:ext cx="639578" cy="89266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6F9F763D-76C2-805B-641C-C62F3A4B7E6C}"/>
              </a:ext>
            </a:extLst>
          </p:cNvPr>
          <p:cNvCxnSpPr>
            <a:cxnSpLocks/>
            <a:stCxn id="50" idx="3"/>
            <a:endCxn id="59" idx="1"/>
          </p:cNvCxnSpPr>
          <p:nvPr/>
        </p:nvCxnSpPr>
        <p:spPr>
          <a:xfrm>
            <a:off x="4591868" y="5693895"/>
            <a:ext cx="639577" cy="89499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모서리가 둥근 직사각형 38">
            <a:extLst>
              <a:ext uri="{FF2B5EF4-FFF2-40B4-BE49-F238E27FC236}">
                <a16:creationId xmlns:a16="http://schemas.microsoft.com/office/drawing/2014/main" id="{19BE4F6F-A224-EC74-1B3F-95506ED81C2F}"/>
              </a:ext>
            </a:extLst>
          </p:cNvPr>
          <p:cNvSpPr/>
          <p:nvPr/>
        </p:nvSpPr>
        <p:spPr>
          <a:xfrm>
            <a:off x="5231445" y="4989685"/>
            <a:ext cx="1056343" cy="229863"/>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HTML_B</a:t>
            </a:r>
            <a:endParaRPr lang="ko-KR" altLang="en-US" sz="1200">
              <a:solidFill>
                <a:schemeClr val="tx1"/>
              </a:solidFill>
              <a:latin typeface="+mj-lt"/>
              <a:ea typeface="나눔바른고딕" panose="020B0603020101020101"/>
            </a:endParaRPr>
          </a:p>
        </p:txBody>
      </p:sp>
      <p:sp>
        <p:nvSpPr>
          <p:cNvPr id="77" name="모서리가 둥근 직사각형 38">
            <a:extLst>
              <a:ext uri="{FF2B5EF4-FFF2-40B4-BE49-F238E27FC236}">
                <a16:creationId xmlns:a16="http://schemas.microsoft.com/office/drawing/2014/main" id="{D8884768-6507-C6B3-22A3-A6A2E5A20066}"/>
              </a:ext>
            </a:extLst>
          </p:cNvPr>
          <p:cNvSpPr/>
          <p:nvPr/>
        </p:nvSpPr>
        <p:spPr>
          <a:xfrm>
            <a:off x="5231445" y="5299089"/>
            <a:ext cx="1056343" cy="229863"/>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HTML_C</a:t>
            </a:r>
            <a:endParaRPr lang="ko-KR" altLang="en-US" sz="1200">
              <a:solidFill>
                <a:schemeClr val="tx1"/>
              </a:solidFill>
              <a:latin typeface="+mj-lt"/>
              <a:ea typeface="나눔바른고딕" panose="020B0603020101020101"/>
            </a:endParaRPr>
          </a:p>
        </p:txBody>
      </p:sp>
      <p:sp>
        <p:nvSpPr>
          <p:cNvPr id="78" name="모서리가 둥근 직사각형 38">
            <a:extLst>
              <a:ext uri="{FF2B5EF4-FFF2-40B4-BE49-F238E27FC236}">
                <a16:creationId xmlns:a16="http://schemas.microsoft.com/office/drawing/2014/main" id="{F9EEFF63-5B85-DA98-A13E-A8A657648797}"/>
              </a:ext>
            </a:extLst>
          </p:cNvPr>
          <p:cNvSpPr/>
          <p:nvPr/>
        </p:nvSpPr>
        <p:spPr>
          <a:xfrm>
            <a:off x="5231445" y="5861165"/>
            <a:ext cx="1056343" cy="229863"/>
          </a:xfrm>
          <a:prstGeom prst="roundRect">
            <a:avLst/>
          </a:prstGeom>
          <a:solidFill>
            <a:schemeClr val="accent6">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JSON_A</a:t>
            </a:r>
            <a:endParaRPr lang="ko-KR" altLang="en-US" sz="1200">
              <a:solidFill>
                <a:schemeClr val="tx1"/>
              </a:solidFill>
              <a:latin typeface="+mj-lt"/>
              <a:ea typeface="나눔바른고딕" panose="020B0603020101020101"/>
            </a:endParaRPr>
          </a:p>
        </p:txBody>
      </p:sp>
      <p:sp>
        <p:nvSpPr>
          <p:cNvPr id="79" name="모서리가 둥근 직사각형 38">
            <a:extLst>
              <a:ext uri="{FF2B5EF4-FFF2-40B4-BE49-F238E27FC236}">
                <a16:creationId xmlns:a16="http://schemas.microsoft.com/office/drawing/2014/main" id="{A431C446-10CB-A252-8707-B2B851757541}"/>
              </a:ext>
            </a:extLst>
          </p:cNvPr>
          <p:cNvSpPr/>
          <p:nvPr/>
        </p:nvSpPr>
        <p:spPr>
          <a:xfrm>
            <a:off x="5231445" y="6170569"/>
            <a:ext cx="1056343" cy="229863"/>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JSON_B</a:t>
            </a:r>
            <a:endParaRPr lang="ko-KR" altLang="en-US" sz="1200">
              <a:solidFill>
                <a:schemeClr val="tx1"/>
              </a:solidFill>
              <a:latin typeface="+mj-lt"/>
              <a:ea typeface="나눔바른고딕" panose="020B0603020101020101"/>
            </a:endParaRPr>
          </a:p>
        </p:txBody>
      </p:sp>
      <p:sp>
        <p:nvSpPr>
          <p:cNvPr id="83" name="직사각형 82">
            <a:extLst>
              <a:ext uri="{FF2B5EF4-FFF2-40B4-BE49-F238E27FC236}">
                <a16:creationId xmlns:a16="http://schemas.microsoft.com/office/drawing/2014/main" id="{26F4CD5A-C263-4133-8404-5BE59F4BBD8C}"/>
              </a:ext>
            </a:extLst>
          </p:cNvPr>
          <p:cNvSpPr/>
          <p:nvPr/>
        </p:nvSpPr>
        <p:spPr>
          <a:xfrm>
            <a:off x="7015553" y="4885930"/>
            <a:ext cx="3728647" cy="333617"/>
          </a:xfrm>
          <a:prstGeom prst="rect">
            <a:avLst/>
          </a:prstGeom>
        </p:spPr>
        <p:txBody>
          <a:bodyPr wrap="square">
            <a:spAutoFit/>
          </a:bodyPr>
          <a:lstStyle/>
          <a:p>
            <a:pPr>
              <a:lnSpc>
                <a:spcPct val="150000"/>
              </a:lnSpc>
            </a:pPr>
            <a:r>
              <a:rPr lang="ko-KR" altLang="en-US" sz="1200" i="1">
                <a:solidFill>
                  <a:srgbClr val="FF0000"/>
                </a:solidFill>
                <a:latin typeface="+mn-ea"/>
              </a:rPr>
              <a:t>오류 결과에 따른 다양한 화면을 보여 주기 어렵다 </a:t>
            </a:r>
            <a:endParaRPr lang="en-US" altLang="ko-KR" sz="1200" i="1">
              <a:solidFill>
                <a:srgbClr val="FF0000"/>
              </a:solidFill>
              <a:latin typeface="+mn-ea"/>
            </a:endParaRPr>
          </a:p>
        </p:txBody>
      </p:sp>
      <p:sp>
        <p:nvSpPr>
          <p:cNvPr id="84" name="화살표: 오른쪽 83">
            <a:extLst>
              <a:ext uri="{FF2B5EF4-FFF2-40B4-BE49-F238E27FC236}">
                <a16:creationId xmlns:a16="http://schemas.microsoft.com/office/drawing/2014/main" id="{B8B804E8-5EB2-7E87-1503-B45D080A0277}"/>
              </a:ext>
            </a:extLst>
          </p:cNvPr>
          <p:cNvSpPr/>
          <p:nvPr/>
        </p:nvSpPr>
        <p:spPr>
          <a:xfrm>
            <a:off x="6586826" y="4989684"/>
            <a:ext cx="234616" cy="229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화살표: 오른쪽 84">
            <a:extLst>
              <a:ext uri="{FF2B5EF4-FFF2-40B4-BE49-F238E27FC236}">
                <a16:creationId xmlns:a16="http://schemas.microsoft.com/office/drawing/2014/main" id="{B9DB2E82-4668-49A9-6AB8-522489048767}"/>
              </a:ext>
            </a:extLst>
          </p:cNvPr>
          <p:cNvSpPr/>
          <p:nvPr/>
        </p:nvSpPr>
        <p:spPr>
          <a:xfrm>
            <a:off x="6586826" y="6170568"/>
            <a:ext cx="234616" cy="229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5">
            <a:extLst>
              <a:ext uri="{FF2B5EF4-FFF2-40B4-BE49-F238E27FC236}">
                <a16:creationId xmlns:a16="http://schemas.microsoft.com/office/drawing/2014/main" id="{10B070A1-5E9E-19B5-2897-9C5950EE02AD}"/>
              </a:ext>
            </a:extLst>
          </p:cNvPr>
          <p:cNvSpPr/>
          <p:nvPr/>
        </p:nvSpPr>
        <p:spPr>
          <a:xfrm>
            <a:off x="7015553" y="6066814"/>
            <a:ext cx="3573843" cy="333617"/>
          </a:xfrm>
          <a:prstGeom prst="rect">
            <a:avLst/>
          </a:prstGeom>
        </p:spPr>
        <p:txBody>
          <a:bodyPr wrap="square">
            <a:spAutoFit/>
          </a:bodyPr>
          <a:lstStyle/>
          <a:p>
            <a:pPr>
              <a:lnSpc>
                <a:spcPct val="150000"/>
              </a:lnSpc>
            </a:pPr>
            <a:r>
              <a:rPr lang="ko-KR" altLang="en-US" sz="1200" i="1">
                <a:solidFill>
                  <a:srgbClr val="FF0000"/>
                </a:solidFill>
                <a:latin typeface="+mn-ea"/>
              </a:rPr>
              <a:t>오류 결과에 따른 다른 데이터를 구성하기 어렵다 </a:t>
            </a:r>
            <a:endParaRPr lang="en-US" altLang="ko-KR" sz="1200" i="1">
              <a:solidFill>
                <a:srgbClr val="FF0000"/>
              </a:solidFill>
              <a:latin typeface="+mn-ea"/>
            </a:endParaRPr>
          </a:p>
        </p:txBody>
      </p:sp>
      <p:cxnSp>
        <p:nvCxnSpPr>
          <p:cNvPr id="90" name="연결선: 꺾임 89">
            <a:extLst>
              <a:ext uri="{FF2B5EF4-FFF2-40B4-BE49-F238E27FC236}">
                <a16:creationId xmlns:a16="http://schemas.microsoft.com/office/drawing/2014/main" id="{A34CE64F-1AD3-DCF3-2BF3-1C5753FDB39F}"/>
              </a:ext>
            </a:extLst>
          </p:cNvPr>
          <p:cNvCxnSpPr>
            <a:stCxn id="50" idx="3"/>
            <a:endCxn id="71" idx="1"/>
          </p:cNvCxnSpPr>
          <p:nvPr/>
        </p:nvCxnSpPr>
        <p:spPr>
          <a:xfrm flipV="1">
            <a:off x="4591868" y="5104617"/>
            <a:ext cx="639577" cy="58927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352AAA4C-8EDF-C0CE-5290-C3F43474E341}"/>
              </a:ext>
            </a:extLst>
          </p:cNvPr>
          <p:cNvCxnSpPr>
            <a:stCxn id="50" idx="3"/>
            <a:endCxn id="77" idx="1"/>
          </p:cNvCxnSpPr>
          <p:nvPr/>
        </p:nvCxnSpPr>
        <p:spPr>
          <a:xfrm flipV="1">
            <a:off x="4591868" y="5414021"/>
            <a:ext cx="639577" cy="27987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연결선: 꺾임 93">
            <a:extLst>
              <a:ext uri="{FF2B5EF4-FFF2-40B4-BE49-F238E27FC236}">
                <a16:creationId xmlns:a16="http://schemas.microsoft.com/office/drawing/2014/main" id="{F5C16F53-1C9B-2FC6-BF25-0636EFEF54E6}"/>
              </a:ext>
            </a:extLst>
          </p:cNvPr>
          <p:cNvCxnSpPr>
            <a:stCxn id="50" idx="3"/>
            <a:endCxn id="78" idx="1"/>
          </p:cNvCxnSpPr>
          <p:nvPr/>
        </p:nvCxnSpPr>
        <p:spPr>
          <a:xfrm>
            <a:off x="4591868" y="5693895"/>
            <a:ext cx="639577" cy="28220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연결선: 꺾임 95">
            <a:extLst>
              <a:ext uri="{FF2B5EF4-FFF2-40B4-BE49-F238E27FC236}">
                <a16:creationId xmlns:a16="http://schemas.microsoft.com/office/drawing/2014/main" id="{1E32C1DB-BD2F-EB0C-5336-A51F85951EC2}"/>
              </a:ext>
            </a:extLst>
          </p:cNvPr>
          <p:cNvCxnSpPr>
            <a:stCxn id="50" idx="3"/>
            <a:endCxn id="79" idx="1"/>
          </p:cNvCxnSpPr>
          <p:nvPr/>
        </p:nvCxnSpPr>
        <p:spPr>
          <a:xfrm>
            <a:off x="4591868" y="5693895"/>
            <a:ext cx="639577" cy="5916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8680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476A0-4188-EA07-930D-41117647F2E8}"/>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79FFCF9B-98C1-D500-AD4D-56BC9EC90668}"/>
              </a:ext>
            </a:extLst>
          </p:cNvPr>
          <p:cNvSpPr/>
          <p:nvPr/>
        </p:nvSpPr>
        <p:spPr>
          <a:xfrm>
            <a:off x="150394" y="223978"/>
            <a:ext cx="57324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오류 처리 과정</a:t>
            </a:r>
          </a:p>
        </p:txBody>
      </p:sp>
      <p:sp>
        <p:nvSpPr>
          <p:cNvPr id="3" name="TextBox 2">
            <a:extLst>
              <a:ext uri="{FF2B5EF4-FFF2-40B4-BE49-F238E27FC236}">
                <a16:creationId xmlns:a16="http://schemas.microsoft.com/office/drawing/2014/main" id="{E94B9905-B281-B627-7CFE-022B83A61DBE}"/>
              </a:ext>
            </a:extLst>
          </p:cNvPr>
          <p:cNvSpPr txBox="1"/>
          <p:nvPr/>
        </p:nvSpPr>
        <p:spPr>
          <a:xfrm>
            <a:off x="433346" y="628737"/>
            <a:ext cx="7479424" cy="1718612"/>
          </a:xfrm>
          <a:prstGeom prst="rect">
            <a:avLst/>
          </a:prstGeom>
          <a:noFill/>
        </p:spPr>
        <p:txBody>
          <a:bodyPr wrap="square">
            <a:spAutoFit/>
          </a:bodyPr>
          <a:lstStyle/>
          <a:p>
            <a:pPr marL="228600" indent="-228600">
              <a:lnSpc>
                <a:spcPct val="150000"/>
              </a:lnSpc>
              <a:buFont typeface="+mj-ea"/>
              <a:buAutoNum type="circleNumDbPlain"/>
            </a:pPr>
            <a:r>
              <a:rPr lang="ko-KR" altLang="en-US" sz="1200"/>
              <a:t>클라이언트 요청 → </a:t>
            </a:r>
            <a:r>
              <a:rPr lang="en-US" altLang="ko-KR" sz="1200"/>
              <a:t>WAS </a:t>
            </a:r>
            <a:r>
              <a:rPr lang="ko-KR" altLang="en-US" sz="1200"/>
              <a:t>로 요청 전달</a:t>
            </a:r>
            <a:endParaRPr lang="en-US" altLang="ko-KR" sz="1200"/>
          </a:p>
          <a:p>
            <a:pPr marL="228600" indent="-228600">
              <a:lnSpc>
                <a:spcPct val="150000"/>
              </a:lnSpc>
              <a:buFont typeface="+mj-ea"/>
              <a:buAutoNum type="circleNumDbPlain"/>
            </a:pPr>
            <a:r>
              <a:rPr lang="en-US" altLang="ko-KR" sz="1200"/>
              <a:t>WAS → DispatcherServlet </a:t>
            </a:r>
            <a:r>
              <a:rPr lang="ko-KR" altLang="en-US" sz="1200"/>
              <a:t>요청 전달</a:t>
            </a:r>
            <a:endParaRPr lang="en-US" altLang="ko-KR" sz="1200"/>
          </a:p>
          <a:p>
            <a:pPr marL="228600" indent="-228600">
              <a:lnSpc>
                <a:spcPct val="150000"/>
              </a:lnSpc>
              <a:buFont typeface="+mj-ea"/>
              <a:buAutoNum type="circleNumDbPlain"/>
            </a:pPr>
            <a:r>
              <a:rPr lang="en-US" altLang="ko-KR" sz="1200"/>
              <a:t>DispatcherServlet → </a:t>
            </a:r>
            <a:r>
              <a:rPr lang="ko-KR" altLang="en-US" sz="1200"/>
              <a:t>컨트롤러 매핑</a:t>
            </a:r>
            <a:endParaRPr lang="en-US" altLang="ko-KR" sz="1200"/>
          </a:p>
          <a:p>
            <a:pPr marL="228600" indent="-228600">
              <a:lnSpc>
                <a:spcPct val="150000"/>
              </a:lnSpc>
              <a:buFont typeface="+mj-ea"/>
              <a:buAutoNum type="circleNumDbPlain"/>
            </a:pPr>
            <a:r>
              <a:rPr lang="ko-KR" altLang="en-US" sz="1200"/>
              <a:t>컨트롤러에서 예외 발생</a:t>
            </a:r>
            <a:endParaRPr lang="en-US" altLang="ko-KR" sz="1200"/>
          </a:p>
          <a:p>
            <a:pPr marL="228600" indent="-228600">
              <a:lnSpc>
                <a:spcPct val="150000"/>
              </a:lnSpc>
              <a:buFont typeface="+mj-ea"/>
              <a:buAutoNum type="circleNumDbPlain"/>
            </a:pPr>
            <a:r>
              <a:rPr lang="en-US" altLang="ko-KR" sz="1200"/>
              <a:t>WAS </a:t>
            </a:r>
            <a:r>
              <a:rPr lang="ko-KR" altLang="en-US" sz="1200"/>
              <a:t>까지 예외가 전파되어 예외를 처리</a:t>
            </a:r>
            <a:r>
              <a:rPr lang="en-US" altLang="ko-KR" sz="1200"/>
              <a:t> → /error</a:t>
            </a:r>
            <a:r>
              <a:rPr lang="ko-KR" altLang="en-US" sz="1200"/>
              <a:t>로 포워딩</a:t>
            </a:r>
            <a:endParaRPr lang="en-US" altLang="ko-KR" sz="1200"/>
          </a:p>
          <a:p>
            <a:pPr marL="228600" indent="-228600">
              <a:lnSpc>
                <a:spcPct val="150000"/>
              </a:lnSpc>
              <a:buFont typeface="+mj-ea"/>
              <a:buAutoNum type="circleNumDbPlain"/>
            </a:pPr>
            <a:r>
              <a:rPr lang="en-US" altLang="ko-KR" sz="1200"/>
              <a:t>BasicErrorController </a:t>
            </a:r>
            <a:r>
              <a:rPr lang="ko-KR" altLang="en-US" sz="1200"/>
              <a:t>에서 </a:t>
            </a:r>
            <a:r>
              <a:rPr lang="en-US" altLang="ko-KR" sz="1200"/>
              <a:t>/error </a:t>
            </a:r>
            <a:r>
              <a:rPr lang="ko-KR" altLang="en-US" sz="1200"/>
              <a:t>요청을 받고 </a:t>
            </a:r>
            <a:r>
              <a:rPr lang="en-US" altLang="ko-KR" sz="1200"/>
              <a:t>JSON </a:t>
            </a:r>
            <a:r>
              <a:rPr lang="ko-KR" altLang="en-US" sz="1200"/>
              <a:t>또는 </a:t>
            </a:r>
            <a:r>
              <a:rPr lang="en-US" altLang="ko-KR" sz="1200"/>
              <a:t>HTML </a:t>
            </a:r>
            <a:r>
              <a:rPr lang="ko-KR" altLang="en-US" sz="1200"/>
              <a:t>오류 화면 생성하고 클라이언트로 응답</a:t>
            </a:r>
            <a:endParaRPr lang="en-US" altLang="ko-KR" sz="1200"/>
          </a:p>
        </p:txBody>
      </p:sp>
      <p:sp>
        <p:nvSpPr>
          <p:cNvPr id="5" name="모서리가 둥근 직사각형 38">
            <a:extLst>
              <a:ext uri="{FF2B5EF4-FFF2-40B4-BE49-F238E27FC236}">
                <a16:creationId xmlns:a16="http://schemas.microsoft.com/office/drawing/2014/main" id="{D4B28BBC-866C-0C88-DD28-90DF7BEFAD99}"/>
              </a:ext>
            </a:extLst>
          </p:cNvPr>
          <p:cNvSpPr/>
          <p:nvPr/>
        </p:nvSpPr>
        <p:spPr>
          <a:xfrm>
            <a:off x="4567043" y="3569118"/>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8" name="직선 화살표 연결선 17">
            <a:extLst>
              <a:ext uri="{FF2B5EF4-FFF2-40B4-BE49-F238E27FC236}">
                <a16:creationId xmlns:a16="http://schemas.microsoft.com/office/drawing/2014/main" id="{CC652F67-AE75-05B4-9442-64DE7D90DCCC}"/>
              </a:ext>
            </a:extLst>
          </p:cNvPr>
          <p:cNvCxnSpPr>
            <a:cxnSpLocks/>
            <a:stCxn id="36" idx="3"/>
            <a:endCxn id="5" idx="1"/>
          </p:cNvCxnSpPr>
          <p:nvPr/>
        </p:nvCxnSpPr>
        <p:spPr>
          <a:xfrm>
            <a:off x="4172764" y="3797569"/>
            <a:ext cx="394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D6759B4A-1CCA-9953-61B3-089FAFF451F1}"/>
              </a:ext>
            </a:extLst>
          </p:cNvPr>
          <p:cNvSpPr/>
          <p:nvPr/>
        </p:nvSpPr>
        <p:spPr>
          <a:xfrm>
            <a:off x="1351192" y="3569118"/>
            <a:ext cx="7240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3E939605-EAEF-6871-CE25-6A69718B8447}"/>
              </a:ext>
            </a:extLst>
          </p:cNvPr>
          <p:cNvCxnSpPr>
            <a:cxnSpLocks/>
            <a:stCxn id="24" idx="3"/>
            <a:endCxn id="36" idx="1"/>
          </p:cNvCxnSpPr>
          <p:nvPr/>
        </p:nvCxnSpPr>
        <p:spPr>
          <a:xfrm>
            <a:off x="2075197" y="3797569"/>
            <a:ext cx="4544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BD40101-271B-166A-EC17-77AD7D4CBB0F}"/>
              </a:ext>
            </a:extLst>
          </p:cNvPr>
          <p:cNvSpPr txBox="1"/>
          <p:nvPr/>
        </p:nvSpPr>
        <p:spPr>
          <a:xfrm>
            <a:off x="433346" y="3619752"/>
            <a:ext cx="746341" cy="276999"/>
          </a:xfrm>
          <a:prstGeom prst="rect">
            <a:avLst/>
          </a:prstGeom>
          <a:noFill/>
        </p:spPr>
        <p:txBody>
          <a:bodyPr wrap="square">
            <a:spAutoFit/>
          </a:bodyPr>
          <a:lstStyle/>
          <a:p>
            <a:r>
              <a:rPr lang="en-US" altLang="ko-KR" sz="1200"/>
              <a:t>request</a:t>
            </a:r>
            <a:endParaRPr lang="ko-KR" altLang="en-US" sz="1200"/>
          </a:p>
        </p:txBody>
      </p:sp>
      <p:cxnSp>
        <p:nvCxnSpPr>
          <p:cNvPr id="31" name="직선 화살표 연결선 30">
            <a:extLst>
              <a:ext uri="{FF2B5EF4-FFF2-40B4-BE49-F238E27FC236}">
                <a16:creationId xmlns:a16="http://schemas.microsoft.com/office/drawing/2014/main" id="{FF26D142-BE14-1FD7-8623-1D1CBAC3C4F1}"/>
              </a:ext>
            </a:extLst>
          </p:cNvPr>
          <p:cNvCxnSpPr>
            <a:cxnSpLocks/>
          </p:cNvCxnSpPr>
          <p:nvPr/>
        </p:nvCxnSpPr>
        <p:spPr>
          <a:xfrm flipV="1">
            <a:off x="1089447" y="3770283"/>
            <a:ext cx="26474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0D136961-DD12-5EB0-C70D-2A1DEC5217D2}"/>
              </a:ext>
            </a:extLst>
          </p:cNvPr>
          <p:cNvSpPr/>
          <p:nvPr/>
        </p:nvSpPr>
        <p:spPr>
          <a:xfrm>
            <a:off x="6146378" y="3569117"/>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sp>
        <p:nvSpPr>
          <p:cNvPr id="36" name="모서리가 둥근 직사각형 38">
            <a:extLst>
              <a:ext uri="{FF2B5EF4-FFF2-40B4-BE49-F238E27FC236}">
                <a16:creationId xmlns:a16="http://schemas.microsoft.com/office/drawing/2014/main" id="{2CB0A630-BF76-020C-F4E9-21AA3EA74734}"/>
              </a:ext>
            </a:extLst>
          </p:cNvPr>
          <p:cNvSpPr/>
          <p:nvPr/>
        </p:nvSpPr>
        <p:spPr>
          <a:xfrm>
            <a:off x="2529647" y="3569118"/>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41" name="직선 화살표 연결선 40">
            <a:extLst>
              <a:ext uri="{FF2B5EF4-FFF2-40B4-BE49-F238E27FC236}">
                <a16:creationId xmlns:a16="http://schemas.microsoft.com/office/drawing/2014/main" id="{58F16C58-011B-DFD6-B043-6B68F3F1F139}"/>
              </a:ext>
            </a:extLst>
          </p:cNvPr>
          <p:cNvCxnSpPr>
            <a:cxnSpLocks/>
            <a:stCxn id="5" idx="3"/>
            <a:endCxn id="35" idx="1"/>
          </p:cNvCxnSpPr>
          <p:nvPr/>
        </p:nvCxnSpPr>
        <p:spPr>
          <a:xfrm flipV="1">
            <a:off x="5623387" y="3797568"/>
            <a:ext cx="52299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08652F52-085F-D524-434D-D81FA5B03535}"/>
              </a:ext>
            </a:extLst>
          </p:cNvPr>
          <p:cNvCxnSpPr>
            <a:cxnSpLocks/>
            <a:stCxn id="35" idx="3"/>
            <a:endCxn id="24" idx="0"/>
          </p:cNvCxnSpPr>
          <p:nvPr/>
        </p:nvCxnSpPr>
        <p:spPr>
          <a:xfrm flipH="1" flipV="1">
            <a:off x="1713195" y="3569118"/>
            <a:ext cx="5489527" cy="228450"/>
          </a:xfrm>
          <a:prstGeom prst="bentConnector4">
            <a:avLst>
              <a:gd name="adj1" fmla="val -4164"/>
              <a:gd name="adj2" fmla="val 29486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7AB709CF-FC0A-4FEF-3692-DD324620BF5C}"/>
              </a:ext>
            </a:extLst>
          </p:cNvPr>
          <p:cNvSpPr/>
          <p:nvPr/>
        </p:nvSpPr>
        <p:spPr>
          <a:xfrm>
            <a:off x="3863766" y="2743701"/>
            <a:ext cx="1406553" cy="333617"/>
          </a:xfrm>
          <a:prstGeom prst="rect">
            <a:avLst/>
          </a:prstGeom>
        </p:spPr>
        <p:txBody>
          <a:bodyPr wrap="square">
            <a:spAutoFit/>
          </a:bodyPr>
          <a:lstStyle/>
          <a:p>
            <a:pPr>
              <a:lnSpc>
                <a:spcPct val="150000"/>
              </a:lnSpc>
            </a:pPr>
            <a:r>
              <a:rPr lang="en-US" altLang="ko-KR" sz="1200" i="1">
                <a:solidFill>
                  <a:srgbClr val="FF0000"/>
                </a:solidFill>
                <a:latin typeface="+mn-ea"/>
              </a:rPr>
              <a:t>throw exception</a:t>
            </a:r>
          </a:p>
        </p:txBody>
      </p:sp>
      <p:sp>
        <p:nvSpPr>
          <p:cNvPr id="54" name="모서리가 둥근 직사각형 38">
            <a:extLst>
              <a:ext uri="{FF2B5EF4-FFF2-40B4-BE49-F238E27FC236}">
                <a16:creationId xmlns:a16="http://schemas.microsoft.com/office/drawing/2014/main" id="{EC26D6BF-5A31-4542-613F-9455662DFEBC}"/>
              </a:ext>
            </a:extLst>
          </p:cNvPr>
          <p:cNvSpPr/>
          <p:nvPr/>
        </p:nvSpPr>
        <p:spPr>
          <a:xfrm>
            <a:off x="891635" y="4781167"/>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F620E6DB-E4DF-4158-BC99-087F6AE33F5A}"/>
              </a:ext>
            </a:extLst>
          </p:cNvPr>
          <p:cNvCxnSpPr>
            <a:stCxn id="24" idx="2"/>
            <a:endCxn id="54" idx="0"/>
          </p:cNvCxnSpPr>
          <p:nvPr/>
        </p:nvCxnSpPr>
        <p:spPr>
          <a:xfrm flipH="1">
            <a:off x="1713194" y="4026019"/>
            <a:ext cx="1" cy="7551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모서리가 둥근 직사각형 38">
            <a:extLst>
              <a:ext uri="{FF2B5EF4-FFF2-40B4-BE49-F238E27FC236}">
                <a16:creationId xmlns:a16="http://schemas.microsoft.com/office/drawing/2014/main" id="{F3559F7A-7430-BFFC-D357-63E839E8F917}"/>
              </a:ext>
            </a:extLst>
          </p:cNvPr>
          <p:cNvSpPr/>
          <p:nvPr/>
        </p:nvSpPr>
        <p:spPr>
          <a:xfrm>
            <a:off x="2909950" y="4781167"/>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cxnSp>
        <p:nvCxnSpPr>
          <p:cNvPr id="60" name="직선 화살표 연결선 59">
            <a:extLst>
              <a:ext uri="{FF2B5EF4-FFF2-40B4-BE49-F238E27FC236}">
                <a16:creationId xmlns:a16="http://schemas.microsoft.com/office/drawing/2014/main" id="{CE374192-868B-5913-007C-8BD61E45ADAE}"/>
              </a:ext>
            </a:extLst>
          </p:cNvPr>
          <p:cNvCxnSpPr>
            <a:cxnSpLocks/>
            <a:stCxn id="54" idx="3"/>
            <a:endCxn id="58" idx="1"/>
          </p:cNvCxnSpPr>
          <p:nvPr/>
        </p:nvCxnSpPr>
        <p:spPr>
          <a:xfrm>
            <a:off x="2534752" y="5009618"/>
            <a:ext cx="3751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직사각형 66">
            <a:extLst>
              <a:ext uri="{FF2B5EF4-FFF2-40B4-BE49-F238E27FC236}">
                <a16:creationId xmlns:a16="http://schemas.microsoft.com/office/drawing/2014/main" id="{A8EC0A93-2383-8B07-6E42-F605168CA385}"/>
              </a:ext>
            </a:extLst>
          </p:cNvPr>
          <p:cNvSpPr/>
          <p:nvPr/>
        </p:nvSpPr>
        <p:spPr>
          <a:xfrm>
            <a:off x="7464654" y="3402308"/>
            <a:ext cx="4304382" cy="333617"/>
          </a:xfrm>
          <a:prstGeom prst="rect">
            <a:avLst/>
          </a:prstGeom>
        </p:spPr>
        <p:txBody>
          <a:bodyPr wrap="square">
            <a:spAutoFit/>
          </a:bodyPr>
          <a:lstStyle/>
          <a:p>
            <a:pPr>
              <a:lnSpc>
                <a:spcPct val="150000"/>
              </a:lnSpc>
            </a:pPr>
            <a:r>
              <a:rPr lang="ko-KR" altLang="en-US" sz="1200" i="1">
                <a:solidFill>
                  <a:srgbClr val="FF0000"/>
                </a:solidFill>
                <a:latin typeface="+mn-ea"/>
              </a:rPr>
              <a:t>스프링 안에서 예외 처리를 하지 않고 밖으로 던지고 있다 </a:t>
            </a:r>
            <a:endParaRPr lang="en-US" altLang="ko-KR" sz="1200" i="1">
              <a:solidFill>
                <a:srgbClr val="FF0000"/>
              </a:solidFill>
              <a:latin typeface="+mn-ea"/>
            </a:endParaRPr>
          </a:p>
        </p:txBody>
      </p:sp>
      <p:sp>
        <p:nvSpPr>
          <p:cNvPr id="76" name="모서리가 둥근 직사각형 38">
            <a:extLst>
              <a:ext uri="{FF2B5EF4-FFF2-40B4-BE49-F238E27FC236}">
                <a16:creationId xmlns:a16="http://schemas.microsoft.com/office/drawing/2014/main" id="{2718B98A-5F38-3320-D92D-AC2A118EE8D1}"/>
              </a:ext>
            </a:extLst>
          </p:cNvPr>
          <p:cNvSpPr/>
          <p:nvPr/>
        </p:nvSpPr>
        <p:spPr>
          <a:xfrm>
            <a:off x="5184894" y="4781167"/>
            <a:ext cx="144665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cxnSp>
        <p:nvCxnSpPr>
          <p:cNvPr id="78" name="직선 화살표 연결선 77">
            <a:extLst>
              <a:ext uri="{FF2B5EF4-FFF2-40B4-BE49-F238E27FC236}">
                <a16:creationId xmlns:a16="http://schemas.microsoft.com/office/drawing/2014/main" id="{31AB6537-320E-0D63-E6D0-469656710529}"/>
              </a:ext>
            </a:extLst>
          </p:cNvPr>
          <p:cNvCxnSpPr>
            <a:stCxn id="58" idx="3"/>
            <a:endCxn id="76" idx="1"/>
          </p:cNvCxnSpPr>
          <p:nvPr/>
        </p:nvCxnSpPr>
        <p:spPr>
          <a:xfrm>
            <a:off x="4832917" y="5009618"/>
            <a:ext cx="3519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A8DEB18-C596-FF02-9C88-0A9B9A3D3804}"/>
              </a:ext>
            </a:extLst>
          </p:cNvPr>
          <p:cNvSpPr/>
          <p:nvPr/>
        </p:nvSpPr>
        <p:spPr>
          <a:xfrm>
            <a:off x="6755884" y="4840034"/>
            <a:ext cx="4880804" cy="333617"/>
          </a:xfrm>
          <a:prstGeom prst="rect">
            <a:avLst/>
          </a:prstGeom>
        </p:spPr>
        <p:txBody>
          <a:bodyPr wrap="square">
            <a:spAutoFit/>
          </a:bodyPr>
          <a:lstStyle/>
          <a:p>
            <a:pPr>
              <a:lnSpc>
                <a:spcPct val="150000"/>
              </a:lnSpc>
            </a:pPr>
            <a:r>
              <a:rPr lang="ko-KR" altLang="en-US" sz="1200" i="1">
                <a:solidFill>
                  <a:srgbClr val="FF0000"/>
                </a:solidFill>
                <a:latin typeface="+mn-ea"/>
              </a:rPr>
              <a:t>예외 처리 과정이 복잡하고 여러 단계를 거쳐 성능에도 좋지 못하다</a:t>
            </a:r>
            <a:endParaRPr lang="en-US" altLang="ko-KR" sz="1200" i="1">
              <a:solidFill>
                <a:srgbClr val="FF0000"/>
              </a:solidFill>
              <a:latin typeface="+mn-ea"/>
            </a:endParaRPr>
          </a:p>
        </p:txBody>
      </p:sp>
      <p:sp>
        <p:nvSpPr>
          <p:cNvPr id="104" name="TextBox 103">
            <a:extLst>
              <a:ext uri="{FF2B5EF4-FFF2-40B4-BE49-F238E27FC236}">
                <a16:creationId xmlns:a16="http://schemas.microsoft.com/office/drawing/2014/main" id="{19029FCE-F6A8-3316-B63C-3F063DB8D7D0}"/>
              </a:ext>
            </a:extLst>
          </p:cNvPr>
          <p:cNvSpPr txBox="1"/>
          <p:nvPr/>
        </p:nvSpPr>
        <p:spPr>
          <a:xfrm>
            <a:off x="1713193" y="4291106"/>
            <a:ext cx="1643111" cy="261610"/>
          </a:xfrm>
          <a:prstGeom prst="rect">
            <a:avLst/>
          </a:prstGeom>
          <a:noFill/>
        </p:spPr>
        <p:txBody>
          <a:bodyPr wrap="square">
            <a:spAutoFit/>
          </a:bodyPr>
          <a:lstStyle/>
          <a:p>
            <a:r>
              <a:rPr lang="en-US" altLang="ko-KR" sz="1100"/>
              <a:t>/error </a:t>
            </a:r>
            <a:r>
              <a:rPr lang="ko-KR" altLang="en-US" sz="1100"/>
              <a:t>로 다시 포워딩</a:t>
            </a:r>
          </a:p>
        </p:txBody>
      </p:sp>
    </p:spTree>
    <p:extLst>
      <p:ext uri="{BB962C8B-B14F-4D97-AF65-F5344CB8AC3E}">
        <p14:creationId xmlns:p14="http://schemas.microsoft.com/office/powerpoint/2010/main" val="13505616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A34EE-050F-9FDF-2BFC-423C39246127}"/>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9D8161EA-3ECC-C3AC-CBFE-E6A5C43BE3AA}"/>
              </a:ext>
            </a:extLst>
          </p:cNvPr>
          <p:cNvSpPr/>
          <p:nvPr/>
        </p:nvSpPr>
        <p:spPr>
          <a:xfrm>
            <a:off x="150394" y="223978"/>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개선 된 오류 처리 과정</a:t>
            </a:r>
          </a:p>
        </p:txBody>
      </p:sp>
      <p:sp>
        <p:nvSpPr>
          <p:cNvPr id="3" name="TextBox 2">
            <a:extLst>
              <a:ext uri="{FF2B5EF4-FFF2-40B4-BE49-F238E27FC236}">
                <a16:creationId xmlns:a16="http://schemas.microsoft.com/office/drawing/2014/main" id="{EEF87C98-9503-3FC3-7ADB-4D71A010F26C}"/>
              </a:ext>
            </a:extLst>
          </p:cNvPr>
          <p:cNvSpPr txBox="1"/>
          <p:nvPr/>
        </p:nvSpPr>
        <p:spPr>
          <a:xfrm>
            <a:off x="419309" y="619774"/>
            <a:ext cx="7479424" cy="1995611"/>
          </a:xfrm>
          <a:prstGeom prst="rect">
            <a:avLst/>
          </a:prstGeom>
          <a:noFill/>
        </p:spPr>
        <p:txBody>
          <a:bodyPr wrap="square">
            <a:spAutoFit/>
          </a:bodyPr>
          <a:lstStyle/>
          <a:p>
            <a:pPr marL="228600" indent="-228600">
              <a:lnSpc>
                <a:spcPct val="150000"/>
              </a:lnSpc>
              <a:buFont typeface="+mj-ea"/>
              <a:buAutoNum type="circleNumDbPlain"/>
            </a:pPr>
            <a:r>
              <a:rPr lang="ko-KR" altLang="en-US" sz="1200"/>
              <a:t>클라이언트 요청 → </a:t>
            </a:r>
            <a:r>
              <a:rPr lang="en-US" altLang="ko-KR" sz="1200"/>
              <a:t>WAS </a:t>
            </a:r>
            <a:r>
              <a:rPr lang="ko-KR" altLang="en-US" sz="1200"/>
              <a:t>로 요청 전달</a:t>
            </a:r>
            <a:endParaRPr lang="en-US" altLang="ko-KR" sz="1200"/>
          </a:p>
          <a:p>
            <a:pPr marL="228600" indent="-228600">
              <a:lnSpc>
                <a:spcPct val="150000"/>
              </a:lnSpc>
              <a:buFont typeface="+mj-ea"/>
              <a:buAutoNum type="circleNumDbPlain"/>
            </a:pPr>
            <a:r>
              <a:rPr lang="en-US" altLang="ko-KR" sz="1200"/>
              <a:t>WAS → DispatcherServlet </a:t>
            </a:r>
            <a:r>
              <a:rPr lang="ko-KR" altLang="en-US" sz="1200"/>
              <a:t>요청 전달</a:t>
            </a:r>
            <a:endParaRPr lang="en-US" altLang="ko-KR" sz="1200"/>
          </a:p>
          <a:p>
            <a:pPr marL="228600" indent="-228600">
              <a:lnSpc>
                <a:spcPct val="150000"/>
              </a:lnSpc>
              <a:buFont typeface="+mj-ea"/>
              <a:buAutoNum type="circleNumDbPlain"/>
            </a:pPr>
            <a:r>
              <a:rPr lang="en-US" altLang="ko-KR" sz="1200"/>
              <a:t>DispatcherServlet → </a:t>
            </a:r>
            <a:r>
              <a:rPr lang="ko-KR" altLang="en-US" sz="1200"/>
              <a:t>컨트롤러 매핑</a:t>
            </a:r>
            <a:endParaRPr lang="en-US" altLang="ko-KR" sz="1200"/>
          </a:p>
          <a:p>
            <a:pPr marL="228600" indent="-228600">
              <a:lnSpc>
                <a:spcPct val="150000"/>
              </a:lnSpc>
              <a:buFont typeface="+mj-ea"/>
              <a:buAutoNum type="circleNumDbPlain"/>
            </a:pPr>
            <a:r>
              <a:rPr lang="ko-KR" altLang="en-US" sz="1200"/>
              <a:t>컨트롤러에서 예외 발생</a:t>
            </a:r>
            <a:endParaRPr lang="en-US" altLang="ko-KR" sz="1200"/>
          </a:p>
          <a:p>
            <a:pPr marL="228600" indent="-228600">
              <a:lnSpc>
                <a:spcPct val="150000"/>
              </a:lnSpc>
              <a:buFont typeface="+mj-ea"/>
              <a:buAutoNum type="circleNumDbPlain"/>
            </a:pPr>
            <a:r>
              <a:rPr lang="ko-KR" altLang="en-US" sz="1200"/>
              <a:t>스프링</a:t>
            </a:r>
            <a:r>
              <a:rPr lang="en-US" altLang="ko-KR" sz="1200"/>
              <a:t> MVC </a:t>
            </a:r>
            <a:r>
              <a:rPr lang="ko-KR" altLang="en-US" sz="1200"/>
              <a:t>의 흐름 안에서 예외 해결</a:t>
            </a:r>
            <a:endParaRPr lang="en-US" altLang="ko-KR" sz="1200"/>
          </a:p>
          <a:p>
            <a:pPr marL="228600" indent="-228600">
              <a:lnSpc>
                <a:spcPct val="150000"/>
              </a:lnSpc>
              <a:buFont typeface="+mj-ea"/>
              <a:buAutoNum type="circleNumDbPlain"/>
            </a:pPr>
            <a:r>
              <a:rPr lang="en-US" altLang="ko-KR" sz="1200" strike="sngStrike">
                <a:solidFill>
                  <a:schemeClr val="bg1">
                    <a:lumMod val="50000"/>
                  </a:schemeClr>
                </a:solidFill>
              </a:rPr>
              <a:t>WAS </a:t>
            </a:r>
            <a:r>
              <a:rPr lang="ko-KR" altLang="en-US" sz="1200" strike="sngStrike">
                <a:solidFill>
                  <a:schemeClr val="bg1">
                    <a:lumMod val="50000"/>
                  </a:schemeClr>
                </a:solidFill>
              </a:rPr>
              <a:t>까지 예외가 전파되어 예외를 처리</a:t>
            </a:r>
            <a:r>
              <a:rPr lang="en-US" altLang="ko-KR" sz="1200" strike="sngStrike">
                <a:solidFill>
                  <a:schemeClr val="bg1">
                    <a:lumMod val="50000"/>
                  </a:schemeClr>
                </a:solidFill>
              </a:rPr>
              <a:t> → /error</a:t>
            </a:r>
            <a:r>
              <a:rPr lang="ko-KR" altLang="en-US" sz="1200" strike="sngStrike">
                <a:solidFill>
                  <a:schemeClr val="bg1">
                    <a:lumMod val="50000"/>
                  </a:schemeClr>
                </a:solidFill>
              </a:rPr>
              <a:t>로 포워딩</a:t>
            </a:r>
            <a:endParaRPr lang="en-US" altLang="ko-KR" sz="1200" strike="sngStrike">
              <a:solidFill>
                <a:schemeClr val="bg1">
                  <a:lumMod val="50000"/>
                </a:schemeClr>
              </a:solidFill>
            </a:endParaRPr>
          </a:p>
          <a:p>
            <a:pPr marL="228600" indent="-228600">
              <a:lnSpc>
                <a:spcPct val="150000"/>
              </a:lnSpc>
              <a:buFont typeface="+mj-ea"/>
              <a:buAutoNum type="circleNumDbPlain"/>
            </a:pPr>
            <a:r>
              <a:rPr lang="en-US" altLang="ko-KR" sz="1200" strike="sngStrike">
                <a:solidFill>
                  <a:schemeClr val="bg1">
                    <a:lumMod val="50000"/>
                  </a:schemeClr>
                </a:solidFill>
              </a:rPr>
              <a:t>BasicErrorController </a:t>
            </a:r>
            <a:r>
              <a:rPr lang="ko-KR" altLang="en-US" sz="1200" strike="sngStrike">
                <a:solidFill>
                  <a:schemeClr val="bg1">
                    <a:lumMod val="50000"/>
                  </a:schemeClr>
                </a:solidFill>
              </a:rPr>
              <a:t>에서 </a:t>
            </a:r>
            <a:r>
              <a:rPr lang="en-US" altLang="ko-KR" sz="1200" strike="sngStrike">
                <a:solidFill>
                  <a:schemeClr val="bg1">
                    <a:lumMod val="50000"/>
                  </a:schemeClr>
                </a:solidFill>
              </a:rPr>
              <a:t>/error </a:t>
            </a:r>
            <a:r>
              <a:rPr lang="ko-KR" altLang="en-US" sz="1200" strike="sngStrike">
                <a:solidFill>
                  <a:schemeClr val="bg1">
                    <a:lumMod val="50000"/>
                  </a:schemeClr>
                </a:solidFill>
              </a:rPr>
              <a:t>요청을 받고 </a:t>
            </a:r>
            <a:r>
              <a:rPr lang="en-US" altLang="ko-KR" sz="1200" strike="sngStrike">
                <a:solidFill>
                  <a:schemeClr val="bg1">
                    <a:lumMod val="50000"/>
                  </a:schemeClr>
                </a:solidFill>
              </a:rPr>
              <a:t>JSON </a:t>
            </a:r>
            <a:r>
              <a:rPr lang="ko-KR" altLang="en-US" sz="1200" strike="sngStrike">
                <a:solidFill>
                  <a:schemeClr val="bg1">
                    <a:lumMod val="50000"/>
                  </a:schemeClr>
                </a:solidFill>
              </a:rPr>
              <a:t>또는 </a:t>
            </a:r>
            <a:r>
              <a:rPr lang="en-US" altLang="ko-KR" sz="1200" strike="sngStrike">
                <a:solidFill>
                  <a:schemeClr val="bg1">
                    <a:lumMod val="50000"/>
                  </a:schemeClr>
                </a:solidFill>
              </a:rPr>
              <a:t>HTML </a:t>
            </a:r>
            <a:r>
              <a:rPr lang="ko-KR" altLang="en-US" sz="1200" strike="sngStrike">
                <a:solidFill>
                  <a:schemeClr val="bg1">
                    <a:lumMod val="50000"/>
                  </a:schemeClr>
                </a:solidFill>
              </a:rPr>
              <a:t>오류 화면 생성하고 클라이언트로 응답</a:t>
            </a:r>
            <a:endParaRPr lang="en-US" altLang="ko-KR" sz="1200" strike="sngStrike">
              <a:solidFill>
                <a:schemeClr val="bg1">
                  <a:lumMod val="50000"/>
                </a:schemeClr>
              </a:solidFill>
            </a:endParaRPr>
          </a:p>
        </p:txBody>
      </p:sp>
      <p:sp>
        <p:nvSpPr>
          <p:cNvPr id="81" name="모서리가 둥근 직사각형 38">
            <a:extLst>
              <a:ext uri="{FF2B5EF4-FFF2-40B4-BE49-F238E27FC236}">
                <a16:creationId xmlns:a16="http://schemas.microsoft.com/office/drawing/2014/main" id="{9F51C295-70BC-B8E4-1C46-E9B7134A9D99}"/>
              </a:ext>
            </a:extLst>
          </p:cNvPr>
          <p:cNvSpPr/>
          <p:nvPr/>
        </p:nvSpPr>
        <p:spPr>
          <a:xfrm>
            <a:off x="4424406" y="329997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82" name="직선 화살표 연결선 81">
            <a:extLst>
              <a:ext uri="{FF2B5EF4-FFF2-40B4-BE49-F238E27FC236}">
                <a16:creationId xmlns:a16="http://schemas.microsoft.com/office/drawing/2014/main" id="{8B1C88D2-03F2-D780-64B0-E591C74145B2}"/>
              </a:ext>
            </a:extLst>
          </p:cNvPr>
          <p:cNvCxnSpPr>
            <a:cxnSpLocks/>
            <a:stCxn id="88" idx="3"/>
            <a:endCxn id="81" idx="1"/>
          </p:cNvCxnSpPr>
          <p:nvPr/>
        </p:nvCxnSpPr>
        <p:spPr>
          <a:xfrm>
            <a:off x="4030127" y="3528425"/>
            <a:ext cx="394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709227BE-9A19-F2AA-7856-0399D0090ACF}"/>
              </a:ext>
            </a:extLst>
          </p:cNvPr>
          <p:cNvSpPr/>
          <p:nvPr/>
        </p:nvSpPr>
        <p:spPr>
          <a:xfrm>
            <a:off x="1208555" y="3299974"/>
            <a:ext cx="7240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cxnSp>
        <p:nvCxnSpPr>
          <p:cNvPr id="84" name="직선 화살표 연결선 83">
            <a:extLst>
              <a:ext uri="{FF2B5EF4-FFF2-40B4-BE49-F238E27FC236}">
                <a16:creationId xmlns:a16="http://schemas.microsoft.com/office/drawing/2014/main" id="{0244F054-9646-39CB-79C1-C40E404EFBCE}"/>
              </a:ext>
            </a:extLst>
          </p:cNvPr>
          <p:cNvCxnSpPr>
            <a:cxnSpLocks/>
            <a:stCxn id="83" idx="3"/>
            <a:endCxn id="88" idx="1"/>
          </p:cNvCxnSpPr>
          <p:nvPr/>
        </p:nvCxnSpPr>
        <p:spPr>
          <a:xfrm>
            <a:off x="1932560" y="3528425"/>
            <a:ext cx="4544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177081C-AE72-4CBB-4C0F-B7CDA2A072F0}"/>
              </a:ext>
            </a:extLst>
          </p:cNvPr>
          <p:cNvSpPr txBox="1"/>
          <p:nvPr/>
        </p:nvSpPr>
        <p:spPr>
          <a:xfrm>
            <a:off x="290709" y="3350608"/>
            <a:ext cx="746341" cy="276999"/>
          </a:xfrm>
          <a:prstGeom prst="rect">
            <a:avLst/>
          </a:prstGeom>
          <a:noFill/>
        </p:spPr>
        <p:txBody>
          <a:bodyPr wrap="square">
            <a:spAutoFit/>
          </a:bodyPr>
          <a:lstStyle/>
          <a:p>
            <a:r>
              <a:rPr lang="en-US" altLang="ko-KR" sz="1200"/>
              <a:t>request</a:t>
            </a:r>
            <a:endParaRPr lang="ko-KR" altLang="en-US" sz="1200"/>
          </a:p>
        </p:txBody>
      </p:sp>
      <p:cxnSp>
        <p:nvCxnSpPr>
          <p:cNvPr id="86" name="직선 화살표 연결선 85">
            <a:extLst>
              <a:ext uri="{FF2B5EF4-FFF2-40B4-BE49-F238E27FC236}">
                <a16:creationId xmlns:a16="http://schemas.microsoft.com/office/drawing/2014/main" id="{CA13EB4A-D658-CBE2-5FC4-4D8ECD3F39DB}"/>
              </a:ext>
            </a:extLst>
          </p:cNvPr>
          <p:cNvCxnSpPr>
            <a:cxnSpLocks/>
          </p:cNvCxnSpPr>
          <p:nvPr/>
        </p:nvCxnSpPr>
        <p:spPr>
          <a:xfrm flipV="1">
            <a:off x="946810" y="3501139"/>
            <a:ext cx="26474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모서리가 둥근 직사각형 38">
            <a:extLst>
              <a:ext uri="{FF2B5EF4-FFF2-40B4-BE49-F238E27FC236}">
                <a16:creationId xmlns:a16="http://schemas.microsoft.com/office/drawing/2014/main" id="{5755C624-6D34-CEEE-AF05-E65A192B6FE7}"/>
              </a:ext>
            </a:extLst>
          </p:cNvPr>
          <p:cNvSpPr/>
          <p:nvPr/>
        </p:nvSpPr>
        <p:spPr>
          <a:xfrm>
            <a:off x="6003741" y="3299973"/>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sp>
        <p:nvSpPr>
          <p:cNvPr id="88" name="모서리가 둥근 직사각형 38">
            <a:extLst>
              <a:ext uri="{FF2B5EF4-FFF2-40B4-BE49-F238E27FC236}">
                <a16:creationId xmlns:a16="http://schemas.microsoft.com/office/drawing/2014/main" id="{8160385D-2C88-E0CF-7943-8F4A04761740}"/>
              </a:ext>
            </a:extLst>
          </p:cNvPr>
          <p:cNvSpPr/>
          <p:nvPr/>
        </p:nvSpPr>
        <p:spPr>
          <a:xfrm>
            <a:off x="2387010" y="3299974"/>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89" name="직선 화살표 연결선 88">
            <a:extLst>
              <a:ext uri="{FF2B5EF4-FFF2-40B4-BE49-F238E27FC236}">
                <a16:creationId xmlns:a16="http://schemas.microsoft.com/office/drawing/2014/main" id="{C9050430-9797-2E50-C09C-68A819782D65}"/>
              </a:ext>
            </a:extLst>
          </p:cNvPr>
          <p:cNvCxnSpPr>
            <a:cxnSpLocks/>
            <a:stCxn id="81" idx="3"/>
            <a:endCxn id="87" idx="1"/>
          </p:cNvCxnSpPr>
          <p:nvPr/>
        </p:nvCxnSpPr>
        <p:spPr>
          <a:xfrm flipV="1">
            <a:off x="5480750" y="3528424"/>
            <a:ext cx="52299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모서리가 둥근 직사각형 38">
            <a:extLst>
              <a:ext uri="{FF2B5EF4-FFF2-40B4-BE49-F238E27FC236}">
                <a16:creationId xmlns:a16="http://schemas.microsoft.com/office/drawing/2014/main" id="{372D793A-2BBA-A670-F4FD-924BF3F3B955}"/>
              </a:ext>
            </a:extLst>
          </p:cNvPr>
          <p:cNvSpPr/>
          <p:nvPr/>
        </p:nvSpPr>
        <p:spPr>
          <a:xfrm>
            <a:off x="7519477" y="3299973"/>
            <a:ext cx="2394456"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HandlerExceptionResolver</a:t>
            </a:r>
            <a:endParaRPr lang="ko-KR" altLang="en-US" sz="1400">
              <a:solidFill>
                <a:schemeClr val="bg1"/>
              </a:solidFill>
              <a:latin typeface="+mj-lt"/>
              <a:ea typeface="나눔바른고딕" panose="020B0603020101020101"/>
            </a:endParaRPr>
          </a:p>
        </p:txBody>
      </p:sp>
      <p:cxnSp>
        <p:nvCxnSpPr>
          <p:cNvPr id="93" name="직선 화살표 연결선 92">
            <a:extLst>
              <a:ext uri="{FF2B5EF4-FFF2-40B4-BE49-F238E27FC236}">
                <a16:creationId xmlns:a16="http://schemas.microsoft.com/office/drawing/2014/main" id="{A45B3EC0-E317-96F7-A144-0AE27114A204}"/>
              </a:ext>
            </a:extLst>
          </p:cNvPr>
          <p:cNvCxnSpPr>
            <a:cxnSpLocks/>
            <a:stCxn id="87" idx="3"/>
            <a:endCxn id="92" idx="1"/>
          </p:cNvCxnSpPr>
          <p:nvPr/>
        </p:nvCxnSpPr>
        <p:spPr>
          <a:xfrm>
            <a:off x="7060085" y="3528424"/>
            <a:ext cx="45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직사각형 96">
            <a:extLst>
              <a:ext uri="{FF2B5EF4-FFF2-40B4-BE49-F238E27FC236}">
                <a16:creationId xmlns:a16="http://schemas.microsoft.com/office/drawing/2014/main" id="{91F5F72B-1141-A75C-6903-0B7B882B1F68}"/>
              </a:ext>
            </a:extLst>
          </p:cNvPr>
          <p:cNvSpPr/>
          <p:nvPr/>
        </p:nvSpPr>
        <p:spPr>
          <a:xfrm>
            <a:off x="9961514" y="3361614"/>
            <a:ext cx="1673023" cy="333617"/>
          </a:xfrm>
          <a:prstGeom prst="rect">
            <a:avLst/>
          </a:prstGeom>
        </p:spPr>
        <p:txBody>
          <a:bodyPr wrap="square">
            <a:spAutoFit/>
          </a:bodyPr>
          <a:lstStyle/>
          <a:p>
            <a:pPr>
              <a:lnSpc>
                <a:spcPct val="150000"/>
              </a:lnSpc>
            </a:pPr>
            <a:r>
              <a:rPr lang="ko-KR" altLang="en-US" sz="1200" i="1">
                <a:solidFill>
                  <a:srgbClr val="FF0000"/>
                </a:solidFill>
                <a:latin typeface="+mn-ea"/>
              </a:rPr>
              <a:t>예외</a:t>
            </a:r>
            <a:r>
              <a:rPr lang="en-US" altLang="ko-KR" sz="1200" i="1">
                <a:solidFill>
                  <a:srgbClr val="FF0000"/>
                </a:solidFill>
                <a:latin typeface="+mn-ea"/>
              </a:rPr>
              <a:t> </a:t>
            </a:r>
            <a:r>
              <a:rPr lang="ko-KR" altLang="en-US" sz="1200" i="1">
                <a:solidFill>
                  <a:srgbClr val="FF0000"/>
                </a:solidFill>
                <a:latin typeface="+mn-ea"/>
              </a:rPr>
              <a:t>흐름을 주도 </a:t>
            </a:r>
            <a:r>
              <a:rPr lang="en-US" altLang="ko-KR" sz="1200" i="1">
                <a:solidFill>
                  <a:srgbClr val="FF0000"/>
                </a:solidFill>
                <a:latin typeface="+mn-ea"/>
              </a:rPr>
              <a:t>!!</a:t>
            </a:r>
          </a:p>
        </p:txBody>
      </p:sp>
      <p:sp>
        <p:nvSpPr>
          <p:cNvPr id="98" name="직사각형 97">
            <a:extLst>
              <a:ext uri="{FF2B5EF4-FFF2-40B4-BE49-F238E27FC236}">
                <a16:creationId xmlns:a16="http://schemas.microsoft.com/office/drawing/2014/main" id="{354D1987-BE05-3352-536E-77EF92AE96CD}"/>
              </a:ext>
            </a:extLst>
          </p:cNvPr>
          <p:cNvSpPr/>
          <p:nvPr/>
        </p:nvSpPr>
        <p:spPr>
          <a:xfrm>
            <a:off x="2467573" y="3922647"/>
            <a:ext cx="5336865" cy="333617"/>
          </a:xfrm>
          <a:prstGeom prst="rect">
            <a:avLst/>
          </a:prstGeom>
        </p:spPr>
        <p:txBody>
          <a:bodyPr wrap="square">
            <a:spAutoFit/>
          </a:bodyPr>
          <a:lstStyle/>
          <a:p>
            <a:pPr>
              <a:lnSpc>
                <a:spcPct val="150000"/>
              </a:lnSpc>
            </a:pPr>
            <a:r>
              <a:rPr lang="ko-KR" altLang="en-US" sz="1200" i="1">
                <a:solidFill>
                  <a:srgbClr val="FF0000"/>
                </a:solidFill>
                <a:latin typeface="+mn-ea"/>
              </a:rPr>
              <a:t>예외 처리 과정이 단순하고 여러 단계를 거칠 필요가 없어 성능에 유리하다 </a:t>
            </a:r>
            <a:endParaRPr lang="en-US" altLang="ko-KR" sz="1200" i="1">
              <a:solidFill>
                <a:srgbClr val="FF0000"/>
              </a:solidFill>
              <a:latin typeface="+mn-ea"/>
            </a:endParaRPr>
          </a:p>
        </p:txBody>
      </p:sp>
      <p:cxnSp>
        <p:nvCxnSpPr>
          <p:cNvPr id="100" name="연결선: 꺾임 99">
            <a:extLst>
              <a:ext uri="{FF2B5EF4-FFF2-40B4-BE49-F238E27FC236}">
                <a16:creationId xmlns:a16="http://schemas.microsoft.com/office/drawing/2014/main" id="{814C66E0-0698-8482-6905-EF2A05FF7893}"/>
              </a:ext>
            </a:extLst>
          </p:cNvPr>
          <p:cNvCxnSpPr>
            <a:cxnSpLocks/>
            <a:stCxn id="87" idx="0"/>
            <a:endCxn id="83" idx="0"/>
          </p:cNvCxnSpPr>
          <p:nvPr/>
        </p:nvCxnSpPr>
        <p:spPr>
          <a:xfrm rot="16200000" flipH="1" flipV="1">
            <a:off x="4051235" y="819295"/>
            <a:ext cx="1" cy="4961355"/>
          </a:xfrm>
          <a:prstGeom prst="bentConnector3">
            <a:avLst>
              <a:gd name="adj1" fmla="val -228600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곱하기 기호 102">
            <a:extLst>
              <a:ext uri="{FF2B5EF4-FFF2-40B4-BE49-F238E27FC236}">
                <a16:creationId xmlns:a16="http://schemas.microsoft.com/office/drawing/2014/main" id="{99BEC843-2BF2-D370-DA63-EC60FFF5FA69}"/>
              </a:ext>
            </a:extLst>
          </p:cNvPr>
          <p:cNvSpPr/>
          <p:nvPr/>
        </p:nvSpPr>
        <p:spPr>
          <a:xfrm>
            <a:off x="3971540" y="2848584"/>
            <a:ext cx="374962" cy="432333"/>
          </a:xfrm>
          <a:prstGeom prst="mathMultiply">
            <a:avLst>
              <a:gd name="adj1" fmla="val 1710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7C8C72D7-D5A0-12B3-D4A7-C576353C319D}"/>
              </a:ext>
            </a:extLst>
          </p:cNvPr>
          <p:cNvSpPr/>
          <p:nvPr/>
        </p:nvSpPr>
        <p:spPr>
          <a:xfrm>
            <a:off x="150394" y="4694329"/>
            <a:ext cx="388279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더 강력한 스프링 예외 전략 제공</a:t>
            </a:r>
          </a:p>
        </p:txBody>
      </p:sp>
      <p:sp>
        <p:nvSpPr>
          <p:cNvPr id="7" name="TextBox 6">
            <a:extLst>
              <a:ext uri="{FF2B5EF4-FFF2-40B4-BE49-F238E27FC236}">
                <a16:creationId xmlns:a16="http://schemas.microsoft.com/office/drawing/2014/main" id="{3994B044-5F14-509C-5752-92346C860173}"/>
              </a:ext>
            </a:extLst>
          </p:cNvPr>
          <p:cNvSpPr txBox="1"/>
          <p:nvPr/>
        </p:nvSpPr>
        <p:spPr>
          <a:xfrm>
            <a:off x="419309" y="5148708"/>
            <a:ext cx="10818186" cy="101585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특정 예외마다 다른 처리 로직을 구현할 수 있으며 예외 유형별로 </a:t>
            </a:r>
            <a:r>
              <a:rPr lang="en-US" altLang="ko-KR" sz="1200"/>
              <a:t>HTTP </a:t>
            </a:r>
            <a:r>
              <a:rPr lang="ko-KR" altLang="en-US" sz="1200"/>
              <a:t>상태 코드</a:t>
            </a:r>
            <a:r>
              <a:rPr lang="en-US" altLang="ko-KR" sz="1200"/>
              <a:t>, </a:t>
            </a:r>
            <a:r>
              <a:rPr lang="ko-KR" altLang="en-US" sz="1200"/>
              <a:t>응답 메시지</a:t>
            </a:r>
            <a:r>
              <a:rPr lang="en-US" altLang="ko-KR" sz="1200"/>
              <a:t>, </a:t>
            </a:r>
            <a:r>
              <a:rPr lang="ko-KR" altLang="en-US" sz="1200"/>
              <a:t>추가 데이터 등을 원하는 대로 설정할 수 있다</a:t>
            </a:r>
            <a:endParaRPr lang="en-US" altLang="ko-KR" sz="1200"/>
          </a:p>
          <a:p>
            <a:pPr marL="228600" indent="-228600">
              <a:lnSpc>
                <a:spcPct val="150000"/>
              </a:lnSpc>
              <a:spcBef>
                <a:spcPts val="500"/>
              </a:spcBef>
              <a:buFont typeface="Arial" panose="020B0604020202020204" pitchFamily="34" charset="0"/>
              <a:buChar char="•"/>
            </a:pPr>
            <a:r>
              <a:rPr lang="en-US" altLang="ko-KR" sz="1200">
                <a:latin typeface="+mn-ea"/>
              </a:rPr>
              <a:t>WAS </a:t>
            </a:r>
            <a:r>
              <a:rPr lang="ko-KR" altLang="en-US" sz="1200">
                <a:latin typeface="+mn-ea"/>
              </a:rPr>
              <a:t>의 오류 처리 메커니즘에 의존하지 않고</a:t>
            </a:r>
            <a:r>
              <a:rPr lang="en-US" altLang="ko-KR" sz="1200">
                <a:latin typeface="+mn-ea"/>
              </a:rPr>
              <a:t> </a:t>
            </a:r>
            <a:r>
              <a:rPr lang="ko-KR" altLang="en-US" sz="1200">
                <a:latin typeface="+mn-ea"/>
              </a:rPr>
              <a:t>애플리케이션 코드 내에서 예외를 처리하고 응답을 반환할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발생한 예외는 </a:t>
            </a:r>
            <a:r>
              <a:rPr lang="en-US" altLang="ko-KR" sz="1200">
                <a:latin typeface="+mn-ea"/>
              </a:rPr>
              <a:t>HandlerExceptionResolver </a:t>
            </a:r>
            <a:r>
              <a:rPr lang="ko-KR" altLang="en-US" sz="1200">
                <a:latin typeface="+mn-ea"/>
              </a:rPr>
              <a:t>클래스가 해결하도록  한다</a:t>
            </a:r>
            <a:endParaRPr lang="en-US" altLang="ko-KR" sz="1200">
              <a:latin typeface="+mn-ea"/>
            </a:endParaRPr>
          </a:p>
        </p:txBody>
      </p:sp>
    </p:spTree>
    <p:extLst>
      <p:ext uri="{BB962C8B-B14F-4D97-AF65-F5344CB8AC3E}">
        <p14:creationId xmlns:p14="http://schemas.microsoft.com/office/powerpoint/2010/main" val="37923434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AEE5-F699-4586-9166-899FFD47F1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5B5296C-02B0-FDC9-7F37-B2E7FD328C65}"/>
              </a:ext>
            </a:extLst>
          </p:cNvPr>
          <p:cNvSpPr txBox="1"/>
          <p:nvPr/>
        </p:nvSpPr>
        <p:spPr>
          <a:xfrm>
            <a:off x="1510922" y="2921169"/>
            <a:ext cx="9170204"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HandlerExceptionResolver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104F44DC-40CF-6BD1-A54C-4019AF4D5DD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5970549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CE73A-38A5-566F-F6D5-E3ED3EE9A1AE}"/>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B5A20898-A5B1-C6BD-781F-3BFF5C03B0A3}"/>
              </a:ext>
            </a:extLst>
          </p:cNvPr>
          <p:cNvSpPr/>
          <p:nvPr/>
        </p:nvSpPr>
        <p:spPr>
          <a:xfrm>
            <a:off x="228600" y="205930"/>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4C1B4BC4-427B-706E-076C-C9C94856BCAD}"/>
              </a:ext>
            </a:extLst>
          </p:cNvPr>
          <p:cNvSpPr txBox="1"/>
          <p:nvPr/>
        </p:nvSpPr>
        <p:spPr>
          <a:xfrm>
            <a:off x="377199" y="575262"/>
            <a:ext cx="11534064"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HandlerExceptionResolver</a:t>
            </a:r>
            <a:r>
              <a:rPr lang="ko-KR" altLang="en-US" sz="1200">
                <a:latin typeface="+mn-ea"/>
              </a:rPr>
              <a:t> 인터페이스는 요청 처리 중에 발생한 예외를 처리하고</a:t>
            </a:r>
            <a:r>
              <a:rPr lang="en-US" altLang="ko-KR" sz="1200">
                <a:latin typeface="+mn-ea"/>
              </a:rPr>
              <a:t> </a:t>
            </a:r>
            <a:r>
              <a:rPr lang="ko-KR" altLang="en-US" sz="1200">
                <a:latin typeface="+mn-ea"/>
              </a:rPr>
              <a:t>그 결과를 사용자에게 보여줄 수 있는 에러 페이지로 연결해 주는 역할을 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즉</a:t>
            </a:r>
            <a:r>
              <a:rPr lang="en-US" altLang="ko-KR" sz="1200">
                <a:latin typeface="+mn-ea"/>
              </a:rPr>
              <a:t> </a:t>
            </a:r>
            <a:r>
              <a:rPr lang="ko-KR" altLang="en-US" sz="1200">
                <a:latin typeface="+mn-ea"/>
              </a:rPr>
              <a:t>컨트롤러나 핸들러 실행 중에 문제가 생기면 이 문제를 어떻게 해결하고 어떤 에러 화면을 보여줄지를 정해주는 역할을 한다</a:t>
            </a:r>
            <a:endParaRPr lang="en-US" altLang="ko-KR" sz="1200">
              <a:latin typeface="+mn-ea"/>
            </a:endParaRPr>
          </a:p>
        </p:txBody>
      </p:sp>
      <p:sp>
        <p:nvSpPr>
          <p:cNvPr id="4" name="직사각형 3">
            <a:extLst>
              <a:ext uri="{FF2B5EF4-FFF2-40B4-BE49-F238E27FC236}">
                <a16:creationId xmlns:a16="http://schemas.microsoft.com/office/drawing/2014/main" id="{6120A9A0-35D9-437C-805F-A8E4A61291DA}"/>
              </a:ext>
            </a:extLst>
          </p:cNvPr>
          <p:cNvSpPr/>
          <p:nvPr/>
        </p:nvSpPr>
        <p:spPr>
          <a:xfrm>
            <a:off x="228599" y="149932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7" name="모서리가 둥근 직사각형 38">
            <a:extLst>
              <a:ext uri="{FF2B5EF4-FFF2-40B4-BE49-F238E27FC236}">
                <a16:creationId xmlns:a16="http://schemas.microsoft.com/office/drawing/2014/main" id="{522ECFBD-255F-A770-57E8-6F8AD0150984}"/>
              </a:ext>
            </a:extLst>
          </p:cNvPr>
          <p:cNvSpPr/>
          <p:nvPr/>
        </p:nvSpPr>
        <p:spPr>
          <a:xfrm>
            <a:off x="696034" y="1981722"/>
            <a:ext cx="9627061" cy="927345"/>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HandlerExceptionResolver</a:t>
            </a:r>
          </a:p>
          <a:p>
            <a:pPr algn="ctr">
              <a:lnSpc>
                <a:spcPct val="150000"/>
              </a:lnSpc>
              <a:spcBef>
                <a:spcPts val="400"/>
              </a:spcBef>
            </a:pPr>
            <a:r>
              <a:rPr lang="en-US" altLang="ko-KR" sz="1200">
                <a:solidFill>
                  <a:schemeClr val="accent4">
                    <a:lumMod val="75000"/>
                  </a:schemeClr>
                </a:solidFill>
              </a:rPr>
              <a:t>ModelAndView </a:t>
            </a:r>
            <a:r>
              <a:rPr lang="en-US" altLang="ko-KR" sz="1200" b="1">
                <a:solidFill>
                  <a:schemeClr val="bg1"/>
                </a:solidFill>
              </a:rPr>
              <a:t>resolveException</a:t>
            </a:r>
            <a:r>
              <a:rPr lang="en-US" altLang="ko-KR" sz="1200">
                <a:solidFill>
                  <a:schemeClr val="bg1">
                    <a:lumMod val="65000"/>
                  </a:schemeClr>
                </a:solidFill>
              </a:rPr>
              <a:t>(HttpServletRequest request, HttpServletResponse response, @Nullable Object handler, Exception ex)</a:t>
            </a:r>
          </a:p>
        </p:txBody>
      </p:sp>
      <p:sp>
        <p:nvSpPr>
          <p:cNvPr id="8" name="TextBox 7">
            <a:extLst>
              <a:ext uri="{FF2B5EF4-FFF2-40B4-BE49-F238E27FC236}">
                <a16:creationId xmlns:a16="http://schemas.microsoft.com/office/drawing/2014/main" id="{B9A9C710-7CFE-EB06-880B-52027BADDC8C}"/>
              </a:ext>
            </a:extLst>
          </p:cNvPr>
          <p:cNvSpPr txBox="1"/>
          <p:nvPr/>
        </p:nvSpPr>
        <p:spPr>
          <a:xfrm>
            <a:off x="796300" y="3091632"/>
            <a:ext cx="4654006"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b="1">
                <a:latin typeface="+mn-ea"/>
              </a:rPr>
              <a:t>handler</a:t>
            </a:r>
            <a:r>
              <a:rPr lang="en-US" altLang="ko-KR" sz="1200">
                <a:latin typeface="+mn-ea"/>
              </a:rPr>
              <a:t> - </a:t>
            </a:r>
            <a:r>
              <a:rPr lang="ko-KR" altLang="en-US" sz="1200">
                <a:latin typeface="+mn-ea"/>
              </a:rPr>
              <a:t>요청을 처리하기 위해 선택된 핸들러 객체</a:t>
            </a:r>
            <a:r>
              <a:rPr lang="en-US" altLang="ko-KR" sz="1200">
                <a:latin typeface="+mn-ea"/>
              </a:rPr>
              <a:t>(</a:t>
            </a:r>
            <a:r>
              <a:rPr lang="ko-KR" altLang="en-US" sz="1200">
                <a:latin typeface="+mn-ea"/>
              </a:rPr>
              <a:t>컨트롤러</a:t>
            </a:r>
            <a:r>
              <a:rPr lang="en-US" altLang="ko-KR" sz="1200">
                <a:latin typeface="+mn-ea"/>
              </a:rPr>
              <a:t>)</a:t>
            </a:r>
          </a:p>
          <a:p>
            <a:pPr marL="228600" indent="-228600">
              <a:lnSpc>
                <a:spcPct val="150000"/>
              </a:lnSpc>
              <a:spcBef>
                <a:spcPts val="500"/>
              </a:spcBef>
              <a:buFont typeface="Arial" panose="020B0604020202020204" pitchFamily="34" charset="0"/>
              <a:buChar char="•"/>
            </a:pPr>
            <a:r>
              <a:rPr lang="en-US" altLang="ko-KR" sz="1200" b="1">
                <a:latin typeface="+mn-ea"/>
              </a:rPr>
              <a:t>ex</a:t>
            </a:r>
            <a:r>
              <a:rPr lang="en-US" altLang="ko-KR" sz="1200">
                <a:latin typeface="+mn-ea"/>
              </a:rPr>
              <a:t> - </a:t>
            </a:r>
            <a:r>
              <a:rPr lang="ko-KR" altLang="en-US" sz="1200">
                <a:latin typeface="+mn-ea"/>
              </a:rPr>
              <a:t>요청을 처리하는 도중에 발생한 예외 객체</a:t>
            </a:r>
            <a:endParaRPr lang="en-US" altLang="ko-KR" sz="1200">
              <a:latin typeface="+mn-ea"/>
            </a:endParaRPr>
          </a:p>
        </p:txBody>
      </p:sp>
      <p:sp>
        <p:nvSpPr>
          <p:cNvPr id="9" name="직사각형 8">
            <a:extLst>
              <a:ext uri="{FF2B5EF4-FFF2-40B4-BE49-F238E27FC236}">
                <a16:creationId xmlns:a16="http://schemas.microsoft.com/office/drawing/2014/main" id="{C41CC32A-006E-DCDF-DA79-A673FBD89A4D}"/>
              </a:ext>
            </a:extLst>
          </p:cNvPr>
          <p:cNvSpPr/>
          <p:nvPr/>
        </p:nvSpPr>
        <p:spPr>
          <a:xfrm>
            <a:off x="328864" y="4045185"/>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구현체</a:t>
            </a:r>
          </a:p>
        </p:txBody>
      </p:sp>
      <p:sp>
        <p:nvSpPr>
          <p:cNvPr id="10" name="모서리가 둥근 직사각형 38">
            <a:extLst>
              <a:ext uri="{FF2B5EF4-FFF2-40B4-BE49-F238E27FC236}">
                <a16:creationId xmlns:a16="http://schemas.microsoft.com/office/drawing/2014/main" id="{DE0744FB-E13E-2CDA-A03E-EB85126D0DD3}"/>
              </a:ext>
            </a:extLst>
          </p:cNvPr>
          <p:cNvSpPr/>
          <p:nvPr/>
        </p:nvSpPr>
        <p:spPr>
          <a:xfrm>
            <a:off x="4678487" y="4375624"/>
            <a:ext cx="2528429" cy="526862"/>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HandlerExceptionResolver</a:t>
            </a:r>
            <a:endParaRPr lang="en-US" altLang="ko-KR" sz="1400">
              <a:solidFill>
                <a:schemeClr val="bg1">
                  <a:lumMod val="65000"/>
                </a:schemeClr>
              </a:solidFill>
            </a:endParaRPr>
          </a:p>
        </p:txBody>
      </p:sp>
      <p:sp>
        <p:nvSpPr>
          <p:cNvPr id="11" name="모서리가 둥근 직사각형 38">
            <a:extLst>
              <a:ext uri="{FF2B5EF4-FFF2-40B4-BE49-F238E27FC236}">
                <a16:creationId xmlns:a16="http://schemas.microsoft.com/office/drawing/2014/main" id="{7FE37F5B-5736-13BF-4918-D4E8185F736A}"/>
              </a:ext>
            </a:extLst>
          </p:cNvPr>
          <p:cNvSpPr/>
          <p:nvPr/>
        </p:nvSpPr>
        <p:spPr>
          <a:xfrm>
            <a:off x="2701990" y="5443817"/>
            <a:ext cx="3171221"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ExceptionHandlerExceptionResolver</a:t>
            </a:r>
            <a:endParaRPr lang="en-US" altLang="ko-KR" sz="1400">
              <a:solidFill>
                <a:schemeClr val="bg1">
                  <a:lumMod val="65000"/>
                </a:schemeClr>
              </a:solidFill>
            </a:endParaRPr>
          </a:p>
        </p:txBody>
      </p:sp>
      <p:sp>
        <p:nvSpPr>
          <p:cNvPr id="12" name="모서리가 둥근 직사각형 38">
            <a:extLst>
              <a:ext uri="{FF2B5EF4-FFF2-40B4-BE49-F238E27FC236}">
                <a16:creationId xmlns:a16="http://schemas.microsoft.com/office/drawing/2014/main" id="{E56C45A3-4037-4266-5460-4636686AB133}"/>
              </a:ext>
            </a:extLst>
          </p:cNvPr>
          <p:cNvSpPr/>
          <p:nvPr/>
        </p:nvSpPr>
        <p:spPr>
          <a:xfrm>
            <a:off x="585746" y="6204030"/>
            <a:ext cx="30125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ResponseStatusExceptionResolver</a:t>
            </a:r>
            <a:endParaRPr lang="en-US" altLang="ko-KR" sz="1400">
              <a:solidFill>
                <a:schemeClr val="bg1">
                  <a:lumMod val="65000"/>
                </a:schemeClr>
              </a:solidFill>
            </a:endParaRPr>
          </a:p>
        </p:txBody>
      </p:sp>
      <p:sp>
        <p:nvSpPr>
          <p:cNvPr id="13" name="모서리가 둥근 직사각형 38">
            <a:extLst>
              <a:ext uri="{FF2B5EF4-FFF2-40B4-BE49-F238E27FC236}">
                <a16:creationId xmlns:a16="http://schemas.microsoft.com/office/drawing/2014/main" id="{46D9760B-9E3A-9DD1-E8FD-E0E9BD1BDF9D}"/>
              </a:ext>
            </a:extLst>
          </p:cNvPr>
          <p:cNvSpPr/>
          <p:nvPr/>
        </p:nvSpPr>
        <p:spPr>
          <a:xfrm>
            <a:off x="6033837" y="5443817"/>
            <a:ext cx="30078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DefaultHandlerExceptionResolver</a:t>
            </a:r>
            <a:endParaRPr lang="en-US" altLang="ko-KR" sz="1400">
              <a:solidFill>
                <a:schemeClr val="bg1">
                  <a:lumMod val="65000"/>
                </a:schemeClr>
              </a:solidFill>
            </a:endParaRPr>
          </a:p>
        </p:txBody>
      </p:sp>
      <p:sp>
        <p:nvSpPr>
          <p:cNvPr id="14" name="모서리가 둥근 직사각형 38">
            <a:extLst>
              <a:ext uri="{FF2B5EF4-FFF2-40B4-BE49-F238E27FC236}">
                <a16:creationId xmlns:a16="http://schemas.microsoft.com/office/drawing/2014/main" id="{B9EC51C2-1948-AB16-4CF9-6AC1D3CE0E9F}"/>
              </a:ext>
            </a:extLst>
          </p:cNvPr>
          <p:cNvSpPr/>
          <p:nvPr/>
        </p:nvSpPr>
        <p:spPr>
          <a:xfrm>
            <a:off x="8130447" y="6204030"/>
            <a:ext cx="30078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SimpleMappingExceptionResolver</a:t>
            </a:r>
            <a:endParaRPr lang="en-US" altLang="ko-KR" sz="1400">
              <a:solidFill>
                <a:schemeClr val="bg1">
                  <a:lumMod val="65000"/>
                </a:schemeClr>
              </a:solidFill>
            </a:endParaRPr>
          </a:p>
        </p:txBody>
      </p:sp>
      <p:cxnSp>
        <p:nvCxnSpPr>
          <p:cNvPr id="16" name="연결선: 꺾임 15">
            <a:extLst>
              <a:ext uri="{FF2B5EF4-FFF2-40B4-BE49-F238E27FC236}">
                <a16:creationId xmlns:a16="http://schemas.microsoft.com/office/drawing/2014/main" id="{A6B09F35-A677-0ED0-EEA2-3E2B595EB5A6}"/>
              </a:ext>
            </a:extLst>
          </p:cNvPr>
          <p:cNvCxnSpPr>
            <a:stCxn id="11" idx="0"/>
            <a:endCxn id="10" idx="2"/>
          </p:cNvCxnSpPr>
          <p:nvPr/>
        </p:nvCxnSpPr>
        <p:spPr>
          <a:xfrm rot="5400000" flipH="1" flipV="1">
            <a:off x="4844486" y="4345602"/>
            <a:ext cx="541331" cy="165510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9D2BF4A7-08AE-7A91-14EA-DD1EA94FBA43}"/>
              </a:ext>
            </a:extLst>
          </p:cNvPr>
          <p:cNvCxnSpPr>
            <a:stCxn id="13" idx="0"/>
            <a:endCxn id="10" idx="2"/>
          </p:cNvCxnSpPr>
          <p:nvPr/>
        </p:nvCxnSpPr>
        <p:spPr>
          <a:xfrm rot="16200000" flipV="1">
            <a:off x="6469579" y="4375610"/>
            <a:ext cx="541331" cy="159508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12D81EC7-F1A3-FFAC-8910-9CCFEA0D1E23}"/>
              </a:ext>
            </a:extLst>
          </p:cNvPr>
          <p:cNvCxnSpPr>
            <a:stCxn id="12" idx="0"/>
            <a:endCxn id="10" idx="2"/>
          </p:cNvCxnSpPr>
          <p:nvPr/>
        </p:nvCxnSpPr>
        <p:spPr>
          <a:xfrm rot="5400000" flipH="1" flipV="1">
            <a:off x="3366601" y="3627929"/>
            <a:ext cx="1301544" cy="3850658"/>
          </a:xfrm>
          <a:prstGeom prst="bentConnector3">
            <a:avLst>
              <a:gd name="adj1" fmla="val 79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연결선: 꺾임 25">
            <a:extLst>
              <a:ext uri="{FF2B5EF4-FFF2-40B4-BE49-F238E27FC236}">
                <a16:creationId xmlns:a16="http://schemas.microsoft.com/office/drawing/2014/main" id="{68D5C599-017A-C7A3-BA8A-6A6F50B5BBBA}"/>
              </a:ext>
            </a:extLst>
          </p:cNvPr>
          <p:cNvCxnSpPr>
            <a:stCxn id="14" idx="0"/>
            <a:endCxn id="10" idx="2"/>
          </p:cNvCxnSpPr>
          <p:nvPr/>
        </p:nvCxnSpPr>
        <p:spPr>
          <a:xfrm rot="16200000" flipV="1">
            <a:off x="7137777" y="3707411"/>
            <a:ext cx="1301544" cy="3691693"/>
          </a:xfrm>
          <a:prstGeom prst="bentConnector3">
            <a:avLst>
              <a:gd name="adj1" fmla="val 79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2543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28B06-0957-389B-0157-B3CBD50A529B}"/>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72580CA5-905F-9A79-8B2F-D8648578FD47}"/>
              </a:ext>
            </a:extLst>
          </p:cNvPr>
          <p:cNvSpPr/>
          <p:nvPr/>
        </p:nvSpPr>
        <p:spPr>
          <a:xfrm>
            <a:off x="228600" y="205930"/>
            <a:ext cx="47323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HandlerExceptionResolver </a:t>
            </a:r>
            <a:r>
              <a:rPr lang="ko-KR" altLang="en-US" b="1">
                <a:solidFill>
                  <a:schemeClr val="accent1">
                    <a:lumMod val="75000"/>
                  </a:schemeClr>
                </a:solidFill>
                <a:latin typeface="+mn-ea"/>
              </a:rPr>
              <a:t>의</a:t>
            </a:r>
            <a:r>
              <a:rPr lang="en-US" altLang="ko-KR" b="1">
                <a:solidFill>
                  <a:schemeClr val="accent1">
                    <a:lumMod val="75000"/>
                  </a:schemeClr>
                </a:solidFill>
                <a:latin typeface="+mn-ea"/>
              </a:rPr>
              <a:t> </a:t>
            </a:r>
            <a:r>
              <a:rPr lang="ko-KR" altLang="en-US" b="1">
                <a:solidFill>
                  <a:schemeClr val="accent1">
                    <a:lumMod val="75000"/>
                  </a:schemeClr>
                </a:solidFill>
                <a:latin typeface="+mn-ea"/>
              </a:rPr>
              <a:t>예외 전략</a:t>
            </a:r>
          </a:p>
        </p:txBody>
      </p:sp>
      <p:sp>
        <p:nvSpPr>
          <p:cNvPr id="111" name="TextBox 110">
            <a:extLst>
              <a:ext uri="{FF2B5EF4-FFF2-40B4-BE49-F238E27FC236}">
                <a16:creationId xmlns:a16="http://schemas.microsoft.com/office/drawing/2014/main" id="{3EBD388A-7398-8C11-0F20-C0075600D677}"/>
              </a:ext>
            </a:extLst>
          </p:cNvPr>
          <p:cNvSpPr txBox="1"/>
          <p:nvPr/>
        </p:nvSpPr>
        <p:spPr>
          <a:xfrm>
            <a:off x="491073" y="616057"/>
            <a:ext cx="10529853"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solidFill>
                  <a:schemeClr val="tx1"/>
                </a:solidFill>
                <a:ea typeface="나눔바른고딕" panose="020B0603020101020101"/>
              </a:rPr>
              <a:t>HandlerExceptionResolver </a:t>
            </a:r>
            <a:r>
              <a:rPr lang="ko-KR" altLang="en-US" sz="1200">
                <a:ea typeface="나눔바른고딕" panose="020B0603020101020101"/>
              </a:rPr>
              <a:t>는 </a:t>
            </a:r>
            <a:r>
              <a:rPr lang="en-US" altLang="ko-KR" sz="1200">
                <a:solidFill>
                  <a:schemeClr val="tx1"/>
                </a:solidFill>
                <a:ea typeface="나눔바른고딕" panose="020B0603020101020101"/>
              </a:rPr>
              <a:t>RequestMappingHandleAdapter </a:t>
            </a:r>
            <a:r>
              <a:rPr lang="ko-KR" altLang="en-US" sz="1200">
                <a:solidFill>
                  <a:schemeClr val="tx1"/>
                </a:solidFill>
                <a:ea typeface="나눔바른고딕" panose="020B0603020101020101"/>
              </a:rPr>
              <a:t>가 핸들러 실행 후 </a:t>
            </a:r>
            <a:r>
              <a:rPr lang="en-US" altLang="ko-KR" sz="1200"/>
              <a:t>ModelAndVIew </a:t>
            </a:r>
            <a:r>
              <a:rPr lang="ko-KR" altLang="en-US" sz="1200"/>
              <a:t>객체를 반환하는 것과 동일한 구조를 가지고 있다</a:t>
            </a:r>
            <a:endParaRPr lang="en-US" altLang="ko-KR" sz="1200"/>
          </a:p>
          <a:p>
            <a:pPr marL="171450" indent="-171450">
              <a:lnSpc>
                <a:spcPct val="150000"/>
              </a:lnSpc>
              <a:spcBef>
                <a:spcPts val="500"/>
              </a:spcBef>
              <a:buFont typeface="Arial" panose="020B0604020202020204" pitchFamily="34" charset="0"/>
              <a:buChar char="•"/>
            </a:pPr>
            <a:r>
              <a:rPr lang="ko-KR" altLang="en-US" sz="1200"/>
              <a:t>즉 예외 상황에서도 기존의 </a:t>
            </a:r>
            <a:r>
              <a:rPr lang="en-US" altLang="ko-KR" sz="1200"/>
              <a:t>MVC </a:t>
            </a:r>
            <a:r>
              <a:rPr lang="ko-KR" altLang="en-US" sz="1200"/>
              <a:t>처리 흐름을 벗어나지 않고 정상적인 흐름 안에서 예외 처리를 구현할 수 있다</a:t>
            </a:r>
            <a:endParaRPr lang="en-US" altLang="ko-KR" sz="1200"/>
          </a:p>
        </p:txBody>
      </p:sp>
      <p:sp>
        <p:nvSpPr>
          <p:cNvPr id="2" name="모서리가 둥근 직사각형 38">
            <a:extLst>
              <a:ext uri="{FF2B5EF4-FFF2-40B4-BE49-F238E27FC236}">
                <a16:creationId xmlns:a16="http://schemas.microsoft.com/office/drawing/2014/main" id="{C2CC822A-BBD3-AC4E-9074-46C6770A182C}"/>
              </a:ext>
            </a:extLst>
          </p:cNvPr>
          <p:cNvSpPr/>
          <p:nvPr/>
        </p:nvSpPr>
        <p:spPr>
          <a:xfrm>
            <a:off x="3289424" y="1821857"/>
            <a:ext cx="280657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RequestMappingHandleAdapter</a:t>
            </a:r>
            <a:endParaRPr lang="ko-KR" altLang="en-US" sz="1400">
              <a:solidFill>
                <a:schemeClr val="tx1"/>
              </a:solidFill>
              <a:latin typeface="+mj-lt"/>
              <a:ea typeface="나눔바른고딕" panose="020B0603020101020101"/>
            </a:endParaRPr>
          </a:p>
        </p:txBody>
      </p:sp>
      <p:sp>
        <p:nvSpPr>
          <p:cNvPr id="7" name="모서리가 둥근 직사각형 38">
            <a:extLst>
              <a:ext uri="{FF2B5EF4-FFF2-40B4-BE49-F238E27FC236}">
                <a16:creationId xmlns:a16="http://schemas.microsoft.com/office/drawing/2014/main" id="{661EA484-F497-6FCA-EDDA-0E543F43A026}"/>
              </a:ext>
            </a:extLst>
          </p:cNvPr>
          <p:cNvSpPr/>
          <p:nvPr/>
        </p:nvSpPr>
        <p:spPr>
          <a:xfrm>
            <a:off x="9221730" y="3627564"/>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sp>
        <p:nvSpPr>
          <p:cNvPr id="8" name="모서리가 둥근 직사각형 38">
            <a:extLst>
              <a:ext uri="{FF2B5EF4-FFF2-40B4-BE49-F238E27FC236}">
                <a16:creationId xmlns:a16="http://schemas.microsoft.com/office/drawing/2014/main" id="{B52B4BA6-6BA8-36CC-EB45-324619850AB5}"/>
              </a:ext>
            </a:extLst>
          </p:cNvPr>
          <p:cNvSpPr/>
          <p:nvPr/>
        </p:nvSpPr>
        <p:spPr>
          <a:xfrm>
            <a:off x="3289424" y="5470208"/>
            <a:ext cx="280657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HandlerExceptionResolver</a:t>
            </a:r>
            <a:endParaRPr lang="ko-KR" altLang="en-US" sz="1400">
              <a:solidFill>
                <a:schemeClr val="tx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4D75B597-7268-F176-A774-82623AE02EC9}"/>
              </a:ext>
            </a:extLst>
          </p:cNvPr>
          <p:cNvSpPr/>
          <p:nvPr/>
        </p:nvSpPr>
        <p:spPr>
          <a:xfrm>
            <a:off x="10867382" y="362756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4BC98C43-B9A9-9A80-C751-CDDC09EC5A14}"/>
              </a:ext>
            </a:extLst>
          </p:cNvPr>
          <p:cNvCxnSpPr>
            <a:cxnSpLocks/>
            <a:stCxn id="2" idx="2"/>
          </p:cNvCxnSpPr>
          <p:nvPr/>
        </p:nvCxnSpPr>
        <p:spPr>
          <a:xfrm>
            <a:off x="4692712" y="2278758"/>
            <a:ext cx="0" cy="7835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901AEE3-AE30-94A8-20A3-09EA276C2B3E}"/>
              </a:ext>
            </a:extLst>
          </p:cNvPr>
          <p:cNvCxnSpPr>
            <a:cxnSpLocks/>
            <a:stCxn id="8" idx="0"/>
          </p:cNvCxnSpPr>
          <p:nvPr/>
        </p:nvCxnSpPr>
        <p:spPr>
          <a:xfrm flipV="1">
            <a:off x="4692712" y="4632162"/>
            <a:ext cx="0" cy="8380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F22656F-0BDA-758C-E648-9A16A1D56389}"/>
              </a:ext>
            </a:extLst>
          </p:cNvPr>
          <p:cNvCxnSpPr>
            <a:cxnSpLocks/>
            <a:stCxn id="7" idx="3"/>
            <a:endCxn id="11" idx="1"/>
          </p:cNvCxnSpPr>
          <p:nvPr/>
        </p:nvCxnSpPr>
        <p:spPr>
          <a:xfrm>
            <a:off x="10680101" y="3856015"/>
            <a:ext cx="1872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5">
            <a:extLst>
              <a:ext uri="{FF2B5EF4-FFF2-40B4-BE49-F238E27FC236}">
                <a16:creationId xmlns:a16="http://schemas.microsoft.com/office/drawing/2014/main" id="{0F7EB989-9C15-A8DC-E091-C2A3B2B787C1}"/>
              </a:ext>
            </a:extLst>
          </p:cNvPr>
          <p:cNvSpPr>
            <a:spLocks noChangeArrowheads="1"/>
          </p:cNvSpPr>
          <p:nvPr/>
        </p:nvSpPr>
        <p:spPr bwMode="auto">
          <a:xfrm>
            <a:off x="3289424" y="3062276"/>
            <a:ext cx="546634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mv = ha.handle(processedRequest, response, mappedHandler.getHandler());</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76" name="Rectangle 6">
            <a:extLst>
              <a:ext uri="{FF2B5EF4-FFF2-40B4-BE49-F238E27FC236}">
                <a16:creationId xmlns:a16="http://schemas.microsoft.com/office/drawing/2014/main" id="{CD9A386C-E44E-51A5-D930-E45E5DCB552F}"/>
              </a:ext>
            </a:extLst>
          </p:cNvPr>
          <p:cNvSpPr>
            <a:spLocks noChangeArrowheads="1"/>
          </p:cNvSpPr>
          <p:nvPr/>
        </p:nvSpPr>
        <p:spPr bwMode="auto">
          <a:xfrm>
            <a:off x="3289424" y="4382131"/>
            <a:ext cx="546634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mv = processHandlerException(request, response, handler, exception);</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82" name="모서리가 둥근 직사각형 38">
            <a:extLst>
              <a:ext uri="{FF2B5EF4-FFF2-40B4-BE49-F238E27FC236}">
                <a16:creationId xmlns:a16="http://schemas.microsoft.com/office/drawing/2014/main" id="{184D7F23-D412-41AB-7A7B-8CEE8CEA156C}"/>
              </a:ext>
            </a:extLst>
          </p:cNvPr>
          <p:cNvSpPr/>
          <p:nvPr/>
        </p:nvSpPr>
        <p:spPr>
          <a:xfrm>
            <a:off x="322422" y="3627563"/>
            <a:ext cx="177185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88" name="연결선: 꺾임 87">
            <a:extLst>
              <a:ext uri="{FF2B5EF4-FFF2-40B4-BE49-F238E27FC236}">
                <a16:creationId xmlns:a16="http://schemas.microsoft.com/office/drawing/2014/main" id="{7937640A-1CD0-150F-839F-D93D4A196F02}"/>
              </a:ext>
            </a:extLst>
          </p:cNvPr>
          <p:cNvCxnSpPr>
            <a:stCxn id="82" idx="3"/>
            <a:endCxn id="75" idx="1"/>
          </p:cNvCxnSpPr>
          <p:nvPr/>
        </p:nvCxnSpPr>
        <p:spPr>
          <a:xfrm flipV="1">
            <a:off x="2094280" y="3200776"/>
            <a:ext cx="1195144" cy="65523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3C72DFB3-ACB5-15CA-12DC-D2547846403E}"/>
              </a:ext>
            </a:extLst>
          </p:cNvPr>
          <p:cNvCxnSpPr>
            <a:stCxn id="82" idx="3"/>
            <a:endCxn id="76" idx="1"/>
          </p:cNvCxnSpPr>
          <p:nvPr/>
        </p:nvCxnSpPr>
        <p:spPr>
          <a:xfrm>
            <a:off x="2094280" y="3856014"/>
            <a:ext cx="1195144" cy="66461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연결선: 꺾임 108">
            <a:extLst>
              <a:ext uri="{FF2B5EF4-FFF2-40B4-BE49-F238E27FC236}">
                <a16:creationId xmlns:a16="http://schemas.microsoft.com/office/drawing/2014/main" id="{A76237A7-D1EB-3AF2-B161-D4DC98BE65A1}"/>
              </a:ext>
            </a:extLst>
          </p:cNvPr>
          <p:cNvCxnSpPr>
            <a:stCxn id="75" idx="3"/>
            <a:endCxn id="7" idx="1"/>
          </p:cNvCxnSpPr>
          <p:nvPr/>
        </p:nvCxnSpPr>
        <p:spPr>
          <a:xfrm>
            <a:off x="8755772" y="3200776"/>
            <a:ext cx="465958" cy="65523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87EF24DB-0B41-E8A3-0393-650154A49FD3}"/>
              </a:ext>
            </a:extLst>
          </p:cNvPr>
          <p:cNvCxnSpPr>
            <a:stCxn id="76" idx="3"/>
            <a:endCxn id="7" idx="1"/>
          </p:cNvCxnSpPr>
          <p:nvPr/>
        </p:nvCxnSpPr>
        <p:spPr>
          <a:xfrm flipV="1">
            <a:off x="8755772" y="3856015"/>
            <a:ext cx="465958" cy="66461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2F5B15A-1572-8234-1DFA-B24E8544B40A}"/>
              </a:ext>
            </a:extLst>
          </p:cNvPr>
          <p:cNvSpPr txBox="1"/>
          <p:nvPr/>
        </p:nvSpPr>
        <p:spPr>
          <a:xfrm>
            <a:off x="4669147" y="2505270"/>
            <a:ext cx="2853706" cy="333617"/>
          </a:xfrm>
          <a:prstGeom prst="rect">
            <a:avLst/>
          </a:prstGeom>
          <a:noFill/>
        </p:spPr>
        <p:txBody>
          <a:bodyPr wrap="square">
            <a:spAutoFit/>
          </a:bodyPr>
          <a:lstStyle/>
          <a:p>
            <a:pPr>
              <a:lnSpc>
                <a:spcPct val="150000"/>
              </a:lnSpc>
              <a:spcBef>
                <a:spcPts val="500"/>
              </a:spcBef>
            </a:pPr>
            <a:r>
              <a:rPr lang="ko-KR" altLang="en-US" sz="1200">
                <a:ea typeface="나눔바른고딕" panose="020B0603020101020101"/>
              </a:rPr>
              <a:t>요청을 처리한 후 화면 결정을 한다</a:t>
            </a:r>
            <a:endParaRPr lang="en-US" altLang="ko-KR" sz="1200"/>
          </a:p>
        </p:txBody>
      </p:sp>
      <p:sp>
        <p:nvSpPr>
          <p:cNvPr id="116" name="TextBox 115">
            <a:extLst>
              <a:ext uri="{FF2B5EF4-FFF2-40B4-BE49-F238E27FC236}">
                <a16:creationId xmlns:a16="http://schemas.microsoft.com/office/drawing/2014/main" id="{7FD41BCC-A62C-3DBE-8EE9-BB731F87CCD7}"/>
              </a:ext>
            </a:extLst>
          </p:cNvPr>
          <p:cNvSpPr txBox="1"/>
          <p:nvPr/>
        </p:nvSpPr>
        <p:spPr>
          <a:xfrm>
            <a:off x="4692712" y="4909161"/>
            <a:ext cx="2853706" cy="333617"/>
          </a:xfrm>
          <a:prstGeom prst="rect">
            <a:avLst/>
          </a:prstGeom>
          <a:noFill/>
        </p:spPr>
        <p:txBody>
          <a:bodyPr wrap="square">
            <a:spAutoFit/>
          </a:bodyPr>
          <a:lstStyle/>
          <a:p>
            <a:pPr>
              <a:lnSpc>
                <a:spcPct val="150000"/>
              </a:lnSpc>
              <a:spcBef>
                <a:spcPts val="500"/>
              </a:spcBef>
            </a:pPr>
            <a:r>
              <a:rPr lang="ko-KR" altLang="en-US" sz="1200">
                <a:ea typeface="나눔바른고딕" panose="020B0603020101020101"/>
              </a:rPr>
              <a:t>예외를 처리한 후 화면 결정을 한다</a:t>
            </a:r>
            <a:endParaRPr lang="en-US" altLang="ko-KR" sz="1200"/>
          </a:p>
        </p:txBody>
      </p:sp>
      <p:sp>
        <p:nvSpPr>
          <p:cNvPr id="119" name="모서리가 둥근 직사각형 38">
            <a:extLst>
              <a:ext uri="{FF2B5EF4-FFF2-40B4-BE49-F238E27FC236}">
                <a16:creationId xmlns:a16="http://schemas.microsoft.com/office/drawing/2014/main" id="{139DB3C4-537B-9616-34A2-BE602DC81D69}"/>
              </a:ext>
            </a:extLst>
          </p:cNvPr>
          <p:cNvSpPr/>
          <p:nvPr/>
        </p:nvSpPr>
        <p:spPr>
          <a:xfrm>
            <a:off x="5425026" y="3622405"/>
            <a:ext cx="1195144" cy="451936"/>
          </a:xfrm>
          <a:prstGeom prst="roundRect">
            <a:avLst>
              <a:gd name="adj" fmla="val 10261"/>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i="1">
                <a:solidFill>
                  <a:schemeClr val="bg1"/>
                </a:solidFill>
              </a:rPr>
              <a:t>Exception</a:t>
            </a:r>
            <a:endParaRPr lang="en-US" altLang="ko-KR" sz="1400" b="1" i="1">
              <a:solidFill>
                <a:schemeClr val="bg1">
                  <a:lumMod val="65000"/>
                </a:schemeClr>
              </a:solidFill>
            </a:endParaRPr>
          </a:p>
        </p:txBody>
      </p:sp>
      <p:cxnSp>
        <p:nvCxnSpPr>
          <p:cNvPr id="121" name="직선 화살표 연결선 120">
            <a:extLst>
              <a:ext uri="{FF2B5EF4-FFF2-40B4-BE49-F238E27FC236}">
                <a16:creationId xmlns:a16="http://schemas.microsoft.com/office/drawing/2014/main" id="{E26E8D9D-D3C0-D2CA-78B3-361CE9F1375E}"/>
              </a:ext>
            </a:extLst>
          </p:cNvPr>
          <p:cNvCxnSpPr>
            <a:cxnSpLocks/>
            <a:stCxn id="75" idx="2"/>
            <a:endCxn id="119" idx="0"/>
          </p:cNvCxnSpPr>
          <p:nvPr/>
        </p:nvCxnSpPr>
        <p:spPr>
          <a:xfrm>
            <a:off x="6022598" y="3339275"/>
            <a:ext cx="0" cy="2831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473B7522-514F-71C0-D5DC-36AD3FFA1466}"/>
              </a:ext>
            </a:extLst>
          </p:cNvPr>
          <p:cNvCxnSpPr>
            <a:cxnSpLocks/>
            <a:stCxn id="119" idx="2"/>
            <a:endCxn id="76" idx="0"/>
          </p:cNvCxnSpPr>
          <p:nvPr/>
        </p:nvCxnSpPr>
        <p:spPr>
          <a:xfrm>
            <a:off x="6022598" y="4074341"/>
            <a:ext cx="0" cy="3077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5BCE2EEF-0187-5F68-2516-3C8C4A081AB2}"/>
              </a:ext>
            </a:extLst>
          </p:cNvPr>
          <p:cNvSpPr txBox="1"/>
          <p:nvPr/>
        </p:nvSpPr>
        <p:spPr>
          <a:xfrm>
            <a:off x="6632608" y="3701666"/>
            <a:ext cx="1620776" cy="293414"/>
          </a:xfrm>
          <a:prstGeom prst="rect">
            <a:avLst/>
          </a:prstGeom>
          <a:noFill/>
        </p:spPr>
        <p:txBody>
          <a:bodyPr wrap="square">
            <a:spAutoFit/>
          </a:bodyPr>
          <a:lstStyle/>
          <a:p>
            <a:pPr>
              <a:lnSpc>
                <a:spcPct val="150000"/>
              </a:lnSpc>
              <a:spcBef>
                <a:spcPts val="500"/>
              </a:spcBef>
            </a:pPr>
            <a:r>
              <a:rPr lang="ko-KR" altLang="en-US" sz="1000" i="1">
                <a:solidFill>
                  <a:srgbClr val="FF0000"/>
                </a:solidFill>
                <a:ea typeface="나눔바른고딕" panose="020B0603020101020101"/>
              </a:rPr>
              <a:t>요청 처리 중 예외 발생 </a:t>
            </a:r>
            <a:r>
              <a:rPr lang="en-US" altLang="ko-KR" sz="1000" i="1">
                <a:solidFill>
                  <a:srgbClr val="FF0000"/>
                </a:solidFill>
                <a:ea typeface="나눔바른고딕" panose="020B0603020101020101"/>
              </a:rPr>
              <a:t>!</a:t>
            </a:r>
            <a:endParaRPr lang="en-US" altLang="ko-KR" sz="1000" i="1">
              <a:solidFill>
                <a:srgbClr val="FF0000"/>
              </a:solidFill>
            </a:endParaRPr>
          </a:p>
        </p:txBody>
      </p:sp>
    </p:spTree>
    <p:extLst>
      <p:ext uri="{BB962C8B-B14F-4D97-AF65-F5344CB8AC3E}">
        <p14:creationId xmlns:p14="http://schemas.microsoft.com/office/powerpoint/2010/main" val="300373105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A0105-8691-2007-8738-419EB55E35D0}"/>
            </a:ext>
          </a:extLst>
        </p:cNvPr>
        <p:cNvGrpSpPr/>
        <p:nvPr/>
      </p:nvGrpSpPr>
      <p:grpSpPr>
        <a:xfrm>
          <a:off x="0" y="0"/>
          <a:ext cx="0" cy="0"/>
          <a:chOff x="0" y="0"/>
          <a:chExt cx="0" cy="0"/>
        </a:xfrm>
      </p:grpSpPr>
      <p:sp>
        <p:nvSpPr>
          <p:cNvPr id="112" name="TextBox 111">
            <a:extLst>
              <a:ext uri="{FF2B5EF4-FFF2-40B4-BE49-F238E27FC236}">
                <a16:creationId xmlns:a16="http://schemas.microsoft.com/office/drawing/2014/main" id="{930AFBAE-1F0D-C13F-50C1-E5981045A87E}"/>
              </a:ext>
            </a:extLst>
          </p:cNvPr>
          <p:cNvSpPr txBox="1"/>
          <p:nvPr/>
        </p:nvSpPr>
        <p:spPr>
          <a:xfrm>
            <a:off x="457199" y="3644159"/>
            <a:ext cx="10672012" cy="887615"/>
          </a:xfrm>
          <a:prstGeom prst="rect">
            <a:avLst/>
          </a:prstGeom>
          <a:noFill/>
        </p:spPr>
        <p:txBody>
          <a:bodyPr wrap="square">
            <a:spAutoFit/>
          </a:bodyPr>
          <a:lstStyle/>
          <a:p>
            <a:pPr marL="228600" indent="-228600">
              <a:lnSpc>
                <a:spcPct val="150000"/>
              </a:lnSpc>
              <a:buFont typeface="+mj-lt"/>
              <a:buAutoNum type="arabicParenR"/>
            </a:pPr>
            <a:r>
              <a:rPr lang="en-US" altLang="ko-KR" sz="1200" b="1">
                <a:latin typeface="+mn-ea"/>
              </a:rPr>
              <a:t>new ModelAndView() - </a:t>
            </a:r>
            <a:r>
              <a:rPr lang="ko-KR" altLang="en-US" sz="1200">
                <a:latin typeface="+mn-ea"/>
              </a:rPr>
              <a:t>화면을 렌더링 하지 않고 </a:t>
            </a:r>
            <a:r>
              <a:rPr lang="en-US" altLang="ko-KR" sz="1200">
                <a:latin typeface="+mn-ea"/>
              </a:rPr>
              <a:t>JSON </a:t>
            </a:r>
            <a:r>
              <a:rPr lang="ko-KR" altLang="en-US" sz="1200">
                <a:latin typeface="+mn-ea"/>
              </a:rPr>
              <a:t>형태로 예외를 응답하거나</a:t>
            </a:r>
            <a:r>
              <a:rPr lang="en-US" altLang="ko-KR" sz="1200">
                <a:latin typeface="+mn-ea"/>
              </a:rPr>
              <a:t> sendError(errCode)</a:t>
            </a:r>
            <a:r>
              <a:rPr lang="ko-KR" altLang="en-US" sz="1200">
                <a:latin typeface="+mn-ea"/>
              </a:rPr>
              <a:t> 로 예외 처리를 </a:t>
            </a:r>
            <a:r>
              <a:rPr lang="en-US" altLang="ko-KR" sz="1200">
                <a:latin typeface="+mn-ea"/>
              </a:rPr>
              <a:t>WAS </a:t>
            </a:r>
            <a:r>
              <a:rPr lang="ko-KR" altLang="en-US" sz="1200">
                <a:latin typeface="+mn-ea"/>
              </a:rPr>
              <a:t>로 넘기고자 할 경우이다</a:t>
            </a:r>
            <a:endParaRPr lang="en-US" altLang="ko-KR" sz="1200">
              <a:latin typeface="+mn-ea"/>
            </a:endParaRPr>
          </a:p>
          <a:p>
            <a:pPr marL="228600" indent="-228600">
              <a:lnSpc>
                <a:spcPct val="150000"/>
              </a:lnSpc>
              <a:buFont typeface="+mj-lt"/>
              <a:buAutoNum type="arabicParenR"/>
            </a:pPr>
            <a:r>
              <a:rPr lang="en-US" altLang="ko-KR" sz="1200" b="1">
                <a:latin typeface="+mn-ea"/>
              </a:rPr>
              <a:t>new ModelAndView(viewName,model) - </a:t>
            </a:r>
            <a:r>
              <a:rPr lang="ko-KR" altLang="en-US" sz="1200">
                <a:latin typeface="+mn-ea"/>
              </a:rPr>
              <a:t>지정한 경로로 화면을 렌더링 한다</a:t>
            </a:r>
            <a:endParaRPr lang="en-US" altLang="ko-KR" sz="1200">
              <a:latin typeface="+mn-ea"/>
            </a:endParaRPr>
          </a:p>
          <a:p>
            <a:pPr marL="228600" indent="-228600">
              <a:lnSpc>
                <a:spcPct val="150000"/>
              </a:lnSpc>
              <a:buFont typeface="+mj-lt"/>
              <a:buAutoNum type="arabicParenR"/>
            </a:pPr>
            <a:r>
              <a:rPr lang="en-US" altLang="ko-KR" sz="1200" b="1">
                <a:latin typeface="+mn-ea"/>
              </a:rPr>
              <a:t>null - </a:t>
            </a:r>
            <a:r>
              <a:rPr lang="ko-KR" altLang="en-US" sz="1200">
                <a:latin typeface="+mn-ea"/>
              </a:rPr>
              <a:t>예외를 그대로 </a:t>
            </a:r>
            <a:r>
              <a:rPr lang="en-US" altLang="ko-KR" sz="1200">
                <a:latin typeface="+mn-ea"/>
              </a:rPr>
              <a:t>WAS </a:t>
            </a:r>
            <a:r>
              <a:rPr lang="ko-KR" altLang="en-US" sz="1200">
                <a:latin typeface="+mn-ea"/>
              </a:rPr>
              <a:t>로 전달하고 기본 </a:t>
            </a:r>
            <a:r>
              <a:rPr lang="en-US" altLang="ko-KR" sz="1200">
                <a:latin typeface="+mn-ea"/>
              </a:rPr>
              <a:t>ErrorPage </a:t>
            </a:r>
            <a:r>
              <a:rPr lang="ko-KR" altLang="en-US" sz="1200">
                <a:latin typeface="+mn-ea"/>
              </a:rPr>
              <a:t>의 </a:t>
            </a:r>
            <a:r>
              <a:rPr lang="en-US" altLang="ko-KR" sz="1200">
                <a:latin typeface="+mn-ea"/>
              </a:rPr>
              <a:t>/error</a:t>
            </a:r>
            <a:r>
              <a:rPr lang="ko-KR" altLang="en-US" sz="1200">
                <a:latin typeface="+mn-ea"/>
              </a:rPr>
              <a:t> 로 오류 처리가 이루어진다</a:t>
            </a:r>
            <a:r>
              <a:rPr lang="en-US" altLang="ko-KR" sz="1200">
                <a:latin typeface="+mn-ea"/>
              </a:rPr>
              <a:t> </a:t>
            </a:r>
          </a:p>
        </p:txBody>
      </p:sp>
      <p:sp>
        <p:nvSpPr>
          <p:cNvPr id="116" name="Rectangle 1">
            <a:extLst>
              <a:ext uri="{FF2B5EF4-FFF2-40B4-BE49-F238E27FC236}">
                <a16:creationId xmlns:a16="http://schemas.microsoft.com/office/drawing/2014/main" id="{412FBF97-758C-158F-C56D-D14B63EEAEB9}"/>
              </a:ext>
            </a:extLst>
          </p:cNvPr>
          <p:cNvSpPr>
            <a:spLocks noChangeArrowheads="1"/>
          </p:cNvSpPr>
          <p:nvPr/>
        </p:nvSpPr>
        <p:spPr bwMode="auto">
          <a:xfrm>
            <a:off x="457199" y="471334"/>
            <a:ext cx="10936706" cy="31036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en-US" altLang="ko-KR" sz="1200" b="0" i="0" u="none" strike="noStrike" cap="none" normalizeH="0" baseline="0">
                <a:ln>
                  <a:noFill/>
                </a:ln>
                <a:solidFill>
                  <a:srgbClr val="BCBEC4"/>
                </a:solidFill>
                <a:effectLst/>
                <a:ea typeface="JetBrains Mono"/>
              </a:rPr>
              <a:t>CustomH</a:t>
            </a:r>
            <a:r>
              <a:rPr kumimoji="0" lang="ko-KR" altLang="ko-KR" sz="1200" b="0" i="0" u="none" strike="noStrike" cap="none" normalizeH="0" baseline="0">
                <a:ln>
                  <a:noFill/>
                </a:ln>
                <a:solidFill>
                  <a:srgbClr val="BCBEC4"/>
                </a:solidFill>
                <a:effectLst/>
                <a:ea typeface="JetBrains Mono"/>
              </a:rPr>
              <a:t>andlerExceptionResolver </a:t>
            </a:r>
            <a:r>
              <a:rPr kumimoji="0" lang="ko-KR" altLang="ko-KR" sz="1200" b="0" i="0" u="none" strike="noStrike" cap="none" normalizeH="0" baseline="0">
                <a:ln>
                  <a:noFill/>
                </a:ln>
                <a:solidFill>
                  <a:srgbClr val="CF8E6D"/>
                </a:solidFill>
                <a:effectLst/>
                <a:ea typeface="JetBrains Mono"/>
              </a:rPr>
              <a:t>implements </a:t>
            </a:r>
            <a:r>
              <a:rPr kumimoji="0" lang="ko-KR" altLang="ko-KR" sz="1200" b="0" i="0" u="none" strike="noStrike" cap="none" normalizeH="0" baseline="0">
                <a:ln>
                  <a:noFill/>
                </a:ln>
                <a:solidFill>
                  <a:srgbClr val="BCBEC4"/>
                </a:solidFill>
                <a:effectLst/>
                <a:ea typeface="JetBrains Mono"/>
              </a:rPr>
              <a:t>HandlerExceptionResolver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ModelAndView </a:t>
            </a:r>
            <a:r>
              <a:rPr kumimoji="0" lang="ko-KR" altLang="ko-KR" sz="1200" b="0" i="0" u="none" strike="noStrike" cap="none" normalizeH="0" baseline="0">
                <a:ln>
                  <a:noFill/>
                </a:ln>
                <a:solidFill>
                  <a:srgbClr val="56A8F5"/>
                </a:solidFill>
                <a:effectLst/>
                <a:ea typeface="JetBrains Mono"/>
              </a:rPr>
              <a:t>resolveException</a:t>
            </a:r>
            <a:r>
              <a:rPr kumimoji="0" lang="ko-KR" altLang="ko-KR" sz="1200" b="0" i="0" u="none" strike="noStrike" cap="none" normalizeH="0" baseline="0">
                <a:ln>
                  <a:noFill/>
                </a:ln>
                <a:solidFill>
                  <a:srgbClr val="BCBEC4"/>
                </a:solidFill>
                <a:effectLst/>
                <a:ea typeface="JetBrains Mono"/>
              </a:rPr>
              <a:t>(HttpServletRequest req,</a:t>
            </a:r>
            <a:r>
              <a:rPr lang="en-US" altLang="ko-KR" sz="1200">
                <a:solidFill>
                  <a:srgbClr val="BCBEC4"/>
                </a:solidFill>
                <a:ea typeface="JetBrains Mono"/>
              </a:rPr>
              <a:t> </a:t>
            </a:r>
            <a:r>
              <a:rPr kumimoji="0" lang="ko-KR" altLang="ko-KR" sz="1200" b="0" i="0" u="none" strike="noStrike" cap="none" normalizeH="0" baseline="0">
                <a:ln>
                  <a:noFill/>
                </a:ln>
                <a:solidFill>
                  <a:srgbClr val="BCBEC4"/>
                </a:solidFill>
                <a:effectLst/>
                <a:ea typeface="JetBrains Mono"/>
              </a:rPr>
              <a:t>HttpServletResponse resp, Object handler, Exception ex)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if </a:t>
            </a:r>
            <a:r>
              <a:rPr kumimoji="0" lang="ko-KR" altLang="ko-KR" sz="1200" b="0" i="0" u="none" strike="noStrike" cap="none" normalizeH="0" baseline="0">
                <a:ln>
                  <a:noFill/>
                </a:ln>
                <a:solidFill>
                  <a:srgbClr val="BCBEC4"/>
                </a:solidFill>
                <a:effectLst/>
                <a:ea typeface="JetBrains Mono"/>
              </a:rPr>
              <a:t>(ex </a:t>
            </a:r>
            <a:r>
              <a:rPr kumimoji="0" lang="ko-KR" altLang="ko-KR" sz="1200" b="0" i="0" u="none" strike="noStrike" cap="none" normalizeH="0" baseline="0">
                <a:ln>
                  <a:noFill/>
                </a:ln>
                <a:solidFill>
                  <a:srgbClr val="CF8E6D"/>
                </a:solidFill>
                <a:effectLst/>
                <a:ea typeface="JetBrains Mono"/>
              </a:rPr>
              <a:t>instanceof </a:t>
            </a:r>
            <a:r>
              <a:rPr lang="en-US" altLang="ko-KR" sz="1200">
                <a:solidFill>
                  <a:srgbClr val="BCBEC4"/>
                </a:solidFill>
                <a:ea typeface="JetBrains Mono"/>
              </a:rPr>
              <a:t>Custom</a:t>
            </a:r>
            <a:r>
              <a:rPr kumimoji="0" lang="ko-KR" altLang="ko-KR" sz="1200" b="0" i="0" u="none" strike="noStrike" cap="none" normalizeH="0" baseline="0">
                <a:ln>
                  <a:noFill/>
                </a:ln>
                <a:solidFill>
                  <a:srgbClr val="BCBEC4"/>
                </a:solidFill>
                <a:effectLst/>
                <a:ea typeface="JetBrains Mono"/>
              </a:rPr>
              <a:t>Exception) {              </a:t>
            </a:r>
            <a:br>
              <a:rPr kumimoji="0" lang="ko-KR"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new </a:t>
            </a:r>
            <a:r>
              <a:rPr kumimoji="0" lang="ko-KR" altLang="ko-KR" sz="1200" b="0" i="0" u="none" strike="noStrike" cap="none" normalizeH="0" baseline="0">
                <a:ln>
                  <a:noFill/>
                </a:ln>
                <a:solidFill>
                  <a:srgbClr val="BCBEC4"/>
                </a:solidFill>
                <a:effectLst/>
                <a:ea typeface="JetBrains Mono"/>
              </a:rPr>
              <a:t>ModelAndView(</a:t>
            </a:r>
            <a:r>
              <a:rPr kumimoji="0" lang="en-US" altLang="ko-KR" sz="1200" b="0" i="0" u="none" strike="noStrike" cap="none" normalizeH="0" baseline="0">
                <a:ln>
                  <a:noFill/>
                </a:ln>
                <a:solidFill>
                  <a:srgbClr val="BCBEC4"/>
                </a:solidFill>
                <a:effectLst/>
                <a:ea typeface="JetBrains Mono"/>
              </a:rPr>
              <a:t>viewName,model</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오류 </a:t>
            </a:r>
            <a:r>
              <a:rPr lang="ko-KR" altLang="en-US" sz="1200">
                <a:solidFill>
                  <a:schemeClr val="bg1">
                    <a:lumMod val="50000"/>
                  </a:schemeClr>
                </a:solidFill>
                <a:ea typeface="JetBrains Mono"/>
              </a:rPr>
              <a:t>화면으로 응답</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 </a:t>
            </a:r>
            <a:r>
              <a:rPr kumimoji="0" lang="en-US" altLang="ko-KR" sz="1200" b="0" i="0" u="none" strike="noStrike" cap="none" normalizeH="0" baseline="0">
                <a:ln>
                  <a:noFill/>
                </a:ln>
                <a:solidFill>
                  <a:srgbClr val="CF8E6D"/>
                </a:solidFill>
                <a:effectLst/>
                <a:ea typeface="JetBrains Mono"/>
              </a:rPr>
              <a:t>else </a:t>
            </a:r>
            <a:r>
              <a:rPr kumimoji="0" lang="ko-KR" altLang="ko-KR" sz="1200" b="0" i="0" u="none" strike="noStrike" cap="none" normalizeH="0" baseline="0">
                <a:ln>
                  <a:noFill/>
                </a:ln>
                <a:solidFill>
                  <a:srgbClr val="CF8E6D"/>
                </a:solidFill>
                <a:effectLst/>
                <a:ea typeface="JetBrains Mono"/>
              </a:rPr>
              <a:t>if </a:t>
            </a:r>
            <a:r>
              <a:rPr kumimoji="0" lang="ko-KR" altLang="ko-KR" sz="1200" b="0" i="0" u="none" strike="noStrike" cap="none" normalizeH="0" baseline="0">
                <a:ln>
                  <a:noFill/>
                </a:ln>
                <a:solidFill>
                  <a:srgbClr val="BCBEC4"/>
                </a:solidFill>
                <a:effectLst/>
                <a:ea typeface="JetBrains Mono"/>
              </a:rPr>
              <a:t>(ex </a:t>
            </a:r>
            <a:r>
              <a:rPr kumimoji="0" lang="ko-KR" altLang="ko-KR" sz="1200" b="0" i="0" u="none" strike="noStrike" cap="none" normalizeH="0" baseline="0">
                <a:ln>
                  <a:noFill/>
                </a:ln>
                <a:solidFill>
                  <a:srgbClr val="CF8E6D"/>
                </a:solidFill>
                <a:effectLst/>
                <a:ea typeface="JetBrains Mono"/>
              </a:rPr>
              <a:t>instanceof </a:t>
            </a:r>
            <a:r>
              <a:rPr kumimoji="0" lang="en-US" altLang="ko-KR" sz="1200" b="0" i="0" u="none" strike="noStrike" cap="none" normalizeH="0" baseline="0">
                <a:ln>
                  <a:noFill/>
                </a:ln>
                <a:solidFill>
                  <a:srgbClr val="BCBEC4"/>
                </a:solidFill>
                <a:effectLst/>
                <a:ea typeface="JetBrains Mono"/>
              </a:rPr>
              <a:t>Runtime</a:t>
            </a:r>
            <a:r>
              <a:rPr kumimoji="0" lang="ko-KR" altLang="ko-KR" sz="1200" b="0" i="0" u="none" strike="noStrike" cap="none" normalizeH="0" baseline="0">
                <a:ln>
                  <a:noFill/>
                </a:ln>
                <a:solidFill>
                  <a:srgbClr val="BCBEC4"/>
                </a:solidFill>
                <a:effectLst/>
                <a:ea typeface="JetBrains Mono"/>
              </a:rPr>
              <a:t>Exception) {</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response.sendError(HttpServletResponse.SC_BAD_REQUEST, ex.getMessage()); </a:t>
            </a:r>
            <a:r>
              <a:rPr kumimoji="0" lang="en-US" altLang="ko-KR" sz="1200" b="0" i="0" u="none" strike="noStrike" cap="none" normalizeH="0" baseline="0">
                <a:ln>
                  <a:noFill/>
                </a:ln>
                <a:solidFill>
                  <a:schemeClr val="bg1">
                    <a:lumMod val="50000"/>
                  </a:schemeClr>
                </a:solidFill>
                <a:effectLst/>
                <a:ea typeface="JetBrains Mono"/>
              </a:rPr>
              <a:t>// WAS </a:t>
            </a:r>
            <a:r>
              <a:rPr kumimoji="0" lang="ko-KR" altLang="en-US" sz="1200" b="0" i="0" u="none" strike="noStrike" cap="none" normalizeH="0" baseline="0">
                <a:ln>
                  <a:noFill/>
                </a:ln>
                <a:solidFill>
                  <a:schemeClr val="bg1">
                    <a:lumMod val="50000"/>
                  </a:schemeClr>
                </a:solidFill>
                <a:effectLst/>
                <a:ea typeface="JetBrains Mono"/>
              </a:rPr>
              <a:t>로 오류 전파</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ea typeface="JetBrains Mono"/>
              </a:rPr>
              <a:t>	</a:t>
            </a:r>
            <a:r>
              <a:rPr kumimoji="0" lang="ko-KR" altLang="ko-KR" sz="1200" b="0" i="0" u="none" strike="noStrike" cap="none" normalizeH="0" baseline="0">
                <a:ln>
                  <a:noFill/>
                </a:ln>
                <a:solidFill>
                  <a:srgbClr val="CF8E6D"/>
                </a:solidFill>
                <a:effectLst/>
                <a:ea typeface="JetBrains Mono"/>
              </a:rPr>
              <a:t>return new </a:t>
            </a:r>
            <a:r>
              <a:rPr kumimoji="0" lang="ko-KR" altLang="ko-KR" sz="1200" b="0" i="0" u="none" strike="noStrike" cap="none" normalizeH="0" baseline="0">
                <a:ln>
                  <a:noFill/>
                </a:ln>
                <a:solidFill>
                  <a:srgbClr val="BCBEC4"/>
                </a:solidFill>
                <a:effectLst/>
                <a:ea typeface="JetBrains Mono"/>
              </a:rPr>
              <a:t>ModelAndView();</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오류 화면 생성하지 않음</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null</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17" name="직사각형 116">
            <a:extLst>
              <a:ext uri="{FF2B5EF4-FFF2-40B4-BE49-F238E27FC236}">
                <a16:creationId xmlns:a16="http://schemas.microsoft.com/office/drawing/2014/main" id="{7FD51765-CABE-A9AF-C13D-1E0DB3A6635D}"/>
              </a:ext>
            </a:extLst>
          </p:cNvPr>
          <p:cNvSpPr/>
          <p:nvPr/>
        </p:nvSpPr>
        <p:spPr>
          <a:xfrm>
            <a:off x="114300" y="7539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18" name="직사각형 117">
            <a:extLst>
              <a:ext uri="{FF2B5EF4-FFF2-40B4-BE49-F238E27FC236}">
                <a16:creationId xmlns:a16="http://schemas.microsoft.com/office/drawing/2014/main" id="{475A07BF-F008-ED3D-BD2E-4511B25BE05D}"/>
              </a:ext>
            </a:extLst>
          </p:cNvPr>
          <p:cNvSpPr/>
          <p:nvPr/>
        </p:nvSpPr>
        <p:spPr>
          <a:xfrm>
            <a:off x="114300" y="4866061"/>
            <a:ext cx="3145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등록</a:t>
            </a:r>
          </a:p>
        </p:txBody>
      </p:sp>
      <p:sp>
        <p:nvSpPr>
          <p:cNvPr id="119" name="Rectangle 2">
            <a:extLst>
              <a:ext uri="{FF2B5EF4-FFF2-40B4-BE49-F238E27FC236}">
                <a16:creationId xmlns:a16="http://schemas.microsoft.com/office/drawing/2014/main" id="{674BF777-D41F-CF57-D4D6-A995EA428AD1}"/>
              </a:ext>
            </a:extLst>
          </p:cNvPr>
          <p:cNvSpPr>
            <a:spLocks noChangeArrowheads="1"/>
          </p:cNvSpPr>
          <p:nvPr/>
        </p:nvSpPr>
        <p:spPr bwMode="auto">
          <a:xfrm>
            <a:off x="457199" y="5304611"/>
            <a:ext cx="10936706" cy="11646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extendHandlerExceptionResolvers</a:t>
            </a:r>
            <a:r>
              <a:rPr kumimoji="0" lang="ko-KR" altLang="ko-KR" sz="1200" b="0" i="0" u="none" strike="noStrike" cap="none" normalizeH="0" baseline="0">
                <a:ln>
                  <a:noFill/>
                </a:ln>
                <a:solidFill>
                  <a:srgbClr val="BCBEC4"/>
                </a:solidFill>
                <a:effectLst/>
                <a:ea typeface="JetBrains Mono"/>
              </a:rPr>
              <a:t>(List&lt;HandlerExceptionResolver&gt;</a:t>
            </a:r>
            <a:r>
              <a:rPr lang="en-US" altLang="ko-KR" sz="1200">
                <a:solidFill>
                  <a:srgbClr val="BCBEC4"/>
                </a:solidFill>
                <a:ea typeface="JetBrains Mono"/>
              </a:rPr>
              <a:t> </a:t>
            </a:r>
            <a:r>
              <a:rPr kumimoji="0" lang="ko-KR" altLang="ko-KR" sz="1200" b="0" i="0" u="none" strike="noStrike" cap="none" normalizeH="0" baseline="0">
                <a:ln>
                  <a:noFill/>
                </a:ln>
                <a:solidFill>
                  <a:srgbClr val="BCBEC4"/>
                </a:solidFill>
                <a:effectLst/>
                <a:ea typeface="JetBrains Mono"/>
              </a:rPr>
              <a:t>resolvers)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resolvers.add(</a:t>
            </a:r>
            <a:r>
              <a:rPr kumimoji="0" lang="ko-KR" altLang="ko-KR" sz="1200" b="0" i="0" u="none" strike="noStrike" cap="none" normalizeH="0" baseline="0">
                <a:ln>
                  <a:noFill/>
                </a:ln>
                <a:solidFill>
                  <a:srgbClr val="CF8E6D"/>
                </a:solidFill>
                <a:effectLst/>
                <a:ea typeface="JetBrains Mono"/>
              </a:rPr>
              <a:t>new </a:t>
            </a:r>
            <a:r>
              <a:rPr kumimoji="0" lang="en-US" altLang="ko-KR" sz="1200" b="0" i="0" u="none" strike="noStrike" cap="none" normalizeH="0" baseline="0">
                <a:ln>
                  <a:noFill/>
                </a:ln>
                <a:solidFill>
                  <a:schemeClr val="bg1">
                    <a:lumMod val="75000"/>
                  </a:schemeClr>
                </a:solidFill>
                <a:effectLst/>
                <a:ea typeface="JetBrains Mono"/>
              </a:rPr>
              <a:t>Custom</a:t>
            </a:r>
            <a:r>
              <a:rPr kumimoji="0" lang="ko-KR" altLang="ko-KR" sz="1200" b="0" i="0" u="none" strike="noStrike" cap="none" normalizeH="0" baseline="0">
                <a:ln>
                  <a:noFill/>
                </a:ln>
                <a:solidFill>
                  <a:srgbClr val="BCBEC4"/>
                </a:solidFill>
                <a:effectLst/>
                <a:ea typeface="JetBrains Mono"/>
              </a:rPr>
              <a:t>HandlerExceptionResolver());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19086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66D0E-C748-87BC-670A-5F5206386FE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23222BCD-48E2-9EA4-10A6-331572FA4024}"/>
              </a:ext>
            </a:extLst>
          </p:cNvPr>
          <p:cNvSpPr/>
          <p:nvPr/>
        </p:nvSpPr>
        <p:spPr>
          <a:xfrm>
            <a:off x="228600" y="205930"/>
            <a:ext cx="51940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HandlerExceptionResolver</a:t>
            </a:r>
            <a:r>
              <a:rPr lang="ko-KR" altLang="en-US" b="1">
                <a:solidFill>
                  <a:schemeClr val="accent1">
                    <a:lumMod val="75000"/>
                  </a:schemeClr>
                </a:solidFill>
                <a:latin typeface="+mn-ea"/>
              </a:rPr>
              <a:t> 예외 처리 흐름도</a:t>
            </a:r>
          </a:p>
        </p:txBody>
      </p:sp>
      <p:sp>
        <p:nvSpPr>
          <p:cNvPr id="19" name="모서리가 둥근 직사각형 38">
            <a:extLst>
              <a:ext uri="{FF2B5EF4-FFF2-40B4-BE49-F238E27FC236}">
                <a16:creationId xmlns:a16="http://schemas.microsoft.com/office/drawing/2014/main" id="{B11C02D0-DD50-1BFD-0280-803F545E09BB}"/>
              </a:ext>
            </a:extLst>
          </p:cNvPr>
          <p:cNvSpPr/>
          <p:nvPr/>
        </p:nvSpPr>
        <p:spPr>
          <a:xfrm>
            <a:off x="228600" y="4780225"/>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HandleAdapter</a:t>
            </a:r>
            <a:endParaRPr lang="ko-KR" altLang="en-US" sz="1400">
              <a:solidFill>
                <a:schemeClr val="tx1"/>
              </a:solidFill>
              <a:latin typeface="+mj-lt"/>
              <a:ea typeface="나눔바른고딕" panose="020B0603020101020101"/>
            </a:endParaRPr>
          </a:p>
        </p:txBody>
      </p:sp>
      <p:cxnSp>
        <p:nvCxnSpPr>
          <p:cNvPr id="20" name="직선 화살표 연결선 19">
            <a:extLst>
              <a:ext uri="{FF2B5EF4-FFF2-40B4-BE49-F238E27FC236}">
                <a16:creationId xmlns:a16="http://schemas.microsoft.com/office/drawing/2014/main" id="{782A4BAB-A5E1-0FBD-D25D-283727C1C0F9}"/>
              </a:ext>
            </a:extLst>
          </p:cNvPr>
          <p:cNvCxnSpPr>
            <a:cxnSpLocks/>
            <a:stCxn id="22" idx="2"/>
            <a:endCxn id="19" idx="0"/>
          </p:cNvCxnSpPr>
          <p:nvPr/>
        </p:nvCxnSpPr>
        <p:spPr>
          <a:xfrm>
            <a:off x="1050159" y="4365189"/>
            <a:ext cx="0" cy="4150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64238871-5DC5-6958-A0C2-AB8763D66E60}"/>
              </a:ext>
            </a:extLst>
          </p:cNvPr>
          <p:cNvSpPr/>
          <p:nvPr/>
        </p:nvSpPr>
        <p:spPr>
          <a:xfrm>
            <a:off x="2245885" y="478022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D1162F21-C8F3-D9EF-44A2-1041804A9471}"/>
              </a:ext>
            </a:extLst>
          </p:cNvPr>
          <p:cNvSpPr/>
          <p:nvPr/>
        </p:nvSpPr>
        <p:spPr>
          <a:xfrm>
            <a:off x="228600" y="3908288"/>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26" name="직선 화살표 연결선 25">
            <a:extLst>
              <a:ext uri="{FF2B5EF4-FFF2-40B4-BE49-F238E27FC236}">
                <a16:creationId xmlns:a16="http://schemas.microsoft.com/office/drawing/2014/main" id="{AB47E80D-6616-D80F-15EB-BF16528E0C96}"/>
              </a:ext>
            </a:extLst>
          </p:cNvPr>
          <p:cNvCxnSpPr>
            <a:cxnSpLocks/>
            <a:stCxn id="19" idx="3"/>
            <a:endCxn id="21" idx="1"/>
          </p:cNvCxnSpPr>
          <p:nvPr/>
        </p:nvCxnSpPr>
        <p:spPr>
          <a:xfrm flipV="1">
            <a:off x="1871717" y="5008675"/>
            <a:ext cx="3741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572AD8FC-2379-7F5B-2805-403DBDDB1E22}"/>
              </a:ext>
            </a:extLst>
          </p:cNvPr>
          <p:cNvCxnSpPr>
            <a:cxnSpLocks/>
            <a:stCxn id="21" idx="3"/>
            <a:endCxn id="34" idx="1"/>
          </p:cNvCxnSpPr>
          <p:nvPr/>
        </p:nvCxnSpPr>
        <p:spPr>
          <a:xfrm>
            <a:off x="3302229" y="5008675"/>
            <a:ext cx="5125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5CE02B77-1BA8-0D0F-3FA3-E209FA88E35B}"/>
              </a:ext>
            </a:extLst>
          </p:cNvPr>
          <p:cNvSpPr/>
          <p:nvPr/>
        </p:nvSpPr>
        <p:spPr>
          <a:xfrm>
            <a:off x="3301641" y="4723333"/>
            <a:ext cx="505309" cy="293414"/>
          </a:xfrm>
          <a:prstGeom prst="rect">
            <a:avLst/>
          </a:prstGeom>
        </p:spPr>
        <p:txBody>
          <a:bodyPr wrap="square">
            <a:spAutoFit/>
          </a:bodyPr>
          <a:lstStyle/>
          <a:p>
            <a:pPr algn="ctr">
              <a:lnSpc>
                <a:spcPct val="150000"/>
              </a:lnSpc>
            </a:pPr>
            <a:r>
              <a:rPr lang="ko-KR" altLang="en-US" sz="1000">
                <a:latin typeface="+mn-ea"/>
              </a:rPr>
              <a:t>예외</a:t>
            </a:r>
            <a:endParaRPr lang="en-US" altLang="ko-KR" sz="1000">
              <a:latin typeface="+mn-ea"/>
            </a:endParaRPr>
          </a:p>
        </p:txBody>
      </p:sp>
      <p:sp>
        <p:nvSpPr>
          <p:cNvPr id="34" name="모서리가 둥근 직사각형 38">
            <a:extLst>
              <a:ext uri="{FF2B5EF4-FFF2-40B4-BE49-F238E27FC236}">
                <a16:creationId xmlns:a16="http://schemas.microsoft.com/office/drawing/2014/main" id="{A2F2FBB7-65FA-3524-842F-13BA022A26E9}"/>
              </a:ext>
            </a:extLst>
          </p:cNvPr>
          <p:cNvSpPr/>
          <p:nvPr/>
        </p:nvSpPr>
        <p:spPr>
          <a:xfrm>
            <a:off x="3814828" y="4780224"/>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sp>
        <p:nvSpPr>
          <p:cNvPr id="35" name="모서리가 둥근 직사각형 38">
            <a:extLst>
              <a:ext uri="{FF2B5EF4-FFF2-40B4-BE49-F238E27FC236}">
                <a16:creationId xmlns:a16="http://schemas.microsoft.com/office/drawing/2014/main" id="{F386ABB2-F56A-CDA9-9BF4-8DF6F9D02803}"/>
              </a:ext>
            </a:extLst>
          </p:cNvPr>
          <p:cNvSpPr/>
          <p:nvPr/>
        </p:nvSpPr>
        <p:spPr>
          <a:xfrm>
            <a:off x="7328145" y="4788298"/>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sp>
        <p:nvSpPr>
          <p:cNvPr id="43" name="모서리가 둥근 직사각형 38">
            <a:extLst>
              <a:ext uri="{FF2B5EF4-FFF2-40B4-BE49-F238E27FC236}">
                <a16:creationId xmlns:a16="http://schemas.microsoft.com/office/drawing/2014/main" id="{0D8E24F3-3866-D824-4D90-4D9E3EC205C1}"/>
              </a:ext>
            </a:extLst>
          </p:cNvPr>
          <p:cNvSpPr/>
          <p:nvPr/>
        </p:nvSpPr>
        <p:spPr>
          <a:xfrm>
            <a:off x="8677563" y="4788297"/>
            <a:ext cx="11857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45" name="직선 화살표 연결선 44">
            <a:extLst>
              <a:ext uri="{FF2B5EF4-FFF2-40B4-BE49-F238E27FC236}">
                <a16:creationId xmlns:a16="http://schemas.microsoft.com/office/drawing/2014/main" id="{F88ABBF5-441F-FF38-F5E8-6C9DDA608328}"/>
              </a:ext>
            </a:extLst>
          </p:cNvPr>
          <p:cNvCxnSpPr>
            <a:cxnSpLocks/>
            <a:stCxn id="35" idx="3"/>
            <a:endCxn id="43" idx="1"/>
          </p:cNvCxnSpPr>
          <p:nvPr/>
        </p:nvCxnSpPr>
        <p:spPr>
          <a:xfrm flipV="1">
            <a:off x="8384489" y="5016748"/>
            <a:ext cx="2930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B216215B-488D-7015-9D73-05B081D5FE45}"/>
              </a:ext>
            </a:extLst>
          </p:cNvPr>
          <p:cNvSpPr/>
          <p:nvPr/>
        </p:nvSpPr>
        <p:spPr>
          <a:xfrm>
            <a:off x="3162595" y="3745827"/>
            <a:ext cx="2434047" cy="451936"/>
          </a:xfrm>
          <a:prstGeom prst="roundRect">
            <a:avLst>
              <a:gd name="adj" fmla="val 10261"/>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HandlerExceptionResolver</a:t>
            </a:r>
            <a:endParaRPr lang="en-US" altLang="ko-KR" sz="1400" b="1">
              <a:solidFill>
                <a:schemeClr val="bg1">
                  <a:lumMod val="65000"/>
                </a:schemeClr>
              </a:solidFill>
            </a:endParaRPr>
          </a:p>
        </p:txBody>
      </p:sp>
      <p:cxnSp>
        <p:nvCxnSpPr>
          <p:cNvPr id="50" name="직선 화살표 연결선 49">
            <a:extLst>
              <a:ext uri="{FF2B5EF4-FFF2-40B4-BE49-F238E27FC236}">
                <a16:creationId xmlns:a16="http://schemas.microsoft.com/office/drawing/2014/main" id="{133C1FCE-996E-5EDD-D311-E0FA2BB5DA0B}"/>
              </a:ext>
            </a:extLst>
          </p:cNvPr>
          <p:cNvCxnSpPr>
            <a:cxnSpLocks/>
            <a:stCxn id="34" idx="0"/>
            <a:endCxn id="49" idx="2"/>
          </p:cNvCxnSpPr>
          <p:nvPr/>
        </p:nvCxnSpPr>
        <p:spPr>
          <a:xfrm flipH="1" flipV="1">
            <a:off x="4379619" y="4197763"/>
            <a:ext cx="1" cy="5824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EF6B8898-FA58-0C94-01E4-F7DDA8808CF4}"/>
              </a:ext>
            </a:extLst>
          </p:cNvPr>
          <p:cNvSpPr/>
          <p:nvPr/>
        </p:nvSpPr>
        <p:spPr>
          <a:xfrm>
            <a:off x="5475966" y="4788297"/>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throw ex</a:t>
            </a:r>
            <a:endParaRPr lang="ko-KR" altLang="en-US" sz="1400">
              <a:solidFill>
                <a:schemeClr val="tx1"/>
              </a:solidFill>
              <a:latin typeface="+mj-lt"/>
              <a:ea typeface="나눔바른고딕" panose="020B0603020101020101"/>
            </a:endParaRPr>
          </a:p>
        </p:txBody>
      </p:sp>
      <p:cxnSp>
        <p:nvCxnSpPr>
          <p:cNvPr id="52" name="직선 화살표 연결선 51">
            <a:extLst>
              <a:ext uri="{FF2B5EF4-FFF2-40B4-BE49-F238E27FC236}">
                <a16:creationId xmlns:a16="http://schemas.microsoft.com/office/drawing/2014/main" id="{941BF1A1-83F0-39D2-7874-BF7CEAD2ED7E}"/>
              </a:ext>
            </a:extLst>
          </p:cNvPr>
          <p:cNvCxnSpPr>
            <a:cxnSpLocks/>
            <a:stCxn id="51" idx="3"/>
            <a:endCxn id="35" idx="1"/>
          </p:cNvCxnSpPr>
          <p:nvPr/>
        </p:nvCxnSpPr>
        <p:spPr>
          <a:xfrm>
            <a:off x="6934337" y="5016748"/>
            <a:ext cx="39380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다이아몬드 53">
            <a:extLst>
              <a:ext uri="{FF2B5EF4-FFF2-40B4-BE49-F238E27FC236}">
                <a16:creationId xmlns:a16="http://schemas.microsoft.com/office/drawing/2014/main" id="{4C3A2405-600C-5E18-404A-7C472AC5A8F8}"/>
              </a:ext>
            </a:extLst>
          </p:cNvPr>
          <p:cNvSpPr/>
          <p:nvPr/>
        </p:nvSpPr>
        <p:spPr>
          <a:xfrm>
            <a:off x="5952498" y="3720128"/>
            <a:ext cx="505309" cy="5027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5" name="직선 화살표 연결선 54">
            <a:extLst>
              <a:ext uri="{FF2B5EF4-FFF2-40B4-BE49-F238E27FC236}">
                <a16:creationId xmlns:a16="http://schemas.microsoft.com/office/drawing/2014/main" id="{5A2CCE22-BFF5-364A-2F83-138ABA8C6114}"/>
              </a:ext>
            </a:extLst>
          </p:cNvPr>
          <p:cNvCxnSpPr>
            <a:cxnSpLocks/>
            <a:stCxn id="49" idx="3"/>
            <a:endCxn id="54" idx="1"/>
          </p:cNvCxnSpPr>
          <p:nvPr/>
        </p:nvCxnSpPr>
        <p:spPr>
          <a:xfrm flipV="1">
            <a:off x="5596642" y="3971507"/>
            <a:ext cx="355856" cy="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12B2C72-5902-C1D5-74A0-0F7261AFD822}"/>
              </a:ext>
            </a:extLst>
          </p:cNvPr>
          <p:cNvCxnSpPr>
            <a:cxnSpLocks/>
            <a:stCxn id="54" idx="2"/>
            <a:endCxn id="51" idx="0"/>
          </p:cNvCxnSpPr>
          <p:nvPr/>
        </p:nvCxnSpPr>
        <p:spPr>
          <a:xfrm flipH="1">
            <a:off x="6205152" y="4222886"/>
            <a:ext cx="1" cy="5654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모서리가 둥근 직사각형 38">
            <a:extLst>
              <a:ext uri="{FF2B5EF4-FFF2-40B4-BE49-F238E27FC236}">
                <a16:creationId xmlns:a16="http://schemas.microsoft.com/office/drawing/2014/main" id="{CE2EAB29-0CC8-37A3-D998-924A6B8D7EF1}"/>
              </a:ext>
            </a:extLst>
          </p:cNvPr>
          <p:cNvSpPr/>
          <p:nvPr/>
        </p:nvSpPr>
        <p:spPr>
          <a:xfrm>
            <a:off x="5475966" y="2650636"/>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cxnSp>
        <p:nvCxnSpPr>
          <p:cNvPr id="60" name="직선 화살표 연결선 59">
            <a:extLst>
              <a:ext uri="{FF2B5EF4-FFF2-40B4-BE49-F238E27FC236}">
                <a16:creationId xmlns:a16="http://schemas.microsoft.com/office/drawing/2014/main" id="{ED5CF6B1-67EA-8780-6A99-7157F04D79D7}"/>
              </a:ext>
            </a:extLst>
          </p:cNvPr>
          <p:cNvCxnSpPr>
            <a:cxnSpLocks/>
            <a:stCxn id="54" idx="0"/>
            <a:endCxn id="59" idx="2"/>
          </p:cNvCxnSpPr>
          <p:nvPr/>
        </p:nvCxnSpPr>
        <p:spPr>
          <a:xfrm flipH="1" flipV="1">
            <a:off x="6205152" y="3107537"/>
            <a:ext cx="1" cy="6125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id="{37CFE5B4-5D38-5062-9DEB-A494CCAFB519}"/>
              </a:ext>
            </a:extLst>
          </p:cNvPr>
          <p:cNvSpPr/>
          <p:nvPr/>
        </p:nvSpPr>
        <p:spPr>
          <a:xfrm>
            <a:off x="7695215" y="2729254"/>
            <a:ext cx="1889396" cy="293414"/>
          </a:xfrm>
          <a:prstGeom prst="rect">
            <a:avLst/>
          </a:prstGeom>
        </p:spPr>
        <p:txBody>
          <a:bodyPr wrap="square">
            <a:spAutoFit/>
          </a:bodyPr>
          <a:lstStyle/>
          <a:p>
            <a:pPr algn="ctr">
              <a:lnSpc>
                <a:spcPct val="150000"/>
              </a:lnSpc>
            </a:pPr>
            <a:r>
              <a:rPr lang="en-US" altLang="ko-KR" sz="1000">
                <a:latin typeface="+mn-ea"/>
              </a:rPr>
              <a:t>View &amp; Model is Empty</a:t>
            </a:r>
            <a:r>
              <a:rPr lang="ko-KR" altLang="en-US" sz="1000">
                <a:latin typeface="+mn-ea"/>
              </a:rPr>
              <a:t> </a:t>
            </a:r>
            <a:r>
              <a:rPr lang="en-US" altLang="ko-KR" sz="1000">
                <a:latin typeface="+mn-ea"/>
              </a:rPr>
              <a:t>?</a:t>
            </a:r>
          </a:p>
        </p:txBody>
      </p:sp>
      <p:sp>
        <p:nvSpPr>
          <p:cNvPr id="70" name="다이아몬드 69">
            <a:extLst>
              <a:ext uri="{FF2B5EF4-FFF2-40B4-BE49-F238E27FC236}">
                <a16:creationId xmlns:a16="http://schemas.microsoft.com/office/drawing/2014/main" id="{C3639B98-3CA7-6E6C-B4C6-79BB58AE9079}"/>
              </a:ext>
            </a:extLst>
          </p:cNvPr>
          <p:cNvSpPr/>
          <p:nvPr/>
        </p:nvSpPr>
        <p:spPr>
          <a:xfrm>
            <a:off x="7300567" y="2627707"/>
            <a:ext cx="505309" cy="5027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8" name="직선 화살표 연결선 77">
            <a:extLst>
              <a:ext uri="{FF2B5EF4-FFF2-40B4-BE49-F238E27FC236}">
                <a16:creationId xmlns:a16="http://schemas.microsoft.com/office/drawing/2014/main" id="{EBFC5D5F-636E-F05E-9681-F3BA60641881}"/>
              </a:ext>
            </a:extLst>
          </p:cNvPr>
          <p:cNvCxnSpPr>
            <a:stCxn id="59" idx="3"/>
            <a:endCxn id="70" idx="1"/>
          </p:cNvCxnSpPr>
          <p:nvPr/>
        </p:nvCxnSpPr>
        <p:spPr>
          <a:xfrm flipV="1">
            <a:off x="6934337" y="2879086"/>
            <a:ext cx="36623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982AD2BC-4317-0BE5-FE47-2B8841DB9718}"/>
              </a:ext>
            </a:extLst>
          </p:cNvPr>
          <p:cNvSpPr/>
          <p:nvPr/>
        </p:nvSpPr>
        <p:spPr>
          <a:xfrm>
            <a:off x="7805876" y="3238339"/>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84" name="모서리가 둥근 직사각형 38">
            <a:extLst>
              <a:ext uri="{FF2B5EF4-FFF2-40B4-BE49-F238E27FC236}">
                <a16:creationId xmlns:a16="http://schemas.microsoft.com/office/drawing/2014/main" id="{ABCE77BF-EE4B-BDC8-ADFE-97D1E3F253DC}"/>
              </a:ext>
            </a:extLst>
          </p:cNvPr>
          <p:cNvSpPr/>
          <p:nvPr/>
        </p:nvSpPr>
        <p:spPr>
          <a:xfrm>
            <a:off x="9334119" y="3237181"/>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cxnSp>
        <p:nvCxnSpPr>
          <p:cNvPr id="85" name="직선 화살표 연결선 84">
            <a:extLst>
              <a:ext uri="{FF2B5EF4-FFF2-40B4-BE49-F238E27FC236}">
                <a16:creationId xmlns:a16="http://schemas.microsoft.com/office/drawing/2014/main" id="{9631ED1E-15DF-4E81-2EF0-574BB7BD374F}"/>
              </a:ext>
            </a:extLst>
          </p:cNvPr>
          <p:cNvCxnSpPr>
            <a:cxnSpLocks/>
            <a:stCxn id="83" idx="3"/>
            <a:endCxn id="84" idx="1"/>
          </p:cNvCxnSpPr>
          <p:nvPr/>
        </p:nvCxnSpPr>
        <p:spPr>
          <a:xfrm flipV="1">
            <a:off x="8862220" y="3465632"/>
            <a:ext cx="471899" cy="11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연결선: 꺾임 86">
            <a:extLst>
              <a:ext uri="{FF2B5EF4-FFF2-40B4-BE49-F238E27FC236}">
                <a16:creationId xmlns:a16="http://schemas.microsoft.com/office/drawing/2014/main" id="{CA0D95DD-C768-12B0-6153-BD984D55BCB0}"/>
              </a:ext>
            </a:extLst>
          </p:cNvPr>
          <p:cNvCxnSpPr>
            <a:stCxn id="70" idx="2"/>
            <a:endCxn id="83" idx="1"/>
          </p:cNvCxnSpPr>
          <p:nvPr/>
        </p:nvCxnSpPr>
        <p:spPr>
          <a:xfrm rot="16200000" flipH="1">
            <a:off x="7511387" y="3172300"/>
            <a:ext cx="336325" cy="25265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모서리가 둥근 직사각형 38">
            <a:extLst>
              <a:ext uri="{FF2B5EF4-FFF2-40B4-BE49-F238E27FC236}">
                <a16:creationId xmlns:a16="http://schemas.microsoft.com/office/drawing/2014/main" id="{8C7A7C40-0978-55AE-8DE0-4934B9C1A2B3}"/>
              </a:ext>
            </a:extLst>
          </p:cNvPr>
          <p:cNvSpPr/>
          <p:nvPr/>
        </p:nvSpPr>
        <p:spPr>
          <a:xfrm>
            <a:off x="7803226" y="2049196"/>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cxnSp>
        <p:nvCxnSpPr>
          <p:cNvPr id="90" name="연결선: 꺾임 89">
            <a:extLst>
              <a:ext uri="{FF2B5EF4-FFF2-40B4-BE49-F238E27FC236}">
                <a16:creationId xmlns:a16="http://schemas.microsoft.com/office/drawing/2014/main" id="{5AEFCE7A-6F13-8285-F5E3-DE2D4FD701BA}"/>
              </a:ext>
            </a:extLst>
          </p:cNvPr>
          <p:cNvCxnSpPr>
            <a:cxnSpLocks/>
            <a:stCxn id="70" idx="0"/>
            <a:endCxn id="89" idx="1"/>
          </p:cNvCxnSpPr>
          <p:nvPr/>
        </p:nvCxnSpPr>
        <p:spPr>
          <a:xfrm rot="5400000" flipH="1" flipV="1">
            <a:off x="7503194" y="2327675"/>
            <a:ext cx="350060" cy="2500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17D47BD9-7C37-D611-DEB0-A7475DB6F7AB}"/>
              </a:ext>
            </a:extLst>
          </p:cNvPr>
          <p:cNvCxnSpPr>
            <a:cxnSpLocks/>
            <a:stCxn id="89" idx="3"/>
            <a:endCxn id="24" idx="1"/>
          </p:cNvCxnSpPr>
          <p:nvPr/>
        </p:nvCxnSpPr>
        <p:spPr>
          <a:xfrm flipV="1">
            <a:off x="8859570" y="2277515"/>
            <a:ext cx="478316" cy="1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7F4A4EF6-BEB6-6DDB-B7DE-14390F16E748}"/>
              </a:ext>
            </a:extLst>
          </p:cNvPr>
          <p:cNvSpPr txBox="1"/>
          <p:nvPr/>
        </p:nvSpPr>
        <p:spPr>
          <a:xfrm>
            <a:off x="3271243" y="4324006"/>
            <a:ext cx="1129583" cy="313547"/>
          </a:xfrm>
          <a:prstGeom prst="rect">
            <a:avLst/>
          </a:prstGeom>
          <a:noFill/>
        </p:spPr>
        <p:txBody>
          <a:bodyPr wrap="square">
            <a:spAutoFit/>
          </a:bodyPr>
          <a:lstStyle/>
          <a:p>
            <a:pPr>
              <a:lnSpc>
                <a:spcPct val="150000"/>
              </a:lnSpc>
              <a:spcBef>
                <a:spcPts val="500"/>
              </a:spcBef>
            </a:pPr>
            <a:r>
              <a:rPr lang="ko-KR" altLang="en-US" sz="1100">
                <a:latin typeface="+mn-ea"/>
              </a:rPr>
              <a:t>예외 처리 위임</a:t>
            </a:r>
            <a:endParaRPr lang="en-US" altLang="ko-KR" sz="1100">
              <a:latin typeface="+mn-ea"/>
            </a:endParaRPr>
          </a:p>
        </p:txBody>
      </p:sp>
      <p:sp>
        <p:nvSpPr>
          <p:cNvPr id="101" name="TextBox 100">
            <a:extLst>
              <a:ext uri="{FF2B5EF4-FFF2-40B4-BE49-F238E27FC236}">
                <a16:creationId xmlns:a16="http://schemas.microsoft.com/office/drawing/2014/main" id="{524A0C40-22DF-5E8F-8A51-317879BF15BB}"/>
              </a:ext>
            </a:extLst>
          </p:cNvPr>
          <p:cNvSpPr txBox="1"/>
          <p:nvPr/>
        </p:nvSpPr>
        <p:spPr>
          <a:xfrm>
            <a:off x="6438086" y="3801502"/>
            <a:ext cx="990209" cy="313547"/>
          </a:xfrm>
          <a:prstGeom prst="rect">
            <a:avLst/>
          </a:prstGeom>
          <a:noFill/>
        </p:spPr>
        <p:txBody>
          <a:bodyPr wrap="square">
            <a:spAutoFit/>
          </a:bodyPr>
          <a:lstStyle/>
          <a:p>
            <a:pPr>
              <a:lnSpc>
                <a:spcPct val="150000"/>
              </a:lnSpc>
              <a:spcBef>
                <a:spcPts val="500"/>
              </a:spcBef>
            </a:pPr>
            <a:r>
              <a:rPr lang="en-US" altLang="ko-KR" sz="1100">
                <a:latin typeface="+mn-ea"/>
              </a:rPr>
              <a:t>return null ?</a:t>
            </a:r>
          </a:p>
        </p:txBody>
      </p:sp>
      <p:sp>
        <p:nvSpPr>
          <p:cNvPr id="2" name="직사각형 1">
            <a:extLst>
              <a:ext uri="{FF2B5EF4-FFF2-40B4-BE49-F238E27FC236}">
                <a16:creationId xmlns:a16="http://schemas.microsoft.com/office/drawing/2014/main" id="{DF935EE3-657F-3D41-72CD-50E92CAE70BD}"/>
              </a:ext>
            </a:extLst>
          </p:cNvPr>
          <p:cNvSpPr/>
          <p:nvPr/>
        </p:nvSpPr>
        <p:spPr>
          <a:xfrm>
            <a:off x="7265034" y="2314178"/>
            <a:ext cx="285538" cy="276999"/>
          </a:xfrm>
          <a:prstGeom prst="rect">
            <a:avLst/>
          </a:prstGeom>
        </p:spPr>
        <p:txBody>
          <a:bodyPr wrap="square">
            <a:spAutoFit/>
          </a:bodyPr>
          <a:lstStyle/>
          <a:p>
            <a:pPr algn="ctr"/>
            <a:r>
              <a:rPr lang="en-US" altLang="ko-KR" sz="1200" b="1">
                <a:solidFill>
                  <a:srgbClr val="FF0000"/>
                </a:solidFill>
                <a:latin typeface="+mn-ea"/>
              </a:rPr>
              <a:t>Y</a:t>
            </a:r>
          </a:p>
        </p:txBody>
      </p:sp>
      <p:sp>
        <p:nvSpPr>
          <p:cNvPr id="3" name="직사각형 2">
            <a:extLst>
              <a:ext uri="{FF2B5EF4-FFF2-40B4-BE49-F238E27FC236}">
                <a16:creationId xmlns:a16="http://schemas.microsoft.com/office/drawing/2014/main" id="{B7B3A799-EAE6-CFB6-0F77-2CA072528378}"/>
              </a:ext>
            </a:extLst>
          </p:cNvPr>
          <p:cNvSpPr/>
          <p:nvPr/>
        </p:nvSpPr>
        <p:spPr>
          <a:xfrm>
            <a:off x="7260600" y="3141958"/>
            <a:ext cx="285538" cy="276999"/>
          </a:xfrm>
          <a:prstGeom prst="rect">
            <a:avLst/>
          </a:prstGeom>
        </p:spPr>
        <p:txBody>
          <a:bodyPr wrap="square">
            <a:spAutoFit/>
          </a:bodyPr>
          <a:lstStyle/>
          <a:p>
            <a:pPr algn="ctr"/>
            <a:r>
              <a:rPr lang="en-US" altLang="ko-KR" sz="1200" b="1">
                <a:solidFill>
                  <a:srgbClr val="FF0000"/>
                </a:solidFill>
                <a:latin typeface="+mn-ea"/>
              </a:rPr>
              <a:t>N</a:t>
            </a:r>
          </a:p>
        </p:txBody>
      </p:sp>
      <p:sp>
        <p:nvSpPr>
          <p:cNvPr id="4" name="직사각형 3">
            <a:extLst>
              <a:ext uri="{FF2B5EF4-FFF2-40B4-BE49-F238E27FC236}">
                <a16:creationId xmlns:a16="http://schemas.microsoft.com/office/drawing/2014/main" id="{C5CCE24B-869E-D163-BA44-CA97518B20AC}"/>
              </a:ext>
            </a:extLst>
          </p:cNvPr>
          <p:cNvSpPr/>
          <p:nvPr/>
        </p:nvSpPr>
        <p:spPr>
          <a:xfrm>
            <a:off x="5865470" y="3333217"/>
            <a:ext cx="285538" cy="276999"/>
          </a:xfrm>
          <a:prstGeom prst="rect">
            <a:avLst/>
          </a:prstGeom>
        </p:spPr>
        <p:txBody>
          <a:bodyPr wrap="square">
            <a:spAutoFit/>
          </a:bodyPr>
          <a:lstStyle/>
          <a:p>
            <a:pPr algn="ctr"/>
            <a:r>
              <a:rPr lang="en-US" altLang="ko-KR" sz="1200" b="1">
                <a:solidFill>
                  <a:srgbClr val="FF0000"/>
                </a:solidFill>
                <a:latin typeface="+mn-ea"/>
              </a:rPr>
              <a:t>N</a:t>
            </a:r>
          </a:p>
        </p:txBody>
      </p:sp>
      <p:sp>
        <p:nvSpPr>
          <p:cNvPr id="5" name="직사각형 4">
            <a:extLst>
              <a:ext uri="{FF2B5EF4-FFF2-40B4-BE49-F238E27FC236}">
                <a16:creationId xmlns:a16="http://schemas.microsoft.com/office/drawing/2014/main" id="{788C41E3-02B4-7B48-1821-A39EF8A69EAD}"/>
              </a:ext>
            </a:extLst>
          </p:cNvPr>
          <p:cNvSpPr/>
          <p:nvPr/>
        </p:nvSpPr>
        <p:spPr>
          <a:xfrm>
            <a:off x="5865470" y="4313174"/>
            <a:ext cx="285538" cy="276999"/>
          </a:xfrm>
          <a:prstGeom prst="rect">
            <a:avLst/>
          </a:prstGeom>
        </p:spPr>
        <p:txBody>
          <a:bodyPr wrap="square">
            <a:spAutoFit/>
          </a:bodyPr>
          <a:lstStyle/>
          <a:p>
            <a:pPr algn="ctr"/>
            <a:r>
              <a:rPr lang="en-US" altLang="ko-KR" sz="1200" b="1">
                <a:solidFill>
                  <a:srgbClr val="FF0000"/>
                </a:solidFill>
                <a:latin typeface="+mn-ea"/>
              </a:rPr>
              <a:t>Y</a:t>
            </a:r>
          </a:p>
        </p:txBody>
      </p:sp>
      <p:sp>
        <p:nvSpPr>
          <p:cNvPr id="9" name="모서리가 둥근 직사각형 38">
            <a:extLst>
              <a:ext uri="{FF2B5EF4-FFF2-40B4-BE49-F238E27FC236}">
                <a16:creationId xmlns:a16="http://schemas.microsoft.com/office/drawing/2014/main" id="{B41F2F68-E5F2-782A-BA0D-A56422BE0782}"/>
              </a:ext>
            </a:extLst>
          </p:cNvPr>
          <p:cNvSpPr/>
          <p:nvPr/>
        </p:nvSpPr>
        <p:spPr>
          <a:xfrm>
            <a:off x="7803226" y="1471616"/>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sendError</a:t>
            </a:r>
            <a:endParaRPr lang="ko-KR" altLang="en-US" sz="1400">
              <a:solidFill>
                <a:schemeClr val="tx1"/>
              </a:solidFill>
              <a:latin typeface="+mj-lt"/>
              <a:ea typeface="나눔바른고딕" panose="020B0603020101020101"/>
            </a:endParaRPr>
          </a:p>
        </p:txBody>
      </p:sp>
      <p:cxnSp>
        <p:nvCxnSpPr>
          <p:cNvPr id="10" name="연결선: 꺾임 9">
            <a:extLst>
              <a:ext uri="{FF2B5EF4-FFF2-40B4-BE49-F238E27FC236}">
                <a16:creationId xmlns:a16="http://schemas.microsoft.com/office/drawing/2014/main" id="{ED75B944-9570-C89E-4C88-27F473336F6E}"/>
              </a:ext>
            </a:extLst>
          </p:cNvPr>
          <p:cNvCxnSpPr>
            <a:cxnSpLocks/>
            <a:stCxn id="70" idx="0"/>
            <a:endCxn id="9" idx="1"/>
          </p:cNvCxnSpPr>
          <p:nvPr/>
        </p:nvCxnSpPr>
        <p:spPr>
          <a:xfrm rot="5400000" flipH="1" flipV="1">
            <a:off x="7214404" y="2038885"/>
            <a:ext cx="927640" cy="2500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E88416F4-4E2A-CD67-8350-7CB04CB12015}"/>
              </a:ext>
            </a:extLst>
          </p:cNvPr>
          <p:cNvCxnSpPr>
            <a:cxnSpLocks/>
            <a:stCxn id="9" idx="3"/>
            <a:endCxn id="27" idx="1"/>
          </p:cNvCxnSpPr>
          <p:nvPr/>
        </p:nvCxnSpPr>
        <p:spPr>
          <a:xfrm flipV="1">
            <a:off x="8859570" y="1697222"/>
            <a:ext cx="474550" cy="2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A5A6E542-2B9C-1EFF-B61B-6086CA6DB084}"/>
              </a:ext>
            </a:extLst>
          </p:cNvPr>
          <p:cNvSpPr/>
          <p:nvPr/>
        </p:nvSpPr>
        <p:spPr>
          <a:xfrm>
            <a:off x="9337886" y="2049064"/>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HTTP Body</a:t>
            </a:r>
          </a:p>
        </p:txBody>
      </p:sp>
      <p:sp>
        <p:nvSpPr>
          <p:cNvPr id="27" name="모서리가 둥근 직사각형 38">
            <a:extLst>
              <a:ext uri="{FF2B5EF4-FFF2-40B4-BE49-F238E27FC236}">
                <a16:creationId xmlns:a16="http://schemas.microsoft.com/office/drawing/2014/main" id="{5E1774C2-2F57-E5DD-D539-F98438746F06}"/>
              </a:ext>
            </a:extLst>
          </p:cNvPr>
          <p:cNvSpPr/>
          <p:nvPr/>
        </p:nvSpPr>
        <p:spPr>
          <a:xfrm>
            <a:off x="9334120" y="1468771"/>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sp>
        <p:nvSpPr>
          <p:cNvPr id="48" name="오른쪽 중괄호 47">
            <a:extLst>
              <a:ext uri="{FF2B5EF4-FFF2-40B4-BE49-F238E27FC236}">
                <a16:creationId xmlns:a16="http://schemas.microsoft.com/office/drawing/2014/main" id="{02267B8C-8973-7282-D161-97FDFB582F75}"/>
              </a:ext>
            </a:extLst>
          </p:cNvPr>
          <p:cNvSpPr/>
          <p:nvPr/>
        </p:nvSpPr>
        <p:spPr>
          <a:xfrm>
            <a:off x="10297905" y="1580237"/>
            <a:ext cx="252655" cy="2034080"/>
          </a:xfrm>
          <a:prstGeom prst="rightBrace">
            <a:avLst>
              <a:gd name="adj1" fmla="val 27382"/>
              <a:gd name="adj2" fmla="val 50000"/>
            </a:avLst>
          </a:prstGeom>
          <a:ln w="1270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3" name="TextBox 52">
            <a:extLst>
              <a:ext uri="{FF2B5EF4-FFF2-40B4-BE49-F238E27FC236}">
                <a16:creationId xmlns:a16="http://schemas.microsoft.com/office/drawing/2014/main" id="{4570FF9D-36E5-A773-6C35-7CE2C61CC9CB}"/>
              </a:ext>
            </a:extLst>
          </p:cNvPr>
          <p:cNvSpPr txBox="1"/>
          <p:nvPr/>
        </p:nvSpPr>
        <p:spPr>
          <a:xfrm>
            <a:off x="10521212" y="2407862"/>
            <a:ext cx="1458365" cy="313547"/>
          </a:xfrm>
          <a:prstGeom prst="rect">
            <a:avLst/>
          </a:prstGeom>
          <a:noFill/>
        </p:spPr>
        <p:txBody>
          <a:bodyPr wrap="square">
            <a:spAutoFit/>
          </a:bodyPr>
          <a:lstStyle/>
          <a:p>
            <a:pPr>
              <a:lnSpc>
                <a:spcPct val="150000"/>
              </a:lnSpc>
              <a:spcBef>
                <a:spcPts val="500"/>
              </a:spcBef>
            </a:pPr>
            <a:r>
              <a:rPr lang="ko-KR" altLang="en-US" sz="1100" b="1" i="1">
                <a:solidFill>
                  <a:srgbClr val="FF0000"/>
                </a:solidFill>
                <a:latin typeface="+mn-ea"/>
              </a:rPr>
              <a:t>스프링이 예외 해결</a:t>
            </a:r>
            <a:endParaRPr lang="en-US" altLang="ko-KR" sz="1100" b="1" i="1">
              <a:solidFill>
                <a:srgbClr val="FF0000"/>
              </a:solidFill>
              <a:latin typeface="+mn-ea"/>
            </a:endParaRPr>
          </a:p>
        </p:txBody>
      </p:sp>
      <p:sp>
        <p:nvSpPr>
          <p:cNvPr id="57" name="TextBox 56">
            <a:extLst>
              <a:ext uri="{FF2B5EF4-FFF2-40B4-BE49-F238E27FC236}">
                <a16:creationId xmlns:a16="http://schemas.microsoft.com/office/drawing/2014/main" id="{136CFDC6-5FEC-76FB-08BC-1A7F86601FA9}"/>
              </a:ext>
            </a:extLst>
          </p:cNvPr>
          <p:cNvSpPr txBox="1"/>
          <p:nvPr/>
        </p:nvSpPr>
        <p:spPr>
          <a:xfrm>
            <a:off x="9946115" y="4836771"/>
            <a:ext cx="1458365" cy="313547"/>
          </a:xfrm>
          <a:prstGeom prst="rect">
            <a:avLst/>
          </a:prstGeom>
          <a:noFill/>
        </p:spPr>
        <p:txBody>
          <a:bodyPr wrap="square">
            <a:spAutoFit/>
          </a:bodyPr>
          <a:lstStyle/>
          <a:p>
            <a:pPr>
              <a:lnSpc>
                <a:spcPct val="150000"/>
              </a:lnSpc>
              <a:spcBef>
                <a:spcPts val="500"/>
              </a:spcBef>
            </a:pPr>
            <a:r>
              <a:rPr lang="en-US" altLang="ko-KR" sz="1100" b="1" i="1">
                <a:solidFill>
                  <a:srgbClr val="FF0000"/>
                </a:solidFill>
                <a:latin typeface="+mn-ea"/>
              </a:rPr>
              <a:t>WAS </a:t>
            </a:r>
            <a:r>
              <a:rPr lang="ko-KR" altLang="en-US" sz="1100" b="1" i="1">
                <a:solidFill>
                  <a:srgbClr val="FF0000"/>
                </a:solidFill>
                <a:latin typeface="+mn-ea"/>
              </a:rPr>
              <a:t>가</a:t>
            </a:r>
            <a:r>
              <a:rPr lang="en-US" altLang="ko-KR" sz="1100" b="1" i="1">
                <a:solidFill>
                  <a:srgbClr val="FF0000"/>
                </a:solidFill>
                <a:latin typeface="+mn-ea"/>
              </a:rPr>
              <a:t> </a:t>
            </a:r>
            <a:r>
              <a:rPr lang="ko-KR" altLang="en-US" sz="1100" b="1" i="1">
                <a:solidFill>
                  <a:srgbClr val="FF0000"/>
                </a:solidFill>
                <a:latin typeface="+mn-ea"/>
              </a:rPr>
              <a:t>예외 해결</a:t>
            </a:r>
            <a:endParaRPr lang="en-US" altLang="ko-KR" sz="1100" b="1" i="1">
              <a:solidFill>
                <a:srgbClr val="FF0000"/>
              </a:solidFill>
              <a:latin typeface="+mn-ea"/>
            </a:endParaRPr>
          </a:p>
        </p:txBody>
      </p:sp>
    </p:spTree>
    <p:extLst>
      <p:ext uri="{BB962C8B-B14F-4D97-AF65-F5344CB8AC3E}">
        <p14:creationId xmlns:p14="http://schemas.microsoft.com/office/powerpoint/2010/main" val="31807897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AE978-F68B-8F86-3562-7D8CF386C1A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00D46EF-5F79-421A-2724-B72935AFA6C0}"/>
              </a:ext>
            </a:extLst>
          </p:cNvPr>
          <p:cNvSpPr/>
          <p:nvPr/>
        </p:nvSpPr>
        <p:spPr>
          <a:xfrm>
            <a:off x="204537" y="129130"/>
            <a:ext cx="543668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 CustomHandlerExceptionResolver</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86CF5670-AF77-CC7C-F86F-1A01E42AC75C}"/>
              </a:ext>
            </a:extLst>
          </p:cNvPr>
          <p:cNvSpPr>
            <a:spLocks noChangeArrowheads="1"/>
          </p:cNvSpPr>
          <p:nvPr/>
        </p:nvSpPr>
        <p:spPr bwMode="auto">
          <a:xfrm>
            <a:off x="437147" y="575262"/>
            <a:ext cx="11299657"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CustomHandlerExceptionResolver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HandlerExceptionResolver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ModelAndView </a:t>
            </a:r>
            <a:r>
              <a:rPr kumimoji="0" lang="ko-KR" altLang="ko-KR" sz="1100" b="0" i="0" u="none" strike="noStrike" cap="none" normalizeH="0" baseline="0">
                <a:ln>
                  <a:noFill/>
                </a:ln>
                <a:solidFill>
                  <a:srgbClr val="56A8F5"/>
                </a:solidFill>
                <a:effectLst/>
                <a:ea typeface="JetBrains Mono"/>
              </a:rPr>
              <a:t>resolveException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acceptHeader = request.getHeader(</a:t>
            </a:r>
            <a:r>
              <a:rPr kumimoji="0" lang="ko-KR" altLang="ko-KR" sz="1100" b="0" i="0" u="none" strike="noStrike" cap="none" normalizeH="0" baseline="0">
                <a:ln>
                  <a:noFill/>
                </a:ln>
                <a:solidFill>
                  <a:srgbClr val="6AAB73"/>
                </a:solidFill>
                <a:effectLst/>
                <a:ea typeface="JetBrains Mono"/>
              </a:rPr>
              <a:t>"Accept"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response.setStatus(HttpStatus.</a:t>
            </a:r>
            <a:r>
              <a:rPr kumimoji="0" lang="ko-KR" altLang="ko-KR" sz="1100" b="0" i="1" u="none" strike="noStrike" cap="none" normalizeH="0" baseline="0">
                <a:ln>
                  <a:noFill/>
                </a:ln>
                <a:solidFill>
                  <a:srgbClr val="C77DBB"/>
                </a:solidFill>
                <a:effectLst/>
                <a:ea typeface="JetBrains Mono"/>
              </a:rPr>
              <a:t>INTERNAL_SERVER_ERROR</a:t>
            </a:r>
            <a:r>
              <a:rPr kumimoji="0" lang="ko-KR" altLang="ko-KR" sz="1100" b="0" i="0" u="none" strike="noStrike" cap="none" normalizeH="0" baseline="0">
                <a:ln>
                  <a:noFill/>
                </a:ln>
                <a:solidFill>
                  <a:srgbClr val="BCBEC4"/>
                </a:solidFill>
                <a:effectLst/>
                <a:ea typeface="JetBrains Mono"/>
              </a:rPr>
              <a:t>.value());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try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(acceptHeader.contains(MediaType.</a:t>
            </a:r>
            <a:r>
              <a:rPr kumimoji="0" lang="ko-KR" altLang="ko-KR" sz="1100" b="0" i="1" u="none" strike="noStrike" cap="none" normalizeH="0" baseline="0">
                <a:ln>
                  <a:noFill/>
                </a:ln>
                <a:solidFill>
                  <a:srgbClr val="C77DBB"/>
                </a:solidFill>
                <a:effectLst/>
                <a:ea typeface="JetBrains Mono"/>
              </a:rPr>
              <a:t>TEXT_HTML_VALUE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r>
              <a:rPr kumimoji="0" lang="ko-KR" altLang="ko-KR" sz="1100" b="0" i="0" u="none" strike="noStrike" cap="none" normalizeH="0" baseline="0">
                <a:ln>
                  <a:noFill/>
                </a:ln>
                <a:solidFill>
                  <a:srgbClr val="6AAB73"/>
                </a:solidFill>
                <a:effectLst/>
                <a:ea typeface="JetBrains Mono"/>
              </a:rPr>
              <a:t>"error</a:t>
            </a:r>
            <a:r>
              <a:rPr kumimoji="0" lang="en-US" altLang="ko-KR" sz="1100" b="0" i="0" u="none" strike="noStrike" cap="none" normalizeH="0" baseline="0">
                <a:ln>
                  <a:noFill/>
                </a:ln>
                <a:solidFill>
                  <a:srgbClr val="6AAB73"/>
                </a:solidFill>
                <a:effectLst/>
                <a:ea typeface="JetBrains Mono"/>
              </a:rPr>
              <a:t>-view</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오류 </a:t>
            </a:r>
            <a:r>
              <a:rPr lang="ko-KR" altLang="en-US" sz="1100">
                <a:solidFill>
                  <a:schemeClr val="bg1">
                    <a:lumMod val="50000"/>
                  </a:schemeClr>
                </a:solidFill>
                <a:ea typeface="JetBrains Mono"/>
              </a:rPr>
              <a:t>화면으로 응답</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(acceptHeader.contains(MediaType.</a:t>
            </a:r>
            <a:r>
              <a:rPr kumimoji="0" lang="ko-KR" altLang="ko-KR" sz="1100" b="0" i="1" u="none" strike="noStrike" cap="none" normalizeH="0" baseline="0">
                <a:ln>
                  <a:noFill/>
                </a:ln>
                <a:solidFill>
                  <a:srgbClr val="C77DBB"/>
                </a:solidFill>
                <a:effectLst/>
                <a:ea typeface="JetBrains Mono"/>
              </a:rPr>
              <a:t>APPLICATION_JSON_VALUE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Map&lt;String, Object&gt; errorDetails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HashMap&lt;&gt;();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errorDetails.put(</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response.getWriter().write(errorDetails.toString());</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JSON </a:t>
            </a:r>
            <a:r>
              <a:rPr kumimoji="0" lang="ko-KR" altLang="en-US" sz="1100" b="0" i="0" u="none" strike="noStrike" cap="none" normalizeH="0" baseline="0">
                <a:ln>
                  <a:noFill/>
                </a:ln>
                <a:solidFill>
                  <a:schemeClr val="bg1">
                    <a:lumMod val="50000"/>
                  </a:schemeClr>
                </a:solidFill>
                <a:effectLst/>
                <a:ea typeface="JetBrains Mono"/>
              </a:rPr>
              <a:t>형태</a:t>
            </a:r>
            <a:r>
              <a:rPr lang="ko-KR" altLang="en-US" sz="1100">
                <a:solidFill>
                  <a:schemeClr val="bg1">
                    <a:lumMod val="50000"/>
                  </a:schemeClr>
                </a:solidFill>
                <a:ea typeface="JetBrains Mono"/>
              </a:rPr>
              <a:t>로 응답</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ex</a:t>
            </a:r>
            <a:r>
              <a:rPr lang="ko-KR" altLang="en-US" sz="1100">
                <a:solidFill>
                  <a:srgbClr val="BCBEC4"/>
                </a:solidFill>
                <a:ea typeface="JetBrains Mono"/>
              </a:rPr>
              <a:t> </a:t>
            </a:r>
            <a:r>
              <a:rPr lang="en-US" altLang="ko-KR" sz="1100">
                <a:solidFill>
                  <a:srgbClr val="BCBEC4"/>
                </a:solidFill>
                <a:ea typeface="JetBrains Mono"/>
              </a:rPr>
              <a:t>instance</a:t>
            </a:r>
            <a:r>
              <a:rPr lang="ko-KR" altLang="en-US" sz="1100">
                <a:solidFill>
                  <a:srgbClr val="BCBEC4"/>
                </a:solidFill>
                <a:ea typeface="JetBrains Mono"/>
              </a:rPr>
              <a:t> </a:t>
            </a:r>
            <a:r>
              <a:rPr lang="en-US" altLang="ko-KR" sz="1100">
                <a:solidFill>
                  <a:srgbClr val="BCBEC4"/>
                </a:solidFill>
                <a:ea typeface="JetBrains Mono"/>
              </a:rPr>
              <a:t>of</a:t>
            </a:r>
            <a:r>
              <a:rPr lang="ko-KR" altLang="en-US" sz="1100">
                <a:solidFill>
                  <a:srgbClr val="BCBEC4"/>
                </a:solidFill>
                <a:ea typeface="JetBrains Mono"/>
              </a:rPr>
              <a:t> </a:t>
            </a:r>
            <a:r>
              <a:rPr lang="en-US" altLang="ko-KR" sz="1100">
                <a:solidFill>
                  <a:srgbClr val="BCBEC4"/>
                </a:solidFill>
                <a:ea typeface="JetBrains Mono"/>
              </a:rPr>
              <a:t>RuntimeException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response.sendError(HttpStatus.</a:t>
            </a:r>
            <a:r>
              <a:rPr kumimoji="0" lang="ko-KR" altLang="ko-KR" sz="1100" b="0" i="1" u="none" strike="noStrike" cap="none" normalizeH="0" baseline="0">
                <a:ln>
                  <a:noFill/>
                </a:ln>
                <a:solidFill>
                  <a:srgbClr val="C77DBB"/>
                </a:solidFill>
                <a:effectLst/>
                <a:ea typeface="JetBrains Mono"/>
              </a:rPr>
              <a:t>INTERNAL_SERVER_ERROR</a:t>
            </a:r>
            <a:r>
              <a:rPr kumimoji="0" lang="ko-KR" altLang="ko-KR" sz="1100" b="0" i="0" u="none" strike="noStrike" cap="none" normalizeH="0" baseline="0">
                <a:ln>
                  <a:noFill/>
                </a:ln>
                <a:solidFill>
                  <a:srgbClr val="BCBEC4"/>
                </a:solidFill>
                <a:effectLst/>
                <a:ea typeface="JetBrains Mono"/>
              </a:rPr>
              <a:t>.value(), ex.getMessage());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WAS </a:t>
            </a:r>
            <a:r>
              <a:rPr kumimoji="0" lang="ko-KR" altLang="en-US" sz="1100" b="0" i="0" u="none" strike="noStrike" cap="none" normalizeH="0" baseline="0">
                <a:ln>
                  <a:noFill/>
                </a:ln>
                <a:solidFill>
                  <a:schemeClr val="bg1">
                    <a:lumMod val="50000"/>
                  </a:schemeClr>
                </a:solidFill>
                <a:effectLst/>
                <a:ea typeface="JetBrains Mono"/>
              </a:rPr>
              <a:t>로 오류 전파</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WAS </a:t>
            </a:r>
            <a:r>
              <a:rPr kumimoji="0" lang="ko-KR" altLang="en-US" sz="1100" b="0" i="0" u="none" strike="noStrike" cap="none" normalizeH="0" baseline="0">
                <a:ln>
                  <a:noFill/>
                </a:ln>
                <a:solidFill>
                  <a:schemeClr val="bg1">
                    <a:lumMod val="50000"/>
                  </a:schemeClr>
                </a:solidFill>
                <a:effectLst/>
                <a:ea typeface="JetBrains Mono"/>
              </a:rPr>
              <a:t>로 예외 전달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catch </a:t>
            </a:r>
            <a:r>
              <a:rPr kumimoji="0" lang="ko-KR" altLang="ko-KR" sz="1100" b="0" i="0" u="none" strike="noStrike" cap="none" normalizeH="0" baseline="0">
                <a:ln>
                  <a:noFill/>
                </a:ln>
                <a:solidFill>
                  <a:srgbClr val="BCBEC4"/>
                </a:solidFill>
                <a:effectLst/>
                <a:ea typeface="JetBrains Mono"/>
              </a:rPr>
              <a:t>(Exception handlerEx) {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605793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1115C-745C-DDAD-F191-5B60B73BB2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69B0235-389A-C52B-D6A8-64D48E489A9B}"/>
              </a:ext>
            </a:extLst>
          </p:cNvPr>
          <p:cNvSpPr txBox="1"/>
          <p:nvPr/>
        </p:nvSpPr>
        <p:spPr>
          <a:xfrm>
            <a:off x="1643247" y="2921169"/>
            <a:ext cx="890551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기본</a:t>
            </a:r>
            <a:endParaRPr lang="ko-KR" altLang="en-US" sz="6000">
              <a:solidFill>
                <a:schemeClr val="accent1">
                  <a:lumMod val="75000"/>
                </a:schemeClr>
              </a:solidFill>
              <a:latin typeface="+mj-lt"/>
            </a:endParaRPr>
          </a:p>
        </p:txBody>
      </p:sp>
      <p:sp>
        <p:nvSpPr>
          <p:cNvPr id="4" name="TextBox 3">
            <a:extLst>
              <a:ext uri="{FF2B5EF4-FFF2-40B4-BE49-F238E27FC236}">
                <a16:creationId xmlns:a16="http://schemas.microsoft.com/office/drawing/2014/main" id="{81A413CE-850F-FCB9-D3E8-8F58985FBF0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servlet/tree/httpRequestServletApi</a:t>
            </a:r>
            <a:endParaRPr lang="ko-KR" altLang="en-US" sz="1400">
              <a:solidFill>
                <a:schemeClr val="accent1">
                  <a:lumMod val="75000"/>
                </a:schemeClr>
              </a:solidFill>
            </a:endParaRPr>
          </a:p>
        </p:txBody>
      </p:sp>
    </p:spTree>
    <p:extLst>
      <p:ext uri="{BB962C8B-B14F-4D97-AF65-F5344CB8AC3E}">
        <p14:creationId xmlns:p14="http://schemas.microsoft.com/office/powerpoint/2010/main" val="12072921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6F04B81F-5A96-B7F5-7CBF-B80A7F9A7A13}"/>
              </a:ext>
            </a:extLst>
          </p:cNvPr>
          <p:cNvSpPr/>
          <p:nvPr/>
        </p:nvSpPr>
        <p:spPr>
          <a:xfrm>
            <a:off x="198521" y="147177"/>
            <a:ext cx="390164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 ExceptionController</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9F4B7E81-8735-857A-25DA-724B267599C5}"/>
              </a:ext>
            </a:extLst>
          </p:cNvPr>
          <p:cNvSpPr>
            <a:spLocks noChangeArrowheads="1"/>
          </p:cNvSpPr>
          <p:nvPr/>
        </p:nvSpPr>
        <p:spPr bwMode="auto">
          <a:xfrm>
            <a:off x="501314" y="693658"/>
            <a:ext cx="6158164"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TestController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throwViewError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IllegalArgumentException (</a:t>
            </a:r>
            <a:r>
              <a:rPr kumimoji="0" lang="ko-KR" altLang="ko-KR" sz="1200" b="0" i="0" u="none" strike="noStrike" cap="none" normalizeH="0" baseline="0">
                <a:ln>
                  <a:noFill/>
                </a:ln>
                <a:solidFill>
                  <a:srgbClr val="6AAB73"/>
                </a:solidFill>
                <a:effectLst/>
                <a:latin typeface="Arial Unicode MS"/>
                <a:ea typeface="JetBrains Mono"/>
              </a:rPr>
              <a:t>"HTML View Error Occurred!"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"/error-json"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throwJsonError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IllegalStateException(</a:t>
            </a:r>
            <a:r>
              <a:rPr kumimoji="0" lang="ko-KR" altLang="ko-KR" sz="1200" b="0" i="0" u="none" strike="noStrike" cap="none" normalizeH="0" baseline="0">
                <a:ln>
                  <a:noFill/>
                </a:ln>
                <a:solidFill>
                  <a:srgbClr val="6AAB73"/>
                </a:solidFill>
                <a:effectLst/>
                <a:latin typeface="Arial Unicode MS"/>
                <a:ea typeface="JetBrains Mono"/>
              </a:rPr>
              <a:t>"JSON Error Occurred!"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"/error-sendError"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throwSendError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RuntimeException(</a:t>
            </a:r>
            <a:r>
              <a:rPr kumimoji="0" lang="ko-KR" altLang="ko-KR" sz="1200" b="0" i="0" u="none" strike="noStrike" cap="none" normalizeH="0" baseline="0">
                <a:ln>
                  <a:noFill/>
                </a:ln>
                <a:solidFill>
                  <a:srgbClr val="6AAB73"/>
                </a:solidFill>
                <a:effectLst/>
                <a:latin typeface="Arial Unicode MS"/>
                <a:ea typeface="JetBrains Mono"/>
              </a:rPr>
              <a:t>"sendError triggered!"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30A10B4C-1A12-F7F0-F5EF-AF7272E5663A}"/>
              </a:ext>
            </a:extLst>
          </p:cNvPr>
          <p:cNvSpPr>
            <a:spLocks noChangeArrowheads="1"/>
          </p:cNvSpPr>
          <p:nvPr/>
        </p:nvSpPr>
        <p:spPr bwMode="auto">
          <a:xfrm>
            <a:off x="6862015" y="851067"/>
            <a:ext cx="4696323"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 -H </a:t>
            </a:r>
            <a:r>
              <a:rPr kumimoji="0" lang="ko-KR" altLang="ko-KR" sz="1200" b="0" i="0" u="none" strike="noStrike" cap="none" normalizeH="0" baseline="0">
                <a:ln>
                  <a:noFill/>
                </a:ln>
                <a:solidFill>
                  <a:srgbClr val="6AAB73"/>
                </a:solidFill>
                <a:effectLst/>
                <a:latin typeface="Arial Unicode MS"/>
                <a:ea typeface="JetBrains Mono"/>
              </a:rPr>
              <a:t>"Accept: text/html"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//localhost:8080/error-view</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904619FD-FB4E-FAA0-CD39-05B31F39F5BF}"/>
              </a:ext>
            </a:extLst>
          </p:cNvPr>
          <p:cNvSpPr>
            <a:spLocks noChangeArrowheads="1"/>
          </p:cNvSpPr>
          <p:nvPr/>
        </p:nvSpPr>
        <p:spPr bwMode="auto">
          <a:xfrm>
            <a:off x="6862010" y="1940630"/>
            <a:ext cx="4696327"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 -H </a:t>
            </a:r>
            <a:r>
              <a:rPr kumimoji="0" lang="ko-KR" altLang="ko-KR" sz="1200" b="0" i="0" u="none" strike="noStrike" cap="none" normalizeH="0" baseline="0">
                <a:ln>
                  <a:noFill/>
                </a:ln>
                <a:solidFill>
                  <a:srgbClr val="6AAB73"/>
                </a:solidFill>
                <a:effectLst/>
                <a:latin typeface="Arial Unicode MS"/>
                <a:ea typeface="JetBrains Mono"/>
              </a:rPr>
              <a:t>"Accept: </a:t>
            </a:r>
            <a:r>
              <a:rPr lang="en-US" altLang="ko-KR" sz="1200">
                <a:solidFill>
                  <a:srgbClr val="6AAB73"/>
                </a:solidFill>
                <a:latin typeface="Arial Unicode MS"/>
                <a:ea typeface="JetBrains Mono"/>
              </a:rPr>
              <a:t>application</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json</a:t>
            </a: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a:t>
            </a:r>
            <a:r>
              <a:rPr kumimoji="0" lang="en-US" altLang="ko-KR" sz="1200" b="0" i="0" u="none" strike="noStrike" cap="none" normalizeH="0" baseline="0">
                <a:ln>
                  <a:noFill/>
                </a:ln>
                <a:solidFill>
                  <a:srgbClr val="7A7E85"/>
                </a:solidFill>
                <a:effectLst/>
                <a:latin typeface="Arial Unicode MS"/>
                <a:ea typeface="JetBrains Mono"/>
              </a:rPr>
              <a:t>json</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FF46F01E-B769-BED8-7A33-B5E23E28BC6E}"/>
              </a:ext>
            </a:extLst>
          </p:cNvPr>
          <p:cNvSpPr>
            <a:spLocks noChangeArrowheads="1"/>
          </p:cNvSpPr>
          <p:nvPr/>
        </p:nvSpPr>
        <p:spPr bwMode="auto">
          <a:xfrm>
            <a:off x="6862005" y="4000717"/>
            <a:ext cx="4696327"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a:t>
            </a: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a:t>
            </a:r>
            <a:r>
              <a:rPr kumimoji="0" lang="en-US" altLang="ko-KR" sz="1200" b="0" i="0" u="none" strike="noStrike" cap="none" normalizeH="0" baseline="0">
                <a:ln>
                  <a:noFill/>
                </a:ln>
                <a:solidFill>
                  <a:srgbClr val="7A7E85"/>
                </a:solidFill>
                <a:effectLst/>
                <a:latin typeface="Arial Unicode MS"/>
                <a:ea typeface="JetBrains Mono"/>
              </a:rPr>
              <a:t>sendError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13564BBB-1D8C-3E14-44A8-E4630BE835BD}"/>
              </a:ext>
            </a:extLst>
          </p:cNvPr>
          <p:cNvSpPr>
            <a:spLocks noChangeArrowheads="1"/>
          </p:cNvSpPr>
          <p:nvPr/>
        </p:nvSpPr>
        <p:spPr bwMode="auto">
          <a:xfrm>
            <a:off x="6862005" y="2270559"/>
            <a:ext cx="4696327"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500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"Internal Server 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"JSON Error Occurred!"</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E0C5CF0B-FE2B-BDEC-0FA9-3F6AE5492964}"/>
              </a:ext>
            </a:extLst>
          </p:cNvPr>
          <p:cNvSpPr>
            <a:spLocks noChangeArrowheads="1"/>
          </p:cNvSpPr>
          <p:nvPr/>
        </p:nvSpPr>
        <p:spPr bwMode="auto">
          <a:xfrm>
            <a:off x="6862005" y="4329543"/>
            <a:ext cx="4696326"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1.1 500 </a:t>
            </a:r>
            <a:r>
              <a:rPr kumimoji="0" lang="ko-KR" altLang="ko-KR" sz="1100" b="0" i="0" u="none" strike="noStrike" cap="none" normalizeH="0" baseline="0">
                <a:ln>
                  <a:noFill/>
                </a:ln>
                <a:solidFill>
                  <a:srgbClr val="BCBEC4"/>
                </a:solidFill>
                <a:effectLst/>
                <a:latin typeface="Arial Unicode MS"/>
                <a:ea typeface="JetBrains Mono"/>
              </a:rPr>
              <a:t>Internal Server Error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74BBD368-DAE0-B807-9C7B-725B9B1C8F2F}"/>
              </a:ext>
            </a:extLst>
          </p:cNvPr>
          <p:cNvSpPr>
            <a:spLocks noChangeArrowheads="1"/>
          </p:cNvSpPr>
          <p:nvPr/>
        </p:nvSpPr>
        <p:spPr bwMode="auto">
          <a:xfrm>
            <a:off x="6862005" y="1173767"/>
            <a:ext cx="4696323"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error-view.html</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689DD96E-DFD3-C2A3-FCAF-0086114095FD}"/>
              </a:ext>
            </a:extLst>
          </p:cNvPr>
          <p:cNvSpPr txBox="1"/>
          <p:nvPr/>
        </p:nvSpPr>
        <p:spPr>
          <a:xfrm>
            <a:off x="6862005" y="560356"/>
            <a:ext cx="1113467" cy="313547"/>
          </a:xfrm>
          <a:prstGeom prst="rect">
            <a:avLst/>
          </a:prstGeom>
          <a:noFill/>
        </p:spPr>
        <p:txBody>
          <a:bodyPr wrap="square">
            <a:spAutoFit/>
          </a:bodyPr>
          <a:lstStyle/>
          <a:p>
            <a:pPr>
              <a:lnSpc>
                <a:spcPct val="150000"/>
              </a:lnSpc>
              <a:spcBef>
                <a:spcPts val="500"/>
              </a:spcBef>
            </a:pPr>
            <a:r>
              <a:rPr lang="en-US" altLang="ko-KR" sz="1100">
                <a:latin typeface="+mn-ea"/>
              </a:rPr>
              <a:t>/error-view</a:t>
            </a:r>
          </a:p>
        </p:txBody>
      </p:sp>
      <p:sp>
        <p:nvSpPr>
          <p:cNvPr id="13" name="TextBox 12">
            <a:extLst>
              <a:ext uri="{FF2B5EF4-FFF2-40B4-BE49-F238E27FC236}">
                <a16:creationId xmlns:a16="http://schemas.microsoft.com/office/drawing/2014/main" id="{CE244DAB-3151-7CCE-AA1D-D48F3402363D}"/>
              </a:ext>
            </a:extLst>
          </p:cNvPr>
          <p:cNvSpPr txBox="1"/>
          <p:nvPr/>
        </p:nvSpPr>
        <p:spPr>
          <a:xfrm>
            <a:off x="6862005" y="1649741"/>
            <a:ext cx="1113467" cy="313547"/>
          </a:xfrm>
          <a:prstGeom prst="rect">
            <a:avLst/>
          </a:prstGeom>
          <a:noFill/>
        </p:spPr>
        <p:txBody>
          <a:bodyPr wrap="square">
            <a:spAutoFit/>
          </a:bodyPr>
          <a:lstStyle/>
          <a:p>
            <a:pPr>
              <a:lnSpc>
                <a:spcPct val="150000"/>
              </a:lnSpc>
              <a:spcBef>
                <a:spcPts val="500"/>
              </a:spcBef>
            </a:pPr>
            <a:r>
              <a:rPr lang="en-US" altLang="ko-KR" sz="1100">
                <a:latin typeface="+mn-ea"/>
              </a:rPr>
              <a:t>/error-json</a:t>
            </a:r>
          </a:p>
        </p:txBody>
      </p:sp>
      <p:sp>
        <p:nvSpPr>
          <p:cNvPr id="15" name="TextBox 14">
            <a:extLst>
              <a:ext uri="{FF2B5EF4-FFF2-40B4-BE49-F238E27FC236}">
                <a16:creationId xmlns:a16="http://schemas.microsoft.com/office/drawing/2014/main" id="{4B78B3B0-3204-9EBA-ACC4-BAAA450371DC}"/>
              </a:ext>
            </a:extLst>
          </p:cNvPr>
          <p:cNvSpPr txBox="1"/>
          <p:nvPr/>
        </p:nvSpPr>
        <p:spPr>
          <a:xfrm>
            <a:off x="6862005" y="3719204"/>
            <a:ext cx="1247279" cy="313547"/>
          </a:xfrm>
          <a:prstGeom prst="rect">
            <a:avLst/>
          </a:prstGeom>
          <a:noFill/>
        </p:spPr>
        <p:txBody>
          <a:bodyPr wrap="square">
            <a:spAutoFit/>
          </a:bodyPr>
          <a:lstStyle/>
          <a:p>
            <a:pPr>
              <a:lnSpc>
                <a:spcPct val="150000"/>
              </a:lnSpc>
              <a:spcBef>
                <a:spcPts val="500"/>
              </a:spcBef>
            </a:pPr>
            <a:r>
              <a:rPr lang="en-US" altLang="ko-KR" sz="1100">
                <a:latin typeface="+mn-ea"/>
              </a:rPr>
              <a:t>/error-sendError</a:t>
            </a:r>
          </a:p>
        </p:txBody>
      </p:sp>
    </p:spTree>
    <p:extLst>
      <p:ext uri="{BB962C8B-B14F-4D97-AF65-F5344CB8AC3E}">
        <p14:creationId xmlns:p14="http://schemas.microsoft.com/office/powerpoint/2010/main" val="353492262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79ECF-07FC-E00B-E6EE-BC5EFF1D4B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46E6EC7-DAB7-7FF6-A206-2D460CF2AF7E}"/>
              </a:ext>
            </a:extLst>
          </p:cNvPr>
          <p:cNvSpPr txBox="1"/>
          <p:nvPr/>
        </p:nvSpPr>
        <p:spPr>
          <a:xfrm>
            <a:off x="344515" y="2921169"/>
            <a:ext cx="11503022" cy="830997"/>
          </a:xfrm>
          <a:prstGeom prst="rect">
            <a:avLst/>
          </a:prstGeom>
          <a:noFill/>
        </p:spPr>
        <p:txBody>
          <a:bodyPr wrap="none" rtlCol="0">
            <a:spAutoFit/>
          </a:bodyPr>
          <a:lstStyle/>
          <a:p>
            <a:pPr algn="ctr"/>
            <a:r>
              <a:rPr lang="en-US" altLang="ko-KR" sz="4800">
                <a:solidFill>
                  <a:schemeClr val="accent1">
                    <a:lumMod val="75000"/>
                  </a:schemeClr>
                </a:solidFill>
                <a:latin typeface="+mj-lt"/>
              </a:rPr>
              <a:t>HandlerExceptionResolver </a:t>
            </a:r>
            <a:r>
              <a:rPr lang="ko-KR" altLang="en-US" sz="4800">
                <a:solidFill>
                  <a:schemeClr val="accent1">
                    <a:lumMod val="75000"/>
                  </a:schemeClr>
                </a:solidFill>
                <a:latin typeface="+mj-lt"/>
              </a:rPr>
              <a:t>기본 구현체들</a:t>
            </a:r>
          </a:p>
        </p:txBody>
      </p:sp>
      <p:sp>
        <p:nvSpPr>
          <p:cNvPr id="3" name="TextBox 2">
            <a:extLst>
              <a:ext uri="{FF2B5EF4-FFF2-40B4-BE49-F238E27FC236}">
                <a16:creationId xmlns:a16="http://schemas.microsoft.com/office/drawing/2014/main" id="{50E90A61-8894-4CA2-BD80-7DE4E44C9EF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7691873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AAB58-B133-959F-0C21-C956F0371E97}"/>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0FB5A7D6-4EA0-9B11-CD54-2DE5D0B4FE12}"/>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274B78F5-3227-3D08-0CE5-0A4E44DD26D9}"/>
              </a:ext>
            </a:extLst>
          </p:cNvPr>
          <p:cNvSpPr txBox="1"/>
          <p:nvPr/>
        </p:nvSpPr>
        <p:spPr>
          <a:xfrm>
            <a:off x="228600" y="575262"/>
            <a:ext cx="11790947" cy="951735"/>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Spring </a:t>
            </a:r>
            <a:r>
              <a:rPr lang="ko-KR" altLang="en-US" sz="1200">
                <a:latin typeface="+mn-ea"/>
              </a:rPr>
              <a:t>은 기본적으로 예외 처리에 사용할 수 있는 </a:t>
            </a:r>
            <a:r>
              <a:rPr lang="en-US" altLang="ko-KR" sz="1200">
                <a:latin typeface="+mn-ea"/>
              </a:rPr>
              <a:t>HandlerExceptionResolver </a:t>
            </a:r>
            <a:r>
              <a:rPr lang="ko-KR" altLang="en-US" sz="1200">
                <a:latin typeface="+mn-ea"/>
              </a:rPr>
              <a:t>구현체를 제공하며 각 구현체는 특정 시나리오에 따라 예외를 처리하도록 설계되어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구현체는</a:t>
            </a:r>
            <a:r>
              <a:rPr lang="en-US" altLang="ko-KR" sz="1200">
                <a:latin typeface="+mn-ea"/>
              </a:rPr>
              <a:t> </a:t>
            </a:r>
            <a:r>
              <a:rPr lang="en-US" altLang="ko-KR" sz="1200"/>
              <a:t>ExceptionHandlerExceptionResolver</a:t>
            </a:r>
            <a:r>
              <a:rPr lang="en-US" altLang="ko-KR" sz="1200">
                <a:latin typeface="+mn-ea"/>
              </a:rPr>
              <a:t>, </a:t>
            </a:r>
            <a:r>
              <a:rPr lang="en-US" altLang="ko-KR" sz="1200"/>
              <a:t>ResponseStatusExceptionResolver, DefaultHandlerExceptionResolver, SimpleMappingExceptionResolver </a:t>
            </a:r>
            <a:r>
              <a:rPr lang="ko-KR" altLang="en-US" sz="1200"/>
              <a:t>로서 총 </a:t>
            </a:r>
            <a:r>
              <a:rPr lang="en-US" altLang="ko-KR" sz="1200"/>
              <a:t>4</a:t>
            </a:r>
            <a:r>
              <a:rPr lang="ko-KR" altLang="en-US" sz="1200"/>
              <a:t>개의 클래스가 제공된다</a:t>
            </a:r>
            <a:endParaRPr lang="en-US" altLang="ko-KR" sz="1200">
              <a:latin typeface="+mn-ea"/>
            </a:endParaRPr>
          </a:p>
        </p:txBody>
      </p:sp>
      <p:sp>
        <p:nvSpPr>
          <p:cNvPr id="3" name="직사각형 2">
            <a:extLst>
              <a:ext uri="{FF2B5EF4-FFF2-40B4-BE49-F238E27FC236}">
                <a16:creationId xmlns:a16="http://schemas.microsoft.com/office/drawing/2014/main" id="{C9193378-3878-F1EF-A177-4224AA49A9D2}"/>
              </a:ext>
            </a:extLst>
          </p:cNvPr>
          <p:cNvSpPr/>
          <p:nvPr/>
        </p:nvSpPr>
        <p:spPr>
          <a:xfrm>
            <a:off x="108285" y="2008205"/>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구성</a:t>
            </a:r>
          </a:p>
        </p:txBody>
      </p:sp>
      <p:sp>
        <p:nvSpPr>
          <p:cNvPr id="22" name="모서리가 둥근 직사각형 38">
            <a:extLst>
              <a:ext uri="{FF2B5EF4-FFF2-40B4-BE49-F238E27FC236}">
                <a16:creationId xmlns:a16="http://schemas.microsoft.com/office/drawing/2014/main" id="{8F25EB80-198E-9D7B-8F16-6ADBE5F21FBC}"/>
              </a:ext>
            </a:extLst>
          </p:cNvPr>
          <p:cNvSpPr/>
          <p:nvPr/>
        </p:nvSpPr>
        <p:spPr>
          <a:xfrm>
            <a:off x="282742" y="3453213"/>
            <a:ext cx="28935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WebMvcConfigurationSupport</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64AF245E-186D-2859-FA69-F6F2A07E78DA}"/>
              </a:ext>
            </a:extLst>
          </p:cNvPr>
          <p:cNvSpPr/>
          <p:nvPr/>
        </p:nvSpPr>
        <p:spPr>
          <a:xfrm>
            <a:off x="3597443" y="3453213"/>
            <a:ext cx="326807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HandlerExceptionResolverComposite</a:t>
            </a:r>
            <a:endParaRPr lang="ko-KR" altLang="en-US" sz="1400">
              <a:solidFill>
                <a:schemeClr val="tx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63FC2D05-D491-7A9C-4D46-96450207AF1C}"/>
              </a:ext>
            </a:extLst>
          </p:cNvPr>
          <p:cNvCxnSpPr>
            <a:stCxn id="22" idx="3"/>
            <a:endCxn id="23" idx="1"/>
          </p:cNvCxnSpPr>
          <p:nvPr/>
        </p:nvCxnSpPr>
        <p:spPr>
          <a:xfrm>
            <a:off x="3176337" y="3681664"/>
            <a:ext cx="4211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93D819A-8241-EC00-FF00-C1FB87AE8B3A}"/>
              </a:ext>
            </a:extLst>
          </p:cNvPr>
          <p:cNvCxnSpPr>
            <a:cxnSpLocks/>
            <a:stCxn id="23" idx="3"/>
          </p:cNvCxnSpPr>
          <p:nvPr/>
        </p:nvCxnSpPr>
        <p:spPr>
          <a:xfrm flipV="1">
            <a:off x="6865521" y="3681663"/>
            <a:ext cx="5699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C6C264-D6CF-6D98-8AA6-1B371F8391D0}"/>
              </a:ext>
            </a:extLst>
          </p:cNvPr>
          <p:cNvSpPr txBox="1"/>
          <p:nvPr/>
        </p:nvSpPr>
        <p:spPr>
          <a:xfrm>
            <a:off x="282742" y="5082573"/>
            <a:ext cx="9474868" cy="101585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solidFill>
                  <a:schemeClr val="tx1"/>
                </a:solidFill>
                <a:latin typeface="+mj-lt"/>
                <a:ea typeface="나눔바른고딕" panose="020B0603020101020101"/>
              </a:rPr>
              <a:t>예외 처리시 </a:t>
            </a:r>
            <a:r>
              <a:rPr lang="en-US" altLang="ko-KR" sz="1200">
                <a:solidFill>
                  <a:schemeClr val="tx1"/>
                </a:solidFill>
                <a:latin typeface="+mj-lt"/>
                <a:ea typeface="나눔바른고딕" panose="020B0603020101020101"/>
              </a:rPr>
              <a:t>HandlerExceptionResolverComposite </a:t>
            </a:r>
            <a:r>
              <a:rPr lang="ko-KR" altLang="en-US" sz="1200">
                <a:solidFill>
                  <a:schemeClr val="tx1"/>
                </a:solidFill>
                <a:latin typeface="+mj-lt"/>
                <a:ea typeface="나눔바른고딕" panose="020B0603020101020101"/>
              </a:rPr>
              <a:t>가</a:t>
            </a:r>
            <a:r>
              <a:rPr lang="en-US" altLang="ko-KR" sz="1200">
                <a:solidFill>
                  <a:schemeClr val="tx1"/>
                </a:solidFill>
                <a:latin typeface="+mj-lt"/>
                <a:ea typeface="나눔바른고딕" panose="020B0603020101020101"/>
              </a:rPr>
              <a:t> </a:t>
            </a:r>
            <a:r>
              <a:rPr lang="ko-KR" altLang="en-US" sz="1200">
                <a:solidFill>
                  <a:schemeClr val="tx1"/>
                </a:solidFill>
                <a:latin typeface="+mj-lt"/>
                <a:ea typeface="나눔바른고딕" panose="020B0603020101020101"/>
              </a:rPr>
              <a:t>가장</a:t>
            </a:r>
            <a:r>
              <a:rPr lang="en-US" altLang="ko-KR" sz="1200">
                <a:solidFill>
                  <a:schemeClr val="tx1"/>
                </a:solidFill>
                <a:latin typeface="+mj-lt"/>
                <a:ea typeface="나눔바른고딕" panose="020B0603020101020101"/>
              </a:rPr>
              <a:t> </a:t>
            </a:r>
            <a:r>
              <a:rPr lang="ko-KR" altLang="en-US" sz="1200">
                <a:solidFill>
                  <a:schemeClr val="tx1"/>
                </a:solidFill>
                <a:latin typeface="+mj-lt"/>
                <a:ea typeface="나눔바른고딕" panose="020B0603020101020101"/>
              </a:rPr>
              <a:t>우선순위가 높으며 다음으로 </a:t>
            </a:r>
            <a:r>
              <a:rPr lang="en-US" altLang="ko-KR" sz="1200">
                <a:solidFill>
                  <a:schemeClr val="tx1"/>
                </a:solidFill>
                <a:latin typeface="+mj-lt"/>
                <a:ea typeface="나눔바른고딕" panose="020B0603020101020101"/>
              </a:rPr>
              <a:t>resolvers </a:t>
            </a:r>
            <a:r>
              <a:rPr lang="ko-KR" altLang="en-US" sz="1200">
                <a:solidFill>
                  <a:schemeClr val="tx1"/>
                </a:solidFill>
                <a:latin typeface="+mj-lt"/>
                <a:ea typeface="나눔바른고딕" panose="020B0603020101020101"/>
              </a:rPr>
              <a:t>에 들어 있는 순서대로 호출 된다</a:t>
            </a:r>
            <a:endParaRPr lang="en-US" altLang="ko-KR" sz="1200">
              <a:solidFill>
                <a:schemeClr val="tx1"/>
              </a:solidFill>
              <a:latin typeface="+mj-lt"/>
              <a:ea typeface="나눔바른고딕" panose="020B0603020101020101"/>
            </a:endParaRPr>
          </a:p>
          <a:p>
            <a:pPr marL="228600" indent="-228600">
              <a:lnSpc>
                <a:spcPct val="150000"/>
              </a:lnSpc>
              <a:spcBef>
                <a:spcPts val="500"/>
              </a:spcBef>
              <a:buFont typeface="Arial" panose="020B0604020202020204" pitchFamily="34" charset="0"/>
              <a:buChar char="•"/>
            </a:pPr>
            <a:r>
              <a:rPr lang="en-US" altLang="ko-KR" sz="1200">
                <a:solidFill>
                  <a:schemeClr val="tx1"/>
                </a:solidFill>
                <a:latin typeface="+mj-lt"/>
                <a:ea typeface="나눔바른고딕" panose="020B0603020101020101"/>
              </a:rPr>
              <a:t>CustomHandlerExceptionResolver </a:t>
            </a:r>
            <a:r>
              <a:rPr lang="ko-KR" altLang="en-US" sz="1200">
                <a:solidFill>
                  <a:schemeClr val="tx1"/>
                </a:solidFill>
                <a:latin typeface="+mj-lt"/>
                <a:ea typeface="나눔바른고딕" panose="020B0603020101020101"/>
              </a:rPr>
              <a:t>를 직접 구현하게 되면 기본 구현체들 다음으로 순서가 정해진다</a:t>
            </a:r>
            <a:endParaRPr lang="en-US" altLang="ko-KR" sz="1200">
              <a:solidFill>
                <a:schemeClr val="tx1"/>
              </a:solidFill>
              <a:latin typeface="+mj-lt"/>
              <a:ea typeface="나눔바른고딕" panose="020B0603020101020101"/>
            </a:endParaRPr>
          </a:p>
          <a:p>
            <a:pPr marL="228600" indent="-228600">
              <a:lnSpc>
                <a:spcPct val="150000"/>
              </a:lnSpc>
              <a:spcBef>
                <a:spcPts val="500"/>
              </a:spcBef>
              <a:buFont typeface="Arial" panose="020B0604020202020204" pitchFamily="34" charset="0"/>
              <a:buChar char="•"/>
            </a:pPr>
            <a:r>
              <a:rPr lang="ko-KR" altLang="en-US" sz="1200">
                <a:latin typeface="+mj-lt"/>
                <a:ea typeface="나눔바른고딕" panose="020B0603020101020101"/>
              </a:rPr>
              <a:t>실무에서 가장 많이 사용하는 구현체는 </a:t>
            </a:r>
            <a:r>
              <a:rPr lang="en-US" altLang="ko-KR" sz="1200"/>
              <a:t>ExceptionHandlerExceptionResolver </a:t>
            </a:r>
            <a:r>
              <a:rPr lang="ko-KR" altLang="en-US" sz="1200"/>
              <a:t>이며 </a:t>
            </a:r>
            <a:r>
              <a:rPr lang="en-US" altLang="ko-KR" sz="1200"/>
              <a:t>@ExceptionHandler </a:t>
            </a:r>
            <a:r>
              <a:rPr lang="ko-KR" altLang="en-US" sz="1200"/>
              <a:t>어노테이션과 함께 사용한다</a:t>
            </a:r>
            <a:r>
              <a:rPr lang="ko-KR" altLang="en-US" sz="1200">
                <a:latin typeface="+mj-lt"/>
                <a:ea typeface="나눔바른고딕" panose="020B0603020101020101"/>
              </a:rPr>
              <a:t> </a:t>
            </a:r>
            <a:endParaRPr lang="en-US" altLang="ko-KR" sz="1200">
              <a:latin typeface="+mn-ea"/>
            </a:endParaRPr>
          </a:p>
        </p:txBody>
      </p:sp>
      <p:pic>
        <p:nvPicPr>
          <p:cNvPr id="32" name="그림 31">
            <a:extLst>
              <a:ext uri="{FF2B5EF4-FFF2-40B4-BE49-F238E27FC236}">
                <a16:creationId xmlns:a16="http://schemas.microsoft.com/office/drawing/2014/main" id="{00B54219-4B7C-A001-56CB-A3885A54FBD4}"/>
              </a:ext>
            </a:extLst>
          </p:cNvPr>
          <p:cNvPicPr>
            <a:picLocks noChangeAspect="1"/>
          </p:cNvPicPr>
          <p:nvPr/>
        </p:nvPicPr>
        <p:blipFill>
          <a:blip r:embed="rId3"/>
          <a:stretch>
            <a:fillRect/>
          </a:stretch>
        </p:blipFill>
        <p:spPr>
          <a:xfrm>
            <a:off x="7435516" y="2852012"/>
            <a:ext cx="3367408" cy="1659302"/>
          </a:xfrm>
          <a:prstGeom prst="rect">
            <a:avLst/>
          </a:prstGeom>
        </p:spPr>
      </p:pic>
    </p:spTree>
    <p:extLst>
      <p:ext uri="{BB962C8B-B14F-4D97-AF65-F5344CB8AC3E}">
        <p14:creationId xmlns:p14="http://schemas.microsoft.com/office/powerpoint/2010/main" val="91961513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76CD9-92C0-E098-FECA-19520A82EF64}"/>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48D3DC2-15FF-C083-DF13-388F808FFD58}"/>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FF17F06B-B9BD-A78D-5937-E5BBE542E241}"/>
              </a:ext>
            </a:extLst>
          </p:cNvPr>
          <p:cNvSpPr txBox="1"/>
          <p:nvPr/>
        </p:nvSpPr>
        <p:spPr>
          <a:xfrm>
            <a:off x="228600" y="575262"/>
            <a:ext cx="11963400" cy="863506"/>
          </a:xfrm>
          <a:prstGeom prst="rect">
            <a:avLst/>
          </a:prstGeom>
          <a:noFill/>
        </p:spPr>
        <p:txBody>
          <a:bodyPr wrap="square">
            <a:spAutoFit/>
          </a:bodyPr>
          <a:lstStyle/>
          <a:p>
            <a:pPr marL="228600" indent="-228600">
              <a:lnSpc>
                <a:spcPct val="120000"/>
              </a:lnSpc>
              <a:spcBef>
                <a:spcPts val="500"/>
              </a:spcBef>
              <a:buFont typeface="Arial" panose="020B0604020202020204" pitchFamily="34" charset="0"/>
              <a:buChar char="•"/>
            </a:pPr>
            <a:r>
              <a:rPr lang="en-US" altLang="ko-KR" sz="1200">
                <a:latin typeface="+mn-ea"/>
              </a:rPr>
              <a:t>ResponseStatusExceptionResolver </a:t>
            </a:r>
            <a:r>
              <a:rPr lang="ko-KR" altLang="en-US" sz="1200">
                <a:latin typeface="+mn-ea"/>
              </a:rPr>
              <a:t>는 예외에 대해 </a:t>
            </a:r>
            <a:r>
              <a:rPr lang="en-US" altLang="ko-KR" sz="1200">
                <a:latin typeface="+mn-ea"/>
              </a:rPr>
              <a:t>HTTP </a:t>
            </a:r>
            <a:r>
              <a:rPr lang="ko-KR" altLang="en-US" sz="1200">
                <a:latin typeface="+mn-ea"/>
              </a:rPr>
              <a:t>상태 코드와 메시지를 매핑하여 클라이언트에게 반환할 수 있도록 설계된 예외 처리 전략이다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이 구현체는 두 가지 방식으로 </a:t>
            </a:r>
            <a:r>
              <a:rPr lang="ko-KR" altLang="en-US" sz="1200"/>
              <a:t>예외 및 </a:t>
            </a:r>
            <a:r>
              <a:rPr lang="en-US" altLang="ko-KR" sz="1200"/>
              <a:t>HTTP </a:t>
            </a:r>
            <a:r>
              <a:rPr lang="ko-KR" altLang="en-US" sz="1200"/>
              <a:t>상태 코드를 처리하는데 </a:t>
            </a:r>
            <a:r>
              <a:rPr lang="en-US" altLang="ko-KR" sz="1200"/>
              <a:t>@ResponseStatus </a:t>
            </a:r>
            <a:r>
              <a:rPr lang="ko-KR" altLang="en-US" sz="1200"/>
              <a:t>와</a:t>
            </a:r>
            <a:r>
              <a:rPr lang="en-US" altLang="ko-KR" sz="1200"/>
              <a:t> ResponseStatusException </a:t>
            </a:r>
            <a:r>
              <a:rPr lang="ko-KR" altLang="en-US" sz="1200"/>
              <a:t>를</a:t>
            </a:r>
            <a:r>
              <a:rPr lang="en-US" altLang="ko-KR" sz="1200"/>
              <a:t> </a:t>
            </a:r>
            <a:r>
              <a:rPr lang="ko-KR" altLang="en-US" sz="1200"/>
              <a:t>사용하여 구현한다</a:t>
            </a:r>
            <a:endParaRPr lang="en-US" altLang="ko-KR" sz="1200"/>
          </a:p>
          <a:p>
            <a:pPr marL="228600" indent="-228600">
              <a:lnSpc>
                <a:spcPct val="120000"/>
              </a:lnSpc>
              <a:spcBef>
                <a:spcPts val="500"/>
              </a:spcBef>
              <a:buFont typeface="Arial" panose="020B0604020202020204" pitchFamily="34" charset="0"/>
              <a:buChar char="•"/>
            </a:pPr>
            <a:r>
              <a:rPr lang="ko-KR" altLang="en-US" sz="1200">
                <a:latin typeface="+mn-ea"/>
              </a:rPr>
              <a:t>이 클래스는 예외를 </a:t>
            </a:r>
            <a:r>
              <a:rPr lang="en-US" altLang="ko-KR" sz="1200">
                <a:latin typeface="+mn-ea"/>
              </a:rPr>
              <a:t>sendError(code, msg) </a:t>
            </a:r>
            <a:r>
              <a:rPr lang="ko-KR" altLang="en-US" sz="1200">
                <a:latin typeface="+mn-ea"/>
              </a:rPr>
              <a:t>로</a:t>
            </a:r>
            <a:r>
              <a:rPr lang="en-US" altLang="ko-KR" sz="1200">
                <a:latin typeface="+mn-ea"/>
              </a:rPr>
              <a:t> </a:t>
            </a:r>
            <a:r>
              <a:rPr lang="ko-KR" altLang="en-US" sz="1200">
                <a:latin typeface="+mn-ea"/>
              </a:rPr>
              <a:t>처리하기 때문에 뷰 렌더링 없이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전략에 의해 예외 처리가 이루어지도록 한다</a:t>
            </a:r>
            <a:endParaRPr lang="en-US" altLang="ko-KR" sz="1200">
              <a:latin typeface="+mn-ea"/>
            </a:endParaRPr>
          </a:p>
        </p:txBody>
      </p:sp>
      <p:sp>
        <p:nvSpPr>
          <p:cNvPr id="4" name="직사각형 3">
            <a:extLst>
              <a:ext uri="{FF2B5EF4-FFF2-40B4-BE49-F238E27FC236}">
                <a16:creationId xmlns:a16="http://schemas.microsoft.com/office/drawing/2014/main" id="{BBAF77DA-A50A-F479-CD24-809A4EDEC141}"/>
              </a:ext>
            </a:extLst>
          </p:cNvPr>
          <p:cNvSpPr/>
          <p:nvPr/>
        </p:nvSpPr>
        <p:spPr>
          <a:xfrm>
            <a:off x="108285" y="1594904"/>
            <a:ext cx="241296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a:t>
            </a:r>
            <a:endParaRPr lang="ko-KR" altLang="en-US" b="1">
              <a:solidFill>
                <a:schemeClr val="accent1">
                  <a:lumMod val="75000"/>
                </a:schemeClr>
              </a:solidFill>
              <a:latin typeface="+mn-ea"/>
            </a:endParaRPr>
          </a:p>
        </p:txBody>
      </p:sp>
      <p:sp>
        <p:nvSpPr>
          <p:cNvPr id="12" name="Rectangle 1">
            <a:extLst>
              <a:ext uri="{FF2B5EF4-FFF2-40B4-BE49-F238E27FC236}">
                <a16:creationId xmlns:a16="http://schemas.microsoft.com/office/drawing/2014/main" id="{AFF67B20-232D-C30E-30DF-7393BFDFB546}"/>
              </a:ext>
            </a:extLst>
          </p:cNvPr>
          <p:cNvSpPr>
            <a:spLocks noChangeArrowheads="1"/>
          </p:cNvSpPr>
          <p:nvPr/>
        </p:nvSpPr>
        <p:spPr bwMode="auto">
          <a:xfrm>
            <a:off x="3104146" y="2454994"/>
            <a:ext cx="582930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@ResponseStatus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code</a:t>
            </a:r>
            <a:r>
              <a:rPr kumimoji="0" lang="ko-KR" altLang="ko-KR" sz="1100" b="0" i="0" u="none" strike="noStrike" cap="none" normalizeH="0" baseline="0">
                <a:ln>
                  <a:noFill/>
                </a:ln>
                <a:solidFill>
                  <a:srgbClr val="BCBEC4"/>
                </a:solidFill>
                <a:effectLst/>
                <a:latin typeface="Arial Unicode MS"/>
                <a:ea typeface="JetBrains Mono"/>
              </a:rPr>
              <a:t> = HttpStatus.NOT_FOUND, reason = </a:t>
            </a:r>
            <a:r>
              <a:rPr kumimoji="0" lang="ko-KR" altLang="ko-KR" sz="1100" b="0" i="0" u="none" strike="noStrike" cap="none" normalizeH="0" baseline="0">
                <a:ln>
                  <a:noFill/>
                </a:ln>
                <a:solidFill>
                  <a:srgbClr val="6AAB73"/>
                </a:solidFill>
                <a:effectLst/>
                <a:latin typeface="Arial Unicode MS"/>
                <a:ea typeface="JetBrains Mono"/>
              </a:rPr>
              <a:t>"Resource Not Found"</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or</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@ResponseStatus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code</a:t>
            </a:r>
            <a:r>
              <a:rPr kumimoji="0" lang="ko-KR" altLang="ko-KR" sz="1100" b="0" i="0" u="none" strike="noStrike" cap="none" normalizeH="0" baseline="0">
                <a:ln>
                  <a:noFill/>
                </a:ln>
                <a:solidFill>
                  <a:srgbClr val="BCBEC4"/>
                </a:solidFill>
                <a:effectLst/>
                <a:latin typeface="Arial Unicode MS"/>
                <a:ea typeface="JetBrains Mono"/>
              </a:rPr>
              <a:t> = HttpStatus.NOT_FOUND, reason =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error.resource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ResourceNotFoundException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RuntimeException {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AECD9722-49F6-3C42-43E1-9B410A986303}"/>
              </a:ext>
            </a:extLst>
          </p:cNvPr>
          <p:cNvSpPr>
            <a:spLocks noChangeArrowheads="1"/>
          </p:cNvSpPr>
          <p:nvPr/>
        </p:nvSpPr>
        <p:spPr bwMode="auto">
          <a:xfrm>
            <a:off x="3104143" y="3630478"/>
            <a:ext cx="582394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"/resource/{id}"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getResource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id)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ResourceNotFoundException();</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159ACE82-24F0-F38F-6943-DA2CF990AE72}"/>
              </a:ext>
            </a:extLst>
          </p:cNvPr>
          <p:cNvSpPr>
            <a:spLocks noChangeArrowheads="1"/>
          </p:cNvSpPr>
          <p:nvPr/>
        </p:nvSpPr>
        <p:spPr bwMode="auto">
          <a:xfrm>
            <a:off x="3104145" y="5067572"/>
            <a:ext cx="5823944"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"timestamp": "2024-11-27T02:27:37.490+00:00",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"status": 404,</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"error": "Not Found",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"path": "/resource/452"</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4">
            <a:extLst>
              <a:ext uri="{FF2B5EF4-FFF2-40B4-BE49-F238E27FC236}">
                <a16:creationId xmlns:a16="http://schemas.microsoft.com/office/drawing/2014/main" id="{46C67514-23AA-0BF5-A830-14A554F10424}"/>
              </a:ext>
            </a:extLst>
          </p:cNvPr>
          <p:cNvSpPr>
            <a:spLocks noChangeArrowheads="1"/>
          </p:cNvSpPr>
          <p:nvPr/>
        </p:nvSpPr>
        <p:spPr bwMode="auto">
          <a:xfrm>
            <a:off x="3104143" y="4805962"/>
            <a:ext cx="58239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7A7E85"/>
                </a:solidFill>
                <a:effectLst/>
                <a:latin typeface="Arial Unicode MS"/>
                <a:ea typeface="JetBrains Mono"/>
              </a:rPr>
              <a:t>//localhost:8080/resource/456</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DAFEC791-8558-8B98-C323-4628F459BF53}"/>
              </a:ext>
            </a:extLst>
          </p:cNvPr>
          <p:cNvSpPr>
            <a:spLocks noChangeArrowheads="1"/>
          </p:cNvSpPr>
          <p:nvPr/>
        </p:nvSpPr>
        <p:spPr bwMode="auto">
          <a:xfrm>
            <a:off x="9132625" y="2804404"/>
            <a:ext cx="245243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error.resource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Resource Not Found</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E52846B4-E034-2802-C0D9-0776E526A334}"/>
              </a:ext>
            </a:extLst>
          </p:cNvPr>
          <p:cNvSpPr txBox="1"/>
          <p:nvPr/>
        </p:nvSpPr>
        <p:spPr>
          <a:xfrm>
            <a:off x="9072466" y="2508087"/>
            <a:ext cx="1848352" cy="276999"/>
          </a:xfrm>
          <a:prstGeom prst="rect">
            <a:avLst/>
          </a:prstGeom>
          <a:noFill/>
        </p:spPr>
        <p:txBody>
          <a:bodyPr wrap="square">
            <a:spAutoFit/>
          </a:bodyPr>
          <a:lstStyle/>
          <a:p>
            <a:r>
              <a:rPr lang="en-US" altLang="ko-KR" sz="1200">
                <a:latin typeface="+mn-ea"/>
              </a:rPr>
              <a:t>messages.properties</a:t>
            </a:r>
            <a:endParaRPr lang="ko-KR" altLang="en-US" sz="1200"/>
          </a:p>
        </p:txBody>
      </p:sp>
      <p:sp>
        <p:nvSpPr>
          <p:cNvPr id="25" name="TextBox 24">
            <a:extLst>
              <a:ext uri="{FF2B5EF4-FFF2-40B4-BE49-F238E27FC236}">
                <a16:creationId xmlns:a16="http://schemas.microsoft.com/office/drawing/2014/main" id="{24BA2345-F014-FA95-C64A-D067001C384F}"/>
              </a:ext>
            </a:extLst>
          </p:cNvPr>
          <p:cNvSpPr txBox="1"/>
          <p:nvPr/>
        </p:nvSpPr>
        <p:spPr>
          <a:xfrm>
            <a:off x="228600" y="1970973"/>
            <a:ext cx="11081084" cy="276999"/>
          </a:xfrm>
          <a:prstGeom prst="rect">
            <a:avLst/>
          </a:prstGeom>
          <a:noFill/>
        </p:spPr>
        <p:txBody>
          <a:bodyPr wrap="square">
            <a:spAutoFit/>
          </a:bodyPr>
          <a:lstStyle/>
          <a:p>
            <a:pPr marL="171450" indent="-171450">
              <a:spcBef>
                <a:spcPts val="500"/>
              </a:spcBef>
              <a:buFont typeface="Arial" panose="020B0604020202020204" pitchFamily="34" charset="0"/>
              <a:buChar char="•"/>
            </a:pPr>
            <a:r>
              <a:rPr lang="en-US" altLang="ko-KR" sz="1200">
                <a:latin typeface="+mn-ea"/>
              </a:rPr>
              <a:t>@ResponseStatus </a:t>
            </a:r>
            <a:r>
              <a:rPr lang="ko-KR" altLang="en-US" sz="1200">
                <a:latin typeface="+mn-ea"/>
              </a:rPr>
              <a:t>는 </a:t>
            </a:r>
            <a:r>
              <a:rPr lang="en-US" altLang="ko-KR" sz="1200">
                <a:latin typeface="+mn-ea"/>
              </a:rPr>
              <a:t>code </a:t>
            </a:r>
            <a:r>
              <a:rPr lang="ko-KR" altLang="en-US" sz="1200">
                <a:latin typeface="+mn-ea"/>
              </a:rPr>
              <a:t>와 </a:t>
            </a:r>
            <a:r>
              <a:rPr lang="en-US" altLang="ko-KR" sz="1200">
                <a:latin typeface="+mn-ea"/>
              </a:rPr>
              <a:t>reason </a:t>
            </a:r>
            <a:r>
              <a:rPr lang="ko-KR" altLang="en-US" sz="1200">
                <a:latin typeface="+mn-ea"/>
              </a:rPr>
              <a:t>속성으로 이루어져 있으며 </a:t>
            </a:r>
            <a:r>
              <a:rPr lang="en-US" altLang="ko-KR" sz="1200">
                <a:latin typeface="+mn-ea"/>
              </a:rPr>
              <a:t>resaon </a:t>
            </a:r>
            <a:r>
              <a:rPr lang="ko-KR" altLang="en-US" sz="1200">
                <a:latin typeface="+mn-ea"/>
              </a:rPr>
              <a:t>은 값을 직접 설정하거나 </a:t>
            </a:r>
            <a:r>
              <a:rPr lang="en-US" altLang="ko-KR" sz="1200">
                <a:latin typeface="+mn-ea"/>
              </a:rPr>
              <a:t>MessageResource </a:t>
            </a:r>
            <a:r>
              <a:rPr lang="ko-KR" altLang="en-US" sz="1200">
                <a:latin typeface="+mn-ea"/>
              </a:rPr>
              <a:t>기능을 사용해 얻을 수 있다</a:t>
            </a:r>
            <a:endParaRPr lang="en-US" altLang="ko-KR" sz="1200">
              <a:latin typeface="+mn-ea"/>
            </a:endParaRPr>
          </a:p>
        </p:txBody>
      </p:sp>
      <p:pic>
        <p:nvPicPr>
          <p:cNvPr id="26" name="그림 25">
            <a:extLst>
              <a:ext uri="{FF2B5EF4-FFF2-40B4-BE49-F238E27FC236}">
                <a16:creationId xmlns:a16="http://schemas.microsoft.com/office/drawing/2014/main" id="{F4E55BE1-DD1B-E883-3C8C-1B30B78623ED}"/>
              </a:ext>
            </a:extLst>
          </p:cNvPr>
          <p:cNvPicPr>
            <a:picLocks noChangeAspect="1"/>
          </p:cNvPicPr>
          <p:nvPr/>
        </p:nvPicPr>
        <p:blipFill>
          <a:blip r:embed="rId3"/>
          <a:stretch>
            <a:fillRect/>
          </a:stretch>
        </p:blipFill>
        <p:spPr>
          <a:xfrm>
            <a:off x="514026" y="2454994"/>
            <a:ext cx="2007227" cy="1329546"/>
          </a:xfrm>
          <a:prstGeom prst="rect">
            <a:avLst/>
          </a:prstGeom>
        </p:spPr>
      </p:pic>
      <p:sp>
        <p:nvSpPr>
          <p:cNvPr id="27" name="TextBox 26">
            <a:extLst>
              <a:ext uri="{FF2B5EF4-FFF2-40B4-BE49-F238E27FC236}">
                <a16:creationId xmlns:a16="http://schemas.microsoft.com/office/drawing/2014/main" id="{5292F96B-A4E6-D5E5-BE67-9AB82BEC88AB}"/>
              </a:ext>
            </a:extLst>
          </p:cNvPr>
          <p:cNvSpPr txBox="1"/>
          <p:nvPr/>
        </p:nvSpPr>
        <p:spPr>
          <a:xfrm>
            <a:off x="417774" y="3798646"/>
            <a:ext cx="2289970" cy="495007"/>
          </a:xfrm>
          <a:prstGeom prst="rect">
            <a:avLst/>
          </a:prstGeom>
          <a:noFill/>
        </p:spPr>
        <p:txBody>
          <a:bodyPr wrap="square">
            <a:spAutoFit/>
          </a:bodyPr>
          <a:lstStyle/>
          <a:p>
            <a:pPr>
              <a:spcBef>
                <a:spcPts val="500"/>
              </a:spcBef>
            </a:pPr>
            <a:r>
              <a:rPr lang="en-US" altLang="ko-KR" sz="1100"/>
              <a:t>code - </a:t>
            </a:r>
            <a:r>
              <a:rPr lang="ko-KR" altLang="en-US" sz="1100"/>
              <a:t>응답에 사용할 상태 코드</a:t>
            </a:r>
            <a:endParaRPr lang="en-US" altLang="ko-KR" sz="1100"/>
          </a:p>
          <a:p>
            <a:pPr>
              <a:spcBef>
                <a:spcPts val="500"/>
              </a:spcBef>
            </a:pPr>
            <a:r>
              <a:rPr lang="en-US" altLang="ko-KR" sz="1100"/>
              <a:t>reason - </a:t>
            </a:r>
            <a:r>
              <a:rPr lang="ko-KR" altLang="en-US" sz="1100"/>
              <a:t>응답에 사용할 이유</a:t>
            </a:r>
            <a:endParaRPr lang="en-US" altLang="ko-KR" sz="1100">
              <a:latin typeface="+mn-ea"/>
            </a:endParaRPr>
          </a:p>
        </p:txBody>
      </p:sp>
      <p:cxnSp>
        <p:nvCxnSpPr>
          <p:cNvPr id="31" name="직선 화살표 연결선 30">
            <a:extLst>
              <a:ext uri="{FF2B5EF4-FFF2-40B4-BE49-F238E27FC236}">
                <a16:creationId xmlns:a16="http://schemas.microsoft.com/office/drawing/2014/main" id="{6E5FC85E-D13A-9555-A58C-0F0106224DD9}"/>
              </a:ext>
            </a:extLst>
          </p:cNvPr>
          <p:cNvCxnSpPr>
            <a:cxnSpLocks/>
            <a:endCxn id="5" idx="1"/>
          </p:cNvCxnSpPr>
          <p:nvPr/>
        </p:nvCxnSpPr>
        <p:spPr>
          <a:xfrm>
            <a:off x="8160112" y="2935209"/>
            <a:ext cx="97251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40987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B7BBE-5017-2E05-0B4A-9079ACC2222C}"/>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3BB38FAD-885E-C715-64EC-617BB7809C27}"/>
              </a:ext>
            </a:extLst>
          </p:cNvPr>
          <p:cNvSpPr/>
          <p:nvPr/>
        </p:nvSpPr>
        <p:spPr>
          <a:xfrm>
            <a:off x="90238" y="282622"/>
            <a:ext cx="325210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ResponseStatusException</a:t>
            </a:r>
            <a:endParaRPr lang="ko-KR" altLang="en-US" b="1">
              <a:solidFill>
                <a:schemeClr val="accent1">
                  <a:lumMod val="75000"/>
                </a:schemeClr>
              </a:solidFill>
              <a:latin typeface="+mn-ea"/>
            </a:endParaRPr>
          </a:p>
        </p:txBody>
      </p:sp>
      <p:sp>
        <p:nvSpPr>
          <p:cNvPr id="5" name="모서리가 둥근 직사각형 38">
            <a:extLst>
              <a:ext uri="{FF2B5EF4-FFF2-40B4-BE49-F238E27FC236}">
                <a16:creationId xmlns:a16="http://schemas.microsoft.com/office/drawing/2014/main" id="{1B038CD1-1F44-7D54-A658-0DE0ACCA9A2C}"/>
              </a:ext>
            </a:extLst>
          </p:cNvPr>
          <p:cNvSpPr/>
          <p:nvPr/>
        </p:nvSpPr>
        <p:spPr>
          <a:xfrm>
            <a:off x="571176" y="1518662"/>
            <a:ext cx="6023603" cy="927345"/>
          </a:xfrm>
          <a:prstGeom prst="roundRect">
            <a:avLst>
              <a:gd name="adj" fmla="val 766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ResponseStatusException</a:t>
            </a:r>
          </a:p>
          <a:p>
            <a:pPr algn="ctr">
              <a:lnSpc>
                <a:spcPct val="150000"/>
              </a:lnSpc>
              <a:spcBef>
                <a:spcPts val="400"/>
              </a:spcBef>
            </a:pPr>
            <a:r>
              <a:rPr lang="en-US" altLang="ko-KR" sz="1200">
                <a:solidFill>
                  <a:schemeClr val="bg1">
                    <a:lumMod val="65000"/>
                  </a:schemeClr>
                </a:solidFill>
              </a:rPr>
              <a:t>public ResponseStatusException(HttpStatusCode status, @Nullable String reason)</a:t>
            </a:r>
          </a:p>
        </p:txBody>
      </p:sp>
      <p:sp>
        <p:nvSpPr>
          <p:cNvPr id="7" name="TextBox 6">
            <a:extLst>
              <a:ext uri="{FF2B5EF4-FFF2-40B4-BE49-F238E27FC236}">
                <a16:creationId xmlns:a16="http://schemas.microsoft.com/office/drawing/2014/main" id="{9A85C3E2-62C9-AD23-80CA-505A4AA3098B}"/>
              </a:ext>
            </a:extLst>
          </p:cNvPr>
          <p:cNvSpPr txBox="1"/>
          <p:nvPr/>
        </p:nvSpPr>
        <p:spPr>
          <a:xfrm>
            <a:off x="330545" y="724144"/>
            <a:ext cx="8638997"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latin typeface="+mn-ea"/>
              </a:rPr>
              <a:t>@ResponseStatus </a:t>
            </a:r>
            <a:r>
              <a:rPr lang="ko-KR" altLang="en-US" sz="1200">
                <a:latin typeface="+mn-ea"/>
              </a:rPr>
              <a:t>는 정적으로 예외와 상태 코드를 매핑하기 때문에 </a:t>
            </a:r>
            <a:r>
              <a:rPr lang="ko-KR" altLang="en-US" sz="1200"/>
              <a:t>런타임에 다른 값을 설정할 수 없다</a:t>
            </a:r>
            <a:endParaRPr lang="en-US" altLang="ko-KR" sz="1200"/>
          </a:p>
          <a:p>
            <a:pPr marL="171450" indent="-171450">
              <a:lnSpc>
                <a:spcPct val="150000"/>
              </a:lnSpc>
              <a:spcBef>
                <a:spcPts val="500"/>
              </a:spcBef>
              <a:buFont typeface="Arial" panose="020B0604020202020204" pitchFamily="34" charset="0"/>
              <a:buChar char="•"/>
            </a:pPr>
            <a:r>
              <a:rPr lang="en-US" altLang="ko-KR" sz="1200"/>
              <a:t>ResponseStatusException </a:t>
            </a:r>
            <a:r>
              <a:rPr lang="ko-KR" altLang="en-US" sz="1200"/>
              <a:t>는 동적으로 상태 코드와 메시지를 설정할 수 있어 다양한 상황에서 재사용 가능하다</a:t>
            </a:r>
            <a:endParaRPr lang="en-US" altLang="ko-KR" sz="1200">
              <a:latin typeface="+mn-ea"/>
            </a:endParaRPr>
          </a:p>
        </p:txBody>
      </p:sp>
      <p:sp>
        <p:nvSpPr>
          <p:cNvPr id="19" name="직사각형 18">
            <a:extLst>
              <a:ext uri="{FF2B5EF4-FFF2-40B4-BE49-F238E27FC236}">
                <a16:creationId xmlns:a16="http://schemas.microsoft.com/office/drawing/2014/main" id="{757DAD2A-74E4-71A7-2028-5231369A5DD4}"/>
              </a:ext>
            </a:extLst>
          </p:cNvPr>
          <p:cNvSpPr/>
          <p:nvPr/>
        </p:nvSpPr>
        <p:spPr>
          <a:xfrm>
            <a:off x="90238" y="297168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0" name="Rectangle 3">
            <a:extLst>
              <a:ext uri="{FF2B5EF4-FFF2-40B4-BE49-F238E27FC236}">
                <a16:creationId xmlns:a16="http://schemas.microsoft.com/office/drawing/2014/main" id="{A889AD38-D73C-6801-D1CD-F13BE3797105}"/>
              </a:ext>
            </a:extLst>
          </p:cNvPr>
          <p:cNvSpPr>
            <a:spLocks noChangeArrowheads="1"/>
          </p:cNvSpPr>
          <p:nvPr/>
        </p:nvSpPr>
        <p:spPr bwMode="auto">
          <a:xfrm>
            <a:off x="517034" y="3429000"/>
            <a:ext cx="6023603" cy="28281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"/validate"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validateInput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(required = </a:t>
            </a:r>
            <a:r>
              <a:rPr kumimoji="0" lang="ko-KR" altLang="ko-KR" sz="1200" b="0" i="0" u="none" strike="noStrike" cap="none" normalizeH="0" baseline="0">
                <a:ln>
                  <a:noFill/>
                </a:ln>
                <a:solidFill>
                  <a:srgbClr val="CF8E6D"/>
                </a:solidFill>
                <a:effectLst/>
                <a:latin typeface="Arial Unicode MS"/>
                <a:ea typeface="JetBrains Mono"/>
              </a:rPr>
              <a:t>false</a:t>
            </a:r>
            <a:r>
              <a:rPr kumimoji="0" lang="ko-KR" altLang="ko-KR" sz="1200" b="0" i="0" u="none" strike="noStrike" cap="none" normalizeH="0" baseline="0">
                <a:ln>
                  <a:noFill/>
                </a:ln>
                <a:solidFill>
                  <a:srgbClr val="BCBEC4"/>
                </a:solidFill>
                <a:effectLst/>
                <a:latin typeface="Arial Unicode MS"/>
                <a:ea typeface="JetBrains Mono"/>
              </a:rPr>
              <a:t>) String input)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(input == </a:t>
            </a:r>
            <a:r>
              <a:rPr kumimoji="0" lang="ko-KR" altLang="ko-KR" sz="1200" b="0" i="0" u="none" strike="noStrike" cap="none" normalizeH="0" baseline="0">
                <a:ln>
                  <a:noFill/>
                </a:ln>
                <a:solidFill>
                  <a:srgbClr val="CF8E6D"/>
                </a:solidFill>
                <a:effectLst/>
                <a:latin typeface="Arial Unicode MS"/>
                <a:ea typeface="JetBrains Mono"/>
              </a:rPr>
              <a:t>null </a:t>
            </a:r>
            <a:r>
              <a:rPr kumimoji="0" lang="ko-KR" altLang="ko-KR" sz="1200" b="0" i="0" u="none" strike="noStrike" cap="none" normalizeH="0" baseline="0">
                <a:ln>
                  <a:noFill/>
                </a:ln>
                <a:solidFill>
                  <a:srgbClr val="BCBEC4"/>
                </a:solidFill>
                <a:effectLst/>
                <a:latin typeface="Arial Unicode MS"/>
                <a:ea typeface="JetBrains Mono"/>
              </a:rPr>
              <a:t>|| input.isEmpty())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ResponseStatusException(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HttpStatus.BAD_REQUEST,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"Input is invalid"</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"Valid Input: " </a:t>
            </a:r>
            <a:r>
              <a:rPr kumimoji="0" lang="ko-KR" altLang="ko-KR" sz="1200" b="0" i="0" u="none" strike="noStrike" cap="none" normalizeH="0" baseline="0">
                <a:ln>
                  <a:noFill/>
                </a:ln>
                <a:solidFill>
                  <a:srgbClr val="BCBEC4"/>
                </a:solidFill>
                <a:effectLst/>
                <a:latin typeface="Arial Unicode MS"/>
                <a:ea typeface="JetBrains Mono"/>
              </a:rPr>
              <a:t>+ input;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78C21108-DE8F-A186-F9DC-44B3DA063DF9}"/>
              </a:ext>
            </a:extLst>
          </p:cNvPr>
          <p:cNvSpPr>
            <a:spLocks noChangeArrowheads="1"/>
          </p:cNvSpPr>
          <p:nvPr/>
        </p:nvSpPr>
        <p:spPr bwMode="auto">
          <a:xfrm>
            <a:off x="7038476" y="3429000"/>
            <a:ext cx="297781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http://localhost:8080/validate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5" name="Rectangle 4">
            <a:extLst>
              <a:ext uri="{FF2B5EF4-FFF2-40B4-BE49-F238E27FC236}">
                <a16:creationId xmlns:a16="http://schemas.microsoft.com/office/drawing/2014/main" id="{E2A1940F-3F1C-EF2A-8934-CB193A2FE581}"/>
              </a:ext>
            </a:extLst>
          </p:cNvPr>
          <p:cNvSpPr>
            <a:spLocks noChangeArrowheads="1"/>
          </p:cNvSpPr>
          <p:nvPr/>
        </p:nvSpPr>
        <p:spPr bwMode="auto">
          <a:xfrm>
            <a:off x="7038476" y="3849391"/>
            <a:ext cx="2977816"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1.1 400 </a:t>
            </a:r>
            <a:r>
              <a:rPr kumimoji="0" lang="ko-KR" altLang="ko-KR" sz="1100" b="0" i="0" u="none" strike="noStrike" cap="none" normalizeH="0" baseline="0">
                <a:ln>
                  <a:noFill/>
                </a:ln>
                <a:solidFill>
                  <a:srgbClr val="BCBEC4"/>
                </a:solidFill>
                <a:effectLst/>
                <a:ea typeface="JetBrains Mono"/>
              </a:rPr>
              <a:t>Bad 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application/json</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"Bad Request"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"Input is invalid"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"/validate"</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15584308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6A8AE-620C-B6CF-6877-386758A5163C}"/>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0F77BDA3-BEE9-0C20-F8CB-A921667C58D3}"/>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DefaultHandlerExceptionResolver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70C2DDF9-4C3A-49AD-BDE2-2EF76A2E6891}"/>
              </a:ext>
            </a:extLst>
          </p:cNvPr>
          <p:cNvSpPr txBox="1"/>
          <p:nvPr/>
        </p:nvSpPr>
        <p:spPr>
          <a:xfrm>
            <a:off x="228600" y="575262"/>
            <a:ext cx="11963400" cy="863506"/>
          </a:xfrm>
          <a:prstGeom prst="rect">
            <a:avLst/>
          </a:prstGeom>
          <a:noFill/>
        </p:spPr>
        <p:txBody>
          <a:bodyPr wrap="square">
            <a:spAutoFit/>
          </a:bodyPr>
          <a:lstStyle/>
          <a:p>
            <a:pPr marL="228600" indent="-228600">
              <a:lnSpc>
                <a:spcPct val="120000"/>
              </a:lnSpc>
              <a:spcBef>
                <a:spcPts val="500"/>
              </a:spcBef>
              <a:buFont typeface="Arial" panose="020B0604020202020204" pitchFamily="34" charset="0"/>
              <a:buChar char="•"/>
            </a:pPr>
            <a:r>
              <a:rPr lang="en-US" altLang="ko-KR" sz="1200">
                <a:latin typeface="+mn-ea"/>
              </a:rPr>
              <a:t>DefaultHandlerExceptionResolver </a:t>
            </a:r>
            <a:r>
              <a:rPr lang="ko-KR" altLang="en-US" sz="1200">
                <a:latin typeface="+mn-ea"/>
              </a:rPr>
              <a:t>는 </a:t>
            </a:r>
            <a:r>
              <a:rPr lang="en-US" altLang="ko-KR" sz="1200">
                <a:latin typeface="+mn-ea"/>
              </a:rPr>
              <a:t>Spring </a:t>
            </a:r>
            <a:r>
              <a:rPr lang="ko-KR" altLang="en-US" sz="1200">
                <a:latin typeface="+mn-ea"/>
              </a:rPr>
              <a:t>의 표준 예외와 </a:t>
            </a:r>
            <a:r>
              <a:rPr lang="en-US" altLang="ko-KR" sz="1200">
                <a:latin typeface="+mn-ea"/>
              </a:rPr>
              <a:t>HTTP </a:t>
            </a:r>
            <a:r>
              <a:rPr lang="ko-KR" altLang="en-US" sz="1200">
                <a:latin typeface="+mn-ea"/>
              </a:rPr>
              <a:t>상태 코드를 자동으로 매핑하여 처리하는 클래스다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주로 </a:t>
            </a:r>
            <a:r>
              <a:rPr lang="en-US" altLang="ko-KR" sz="1200">
                <a:latin typeface="+mn-ea"/>
              </a:rPr>
              <a:t>Spring MVC </a:t>
            </a:r>
            <a:r>
              <a:rPr lang="ko-KR" altLang="en-US" sz="1200">
                <a:latin typeface="+mn-ea"/>
              </a:rPr>
              <a:t>내부에서 발생하는 예외들을 처리하며</a:t>
            </a:r>
            <a:r>
              <a:rPr lang="en-US" altLang="ko-KR" sz="1200">
                <a:latin typeface="+mn-ea"/>
              </a:rPr>
              <a:t> </a:t>
            </a:r>
            <a:r>
              <a:rPr lang="ko-KR" altLang="en-US" sz="1200">
                <a:latin typeface="+mn-ea"/>
              </a:rPr>
              <a:t>특정 예외를 </a:t>
            </a:r>
            <a:r>
              <a:rPr lang="en-US" altLang="ko-KR" sz="1200">
                <a:latin typeface="+mn-ea"/>
              </a:rPr>
              <a:t>HTTP </a:t>
            </a:r>
            <a:r>
              <a:rPr lang="ko-KR" altLang="en-US" sz="1200">
                <a:latin typeface="+mn-ea"/>
              </a:rPr>
              <a:t>상태 코드에 매핑시켜 클라이언트로 반환하는 역할을 한다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이 클래스는 예외를 </a:t>
            </a:r>
            <a:r>
              <a:rPr lang="en-US" altLang="ko-KR" sz="1200">
                <a:latin typeface="+mn-ea"/>
              </a:rPr>
              <a:t>sendError(code, msg) </a:t>
            </a:r>
            <a:r>
              <a:rPr lang="ko-KR" altLang="en-US" sz="1200">
                <a:latin typeface="+mn-ea"/>
              </a:rPr>
              <a:t>로</a:t>
            </a:r>
            <a:r>
              <a:rPr lang="en-US" altLang="ko-KR" sz="1200">
                <a:latin typeface="+mn-ea"/>
              </a:rPr>
              <a:t> </a:t>
            </a:r>
            <a:r>
              <a:rPr lang="ko-KR" altLang="en-US" sz="1200">
                <a:latin typeface="+mn-ea"/>
              </a:rPr>
              <a:t>처리하기 때문에 뷰 렌더링 없이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전략에 의해 예외 처리가 이루어지도록 한다</a:t>
            </a:r>
            <a:endParaRPr lang="en-US" altLang="ko-KR" sz="1200">
              <a:latin typeface="+mn-ea"/>
            </a:endParaRPr>
          </a:p>
        </p:txBody>
      </p:sp>
      <p:sp>
        <p:nvSpPr>
          <p:cNvPr id="3" name="직사각형 2">
            <a:extLst>
              <a:ext uri="{FF2B5EF4-FFF2-40B4-BE49-F238E27FC236}">
                <a16:creationId xmlns:a16="http://schemas.microsoft.com/office/drawing/2014/main" id="{FC54FB75-AA1F-AA34-6966-8459D1C5B250}"/>
              </a:ext>
            </a:extLst>
          </p:cNvPr>
          <p:cNvSpPr/>
          <p:nvPr/>
        </p:nvSpPr>
        <p:spPr>
          <a:xfrm>
            <a:off x="108285" y="1519962"/>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지원 예외 목록</a:t>
            </a:r>
          </a:p>
        </p:txBody>
      </p:sp>
      <p:pic>
        <p:nvPicPr>
          <p:cNvPr id="12" name="그림 11">
            <a:extLst>
              <a:ext uri="{FF2B5EF4-FFF2-40B4-BE49-F238E27FC236}">
                <a16:creationId xmlns:a16="http://schemas.microsoft.com/office/drawing/2014/main" id="{28352069-9362-69DE-022F-91CCBE32B827}"/>
              </a:ext>
            </a:extLst>
          </p:cNvPr>
          <p:cNvPicPr>
            <a:picLocks noChangeAspect="1"/>
          </p:cNvPicPr>
          <p:nvPr/>
        </p:nvPicPr>
        <p:blipFill>
          <a:blip r:embed="rId3"/>
          <a:stretch>
            <a:fillRect/>
          </a:stretch>
        </p:blipFill>
        <p:spPr>
          <a:xfrm>
            <a:off x="493294" y="1889294"/>
            <a:ext cx="4540336" cy="4849251"/>
          </a:xfrm>
          <a:prstGeom prst="rect">
            <a:avLst/>
          </a:prstGeom>
        </p:spPr>
      </p:pic>
      <p:sp>
        <p:nvSpPr>
          <p:cNvPr id="13" name="TextBox 12">
            <a:extLst>
              <a:ext uri="{FF2B5EF4-FFF2-40B4-BE49-F238E27FC236}">
                <a16:creationId xmlns:a16="http://schemas.microsoft.com/office/drawing/2014/main" id="{7BB38FF8-8CAA-EBF4-CDA0-19BA93423261}"/>
              </a:ext>
            </a:extLst>
          </p:cNvPr>
          <p:cNvSpPr txBox="1"/>
          <p:nvPr/>
        </p:nvSpPr>
        <p:spPr>
          <a:xfrm>
            <a:off x="5033630" y="1999972"/>
            <a:ext cx="6883649"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Spring </a:t>
            </a:r>
            <a:r>
              <a:rPr lang="ko-KR" altLang="en-US" sz="1200">
                <a:latin typeface="+mn-ea"/>
              </a:rPr>
              <a:t>표준 예외를 자동으로 처리하므로</a:t>
            </a:r>
            <a:r>
              <a:rPr lang="en-US" altLang="ko-KR" sz="1200">
                <a:latin typeface="+mn-ea"/>
              </a:rPr>
              <a:t> </a:t>
            </a:r>
            <a:r>
              <a:rPr lang="ko-KR" altLang="en-US" sz="1200">
                <a:latin typeface="+mn-ea"/>
              </a:rPr>
              <a:t>기본 예외가 필요한 경우 추가 설정이 불필요하다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예외에 적절한 상태 코드를 설정하여 </a:t>
            </a:r>
            <a:r>
              <a:rPr lang="en-US" altLang="ko-KR" sz="1200">
                <a:latin typeface="+mn-ea"/>
              </a:rPr>
              <a:t>REST API </a:t>
            </a:r>
            <a:r>
              <a:rPr lang="ko-KR" altLang="en-US" sz="1200">
                <a:latin typeface="+mn-ea"/>
              </a:rPr>
              <a:t>응답을 손쉽게 지원한다</a:t>
            </a:r>
          </a:p>
        </p:txBody>
      </p:sp>
    </p:spTree>
    <p:extLst>
      <p:ext uri="{BB962C8B-B14F-4D97-AF65-F5344CB8AC3E}">
        <p14:creationId xmlns:p14="http://schemas.microsoft.com/office/powerpoint/2010/main" val="177345733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1755D-9CB8-EA76-827C-D3D85E5CB22A}"/>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3C3BFC6-E6D7-7F7C-A72E-7579A32A2F8D}"/>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예시</a:t>
            </a:r>
          </a:p>
        </p:txBody>
      </p:sp>
      <p:sp>
        <p:nvSpPr>
          <p:cNvPr id="4" name="Rectangle 1">
            <a:extLst>
              <a:ext uri="{FF2B5EF4-FFF2-40B4-BE49-F238E27FC236}">
                <a16:creationId xmlns:a16="http://schemas.microsoft.com/office/drawing/2014/main" id="{5243632F-9BDB-4A29-41B6-239156564348}"/>
              </a:ext>
            </a:extLst>
          </p:cNvPr>
          <p:cNvSpPr>
            <a:spLocks noChangeArrowheads="1"/>
          </p:cNvSpPr>
          <p:nvPr/>
        </p:nvSpPr>
        <p:spPr bwMode="auto">
          <a:xfrm>
            <a:off x="523373" y="1084351"/>
            <a:ext cx="2779296"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"/test"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testMethod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"POST request processed"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CAC5599D-A978-53CB-983E-347B50F9BBA7}"/>
              </a:ext>
            </a:extLst>
          </p:cNvPr>
          <p:cNvSpPr>
            <a:spLocks noChangeArrowheads="1"/>
          </p:cNvSpPr>
          <p:nvPr/>
        </p:nvSpPr>
        <p:spPr bwMode="auto">
          <a:xfrm>
            <a:off x="523373" y="2269276"/>
            <a:ext cx="277929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GET http:</a:t>
            </a:r>
            <a:r>
              <a:rPr kumimoji="0" lang="ko-KR" altLang="ko-KR" sz="1100" b="0" i="0" u="none" strike="noStrike" cap="none" normalizeH="0" baseline="0">
                <a:ln>
                  <a:noFill/>
                </a:ln>
                <a:solidFill>
                  <a:srgbClr val="7A7E85"/>
                </a:solidFill>
                <a:effectLst/>
                <a:ea typeface="JetBrains Mono"/>
              </a:rPr>
              <a:t>//localhost:8080/test</a:t>
            </a:r>
            <a:endParaRPr kumimoji="0" lang="ko-KR" altLang="ko-KR" sz="1100" b="0" i="0" u="none" strike="noStrike" cap="none" normalizeH="0" baseline="0">
              <a:ln>
                <a:noFill/>
              </a:ln>
              <a:solidFill>
                <a:schemeClr val="tx1"/>
              </a:solidFill>
              <a:effectLst/>
            </a:endParaRPr>
          </a:p>
        </p:txBody>
      </p:sp>
      <p:sp>
        <p:nvSpPr>
          <p:cNvPr id="7" name="Rectangle 3">
            <a:extLst>
              <a:ext uri="{FF2B5EF4-FFF2-40B4-BE49-F238E27FC236}">
                <a16:creationId xmlns:a16="http://schemas.microsoft.com/office/drawing/2014/main" id="{9D2A070B-E27C-F81E-6E12-F6C1B7223265}"/>
              </a:ext>
            </a:extLst>
          </p:cNvPr>
          <p:cNvSpPr>
            <a:spLocks noChangeArrowheads="1"/>
          </p:cNvSpPr>
          <p:nvPr/>
        </p:nvSpPr>
        <p:spPr bwMode="auto">
          <a:xfrm>
            <a:off x="3573379" y="1084351"/>
            <a:ext cx="4114801" cy="195438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1.1 405 </a:t>
            </a:r>
            <a:r>
              <a:rPr kumimoji="0" lang="ko-KR" altLang="ko-KR" sz="1100" b="0" i="0" u="none" strike="noStrike" cap="none" normalizeH="0" baseline="0">
                <a:ln>
                  <a:noFill/>
                </a:ln>
                <a:solidFill>
                  <a:srgbClr val="BCBEC4"/>
                </a:solidFill>
                <a:effectLst/>
                <a:ea typeface="JetBrains Mono"/>
              </a:rPr>
              <a:t>Method Not Allowed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Allow: POST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a:t>
            </a:r>
            <a:r>
              <a:rPr kumimoji="0" lang="ko-KR" altLang="ko-KR" sz="1100" b="0" i="0" u="none" strike="noStrike" cap="none" normalizeH="0" baseline="0">
                <a:ln>
                  <a:noFill/>
                </a:ln>
                <a:solidFill>
                  <a:srgbClr val="56A8F5"/>
                </a:solidFill>
                <a:effectLst/>
                <a:ea typeface="JetBrains Mono"/>
              </a:rPr>
              <a:t>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"2024-11-26T10:15:30.123+00:00"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405</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"Method Not Allowed"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"Request method 'GET' not supported"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"/test"</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EAFA8A37-C7D3-9ECD-E22F-476FDC571AC9}"/>
              </a:ext>
            </a:extLst>
          </p:cNvPr>
          <p:cNvSpPr>
            <a:spLocks noChangeArrowheads="1"/>
          </p:cNvSpPr>
          <p:nvPr/>
        </p:nvSpPr>
        <p:spPr bwMode="auto">
          <a:xfrm>
            <a:off x="523373" y="4013731"/>
            <a:ext cx="5576637"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6AAB73"/>
                </a:solidFill>
                <a:effectLst/>
                <a:ea typeface="JetBrains Mono"/>
              </a:rPr>
              <a:t>"/consume"</a:t>
            </a:r>
            <a:r>
              <a:rPr kumimoji="0" lang="ko-KR" altLang="ko-KR" sz="1100" b="0" i="0" u="none" strike="noStrike" cap="none" normalizeH="0" baseline="0">
                <a:ln>
                  <a:noFill/>
                </a:ln>
                <a:solidFill>
                  <a:srgbClr val="BCBEC4"/>
                </a:solidFill>
                <a:effectLst/>
                <a:ea typeface="JetBrains Mono"/>
              </a:rPr>
              <a:t>, consumes = </a:t>
            </a:r>
            <a:r>
              <a:rPr kumimoji="0" lang="ko-KR" altLang="ko-KR" sz="1100" b="0" i="0" u="none" strike="noStrike" cap="none" normalizeH="0" baseline="0">
                <a:ln>
                  <a:noFill/>
                </a:ln>
                <a:solidFill>
                  <a:srgbClr val="6AAB73"/>
                </a:solidFill>
                <a:effectLst/>
                <a:ea typeface="JetBrains Mono"/>
              </a:rPr>
              <a:t>"application/json"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consumeJson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@RequestBody </a:t>
            </a:r>
            <a:r>
              <a:rPr kumimoji="0" lang="ko-KR" altLang="ko-KR" sz="1100" b="0" i="0" u="none" strike="noStrike" cap="none" normalizeH="0" baseline="0">
                <a:ln>
                  <a:noFill/>
                </a:ln>
                <a:solidFill>
                  <a:srgbClr val="BCBEC4"/>
                </a:solidFill>
                <a:effectLst/>
                <a:ea typeface="JetBrains Mono"/>
              </a:rPr>
              <a:t>String body)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"Consumed JSON: " </a:t>
            </a:r>
            <a:r>
              <a:rPr kumimoji="0" lang="ko-KR" altLang="ko-KR" sz="1100" b="0" i="0" u="none" strike="noStrike" cap="none" normalizeH="0" baseline="0">
                <a:ln>
                  <a:noFill/>
                </a:ln>
                <a:solidFill>
                  <a:srgbClr val="BCBEC4"/>
                </a:solidFill>
                <a:effectLst/>
                <a:ea typeface="JetBrains Mono"/>
              </a:rPr>
              <a:t>+ 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5">
            <a:extLst>
              <a:ext uri="{FF2B5EF4-FFF2-40B4-BE49-F238E27FC236}">
                <a16:creationId xmlns:a16="http://schemas.microsoft.com/office/drawing/2014/main" id="{207879A7-AE03-F11F-5299-3A1FE93C37C5}"/>
              </a:ext>
            </a:extLst>
          </p:cNvPr>
          <p:cNvSpPr>
            <a:spLocks noChangeArrowheads="1"/>
          </p:cNvSpPr>
          <p:nvPr/>
        </p:nvSpPr>
        <p:spPr bwMode="auto">
          <a:xfrm>
            <a:off x="532396" y="5182348"/>
            <a:ext cx="5576637"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POST -H </a:t>
            </a:r>
            <a:r>
              <a:rPr kumimoji="0" lang="ko-KR" altLang="ko-KR" sz="1100" b="0" i="0" u="none" strike="noStrike" cap="none" normalizeH="0" baseline="0">
                <a:ln>
                  <a:noFill/>
                </a:ln>
                <a:solidFill>
                  <a:srgbClr val="6AAB73"/>
                </a:solidFill>
                <a:effectLst/>
                <a:ea typeface="JetBrains Mono"/>
              </a:rPr>
              <a:t>"Content-Type: text/plain" </a:t>
            </a:r>
            <a:r>
              <a:rPr kumimoji="0" lang="ko-KR" altLang="ko-KR" sz="1100" b="0" i="0" u="none" strike="noStrike" cap="none" normalizeH="0" baseline="0">
                <a:ln>
                  <a:noFill/>
                </a:ln>
                <a:solidFill>
                  <a:srgbClr val="BCBEC4"/>
                </a:solidFill>
                <a:effectLst/>
                <a:ea typeface="JetBrains Mono"/>
              </a:rPr>
              <a:t>-d </a:t>
            </a:r>
            <a:r>
              <a:rPr kumimoji="0" lang="ko-KR" altLang="ko-KR" sz="1100" b="0" i="0" u="none" strike="noStrike" cap="none" normalizeH="0" baseline="0">
                <a:ln>
                  <a:noFill/>
                </a:ln>
                <a:solidFill>
                  <a:srgbClr val="6AAB73"/>
                </a:solidFill>
                <a:effectLst/>
                <a:ea typeface="JetBrains Mono"/>
              </a:rPr>
              <a:t>"Sample Text" </a:t>
            </a: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7A7E85"/>
                </a:solidFill>
                <a:effectLst/>
                <a:ea typeface="JetBrains Mono"/>
              </a:rPr>
              <a:t>//localhost:8080/consume</a:t>
            </a:r>
            <a:endParaRPr kumimoji="0" lang="ko-KR" altLang="ko-KR" sz="1100" b="0" i="0" u="none" strike="noStrike" cap="none" normalizeH="0" baseline="0">
              <a:ln>
                <a:noFill/>
              </a:ln>
              <a:solidFill>
                <a:schemeClr val="tx1"/>
              </a:solidFill>
              <a:effectLst/>
            </a:endParaRPr>
          </a:p>
        </p:txBody>
      </p:sp>
      <p:sp>
        <p:nvSpPr>
          <p:cNvPr id="10" name="Rectangle 6">
            <a:extLst>
              <a:ext uri="{FF2B5EF4-FFF2-40B4-BE49-F238E27FC236}">
                <a16:creationId xmlns:a16="http://schemas.microsoft.com/office/drawing/2014/main" id="{ACA176A4-FD0F-865B-3717-D7ABFB334124}"/>
              </a:ext>
            </a:extLst>
          </p:cNvPr>
          <p:cNvSpPr>
            <a:spLocks noChangeArrowheads="1"/>
          </p:cNvSpPr>
          <p:nvPr/>
        </p:nvSpPr>
        <p:spPr bwMode="auto">
          <a:xfrm>
            <a:off x="6361698" y="4013731"/>
            <a:ext cx="5119437"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1.1 415 </a:t>
            </a:r>
            <a:r>
              <a:rPr kumimoji="0" lang="ko-KR" altLang="ko-KR" sz="1100" b="0" i="0" u="none" strike="noStrike" cap="none" normalizeH="0" baseline="0">
                <a:ln>
                  <a:noFill/>
                </a:ln>
                <a:solidFill>
                  <a:srgbClr val="BCBEC4"/>
                </a:solidFill>
                <a:effectLst/>
                <a:ea typeface="JetBrains Mono"/>
              </a:rPr>
              <a:t>Unsupported Media 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a:t>
            </a:r>
            <a:r>
              <a:rPr kumimoji="0" lang="ko-KR" altLang="ko-KR" sz="1100" b="0" i="0" u="none" strike="noStrike" cap="none" normalizeH="0" baseline="0">
                <a:ln>
                  <a:noFill/>
                </a:ln>
                <a:solidFill>
                  <a:srgbClr val="56A8F5"/>
                </a:solidFill>
                <a:effectLst/>
                <a:ea typeface="JetBrains Mono"/>
              </a:rPr>
              <a:t>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"2024-11-26T10:20:45.456+00:00"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415</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"Unsupported Media 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"Content type 'text/plain' not supported"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"/consume"</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TextBox 13">
            <a:extLst>
              <a:ext uri="{FF2B5EF4-FFF2-40B4-BE49-F238E27FC236}">
                <a16:creationId xmlns:a16="http://schemas.microsoft.com/office/drawing/2014/main" id="{DAC1049F-DBB9-F230-BC4D-090CA7E317BE}"/>
              </a:ext>
            </a:extLst>
          </p:cNvPr>
          <p:cNvSpPr txBox="1"/>
          <p:nvPr/>
        </p:nvSpPr>
        <p:spPr>
          <a:xfrm>
            <a:off x="461711" y="713425"/>
            <a:ext cx="5120941" cy="307777"/>
          </a:xfrm>
          <a:prstGeom prst="rect">
            <a:avLst/>
          </a:prstGeom>
          <a:noFill/>
        </p:spPr>
        <p:txBody>
          <a:bodyPr wrap="square">
            <a:spAutoFit/>
          </a:bodyPr>
          <a:lstStyle/>
          <a:p>
            <a:r>
              <a:rPr lang="en-US" altLang="ko-KR" sz="1400" b="1"/>
              <a:t>1) HttpRequestMethodNotSupportedException(405)</a:t>
            </a:r>
            <a:endParaRPr lang="ko-KR" altLang="en-US" sz="1400" b="1"/>
          </a:p>
        </p:txBody>
      </p:sp>
      <p:sp>
        <p:nvSpPr>
          <p:cNvPr id="15" name="TextBox 14">
            <a:extLst>
              <a:ext uri="{FF2B5EF4-FFF2-40B4-BE49-F238E27FC236}">
                <a16:creationId xmlns:a16="http://schemas.microsoft.com/office/drawing/2014/main" id="{620E3A46-8258-0B6B-453B-80EBBF981F63}"/>
              </a:ext>
            </a:extLst>
          </p:cNvPr>
          <p:cNvSpPr txBox="1"/>
          <p:nvPr/>
        </p:nvSpPr>
        <p:spPr>
          <a:xfrm>
            <a:off x="461712" y="3583184"/>
            <a:ext cx="4278730" cy="307777"/>
          </a:xfrm>
          <a:prstGeom prst="rect">
            <a:avLst/>
          </a:prstGeom>
          <a:noFill/>
        </p:spPr>
        <p:txBody>
          <a:bodyPr wrap="square">
            <a:spAutoFit/>
          </a:bodyPr>
          <a:lstStyle/>
          <a:p>
            <a:r>
              <a:rPr lang="en-US" altLang="ko-KR" sz="1400" b="1"/>
              <a:t>2) HttpMediaTypeNotSupportedException (415)</a:t>
            </a:r>
            <a:endParaRPr lang="ko-KR" altLang="en-US" sz="1400" b="1"/>
          </a:p>
        </p:txBody>
      </p:sp>
    </p:spTree>
    <p:extLst>
      <p:ext uri="{BB962C8B-B14F-4D97-AF65-F5344CB8AC3E}">
        <p14:creationId xmlns:p14="http://schemas.microsoft.com/office/powerpoint/2010/main" val="39188740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BE494-A231-110A-5138-F2E645F1CE3E}"/>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1DA3644A-AA9C-5765-E0BF-97D8C4DFFCC5}"/>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SimpleMappingExceptionResolver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36DF411B-8B52-5597-EA10-13765646A1B4}"/>
              </a:ext>
            </a:extLst>
          </p:cNvPr>
          <p:cNvSpPr txBox="1"/>
          <p:nvPr/>
        </p:nvSpPr>
        <p:spPr>
          <a:xfrm>
            <a:off x="228600" y="575262"/>
            <a:ext cx="11748837" cy="951735"/>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SimpleMappingExceptionResolver </a:t>
            </a:r>
            <a:r>
              <a:rPr lang="ko-KR" altLang="en-US" sz="1200">
                <a:latin typeface="+mn-ea"/>
              </a:rPr>
              <a:t>는 특정 예외와 </a:t>
            </a:r>
            <a:r>
              <a:rPr lang="en-US" altLang="ko-KR" sz="1200">
                <a:latin typeface="+mn-ea"/>
              </a:rPr>
              <a:t>View </a:t>
            </a:r>
            <a:r>
              <a:rPr lang="ko-KR" altLang="en-US" sz="1200">
                <a:latin typeface="+mn-ea"/>
              </a:rPr>
              <a:t>이름을 매핑하여 예외 발생 시 지정된 뷰</a:t>
            </a:r>
            <a:r>
              <a:rPr lang="en-US" altLang="ko-KR" sz="1200">
                <a:latin typeface="+mn-ea"/>
              </a:rPr>
              <a:t>(View)</a:t>
            </a:r>
            <a:r>
              <a:rPr lang="ko-KR" altLang="en-US" sz="1200">
                <a:latin typeface="+mn-ea"/>
              </a:rPr>
              <a:t>로 전환해</a:t>
            </a:r>
            <a:r>
              <a:rPr lang="en-US" altLang="ko-KR" sz="1200">
                <a:latin typeface="+mn-ea"/>
              </a:rPr>
              <a:t> </a:t>
            </a:r>
            <a:r>
              <a:rPr lang="ko-KR" altLang="en-US" sz="1200">
                <a:latin typeface="+mn-ea"/>
              </a:rPr>
              <a:t>주는 클래스로서 어플리케이션 </a:t>
            </a:r>
            <a:r>
              <a:rPr lang="ko-KR" altLang="en-US" sz="1200"/>
              <a:t>전역적으로 작동하며</a:t>
            </a:r>
            <a:r>
              <a:rPr lang="en-US" altLang="ko-KR" sz="1200"/>
              <a:t> </a:t>
            </a:r>
            <a:r>
              <a:rPr lang="ko-KR" altLang="en-US" sz="1200"/>
              <a:t>모든 컨트롤러에 동일한 예외 처리 로직을 적용할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REST API </a:t>
            </a:r>
            <a:r>
              <a:rPr lang="ko-KR" altLang="en-US" sz="1200">
                <a:latin typeface="+mn-ea"/>
              </a:rPr>
              <a:t>보다는 주로 </a:t>
            </a:r>
            <a:r>
              <a:rPr lang="en-US" altLang="ko-KR" sz="1200">
                <a:latin typeface="+mn-ea"/>
              </a:rPr>
              <a:t>HTML </a:t>
            </a:r>
            <a:r>
              <a:rPr lang="ko-KR" altLang="en-US" sz="1200">
                <a:latin typeface="+mn-ea"/>
              </a:rPr>
              <a:t>기반의 전통적인 웹 애플리케이션에서 사용하기 적합하다</a:t>
            </a:r>
            <a:endParaRPr lang="en-US" altLang="ko-KR" sz="1200">
              <a:latin typeface="+mn-ea"/>
            </a:endParaRPr>
          </a:p>
        </p:txBody>
      </p:sp>
      <p:sp>
        <p:nvSpPr>
          <p:cNvPr id="3" name="직사각형 2">
            <a:extLst>
              <a:ext uri="{FF2B5EF4-FFF2-40B4-BE49-F238E27FC236}">
                <a16:creationId xmlns:a16="http://schemas.microsoft.com/office/drawing/2014/main" id="{9BB18D37-17CD-2651-567A-D639991BD971}"/>
              </a:ext>
            </a:extLst>
          </p:cNvPr>
          <p:cNvSpPr/>
          <p:nvPr/>
        </p:nvSpPr>
        <p:spPr>
          <a:xfrm>
            <a:off x="150396" y="1653006"/>
            <a:ext cx="28343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Java Config </a:t>
            </a:r>
            <a:r>
              <a:rPr lang="ko-KR" altLang="en-US" b="1">
                <a:solidFill>
                  <a:schemeClr val="accent1">
                    <a:lumMod val="75000"/>
                  </a:schemeClr>
                </a:solidFill>
                <a:latin typeface="+mn-ea"/>
              </a:rPr>
              <a:t>기반 설정</a:t>
            </a:r>
          </a:p>
        </p:txBody>
      </p:sp>
      <p:sp>
        <p:nvSpPr>
          <p:cNvPr id="5" name="Rectangle 2">
            <a:extLst>
              <a:ext uri="{FF2B5EF4-FFF2-40B4-BE49-F238E27FC236}">
                <a16:creationId xmlns:a16="http://schemas.microsoft.com/office/drawing/2014/main" id="{7586969F-44FA-B6CF-2548-9D850EE2AA25}"/>
              </a:ext>
            </a:extLst>
          </p:cNvPr>
          <p:cNvSpPr>
            <a:spLocks noChangeArrowheads="1"/>
          </p:cNvSpPr>
          <p:nvPr/>
        </p:nvSpPr>
        <p:spPr bwMode="auto">
          <a:xfrm>
            <a:off x="469234" y="2077055"/>
            <a:ext cx="11063034" cy="44706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extendHandlerExceptionResolvers</a:t>
            </a:r>
            <a:r>
              <a:rPr kumimoji="0" lang="ko-KR" altLang="ko-KR" sz="1100" b="0" i="0" u="none" strike="noStrike" cap="none" normalizeH="0" baseline="0">
                <a:ln>
                  <a:noFill/>
                </a:ln>
                <a:solidFill>
                  <a:srgbClr val="BCBEC4"/>
                </a:solidFill>
                <a:effectLst/>
                <a:latin typeface="Arial Unicode MS"/>
                <a:ea typeface="JetBrains Mono"/>
              </a:rPr>
              <a:t>(List&lt;HandlerExceptionResolver&gt;</a:t>
            </a: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resolvers)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resolvers.add(simpleMappingExceptionResolver());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SimpleMappingExceptionResolver </a:t>
            </a:r>
            <a:r>
              <a:rPr kumimoji="0" lang="ko-KR" altLang="ko-KR" sz="1100" b="0" i="0" u="none" strike="noStrike" cap="none" normalizeH="0" baseline="0">
                <a:ln>
                  <a:noFill/>
                </a:ln>
                <a:solidFill>
                  <a:srgbClr val="56A8F5"/>
                </a:solidFill>
                <a:effectLst/>
                <a:latin typeface="Arial Unicode MS"/>
                <a:ea typeface="JetBrains Mono"/>
              </a:rPr>
              <a:t>simpleMappingExceptionResolver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SimpleMappingExceptionResolver resolver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SimpleMappingExceptionResolver();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exceptionMappings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ea typeface="JetBrains Mono"/>
              </a:rPr>
              <a:t>//</a:t>
            </a:r>
            <a:r>
              <a:rPr kumimoji="0" lang="ko-KR" altLang="ko-KR" sz="1000" b="0" i="0" u="none" strike="noStrike" cap="none" normalizeH="0" baseline="0">
                <a:ln>
                  <a:noFill/>
                </a:ln>
                <a:solidFill>
                  <a:srgbClr val="7A7E85"/>
                </a:solidFill>
                <a:effectLst/>
                <a:ea typeface="JetBrains Mono"/>
              </a:rPr>
              <a:t>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예외와 뷰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exceptionMappings.put(</a:t>
            </a:r>
            <a:r>
              <a:rPr kumimoji="0" lang="ko-KR" altLang="ko-KR" sz="1100" b="0" i="0" u="none" strike="noStrike" cap="none" normalizeH="0" baseline="0">
                <a:ln>
                  <a:noFill/>
                </a:ln>
                <a:solidFill>
                  <a:srgbClr val="6AAB73"/>
                </a:solidFill>
                <a:effectLst/>
                <a:latin typeface="Arial Unicode MS"/>
                <a:ea typeface="JetBrains Mono"/>
              </a:rPr>
              <a:t>"java.lang.ArithmeticException"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"error-arithmetic"</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예외는 전체 이름을 적는다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exceptionMappings.put(</a:t>
            </a:r>
            <a:r>
              <a:rPr kumimoji="0" lang="ko-KR" altLang="ko-KR" sz="1100" b="0" i="0" u="none" strike="noStrike" cap="none" normalizeH="0" baseline="0">
                <a:ln>
                  <a:noFill/>
                </a:ln>
                <a:solidFill>
                  <a:srgbClr val="6AAB73"/>
                </a:solidFill>
                <a:effectLst/>
                <a:latin typeface="Arial Unicode MS"/>
                <a:ea typeface="JetBrains Mono"/>
              </a:rPr>
              <a:t>"java.lang.NullPointerException"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"error-nullpointer"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resolver.setExceptionMappings(exceptionMappings);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resolver.setDefaultErrorView(</a:t>
            </a:r>
            <a:r>
              <a:rPr kumimoji="0" lang="ko-KR" altLang="ko-KR" sz="1100" b="0" i="0" u="none" strike="noStrike" cap="none" normalizeH="0" baseline="0">
                <a:ln>
                  <a:noFill/>
                </a:ln>
                <a:solidFill>
                  <a:srgbClr val="6AAB73"/>
                </a:solidFill>
                <a:effectLst/>
                <a:latin typeface="Arial Unicode MS"/>
                <a:ea typeface="JetBrains Mono"/>
              </a:rPr>
              <a:t>"error-default"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7A7E85"/>
                </a:solidFill>
                <a:effectLst/>
                <a:ea typeface="JetBrains Mono"/>
              </a:rPr>
              <a:t>//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기본 오류 뷰</a:t>
            </a:r>
            <a:r>
              <a:rPr kumimoji="0" lang="en-US" altLang="ko-KR" sz="1000" b="0" i="0" u="none" strike="noStrike" cap="none" normalizeH="0" baseline="0">
                <a:ln>
                  <a:noFill/>
                </a:ln>
                <a:solidFill>
                  <a:srgbClr val="7A7E85"/>
                </a:solidFill>
                <a:effectLst/>
                <a:ea typeface="JetBrains Mono"/>
                <a:cs typeface="Courier New" panose="02070309020205020404" pitchFamily="49" charset="0"/>
              </a:rPr>
              <a:t>, </a:t>
            </a:r>
            <a:r>
              <a:rPr lang="ko-KR" altLang="en-US" sz="1000">
                <a:solidFill>
                  <a:srgbClr val="7A7E85"/>
                </a:solidFill>
                <a:ea typeface="JetBrains Mono"/>
                <a:cs typeface="Courier New" panose="02070309020205020404" pitchFamily="49" charset="0"/>
              </a:rPr>
              <a:t>발생한 예외에 맞는 뷰가 없을 경우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statusCodes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7A7E85"/>
                </a:solidFill>
                <a:effectLst/>
                <a:ea typeface="JetBrains Mono"/>
              </a:rPr>
              <a:t>// </a:t>
            </a:r>
            <a:r>
              <a:rPr lang="ko-KR" altLang="en-US" sz="1000">
                <a:solidFill>
                  <a:srgbClr val="7A7E85"/>
                </a:solidFill>
                <a:ea typeface="JetBrains Mono"/>
              </a:rPr>
              <a:t>뷰 이름과 </a:t>
            </a:r>
            <a:r>
              <a:rPr kumimoji="0" lang="ko-KR" altLang="ko-KR" sz="1000" b="0" i="0" u="none" strike="noStrike" cap="none" normalizeH="0" baseline="0">
                <a:ln>
                  <a:noFill/>
                </a:ln>
                <a:solidFill>
                  <a:srgbClr val="7A7E85"/>
                </a:solidFill>
                <a:effectLst/>
                <a:ea typeface="JetBrains Mono"/>
              </a:rPr>
              <a:t>HTTP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상태 코드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statusCodes.put(</a:t>
            </a:r>
            <a:r>
              <a:rPr kumimoji="0" lang="ko-KR" altLang="ko-KR" sz="1100" b="0" i="0" u="none" strike="noStrike" cap="none" normalizeH="0" baseline="0">
                <a:ln>
                  <a:noFill/>
                </a:ln>
                <a:solidFill>
                  <a:srgbClr val="6AAB73"/>
                </a:solidFill>
                <a:effectLst/>
                <a:latin typeface="Arial Unicode MS"/>
                <a:ea typeface="JetBrains Mono"/>
              </a:rPr>
              <a:t>"error-arithmetic"</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"400"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statusCodes.put(</a:t>
            </a:r>
            <a:r>
              <a:rPr kumimoji="0" lang="ko-KR" altLang="ko-KR" sz="1100" b="0" i="0" u="none" strike="noStrike" cap="none" normalizeH="0" baseline="0">
                <a:ln>
                  <a:noFill/>
                </a:ln>
                <a:solidFill>
                  <a:srgbClr val="6AAB73"/>
                </a:solidFill>
                <a:effectLst/>
                <a:latin typeface="Arial Unicode MS"/>
                <a:ea typeface="JetBrains Mono"/>
              </a:rPr>
              <a:t>"error-nullpointer"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"500"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resolver.setStatusCodes(statusCodes);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489732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C4A2139-BA47-0F93-D1E9-B4FC984E752C}"/>
              </a:ext>
            </a:extLst>
          </p:cNvPr>
          <p:cNvSpPr>
            <a:spLocks noChangeArrowheads="1"/>
          </p:cNvSpPr>
          <p:nvPr/>
        </p:nvSpPr>
        <p:spPr bwMode="auto">
          <a:xfrm>
            <a:off x="366963" y="604127"/>
            <a:ext cx="11145254"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DemoController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"/arithmetic-error"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arithmeticError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ArithmeticException(</a:t>
            </a:r>
            <a:r>
              <a:rPr kumimoji="0" lang="ko-KR" altLang="ko-KR" sz="1100" b="0" i="0" u="none" strike="noStrike" cap="none" normalizeH="0" baseline="0">
                <a:ln>
                  <a:noFill/>
                </a:ln>
                <a:solidFill>
                  <a:srgbClr val="6AAB73"/>
                </a:solidFill>
                <a:effectLst/>
                <a:latin typeface="Arial Unicode MS"/>
                <a:ea typeface="JetBrains Mono"/>
              </a:rPr>
              <a:t>"Arithmetic Exception Occurred!"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"/nullpointer-error"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nullPointerError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NullPointerException(</a:t>
            </a:r>
            <a:r>
              <a:rPr kumimoji="0" lang="ko-KR" altLang="ko-KR" sz="1100" b="0" i="0" u="none" strike="noStrike" cap="none" normalizeH="0" baseline="0">
                <a:ln>
                  <a:noFill/>
                </a:ln>
                <a:solidFill>
                  <a:srgbClr val="6AAB73"/>
                </a:solidFill>
                <a:effectLst/>
                <a:latin typeface="Arial Unicode MS"/>
                <a:ea typeface="JetBrains Mono"/>
              </a:rPr>
              <a:t>"Null Pointer Exception Occurred!"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EF2E0EFD-981D-1BC7-58F0-0A3E0623B11B}"/>
              </a:ext>
            </a:extLst>
          </p:cNvPr>
          <p:cNvSpPr/>
          <p:nvPr/>
        </p:nvSpPr>
        <p:spPr>
          <a:xfrm>
            <a:off x="66175" y="14905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2">
            <a:extLst>
              <a:ext uri="{FF2B5EF4-FFF2-40B4-BE49-F238E27FC236}">
                <a16:creationId xmlns:a16="http://schemas.microsoft.com/office/drawing/2014/main" id="{816A531F-4448-4508-7F99-A4A7EAFD7B28}"/>
              </a:ext>
            </a:extLst>
          </p:cNvPr>
          <p:cNvSpPr>
            <a:spLocks noChangeArrowheads="1"/>
          </p:cNvSpPr>
          <p:nvPr/>
        </p:nvSpPr>
        <p:spPr bwMode="auto">
          <a:xfrm>
            <a:off x="366964" y="3936478"/>
            <a:ext cx="3098132"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&gt;Arithmetic Error&lt;/title&gt;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&gt;Arithmetic Exception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발생</a:t>
            </a:r>
            <a:r>
              <a:rPr kumimoji="0" lang="ko-KR" altLang="ko-KR" sz="1100" b="0" i="0" u="none" strike="noStrike" cap="none" normalizeH="0" baseline="0">
                <a:ln>
                  <a:noFill/>
                </a:ln>
                <a:solidFill>
                  <a:srgbClr val="BCBEC4"/>
                </a:solidFill>
                <a:effectLst/>
                <a:latin typeface="Arial Unicode MS"/>
                <a:ea typeface="JetBrains Mono"/>
              </a:rPr>
              <a:t>&lt;/h1&gt;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계산 오류가 발생했습니다</a:t>
            </a:r>
            <a:r>
              <a:rPr kumimoji="0" lang="ko-KR" altLang="ko-KR" sz="1100" b="0" i="0" u="none" strike="noStrike" cap="none" normalizeH="0" baseline="0">
                <a:ln>
                  <a:noFill/>
                </a:ln>
                <a:solidFill>
                  <a:srgbClr val="BCBEC4"/>
                </a:solidFill>
                <a:effectLst/>
                <a:latin typeface="Arial Unicode MS"/>
                <a:ea typeface="JetBrains Mono"/>
              </a:rPr>
              <a: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56868CC-3ECB-4F49-5A0F-23102E36C0CD}"/>
              </a:ext>
            </a:extLst>
          </p:cNvPr>
          <p:cNvSpPr>
            <a:spLocks noChangeArrowheads="1"/>
          </p:cNvSpPr>
          <p:nvPr/>
        </p:nvSpPr>
        <p:spPr bwMode="auto">
          <a:xfrm>
            <a:off x="3596440" y="3936477"/>
            <a:ext cx="4036595"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&lt;!DOCTYPE html&gt;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head</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title</a:t>
            </a:r>
            <a:r>
              <a:rPr kumimoji="0" lang="ko-KR" altLang="ko-KR" sz="1100" b="0" i="0" u="none" strike="noStrike" cap="none" normalizeH="0" baseline="0">
                <a:ln>
                  <a:noFill/>
                </a:ln>
                <a:solidFill>
                  <a:srgbClr val="BCBEC4"/>
                </a:solidFill>
                <a:effectLst/>
                <a:ea typeface="JetBrains Mono"/>
              </a:rPr>
              <a:t>&gt;Null Pointer Error&lt;/title&gt;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&lt;/head&gt;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body</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h1</a:t>
            </a:r>
            <a:r>
              <a:rPr kumimoji="0" lang="ko-KR" altLang="ko-KR" sz="1100" b="0" i="0" u="none" strike="noStrike" cap="none" normalizeH="0" baseline="0">
                <a:ln>
                  <a:noFill/>
                </a:ln>
                <a:solidFill>
                  <a:srgbClr val="BCBEC4"/>
                </a:solidFill>
                <a:effectLst/>
                <a:ea typeface="JetBrains Mono"/>
              </a:rPr>
              <a:t>&gt;Null Pointer Exception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발생</a:t>
            </a:r>
            <a:r>
              <a:rPr kumimoji="0" lang="ko-KR" altLang="ko-KR" sz="1100" b="0" i="0" u="none" strike="noStrike" cap="none" normalizeH="0" baseline="0">
                <a:ln>
                  <a:noFill/>
                </a:ln>
                <a:solidFill>
                  <a:srgbClr val="BCBEC4"/>
                </a:solidFill>
                <a:effectLst/>
                <a:ea typeface="JetBrains Mono"/>
              </a:rPr>
              <a:t>&lt;/h1&gt;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p</a:t>
            </a:r>
            <a:r>
              <a:rPr kumimoji="0" lang="ko-KR" altLang="ko-KR" sz="1100" b="0" i="0" u="none" strike="noStrike" cap="none" normalizeH="0" baseline="0">
                <a:ln>
                  <a:noFill/>
                </a:ln>
                <a:solidFill>
                  <a:srgbClr val="BCBEC4"/>
                </a:solidFill>
                <a:effectLst/>
                <a:ea typeface="JetBrains Mono"/>
              </a:rPr>
              <a:t>&gt;Null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참조 오류가 발생했습니다</a:t>
            </a:r>
            <a:r>
              <a:rPr kumimoji="0" lang="ko-KR" altLang="ko-KR" sz="1100" b="0" i="0" u="none" strike="noStrike" cap="none" normalizeH="0" baseline="0">
                <a:ln>
                  <a:noFill/>
                </a:ln>
                <a:solidFill>
                  <a:srgbClr val="BCBEC4"/>
                </a:solidFill>
                <a:effectLst/>
                <a:ea typeface="JetBrains Mono"/>
              </a:rPr>
              <a:t>.&lt;/p&gt;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&lt;/body&gt;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C77DBB"/>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6E64C1F7-C107-B4A9-224A-C13A4404A5DF}"/>
              </a:ext>
            </a:extLst>
          </p:cNvPr>
          <p:cNvSpPr>
            <a:spLocks noChangeArrowheads="1"/>
          </p:cNvSpPr>
          <p:nvPr/>
        </p:nvSpPr>
        <p:spPr bwMode="auto">
          <a:xfrm>
            <a:off x="7764379" y="3937824"/>
            <a:ext cx="3715754"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&lt;!DOCTYPE html&gt;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head</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title</a:t>
            </a:r>
            <a:r>
              <a:rPr kumimoji="0" lang="ko-KR" altLang="ko-KR" sz="1100" b="0" i="0" u="none" strike="noStrike" cap="none" normalizeH="0" baseline="0">
                <a:ln>
                  <a:noFill/>
                </a:ln>
                <a:solidFill>
                  <a:srgbClr val="BCBEC4"/>
                </a:solidFill>
                <a:effectLst/>
                <a:ea typeface="JetBrains Mono"/>
              </a:rPr>
              <a:t>&gt;Default Error&lt;/title&gt;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&lt;/head&gt;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body</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h1</a:t>
            </a:r>
            <a:r>
              <a:rPr kumimoji="0" lang="ko-KR" altLang="ko-KR" sz="1100" b="0" i="0" u="none" strike="noStrike" cap="none" normalizeH="0" baseline="0">
                <a:ln>
                  <a:noFill/>
                </a:ln>
                <a:solidFill>
                  <a:srgbClr val="BCBEC4"/>
                </a:solidFill>
                <a:effectLst/>
                <a:ea typeface="JetBrains Mono"/>
              </a:rPr>
              <a:t>&gt;</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오류 발생</a:t>
            </a:r>
            <a:r>
              <a:rPr kumimoji="0" lang="ko-KR" altLang="ko-KR" sz="1100" b="0" i="0" u="none" strike="noStrike" cap="none" normalizeH="0" baseline="0">
                <a:ln>
                  <a:noFill/>
                </a:ln>
                <a:solidFill>
                  <a:srgbClr val="BCBEC4"/>
                </a:solidFill>
                <a:effectLst/>
                <a:ea typeface="JetBrains Mono"/>
              </a:rPr>
              <a:t>&lt;/h1&gt;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p</a:t>
            </a:r>
            <a:r>
              <a:rPr kumimoji="0" lang="ko-KR" altLang="ko-KR" sz="1100" b="0" i="0" u="none" strike="noStrike" cap="none" normalizeH="0" baseline="0">
                <a:ln>
                  <a:noFill/>
                </a:ln>
                <a:solidFill>
                  <a:srgbClr val="BCBEC4"/>
                </a:solidFill>
                <a:effectLst/>
                <a:ea typeface="JetBrains Mono"/>
              </a:rPr>
              <a:t>&gt;</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알 수 없는 오류가 발생했습니다</a:t>
            </a:r>
            <a:r>
              <a:rPr kumimoji="0" lang="ko-KR" altLang="ko-KR" sz="1100" b="0" i="0" u="none" strike="noStrike" cap="none" normalizeH="0" baseline="0">
                <a:ln>
                  <a:noFill/>
                </a:ln>
                <a:solidFill>
                  <a:srgbClr val="BCBEC4"/>
                </a:solidFill>
                <a:effectLst/>
                <a:ea typeface="JetBrains Mono"/>
              </a:rPr>
              <a:t>.&lt;/p&gt;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&lt;/body&gt;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C77DBB"/>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endParaRPr kumimoji="0" lang="ko-KR" altLang="ko-KR" sz="1100" b="0" i="0" u="none" strike="noStrike" cap="none" normalizeH="0" baseline="0">
              <a:ln>
                <a:noFill/>
              </a:ln>
              <a:solidFill>
                <a:schemeClr val="tx1"/>
              </a:solidFill>
              <a:effectLst/>
            </a:endParaRPr>
          </a:p>
        </p:txBody>
      </p:sp>
      <p:sp>
        <p:nvSpPr>
          <p:cNvPr id="9" name="TextBox 8">
            <a:extLst>
              <a:ext uri="{FF2B5EF4-FFF2-40B4-BE49-F238E27FC236}">
                <a16:creationId xmlns:a16="http://schemas.microsoft.com/office/drawing/2014/main" id="{1936DD6E-C593-3520-EE7C-CBB82B0E9CEA}"/>
              </a:ext>
            </a:extLst>
          </p:cNvPr>
          <p:cNvSpPr txBox="1"/>
          <p:nvPr/>
        </p:nvSpPr>
        <p:spPr>
          <a:xfrm>
            <a:off x="311475" y="3622930"/>
            <a:ext cx="1541388" cy="313547"/>
          </a:xfrm>
          <a:prstGeom prst="rect">
            <a:avLst/>
          </a:prstGeom>
          <a:noFill/>
        </p:spPr>
        <p:txBody>
          <a:bodyPr wrap="square">
            <a:spAutoFit/>
          </a:bodyPr>
          <a:lstStyle/>
          <a:p>
            <a:pPr>
              <a:lnSpc>
                <a:spcPct val="150000"/>
              </a:lnSpc>
              <a:spcBef>
                <a:spcPts val="500"/>
              </a:spcBef>
            </a:pPr>
            <a:r>
              <a:rPr lang="en-US" altLang="ko-KR" sz="1100"/>
              <a:t>error-arithmetic.html</a:t>
            </a:r>
            <a:endParaRPr lang="en-US" altLang="ko-KR" sz="1100">
              <a:latin typeface="+mn-ea"/>
            </a:endParaRPr>
          </a:p>
        </p:txBody>
      </p:sp>
      <p:sp>
        <p:nvSpPr>
          <p:cNvPr id="10" name="TextBox 9">
            <a:extLst>
              <a:ext uri="{FF2B5EF4-FFF2-40B4-BE49-F238E27FC236}">
                <a16:creationId xmlns:a16="http://schemas.microsoft.com/office/drawing/2014/main" id="{26EDABEB-C2F7-2891-7A80-CCF204A07126}"/>
              </a:ext>
            </a:extLst>
          </p:cNvPr>
          <p:cNvSpPr txBox="1"/>
          <p:nvPr/>
        </p:nvSpPr>
        <p:spPr>
          <a:xfrm>
            <a:off x="3596439" y="3622929"/>
            <a:ext cx="1612233" cy="313547"/>
          </a:xfrm>
          <a:prstGeom prst="rect">
            <a:avLst/>
          </a:prstGeom>
          <a:noFill/>
        </p:spPr>
        <p:txBody>
          <a:bodyPr wrap="square">
            <a:spAutoFit/>
          </a:bodyPr>
          <a:lstStyle/>
          <a:p>
            <a:pPr>
              <a:lnSpc>
                <a:spcPct val="150000"/>
              </a:lnSpc>
              <a:spcBef>
                <a:spcPts val="500"/>
              </a:spcBef>
            </a:pPr>
            <a:r>
              <a:rPr lang="en-US" altLang="ko-KR" sz="1100"/>
              <a:t>error-nullpointer.html</a:t>
            </a:r>
            <a:endParaRPr lang="en-US" altLang="ko-KR" sz="1100">
              <a:latin typeface="+mn-ea"/>
            </a:endParaRPr>
          </a:p>
        </p:txBody>
      </p:sp>
      <p:sp>
        <p:nvSpPr>
          <p:cNvPr id="11" name="TextBox 10">
            <a:extLst>
              <a:ext uri="{FF2B5EF4-FFF2-40B4-BE49-F238E27FC236}">
                <a16:creationId xmlns:a16="http://schemas.microsoft.com/office/drawing/2014/main" id="{DCC09F0F-21FD-9F42-8E9C-07D3D55D67A2}"/>
              </a:ext>
            </a:extLst>
          </p:cNvPr>
          <p:cNvSpPr txBox="1"/>
          <p:nvPr/>
        </p:nvSpPr>
        <p:spPr>
          <a:xfrm>
            <a:off x="7766728" y="3622928"/>
            <a:ext cx="1317114" cy="313547"/>
          </a:xfrm>
          <a:prstGeom prst="rect">
            <a:avLst/>
          </a:prstGeom>
          <a:noFill/>
        </p:spPr>
        <p:txBody>
          <a:bodyPr wrap="square">
            <a:spAutoFit/>
          </a:bodyPr>
          <a:lstStyle/>
          <a:p>
            <a:pPr>
              <a:lnSpc>
                <a:spcPct val="150000"/>
              </a:lnSpc>
              <a:spcBef>
                <a:spcPts val="500"/>
              </a:spcBef>
            </a:pPr>
            <a:r>
              <a:rPr lang="en-US" altLang="ko-KR" sz="1100"/>
              <a:t>error-default.html</a:t>
            </a:r>
            <a:endParaRPr lang="en-US" altLang="ko-KR" sz="1100">
              <a:latin typeface="+mn-ea"/>
            </a:endParaRPr>
          </a:p>
        </p:txBody>
      </p:sp>
    </p:spTree>
    <p:extLst>
      <p:ext uri="{BB962C8B-B14F-4D97-AF65-F5344CB8AC3E}">
        <p14:creationId xmlns:p14="http://schemas.microsoft.com/office/powerpoint/2010/main" val="186628872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AEB72-313E-C3AB-842F-2501EA7BCFF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8E7BE4-DE24-848C-ED79-00D0E40C5C27}"/>
              </a:ext>
            </a:extLst>
          </p:cNvPr>
          <p:cNvSpPr txBox="1"/>
          <p:nvPr/>
        </p:nvSpPr>
        <p:spPr>
          <a:xfrm>
            <a:off x="457333" y="2362073"/>
            <a:ext cx="11277383" cy="2133854"/>
          </a:xfrm>
          <a:prstGeom prst="rect">
            <a:avLst/>
          </a:prstGeom>
          <a:noFill/>
        </p:spPr>
        <p:txBody>
          <a:bodyPr wrap="none" rtlCol="0">
            <a:spAutoFit/>
          </a:bodyPr>
          <a:lstStyle/>
          <a:p>
            <a:pPr algn="ctr">
              <a:lnSpc>
                <a:spcPct val="130000"/>
              </a:lnSpc>
            </a:pPr>
            <a:r>
              <a:rPr lang="en-US" altLang="ko-KR" sz="5400">
                <a:solidFill>
                  <a:schemeClr val="accent1">
                    <a:lumMod val="75000"/>
                  </a:schemeClr>
                </a:solidFill>
                <a:latin typeface="+mj-lt"/>
              </a:rPr>
              <a:t>ExceptionHandlerExceptionResolver</a:t>
            </a:r>
          </a:p>
          <a:p>
            <a:pPr algn="ctr">
              <a:lnSpc>
                <a:spcPct val="130000"/>
              </a:lnSpc>
            </a:pPr>
            <a:r>
              <a:rPr lang="en-US" altLang="ko-KR" sz="5400">
                <a:solidFill>
                  <a:schemeClr val="accent1">
                    <a:lumMod val="75000"/>
                  </a:schemeClr>
                </a:solidFill>
                <a:latin typeface="+mj-lt"/>
              </a:rPr>
              <a:t>@ExceptionHandler</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13A49099-AC18-53E5-BB31-5598FC30C351}"/>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889546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사각형: 둥근 모서리 9">
            <a:extLst>
              <a:ext uri="{FF2B5EF4-FFF2-40B4-BE49-F238E27FC236}">
                <a16:creationId xmlns:a16="http://schemas.microsoft.com/office/drawing/2014/main" id="{9AE94F4E-934C-E043-F8D7-EDD6C947B83A}"/>
              </a:ext>
            </a:extLst>
          </p:cNvPr>
          <p:cNvSpPr/>
          <p:nvPr/>
        </p:nvSpPr>
        <p:spPr>
          <a:xfrm>
            <a:off x="680584" y="1179095"/>
            <a:ext cx="9907205" cy="4499810"/>
          </a:xfrm>
          <a:prstGeom prst="roundRect">
            <a:avLst>
              <a:gd name="adj" fmla="val 4975"/>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2A33E4EC-BB13-C5F7-2EB5-310D65B304A4}"/>
              </a:ext>
            </a:extLst>
          </p:cNvPr>
          <p:cNvSpPr/>
          <p:nvPr/>
        </p:nvSpPr>
        <p:spPr>
          <a:xfrm>
            <a:off x="136169" y="220702"/>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4FD2ACF3-61BC-DA09-FF5F-569546600B4C}"/>
              </a:ext>
            </a:extLst>
          </p:cNvPr>
          <p:cNvSpPr txBox="1"/>
          <p:nvPr/>
        </p:nvSpPr>
        <p:spPr>
          <a:xfrm>
            <a:off x="370897" y="588526"/>
            <a:ext cx="1060792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 요청에 대한 서블릿 </a:t>
            </a:r>
            <a:r>
              <a:rPr lang="en-US" altLang="ko-KR" sz="1200">
                <a:latin typeface="+mj-lt"/>
              </a:rPr>
              <a:t>API </a:t>
            </a:r>
            <a:r>
              <a:rPr lang="ko-KR" altLang="en-US" sz="1200">
                <a:latin typeface="+mj-lt"/>
              </a:rPr>
              <a:t>의 핵심 인터페이스로서 개발 시 자주 활용되거나 기본적으로 숙지해야 할</a:t>
            </a:r>
            <a:r>
              <a:rPr lang="en-US" altLang="ko-KR" sz="1200">
                <a:latin typeface="+mj-lt"/>
              </a:rPr>
              <a:t> API </a:t>
            </a:r>
            <a:r>
              <a:rPr lang="ko-KR" altLang="en-US" sz="1200">
                <a:latin typeface="+mj-lt"/>
              </a:rPr>
              <a:t>들이 있다</a:t>
            </a:r>
          </a:p>
        </p:txBody>
      </p:sp>
      <p:sp>
        <p:nvSpPr>
          <p:cNvPr id="5" name="TextBox 4">
            <a:extLst>
              <a:ext uri="{FF2B5EF4-FFF2-40B4-BE49-F238E27FC236}">
                <a16:creationId xmlns:a16="http://schemas.microsoft.com/office/drawing/2014/main" id="{40D89995-B173-1EEC-2C58-3D0FCB1A6DBA}"/>
              </a:ext>
            </a:extLst>
          </p:cNvPr>
          <p:cNvSpPr txBox="1"/>
          <p:nvPr/>
        </p:nvSpPr>
        <p:spPr>
          <a:xfrm>
            <a:off x="788869" y="1385172"/>
            <a:ext cx="2447626" cy="3380605"/>
          </a:xfrm>
          <a:prstGeom prst="rect">
            <a:avLst/>
          </a:prstGeom>
          <a:noFill/>
        </p:spPr>
        <p:txBody>
          <a:bodyPr wrap="square">
            <a:spAutoFit/>
          </a:bodyPr>
          <a:lstStyle/>
          <a:p>
            <a:pPr>
              <a:lnSpc>
                <a:spcPct val="150000"/>
              </a:lnSpc>
            </a:pPr>
            <a:r>
              <a:rPr lang="en-US" altLang="ko-KR" sz="1200" b="1"/>
              <a:t>Header </a:t>
            </a:r>
            <a:r>
              <a:rPr lang="ko-KR" altLang="en-US" sz="1200" b="1"/>
              <a:t>관련 </a:t>
            </a:r>
            <a:r>
              <a:rPr lang="en-US" altLang="ko-KR" sz="1200" b="1"/>
              <a:t>API</a:t>
            </a:r>
          </a:p>
          <a:p>
            <a:pPr marL="228600" indent="-228600">
              <a:lnSpc>
                <a:spcPct val="150000"/>
              </a:lnSpc>
              <a:buFont typeface="+mj-ea"/>
              <a:buAutoNum type="circleNumDbPlain"/>
            </a:pPr>
            <a:r>
              <a:rPr lang="en-US" altLang="ko-KR" sz="1200"/>
              <a:t>getHeader(String name)</a:t>
            </a:r>
          </a:p>
          <a:p>
            <a:pPr marL="228600" indent="-228600">
              <a:lnSpc>
                <a:spcPct val="150000"/>
              </a:lnSpc>
              <a:buFont typeface="+mj-ea"/>
              <a:buAutoNum type="circleNumDbPlain"/>
            </a:pPr>
            <a:r>
              <a:rPr lang="en-US" altLang="ko-KR" sz="1200"/>
              <a:t>getHeaders(String name)</a:t>
            </a:r>
          </a:p>
          <a:p>
            <a:pPr marL="228600" indent="-228600">
              <a:lnSpc>
                <a:spcPct val="150000"/>
              </a:lnSpc>
              <a:buFont typeface="+mj-ea"/>
              <a:buAutoNum type="circleNumDbPlain"/>
            </a:pPr>
            <a:r>
              <a:rPr lang="en-US" altLang="ko-KR" sz="1200"/>
              <a:t>getHeaderNames()</a:t>
            </a:r>
          </a:p>
          <a:p>
            <a:pPr lvl="1">
              <a:lnSpc>
                <a:spcPct val="150000"/>
              </a:lnSpc>
            </a:pPr>
            <a:endParaRPr lang="en-US" altLang="ko-KR" sz="1200"/>
          </a:p>
          <a:p>
            <a:pPr>
              <a:lnSpc>
                <a:spcPct val="150000"/>
              </a:lnSpc>
            </a:pPr>
            <a:r>
              <a:rPr lang="ko-KR" altLang="en-US" sz="1200" b="1"/>
              <a:t>요청 메서드 및 경로 관련</a:t>
            </a:r>
          </a:p>
          <a:p>
            <a:pPr marL="228600" indent="-228600">
              <a:lnSpc>
                <a:spcPct val="150000"/>
              </a:lnSpc>
              <a:buFont typeface="+mj-ea"/>
              <a:buAutoNum type="circleNumDbPlain"/>
            </a:pPr>
            <a:r>
              <a:rPr lang="en-US" altLang="ko-KR" sz="1200"/>
              <a:t>getMethod()</a:t>
            </a:r>
          </a:p>
          <a:p>
            <a:pPr marL="228600" indent="-228600">
              <a:lnSpc>
                <a:spcPct val="150000"/>
              </a:lnSpc>
              <a:buFont typeface="+mj-ea"/>
              <a:buAutoNum type="circleNumDbPlain"/>
            </a:pPr>
            <a:r>
              <a:rPr lang="en-US" altLang="ko-KR" sz="1200"/>
              <a:t>getRequestURI()</a:t>
            </a:r>
          </a:p>
          <a:p>
            <a:pPr marL="228600" indent="-228600">
              <a:lnSpc>
                <a:spcPct val="150000"/>
              </a:lnSpc>
              <a:buFont typeface="+mj-ea"/>
              <a:buAutoNum type="circleNumDbPlain"/>
            </a:pPr>
            <a:r>
              <a:rPr lang="en-US" altLang="ko-KR" sz="1200"/>
              <a:t>getRequestURL()</a:t>
            </a:r>
          </a:p>
          <a:p>
            <a:pPr marL="228600" indent="-228600">
              <a:lnSpc>
                <a:spcPct val="150000"/>
              </a:lnSpc>
              <a:buFont typeface="+mj-ea"/>
              <a:buAutoNum type="circleNumDbPlain"/>
            </a:pPr>
            <a:r>
              <a:rPr lang="en-US" altLang="ko-KR" sz="1200"/>
              <a:t>getContextPath()</a:t>
            </a:r>
          </a:p>
          <a:p>
            <a:pPr marL="228600" indent="-228600">
              <a:lnSpc>
                <a:spcPct val="150000"/>
              </a:lnSpc>
              <a:buFont typeface="+mj-ea"/>
              <a:buAutoNum type="circleNumDbPlain"/>
            </a:pPr>
            <a:r>
              <a:rPr lang="en-US" altLang="ko-KR" sz="1200"/>
              <a:t>getServletPath()</a:t>
            </a:r>
          </a:p>
          <a:p>
            <a:pPr marL="228600" indent="-228600">
              <a:lnSpc>
                <a:spcPct val="150000"/>
              </a:lnSpc>
              <a:buFont typeface="+mj-ea"/>
              <a:buAutoNum type="circleNumDbPlain"/>
            </a:pPr>
            <a:r>
              <a:rPr lang="en-US" altLang="ko-KR" sz="1200"/>
              <a:t>getPathInfo()</a:t>
            </a:r>
          </a:p>
        </p:txBody>
      </p:sp>
      <p:sp>
        <p:nvSpPr>
          <p:cNvPr id="6" name="TextBox 5">
            <a:extLst>
              <a:ext uri="{FF2B5EF4-FFF2-40B4-BE49-F238E27FC236}">
                <a16:creationId xmlns:a16="http://schemas.microsoft.com/office/drawing/2014/main" id="{E06FA737-A48C-D6E0-CDEB-7698A0751F69}"/>
              </a:ext>
            </a:extLst>
          </p:cNvPr>
          <p:cNvSpPr txBox="1"/>
          <p:nvPr/>
        </p:nvSpPr>
        <p:spPr>
          <a:xfrm>
            <a:off x="4405562" y="1385172"/>
            <a:ext cx="3288633" cy="2826608"/>
          </a:xfrm>
          <a:prstGeom prst="rect">
            <a:avLst/>
          </a:prstGeom>
          <a:noFill/>
        </p:spPr>
        <p:txBody>
          <a:bodyPr wrap="square">
            <a:spAutoFit/>
          </a:bodyPr>
          <a:lstStyle/>
          <a:p>
            <a:pPr>
              <a:lnSpc>
                <a:spcPct val="150000"/>
              </a:lnSpc>
            </a:pPr>
            <a:r>
              <a:rPr lang="ko-KR" altLang="en-US" sz="1200" b="1"/>
              <a:t>세션 관련</a:t>
            </a:r>
          </a:p>
          <a:p>
            <a:pPr marL="228600" indent="-228600">
              <a:lnSpc>
                <a:spcPct val="150000"/>
              </a:lnSpc>
              <a:buFont typeface="+mj-ea"/>
              <a:buAutoNum type="circleNumDbPlain"/>
            </a:pPr>
            <a:r>
              <a:rPr lang="en-US" altLang="ko-KR" sz="1200"/>
              <a:t>getSession(boolean create)</a:t>
            </a:r>
          </a:p>
          <a:p>
            <a:pPr marL="228600" indent="-228600">
              <a:lnSpc>
                <a:spcPct val="150000"/>
              </a:lnSpc>
              <a:buFont typeface="+mj-ea"/>
              <a:buAutoNum type="circleNumDbPlain"/>
            </a:pPr>
            <a:r>
              <a:rPr lang="en-US" altLang="ko-KR" sz="1200"/>
              <a:t>getSession()</a:t>
            </a:r>
          </a:p>
          <a:p>
            <a:pPr marL="228600" indent="-228600">
              <a:lnSpc>
                <a:spcPct val="150000"/>
              </a:lnSpc>
              <a:buFont typeface="+mj-ea"/>
              <a:buAutoNum type="circleNumDbPlain"/>
            </a:pPr>
            <a:r>
              <a:rPr lang="en-US" altLang="ko-KR" sz="1200"/>
              <a:t>getRequestedSessionId()</a:t>
            </a:r>
          </a:p>
          <a:p>
            <a:pPr>
              <a:lnSpc>
                <a:spcPct val="150000"/>
              </a:lnSpc>
            </a:pPr>
            <a:endParaRPr lang="en-US" altLang="ko-KR" sz="1200"/>
          </a:p>
          <a:p>
            <a:pPr>
              <a:lnSpc>
                <a:spcPct val="150000"/>
              </a:lnSpc>
            </a:pPr>
            <a:r>
              <a:rPr lang="ko-KR" altLang="en-US" sz="1200" b="1"/>
              <a:t>속성 관련</a:t>
            </a:r>
          </a:p>
          <a:p>
            <a:pPr marL="228600" indent="-228600">
              <a:lnSpc>
                <a:spcPct val="150000"/>
              </a:lnSpc>
              <a:buFont typeface="+mj-ea"/>
              <a:buAutoNum type="circleNumDbPlain"/>
            </a:pPr>
            <a:r>
              <a:rPr lang="en-US" altLang="ko-KR" sz="1200"/>
              <a:t>getAttribute(String name)</a:t>
            </a:r>
          </a:p>
          <a:p>
            <a:pPr marL="228600" indent="-228600">
              <a:lnSpc>
                <a:spcPct val="150000"/>
              </a:lnSpc>
              <a:buFont typeface="+mj-ea"/>
              <a:buAutoNum type="circleNumDbPlain"/>
            </a:pPr>
            <a:r>
              <a:rPr lang="en-US" altLang="ko-KR" sz="1200"/>
              <a:t>getAttributeNames()</a:t>
            </a:r>
          </a:p>
          <a:p>
            <a:pPr marL="228600" indent="-228600">
              <a:lnSpc>
                <a:spcPct val="150000"/>
              </a:lnSpc>
              <a:buFont typeface="+mj-ea"/>
              <a:buAutoNum type="circleNumDbPlain"/>
            </a:pPr>
            <a:r>
              <a:rPr lang="en-US" altLang="ko-KR" sz="1200"/>
              <a:t>setAttribute(String name, Object value)</a:t>
            </a:r>
          </a:p>
          <a:p>
            <a:pPr marL="228600" indent="-228600">
              <a:lnSpc>
                <a:spcPct val="150000"/>
              </a:lnSpc>
              <a:buFont typeface="+mj-ea"/>
              <a:buAutoNum type="circleNumDbPlain"/>
            </a:pPr>
            <a:r>
              <a:rPr lang="en-US" altLang="ko-KR" sz="1200"/>
              <a:t>removeAttribute(String name)</a:t>
            </a:r>
          </a:p>
        </p:txBody>
      </p:sp>
      <p:sp>
        <p:nvSpPr>
          <p:cNvPr id="9" name="TextBox 8">
            <a:extLst>
              <a:ext uri="{FF2B5EF4-FFF2-40B4-BE49-F238E27FC236}">
                <a16:creationId xmlns:a16="http://schemas.microsoft.com/office/drawing/2014/main" id="{6C34B0CB-BAFC-3FD0-7C7F-90259EFA44F4}"/>
              </a:ext>
            </a:extLst>
          </p:cNvPr>
          <p:cNvSpPr txBox="1"/>
          <p:nvPr/>
        </p:nvSpPr>
        <p:spPr>
          <a:xfrm>
            <a:off x="8429246" y="1385172"/>
            <a:ext cx="2050259" cy="4211602"/>
          </a:xfrm>
          <a:prstGeom prst="rect">
            <a:avLst/>
          </a:prstGeom>
          <a:noFill/>
        </p:spPr>
        <p:txBody>
          <a:bodyPr wrap="square">
            <a:spAutoFit/>
          </a:bodyPr>
          <a:lstStyle/>
          <a:p>
            <a:pPr>
              <a:lnSpc>
                <a:spcPct val="150000"/>
              </a:lnSpc>
            </a:pPr>
            <a:r>
              <a:rPr lang="ko-KR" altLang="en-US" sz="1200" b="1"/>
              <a:t>원격 및 로컬 정보 관련</a:t>
            </a:r>
          </a:p>
          <a:p>
            <a:pPr marL="228600" indent="-228600">
              <a:lnSpc>
                <a:spcPct val="150000"/>
              </a:lnSpc>
              <a:buFont typeface="+mj-ea"/>
              <a:buAutoNum type="circleNumDbPlain"/>
            </a:pPr>
            <a:r>
              <a:rPr lang="en-US" altLang="ko-KR" sz="1200"/>
              <a:t>getRemoteAddr()</a:t>
            </a:r>
          </a:p>
          <a:p>
            <a:pPr marL="228600" indent="-228600">
              <a:lnSpc>
                <a:spcPct val="150000"/>
              </a:lnSpc>
              <a:buFont typeface="+mj-ea"/>
              <a:buAutoNum type="circleNumDbPlain"/>
            </a:pPr>
            <a:r>
              <a:rPr lang="en-US" altLang="ko-KR" sz="1200"/>
              <a:t>getRemoteHost()</a:t>
            </a:r>
          </a:p>
          <a:p>
            <a:pPr marL="228600" indent="-228600">
              <a:lnSpc>
                <a:spcPct val="150000"/>
              </a:lnSpc>
              <a:buFont typeface="+mj-ea"/>
              <a:buAutoNum type="circleNumDbPlain"/>
            </a:pPr>
            <a:r>
              <a:rPr lang="en-US" altLang="ko-KR" sz="1200"/>
              <a:t>getRemotePort()</a:t>
            </a:r>
          </a:p>
          <a:p>
            <a:pPr marL="228600" indent="-228600">
              <a:lnSpc>
                <a:spcPct val="150000"/>
              </a:lnSpc>
              <a:buFont typeface="+mj-ea"/>
              <a:buAutoNum type="circleNumDbPlain"/>
            </a:pPr>
            <a:r>
              <a:rPr lang="en-US" altLang="ko-KR" sz="1200"/>
              <a:t>getLocalAddr()</a:t>
            </a:r>
          </a:p>
          <a:p>
            <a:pPr marL="228600" indent="-228600">
              <a:lnSpc>
                <a:spcPct val="150000"/>
              </a:lnSpc>
              <a:buFont typeface="+mj-ea"/>
              <a:buAutoNum type="circleNumDbPlain"/>
            </a:pPr>
            <a:r>
              <a:rPr lang="en-US" altLang="ko-KR" sz="1200"/>
              <a:t>getLocalName()</a:t>
            </a:r>
          </a:p>
          <a:p>
            <a:pPr marL="228600" indent="-228600">
              <a:lnSpc>
                <a:spcPct val="150000"/>
              </a:lnSpc>
              <a:buFont typeface="+mj-ea"/>
              <a:buAutoNum type="circleNumDbPlain"/>
            </a:pPr>
            <a:r>
              <a:rPr lang="en-US" altLang="ko-KR" sz="1200"/>
              <a:t>getLocalPort()</a:t>
            </a:r>
          </a:p>
          <a:p>
            <a:pPr lvl="1">
              <a:lnSpc>
                <a:spcPct val="150000"/>
              </a:lnSpc>
            </a:pPr>
            <a:endParaRPr lang="en-US" altLang="ko-KR" sz="1200"/>
          </a:p>
          <a:p>
            <a:pPr>
              <a:lnSpc>
                <a:spcPct val="150000"/>
              </a:lnSpc>
            </a:pPr>
            <a:r>
              <a:rPr lang="ko-KR" altLang="en-US" sz="1200" b="1"/>
              <a:t>기타 메타데이터 관련</a:t>
            </a:r>
          </a:p>
          <a:p>
            <a:pPr marL="228600" indent="-228600">
              <a:lnSpc>
                <a:spcPct val="150000"/>
              </a:lnSpc>
              <a:buFont typeface="+mj-ea"/>
              <a:buAutoNum type="circleNumDbPlain"/>
            </a:pPr>
            <a:r>
              <a:rPr lang="en-US" altLang="ko-KR" sz="1200"/>
              <a:t>getContentType()</a:t>
            </a:r>
          </a:p>
          <a:p>
            <a:pPr marL="228600" indent="-228600">
              <a:lnSpc>
                <a:spcPct val="150000"/>
              </a:lnSpc>
              <a:buFont typeface="+mj-ea"/>
              <a:buAutoNum type="circleNumDbPlain"/>
            </a:pPr>
            <a:r>
              <a:rPr lang="en-US" altLang="ko-KR" sz="1200"/>
              <a:t>getContentLength()</a:t>
            </a:r>
          </a:p>
          <a:p>
            <a:pPr marL="228600" indent="-228600">
              <a:lnSpc>
                <a:spcPct val="150000"/>
              </a:lnSpc>
              <a:buFont typeface="+mj-ea"/>
              <a:buAutoNum type="circleNumDbPlain"/>
            </a:pPr>
            <a:r>
              <a:rPr lang="en-US" altLang="ko-KR" sz="1200"/>
              <a:t>getProtocol()</a:t>
            </a:r>
          </a:p>
          <a:p>
            <a:pPr marL="228600" indent="-228600">
              <a:lnSpc>
                <a:spcPct val="150000"/>
              </a:lnSpc>
              <a:buFont typeface="+mj-ea"/>
              <a:buAutoNum type="circleNumDbPlain"/>
            </a:pPr>
            <a:r>
              <a:rPr lang="en-US" altLang="ko-KR" sz="1200"/>
              <a:t>getScheme()</a:t>
            </a:r>
          </a:p>
          <a:p>
            <a:pPr marL="228600" indent="-228600">
              <a:lnSpc>
                <a:spcPct val="150000"/>
              </a:lnSpc>
              <a:buFont typeface="+mj-ea"/>
              <a:buAutoNum type="circleNumDbPlain"/>
            </a:pPr>
            <a:r>
              <a:rPr lang="en-US" altLang="ko-KR" sz="1200"/>
              <a:t>getServerName()</a:t>
            </a:r>
          </a:p>
          <a:p>
            <a:pPr marL="228600" indent="-228600">
              <a:lnSpc>
                <a:spcPct val="150000"/>
              </a:lnSpc>
              <a:buFont typeface="+mj-ea"/>
              <a:buAutoNum type="circleNumDbPlain"/>
            </a:pPr>
            <a:r>
              <a:rPr lang="en-US" altLang="ko-KR" sz="1200"/>
              <a:t>getServerPort()</a:t>
            </a:r>
            <a:endParaRPr lang="ko-KR" altLang="en-US" sz="1200"/>
          </a:p>
        </p:txBody>
      </p:sp>
    </p:spTree>
    <p:extLst>
      <p:ext uri="{BB962C8B-B14F-4D97-AF65-F5344CB8AC3E}">
        <p14:creationId xmlns:p14="http://schemas.microsoft.com/office/powerpoint/2010/main" val="28573433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137B8-9D52-B62E-4689-10AE03AC48B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6B12E25B-3CC1-E123-A2D0-B635E42799A6}"/>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6FCD5C69-DDF2-6F93-9B44-27EB2C2A7244}"/>
              </a:ext>
            </a:extLst>
          </p:cNvPr>
          <p:cNvSpPr txBox="1"/>
          <p:nvPr/>
        </p:nvSpPr>
        <p:spPr>
          <a:xfrm>
            <a:off x="228600" y="575262"/>
            <a:ext cx="11472111" cy="1633973"/>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ExceptionHandlerExceptionResolver </a:t>
            </a:r>
            <a:r>
              <a:rPr lang="ko-KR" altLang="en-US" sz="1200">
                <a:latin typeface="+mn-ea"/>
              </a:rPr>
              <a:t>는 </a:t>
            </a:r>
            <a:r>
              <a:rPr lang="en-US" altLang="ko-KR" sz="1200">
                <a:latin typeface="+mn-ea"/>
              </a:rPr>
              <a:t>Spring MVC </a:t>
            </a:r>
            <a:r>
              <a:rPr lang="ko-KR" altLang="en-US" sz="1200">
                <a:latin typeface="+mn-ea"/>
              </a:rPr>
              <a:t>의 예외 처리 메커니즘 중 가장 널리 사용되는 구현체로</a:t>
            </a:r>
            <a:r>
              <a:rPr lang="en-US" altLang="ko-KR" sz="1200">
                <a:latin typeface="+mn-ea"/>
              </a:rPr>
              <a:t> </a:t>
            </a:r>
            <a:r>
              <a:rPr lang="ko-KR" altLang="en-US" sz="1200">
                <a:latin typeface="+mn-ea"/>
              </a:rPr>
              <a:t>컨트롤러 내부 또는 전역에서 </a:t>
            </a:r>
            <a:r>
              <a:rPr lang="en-US" altLang="ko-KR" sz="1200">
                <a:latin typeface="+mn-ea"/>
              </a:rPr>
              <a:t>@ExceptionHandler </a:t>
            </a:r>
            <a:r>
              <a:rPr lang="ko-KR" altLang="en-US" sz="1200">
                <a:latin typeface="+mn-ea"/>
              </a:rPr>
              <a:t>로 정의된 메서드를 호출하여 예외를 처리한다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REST API </a:t>
            </a:r>
            <a:r>
              <a:rPr lang="ko-KR" altLang="en-US" sz="1200">
                <a:latin typeface="+mn-ea"/>
              </a:rPr>
              <a:t>에서는 요청 데이터나 비즈니스 로직에 따라 오류 정보를 세밀하게 제어해야 할 경우가 많은데</a:t>
            </a:r>
            <a:r>
              <a:rPr lang="en-US" altLang="ko-KR" sz="1200">
                <a:latin typeface="+mn-ea"/>
              </a:rPr>
              <a:t> </a:t>
            </a:r>
            <a:r>
              <a:rPr lang="ko-KR" altLang="en-US" sz="1200">
                <a:latin typeface="+mn-ea"/>
              </a:rPr>
              <a:t>이런 동적이고 유연한 예외 처리가 가능하다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t>특정 컨트롤러와 밀접하게 연결된 예외 처리 뿐 아니라</a:t>
            </a:r>
            <a:r>
              <a:rPr lang="en-US" altLang="ko-KR" sz="1200"/>
              <a:t> </a:t>
            </a:r>
            <a:r>
              <a:rPr lang="en-US" altLang="ko-KR" sz="1200">
                <a:latin typeface="+mn-ea"/>
              </a:rPr>
              <a:t>@ControllerAdvice </a:t>
            </a:r>
            <a:r>
              <a:rPr lang="ko-KR" altLang="en-US" sz="1200">
                <a:latin typeface="+mn-ea"/>
              </a:rPr>
              <a:t>를 사용하면 모든 컨트롤러에서 공통적인 예외 처리 로직을 적용할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t>@ExceptionHandler </a:t>
            </a:r>
            <a:r>
              <a:rPr lang="ko-KR" altLang="en-US" sz="1200"/>
              <a:t>을 선언하게 되면 </a:t>
            </a:r>
            <a:r>
              <a:rPr lang="en-US" altLang="ko-KR" sz="1200"/>
              <a:t>Controller </a:t>
            </a:r>
            <a:r>
              <a:rPr lang="ko-KR" altLang="en-US" sz="1200"/>
              <a:t>처럼 </a:t>
            </a:r>
            <a:r>
              <a:rPr lang="en-US" altLang="ko-KR" sz="1200"/>
              <a:t>Method Arguments </a:t>
            </a:r>
            <a:r>
              <a:rPr lang="ko-KR" altLang="en-US" sz="1200"/>
              <a:t>및 </a:t>
            </a:r>
            <a:r>
              <a:rPr lang="en-US" altLang="ko-KR" sz="1200"/>
              <a:t>Return Values </a:t>
            </a:r>
            <a:r>
              <a:rPr lang="ko-KR" altLang="en-US" sz="1200"/>
              <a:t>로 다양한 형식을 지원하므로 클라이언트 요구를 충족할 수 있다</a:t>
            </a:r>
            <a:endParaRPr lang="en-US" altLang="ko-KR" sz="1200">
              <a:latin typeface="+mn-ea"/>
            </a:endParaRPr>
          </a:p>
        </p:txBody>
      </p:sp>
      <p:sp>
        <p:nvSpPr>
          <p:cNvPr id="9" name="직사각형 8">
            <a:extLst>
              <a:ext uri="{FF2B5EF4-FFF2-40B4-BE49-F238E27FC236}">
                <a16:creationId xmlns:a16="http://schemas.microsoft.com/office/drawing/2014/main" id="{E3E0E4F3-06A1-9F7B-1D5F-436D5ECD2B79}"/>
              </a:ext>
            </a:extLst>
          </p:cNvPr>
          <p:cNvSpPr/>
          <p:nvPr/>
        </p:nvSpPr>
        <p:spPr>
          <a:xfrm>
            <a:off x="108285" y="2648383"/>
            <a:ext cx="233429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 및 주요 속성</a:t>
            </a:r>
          </a:p>
        </p:txBody>
      </p:sp>
      <p:sp>
        <p:nvSpPr>
          <p:cNvPr id="3" name="모서리가 둥근 직사각형 38">
            <a:extLst>
              <a:ext uri="{FF2B5EF4-FFF2-40B4-BE49-F238E27FC236}">
                <a16:creationId xmlns:a16="http://schemas.microsoft.com/office/drawing/2014/main" id="{40D48421-0096-4085-03A3-BCD4693E462E}"/>
              </a:ext>
            </a:extLst>
          </p:cNvPr>
          <p:cNvSpPr/>
          <p:nvPr/>
        </p:nvSpPr>
        <p:spPr>
          <a:xfrm>
            <a:off x="402897" y="3100195"/>
            <a:ext cx="11386206" cy="3384794"/>
          </a:xfrm>
          <a:prstGeom prst="roundRect">
            <a:avLst>
              <a:gd name="adj" fmla="val 332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ExceptionHandlerExceptionResolver</a:t>
            </a: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p:txBody>
      </p:sp>
      <p:sp>
        <p:nvSpPr>
          <p:cNvPr id="4" name="TextBox 3">
            <a:extLst>
              <a:ext uri="{FF2B5EF4-FFF2-40B4-BE49-F238E27FC236}">
                <a16:creationId xmlns:a16="http://schemas.microsoft.com/office/drawing/2014/main" id="{3FD05035-4334-C696-8DD0-E6DA1A1E55B8}"/>
              </a:ext>
            </a:extLst>
          </p:cNvPr>
          <p:cNvSpPr txBox="1"/>
          <p:nvPr/>
        </p:nvSpPr>
        <p:spPr>
          <a:xfrm>
            <a:off x="511505" y="3634487"/>
            <a:ext cx="11087099" cy="2316211"/>
          </a:xfrm>
          <a:prstGeom prst="rect">
            <a:avLst/>
          </a:prstGeom>
          <a:noFill/>
        </p:spPr>
        <p:txBody>
          <a:bodyPr wrap="square">
            <a:spAutoFit/>
          </a:bodyPr>
          <a:lstStyle/>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accent4">
                    <a:lumMod val="75000"/>
                  </a:schemeClr>
                </a:solidFill>
                <a:latin typeface="+mn-ea"/>
              </a:rPr>
              <a:t>HandlerMethodArgumentResolverComposite</a:t>
            </a:r>
            <a:r>
              <a:rPr lang="en-US" altLang="ko-KR" sz="1200">
                <a:solidFill>
                  <a:schemeClr val="bg1">
                    <a:lumMod val="85000"/>
                  </a:schemeClr>
                </a:solidFill>
                <a:latin typeface="+mn-ea"/>
              </a:rPr>
              <a:t> </a:t>
            </a:r>
            <a:r>
              <a:rPr lang="en-US" altLang="ko-KR" sz="1200" b="1">
                <a:solidFill>
                  <a:schemeClr val="bg1">
                    <a:lumMod val="85000"/>
                  </a:schemeClr>
                </a:solidFill>
                <a:latin typeface="+mn-ea"/>
              </a:rPr>
              <a:t>argumentResolvers   </a:t>
            </a:r>
            <a:r>
              <a:rPr lang="en-US" altLang="ko-KR" sz="1200">
                <a:solidFill>
                  <a:schemeClr val="bg1">
                    <a:lumMod val="65000"/>
                  </a:schemeClr>
                </a:solidFill>
                <a:latin typeface="+mn-ea"/>
              </a:rPr>
              <a:t>// @ExceptionHandler </a:t>
            </a:r>
            <a:r>
              <a:rPr lang="ko-KR" altLang="en-US" sz="1200">
                <a:solidFill>
                  <a:schemeClr val="bg1">
                    <a:lumMod val="65000"/>
                  </a:schemeClr>
                </a:solidFill>
                <a:latin typeface="+mn-ea"/>
              </a:rPr>
              <a:t>메서드가 지원하는 파라미터 값 처리</a:t>
            </a:r>
            <a:endParaRPr lang="en-US" altLang="ko-KR" sz="1200">
              <a:solidFill>
                <a:schemeClr val="bg1">
                  <a:lumMod val="6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accent4">
                    <a:lumMod val="75000"/>
                  </a:schemeClr>
                </a:solidFill>
                <a:latin typeface="+mn-ea"/>
              </a:rPr>
              <a:t>HandlerMethodReturnValueHandlerComposite</a:t>
            </a:r>
            <a:r>
              <a:rPr lang="en-US" altLang="ko-KR" sz="1200">
                <a:solidFill>
                  <a:schemeClr val="bg1">
                    <a:lumMod val="85000"/>
                  </a:schemeClr>
                </a:solidFill>
                <a:latin typeface="+mn-ea"/>
              </a:rPr>
              <a:t> </a:t>
            </a:r>
            <a:r>
              <a:rPr lang="en-US" altLang="ko-KR" sz="1200" b="1">
                <a:solidFill>
                  <a:schemeClr val="bg1">
                    <a:lumMod val="85000"/>
                  </a:schemeClr>
                </a:solidFill>
                <a:latin typeface="+mn-ea"/>
              </a:rPr>
              <a:t>returnValueHandlers</a:t>
            </a:r>
            <a:r>
              <a:rPr lang="en-US" altLang="ko-KR" sz="1200">
                <a:solidFill>
                  <a:schemeClr val="bg1">
                    <a:lumMod val="85000"/>
                  </a:schemeClr>
                </a:solidFill>
                <a:latin typeface="+mn-ea"/>
              </a:rPr>
              <a:t>;</a:t>
            </a:r>
            <a:r>
              <a:rPr lang="en-US" altLang="ko-KR" sz="1200" b="1">
                <a:solidFill>
                  <a:schemeClr val="bg1">
                    <a:lumMod val="85000"/>
                  </a:schemeClr>
                </a:solidFill>
                <a:latin typeface="+mn-ea"/>
              </a:rPr>
              <a:t> </a:t>
            </a:r>
            <a:r>
              <a:rPr lang="en-US" altLang="ko-KR" sz="1200">
                <a:solidFill>
                  <a:schemeClr val="bg1">
                    <a:lumMod val="65000"/>
                  </a:schemeClr>
                </a:solidFill>
                <a:latin typeface="+mn-ea"/>
              </a:rPr>
              <a:t>// @ExceptionHandler </a:t>
            </a:r>
            <a:r>
              <a:rPr lang="ko-KR" altLang="en-US" sz="1200">
                <a:solidFill>
                  <a:schemeClr val="bg1">
                    <a:lumMod val="65000"/>
                  </a:schemeClr>
                </a:solidFill>
                <a:latin typeface="+mn-ea"/>
              </a:rPr>
              <a:t>메서드가 지원하는 반환 값 처리</a:t>
            </a:r>
            <a:endParaRPr lang="en-US" altLang="ko-KR" sz="1200">
              <a:solidFill>
                <a:schemeClr val="bg1">
                  <a:lumMod val="8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bg1">
                    <a:lumMod val="65000"/>
                  </a:schemeClr>
                </a:solidFill>
                <a:latin typeface="+mn-ea"/>
              </a:rPr>
              <a:t>final</a:t>
            </a:r>
            <a:r>
              <a:rPr lang="en-US" altLang="ko-KR" sz="1200">
                <a:solidFill>
                  <a:schemeClr val="bg1">
                    <a:lumMod val="85000"/>
                  </a:schemeClr>
                </a:solidFill>
                <a:latin typeface="+mn-ea"/>
              </a:rPr>
              <a:t> </a:t>
            </a:r>
            <a:r>
              <a:rPr lang="en-US" altLang="ko-KR" sz="1200">
                <a:solidFill>
                  <a:schemeClr val="accent4">
                    <a:lumMod val="75000"/>
                  </a:schemeClr>
                </a:solidFill>
                <a:latin typeface="+mn-ea"/>
              </a:rPr>
              <a:t>List&lt;HttpMessageConverter&lt;?&gt;&gt;</a:t>
            </a:r>
            <a:r>
              <a:rPr lang="en-US" altLang="ko-KR" sz="1200">
                <a:solidFill>
                  <a:schemeClr val="bg1">
                    <a:lumMod val="85000"/>
                  </a:schemeClr>
                </a:solidFill>
                <a:latin typeface="+mn-ea"/>
              </a:rPr>
              <a:t> </a:t>
            </a:r>
            <a:r>
              <a:rPr lang="en-US" altLang="ko-KR" sz="1200" b="1">
                <a:solidFill>
                  <a:schemeClr val="bg1">
                    <a:lumMod val="85000"/>
                  </a:schemeClr>
                </a:solidFill>
                <a:latin typeface="+mn-ea"/>
              </a:rPr>
              <a:t>messageConverters </a:t>
            </a:r>
            <a:r>
              <a:rPr lang="en-US" altLang="ko-KR" sz="1200">
                <a:solidFill>
                  <a:schemeClr val="bg1">
                    <a:lumMod val="65000"/>
                  </a:schemeClr>
                </a:solidFill>
                <a:latin typeface="+mn-ea"/>
              </a:rPr>
              <a:t>// </a:t>
            </a:r>
            <a:r>
              <a:rPr lang="ko-KR" altLang="en-US" sz="1200">
                <a:solidFill>
                  <a:schemeClr val="bg1">
                    <a:lumMod val="65000"/>
                  </a:schemeClr>
                </a:solidFill>
                <a:latin typeface="+mn-ea"/>
              </a:rPr>
              <a:t>예외 처리 시 </a:t>
            </a:r>
            <a:r>
              <a:rPr lang="en-US" altLang="ko-KR" sz="1200">
                <a:solidFill>
                  <a:schemeClr val="bg1">
                    <a:lumMod val="65000"/>
                  </a:schemeClr>
                </a:solidFill>
                <a:latin typeface="+mn-ea"/>
              </a:rPr>
              <a:t>Http </a:t>
            </a:r>
            <a:r>
              <a:rPr lang="ko-KR" altLang="en-US" sz="1200">
                <a:solidFill>
                  <a:schemeClr val="bg1">
                    <a:lumMod val="65000"/>
                  </a:schemeClr>
                </a:solidFill>
                <a:latin typeface="+mn-ea"/>
              </a:rPr>
              <a:t>본문 응답으로 변환 하기 위한 컨버터</a:t>
            </a:r>
            <a:endParaRPr lang="en-US" altLang="ko-KR" sz="1200" b="1">
              <a:solidFill>
                <a:schemeClr val="bg1">
                  <a:lumMod val="8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bg1">
                    <a:lumMod val="65000"/>
                  </a:schemeClr>
                </a:solidFill>
                <a:latin typeface="+mn-ea"/>
              </a:rPr>
              <a:t>final</a:t>
            </a:r>
            <a:r>
              <a:rPr lang="en-US" altLang="ko-KR" sz="1200">
                <a:solidFill>
                  <a:schemeClr val="bg1">
                    <a:lumMod val="85000"/>
                  </a:schemeClr>
                </a:solidFill>
                <a:latin typeface="+mn-ea"/>
              </a:rPr>
              <a:t> </a:t>
            </a:r>
            <a:r>
              <a:rPr lang="en-US" altLang="ko-KR" sz="1200">
                <a:solidFill>
                  <a:schemeClr val="accent4">
                    <a:lumMod val="75000"/>
                  </a:schemeClr>
                </a:solidFill>
                <a:latin typeface="+mn-ea"/>
              </a:rPr>
              <a:t>Map&lt;ControllerAdviceBean, ExceptionHandlerMethodResolver&gt;</a:t>
            </a:r>
            <a:r>
              <a:rPr lang="en-US" altLang="ko-KR" sz="1200">
                <a:solidFill>
                  <a:schemeClr val="bg1">
                    <a:lumMod val="85000"/>
                  </a:schemeClr>
                </a:solidFill>
                <a:latin typeface="+mn-ea"/>
              </a:rPr>
              <a:t> </a:t>
            </a:r>
            <a:r>
              <a:rPr lang="en-US" altLang="ko-KR" sz="1200" b="1">
                <a:solidFill>
                  <a:schemeClr val="bg1">
                    <a:lumMod val="85000"/>
                  </a:schemeClr>
                </a:solidFill>
                <a:latin typeface="+mn-ea"/>
              </a:rPr>
              <a:t>exceptionHandlerAdviceCache  </a:t>
            </a:r>
            <a:r>
              <a:rPr lang="en-US" altLang="ko-KR" sz="1200">
                <a:solidFill>
                  <a:schemeClr val="bg1">
                    <a:lumMod val="65000"/>
                  </a:schemeClr>
                </a:solidFill>
                <a:latin typeface="+mn-ea"/>
              </a:rPr>
              <a:t>// @ControllerAdvice </a:t>
            </a:r>
            <a:r>
              <a:rPr lang="ko-KR" altLang="en-US" sz="1200">
                <a:solidFill>
                  <a:schemeClr val="bg1">
                    <a:lumMod val="65000"/>
                  </a:schemeClr>
                </a:solidFill>
                <a:latin typeface="+mn-ea"/>
              </a:rPr>
              <a:t>와 관련된 객체 저장</a:t>
            </a:r>
            <a:endParaRPr lang="en-US" altLang="ko-KR" sz="1200">
              <a:solidFill>
                <a:schemeClr val="bg1">
                  <a:lumMod val="65000"/>
                </a:schemeClr>
              </a:solidFill>
              <a:latin typeface="+mn-ea"/>
            </a:endParaRPr>
          </a:p>
          <a:p>
            <a:pPr>
              <a:lnSpc>
                <a:spcPct val="150000"/>
              </a:lnSpc>
              <a:spcBef>
                <a:spcPts val="500"/>
              </a:spcBef>
            </a:pPr>
            <a:endParaRPr lang="en-US" altLang="ko-KR" sz="1200">
              <a:solidFill>
                <a:schemeClr val="bg1">
                  <a:lumMod val="65000"/>
                </a:schemeClr>
              </a:solidFill>
              <a:latin typeface="+mn-ea"/>
            </a:endParaRPr>
          </a:p>
          <a:p>
            <a:pPr>
              <a:lnSpc>
                <a:spcPct val="150000"/>
              </a:lnSpc>
              <a:spcBef>
                <a:spcPts val="500"/>
              </a:spcBef>
            </a:pPr>
            <a:r>
              <a:rPr lang="en-US" altLang="ko-KR" sz="1200">
                <a:solidFill>
                  <a:schemeClr val="bg1">
                    <a:lumMod val="65000"/>
                  </a:schemeClr>
                </a:solidFill>
                <a:latin typeface="+mn-ea"/>
              </a:rPr>
              <a:t>protected</a:t>
            </a:r>
            <a:r>
              <a:rPr lang="en-US" altLang="ko-KR" sz="1200">
                <a:solidFill>
                  <a:schemeClr val="bg1">
                    <a:lumMod val="85000"/>
                  </a:schemeClr>
                </a:solidFill>
                <a:latin typeface="+mn-ea"/>
              </a:rPr>
              <a:t> </a:t>
            </a:r>
            <a:r>
              <a:rPr lang="en-US" altLang="ko-KR" sz="1200">
                <a:solidFill>
                  <a:schemeClr val="accent4">
                    <a:lumMod val="75000"/>
                  </a:schemeClr>
                </a:solidFill>
                <a:latin typeface="+mn-ea"/>
              </a:rPr>
              <a:t>ModelAndView</a:t>
            </a:r>
            <a:r>
              <a:rPr lang="en-US" altLang="ko-KR" sz="1200">
                <a:solidFill>
                  <a:schemeClr val="bg1">
                    <a:lumMod val="85000"/>
                  </a:schemeClr>
                </a:solidFill>
                <a:latin typeface="+mn-ea"/>
              </a:rPr>
              <a:t> </a:t>
            </a:r>
            <a:r>
              <a:rPr lang="en-US" altLang="ko-KR" sz="1200" b="1">
                <a:solidFill>
                  <a:schemeClr val="bg1">
                    <a:lumMod val="85000"/>
                  </a:schemeClr>
                </a:solidFill>
                <a:latin typeface="+mn-ea"/>
              </a:rPr>
              <a:t>doResolveHandlerMethodException</a:t>
            </a:r>
            <a:r>
              <a:rPr lang="en-US" altLang="ko-KR" sz="1200">
                <a:solidFill>
                  <a:schemeClr val="bg1">
                    <a:lumMod val="65000"/>
                  </a:schemeClr>
                </a:solidFill>
                <a:latin typeface="+mn-ea"/>
              </a:rPr>
              <a:t>(HttpServletRequest request, HttpServletResponse response, HandlerMethod handlerMethod, Exception exception)</a:t>
            </a:r>
          </a:p>
        </p:txBody>
      </p:sp>
    </p:spTree>
    <p:extLst>
      <p:ext uri="{BB962C8B-B14F-4D97-AF65-F5344CB8AC3E}">
        <p14:creationId xmlns:p14="http://schemas.microsoft.com/office/powerpoint/2010/main" val="315073608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15AC8-9D63-D55C-DE7A-33CBB9F61CE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CFC24919-595D-4A71-C85A-56DFE0AC2C0E}"/>
              </a:ext>
            </a:extLst>
          </p:cNvPr>
          <p:cNvSpPr/>
          <p:nvPr/>
        </p:nvSpPr>
        <p:spPr>
          <a:xfrm>
            <a:off x="108285" y="185629"/>
            <a:ext cx="263482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6149043B-3AB3-33B8-6EE6-DFCF13F27019}"/>
              </a:ext>
            </a:extLst>
          </p:cNvPr>
          <p:cNvSpPr txBox="1"/>
          <p:nvPr/>
        </p:nvSpPr>
        <p:spPr>
          <a:xfrm>
            <a:off x="234616" y="632129"/>
            <a:ext cx="11610474"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 </a:t>
            </a:r>
            <a:r>
              <a:rPr lang="ko-KR" altLang="en-US" sz="1200">
                <a:latin typeface="+mn-ea"/>
              </a:rPr>
              <a:t>는 컨트롤러에 특정 예외를 처리하기 위한 메서드를 정의할 때 사용하는 어노테이션으로서 </a:t>
            </a:r>
            <a:r>
              <a:rPr lang="en-US" altLang="ko-KR" sz="1200">
                <a:latin typeface="+mn-ea"/>
              </a:rPr>
              <a:t>ExceptionHandlerExceptionResolver </a:t>
            </a:r>
            <a:r>
              <a:rPr lang="ko-KR" altLang="en-US" sz="1200">
                <a:latin typeface="+mn-ea"/>
              </a:rPr>
              <a:t>를 통해 실행되며</a:t>
            </a:r>
            <a:r>
              <a:rPr lang="en-US" altLang="ko-KR" sz="1200">
                <a:latin typeface="+mn-ea"/>
              </a:rPr>
              <a:t> </a:t>
            </a:r>
            <a:r>
              <a:rPr lang="ko-KR" altLang="en-US" sz="1200">
                <a:latin typeface="+mn-ea"/>
              </a:rPr>
              <a:t>컨트롤러 클래스에서만 작동하거나 </a:t>
            </a:r>
            <a:r>
              <a:rPr lang="en-US" altLang="ko-KR" sz="1200">
                <a:latin typeface="+mn-ea"/>
              </a:rPr>
              <a:t>@ControllerAdvice </a:t>
            </a:r>
            <a:r>
              <a:rPr lang="ko-KR" altLang="en-US" sz="1200">
                <a:latin typeface="+mn-ea"/>
              </a:rPr>
              <a:t>와 함께 사용하여 애플리케이션 전역적으로 동작하도록 설정할 수도 있다</a:t>
            </a:r>
            <a:endParaRPr lang="en-US" altLang="ko-KR" sz="1200">
              <a:latin typeface="+mn-ea"/>
            </a:endParaRPr>
          </a:p>
        </p:txBody>
      </p:sp>
      <p:sp>
        <p:nvSpPr>
          <p:cNvPr id="3" name="모서리가 둥근 직사각형 38">
            <a:extLst>
              <a:ext uri="{FF2B5EF4-FFF2-40B4-BE49-F238E27FC236}">
                <a16:creationId xmlns:a16="http://schemas.microsoft.com/office/drawing/2014/main" id="{E5A07F28-37A4-75FB-0DBA-CBE9BDDDC976}"/>
              </a:ext>
            </a:extLst>
          </p:cNvPr>
          <p:cNvSpPr/>
          <p:nvPr/>
        </p:nvSpPr>
        <p:spPr>
          <a:xfrm>
            <a:off x="589225" y="1441425"/>
            <a:ext cx="4349738" cy="857575"/>
          </a:xfrm>
          <a:prstGeom prst="roundRect">
            <a:avLst>
              <a:gd name="adj" fmla="val 766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ExceptionHandler</a:t>
            </a:r>
          </a:p>
          <a:p>
            <a:pPr algn="ctr">
              <a:lnSpc>
                <a:spcPct val="150000"/>
              </a:lnSpc>
              <a:spcBef>
                <a:spcPts val="400"/>
              </a:spcBef>
            </a:pPr>
            <a:r>
              <a:rPr lang="en-US" altLang="ko-KR" sz="1400">
                <a:solidFill>
                  <a:schemeClr val="bg1">
                    <a:lumMod val="65000"/>
                  </a:schemeClr>
                </a:solidFill>
              </a:rPr>
              <a:t>Class&lt;? extends Throwable&gt;[] value() default {}</a:t>
            </a:r>
          </a:p>
        </p:txBody>
      </p:sp>
      <p:sp>
        <p:nvSpPr>
          <p:cNvPr id="5" name="TextBox 4">
            <a:extLst>
              <a:ext uri="{FF2B5EF4-FFF2-40B4-BE49-F238E27FC236}">
                <a16:creationId xmlns:a16="http://schemas.microsoft.com/office/drawing/2014/main" id="{324E534F-C749-8F33-98D1-5E4A8822BB9A}"/>
              </a:ext>
            </a:extLst>
          </p:cNvPr>
          <p:cNvSpPr txBox="1"/>
          <p:nvPr/>
        </p:nvSpPr>
        <p:spPr>
          <a:xfrm>
            <a:off x="5047248" y="1843522"/>
            <a:ext cx="6160169" cy="525785"/>
          </a:xfrm>
          <a:prstGeom prst="rect">
            <a:avLst/>
          </a:prstGeom>
          <a:noFill/>
        </p:spPr>
        <p:txBody>
          <a:bodyPr wrap="square">
            <a:spAutoFit/>
          </a:bodyPr>
          <a:lstStyle/>
          <a:p>
            <a:pPr marL="228600" indent="-228600">
              <a:spcBef>
                <a:spcPts val="500"/>
              </a:spcBef>
              <a:buFont typeface="Arial" panose="020B0604020202020204" pitchFamily="34" charset="0"/>
              <a:buChar char="•"/>
            </a:pPr>
            <a:r>
              <a:rPr lang="en-US" altLang="ko-KR" sz="1200">
                <a:latin typeface="+mn-ea"/>
              </a:rPr>
              <a:t>@ExceptionHandler </a:t>
            </a:r>
            <a:r>
              <a:rPr lang="ko-KR" altLang="en-US" sz="1200">
                <a:latin typeface="+mn-ea"/>
              </a:rPr>
              <a:t>에서 어떤 예외를 처리할지 한 개 이상 지정 할 수 있다</a:t>
            </a:r>
            <a:endParaRPr lang="en-US" altLang="ko-KR" sz="1200">
              <a:latin typeface="+mn-ea"/>
            </a:endParaRPr>
          </a:p>
          <a:p>
            <a:pPr marL="228600" indent="-228600">
              <a:spcBef>
                <a:spcPts val="500"/>
              </a:spcBef>
              <a:buFont typeface="Arial" panose="020B0604020202020204" pitchFamily="34" charset="0"/>
              <a:buChar char="•"/>
            </a:pPr>
            <a:r>
              <a:rPr lang="ko-KR" altLang="en-US" sz="1200">
                <a:latin typeface="+mn-ea"/>
              </a:rPr>
              <a:t>만약 지정 하지 않으면</a:t>
            </a:r>
            <a:r>
              <a:rPr lang="en-US" altLang="ko-KR" sz="1200">
                <a:latin typeface="+mn-ea"/>
              </a:rPr>
              <a:t> </a:t>
            </a:r>
            <a:r>
              <a:rPr lang="ko-KR" altLang="en-US" sz="1200">
                <a:latin typeface="+mn-ea"/>
              </a:rPr>
              <a:t>메서드 매개변수에 적혀 있는 예외를 기본적으로 처리한다</a:t>
            </a:r>
            <a:endParaRPr lang="en-US" altLang="ko-KR" sz="1200">
              <a:latin typeface="+mn-ea"/>
            </a:endParaRPr>
          </a:p>
        </p:txBody>
      </p:sp>
      <p:sp>
        <p:nvSpPr>
          <p:cNvPr id="7" name="직사각형 6">
            <a:extLst>
              <a:ext uri="{FF2B5EF4-FFF2-40B4-BE49-F238E27FC236}">
                <a16:creationId xmlns:a16="http://schemas.microsoft.com/office/drawing/2014/main" id="{D31130EF-F596-962D-CD48-0ACB3CA4798F}"/>
              </a:ext>
            </a:extLst>
          </p:cNvPr>
          <p:cNvSpPr/>
          <p:nvPr/>
        </p:nvSpPr>
        <p:spPr>
          <a:xfrm>
            <a:off x="108285" y="2951253"/>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3" name="Rectangle 3">
            <a:extLst>
              <a:ext uri="{FF2B5EF4-FFF2-40B4-BE49-F238E27FC236}">
                <a16:creationId xmlns:a16="http://schemas.microsoft.com/office/drawing/2014/main" id="{5957C79C-AE99-A53F-D13B-F8166FC58CD0}"/>
              </a:ext>
            </a:extLst>
          </p:cNvPr>
          <p:cNvSpPr>
            <a:spLocks noChangeArrowheads="1"/>
          </p:cNvSpPr>
          <p:nvPr/>
        </p:nvSpPr>
        <p:spPr bwMode="auto">
          <a:xfrm>
            <a:off x="540776" y="3390892"/>
            <a:ext cx="10432024" cy="318670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@RestController</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class </a:t>
            </a:r>
            <a:r>
              <a:rPr kumimoji="0" lang="en-US" altLang="ko-KR" sz="1200" b="0" i="0" u="none" strike="noStrike" cap="none" normalizeH="0" baseline="0">
                <a:ln>
                  <a:noFill/>
                </a:ln>
                <a:solidFill>
                  <a:srgbClr val="BCBEC4"/>
                </a:solidFill>
                <a:effectLst/>
                <a:ea typeface="JetBrains Mono"/>
              </a:rPr>
              <a:t>Product</a:t>
            </a:r>
            <a:r>
              <a:rPr kumimoji="0" lang="ko-KR" altLang="ko-KR" sz="1200" b="0" i="0" u="none" strike="noStrike" cap="none" normalizeH="0" baseline="0">
                <a:ln>
                  <a:noFill/>
                </a:ln>
                <a:solidFill>
                  <a:srgbClr val="BCBEC4"/>
                </a:solidFill>
                <a:effectLst/>
                <a:ea typeface="JetBrains Mono"/>
              </a:rPr>
              <a:t>Controller {</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@GetMapping</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6AAB73"/>
                </a:solidFill>
                <a:effectLst/>
                <a:ea typeface="JetBrains Mono"/>
              </a:rPr>
              <a:t>"/product/{id}"</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getProduct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B3AE60"/>
                </a:solidFill>
                <a:effectLst/>
                <a:ea typeface="JetBrains Mono"/>
              </a:rPr>
              <a:t>@PathVariable </a:t>
            </a:r>
            <a:r>
              <a:rPr kumimoji="0" lang="ko-KR" altLang="ko-KR" sz="1200" b="0" i="0" u="none" strike="noStrike" cap="none" normalizeH="0" baseline="0">
                <a:ln>
                  <a:noFill/>
                </a:ln>
                <a:solidFill>
                  <a:srgbClr val="BCBEC4"/>
                </a:solidFill>
                <a:effectLst/>
                <a:ea typeface="JetBrains Mono"/>
              </a:rPr>
              <a:t>String id) {</a:t>
            </a:r>
            <a:br>
              <a:rPr kumimoji="0" lang="ko-KR"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throw new </a:t>
            </a:r>
            <a:r>
              <a:rPr kumimoji="0" lang="ko-KR" altLang="ko-KR" sz="1200" b="0" i="0" u="none" strike="noStrike" cap="none" normalizeH="0" baseline="0">
                <a:ln>
                  <a:noFill/>
                </a:ln>
                <a:solidFill>
                  <a:srgbClr val="BCBEC4"/>
                </a:solidFill>
                <a:effectLst/>
                <a:ea typeface="JetBrains Mono"/>
              </a:rPr>
              <a:t>ProductNotFoundException(</a:t>
            </a:r>
            <a:r>
              <a:rPr kumimoji="0" lang="ko-KR" altLang="ko-KR" sz="1200" b="0" i="0" u="none" strike="noStrike" cap="none" normalizeH="0" baseline="0">
                <a:ln>
                  <a:noFill/>
                </a:ln>
                <a:solidFill>
                  <a:srgbClr val="6AAB73"/>
                </a:solidFill>
                <a:effectLst/>
                <a:ea typeface="JetBrains Mono"/>
              </a:rPr>
              <a:t>"Product with ID " </a:t>
            </a:r>
            <a:r>
              <a:rPr kumimoji="0" lang="ko-KR" altLang="ko-KR" sz="1200" b="0" i="0" u="none" strike="noStrike" cap="none" normalizeH="0" baseline="0">
                <a:ln>
                  <a:noFill/>
                </a:ln>
                <a:solidFill>
                  <a:srgbClr val="BCBEC4"/>
                </a:solidFill>
                <a:effectLst/>
                <a:ea typeface="JetBrains Mono"/>
              </a:rPr>
              <a:t>+ id + </a:t>
            </a:r>
            <a:r>
              <a:rPr kumimoji="0" lang="ko-KR" altLang="ko-KR" sz="1200" b="0" i="0" u="none" strike="noStrike" cap="none" normalizeH="0" baseline="0">
                <a:ln>
                  <a:noFill/>
                </a:ln>
                <a:solidFill>
                  <a:srgbClr val="6AAB73"/>
                </a:solidFill>
                <a:effectLst/>
                <a:ea typeface="JetBrains Mono"/>
              </a:rPr>
              <a:t>" not found"</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@ExceptionHandler</a:t>
            </a:r>
            <a:r>
              <a:rPr kumimoji="0" lang="ko-KR" altLang="ko-KR" sz="1200" b="0" i="0" u="none" strike="noStrike" cap="none" normalizeH="0" baseline="0">
                <a:ln>
                  <a:noFill/>
                </a:ln>
                <a:solidFill>
                  <a:srgbClr val="BCBEC4"/>
                </a:solidFill>
                <a:effectLst/>
                <a:ea typeface="JetBrains Mono"/>
              </a:rPr>
              <a:t>(ProductNotFoundException.</a:t>
            </a:r>
            <a:r>
              <a:rPr kumimoji="0" lang="ko-KR" altLang="ko-KR" sz="1200" b="0" i="0" u="none" strike="noStrike" cap="none" normalizeH="0" baseline="0">
                <a:ln>
                  <a:noFill/>
                </a:ln>
                <a:solidFill>
                  <a:srgbClr val="CF8E6D"/>
                </a:solidFill>
                <a:effectLst/>
                <a:ea typeface="JetBrains Mono"/>
              </a:rPr>
              <a:t>class</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현재 컨트롤러에서 처리하고자 하는 예외를 메서드</a:t>
            </a:r>
            <a:r>
              <a:rPr lang="ko-KR" altLang="en-US" sz="1200">
                <a:solidFill>
                  <a:schemeClr val="bg1">
                    <a:lumMod val="50000"/>
                  </a:schemeClr>
                </a:solidFill>
                <a:ea typeface="JetBrains Mono"/>
              </a:rPr>
              <a:t>에</a:t>
            </a:r>
            <a:r>
              <a:rPr kumimoji="0" lang="ko-KR" altLang="en-US" sz="1200" b="0" i="0" u="none" strike="noStrike" cap="none" normalizeH="0" baseline="0">
                <a:ln>
                  <a:noFill/>
                </a:ln>
                <a:solidFill>
                  <a:schemeClr val="bg1">
                    <a:lumMod val="50000"/>
                  </a:schemeClr>
                </a:solidFill>
                <a:effectLst/>
                <a:ea typeface="JetBrains Mono"/>
              </a:rPr>
              <a:t> 정의 한다</a:t>
            </a:r>
            <a:br>
              <a:rPr kumimoji="0" lang="ko-KR" altLang="ko-KR" sz="1200" b="0" i="0" u="none" strike="noStrike" cap="none" normalizeH="0" baseline="0">
                <a:ln>
                  <a:noFill/>
                </a:ln>
                <a:solidFill>
                  <a:schemeClr val="bg1">
                    <a:lumMod val="50000"/>
                  </a:schemeClr>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chemeClr val="bg1">
                    <a:lumMod val="75000"/>
                  </a:schemeClr>
                </a:solidFill>
                <a:effectLst/>
                <a:ea typeface="JetBrains Mono"/>
              </a:rPr>
              <a:t>new ResponseEntity&lt;</a:t>
            </a:r>
            <a:r>
              <a:rPr lang="en-US" altLang="ko-KR" sz="1200">
                <a:solidFill>
                  <a:schemeClr val="bg1">
                    <a:lumMod val="75000"/>
                  </a:schemeClr>
                </a:solidFill>
                <a:ea typeface="JetBrains Mono"/>
              </a:rPr>
              <a:t>String&gt;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56A8F5"/>
                </a:solidFill>
                <a:effectLst/>
                <a:ea typeface="JetBrains Mono"/>
              </a:rPr>
              <a:t>handleProductNotFound</a:t>
            </a:r>
            <a:r>
              <a:rPr kumimoji="0" lang="ko-KR" altLang="ko-KR" sz="1200" b="0" i="0" u="none" strike="noStrike" cap="none" normalizeH="0" baseline="0">
                <a:ln>
                  <a:noFill/>
                </a:ln>
                <a:solidFill>
                  <a:srgbClr val="BCBEC4"/>
                </a:solidFill>
                <a:effectLst/>
                <a:ea typeface="JetBrains Mono"/>
              </a:rPr>
              <a:t>(ProductNotFoundException ex)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en-US" altLang="ko-KR" sz="1200" b="0" i="0" u="none" strike="noStrike" cap="none" normalizeH="0" baseline="0">
                <a:ln>
                  <a:noFill/>
                </a:ln>
                <a:solidFill>
                  <a:schemeClr val="bg1">
                    <a:lumMod val="75000"/>
                  </a:schemeClr>
                </a:solidFill>
                <a:effectLst/>
                <a:ea typeface="JetBrains Mono"/>
              </a:rPr>
              <a:t>new ResponseEntity&lt;&gt;(</a:t>
            </a:r>
            <a:r>
              <a:rPr kumimoji="0" lang="ko-KR" altLang="ko-KR" sz="1200" b="0" i="0" u="none" strike="noStrike" cap="none" normalizeH="0" baseline="0">
                <a:ln>
                  <a:noFill/>
                </a:ln>
                <a:solidFill>
                  <a:srgbClr val="BCBEC4"/>
                </a:solidFill>
                <a:effectLst/>
                <a:ea typeface="JetBrains Mono"/>
              </a:rPr>
              <a:t>ex.getMessage()</a:t>
            </a:r>
            <a:r>
              <a:rPr kumimoji="0" lang="en-US" altLang="ko-KR" sz="1200" b="0" i="0" u="none" strike="noStrike" cap="none" normalizeH="0" baseline="0">
                <a:ln>
                  <a:noFill/>
                </a:ln>
                <a:solidFill>
                  <a:schemeClr val="bg1">
                    <a:lumMod val="75000"/>
                  </a:schemeClr>
                </a:solidFill>
                <a:effectLst/>
                <a:ea typeface="JetBrains Mono"/>
              </a:rPr>
              <a:t>, HttpStatus.</a:t>
            </a:r>
            <a:r>
              <a:rPr kumimoji="0" lang="en-US" altLang="ko-KR" sz="1200" b="0" i="0" u="none" strike="noStrike" cap="none" normalizeH="0" baseline="0">
                <a:ln>
                  <a:noFill/>
                </a:ln>
                <a:solidFill>
                  <a:schemeClr val="accent4">
                    <a:lumMod val="75000"/>
                  </a:schemeClr>
                </a:solidFill>
                <a:effectLst/>
                <a:ea typeface="JetBrains Mono"/>
              </a:rPr>
              <a:t>BAD_REQUEST</a:t>
            </a:r>
            <a:r>
              <a:rPr kumimoji="0" lang="en-US" altLang="ko-KR" sz="1200" b="0" i="0" u="none" strike="noStrike" cap="none" normalizeH="0" baseline="0">
                <a:ln>
                  <a:noFill/>
                </a:ln>
                <a:solidFill>
                  <a:schemeClr val="bg1">
                    <a:lumMod val="75000"/>
                  </a:schemeClr>
                </a:solidFill>
                <a:effectLst/>
                <a:ea typeface="JetBrains Mono"/>
              </a:rPr>
              <a: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cxnSp>
        <p:nvCxnSpPr>
          <p:cNvPr id="15" name="직선 화살표 연결선 14">
            <a:extLst>
              <a:ext uri="{FF2B5EF4-FFF2-40B4-BE49-F238E27FC236}">
                <a16:creationId xmlns:a16="http://schemas.microsoft.com/office/drawing/2014/main" id="{4E0ABCBF-BC98-B018-D7DA-D8BE48DAB61A}"/>
              </a:ext>
            </a:extLst>
          </p:cNvPr>
          <p:cNvCxnSpPr>
            <a:cxnSpLocks/>
          </p:cNvCxnSpPr>
          <p:nvPr/>
        </p:nvCxnSpPr>
        <p:spPr>
          <a:xfrm>
            <a:off x="2743109" y="4830679"/>
            <a:ext cx="529480" cy="58589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5F308FA-146D-33E6-E3FB-A54E823C8A3D}"/>
              </a:ext>
            </a:extLst>
          </p:cNvPr>
          <p:cNvSpPr txBox="1"/>
          <p:nvPr/>
        </p:nvSpPr>
        <p:spPr>
          <a:xfrm>
            <a:off x="5047248" y="1566523"/>
            <a:ext cx="685799" cy="276999"/>
          </a:xfrm>
          <a:prstGeom prst="rect">
            <a:avLst/>
          </a:prstGeom>
          <a:noFill/>
        </p:spPr>
        <p:txBody>
          <a:bodyPr wrap="square">
            <a:spAutoFit/>
          </a:bodyPr>
          <a:lstStyle/>
          <a:p>
            <a:r>
              <a:rPr lang="en-US" altLang="ko-KR" sz="1200" b="1"/>
              <a:t>value()</a:t>
            </a:r>
            <a:endParaRPr lang="ko-KR" altLang="en-US" sz="1200" b="1"/>
          </a:p>
        </p:txBody>
      </p:sp>
    </p:spTree>
    <p:extLst>
      <p:ext uri="{BB962C8B-B14F-4D97-AF65-F5344CB8AC3E}">
        <p14:creationId xmlns:p14="http://schemas.microsoft.com/office/powerpoint/2010/main" val="199029023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1FECD-E5BD-2FBB-6852-253F86CEE3E9}"/>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EA6993C9-4182-ECE8-70D3-68D7792C5EBD}"/>
              </a:ext>
            </a:extLst>
          </p:cNvPr>
          <p:cNvSpPr/>
          <p:nvPr/>
        </p:nvSpPr>
        <p:spPr>
          <a:xfrm>
            <a:off x="108285" y="185629"/>
            <a:ext cx="333937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우선 순위에 따른 예외 처리</a:t>
            </a:r>
          </a:p>
        </p:txBody>
      </p:sp>
      <p:sp>
        <p:nvSpPr>
          <p:cNvPr id="8" name="Rectangle 2">
            <a:extLst>
              <a:ext uri="{FF2B5EF4-FFF2-40B4-BE49-F238E27FC236}">
                <a16:creationId xmlns:a16="http://schemas.microsoft.com/office/drawing/2014/main" id="{29C5C606-B145-373D-66CC-261BB18FA99E}"/>
              </a:ext>
            </a:extLst>
          </p:cNvPr>
          <p:cNvSpPr>
            <a:spLocks noChangeArrowheads="1"/>
          </p:cNvSpPr>
          <p:nvPr/>
        </p:nvSpPr>
        <p:spPr bwMode="auto">
          <a:xfrm>
            <a:off x="625644" y="1320960"/>
            <a:ext cx="7862635"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PriorityExceptionController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handlePriority</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lang="en-US" altLang="ko-KR" sz="1100">
                <a:solidFill>
                  <a:srgbClr val="BCBEC4"/>
                </a:solidFill>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ChildException1</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.equals(value))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ParentException</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ParentException</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chemeClr val="bg1">
                    <a:lumMod val="50000"/>
                  </a:schemeClr>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보다 구체적인 예외를 먼저 처리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ChildException1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ChildException1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lang="ko-KR" altLang="en-US" sz="1100">
                <a:solidFill>
                  <a:srgbClr val="7A7E85"/>
                </a:solidFill>
                <a:ea typeface="JetBrains Mono"/>
                <a:cs typeface="Courier New" panose="02070309020205020404" pitchFamily="49" charset="0"/>
              </a:rPr>
              <a:t>상위 클래스인</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ParentException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은 마지막에 처리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ParentException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7" name="TextBox 26">
            <a:extLst>
              <a:ext uri="{FF2B5EF4-FFF2-40B4-BE49-F238E27FC236}">
                <a16:creationId xmlns:a16="http://schemas.microsoft.com/office/drawing/2014/main" id="{9235E21B-3C72-408A-9DEB-AF4B9EB5C595}"/>
              </a:ext>
            </a:extLst>
          </p:cNvPr>
          <p:cNvSpPr txBox="1"/>
          <p:nvPr/>
        </p:nvSpPr>
        <p:spPr>
          <a:xfrm>
            <a:off x="396040" y="554961"/>
            <a:ext cx="998119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예외가 발생했을 때 자식 클래스 예외 처리 메서드는 항상 상위 클래스 예외 처리 메서드보다 우선적으로 호출된다</a:t>
            </a:r>
            <a:endParaRPr lang="en-US" altLang="ko-KR" sz="1200"/>
          </a:p>
          <a:p>
            <a:pPr marL="171450" indent="-171450">
              <a:lnSpc>
                <a:spcPct val="150000"/>
              </a:lnSpc>
              <a:buFont typeface="Arial" panose="020B0604020202020204" pitchFamily="34" charset="0"/>
              <a:buChar char="•"/>
            </a:pPr>
            <a:r>
              <a:rPr lang="ko-KR" altLang="en-US" sz="1200"/>
              <a:t>즉 구체적인 예외 클래스가 매핑된 </a:t>
            </a:r>
            <a:r>
              <a:rPr lang="en-US" altLang="ko-KR" sz="1200"/>
              <a:t>@ExceptionHandler </a:t>
            </a:r>
            <a:r>
              <a:rPr lang="ko-KR" altLang="en-US" sz="1200"/>
              <a:t>가 우선적으로 호출되며</a:t>
            </a:r>
            <a:r>
              <a:rPr lang="en-US" altLang="ko-KR" sz="1200"/>
              <a:t> </a:t>
            </a:r>
            <a:r>
              <a:rPr lang="ko-KR" altLang="en-US" sz="1200"/>
              <a:t>덜 구체적인</a:t>
            </a:r>
            <a:r>
              <a:rPr lang="en-US" altLang="ko-KR" sz="1200"/>
              <a:t> </a:t>
            </a:r>
            <a:r>
              <a:rPr lang="ko-KR" altLang="en-US" sz="1200"/>
              <a:t>예외 처리 메서드는 그 다음 순위로 처리된다</a:t>
            </a:r>
          </a:p>
        </p:txBody>
      </p:sp>
      <p:sp>
        <p:nvSpPr>
          <p:cNvPr id="28" name="Rectangle 3">
            <a:extLst>
              <a:ext uri="{FF2B5EF4-FFF2-40B4-BE49-F238E27FC236}">
                <a16:creationId xmlns:a16="http://schemas.microsoft.com/office/drawing/2014/main" id="{2CA53102-8DCD-4688-A278-189CAE42A467}"/>
              </a:ext>
            </a:extLst>
          </p:cNvPr>
          <p:cNvSpPr>
            <a:spLocks noChangeArrowheads="1"/>
          </p:cNvSpPr>
          <p:nvPr/>
        </p:nvSpPr>
        <p:spPr bwMode="auto">
          <a:xfrm>
            <a:off x="8650705" y="1320960"/>
            <a:ext cx="3465095"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부모 예외 클래스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ParentException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RuntimeException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자식 예외 클래스</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1</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ChildException1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ParentException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자식 예외 클래스</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2</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ChildException2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ParentException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33372396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638A-8CEE-5355-EC81-EC51D5EA067D}"/>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F882D572-3DEA-47BA-1E3B-6FAD0027BD97}"/>
              </a:ext>
            </a:extLst>
          </p:cNvPr>
          <p:cNvSpPr/>
          <p:nvPr/>
        </p:nvSpPr>
        <p:spPr>
          <a:xfrm>
            <a:off x="108285" y="185629"/>
            <a:ext cx="27959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여러 개의 예외를 지정</a:t>
            </a:r>
          </a:p>
        </p:txBody>
      </p:sp>
      <p:sp>
        <p:nvSpPr>
          <p:cNvPr id="8" name="Rectangle 2">
            <a:extLst>
              <a:ext uri="{FF2B5EF4-FFF2-40B4-BE49-F238E27FC236}">
                <a16:creationId xmlns:a16="http://schemas.microsoft.com/office/drawing/2014/main" id="{F86FCF9F-5C77-2C10-CC65-BA836B933EC9}"/>
              </a:ext>
            </a:extLst>
          </p:cNvPr>
          <p:cNvSpPr>
            <a:spLocks noChangeArrowheads="1"/>
          </p:cNvSpPr>
          <p:nvPr/>
        </p:nvSpPr>
        <p:spPr bwMode="auto">
          <a:xfrm>
            <a:off x="571987" y="975876"/>
            <a:ext cx="7862635"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handlePriority</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lang="en-US" altLang="ko-KR" sz="1100">
                <a:solidFill>
                  <a:srgbClr val="BCBEC4"/>
                </a:solidFill>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.equals(value))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chemeClr val="bg1">
                    <a:lumMod val="50000"/>
                  </a:schemeClr>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rgbClr val="CF8E6D"/>
                </a:solidFill>
                <a:effectLst/>
                <a:ea typeface="JetBrains Mono"/>
              </a:rPr>
              <a:t>,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rgbClr val="CF8E6D"/>
                </a:solidFill>
                <a:effectLst/>
                <a:ea typeface="JetBrains Mono"/>
              </a:rPr>
              <a:t>,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chemeClr val="bg1">
                    <a:lumMod val="75000"/>
                  </a:schemeClr>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Exception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Exception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endParaRPr kumimoji="0" lang="ko-KR" altLang="ko-KR" sz="1100" b="0" i="0" u="none" strike="noStrike" cap="none" normalizeH="0" baseline="0">
              <a:ln>
                <a:noFill/>
              </a:ln>
              <a:solidFill>
                <a:schemeClr val="tx1"/>
              </a:solidFill>
              <a:effectLst/>
            </a:endParaRPr>
          </a:p>
        </p:txBody>
      </p:sp>
      <p:sp>
        <p:nvSpPr>
          <p:cNvPr id="27" name="TextBox 26">
            <a:extLst>
              <a:ext uri="{FF2B5EF4-FFF2-40B4-BE49-F238E27FC236}">
                <a16:creationId xmlns:a16="http://schemas.microsoft.com/office/drawing/2014/main" id="{EDD6C89A-19C0-0EF8-AD1B-A1669E18D5C1}"/>
              </a:ext>
            </a:extLst>
          </p:cNvPr>
          <p:cNvSpPr txBox="1"/>
          <p:nvPr/>
        </p:nvSpPr>
        <p:spPr>
          <a:xfrm>
            <a:off x="396041" y="554961"/>
            <a:ext cx="5150517"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하나의 </a:t>
            </a:r>
            <a:r>
              <a:rPr lang="en-US" altLang="ko-KR" sz="1200"/>
              <a:t>@ExceptionHandler </a:t>
            </a:r>
            <a:r>
              <a:rPr lang="ko-KR" altLang="en-US" sz="1200"/>
              <a:t>에서 여러 예외를 동시에 처리할 수 있다</a:t>
            </a:r>
          </a:p>
        </p:txBody>
      </p:sp>
      <p:sp>
        <p:nvSpPr>
          <p:cNvPr id="2" name="Rectangle 2">
            <a:extLst>
              <a:ext uri="{FF2B5EF4-FFF2-40B4-BE49-F238E27FC236}">
                <a16:creationId xmlns:a16="http://schemas.microsoft.com/office/drawing/2014/main" id="{EC21954A-D45A-672B-A45B-64C8A72F7D60}"/>
              </a:ext>
            </a:extLst>
          </p:cNvPr>
          <p:cNvSpPr>
            <a:spLocks noChangeArrowheads="1"/>
          </p:cNvSpPr>
          <p:nvPr/>
        </p:nvSpPr>
        <p:spPr bwMode="auto">
          <a:xfrm>
            <a:off x="571987" y="4446327"/>
            <a:ext cx="7862635"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"/default"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handleDefault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"Default exception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handleIllegalStateException</a:t>
            </a:r>
            <a:r>
              <a:rPr kumimoji="0" lang="ko-KR" altLang="ko-KR" sz="1100" b="0" i="0" u="none" strike="noStrike" cap="none" normalizeH="0" baseline="0">
                <a:ln>
                  <a:noFill/>
                </a:ln>
                <a:solidFill>
                  <a:srgbClr val="BCBEC4"/>
                </a:solidFill>
                <a:effectLst/>
                <a:ea typeface="JetBrains Mono"/>
              </a:rPr>
              <a:t>(IllegalStateException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"Handled default exception: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sp>
        <p:nvSpPr>
          <p:cNvPr id="3" name="직사각형 2">
            <a:extLst>
              <a:ext uri="{FF2B5EF4-FFF2-40B4-BE49-F238E27FC236}">
                <a16:creationId xmlns:a16="http://schemas.microsoft.com/office/drawing/2014/main" id="{5DCB192E-B03D-F523-3E34-30F17B80E623}"/>
              </a:ext>
            </a:extLst>
          </p:cNvPr>
          <p:cNvSpPr/>
          <p:nvPr/>
        </p:nvSpPr>
        <p:spPr>
          <a:xfrm>
            <a:off x="108285" y="3981592"/>
            <a:ext cx="325762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예외를 지정하지 않는 경우</a:t>
            </a:r>
          </a:p>
        </p:txBody>
      </p:sp>
      <p:sp>
        <p:nvSpPr>
          <p:cNvPr id="4" name="TextBox 3">
            <a:extLst>
              <a:ext uri="{FF2B5EF4-FFF2-40B4-BE49-F238E27FC236}">
                <a16:creationId xmlns:a16="http://schemas.microsoft.com/office/drawing/2014/main" id="{3C626AE0-4A57-4300-AF12-9C212F2B5AF4}"/>
              </a:ext>
            </a:extLst>
          </p:cNvPr>
          <p:cNvSpPr txBox="1"/>
          <p:nvPr/>
        </p:nvSpPr>
        <p:spPr>
          <a:xfrm>
            <a:off x="2110039" y="5527901"/>
            <a:ext cx="2654467" cy="261610"/>
          </a:xfrm>
          <a:prstGeom prst="rect">
            <a:avLst/>
          </a:prstGeom>
          <a:noFill/>
        </p:spPr>
        <p:txBody>
          <a:bodyPr wrap="square">
            <a:spAutoFit/>
          </a:bodyPr>
          <a:lstStyle/>
          <a:p>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en-US" altLang="ko-KR" sz="1100" b="0" i="0" u="none" strike="noStrike" cap="none" normalizeH="0" baseline="0">
                <a:ln>
                  <a:noFill/>
                </a:ln>
                <a:solidFill>
                  <a:schemeClr val="bg1">
                    <a:lumMod val="50000"/>
                  </a:schemeClr>
                </a:solidFill>
                <a:effectLst/>
                <a:ea typeface="JetBrains Mono"/>
              </a:rPr>
              <a:t>IllegalStateException </a:t>
            </a:r>
            <a:r>
              <a:rPr kumimoji="0" lang="ko-KR" altLang="en-US" sz="1100" b="0" i="0" u="none" strike="noStrike" cap="none" normalizeH="0" baseline="0">
                <a:ln>
                  <a:noFill/>
                </a:ln>
                <a:solidFill>
                  <a:schemeClr val="bg1">
                    <a:lumMod val="50000"/>
                  </a:schemeClr>
                </a:solidFill>
                <a:effectLst/>
                <a:ea typeface="JetBrains Mono"/>
              </a:rPr>
              <a:t>예외가 지정됨</a:t>
            </a:r>
            <a:endParaRPr lang="ko-KR" altLang="en-US" sz="1100"/>
          </a:p>
        </p:txBody>
      </p:sp>
    </p:spTree>
    <p:extLst>
      <p:ext uri="{BB962C8B-B14F-4D97-AF65-F5344CB8AC3E}">
        <p14:creationId xmlns:p14="http://schemas.microsoft.com/office/powerpoint/2010/main" val="428174278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07266-3061-6C8E-DA0F-1E404EADDA3B}"/>
            </a:ext>
          </a:extLst>
        </p:cNvPr>
        <p:cNvGrpSpPr/>
        <p:nvPr/>
      </p:nvGrpSpPr>
      <p:grpSpPr>
        <a:xfrm>
          <a:off x="0" y="0"/>
          <a:ext cx="0" cy="0"/>
          <a:chOff x="0" y="0"/>
          <a:chExt cx="0" cy="0"/>
        </a:xfrm>
      </p:grpSpPr>
      <p:sp>
        <p:nvSpPr>
          <p:cNvPr id="15" name="직사각형 14">
            <a:extLst>
              <a:ext uri="{FF2B5EF4-FFF2-40B4-BE49-F238E27FC236}">
                <a16:creationId xmlns:a16="http://schemas.microsoft.com/office/drawing/2014/main" id="{C6BB10AC-2F1E-D9B3-5C6A-338FAE5D890C}"/>
              </a:ext>
            </a:extLst>
          </p:cNvPr>
          <p:cNvSpPr/>
          <p:nvPr/>
        </p:nvSpPr>
        <p:spPr>
          <a:xfrm>
            <a:off x="73393" y="206619"/>
            <a:ext cx="27574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HTML </a:t>
            </a:r>
            <a:r>
              <a:rPr lang="ko-KR" altLang="en-US" b="1">
                <a:solidFill>
                  <a:schemeClr val="accent1">
                    <a:lumMod val="75000"/>
                  </a:schemeClr>
                </a:solidFill>
                <a:latin typeface="+mn-ea"/>
              </a:rPr>
              <a:t>오류 화면 응답</a:t>
            </a:r>
          </a:p>
        </p:txBody>
      </p:sp>
      <p:sp>
        <p:nvSpPr>
          <p:cNvPr id="25" name="Rectangle 1">
            <a:extLst>
              <a:ext uri="{FF2B5EF4-FFF2-40B4-BE49-F238E27FC236}">
                <a16:creationId xmlns:a16="http://schemas.microsoft.com/office/drawing/2014/main" id="{A3BA110C-3B14-D5CA-32E4-2D714392708C}"/>
              </a:ext>
            </a:extLst>
          </p:cNvPr>
          <p:cNvSpPr>
            <a:spLocks noChangeArrowheads="1"/>
          </p:cNvSpPr>
          <p:nvPr/>
        </p:nvSpPr>
        <p:spPr bwMode="auto">
          <a:xfrm>
            <a:off x="458401" y="650840"/>
            <a:ext cx="5286677" cy="255114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56A8F5"/>
                </a:solidFill>
                <a:effectLst/>
                <a:latin typeface="Arial Unicode MS"/>
                <a:ea typeface="JetBrains Mono"/>
              </a:rPr>
              <a:t>argumentE</a:t>
            </a:r>
            <a:r>
              <a:rPr kumimoji="0" lang="ko-KR" altLang="ko-KR" sz="1200" b="0" i="0" u="none" strike="noStrike" cap="none" normalizeH="0" baseline="0">
                <a:ln>
                  <a:noFill/>
                </a:ln>
                <a:solidFill>
                  <a:srgbClr val="56A8F5"/>
                </a:solidFill>
                <a:effectLst/>
                <a:latin typeface="Arial Unicode MS"/>
                <a:ea typeface="JetBrains Mono"/>
              </a:rPr>
              <a:t>xception</a:t>
            </a:r>
            <a:r>
              <a:rPr kumimoji="0" lang="ko-KR" altLang="ko-KR" sz="1200" b="0" i="0" u="none" strike="noStrike" cap="none" normalizeH="0" baseline="0">
                <a:ln>
                  <a:noFill/>
                </a:ln>
                <a:solidFill>
                  <a:srgbClr val="BCBEC4"/>
                </a:solidFill>
                <a:effectLst/>
                <a:latin typeface="Arial Unicode MS"/>
                <a:ea typeface="JetBrains Mono"/>
              </a:rPr>
              <a:t>(IllegalArgumentException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ModelAndView mav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mav;</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7" name="Rectangle 1">
            <a:extLst>
              <a:ext uri="{FF2B5EF4-FFF2-40B4-BE49-F238E27FC236}">
                <a16:creationId xmlns:a16="http://schemas.microsoft.com/office/drawing/2014/main" id="{FDC6F811-0B4E-D930-A3BD-B4F40AAD7718}"/>
              </a:ext>
            </a:extLst>
          </p:cNvPr>
          <p:cNvSpPr>
            <a:spLocks noChangeArrowheads="1"/>
          </p:cNvSpPr>
          <p:nvPr/>
        </p:nvSpPr>
        <p:spPr bwMode="auto">
          <a:xfrm>
            <a:off x="458402" y="4053144"/>
            <a:ext cx="11008896"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@RestControllerAdvice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RestControllerExceptionHandler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Custom</a:t>
            </a:r>
            <a:r>
              <a:rPr kumimoji="0" lang="ko-KR" altLang="ko-KR" sz="1200" b="0" i="0" u="none" strike="noStrike" cap="none" normalizeH="0" baseline="0">
                <a:ln>
                  <a:noFill/>
                </a:ln>
                <a:solidFill>
                  <a:srgbClr val="BCBEC4"/>
                </a:solidFill>
                <a:effectLst/>
                <a:latin typeface="Arial Unicode MS"/>
                <a:ea typeface="JetBrains Mono"/>
              </a:rPr>
              <a: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ResponseEntity&lt;String&gt; </a:t>
            </a:r>
            <a:r>
              <a:rPr kumimoji="0" lang="ko-KR" altLang="ko-KR" sz="1200" b="0" i="0" u="none" strike="noStrike" cap="none" normalizeH="0" baseline="0">
                <a:ln>
                  <a:noFill/>
                </a:ln>
                <a:solidFill>
                  <a:srgbClr val="56A8F5"/>
                </a:solidFill>
                <a:effectLst/>
                <a:latin typeface="Arial Unicode MS"/>
                <a:ea typeface="JetBrains Mono"/>
              </a:rPr>
              <a:t>handleException</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Custom</a:t>
            </a:r>
            <a:r>
              <a:rPr kumimoji="0" lang="ko-KR" altLang="ko-KR" sz="1200" b="0" i="0" u="none" strike="noStrike" cap="none" normalizeH="0" baseline="0">
                <a:ln>
                  <a:noFill/>
                </a:ln>
                <a:solidFill>
                  <a:srgbClr val="BCBEC4"/>
                </a:solidFill>
                <a:effectLst/>
                <a:latin typeface="Arial Unicode MS"/>
                <a:ea typeface="JetBrains Mono"/>
              </a:rPr>
              <a:t>Exception ex)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ErrorResponse errorResponse = new ErrorResponse(“error", e.getMessage());</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ResponseEntity.status(HttpStatus.BAD_REQUEST).body(</a:t>
            </a:r>
            <a:r>
              <a:rPr lang="en-US" altLang="ko-KR" sz="1200">
                <a:solidFill>
                  <a:srgbClr val="BCBEC4"/>
                </a:solidFill>
                <a:latin typeface="Arial Unicode MS"/>
                <a:ea typeface="JetBrains Mono"/>
              </a:rPr>
              <a:t>errorResponse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E3D8ADE7-A3A4-AAEE-9DF4-0B0A436D317B}"/>
              </a:ext>
            </a:extLst>
          </p:cNvPr>
          <p:cNvSpPr/>
          <p:nvPr/>
        </p:nvSpPr>
        <p:spPr>
          <a:xfrm>
            <a:off x="132640" y="3656013"/>
            <a:ext cx="21548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a:t>
            </a:r>
          </a:p>
        </p:txBody>
      </p:sp>
      <p:sp>
        <p:nvSpPr>
          <p:cNvPr id="5" name="TextBox 4">
            <a:extLst>
              <a:ext uri="{FF2B5EF4-FFF2-40B4-BE49-F238E27FC236}">
                <a16:creationId xmlns:a16="http://schemas.microsoft.com/office/drawing/2014/main" id="{59D50DFF-E196-1A4A-80A3-9F1B024D26A1}"/>
              </a:ext>
            </a:extLst>
          </p:cNvPr>
          <p:cNvSpPr txBox="1"/>
          <p:nvPr/>
        </p:nvSpPr>
        <p:spPr>
          <a:xfrm>
            <a:off x="6369218" y="5500255"/>
            <a:ext cx="3358314" cy="261610"/>
          </a:xfrm>
          <a:prstGeom prst="rect">
            <a:avLst/>
          </a:prstGeom>
          <a:noFill/>
        </p:spPr>
        <p:txBody>
          <a:bodyPr wrap="square">
            <a:spAutoFit/>
          </a:bodyPr>
          <a:lstStyle/>
          <a:p>
            <a:r>
              <a:rPr lang="en-US" altLang="ko-KR" sz="1100">
                <a:solidFill>
                  <a:schemeClr val="bg1">
                    <a:lumMod val="50000"/>
                  </a:schemeClr>
                </a:solidFill>
              </a:rPr>
              <a:t>// </a:t>
            </a:r>
            <a:r>
              <a:rPr lang="ko-KR" altLang="en-US" sz="1100">
                <a:solidFill>
                  <a:schemeClr val="bg1">
                    <a:lumMod val="50000"/>
                  </a:schemeClr>
                </a:solidFill>
              </a:rPr>
              <a:t>특정 예외에 대해 상태 코드를 변경 할 수 있다</a:t>
            </a:r>
          </a:p>
        </p:txBody>
      </p:sp>
      <p:sp>
        <p:nvSpPr>
          <p:cNvPr id="7" name="Rectangle 1">
            <a:extLst>
              <a:ext uri="{FF2B5EF4-FFF2-40B4-BE49-F238E27FC236}">
                <a16:creationId xmlns:a16="http://schemas.microsoft.com/office/drawing/2014/main" id="{5E011C3A-AB8C-7F07-3431-A827492A4C00}"/>
              </a:ext>
            </a:extLst>
          </p:cNvPr>
          <p:cNvSpPr>
            <a:spLocks noChangeArrowheads="1"/>
          </p:cNvSpPr>
          <p:nvPr/>
        </p:nvSpPr>
        <p:spPr bwMode="auto">
          <a:xfrm>
            <a:off x="5962850" y="650840"/>
            <a:ext cx="5286677"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argumentE</a:t>
            </a:r>
            <a:r>
              <a:rPr kumimoji="0" lang="ko-KR" altLang="ko-KR" sz="1200" b="0" i="0" u="none" strike="noStrike" cap="none" normalizeH="0" baseline="0">
                <a:ln>
                  <a:noFill/>
                </a:ln>
                <a:solidFill>
                  <a:srgbClr val="56A8F5"/>
                </a:solidFill>
                <a:effectLst/>
                <a:latin typeface="Arial Unicode MS"/>
                <a:ea typeface="JetBrains Mono"/>
              </a:rPr>
              <a:t>xception</a:t>
            </a:r>
            <a:r>
              <a:rPr kumimoji="0" lang="ko-KR" altLang="ko-KR" sz="1200" b="0" i="0" u="none" strike="noStrike" cap="none" normalizeH="0" baseline="0">
                <a:ln>
                  <a:noFill/>
                </a:ln>
                <a:solidFill>
                  <a:srgbClr val="BCBEC4"/>
                </a:solidFill>
                <a:effectLst/>
                <a:latin typeface="Arial Unicode MS"/>
                <a:ea typeface="JetBrains Mono"/>
              </a:rPr>
              <a:t>(IllegalArgumentException ex) {        </a:t>
            </a:r>
            <a:r>
              <a:rPr kumimoji="0" lang="en-US"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261783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92065-828B-E83C-2EEF-D09774F895F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B515AEAA-8D5D-939A-6335-0D072E7E7B0F}"/>
              </a:ext>
            </a:extLst>
          </p:cNvPr>
          <p:cNvSpPr/>
          <p:nvPr/>
        </p:nvSpPr>
        <p:spPr>
          <a:xfrm>
            <a:off x="108284" y="205930"/>
            <a:ext cx="54849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ExceptionHandlerExceptionResolver </a:t>
            </a:r>
            <a:r>
              <a:rPr lang="ko-KR" altLang="en-US" b="1">
                <a:solidFill>
                  <a:schemeClr val="accent1">
                    <a:lumMod val="75000"/>
                  </a:schemeClr>
                </a:solidFill>
                <a:latin typeface="+mn-ea"/>
              </a:rPr>
              <a:t>구조 이해</a:t>
            </a:r>
          </a:p>
        </p:txBody>
      </p:sp>
      <p:sp>
        <p:nvSpPr>
          <p:cNvPr id="3" name="모서리가 둥근 직사각형 38">
            <a:extLst>
              <a:ext uri="{FF2B5EF4-FFF2-40B4-BE49-F238E27FC236}">
                <a16:creationId xmlns:a16="http://schemas.microsoft.com/office/drawing/2014/main" id="{FBFA3605-6E40-0658-D93C-B4810E3A432A}"/>
              </a:ext>
            </a:extLst>
          </p:cNvPr>
          <p:cNvSpPr/>
          <p:nvPr/>
        </p:nvSpPr>
        <p:spPr>
          <a:xfrm>
            <a:off x="1858745" y="932697"/>
            <a:ext cx="11284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4" name="직선 화살표 연결선 3">
            <a:extLst>
              <a:ext uri="{FF2B5EF4-FFF2-40B4-BE49-F238E27FC236}">
                <a16:creationId xmlns:a16="http://schemas.microsoft.com/office/drawing/2014/main" id="{ADFBCFD9-773D-8F23-60BC-44415E4FBFD4}"/>
              </a:ext>
            </a:extLst>
          </p:cNvPr>
          <p:cNvCxnSpPr>
            <a:cxnSpLocks/>
            <a:stCxn id="3" idx="2"/>
            <a:endCxn id="7" idx="0"/>
          </p:cNvCxnSpPr>
          <p:nvPr/>
        </p:nvCxnSpPr>
        <p:spPr>
          <a:xfrm flipH="1">
            <a:off x="2422359" y="1389598"/>
            <a:ext cx="589" cy="3998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모서리가 둥근 직사각형 38">
            <a:extLst>
              <a:ext uri="{FF2B5EF4-FFF2-40B4-BE49-F238E27FC236}">
                <a16:creationId xmlns:a16="http://schemas.microsoft.com/office/drawing/2014/main" id="{378F33DC-710B-9FF3-DCA9-7B776EA14841}"/>
              </a:ext>
            </a:extLst>
          </p:cNvPr>
          <p:cNvSpPr/>
          <p:nvPr/>
        </p:nvSpPr>
        <p:spPr>
          <a:xfrm>
            <a:off x="1857567" y="1789476"/>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9D39BF80-ED3C-05E7-E46C-08EDD7C616B6}"/>
              </a:ext>
            </a:extLst>
          </p:cNvPr>
          <p:cNvSpPr/>
          <p:nvPr/>
        </p:nvSpPr>
        <p:spPr>
          <a:xfrm>
            <a:off x="852236" y="2622407"/>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cxnSp>
        <p:nvCxnSpPr>
          <p:cNvPr id="20" name="직선 화살표 연결선 19">
            <a:extLst>
              <a:ext uri="{FF2B5EF4-FFF2-40B4-BE49-F238E27FC236}">
                <a16:creationId xmlns:a16="http://schemas.microsoft.com/office/drawing/2014/main" id="{7C60B373-D985-2C75-035C-F050892F85F4}"/>
              </a:ext>
            </a:extLst>
          </p:cNvPr>
          <p:cNvCxnSpPr>
            <a:cxnSpLocks/>
            <a:stCxn id="7" idx="2"/>
            <a:endCxn id="15" idx="0"/>
          </p:cNvCxnSpPr>
          <p:nvPr/>
        </p:nvCxnSpPr>
        <p:spPr>
          <a:xfrm flipH="1">
            <a:off x="2422358" y="2246377"/>
            <a:ext cx="1" cy="3760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모서리가 둥근 직사각형 38">
            <a:extLst>
              <a:ext uri="{FF2B5EF4-FFF2-40B4-BE49-F238E27FC236}">
                <a16:creationId xmlns:a16="http://schemas.microsoft.com/office/drawing/2014/main" id="{6E508C21-FF36-BB07-19FC-2CC78ED0B34F}"/>
              </a:ext>
            </a:extLst>
          </p:cNvPr>
          <p:cNvSpPr/>
          <p:nvPr/>
        </p:nvSpPr>
        <p:spPr>
          <a:xfrm>
            <a:off x="4980073" y="2056922"/>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27" name="연결선: 꺾임 26">
            <a:extLst>
              <a:ext uri="{FF2B5EF4-FFF2-40B4-BE49-F238E27FC236}">
                <a16:creationId xmlns:a16="http://schemas.microsoft.com/office/drawing/2014/main" id="{9CA157C2-7E45-F1A4-8A72-E7455C16B860}"/>
              </a:ext>
            </a:extLst>
          </p:cNvPr>
          <p:cNvCxnSpPr>
            <a:stCxn id="25" idx="0"/>
            <a:endCxn id="3" idx="3"/>
          </p:cNvCxnSpPr>
          <p:nvPr/>
        </p:nvCxnSpPr>
        <p:spPr>
          <a:xfrm rot="16200000" flipV="1">
            <a:off x="4310258" y="-161960"/>
            <a:ext cx="895774" cy="3541989"/>
          </a:xfrm>
          <a:prstGeom prst="bentConnector2">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7D9328E-4FF9-CBE1-3C85-FD43F3E06723}"/>
              </a:ext>
            </a:extLst>
          </p:cNvPr>
          <p:cNvSpPr txBox="1"/>
          <p:nvPr/>
        </p:nvSpPr>
        <p:spPr>
          <a:xfrm>
            <a:off x="2976757" y="842780"/>
            <a:ext cx="3983511" cy="313547"/>
          </a:xfrm>
          <a:prstGeom prst="rect">
            <a:avLst/>
          </a:prstGeom>
          <a:noFill/>
        </p:spPr>
        <p:txBody>
          <a:bodyPr wrap="square">
            <a:spAutoFit/>
          </a:bodyPr>
          <a:lstStyle/>
          <a:p>
            <a:pPr>
              <a:lnSpc>
                <a:spcPct val="150000"/>
              </a:lnSpc>
            </a:pPr>
            <a:r>
              <a:rPr lang="en-US" altLang="ko-KR" sz="1100"/>
              <a:t>@ExceptionHandler </a:t>
            </a:r>
            <a:r>
              <a:rPr lang="ko-KR" altLang="en-US" sz="1100"/>
              <a:t>가</a:t>
            </a:r>
            <a:r>
              <a:rPr lang="en-US" altLang="ko-KR" sz="1100"/>
              <a:t> </a:t>
            </a:r>
            <a:r>
              <a:rPr lang="ko-KR" altLang="en-US" sz="1100"/>
              <a:t>선언된 모든 메서드를 찾아 보관한다</a:t>
            </a:r>
          </a:p>
        </p:txBody>
      </p:sp>
      <p:pic>
        <p:nvPicPr>
          <p:cNvPr id="32" name="그림 31">
            <a:extLst>
              <a:ext uri="{FF2B5EF4-FFF2-40B4-BE49-F238E27FC236}">
                <a16:creationId xmlns:a16="http://schemas.microsoft.com/office/drawing/2014/main" id="{E6CF6E53-97E7-32B9-E3E2-EBB2119B7A82}"/>
              </a:ext>
            </a:extLst>
          </p:cNvPr>
          <p:cNvPicPr>
            <a:picLocks noChangeAspect="1"/>
          </p:cNvPicPr>
          <p:nvPr/>
        </p:nvPicPr>
        <p:blipFill>
          <a:blip r:embed="rId3"/>
          <a:stretch>
            <a:fillRect/>
          </a:stretch>
        </p:blipFill>
        <p:spPr>
          <a:xfrm>
            <a:off x="8271714" y="1565520"/>
            <a:ext cx="3285477" cy="1439703"/>
          </a:xfrm>
          <a:prstGeom prst="rect">
            <a:avLst/>
          </a:prstGeom>
        </p:spPr>
      </p:pic>
      <p:cxnSp>
        <p:nvCxnSpPr>
          <p:cNvPr id="34" name="직선 연결선 33">
            <a:extLst>
              <a:ext uri="{FF2B5EF4-FFF2-40B4-BE49-F238E27FC236}">
                <a16:creationId xmlns:a16="http://schemas.microsoft.com/office/drawing/2014/main" id="{A5B6F12B-6FB6-FF60-83ED-93CC6EE376DF}"/>
              </a:ext>
            </a:extLst>
          </p:cNvPr>
          <p:cNvCxnSpPr>
            <a:cxnSpLocks/>
            <a:stCxn id="25" idx="3"/>
          </p:cNvCxnSpPr>
          <p:nvPr/>
        </p:nvCxnSpPr>
        <p:spPr>
          <a:xfrm flipV="1">
            <a:off x="8078205" y="2285372"/>
            <a:ext cx="193509"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10799032-6FDC-6A6B-DA6C-A3DA7BA1547A}"/>
              </a:ext>
            </a:extLst>
          </p:cNvPr>
          <p:cNvSpPr/>
          <p:nvPr/>
        </p:nvSpPr>
        <p:spPr>
          <a:xfrm>
            <a:off x="5715227" y="3968944"/>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rPr>
              <a:t>@ExceptionHandler</a:t>
            </a:r>
            <a:endParaRPr lang="en-US" altLang="ko-KR" sz="1200" i="1">
              <a:solidFill>
                <a:srgbClr val="FF0000"/>
              </a:solidFill>
              <a:latin typeface="+mj-lt"/>
              <a:ea typeface="나눔바른고딕" panose="020B0603020101020101"/>
            </a:endParaRPr>
          </a:p>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cxnSp>
        <p:nvCxnSpPr>
          <p:cNvPr id="46" name="직선 화살표 연결선 45">
            <a:extLst>
              <a:ext uri="{FF2B5EF4-FFF2-40B4-BE49-F238E27FC236}">
                <a16:creationId xmlns:a16="http://schemas.microsoft.com/office/drawing/2014/main" id="{D522D217-4542-8692-E3CF-3BE7AB9926FE}"/>
              </a:ext>
            </a:extLst>
          </p:cNvPr>
          <p:cNvCxnSpPr>
            <a:cxnSpLocks/>
            <a:stCxn id="65" idx="2"/>
            <a:endCxn id="45" idx="0"/>
          </p:cNvCxnSpPr>
          <p:nvPr/>
        </p:nvCxnSpPr>
        <p:spPr>
          <a:xfrm flipH="1">
            <a:off x="6529137" y="3603873"/>
            <a:ext cx="1" cy="365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F2F66B-6532-5CB5-B040-E143D72B4538}"/>
              </a:ext>
            </a:extLst>
          </p:cNvPr>
          <p:cNvSpPr txBox="1"/>
          <p:nvPr/>
        </p:nvSpPr>
        <p:spPr>
          <a:xfrm>
            <a:off x="4200800" y="1964866"/>
            <a:ext cx="847485" cy="313547"/>
          </a:xfrm>
          <a:prstGeom prst="rect">
            <a:avLst/>
          </a:prstGeom>
          <a:noFill/>
        </p:spPr>
        <p:txBody>
          <a:bodyPr wrap="square">
            <a:spAutoFit/>
          </a:bodyPr>
          <a:lstStyle/>
          <a:p>
            <a:pPr algn="ctr">
              <a:lnSpc>
                <a:spcPct val="150000"/>
              </a:lnSpc>
            </a:pPr>
            <a:r>
              <a:rPr lang="ko-KR" altLang="en-US" sz="1100"/>
              <a:t>객체생성</a:t>
            </a:r>
          </a:p>
        </p:txBody>
      </p:sp>
      <p:sp>
        <p:nvSpPr>
          <p:cNvPr id="53" name="TextBox 52">
            <a:extLst>
              <a:ext uri="{FF2B5EF4-FFF2-40B4-BE49-F238E27FC236}">
                <a16:creationId xmlns:a16="http://schemas.microsoft.com/office/drawing/2014/main" id="{CA87FB27-68D5-ACA1-74D6-670D06914656}"/>
              </a:ext>
            </a:extLst>
          </p:cNvPr>
          <p:cNvSpPr txBox="1"/>
          <p:nvPr/>
        </p:nvSpPr>
        <p:spPr>
          <a:xfrm>
            <a:off x="6422405" y="3632097"/>
            <a:ext cx="1058778" cy="313547"/>
          </a:xfrm>
          <a:prstGeom prst="rect">
            <a:avLst/>
          </a:prstGeom>
          <a:noFill/>
        </p:spPr>
        <p:txBody>
          <a:bodyPr wrap="square">
            <a:spAutoFit/>
          </a:bodyPr>
          <a:lstStyle/>
          <a:p>
            <a:pPr algn="ctr">
              <a:lnSpc>
                <a:spcPct val="150000"/>
              </a:lnSpc>
            </a:pPr>
            <a:r>
              <a:rPr lang="ko-KR" altLang="en-US" sz="1100"/>
              <a:t>메서드 호출</a:t>
            </a:r>
          </a:p>
        </p:txBody>
      </p:sp>
      <p:cxnSp>
        <p:nvCxnSpPr>
          <p:cNvPr id="62" name="연결선: 꺾임 61">
            <a:extLst>
              <a:ext uri="{FF2B5EF4-FFF2-40B4-BE49-F238E27FC236}">
                <a16:creationId xmlns:a16="http://schemas.microsoft.com/office/drawing/2014/main" id="{460FE34A-5E3D-6CA6-5B48-E79E3DF2F39F}"/>
              </a:ext>
            </a:extLst>
          </p:cNvPr>
          <p:cNvCxnSpPr>
            <a:stCxn id="15" idx="3"/>
            <a:endCxn id="25" idx="1"/>
          </p:cNvCxnSpPr>
          <p:nvPr/>
        </p:nvCxnSpPr>
        <p:spPr>
          <a:xfrm flipV="1">
            <a:off x="3992479" y="2285373"/>
            <a:ext cx="987594" cy="565485"/>
          </a:xfrm>
          <a:prstGeom prst="bentConnector3">
            <a:avLst>
              <a:gd name="adj1" fmla="val 2928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A6D14ECA-5A8A-0C81-753A-0FC201D48781}"/>
              </a:ext>
            </a:extLst>
          </p:cNvPr>
          <p:cNvSpPr/>
          <p:nvPr/>
        </p:nvSpPr>
        <p:spPr>
          <a:xfrm>
            <a:off x="4980073" y="3146972"/>
            <a:ext cx="309812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cxnSp>
        <p:nvCxnSpPr>
          <p:cNvPr id="67" name="연결선: 꺾임 66">
            <a:extLst>
              <a:ext uri="{FF2B5EF4-FFF2-40B4-BE49-F238E27FC236}">
                <a16:creationId xmlns:a16="http://schemas.microsoft.com/office/drawing/2014/main" id="{8B6D4472-D37E-3039-52EA-EF6EFF16DBC2}"/>
              </a:ext>
            </a:extLst>
          </p:cNvPr>
          <p:cNvCxnSpPr>
            <a:stCxn id="15" idx="3"/>
            <a:endCxn id="65" idx="1"/>
          </p:cNvCxnSpPr>
          <p:nvPr/>
        </p:nvCxnSpPr>
        <p:spPr>
          <a:xfrm>
            <a:off x="3992479" y="2850858"/>
            <a:ext cx="987594" cy="524565"/>
          </a:xfrm>
          <a:prstGeom prst="bentConnector3">
            <a:avLst>
              <a:gd name="adj1" fmla="val 2928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다이아몬드 72">
            <a:extLst>
              <a:ext uri="{FF2B5EF4-FFF2-40B4-BE49-F238E27FC236}">
                <a16:creationId xmlns:a16="http://schemas.microsoft.com/office/drawing/2014/main" id="{AFBDA3A4-5018-E98B-3D9A-5A5FB1FFF16F}"/>
              </a:ext>
            </a:extLst>
          </p:cNvPr>
          <p:cNvSpPr/>
          <p:nvPr/>
        </p:nvSpPr>
        <p:spPr>
          <a:xfrm>
            <a:off x="9011659" y="4672984"/>
            <a:ext cx="427121" cy="35072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D8351381-1646-27F2-9910-0FF05E58BEA1}"/>
              </a:ext>
            </a:extLst>
          </p:cNvPr>
          <p:cNvSpPr txBox="1"/>
          <p:nvPr/>
        </p:nvSpPr>
        <p:spPr>
          <a:xfrm>
            <a:off x="2422355" y="1420839"/>
            <a:ext cx="872867" cy="313547"/>
          </a:xfrm>
          <a:prstGeom prst="rect">
            <a:avLst/>
          </a:prstGeom>
          <a:noFill/>
        </p:spPr>
        <p:txBody>
          <a:bodyPr wrap="square">
            <a:spAutoFit/>
          </a:bodyPr>
          <a:lstStyle/>
          <a:p>
            <a:pPr algn="ctr">
              <a:lnSpc>
                <a:spcPct val="150000"/>
              </a:lnSpc>
            </a:pPr>
            <a:r>
              <a:rPr lang="ko-KR" altLang="en-US" sz="1100"/>
              <a:t>예외 발생</a:t>
            </a:r>
          </a:p>
        </p:txBody>
      </p:sp>
      <p:sp>
        <p:nvSpPr>
          <p:cNvPr id="76" name="TextBox 75">
            <a:extLst>
              <a:ext uri="{FF2B5EF4-FFF2-40B4-BE49-F238E27FC236}">
                <a16:creationId xmlns:a16="http://schemas.microsoft.com/office/drawing/2014/main" id="{F6621700-78DD-C348-0C12-0B48A5848076}"/>
              </a:ext>
            </a:extLst>
          </p:cNvPr>
          <p:cNvSpPr txBox="1"/>
          <p:nvPr/>
        </p:nvSpPr>
        <p:spPr>
          <a:xfrm>
            <a:off x="4200800" y="3355043"/>
            <a:ext cx="882824" cy="313547"/>
          </a:xfrm>
          <a:prstGeom prst="rect">
            <a:avLst/>
          </a:prstGeom>
          <a:noFill/>
        </p:spPr>
        <p:txBody>
          <a:bodyPr wrap="square">
            <a:spAutoFit/>
          </a:bodyPr>
          <a:lstStyle/>
          <a:p>
            <a:pPr algn="ctr">
              <a:lnSpc>
                <a:spcPct val="150000"/>
              </a:lnSpc>
            </a:pPr>
            <a:r>
              <a:rPr lang="ko-KR" altLang="en-US" sz="1100"/>
              <a:t>객체생성</a:t>
            </a:r>
          </a:p>
        </p:txBody>
      </p:sp>
      <p:cxnSp>
        <p:nvCxnSpPr>
          <p:cNvPr id="80" name="직선 화살표 연결선 79">
            <a:extLst>
              <a:ext uri="{FF2B5EF4-FFF2-40B4-BE49-F238E27FC236}">
                <a16:creationId xmlns:a16="http://schemas.microsoft.com/office/drawing/2014/main" id="{3867376D-A9CC-8AEE-2311-69361509A8FF}"/>
              </a:ext>
            </a:extLst>
          </p:cNvPr>
          <p:cNvCxnSpPr>
            <a:cxnSpLocks/>
            <a:stCxn id="45" idx="3"/>
            <a:endCxn id="93" idx="1"/>
          </p:cNvCxnSpPr>
          <p:nvPr/>
        </p:nvCxnSpPr>
        <p:spPr>
          <a:xfrm>
            <a:off x="7343046" y="4247717"/>
            <a:ext cx="394263" cy="12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모서리가 둥근 직사각형 38">
            <a:extLst>
              <a:ext uri="{FF2B5EF4-FFF2-40B4-BE49-F238E27FC236}">
                <a16:creationId xmlns:a16="http://schemas.microsoft.com/office/drawing/2014/main" id="{3D5A5642-1101-855F-18DC-B19528F2ED2D}"/>
              </a:ext>
            </a:extLst>
          </p:cNvPr>
          <p:cNvSpPr/>
          <p:nvPr/>
        </p:nvSpPr>
        <p:spPr>
          <a:xfrm>
            <a:off x="9691866" y="5426905"/>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93" name="모서리가 둥근 직사각형 38">
            <a:extLst>
              <a:ext uri="{FF2B5EF4-FFF2-40B4-BE49-F238E27FC236}">
                <a16:creationId xmlns:a16="http://schemas.microsoft.com/office/drawing/2014/main" id="{12A6023D-951C-7D00-A1A8-B8A8D3EAF36D}"/>
              </a:ext>
            </a:extLst>
          </p:cNvPr>
          <p:cNvSpPr/>
          <p:nvPr/>
        </p:nvSpPr>
        <p:spPr>
          <a:xfrm>
            <a:off x="7737309" y="4020468"/>
            <a:ext cx="2975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HandlerMethodArgumentResolver</a:t>
            </a:r>
            <a:endParaRPr lang="ko-KR" altLang="en-US" sz="1400">
              <a:solidFill>
                <a:schemeClr val="tx1"/>
              </a:solidFill>
              <a:latin typeface="+mj-lt"/>
              <a:ea typeface="나눔바른고딕" panose="020B0603020101020101"/>
            </a:endParaRPr>
          </a:p>
        </p:txBody>
      </p:sp>
      <p:cxnSp>
        <p:nvCxnSpPr>
          <p:cNvPr id="96" name="직선 화살표 연결선 95">
            <a:extLst>
              <a:ext uri="{FF2B5EF4-FFF2-40B4-BE49-F238E27FC236}">
                <a16:creationId xmlns:a16="http://schemas.microsoft.com/office/drawing/2014/main" id="{B0E67313-3C9B-2696-51E1-2FB072AE87BC}"/>
              </a:ext>
            </a:extLst>
          </p:cNvPr>
          <p:cNvCxnSpPr>
            <a:cxnSpLocks/>
            <a:stCxn id="93" idx="2"/>
            <a:endCxn id="73" idx="0"/>
          </p:cNvCxnSpPr>
          <p:nvPr/>
        </p:nvCxnSpPr>
        <p:spPr>
          <a:xfrm flipH="1">
            <a:off x="9225220" y="4477369"/>
            <a:ext cx="1" cy="195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E399372-75E0-2C3B-DCC0-50619ECAFB00}"/>
              </a:ext>
            </a:extLst>
          </p:cNvPr>
          <p:cNvSpPr txBox="1"/>
          <p:nvPr/>
        </p:nvSpPr>
        <p:spPr>
          <a:xfrm>
            <a:off x="9369336" y="4653680"/>
            <a:ext cx="1319470" cy="313547"/>
          </a:xfrm>
          <a:prstGeom prst="rect">
            <a:avLst/>
          </a:prstGeom>
          <a:noFill/>
        </p:spPr>
        <p:txBody>
          <a:bodyPr wrap="square">
            <a:spAutoFit/>
          </a:bodyPr>
          <a:lstStyle/>
          <a:p>
            <a:pPr algn="ctr">
              <a:lnSpc>
                <a:spcPct val="150000"/>
              </a:lnSpc>
            </a:pPr>
            <a:r>
              <a:rPr lang="en-US" altLang="ko-KR" sz="1100"/>
              <a:t>ResponsEntity ?</a:t>
            </a:r>
            <a:endParaRPr lang="ko-KR" altLang="en-US" sz="1100"/>
          </a:p>
        </p:txBody>
      </p:sp>
      <p:cxnSp>
        <p:nvCxnSpPr>
          <p:cNvPr id="101" name="연결선: 꺾임 100">
            <a:extLst>
              <a:ext uri="{FF2B5EF4-FFF2-40B4-BE49-F238E27FC236}">
                <a16:creationId xmlns:a16="http://schemas.microsoft.com/office/drawing/2014/main" id="{21CA1EE7-C1F3-CB6F-3AE9-BD648E2B3181}"/>
              </a:ext>
            </a:extLst>
          </p:cNvPr>
          <p:cNvCxnSpPr>
            <a:cxnSpLocks/>
            <a:stCxn id="73" idx="2"/>
            <a:endCxn id="88" idx="0"/>
          </p:cNvCxnSpPr>
          <p:nvPr/>
        </p:nvCxnSpPr>
        <p:spPr>
          <a:xfrm rot="16200000" flipH="1">
            <a:off x="9539341" y="4709588"/>
            <a:ext cx="403196" cy="1031438"/>
          </a:xfrm>
          <a:prstGeom prst="bentConnector3">
            <a:avLst>
              <a:gd name="adj1" fmla="val 4254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모서리가 둥근 직사각형 38">
            <a:extLst>
              <a:ext uri="{FF2B5EF4-FFF2-40B4-BE49-F238E27FC236}">
                <a16:creationId xmlns:a16="http://schemas.microsoft.com/office/drawing/2014/main" id="{826BA149-7C9C-5C34-B2EE-DDAD965A0D86}"/>
              </a:ext>
            </a:extLst>
          </p:cNvPr>
          <p:cNvSpPr/>
          <p:nvPr/>
        </p:nvSpPr>
        <p:spPr>
          <a:xfrm>
            <a:off x="7363325" y="5367621"/>
            <a:ext cx="1503567" cy="51886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p>
          <a:p>
            <a:pPr algn="ctr">
              <a:spcBef>
                <a:spcPts val="400"/>
              </a:spcBef>
            </a:pPr>
            <a:endParaRPr lang="ko-KR" altLang="en-US" sz="1400">
              <a:solidFill>
                <a:schemeClr val="tx1"/>
              </a:solidFill>
              <a:latin typeface="+mj-lt"/>
              <a:ea typeface="나눔바른고딕" panose="020B0603020101020101"/>
            </a:endParaRPr>
          </a:p>
        </p:txBody>
      </p:sp>
      <p:cxnSp>
        <p:nvCxnSpPr>
          <p:cNvPr id="106" name="연결선: 꺾임 105">
            <a:extLst>
              <a:ext uri="{FF2B5EF4-FFF2-40B4-BE49-F238E27FC236}">
                <a16:creationId xmlns:a16="http://schemas.microsoft.com/office/drawing/2014/main" id="{5542EDFD-3F09-C21B-1F35-5A610259D1D7}"/>
              </a:ext>
            </a:extLst>
          </p:cNvPr>
          <p:cNvCxnSpPr>
            <a:cxnSpLocks/>
            <a:stCxn id="73" idx="2"/>
            <a:endCxn id="104" idx="0"/>
          </p:cNvCxnSpPr>
          <p:nvPr/>
        </p:nvCxnSpPr>
        <p:spPr>
          <a:xfrm rot="5400000">
            <a:off x="8498209" y="4640610"/>
            <a:ext cx="343912" cy="111011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모서리가 둥근 직사각형 38">
            <a:extLst>
              <a:ext uri="{FF2B5EF4-FFF2-40B4-BE49-F238E27FC236}">
                <a16:creationId xmlns:a16="http://schemas.microsoft.com/office/drawing/2014/main" id="{A5A7F117-38A7-388B-7E0E-7BC834DE0470}"/>
              </a:ext>
            </a:extLst>
          </p:cNvPr>
          <p:cNvSpPr/>
          <p:nvPr/>
        </p:nvSpPr>
        <p:spPr>
          <a:xfrm>
            <a:off x="6283760" y="5397265"/>
            <a:ext cx="7981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112" name="모서리가 둥근 직사각형 38">
            <a:extLst>
              <a:ext uri="{FF2B5EF4-FFF2-40B4-BE49-F238E27FC236}">
                <a16:creationId xmlns:a16="http://schemas.microsoft.com/office/drawing/2014/main" id="{5269BFF5-2051-6E13-A190-4EFB60E5BF96}"/>
              </a:ext>
            </a:extLst>
          </p:cNvPr>
          <p:cNvSpPr/>
          <p:nvPr/>
        </p:nvSpPr>
        <p:spPr>
          <a:xfrm>
            <a:off x="5157882" y="5397264"/>
            <a:ext cx="7981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sp>
        <p:nvSpPr>
          <p:cNvPr id="114" name="모서리가 둥근 직사각형 38">
            <a:extLst>
              <a:ext uri="{FF2B5EF4-FFF2-40B4-BE49-F238E27FC236}">
                <a16:creationId xmlns:a16="http://schemas.microsoft.com/office/drawing/2014/main" id="{0A582AC7-D119-E784-73FC-42E5759744D2}"/>
              </a:ext>
            </a:extLst>
          </p:cNvPr>
          <p:cNvSpPr/>
          <p:nvPr/>
        </p:nvSpPr>
        <p:spPr>
          <a:xfrm>
            <a:off x="9691865" y="6147991"/>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cxnSp>
        <p:nvCxnSpPr>
          <p:cNvPr id="115" name="직선 화살표 연결선 114">
            <a:extLst>
              <a:ext uri="{FF2B5EF4-FFF2-40B4-BE49-F238E27FC236}">
                <a16:creationId xmlns:a16="http://schemas.microsoft.com/office/drawing/2014/main" id="{1C82078C-692B-08F4-756A-9F9DAC1EAE37}"/>
              </a:ext>
            </a:extLst>
          </p:cNvPr>
          <p:cNvCxnSpPr>
            <a:cxnSpLocks/>
            <a:stCxn id="104" idx="1"/>
            <a:endCxn id="111" idx="3"/>
          </p:cNvCxnSpPr>
          <p:nvPr/>
        </p:nvCxnSpPr>
        <p:spPr>
          <a:xfrm flipH="1" flipV="1">
            <a:off x="7081874" y="5625716"/>
            <a:ext cx="281451" cy="13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EA496229-4E45-83CA-021D-6DE2EA15C2F2}"/>
              </a:ext>
            </a:extLst>
          </p:cNvPr>
          <p:cNvCxnSpPr>
            <a:cxnSpLocks/>
            <a:stCxn id="111" idx="1"/>
            <a:endCxn id="112" idx="3"/>
          </p:cNvCxnSpPr>
          <p:nvPr/>
        </p:nvCxnSpPr>
        <p:spPr>
          <a:xfrm flipH="1" flipV="1">
            <a:off x="5955996" y="5625715"/>
            <a:ext cx="32776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id="{9DC979F1-D1DF-7BA1-DAD9-FDCDAB734664}"/>
              </a:ext>
            </a:extLst>
          </p:cNvPr>
          <p:cNvCxnSpPr>
            <a:cxnSpLocks/>
            <a:stCxn id="88" idx="2"/>
            <a:endCxn id="114" idx="0"/>
          </p:cNvCxnSpPr>
          <p:nvPr/>
        </p:nvCxnSpPr>
        <p:spPr>
          <a:xfrm flipH="1">
            <a:off x="10256657" y="5883806"/>
            <a:ext cx="1" cy="2641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모서리가 둥근 직사각형 38">
            <a:extLst>
              <a:ext uri="{FF2B5EF4-FFF2-40B4-BE49-F238E27FC236}">
                <a16:creationId xmlns:a16="http://schemas.microsoft.com/office/drawing/2014/main" id="{9B426452-FF5C-B3C7-DA1D-C4C51BF303A6}"/>
              </a:ext>
            </a:extLst>
          </p:cNvPr>
          <p:cNvSpPr/>
          <p:nvPr/>
        </p:nvSpPr>
        <p:spPr>
          <a:xfrm>
            <a:off x="7721653" y="6121757"/>
            <a:ext cx="1503567" cy="51886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p>
          <a:p>
            <a:pPr algn="ctr">
              <a:spcBef>
                <a:spcPts val="400"/>
              </a:spcBef>
            </a:pPr>
            <a:endParaRPr lang="ko-KR" altLang="en-US" sz="1400">
              <a:solidFill>
                <a:schemeClr val="tx1"/>
              </a:solidFill>
              <a:latin typeface="+mj-lt"/>
              <a:ea typeface="나눔바른고딕" panose="020B0603020101020101"/>
            </a:endParaRPr>
          </a:p>
        </p:txBody>
      </p:sp>
      <p:cxnSp>
        <p:nvCxnSpPr>
          <p:cNvPr id="128" name="직선 화살표 연결선 127">
            <a:extLst>
              <a:ext uri="{FF2B5EF4-FFF2-40B4-BE49-F238E27FC236}">
                <a16:creationId xmlns:a16="http://schemas.microsoft.com/office/drawing/2014/main" id="{C50684C6-39BB-A6CA-7090-5B9C818C4207}"/>
              </a:ext>
            </a:extLst>
          </p:cNvPr>
          <p:cNvCxnSpPr>
            <a:cxnSpLocks/>
            <a:stCxn id="114" idx="1"/>
            <a:endCxn id="127" idx="3"/>
          </p:cNvCxnSpPr>
          <p:nvPr/>
        </p:nvCxnSpPr>
        <p:spPr>
          <a:xfrm flipH="1">
            <a:off x="9225220" y="6376442"/>
            <a:ext cx="466645" cy="47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모서리가 둥근 직사각형 38">
            <a:extLst>
              <a:ext uri="{FF2B5EF4-FFF2-40B4-BE49-F238E27FC236}">
                <a16:creationId xmlns:a16="http://schemas.microsoft.com/office/drawing/2014/main" id="{E1C07E07-0523-D129-1281-658BC2266C1A}"/>
              </a:ext>
            </a:extLst>
          </p:cNvPr>
          <p:cNvSpPr/>
          <p:nvPr/>
        </p:nvSpPr>
        <p:spPr>
          <a:xfrm>
            <a:off x="7481183" y="5638829"/>
            <a:ext cx="578550" cy="191273"/>
          </a:xfrm>
          <a:prstGeom prst="roundRect">
            <a:avLst/>
          </a:prstGeom>
          <a:solidFill>
            <a:schemeClr val="accent4">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View</a:t>
            </a:r>
            <a:endParaRPr lang="ko-KR" altLang="en-US" sz="1000">
              <a:solidFill>
                <a:schemeClr val="tx1"/>
              </a:solidFill>
              <a:latin typeface="+mj-lt"/>
              <a:ea typeface="나눔바른고딕" panose="020B0603020101020101"/>
            </a:endParaRPr>
          </a:p>
        </p:txBody>
      </p:sp>
      <p:sp>
        <p:nvSpPr>
          <p:cNvPr id="135" name="모서리가 둥근 직사각형 38">
            <a:extLst>
              <a:ext uri="{FF2B5EF4-FFF2-40B4-BE49-F238E27FC236}">
                <a16:creationId xmlns:a16="http://schemas.microsoft.com/office/drawing/2014/main" id="{289B9223-20CB-AD97-F010-D0749EB1EFBA}"/>
              </a:ext>
            </a:extLst>
          </p:cNvPr>
          <p:cNvSpPr/>
          <p:nvPr/>
        </p:nvSpPr>
        <p:spPr>
          <a:xfrm>
            <a:off x="8149217" y="5638829"/>
            <a:ext cx="578550" cy="191273"/>
          </a:xfrm>
          <a:prstGeom prst="roundRect">
            <a:avLst/>
          </a:prstGeom>
          <a:solidFill>
            <a:schemeClr val="accent5">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Model</a:t>
            </a:r>
            <a:endParaRPr lang="ko-KR" altLang="en-US" sz="1000">
              <a:solidFill>
                <a:schemeClr val="tx1"/>
              </a:solidFill>
              <a:latin typeface="+mj-lt"/>
              <a:ea typeface="나눔바른고딕" panose="020B0603020101020101"/>
            </a:endParaRPr>
          </a:p>
        </p:txBody>
      </p:sp>
      <p:sp>
        <p:nvSpPr>
          <p:cNvPr id="136" name="모서리가 둥근 직사각형 38">
            <a:extLst>
              <a:ext uri="{FF2B5EF4-FFF2-40B4-BE49-F238E27FC236}">
                <a16:creationId xmlns:a16="http://schemas.microsoft.com/office/drawing/2014/main" id="{5F72B3B5-3C51-4EA8-7B1E-72EEE07CF347}"/>
              </a:ext>
            </a:extLst>
          </p:cNvPr>
          <p:cNvSpPr/>
          <p:nvPr/>
        </p:nvSpPr>
        <p:spPr>
          <a:xfrm>
            <a:off x="8154082" y="6392965"/>
            <a:ext cx="578550" cy="191273"/>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Empty</a:t>
            </a:r>
            <a:endParaRPr lang="ko-KR" altLang="en-US" sz="1000">
              <a:solidFill>
                <a:schemeClr val="tx1"/>
              </a:solidFill>
              <a:latin typeface="+mj-lt"/>
              <a:ea typeface="나눔바른고딕" panose="020B0603020101020101"/>
            </a:endParaRPr>
          </a:p>
        </p:txBody>
      </p:sp>
    </p:spTree>
    <p:extLst>
      <p:ext uri="{BB962C8B-B14F-4D97-AF65-F5344CB8AC3E}">
        <p14:creationId xmlns:p14="http://schemas.microsoft.com/office/powerpoint/2010/main" val="29991745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09137-EA2A-D54B-19E7-AF48979A9F0A}"/>
            </a:ext>
          </a:extLst>
        </p:cNvPr>
        <p:cNvGrpSpPr/>
        <p:nvPr/>
      </p:nvGrpSpPr>
      <p:grpSpPr>
        <a:xfrm>
          <a:off x="0" y="0"/>
          <a:ext cx="0" cy="0"/>
          <a:chOff x="0" y="0"/>
          <a:chExt cx="0" cy="0"/>
        </a:xfrm>
      </p:grpSpPr>
      <p:sp>
        <p:nvSpPr>
          <p:cNvPr id="29" name="직사각형 28">
            <a:extLst>
              <a:ext uri="{FF2B5EF4-FFF2-40B4-BE49-F238E27FC236}">
                <a16:creationId xmlns:a16="http://schemas.microsoft.com/office/drawing/2014/main" id="{70790F57-F238-F86A-A470-774E896EA7B2}"/>
              </a:ext>
            </a:extLst>
          </p:cNvPr>
          <p:cNvSpPr/>
          <p:nvPr/>
        </p:nvSpPr>
        <p:spPr>
          <a:xfrm>
            <a:off x="132506" y="269020"/>
            <a:ext cx="41969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ExceptionHandlerMethodResolver</a:t>
            </a:r>
            <a:endParaRPr lang="ko-KR" altLang="en-US" b="1">
              <a:solidFill>
                <a:schemeClr val="accent1">
                  <a:lumMod val="75000"/>
                </a:schemeClr>
              </a:solidFill>
              <a:latin typeface="+mn-ea"/>
            </a:endParaRPr>
          </a:p>
        </p:txBody>
      </p:sp>
      <p:sp>
        <p:nvSpPr>
          <p:cNvPr id="30" name="TextBox 29">
            <a:extLst>
              <a:ext uri="{FF2B5EF4-FFF2-40B4-BE49-F238E27FC236}">
                <a16:creationId xmlns:a16="http://schemas.microsoft.com/office/drawing/2014/main" id="{2DF8FEC1-6853-C7AB-2F30-6D3A5DB0FD0B}"/>
              </a:ext>
            </a:extLst>
          </p:cNvPr>
          <p:cNvSpPr txBox="1"/>
          <p:nvPr/>
        </p:nvSpPr>
        <p:spPr>
          <a:xfrm>
            <a:off x="527542" y="664210"/>
            <a:ext cx="10060406"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주어진 클래스와 해당 클래스의 모든 상위 클래스에서 </a:t>
            </a:r>
            <a:r>
              <a:rPr lang="en-US" altLang="ko-KR" sz="1200"/>
              <a:t>@ExceptionHandler </a:t>
            </a:r>
            <a:r>
              <a:rPr lang="ko-KR" altLang="en-US" sz="1200"/>
              <a:t>메서드를 찾아내어</a:t>
            </a:r>
            <a:r>
              <a:rPr lang="en-US" altLang="ko-KR" sz="1200"/>
              <a:t> </a:t>
            </a:r>
            <a:r>
              <a:rPr lang="ko-KR" altLang="en-US" sz="1200"/>
              <a:t>선언된 예외와</a:t>
            </a:r>
            <a:r>
              <a:rPr lang="en-US" altLang="ko-KR" sz="1200"/>
              <a:t> </a:t>
            </a:r>
            <a:r>
              <a:rPr lang="ko-KR" altLang="en-US" sz="1200"/>
              <a:t>메서드를 매핑하는 역할을 한다</a:t>
            </a:r>
            <a:endParaRPr lang="en-US" altLang="ko-KR" sz="1200"/>
          </a:p>
          <a:p>
            <a:pPr marL="171450" indent="-171450">
              <a:lnSpc>
                <a:spcPct val="150000"/>
              </a:lnSpc>
              <a:buFont typeface="Arial" panose="020B0604020202020204" pitchFamily="34" charset="0"/>
              <a:buChar char="•"/>
            </a:pPr>
            <a:r>
              <a:rPr lang="en-US" altLang="ko-KR" sz="1200"/>
              <a:t>ExceptionHandlerExceptionResolver </a:t>
            </a:r>
            <a:r>
              <a:rPr lang="ko-KR" altLang="en-US" sz="1200"/>
              <a:t>는 </a:t>
            </a:r>
            <a:r>
              <a:rPr lang="en-US" altLang="ko-KR" sz="1200"/>
              <a:t>ExceptionHandlerMethodResolver </a:t>
            </a:r>
            <a:r>
              <a:rPr lang="ko-KR" altLang="en-US" sz="1200"/>
              <a:t>에서 찾아낸 메서드를 호출하는 구조로 되어 있다</a:t>
            </a:r>
          </a:p>
        </p:txBody>
      </p:sp>
      <p:sp>
        <p:nvSpPr>
          <p:cNvPr id="9" name="모서리가 둥근 직사각형 38">
            <a:extLst>
              <a:ext uri="{FF2B5EF4-FFF2-40B4-BE49-F238E27FC236}">
                <a16:creationId xmlns:a16="http://schemas.microsoft.com/office/drawing/2014/main" id="{869592AB-FB12-D71F-DB27-7FACB1B7AF49}"/>
              </a:ext>
            </a:extLst>
          </p:cNvPr>
          <p:cNvSpPr/>
          <p:nvPr/>
        </p:nvSpPr>
        <p:spPr>
          <a:xfrm>
            <a:off x="768331" y="1804981"/>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E88C45B2-E2B5-8257-9C60-2989AF7FCBE7}"/>
              </a:ext>
            </a:extLst>
          </p:cNvPr>
          <p:cNvSpPr/>
          <p:nvPr/>
        </p:nvSpPr>
        <p:spPr>
          <a:xfrm>
            <a:off x="5821457" y="1804982"/>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3F745050-7FD5-4968-519E-0D7009F682D4}"/>
              </a:ext>
            </a:extLst>
          </p:cNvPr>
          <p:cNvCxnSpPr>
            <a:cxnSpLocks/>
            <a:stCxn id="21" idx="2"/>
            <a:endCxn id="90" idx="0"/>
          </p:cNvCxnSpPr>
          <p:nvPr/>
        </p:nvCxnSpPr>
        <p:spPr>
          <a:xfrm flipH="1">
            <a:off x="2338451" y="5130838"/>
            <a:ext cx="2" cy="5969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DA97C011-0842-1E61-A13B-55B24BFB9808}"/>
              </a:ext>
            </a:extLst>
          </p:cNvPr>
          <p:cNvSpPr/>
          <p:nvPr/>
        </p:nvSpPr>
        <p:spPr>
          <a:xfrm>
            <a:off x="768331" y="4573293"/>
            <a:ext cx="3140243"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C6BCE8A6-F17B-7543-DA69-8297B6FA314E}"/>
              </a:ext>
            </a:extLst>
          </p:cNvPr>
          <p:cNvSpPr txBox="1"/>
          <p:nvPr/>
        </p:nvSpPr>
        <p:spPr>
          <a:xfrm>
            <a:off x="3201065" y="2882432"/>
            <a:ext cx="1891476" cy="313547"/>
          </a:xfrm>
          <a:prstGeom prst="rect">
            <a:avLst/>
          </a:prstGeom>
          <a:noFill/>
        </p:spPr>
        <p:txBody>
          <a:bodyPr wrap="square">
            <a:spAutoFit/>
          </a:bodyPr>
          <a:lstStyle/>
          <a:p>
            <a:pPr algn="ctr">
              <a:lnSpc>
                <a:spcPct val="150000"/>
              </a:lnSpc>
            </a:pPr>
            <a:r>
              <a:rPr lang="en-US" altLang="ko-KR" sz="1100"/>
              <a:t>resolveMethod(exception)</a:t>
            </a:r>
            <a:endParaRPr lang="ko-KR" altLang="en-US" sz="1100"/>
          </a:p>
        </p:txBody>
      </p:sp>
      <p:sp>
        <p:nvSpPr>
          <p:cNvPr id="42" name="다이아몬드 41">
            <a:extLst>
              <a:ext uri="{FF2B5EF4-FFF2-40B4-BE49-F238E27FC236}">
                <a16:creationId xmlns:a16="http://schemas.microsoft.com/office/drawing/2014/main" id="{97238DCF-5DD0-8871-C614-A16D5AA5B40F}"/>
              </a:ext>
            </a:extLst>
          </p:cNvPr>
          <p:cNvSpPr/>
          <p:nvPr/>
        </p:nvSpPr>
        <p:spPr>
          <a:xfrm>
            <a:off x="7191683" y="3352559"/>
            <a:ext cx="357677" cy="36223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1D47319F-9019-8485-459F-D33A3FA1ECC9}"/>
              </a:ext>
            </a:extLst>
          </p:cNvPr>
          <p:cNvSpPr txBox="1"/>
          <p:nvPr/>
        </p:nvSpPr>
        <p:spPr>
          <a:xfrm>
            <a:off x="5641800" y="3368468"/>
            <a:ext cx="1549883" cy="313547"/>
          </a:xfrm>
          <a:prstGeom prst="rect">
            <a:avLst/>
          </a:prstGeom>
          <a:noFill/>
        </p:spPr>
        <p:txBody>
          <a:bodyPr wrap="square">
            <a:spAutoFit/>
          </a:bodyPr>
          <a:lstStyle/>
          <a:p>
            <a:pPr algn="ctr">
              <a:lnSpc>
                <a:spcPct val="150000"/>
              </a:lnSpc>
            </a:pPr>
            <a:r>
              <a:rPr lang="en-US" altLang="ko-KR" sz="1100"/>
              <a:t>@ExceptionHandler ?</a:t>
            </a:r>
            <a:endParaRPr lang="ko-KR" altLang="en-US" sz="1100"/>
          </a:p>
        </p:txBody>
      </p:sp>
      <p:cxnSp>
        <p:nvCxnSpPr>
          <p:cNvPr id="47" name="직선 화살표 연결선 46">
            <a:extLst>
              <a:ext uri="{FF2B5EF4-FFF2-40B4-BE49-F238E27FC236}">
                <a16:creationId xmlns:a16="http://schemas.microsoft.com/office/drawing/2014/main" id="{9198B738-C75E-6275-B573-3A61203AE57F}"/>
              </a:ext>
            </a:extLst>
          </p:cNvPr>
          <p:cNvCxnSpPr>
            <a:cxnSpLocks/>
            <a:stCxn id="54" idx="2"/>
            <a:endCxn id="42" idx="0"/>
          </p:cNvCxnSpPr>
          <p:nvPr/>
        </p:nvCxnSpPr>
        <p:spPr>
          <a:xfrm flipH="1">
            <a:off x="7370522" y="3039399"/>
            <a:ext cx="1" cy="3131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7A171195-098D-3064-A763-2EA042C4ED06}"/>
              </a:ext>
            </a:extLst>
          </p:cNvPr>
          <p:cNvSpPr/>
          <p:nvPr/>
        </p:nvSpPr>
        <p:spPr>
          <a:xfrm>
            <a:off x="6765281" y="2582498"/>
            <a:ext cx="12104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55" name="직선 화살표 연결선 54">
            <a:extLst>
              <a:ext uri="{FF2B5EF4-FFF2-40B4-BE49-F238E27FC236}">
                <a16:creationId xmlns:a16="http://schemas.microsoft.com/office/drawing/2014/main" id="{B7FEE206-5687-5FB0-D600-290DDD5B3DCF}"/>
              </a:ext>
            </a:extLst>
          </p:cNvPr>
          <p:cNvCxnSpPr>
            <a:cxnSpLocks/>
            <a:stCxn id="11" idx="2"/>
            <a:endCxn id="54" idx="0"/>
          </p:cNvCxnSpPr>
          <p:nvPr/>
        </p:nvCxnSpPr>
        <p:spPr>
          <a:xfrm>
            <a:off x="7370523" y="2261883"/>
            <a:ext cx="0" cy="320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0462556C-0B4C-D588-531B-E7F0F1DE58FA}"/>
              </a:ext>
            </a:extLst>
          </p:cNvPr>
          <p:cNvSpPr/>
          <p:nvPr/>
        </p:nvSpPr>
        <p:spPr>
          <a:xfrm>
            <a:off x="6547452" y="3910467"/>
            <a:ext cx="164613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mappedMethods</a:t>
            </a:r>
            <a:endParaRPr lang="ko-KR" altLang="en-US" sz="1400">
              <a:solidFill>
                <a:schemeClr val="tx1"/>
              </a:solidFill>
              <a:latin typeface="+mj-lt"/>
              <a:ea typeface="나눔바른고딕" panose="020B0603020101020101"/>
            </a:endParaRPr>
          </a:p>
        </p:txBody>
      </p:sp>
      <p:cxnSp>
        <p:nvCxnSpPr>
          <p:cNvPr id="66" name="직선 화살표 연결선 65">
            <a:extLst>
              <a:ext uri="{FF2B5EF4-FFF2-40B4-BE49-F238E27FC236}">
                <a16:creationId xmlns:a16="http://schemas.microsoft.com/office/drawing/2014/main" id="{9E6C8AB6-9A43-FA47-ACF3-A88946C56DD1}"/>
              </a:ext>
            </a:extLst>
          </p:cNvPr>
          <p:cNvCxnSpPr>
            <a:cxnSpLocks/>
            <a:stCxn id="42" idx="2"/>
            <a:endCxn id="64" idx="0"/>
          </p:cNvCxnSpPr>
          <p:nvPr/>
        </p:nvCxnSpPr>
        <p:spPr>
          <a:xfrm flipH="1">
            <a:off x="7370521" y="3714791"/>
            <a:ext cx="1" cy="1956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2" name="그림 71">
            <a:extLst>
              <a:ext uri="{FF2B5EF4-FFF2-40B4-BE49-F238E27FC236}">
                <a16:creationId xmlns:a16="http://schemas.microsoft.com/office/drawing/2014/main" id="{8068AAEE-E473-85F4-FE93-C321B2613DAF}"/>
              </a:ext>
            </a:extLst>
          </p:cNvPr>
          <p:cNvPicPr>
            <a:picLocks noChangeAspect="1"/>
          </p:cNvPicPr>
          <p:nvPr/>
        </p:nvPicPr>
        <p:blipFill>
          <a:blip r:embed="rId3"/>
          <a:stretch>
            <a:fillRect/>
          </a:stretch>
        </p:blipFill>
        <p:spPr>
          <a:xfrm>
            <a:off x="8509658" y="3419065"/>
            <a:ext cx="3285477" cy="1439703"/>
          </a:xfrm>
          <a:prstGeom prst="rect">
            <a:avLst/>
          </a:prstGeom>
        </p:spPr>
      </p:pic>
      <p:cxnSp>
        <p:nvCxnSpPr>
          <p:cNvPr id="74" name="직선 연결선 73">
            <a:extLst>
              <a:ext uri="{FF2B5EF4-FFF2-40B4-BE49-F238E27FC236}">
                <a16:creationId xmlns:a16="http://schemas.microsoft.com/office/drawing/2014/main" id="{D8510B07-3F56-77E2-3299-DD5CD195A53D}"/>
              </a:ext>
            </a:extLst>
          </p:cNvPr>
          <p:cNvCxnSpPr>
            <a:cxnSpLocks/>
            <a:stCxn id="64" idx="3"/>
            <a:endCxn id="72" idx="1"/>
          </p:cNvCxnSpPr>
          <p:nvPr/>
        </p:nvCxnSpPr>
        <p:spPr>
          <a:xfrm flipV="1">
            <a:off x="8193590" y="4138917"/>
            <a:ext cx="316068"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3747489C-D1A3-8A55-C882-860B34F30C3F}"/>
              </a:ext>
            </a:extLst>
          </p:cNvPr>
          <p:cNvSpPr/>
          <p:nvPr/>
        </p:nvSpPr>
        <p:spPr>
          <a:xfrm>
            <a:off x="1524541" y="5727788"/>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rPr>
              <a:t>@ExceptionHandler</a:t>
            </a:r>
            <a:endParaRPr lang="en-US" altLang="ko-KR" sz="1200" i="1">
              <a:solidFill>
                <a:srgbClr val="FF0000"/>
              </a:solidFill>
              <a:latin typeface="+mj-lt"/>
              <a:ea typeface="나눔바른고딕" panose="020B0603020101020101"/>
            </a:endParaRPr>
          </a:p>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cxnSp>
        <p:nvCxnSpPr>
          <p:cNvPr id="106" name="연결선: 꺾임 105">
            <a:extLst>
              <a:ext uri="{FF2B5EF4-FFF2-40B4-BE49-F238E27FC236}">
                <a16:creationId xmlns:a16="http://schemas.microsoft.com/office/drawing/2014/main" id="{92497179-88B9-CC22-F437-B22FBC8872DE}"/>
              </a:ext>
            </a:extLst>
          </p:cNvPr>
          <p:cNvCxnSpPr>
            <a:stCxn id="9" idx="3"/>
            <a:endCxn id="64" idx="1"/>
          </p:cNvCxnSpPr>
          <p:nvPr/>
        </p:nvCxnSpPr>
        <p:spPr>
          <a:xfrm>
            <a:off x="3908574" y="2033432"/>
            <a:ext cx="2638878" cy="210548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8255B078-C712-3F98-0D28-A476C6289262}"/>
              </a:ext>
            </a:extLst>
          </p:cNvPr>
          <p:cNvCxnSpPr>
            <a:stCxn id="64" idx="2"/>
            <a:endCxn id="21" idx="3"/>
          </p:cNvCxnSpPr>
          <p:nvPr/>
        </p:nvCxnSpPr>
        <p:spPr>
          <a:xfrm rot="5400000">
            <a:off x="5397199" y="2878744"/>
            <a:ext cx="484698" cy="346194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6D3FF33-E256-B0A3-31A5-42B4E544A98D}"/>
              </a:ext>
            </a:extLst>
          </p:cNvPr>
          <p:cNvSpPr txBox="1"/>
          <p:nvPr/>
        </p:nvSpPr>
        <p:spPr>
          <a:xfrm>
            <a:off x="2338450" y="5272539"/>
            <a:ext cx="1058778" cy="313547"/>
          </a:xfrm>
          <a:prstGeom prst="rect">
            <a:avLst/>
          </a:prstGeom>
          <a:noFill/>
        </p:spPr>
        <p:txBody>
          <a:bodyPr wrap="square">
            <a:spAutoFit/>
          </a:bodyPr>
          <a:lstStyle/>
          <a:p>
            <a:pPr algn="ctr">
              <a:lnSpc>
                <a:spcPct val="150000"/>
              </a:lnSpc>
            </a:pPr>
            <a:r>
              <a:rPr lang="ko-KR" altLang="en-US" sz="1100"/>
              <a:t>메서드 호출</a:t>
            </a:r>
          </a:p>
        </p:txBody>
      </p:sp>
      <p:cxnSp>
        <p:nvCxnSpPr>
          <p:cNvPr id="116" name="직선 화살표 연결선 115">
            <a:extLst>
              <a:ext uri="{FF2B5EF4-FFF2-40B4-BE49-F238E27FC236}">
                <a16:creationId xmlns:a16="http://schemas.microsoft.com/office/drawing/2014/main" id="{F1973220-266E-53E9-EAB7-091E96CBCA1F}"/>
              </a:ext>
            </a:extLst>
          </p:cNvPr>
          <p:cNvCxnSpPr/>
          <p:nvPr/>
        </p:nvCxnSpPr>
        <p:spPr>
          <a:xfrm>
            <a:off x="3577704" y="1894974"/>
            <a:ext cx="22437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FF5645D-494B-90E9-F993-1A3FEFDAED6F}"/>
              </a:ext>
            </a:extLst>
          </p:cNvPr>
          <p:cNvSpPr txBox="1"/>
          <p:nvPr/>
        </p:nvSpPr>
        <p:spPr>
          <a:xfrm>
            <a:off x="4441273" y="1579769"/>
            <a:ext cx="847485" cy="313547"/>
          </a:xfrm>
          <a:prstGeom prst="rect">
            <a:avLst/>
          </a:prstGeom>
          <a:noFill/>
        </p:spPr>
        <p:txBody>
          <a:bodyPr wrap="square">
            <a:spAutoFit/>
          </a:bodyPr>
          <a:lstStyle/>
          <a:p>
            <a:pPr algn="ctr">
              <a:lnSpc>
                <a:spcPct val="150000"/>
              </a:lnSpc>
            </a:pPr>
            <a:r>
              <a:rPr lang="ko-KR" altLang="en-US" sz="1100"/>
              <a:t>객체생성</a:t>
            </a:r>
          </a:p>
        </p:txBody>
      </p:sp>
      <p:sp>
        <p:nvSpPr>
          <p:cNvPr id="118" name="TextBox 117">
            <a:extLst>
              <a:ext uri="{FF2B5EF4-FFF2-40B4-BE49-F238E27FC236}">
                <a16:creationId xmlns:a16="http://schemas.microsoft.com/office/drawing/2014/main" id="{A5753830-0AD5-5DE8-E753-DF87EEC12C4E}"/>
              </a:ext>
            </a:extLst>
          </p:cNvPr>
          <p:cNvSpPr txBox="1"/>
          <p:nvPr/>
        </p:nvSpPr>
        <p:spPr>
          <a:xfrm>
            <a:off x="3867898" y="4844563"/>
            <a:ext cx="3543301" cy="313547"/>
          </a:xfrm>
          <a:prstGeom prst="rect">
            <a:avLst/>
          </a:prstGeom>
          <a:noFill/>
        </p:spPr>
        <p:txBody>
          <a:bodyPr wrap="square">
            <a:spAutoFit/>
          </a:bodyPr>
          <a:lstStyle/>
          <a:p>
            <a:pPr algn="ctr">
              <a:lnSpc>
                <a:spcPct val="150000"/>
              </a:lnSpc>
            </a:pPr>
            <a:r>
              <a:rPr lang="ko-KR" altLang="en-US" sz="1100">
                <a:latin typeface="+mj-lt"/>
                <a:ea typeface="나눔바른고딕" panose="020B0603020101020101"/>
              </a:rPr>
              <a:t>현재 발생한 예외 타입과 매핑되어 있는 메서드 반환</a:t>
            </a:r>
            <a:endParaRPr lang="ko-KR" altLang="en-US" sz="1100"/>
          </a:p>
        </p:txBody>
      </p:sp>
    </p:spTree>
    <p:extLst>
      <p:ext uri="{BB962C8B-B14F-4D97-AF65-F5344CB8AC3E}">
        <p14:creationId xmlns:p14="http://schemas.microsoft.com/office/powerpoint/2010/main" val="36981650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76EE9-3DE9-A831-30D6-3187EA71E01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3D430B2-D6FE-0B60-B095-BAD98AA8B8AD}"/>
              </a:ext>
            </a:extLst>
          </p:cNvPr>
          <p:cNvSpPr txBox="1"/>
          <p:nvPr/>
        </p:nvSpPr>
        <p:spPr>
          <a:xfrm>
            <a:off x="457333" y="2362073"/>
            <a:ext cx="11277383" cy="2133854"/>
          </a:xfrm>
          <a:prstGeom prst="rect">
            <a:avLst/>
          </a:prstGeom>
          <a:noFill/>
        </p:spPr>
        <p:txBody>
          <a:bodyPr wrap="none" rtlCol="0">
            <a:spAutoFit/>
          </a:bodyPr>
          <a:lstStyle/>
          <a:p>
            <a:pPr algn="ctr">
              <a:lnSpc>
                <a:spcPct val="130000"/>
              </a:lnSpc>
            </a:pPr>
            <a:r>
              <a:rPr lang="en-US" altLang="ko-KR" sz="5400">
                <a:solidFill>
                  <a:schemeClr val="accent1">
                    <a:lumMod val="75000"/>
                  </a:schemeClr>
                </a:solidFill>
                <a:latin typeface="+mj-lt"/>
              </a:rPr>
              <a:t>ExceptionHandlerExceptionResolver</a:t>
            </a:r>
          </a:p>
          <a:p>
            <a:pPr algn="ctr">
              <a:lnSpc>
                <a:spcPct val="130000"/>
              </a:lnSpc>
            </a:pPr>
            <a:r>
              <a:rPr lang="en-US" altLang="ko-KR" sz="5400">
                <a:solidFill>
                  <a:schemeClr val="accent1">
                    <a:lumMod val="75000"/>
                  </a:schemeClr>
                </a:solidFill>
                <a:latin typeface="+mj-lt"/>
              </a:rPr>
              <a:t>@ControllerAdvice</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4A97B9A5-D763-5670-2A73-33FCFD93298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5844734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19E935-9FB9-B2C2-710A-3982116D9721}"/>
              </a:ext>
            </a:extLst>
          </p:cNvPr>
          <p:cNvSpPr/>
          <p:nvPr/>
        </p:nvSpPr>
        <p:spPr>
          <a:xfrm>
            <a:off x="108285" y="2048796"/>
            <a:ext cx="147829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a:t>
            </a:r>
            <a:r>
              <a:rPr lang="ko-KR" altLang="en-US" b="1">
                <a:solidFill>
                  <a:schemeClr val="accent1">
                    <a:lumMod val="75000"/>
                  </a:schemeClr>
                </a:solidFill>
                <a:latin typeface="+mn-ea"/>
              </a:rPr>
              <a:t>사용방법</a:t>
            </a:r>
          </a:p>
        </p:txBody>
      </p:sp>
      <p:sp>
        <p:nvSpPr>
          <p:cNvPr id="26" name="직사각형 25">
            <a:extLst>
              <a:ext uri="{FF2B5EF4-FFF2-40B4-BE49-F238E27FC236}">
                <a16:creationId xmlns:a16="http://schemas.microsoft.com/office/drawing/2014/main" id="{087FF90E-6B64-D4C0-54C5-72216B9838F2}"/>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7" name="TextBox 26">
            <a:extLst>
              <a:ext uri="{FF2B5EF4-FFF2-40B4-BE49-F238E27FC236}">
                <a16:creationId xmlns:a16="http://schemas.microsoft.com/office/drawing/2014/main" id="{015AE141-41F7-9F34-B7D0-2C2B4F9CDEC4}"/>
              </a:ext>
            </a:extLst>
          </p:cNvPr>
          <p:cNvSpPr txBox="1"/>
          <p:nvPr/>
        </p:nvSpPr>
        <p:spPr>
          <a:xfrm>
            <a:off x="228600" y="575262"/>
            <a:ext cx="11963400" cy="1228734"/>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ExceptionHandlerExceptionResolver </a:t>
            </a:r>
            <a:r>
              <a:rPr lang="ko-KR" altLang="en-US" sz="1200">
                <a:latin typeface="+mn-ea"/>
              </a:rPr>
              <a:t>는 여러 컨트롤러에서 발생하는 예외를 전역적으로 처리할 수 있는 어노테이션으로</a:t>
            </a:r>
            <a:r>
              <a:rPr lang="en-US" altLang="ko-KR" sz="1200">
                <a:latin typeface="+mn-ea"/>
              </a:rPr>
              <a:t> ExceptionHandlerExceptionResolver </a:t>
            </a:r>
            <a:r>
              <a:rPr lang="ko-KR" altLang="en-US" sz="1200">
                <a:latin typeface="+mn-ea"/>
              </a:rPr>
              <a:t>와 결합하여 작동한다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@ControllerAdvice </a:t>
            </a:r>
            <a:r>
              <a:rPr lang="ko-KR" altLang="en-US" sz="1200">
                <a:latin typeface="+mn-ea"/>
              </a:rPr>
              <a:t>를 사용하면 어플리케이션의 모든 컨트롤러에서 발생하는 예외를 하나의 클래스에서 통합적으로 처리할 수 있으며 이를 통해 중복 코드를 제거하고</a:t>
            </a:r>
            <a:r>
              <a:rPr lang="en-US" altLang="ko-KR" sz="1200">
                <a:latin typeface="+mn-ea"/>
              </a:rPr>
              <a:t> </a:t>
            </a:r>
            <a:r>
              <a:rPr lang="ko-KR" altLang="en-US" sz="1200">
                <a:latin typeface="+mn-ea"/>
              </a:rPr>
              <a:t>예외 흐름을 컨트롤러로부터 분리할 수 있어 유지보수에도 유리하다</a:t>
            </a:r>
            <a:endParaRPr lang="en-US" altLang="ko-KR" sz="1200">
              <a:latin typeface="+mn-ea"/>
            </a:endParaRPr>
          </a:p>
        </p:txBody>
      </p:sp>
      <p:sp>
        <p:nvSpPr>
          <p:cNvPr id="41" name="TextBox 40">
            <a:extLst>
              <a:ext uri="{FF2B5EF4-FFF2-40B4-BE49-F238E27FC236}">
                <a16:creationId xmlns:a16="http://schemas.microsoft.com/office/drawing/2014/main" id="{27D595DB-D1CB-F55D-16B4-602C1F826783}"/>
              </a:ext>
            </a:extLst>
          </p:cNvPr>
          <p:cNvSpPr txBox="1"/>
          <p:nvPr/>
        </p:nvSpPr>
        <p:spPr>
          <a:xfrm>
            <a:off x="228600" y="2418128"/>
            <a:ext cx="10577763" cy="333617"/>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클래스에 </a:t>
            </a:r>
            <a:r>
              <a:rPr lang="en-US" altLang="ko-KR" sz="1200">
                <a:latin typeface="+mn-ea"/>
              </a:rPr>
              <a:t>@ControllerAdvice </a:t>
            </a:r>
            <a:r>
              <a:rPr lang="ko-KR" altLang="en-US" sz="1200">
                <a:latin typeface="+mn-ea"/>
              </a:rPr>
              <a:t>를 선언하고 </a:t>
            </a:r>
            <a:r>
              <a:rPr lang="en-US" altLang="ko-KR" sz="1200">
                <a:latin typeface="+mn-ea"/>
              </a:rPr>
              <a:t>@ExceptionHandler </a:t>
            </a:r>
            <a:r>
              <a:rPr lang="ko-KR" altLang="en-US" sz="1200">
                <a:latin typeface="+mn-ea"/>
              </a:rPr>
              <a:t>메서드를 예외타입 별로 정의한다    </a:t>
            </a:r>
            <a:endParaRPr lang="en-US" altLang="ko-KR" sz="1200">
              <a:latin typeface="+mn-ea"/>
            </a:endParaRPr>
          </a:p>
        </p:txBody>
      </p:sp>
      <p:sp>
        <p:nvSpPr>
          <p:cNvPr id="42" name="Rectangle 1">
            <a:extLst>
              <a:ext uri="{FF2B5EF4-FFF2-40B4-BE49-F238E27FC236}">
                <a16:creationId xmlns:a16="http://schemas.microsoft.com/office/drawing/2014/main" id="{B80D0977-1AA6-00D2-A540-87C73200B1F7}"/>
              </a:ext>
            </a:extLst>
          </p:cNvPr>
          <p:cNvSpPr>
            <a:spLocks noChangeArrowheads="1"/>
          </p:cNvSpPr>
          <p:nvPr/>
        </p:nvSpPr>
        <p:spPr bwMode="auto">
          <a:xfrm>
            <a:off x="480334" y="2854066"/>
            <a:ext cx="7313545" cy="38914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kumimoji="0" lang="en-US" altLang="ko-KR" sz="1100" b="0" i="0" u="none" strike="noStrike" cap="none" normalizeH="0" baseline="0">
                <a:ln>
                  <a:noFill/>
                </a:ln>
                <a:solidFill>
                  <a:srgbClr val="56A8F5"/>
                </a:solidFill>
                <a:effectLst/>
                <a:ea typeface="JetBrains Mono"/>
              </a:rPr>
              <a:t>1</a:t>
            </a:r>
            <a:r>
              <a:rPr kumimoji="0" lang="ko-KR" altLang="ko-KR" sz="1100" b="0" i="0" u="none" strike="noStrike" cap="none" normalizeH="0" baseline="0">
                <a:ln>
                  <a:noFill/>
                </a:ln>
                <a:solidFill>
                  <a:srgbClr val="BCBEC4"/>
                </a:solidFill>
                <a:effectLst/>
                <a:ea typeface="JetBrains Mono"/>
              </a:rPr>
              <a:t>(CustomException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HttpStatus.NOT_FOUND);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IllegalArgumentException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2</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IllegalArgumentException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3</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HttpStatus.INTERNAL_SERVER_ERROR);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13776223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B812AB-F3B7-897E-A335-DC0C98CBA1FA}"/>
              </a:ext>
            </a:extLst>
          </p:cNvPr>
          <p:cNvSpPr>
            <a:spLocks noChangeArrowheads="1"/>
          </p:cNvSpPr>
          <p:nvPr/>
        </p:nvSpPr>
        <p:spPr bwMode="auto">
          <a:xfrm>
            <a:off x="222584" y="496611"/>
            <a:ext cx="6331640" cy="6249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(CustomNotFoundException.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kumimoji="0" lang="en-US" altLang="ko-KR" sz="1100" b="0" i="0" u="none" strike="noStrike" cap="none" normalizeH="0" baseline="0">
                <a:ln>
                  <a:noFill/>
                </a:ln>
                <a:solidFill>
                  <a:srgbClr val="56A8F5"/>
                </a:solidFill>
                <a:effectLst/>
                <a:ea typeface="JetBrains Mono"/>
              </a:rPr>
              <a:t>1</a:t>
            </a:r>
            <a:r>
              <a:rPr kumimoji="0" lang="ko-KR" altLang="ko-KR" sz="1100" b="0" i="0" u="none" strike="noStrike" cap="none" normalizeH="0" baseline="0">
                <a:ln>
                  <a:noFill/>
                </a:ln>
                <a:solidFill>
                  <a:srgbClr val="BCBEC4"/>
                </a:solidFill>
                <a:effectLst/>
                <a:ea typeface="JetBrains Mono"/>
              </a:rPr>
              <a:t>(CustomNotFoundException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HttpStatus.NOT_FOUND.value(),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HttpStatus.NOT_FOUND);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(CustomValidationException.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2</a:t>
            </a:r>
            <a:r>
              <a:rPr kumimoji="0" lang="ko-KR" altLang="ko-KR" sz="1100" b="0" i="0" u="none" strike="noStrike" cap="none" normalizeH="0" baseline="0">
                <a:ln>
                  <a:noFill/>
                </a:ln>
                <a:solidFill>
                  <a:srgbClr val="BCBEC4"/>
                </a:solidFill>
                <a:effectLst/>
                <a:ea typeface="JetBrains Mono"/>
              </a:rPr>
              <a:t>(CustomValidationException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HttpStatus.BAD_REQUEST.value(),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3</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HttpStatus.INTERNAL_SERVER_ERROR.value(),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"An unexpected error occurred"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HttpStatus.INTERNAL_SERVER_ERROR);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3" name="직사각형 2">
            <a:extLst>
              <a:ext uri="{FF2B5EF4-FFF2-40B4-BE49-F238E27FC236}">
                <a16:creationId xmlns:a16="http://schemas.microsoft.com/office/drawing/2014/main" id="{8A99203A-1DA1-A422-54B2-77989C534E6D}"/>
              </a:ext>
            </a:extLst>
          </p:cNvPr>
          <p:cNvSpPr/>
          <p:nvPr/>
        </p:nvSpPr>
        <p:spPr>
          <a:xfrm>
            <a:off x="150396" y="111601"/>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 예제</a:t>
            </a:r>
          </a:p>
        </p:txBody>
      </p:sp>
      <p:sp>
        <p:nvSpPr>
          <p:cNvPr id="4" name="Rectangle 2">
            <a:extLst>
              <a:ext uri="{FF2B5EF4-FFF2-40B4-BE49-F238E27FC236}">
                <a16:creationId xmlns:a16="http://schemas.microsoft.com/office/drawing/2014/main" id="{1ECD8E5B-F5CF-07B6-BD3F-B2FF6437D870}"/>
              </a:ext>
            </a:extLst>
          </p:cNvPr>
          <p:cNvSpPr>
            <a:spLocks noChangeArrowheads="1"/>
          </p:cNvSpPr>
          <p:nvPr/>
        </p:nvSpPr>
        <p:spPr bwMode="auto">
          <a:xfrm>
            <a:off x="6805030" y="496611"/>
            <a:ext cx="5014666" cy="3360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"/api/resources"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ResourceController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getResource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String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"notfound"</a:t>
            </a:r>
            <a:r>
              <a:rPr kumimoji="0" lang="ko-KR" altLang="ko-KR" sz="1100" b="0" i="0" u="none" strike="noStrike" cap="none" normalizeH="0" baseline="0">
                <a:ln>
                  <a:noFill/>
                </a:ln>
                <a:solidFill>
                  <a:srgbClr val="BCBEC4"/>
                </a:solidFill>
                <a:effectLst/>
                <a:ea typeface="JetBrains Mono"/>
              </a:rPr>
              <a:t>.equals(id))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CustomNotFoundException(</a:t>
            </a:r>
            <a:r>
              <a:rPr kumimoji="0" lang="ko-KR" altLang="ko-KR" sz="1100" b="0" i="0" u="none" strike="noStrike" cap="none" normalizeH="0" baseline="0">
                <a:ln>
                  <a:noFill/>
                </a:ln>
                <a:solidFill>
                  <a:srgbClr val="6AAB73"/>
                </a:solidFill>
                <a:effectLst/>
                <a:ea typeface="JetBrains Mono"/>
              </a:rPr>
              <a:t>"Resource not found"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"invalid"</a:t>
            </a:r>
            <a:r>
              <a:rPr kumimoji="0" lang="ko-KR" altLang="ko-KR" sz="1100" b="0" i="0" u="none" strike="noStrike" cap="none" normalizeH="0" baseline="0">
                <a:ln>
                  <a:noFill/>
                </a:ln>
                <a:solidFill>
                  <a:srgbClr val="BCBEC4"/>
                </a:solidFill>
                <a:effectLst/>
                <a:ea typeface="JetBrains Mono"/>
              </a:rPr>
              <a:t>.equals(id))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CustomValidationException(</a:t>
            </a:r>
            <a:r>
              <a:rPr kumimoji="0" lang="ko-KR" altLang="ko-KR" sz="1100" b="0" i="0" u="none" strike="noStrike" cap="none" normalizeH="0" baseline="0">
                <a:ln>
                  <a:noFill/>
                </a:ln>
                <a:solidFill>
                  <a:srgbClr val="6AAB73"/>
                </a:solidFill>
                <a:effectLst/>
                <a:ea typeface="JetBrains Mono"/>
              </a:rPr>
              <a:t>"Invalid input"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"Resource with ID: " </a:t>
            </a:r>
            <a:r>
              <a:rPr kumimoji="0" lang="ko-KR" altLang="ko-KR" sz="1100" b="0" i="0" u="none" strike="noStrike" cap="none" normalizeH="0" baseline="0">
                <a:ln>
                  <a:noFill/>
                </a:ln>
                <a:solidFill>
                  <a:srgbClr val="BCBEC4"/>
                </a:solidFill>
                <a:effectLst/>
                <a:ea typeface="JetBrains Mono"/>
              </a:rPr>
              <a:t>+ 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TextBox 4">
            <a:extLst>
              <a:ext uri="{FF2B5EF4-FFF2-40B4-BE49-F238E27FC236}">
                <a16:creationId xmlns:a16="http://schemas.microsoft.com/office/drawing/2014/main" id="{033ADFDC-C093-7A27-7D9F-4CFF62B509DA}"/>
              </a:ext>
            </a:extLst>
          </p:cNvPr>
          <p:cNvSpPr txBox="1"/>
          <p:nvPr/>
        </p:nvSpPr>
        <p:spPr>
          <a:xfrm>
            <a:off x="6730588" y="4042392"/>
            <a:ext cx="5089108"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컨트롤러는 정상적인 로직만 처리하고 예외 관련 모든 처리는 </a:t>
            </a:r>
            <a:r>
              <a:rPr lang="en-US" altLang="ko-KR" sz="1200">
                <a:latin typeface="+mn-ea"/>
              </a:rPr>
              <a:t>@ControllerAdvice </a:t>
            </a:r>
            <a:r>
              <a:rPr lang="ko-KR" altLang="en-US" sz="1200">
                <a:latin typeface="+mn-ea"/>
              </a:rPr>
              <a:t>클래스가 맡도록  역할을 분리한다</a:t>
            </a:r>
            <a:r>
              <a:rPr lang="en-US" altLang="ko-KR" sz="1200">
                <a:latin typeface="+mn-ea"/>
              </a:rPr>
              <a:t> </a:t>
            </a:r>
          </a:p>
        </p:txBody>
      </p:sp>
    </p:spTree>
    <p:extLst>
      <p:ext uri="{BB962C8B-B14F-4D97-AF65-F5344CB8AC3E}">
        <p14:creationId xmlns:p14="http://schemas.microsoft.com/office/powerpoint/2010/main" val="1547643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C67E8-66C5-4D93-1158-E6C159D2E1C2}"/>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BF6CD101-4613-C415-E654-A63707CCC687}"/>
              </a:ext>
            </a:extLst>
          </p:cNvPr>
          <p:cNvSpPr/>
          <p:nvPr/>
        </p:nvSpPr>
        <p:spPr>
          <a:xfrm>
            <a:off x="100074" y="136481"/>
            <a:ext cx="232467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Header </a:t>
            </a:r>
            <a:r>
              <a:rPr lang="ko-KR" altLang="en-US" b="1">
                <a:solidFill>
                  <a:schemeClr val="accent1">
                    <a:lumMod val="75000"/>
                  </a:schemeClr>
                </a:solidFill>
                <a:latin typeface="+mj-lt"/>
              </a:rPr>
              <a:t>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703C04A6-B5C0-DAA1-8F87-357ECD4495A5}"/>
              </a:ext>
            </a:extLst>
          </p:cNvPr>
          <p:cNvSpPr>
            <a:spLocks noChangeArrowheads="1"/>
          </p:cNvSpPr>
          <p:nvPr/>
        </p:nvSpPr>
        <p:spPr bwMode="auto">
          <a:xfrm>
            <a:off x="339894" y="750201"/>
            <a:ext cx="7357310" cy="46314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class </a:t>
            </a:r>
            <a:r>
              <a:rPr lang="en-US" altLang="ko-KR" sz="1100">
                <a:solidFill>
                  <a:srgbClr val="BCBEC4"/>
                </a:solidFill>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 Header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단일</a:t>
            </a:r>
            <a:r>
              <a:rPr kumimoji="0" lang="ko-KR" altLang="ko-KR" sz="1100" b="0" i="0" u="none" strike="noStrike" cap="none" normalizeH="0" baseline="0">
                <a:ln>
                  <a:noFill/>
                </a:ln>
                <a:solidFill>
                  <a:srgbClr val="7A7E85"/>
                </a:solidFill>
                <a:effectLst/>
                <a:latin typeface="Arial Unicode MS"/>
                <a:ea typeface="JetBrains Mono"/>
              </a:rPr>
              <a:t> Header</a:t>
            </a:r>
            <a:br>
              <a:rPr kumimoji="0" lang="ko-KR" altLang="ko-KR" sz="1100" b="0" i="0" u="none" strike="noStrike" cap="none" normalizeH="0" baseline="0">
                <a:ln>
                  <a:noFill/>
                </a:ln>
                <a:solidFill>
                  <a:srgbClr val="7A7E85"/>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"User-Agent: " </a:t>
            </a:r>
            <a:r>
              <a:rPr kumimoji="0" lang="ko-KR" altLang="ko-KR" sz="1100" b="0" i="0" u="none" strike="noStrike" cap="none" normalizeH="0" baseline="0">
                <a:ln>
                  <a:noFill/>
                </a:ln>
                <a:solidFill>
                  <a:srgbClr val="BCBEC4"/>
                </a:solidFill>
                <a:effectLst/>
                <a:latin typeface="Arial Unicode MS"/>
                <a:ea typeface="JetBrains Mono"/>
              </a:rPr>
              <a:t>+ request.getHeader(</a:t>
            </a:r>
            <a:r>
              <a:rPr kumimoji="0" lang="ko-KR" altLang="ko-KR" sz="1100" b="0" i="0" u="none" strike="noStrike" cap="none" normalizeH="0" baseline="0">
                <a:ln>
                  <a:noFill/>
                </a:ln>
                <a:solidFill>
                  <a:srgbClr val="6AAB73"/>
                </a:solidFill>
                <a:effectLst/>
                <a:latin typeface="Arial Unicode MS"/>
                <a:ea typeface="JetBrains Mono"/>
              </a:rPr>
              <a:t>"User-Agent"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복수</a:t>
            </a:r>
            <a:r>
              <a:rPr kumimoji="0" lang="ko-KR" altLang="ko-KR" sz="1100" b="0" i="0" u="none" strike="noStrike" cap="none" normalizeH="0" baseline="0">
                <a:ln>
                  <a:noFill/>
                </a:ln>
                <a:solidFill>
                  <a:srgbClr val="7A7E85"/>
                </a:solidFill>
                <a:effectLst/>
                <a:latin typeface="Arial Unicode MS"/>
                <a:ea typeface="JetBrains Mono"/>
              </a:rPr>
              <a:t> Headers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"Accept-Language Headers:"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"Accept-Language"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(header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 - " </a:t>
            </a:r>
            <a:r>
              <a:rPr kumimoji="0" lang="ko-KR" altLang="ko-KR" sz="1100" b="0" i="0" u="none" strike="noStrike" cap="none" normalizeH="0" baseline="0">
                <a:ln>
                  <a:noFill/>
                </a:ln>
                <a:solidFill>
                  <a:srgbClr val="BCBEC4"/>
                </a:solidFill>
                <a:effectLst/>
                <a:latin typeface="Arial Unicode MS"/>
                <a:ea typeface="JetBrains Mono"/>
              </a:rPr>
              <a:t>+ header));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All Headers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"All Headers:"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getHeaderNames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(headerName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(headerName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request.getHeader(headerName)));</a:t>
            </a:r>
            <a:endParaRPr kumimoji="0" lang="ko-KR" altLang="ko-KR"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1EB68F6-2BF7-9151-7CC9-8BF21C7B0804}"/>
              </a:ext>
            </a:extLst>
          </p:cNvPr>
          <p:cNvSpPr>
            <a:spLocks noChangeArrowheads="1"/>
          </p:cNvSpPr>
          <p:nvPr/>
        </p:nvSpPr>
        <p:spPr bwMode="auto">
          <a:xfrm>
            <a:off x="7982954" y="1896332"/>
            <a:ext cx="3910261" cy="3361882"/>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Header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User-Agent: Mozilla/5.0 (Windows NT 10.0; Win64; x64) </a:t>
            </a:r>
            <a:r>
              <a:rPr kumimoji="0" lang="en-US" altLang="ko-KR" sz="1100" b="0" i="0" u="none" strike="noStrike" cap="none" normalizeH="0" baseline="0">
                <a:ln>
                  <a:noFill/>
                </a:ln>
                <a:effectLst/>
                <a:latin typeface="Arial Unicode MS"/>
                <a:ea typeface="JetBrains Mono"/>
              </a:rPr>
              <a:t>. . .</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Chrome/91.0.4472.124 Safari/537.36</a:t>
            </a:r>
            <a:br>
              <a:rPr kumimoji="0" lang="ko-KR" altLang="ko-KR" sz="1100" b="0" i="0" u="none" strike="noStrike" cap="none" normalizeH="0" baseline="0">
                <a:ln>
                  <a:noFill/>
                </a:ln>
                <a:effectLst/>
                <a:latin typeface="Arial Unicode MS"/>
                <a:ea typeface="JetBrains Mono"/>
              </a:rPr>
            </a:b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Accept-Language Headers: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        - en-US,en;q=0.9</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        - ko-KR,ko;q=0.8</a:t>
            </a:r>
            <a:br>
              <a:rPr kumimoji="0" lang="ko-KR" altLang="ko-KR" sz="1100" b="0" i="0" u="none" strike="noStrike" cap="none" normalizeH="0" baseline="0">
                <a:ln>
                  <a:noFill/>
                </a:ln>
                <a:effectLst/>
                <a:latin typeface="Arial Unicode MS"/>
                <a:ea typeface="JetBrains Mono"/>
              </a:rPr>
            </a:b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All Headers: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Host: localhost:8080</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User-Agent: Mozilla/5.0 (Windows NT 10.0; Win64; x64) </a:t>
            </a:r>
            <a:r>
              <a:rPr kumimoji="0" lang="en-US" altLang="ko-KR" sz="11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Chrome/91.0.4472.124 Safari/537.36</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Accept-Language: en-US,en;q=0.9,ko-KR,ko;q=0.8</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A324D2FC-79A7-41E8-99EB-1C96F200BE8A}"/>
              </a:ext>
            </a:extLst>
          </p:cNvPr>
          <p:cNvSpPr/>
          <p:nvPr/>
        </p:nvSpPr>
        <p:spPr>
          <a:xfrm>
            <a:off x="7917632" y="1619333"/>
            <a:ext cx="492443" cy="276999"/>
          </a:xfrm>
          <a:prstGeom prst="rect">
            <a:avLst/>
          </a:prstGeom>
        </p:spPr>
        <p:txBody>
          <a:bodyPr wrap="none">
            <a:spAutoFit/>
          </a:bodyPr>
          <a:lstStyle/>
          <a:p>
            <a:r>
              <a:rPr lang="ko-KR" altLang="en-US" sz="1200">
                <a:latin typeface="+mj-lt"/>
              </a:rPr>
              <a:t>결과</a:t>
            </a:r>
          </a:p>
        </p:txBody>
      </p:sp>
      <p:cxnSp>
        <p:nvCxnSpPr>
          <p:cNvPr id="6" name="직선 화살표 연결선 5">
            <a:extLst>
              <a:ext uri="{FF2B5EF4-FFF2-40B4-BE49-F238E27FC236}">
                <a16:creationId xmlns:a16="http://schemas.microsoft.com/office/drawing/2014/main" id="{95B16834-0206-3F9B-4F58-0FE27772C4FE}"/>
              </a:ext>
            </a:extLst>
          </p:cNvPr>
          <p:cNvCxnSpPr>
            <a:cxnSpLocks/>
          </p:cNvCxnSpPr>
          <p:nvPr/>
        </p:nvCxnSpPr>
        <p:spPr>
          <a:xfrm flipV="1">
            <a:off x="5137484" y="2358189"/>
            <a:ext cx="2911642" cy="1383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95EDF203-0C2C-127D-822A-DEFF054338F6}"/>
              </a:ext>
            </a:extLst>
          </p:cNvPr>
          <p:cNvCxnSpPr>
            <a:cxnSpLocks/>
          </p:cNvCxnSpPr>
          <p:nvPr/>
        </p:nvCxnSpPr>
        <p:spPr>
          <a:xfrm flipV="1">
            <a:off x="4018549" y="3350795"/>
            <a:ext cx="4283240" cy="1293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721EEF54-2293-20D9-82F1-4B1E4D85F6A2}"/>
              </a:ext>
            </a:extLst>
          </p:cNvPr>
          <p:cNvCxnSpPr>
            <a:cxnSpLocks/>
          </p:cNvCxnSpPr>
          <p:nvPr/>
        </p:nvCxnSpPr>
        <p:spPr>
          <a:xfrm flipV="1">
            <a:off x="3224463" y="4385511"/>
            <a:ext cx="4824663" cy="3334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2">
            <a:extLst>
              <a:ext uri="{FF2B5EF4-FFF2-40B4-BE49-F238E27FC236}">
                <a16:creationId xmlns:a16="http://schemas.microsoft.com/office/drawing/2014/main" id="{328968A1-5AFD-829F-51A5-EB5D89B6EFE8}"/>
              </a:ext>
            </a:extLst>
          </p:cNvPr>
          <p:cNvSpPr>
            <a:spLocks noChangeArrowheads="1"/>
          </p:cNvSpPr>
          <p:nvPr/>
        </p:nvSpPr>
        <p:spPr bwMode="auto">
          <a:xfrm>
            <a:off x="7982954" y="1261543"/>
            <a:ext cx="3910261"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//localhost:8080/example/path</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4E8FAD46-2797-D1AA-59B0-2CE1C18BB260}"/>
              </a:ext>
            </a:extLst>
          </p:cNvPr>
          <p:cNvSpPr/>
          <p:nvPr/>
        </p:nvSpPr>
        <p:spPr>
          <a:xfrm>
            <a:off x="7917632" y="982291"/>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315181381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62C60-8BBD-E747-4CAB-903E0CBC773F}"/>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EACC4A2D-2048-16E6-E0F5-7F96DC8FDCB5}"/>
              </a:ext>
            </a:extLst>
          </p:cNvPr>
          <p:cNvSpPr/>
          <p:nvPr/>
        </p:nvSpPr>
        <p:spPr>
          <a:xfrm>
            <a:off x="121520" y="150640"/>
            <a:ext cx="424231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여러 </a:t>
            </a: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적용 순서</a:t>
            </a:r>
          </a:p>
        </p:txBody>
      </p:sp>
      <p:sp>
        <p:nvSpPr>
          <p:cNvPr id="7" name="직사각형 6">
            <a:extLst>
              <a:ext uri="{FF2B5EF4-FFF2-40B4-BE49-F238E27FC236}">
                <a16:creationId xmlns:a16="http://schemas.microsoft.com/office/drawing/2014/main" id="{8FB45885-0590-9112-CA0C-F1552A3C2244}"/>
              </a:ext>
            </a:extLst>
          </p:cNvPr>
          <p:cNvSpPr/>
          <p:nvPr/>
        </p:nvSpPr>
        <p:spPr>
          <a:xfrm>
            <a:off x="550109" y="4980978"/>
            <a:ext cx="11373185"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다중 </a:t>
            </a:r>
            <a:r>
              <a:rPr lang="en-US" altLang="ko-KR" sz="1200">
                <a:latin typeface="+mn-ea"/>
              </a:rPr>
              <a:t>@ControllerAdvice </a:t>
            </a:r>
            <a:r>
              <a:rPr lang="ko-KR" altLang="en-US" sz="1200">
                <a:latin typeface="+mn-ea"/>
              </a:rPr>
              <a:t>가 있을 경우 </a:t>
            </a:r>
            <a:r>
              <a:rPr lang="en-US" altLang="ko-KR" sz="1200">
                <a:latin typeface="+mn-ea"/>
              </a:rPr>
              <a:t>@Order </a:t>
            </a:r>
            <a:r>
              <a:rPr lang="ko-KR" altLang="en-US" sz="1200">
                <a:latin typeface="+mn-ea"/>
              </a:rPr>
              <a:t>숫자가 낮을수록 높은 우선순위를 가진다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여러 개의 </a:t>
            </a:r>
            <a:r>
              <a:rPr lang="en-US" altLang="ko-KR" sz="1200">
                <a:latin typeface="+mn-ea"/>
              </a:rPr>
              <a:t>ControllerAdvice </a:t>
            </a:r>
            <a:r>
              <a:rPr lang="ko-KR" altLang="en-US" sz="1200">
                <a:latin typeface="+mn-ea"/>
              </a:rPr>
              <a:t>에서 동일한 예외 타입이 선언되어 있을 경우 어떤 </a:t>
            </a:r>
            <a:r>
              <a:rPr lang="en-US" altLang="ko-KR" sz="1200">
                <a:latin typeface="+mn-ea"/>
              </a:rPr>
              <a:t>@ControllerAdvice </a:t>
            </a:r>
            <a:r>
              <a:rPr lang="ko-KR" altLang="en-US" sz="1200">
                <a:latin typeface="+mn-ea"/>
              </a:rPr>
              <a:t>가 우선순위가 높은지 명확한 순서를 보장하지 않기 때문에 </a:t>
            </a:r>
            <a:r>
              <a:rPr lang="en-US" altLang="ko-KR" sz="1200">
                <a:latin typeface="+mn-ea"/>
              </a:rPr>
              <a:t>@Order </a:t>
            </a:r>
            <a:r>
              <a:rPr lang="ko-KR" altLang="en-US" sz="1200">
                <a:latin typeface="+mn-ea"/>
              </a:rPr>
              <a:t>를 사용해 순서를 지정해 사용하도록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컨트롤러 내부에 </a:t>
            </a:r>
            <a:r>
              <a:rPr lang="en-US" altLang="ko-KR" sz="1200">
                <a:latin typeface="+mn-ea"/>
              </a:rPr>
              <a:t>@ExceptionHandler</a:t>
            </a:r>
            <a:r>
              <a:rPr lang="ko-KR" altLang="en-US" sz="1200">
                <a:latin typeface="+mn-ea"/>
              </a:rPr>
              <a:t>가 있으면 </a:t>
            </a:r>
            <a:r>
              <a:rPr lang="en-US" altLang="ko-KR" sz="1200">
                <a:latin typeface="+mn-ea"/>
              </a:rPr>
              <a:t>@ControllerAdvice </a:t>
            </a:r>
            <a:r>
              <a:rPr lang="ko-KR" altLang="en-US" sz="1200">
                <a:latin typeface="+mn-ea"/>
              </a:rPr>
              <a:t>보다 우선 적용됨  </a:t>
            </a:r>
            <a:endParaRPr lang="en-US" altLang="ko-KR" sz="1200">
              <a:latin typeface="+mn-ea"/>
            </a:endParaRPr>
          </a:p>
        </p:txBody>
      </p:sp>
      <p:sp>
        <p:nvSpPr>
          <p:cNvPr id="17" name="Rectangle 4">
            <a:extLst>
              <a:ext uri="{FF2B5EF4-FFF2-40B4-BE49-F238E27FC236}">
                <a16:creationId xmlns:a16="http://schemas.microsoft.com/office/drawing/2014/main" id="{1F0FC448-2D84-8359-D60D-56600A50A466}"/>
              </a:ext>
            </a:extLst>
          </p:cNvPr>
          <p:cNvSpPr>
            <a:spLocks noChangeArrowheads="1"/>
          </p:cNvSpPr>
          <p:nvPr/>
        </p:nvSpPr>
        <p:spPr bwMode="auto">
          <a:xfrm>
            <a:off x="550109" y="689334"/>
            <a:ext cx="8261450" cy="41222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@Order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2AACB8"/>
                </a:solidFill>
                <a:effectLst/>
                <a:ea typeface="JetBrains Mono"/>
              </a:rPr>
              <a:t>1</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우선순위 높음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ResponseEntity.status(HttpStatus.BAD_REQUEST).body(</a:t>
            </a:r>
            <a:r>
              <a:rPr kumimoji="0" lang="ko-KR" altLang="ko-KR" sz="1100" b="0" i="0" u="none" strike="noStrike" cap="none" normalizeH="0" baseline="0">
                <a:ln>
                  <a:noFill/>
                </a:ln>
                <a:solidFill>
                  <a:srgbClr val="6AAB73"/>
                </a:solidFill>
                <a:effectLst/>
                <a:ea typeface="JetBrains Mono"/>
              </a:rPr>
              <a:t>"[RestControllerAdvice] Error: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@Order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2AACB8"/>
                </a:solidFill>
                <a:effectLst/>
                <a:ea typeface="JetBrains Mono"/>
              </a:rPr>
              <a:t>2</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우선순위 낮음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ResponseEntity.status(HttpStatus.BAD_REQUEST).body(</a:t>
            </a:r>
            <a:r>
              <a:rPr kumimoji="0" lang="ko-KR" altLang="ko-KR" sz="1100" b="0" i="0" u="none" strike="noStrike" cap="none" normalizeH="0" baseline="0">
                <a:ln>
                  <a:noFill/>
                </a:ln>
                <a:solidFill>
                  <a:srgbClr val="6AAB73"/>
                </a:solidFill>
                <a:effectLst/>
                <a:ea typeface="JetBrains Mono"/>
              </a:rPr>
              <a:t>"[ControllerAdvice] Error: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Rectangle 1">
            <a:extLst>
              <a:ext uri="{FF2B5EF4-FFF2-40B4-BE49-F238E27FC236}">
                <a16:creationId xmlns:a16="http://schemas.microsoft.com/office/drawing/2014/main" id="{B85DAE98-370C-DB78-EC09-96DB0F320417}"/>
              </a:ext>
            </a:extLst>
          </p:cNvPr>
          <p:cNvSpPr>
            <a:spLocks noChangeArrowheads="1"/>
          </p:cNvSpPr>
          <p:nvPr/>
        </p:nvSpPr>
        <p:spPr bwMode="auto">
          <a:xfrm>
            <a:off x="8973552" y="689334"/>
            <a:ext cx="3218448"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TestController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throwException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2154506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166F1-9621-9986-6639-65030DE609E4}"/>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64D581A6-DB1F-BE9F-B583-661F96ADF08A}"/>
              </a:ext>
            </a:extLst>
          </p:cNvPr>
          <p:cNvSpPr/>
          <p:nvPr/>
        </p:nvSpPr>
        <p:spPr>
          <a:xfrm>
            <a:off x="150630" y="250918"/>
            <a:ext cx="485306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특정 영역에서만 </a:t>
            </a:r>
            <a:r>
              <a:rPr lang="en-US" altLang="ko-KR" b="1">
                <a:solidFill>
                  <a:schemeClr val="accent1">
                    <a:lumMod val="75000"/>
                  </a:schemeClr>
                </a:solidFill>
                <a:latin typeface="+mn-ea"/>
              </a:rPr>
              <a:t>@ControllerAdvice</a:t>
            </a:r>
            <a:r>
              <a:rPr lang="ko-KR" altLang="en-US" b="1">
                <a:solidFill>
                  <a:schemeClr val="accent1">
                    <a:lumMod val="75000"/>
                  </a:schemeClr>
                </a:solidFill>
                <a:latin typeface="+mn-ea"/>
              </a:rPr>
              <a:t> 적용</a:t>
            </a:r>
          </a:p>
        </p:txBody>
      </p:sp>
      <p:sp>
        <p:nvSpPr>
          <p:cNvPr id="10" name="Rectangle 4">
            <a:extLst>
              <a:ext uri="{FF2B5EF4-FFF2-40B4-BE49-F238E27FC236}">
                <a16:creationId xmlns:a16="http://schemas.microsoft.com/office/drawing/2014/main" id="{840B08F6-8B93-7B9A-F2DE-D8BD53343C69}"/>
              </a:ext>
            </a:extLst>
          </p:cNvPr>
          <p:cNvSpPr>
            <a:spLocks noChangeArrowheads="1"/>
          </p:cNvSpPr>
          <p:nvPr/>
        </p:nvSpPr>
        <p:spPr bwMode="auto">
          <a:xfrm>
            <a:off x="330868" y="804735"/>
            <a:ext cx="11273589" cy="14465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(assignableTypes = {UserController.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rPr>
              <a:t>// UserController</a:t>
            </a:r>
            <a:r>
              <a:rPr kumimoji="0" lang="en-US" altLang="ko-KR" sz="1100" b="0" i="0" u="none" strike="noStrike" cap="none" normalizeH="0" baseline="0">
                <a:ln>
                  <a:noFill/>
                </a:ln>
                <a:solidFill>
                  <a:schemeClr val="bg1">
                    <a:lumMod val="65000"/>
                  </a:schemeClr>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"error“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5">
            <a:extLst>
              <a:ext uri="{FF2B5EF4-FFF2-40B4-BE49-F238E27FC236}">
                <a16:creationId xmlns:a16="http://schemas.microsoft.com/office/drawing/2014/main" id="{F5A331F1-DCDA-B03E-174D-D77C3CE68509}"/>
              </a:ext>
            </a:extLst>
          </p:cNvPr>
          <p:cNvSpPr>
            <a:spLocks noChangeArrowheads="1"/>
          </p:cNvSpPr>
          <p:nvPr/>
        </p:nvSpPr>
        <p:spPr bwMode="auto">
          <a:xfrm>
            <a:off x="330868" y="2591970"/>
            <a:ext cx="11273589"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Rest</a:t>
            </a: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(annotations = </a:t>
            </a:r>
            <a:r>
              <a:rPr lang="en-US" altLang="ko-KR" sz="1100">
                <a:solidFill>
                  <a:srgbClr val="BCBEC4"/>
                </a:solidFill>
                <a:ea typeface="JetBrains Mono"/>
              </a:rPr>
              <a:t>RestController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rPr>
              <a:t>// </a:t>
            </a:r>
            <a:r>
              <a:rPr kumimoji="0" lang="en-US" altLang="ko-KR" sz="1100" b="0" i="0" u="none" strike="noStrike" cap="none" normalizeH="0" baseline="0">
                <a:ln>
                  <a:noFill/>
                </a:ln>
                <a:solidFill>
                  <a:schemeClr val="bg1">
                    <a:lumMod val="65000"/>
                  </a:schemeClr>
                </a:solidFill>
                <a:effectLst/>
                <a:ea typeface="JetBrains Mono"/>
              </a:rPr>
              <a:t>@RestController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RestControllerAdvice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a:t>
            </a:r>
            <a:r>
              <a:rPr kumimoji="0" lang="ko-KR" altLang="ko-KR" sz="1100" b="0" i="0" u="none" strike="noStrike" cap="none" normalizeH="0" baseline="0">
                <a:ln>
                  <a:noFill/>
                </a:ln>
                <a:solidFill>
                  <a:srgbClr val="6AAB73"/>
                </a:solidFill>
                <a:effectLst/>
                <a:ea typeface="JetBrains Mono"/>
              </a:rPr>
              <a:t>"Handled in RestControllerAdvice: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endParaRPr kumimoji="0" lang="ko-KR" altLang="ko-KR" sz="1100" b="0" i="0" u="none" strike="noStrike" cap="none" normalizeH="0" baseline="0">
              <a:ln>
                <a:noFill/>
              </a:ln>
              <a:solidFill>
                <a:schemeClr val="tx1"/>
              </a:solidFill>
              <a:effectLst/>
            </a:endParaRPr>
          </a:p>
        </p:txBody>
      </p:sp>
      <p:sp>
        <p:nvSpPr>
          <p:cNvPr id="12" name="Rectangle 6">
            <a:extLst>
              <a:ext uri="{FF2B5EF4-FFF2-40B4-BE49-F238E27FC236}">
                <a16:creationId xmlns:a16="http://schemas.microsoft.com/office/drawing/2014/main" id="{60928266-D205-F509-F04F-A6B6856F5445}"/>
              </a:ext>
            </a:extLst>
          </p:cNvPr>
          <p:cNvSpPr>
            <a:spLocks noChangeArrowheads="1"/>
          </p:cNvSpPr>
          <p:nvPr/>
        </p:nvSpPr>
        <p:spPr bwMode="auto">
          <a:xfrm>
            <a:off x="330868" y="4690101"/>
            <a:ext cx="11273589"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(basePackages = </a:t>
            </a:r>
            <a:r>
              <a:rPr kumimoji="0" lang="ko-KR" altLang="ko-KR" sz="1100" b="0" i="0" u="none" strike="noStrike" cap="none" normalizeH="0" baseline="0">
                <a:ln>
                  <a:noFill/>
                </a:ln>
                <a:solidFill>
                  <a:srgbClr val="6AAB73"/>
                </a:solidFill>
                <a:effectLst/>
                <a:ea typeface="JetBrains Mono"/>
              </a:rPr>
              <a:t>"com.example.user"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chemeClr val="bg1">
                    <a:lumMod val="65000"/>
                  </a:schemeClr>
                </a:solidFill>
                <a:effectLst/>
                <a:ea typeface="JetBrains Mono"/>
              </a:rPr>
              <a:t> // com.example.user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패키지 컨트롤러에만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UserPackageAdvice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4">
                    <a:lumMod val="60000"/>
                    <a:lumOff val="40000"/>
                  </a:schemeClr>
                </a:solidFill>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a:t>
            </a:r>
            <a:r>
              <a:rPr kumimoji="0" lang="ko-KR" altLang="ko-KR" sz="1100" b="0" i="0" u="none" strike="noStrike" cap="none" normalizeH="0" baseline="0">
                <a:ln>
                  <a:noFill/>
                </a:ln>
                <a:solidFill>
                  <a:srgbClr val="6AAB73"/>
                </a:solidFill>
                <a:effectLst/>
                <a:ea typeface="JetBrains Mono"/>
              </a:rPr>
              <a:t>"Handled in UserPackageAdvice: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14857359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2848F-8EA1-59BD-76EB-2D92FE1FC09A}"/>
            </a:ext>
          </a:extLst>
        </p:cNvPr>
        <p:cNvGrpSpPr/>
        <p:nvPr/>
      </p:nvGrpSpPr>
      <p:grpSpPr>
        <a:xfrm>
          <a:off x="0" y="0"/>
          <a:ext cx="0" cy="0"/>
          <a:chOff x="0" y="0"/>
          <a:chExt cx="0" cy="0"/>
        </a:xfrm>
      </p:grpSpPr>
      <p:sp>
        <p:nvSpPr>
          <p:cNvPr id="13" name="직사각형 12">
            <a:extLst>
              <a:ext uri="{FF2B5EF4-FFF2-40B4-BE49-F238E27FC236}">
                <a16:creationId xmlns:a16="http://schemas.microsoft.com/office/drawing/2014/main" id="{885E9FFB-3696-11CF-CF4E-856F80BFC3BB}"/>
              </a:ext>
            </a:extLst>
          </p:cNvPr>
          <p:cNvSpPr/>
          <p:nvPr/>
        </p:nvSpPr>
        <p:spPr>
          <a:xfrm>
            <a:off x="4011" y="138472"/>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구성</a:t>
            </a:r>
          </a:p>
        </p:txBody>
      </p:sp>
      <p:sp>
        <p:nvSpPr>
          <p:cNvPr id="14" name="모서리가 둥근 직사각형 38">
            <a:extLst>
              <a:ext uri="{FF2B5EF4-FFF2-40B4-BE49-F238E27FC236}">
                <a16:creationId xmlns:a16="http://schemas.microsoft.com/office/drawing/2014/main" id="{5DE1B658-0AF4-EB0D-3D4C-AF534FCA6249}"/>
              </a:ext>
            </a:extLst>
          </p:cNvPr>
          <p:cNvSpPr/>
          <p:nvPr/>
        </p:nvSpPr>
        <p:spPr>
          <a:xfrm>
            <a:off x="917051" y="1435454"/>
            <a:ext cx="28935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WebMvcConfigurationSupport</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6FBF1FE0-1C7F-A08B-D5B6-EC9E13A98431}"/>
              </a:ext>
            </a:extLst>
          </p:cNvPr>
          <p:cNvSpPr/>
          <p:nvPr/>
        </p:nvSpPr>
        <p:spPr>
          <a:xfrm>
            <a:off x="729811" y="2263016"/>
            <a:ext cx="3268078" cy="1003560"/>
          </a:xfrm>
          <a:prstGeom prst="roundRect">
            <a:avLst>
              <a:gd name="adj" fmla="val 1187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ExceptionHandlerExceptionResolver</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213EF9A5-D95E-3C83-84E7-99AE3A381F04}"/>
              </a:ext>
            </a:extLst>
          </p:cNvPr>
          <p:cNvCxnSpPr>
            <a:cxnSpLocks/>
            <a:stCxn id="14" idx="2"/>
            <a:endCxn id="15" idx="0"/>
          </p:cNvCxnSpPr>
          <p:nvPr/>
        </p:nvCxnSpPr>
        <p:spPr>
          <a:xfrm>
            <a:off x="2363849" y="1892355"/>
            <a:ext cx="1" cy="3706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11C928DA-C2E7-8E79-4CC8-AA7CA0166FAC}"/>
              </a:ext>
            </a:extLst>
          </p:cNvPr>
          <p:cNvPicPr>
            <a:picLocks noChangeAspect="1"/>
          </p:cNvPicPr>
          <p:nvPr/>
        </p:nvPicPr>
        <p:blipFill>
          <a:blip r:embed="rId2"/>
          <a:srcRect r="32721"/>
          <a:stretch/>
        </p:blipFill>
        <p:spPr>
          <a:xfrm>
            <a:off x="431132" y="3581064"/>
            <a:ext cx="3865434" cy="1491110"/>
          </a:xfrm>
          <a:prstGeom prst="rect">
            <a:avLst/>
          </a:prstGeom>
        </p:spPr>
      </p:pic>
      <p:cxnSp>
        <p:nvCxnSpPr>
          <p:cNvPr id="18" name="직선 화살표 연결선 17">
            <a:extLst>
              <a:ext uri="{FF2B5EF4-FFF2-40B4-BE49-F238E27FC236}">
                <a16:creationId xmlns:a16="http://schemas.microsoft.com/office/drawing/2014/main" id="{9A86CF0E-CBA4-E6B4-1E8D-BD0C20586A18}"/>
              </a:ext>
            </a:extLst>
          </p:cNvPr>
          <p:cNvCxnSpPr>
            <a:cxnSpLocks/>
            <a:stCxn id="22" idx="2"/>
            <a:endCxn id="17" idx="0"/>
          </p:cNvCxnSpPr>
          <p:nvPr/>
        </p:nvCxnSpPr>
        <p:spPr>
          <a:xfrm>
            <a:off x="2363849" y="3151874"/>
            <a:ext cx="0" cy="4291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3">
            <a:extLst>
              <a:ext uri="{FF2B5EF4-FFF2-40B4-BE49-F238E27FC236}">
                <a16:creationId xmlns:a16="http://schemas.microsoft.com/office/drawing/2014/main" id="{31C0CCF3-CCB3-004D-DDE3-DD6F5E9CF767}"/>
              </a:ext>
            </a:extLst>
          </p:cNvPr>
          <p:cNvSpPr>
            <a:spLocks noChangeArrowheads="1"/>
          </p:cNvSpPr>
          <p:nvPr/>
        </p:nvSpPr>
        <p:spPr bwMode="auto">
          <a:xfrm>
            <a:off x="4925927" y="2268117"/>
            <a:ext cx="6913792"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GlobalControllerAdvice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handleUnauthorizedAccess</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a:t>
            </a:r>
            <a:r>
              <a:rPr kumimoji="0" lang="ko-KR" altLang="ko-KR" sz="1100" b="0" i="1" u="none" strike="noStrike" cap="none" normalizeH="0" baseline="0">
                <a:ln>
                  <a:noFill/>
                </a:ln>
                <a:solidFill>
                  <a:srgbClr val="BCBEC4"/>
                </a:solidFill>
                <a:effectLst/>
                <a:ea typeface="JetBrains Mono"/>
              </a:rPr>
              <a:t>status</a:t>
            </a:r>
            <a:r>
              <a:rPr kumimoji="0" lang="ko-KR" altLang="ko-KR" sz="1100" b="0" i="0" u="none" strike="noStrike" cap="none" normalizeH="0" baseline="0">
                <a:ln>
                  <a:noFill/>
                </a:ln>
                <a:solidFill>
                  <a:srgbClr val="BCBEC4"/>
                </a:solidFill>
                <a:effectLst/>
                <a:ea typeface="JetBrains Mono"/>
              </a:rPr>
              <a:t>(HttpStatus.</a:t>
            </a:r>
            <a:r>
              <a:rPr kumimoji="0" lang="ko-KR" altLang="ko-KR" sz="1100" b="0" i="1" u="none" strike="noStrike" cap="none" normalizeH="0" baseline="0">
                <a:ln>
                  <a:noFill/>
                </a:ln>
                <a:solidFill>
                  <a:srgbClr val="C77DBB"/>
                </a:solidFill>
                <a:effectLst/>
                <a:ea typeface="JetBrains Mono"/>
              </a:rPr>
              <a:t>FORBIDDEN</a:t>
            </a:r>
            <a:r>
              <a:rPr kumimoji="0" lang="ko-KR" altLang="ko-KR" sz="1100" b="0" i="0" u="none" strike="noStrike" cap="none" normalizeH="0" baseline="0">
                <a:ln>
                  <a:noFill/>
                </a:ln>
                <a:solidFill>
                  <a:srgbClr val="BCBEC4"/>
                </a:solidFill>
                <a:effectLst/>
                <a:ea typeface="JetBrains Mono"/>
              </a:rPr>
              <a:t>).body(ex.getMessage());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Rectangle 4">
            <a:extLst>
              <a:ext uri="{FF2B5EF4-FFF2-40B4-BE49-F238E27FC236}">
                <a16:creationId xmlns:a16="http://schemas.microsoft.com/office/drawing/2014/main" id="{228C9521-ECE4-B4C7-6496-3147BC2C9340}"/>
              </a:ext>
            </a:extLst>
          </p:cNvPr>
          <p:cNvSpPr>
            <a:spLocks noChangeArrowheads="1"/>
          </p:cNvSpPr>
          <p:nvPr/>
        </p:nvSpPr>
        <p:spPr bwMode="auto">
          <a:xfrm>
            <a:off x="4932410" y="4911323"/>
            <a:ext cx="6924174"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MyControllerAdvice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ResponseEntity&lt;Map&lt;String, Object&gt;&gt; </a:t>
            </a:r>
            <a:r>
              <a:rPr kumimoji="0" lang="ko-KR" altLang="ko-KR" sz="1100" b="0" i="0" u="none" strike="noStrike" cap="none" normalizeH="0" baseline="0">
                <a:ln>
                  <a:noFill/>
                </a:ln>
                <a:solidFill>
                  <a:srgbClr val="56A8F5"/>
                </a:solidFill>
                <a:effectLst/>
                <a:ea typeface="JetBrains Mono"/>
              </a:rPr>
              <a:t>handleIllegalArgument</a:t>
            </a:r>
            <a:r>
              <a:rPr kumimoji="0" lang="ko-KR" altLang="ko-KR" sz="1100" b="0" i="0" u="none" strike="noStrike" cap="none" normalizeH="0" baseline="0">
                <a:ln>
                  <a:noFill/>
                </a:ln>
                <a:solidFill>
                  <a:srgbClr val="BCBEC4"/>
                </a:solidFill>
                <a:effectLst/>
                <a:ea typeface="JetBrains Mono"/>
              </a:rPr>
              <a:t>(IllegalArgumentException ex)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ResponseEntity&lt;&gt;(response, HttpStatus.</a:t>
            </a:r>
            <a:r>
              <a:rPr kumimoji="0" lang="ko-KR" altLang="ko-KR" sz="1100" b="0" i="1" u="none" strike="noStrike" cap="none" normalizeH="0" baseline="0">
                <a:ln>
                  <a:noFill/>
                </a:ln>
                <a:solidFill>
                  <a:srgbClr val="C77DBB"/>
                </a:solidFill>
                <a:effectLst/>
                <a:ea typeface="JetBrains Mono"/>
              </a:rPr>
              <a:t>BAD_REQUEST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cxnSp>
        <p:nvCxnSpPr>
          <p:cNvPr id="21" name="직선 화살표 연결선 20">
            <a:extLst>
              <a:ext uri="{FF2B5EF4-FFF2-40B4-BE49-F238E27FC236}">
                <a16:creationId xmlns:a16="http://schemas.microsoft.com/office/drawing/2014/main" id="{FAD46BE7-C885-B459-9B47-5E052A3C412D}"/>
              </a:ext>
            </a:extLst>
          </p:cNvPr>
          <p:cNvCxnSpPr>
            <a:cxnSpLocks/>
          </p:cNvCxnSpPr>
          <p:nvPr/>
        </p:nvCxnSpPr>
        <p:spPr>
          <a:xfrm>
            <a:off x="3726780" y="4709867"/>
            <a:ext cx="1296404" cy="3623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247F8810-0F42-7D5D-7CEE-0E4828AF1381}"/>
              </a:ext>
            </a:extLst>
          </p:cNvPr>
          <p:cNvSpPr/>
          <p:nvPr/>
        </p:nvSpPr>
        <p:spPr>
          <a:xfrm>
            <a:off x="917052" y="2694973"/>
            <a:ext cx="2893594" cy="456901"/>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exceptionHandlerAdviceCache</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EF53B808-E0FD-E805-5F7D-71FF0959E0E9}"/>
              </a:ext>
            </a:extLst>
          </p:cNvPr>
          <p:cNvCxnSpPr>
            <a:cxnSpLocks/>
          </p:cNvCxnSpPr>
          <p:nvPr/>
        </p:nvCxnSpPr>
        <p:spPr>
          <a:xfrm flipV="1">
            <a:off x="3726780" y="2519735"/>
            <a:ext cx="1205630" cy="152755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5E0D05B-845C-D13E-F1FD-CD2D1C877847}"/>
              </a:ext>
            </a:extLst>
          </p:cNvPr>
          <p:cNvCxnSpPr>
            <a:cxnSpLocks/>
          </p:cNvCxnSpPr>
          <p:nvPr/>
        </p:nvCxnSpPr>
        <p:spPr>
          <a:xfrm flipV="1">
            <a:off x="3657495" y="2983809"/>
            <a:ext cx="1534131" cy="13412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15D0F15-A1BC-8502-ADE8-9F98CFABE1E8}"/>
              </a:ext>
            </a:extLst>
          </p:cNvPr>
          <p:cNvCxnSpPr>
            <a:cxnSpLocks/>
          </p:cNvCxnSpPr>
          <p:nvPr/>
        </p:nvCxnSpPr>
        <p:spPr>
          <a:xfrm>
            <a:off x="3627520" y="4956435"/>
            <a:ext cx="1564106" cy="6562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749795B-135B-0BA6-F05C-2BB14D83FF8E}"/>
              </a:ext>
            </a:extLst>
          </p:cNvPr>
          <p:cNvSpPr txBox="1"/>
          <p:nvPr/>
        </p:nvSpPr>
        <p:spPr>
          <a:xfrm>
            <a:off x="124326" y="485762"/>
            <a:ext cx="11937332"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solidFill>
                  <a:schemeClr val="tx1"/>
                </a:solidFill>
                <a:latin typeface="+mj-lt"/>
                <a:ea typeface="나눔바른고딕" panose="020B0603020101020101"/>
              </a:rPr>
              <a:t>ExceptionHandlerExceptionResolver </a:t>
            </a:r>
            <a:r>
              <a:rPr lang="ko-KR" altLang="en-US" sz="1200">
                <a:solidFill>
                  <a:schemeClr val="tx1"/>
                </a:solidFill>
                <a:latin typeface="+mj-lt"/>
                <a:ea typeface="나눔바른고딕" panose="020B0603020101020101"/>
              </a:rPr>
              <a:t>클래스는 </a:t>
            </a:r>
            <a:r>
              <a:rPr lang="ko-KR" altLang="en-US" sz="1200">
                <a:latin typeface="+mn-ea"/>
              </a:rPr>
              <a:t>초기화 시 </a:t>
            </a:r>
            <a:r>
              <a:rPr lang="en-US" altLang="ko-KR" sz="1200">
                <a:latin typeface="+mn-ea"/>
              </a:rPr>
              <a:t>@ControllerAdvice </a:t>
            </a:r>
            <a:r>
              <a:rPr lang="ko-KR" altLang="en-US" sz="1200">
                <a:latin typeface="+mn-ea"/>
              </a:rPr>
              <a:t>대상 컨트롤러를 탐색하고 </a:t>
            </a:r>
            <a:r>
              <a:rPr lang="en-US" altLang="ko-KR" sz="1200">
                <a:latin typeface="+mn-ea"/>
              </a:rPr>
              <a:t>ControllerAdviceBean </a:t>
            </a:r>
            <a:r>
              <a:rPr lang="ko-KR" altLang="en-US" sz="1200">
                <a:latin typeface="+mn-ea"/>
              </a:rPr>
              <a:t>객체와 </a:t>
            </a:r>
            <a:r>
              <a:rPr lang="en-US" altLang="ko-KR" sz="1200">
                <a:latin typeface="+mn-ea"/>
              </a:rPr>
              <a:t>ExceptionHandlerMethodResolver </a:t>
            </a:r>
            <a:r>
              <a:rPr lang="ko-KR" altLang="en-US" sz="1200">
                <a:latin typeface="+mn-ea"/>
              </a:rPr>
              <a:t>객체를 매핑한다   </a:t>
            </a:r>
            <a:endParaRPr lang="en-US" altLang="ko-KR" sz="1200">
              <a:latin typeface="+mn-ea"/>
            </a:endParaRPr>
          </a:p>
        </p:txBody>
      </p:sp>
    </p:spTree>
    <p:extLst>
      <p:ext uri="{BB962C8B-B14F-4D97-AF65-F5344CB8AC3E}">
        <p14:creationId xmlns:p14="http://schemas.microsoft.com/office/powerpoint/2010/main" val="303749885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61CD5-7AC3-80AD-B373-A7F0B834EFA9}"/>
            </a:ext>
          </a:extLst>
        </p:cNvPr>
        <p:cNvGrpSpPr/>
        <p:nvPr/>
      </p:nvGrpSpPr>
      <p:grpSpPr>
        <a:xfrm>
          <a:off x="0" y="0"/>
          <a:ext cx="0" cy="0"/>
          <a:chOff x="0" y="0"/>
          <a:chExt cx="0" cy="0"/>
        </a:xfrm>
      </p:grpSpPr>
      <p:sp>
        <p:nvSpPr>
          <p:cNvPr id="29" name="직사각형 28">
            <a:extLst>
              <a:ext uri="{FF2B5EF4-FFF2-40B4-BE49-F238E27FC236}">
                <a16:creationId xmlns:a16="http://schemas.microsoft.com/office/drawing/2014/main" id="{7580091D-75D0-62EE-8BC9-47F97414F785}"/>
              </a:ext>
            </a:extLst>
          </p:cNvPr>
          <p:cNvSpPr/>
          <p:nvPr/>
        </p:nvSpPr>
        <p:spPr>
          <a:xfrm>
            <a:off x="132503" y="196020"/>
            <a:ext cx="43913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예외 처리 흐름도</a:t>
            </a:r>
          </a:p>
        </p:txBody>
      </p:sp>
      <p:sp>
        <p:nvSpPr>
          <p:cNvPr id="30" name="TextBox 29">
            <a:extLst>
              <a:ext uri="{FF2B5EF4-FFF2-40B4-BE49-F238E27FC236}">
                <a16:creationId xmlns:a16="http://schemas.microsoft.com/office/drawing/2014/main" id="{3888369B-27EA-AF1F-6A5B-C5755C27CCE8}"/>
              </a:ext>
            </a:extLst>
          </p:cNvPr>
          <p:cNvSpPr txBox="1"/>
          <p:nvPr/>
        </p:nvSpPr>
        <p:spPr>
          <a:xfrm>
            <a:off x="395485" y="543778"/>
            <a:ext cx="11267593"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solidFill>
                  <a:schemeClr val="tx1"/>
                </a:solidFill>
                <a:latin typeface="+mj-lt"/>
                <a:ea typeface="나눔바른고딕" panose="020B0603020101020101"/>
              </a:rPr>
              <a:t>exceptionHandlerAdviceCache </a:t>
            </a:r>
            <a:r>
              <a:rPr lang="ko-KR" altLang="en-US" sz="1200">
                <a:solidFill>
                  <a:schemeClr val="tx1"/>
                </a:solidFill>
                <a:latin typeface="+mj-lt"/>
                <a:ea typeface="나눔바른고딕" panose="020B0603020101020101"/>
              </a:rPr>
              <a:t>에서 매핑된 </a:t>
            </a:r>
            <a:r>
              <a:rPr lang="en-US" altLang="ko-KR" sz="1200">
                <a:latin typeface="+mn-ea"/>
              </a:rPr>
              <a:t>ControllerAdviceBean </a:t>
            </a:r>
            <a:r>
              <a:rPr lang="ko-KR" altLang="en-US" sz="1200">
                <a:latin typeface="+mn-ea"/>
              </a:rPr>
              <a:t>와 </a:t>
            </a:r>
            <a:r>
              <a:rPr lang="en-US" altLang="ko-KR" sz="1200"/>
              <a:t>ExceptionHandlerMethodResolver </a:t>
            </a:r>
            <a:r>
              <a:rPr lang="ko-KR" altLang="en-US" sz="1200">
                <a:latin typeface="+mn-ea"/>
              </a:rPr>
              <a:t>를 참조해서 예외 메서드를 호출하는 구조로 되어 있다</a:t>
            </a:r>
            <a:endParaRPr lang="en-US" altLang="ko-KR" sz="1200"/>
          </a:p>
        </p:txBody>
      </p:sp>
      <p:sp>
        <p:nvSpPr>
          <p:cNvPr id="9" name="모서리가 둥근 직사각형 38">
            <a:extLst>
              <a:ext uri="{FF2B5EF4-FFF2-40B4-BE49-F238E27FC236}">
                <a16:creationId xmlns:a16="http://schemas.microsoft.com/office/drawing/2014/main" id="{19CB0839-676E-7C0D-398B-10E041BDA819}"/>
              </a:ext>
            </a:extLst>
          </p:cNvPr>
          <p:cNvSpPr/>
          <p:nvPr/>
        </p:nvSpPr>
        <p:spPr>
          <a:xfrm>
            <a:off x="758081" y="1374206"/>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E863210B-AAB5-6D85-09B0-F655FE43124D}"/>
              </a:ext>
            </a:extLst>
          </p:cNvPr>
          <p:cNvSpPr/>
          <p:nvPr/>
        </p:nvSpPr>
        <p:spPr>
          <a:xfrm>
            <a:off x="5821457" y="2333660"/>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10CC6C77-B4A8-A11F-DC22-29B35C298EA1}"/>
              </a:ext>
            </a:extLst>
          </p:cNvPr>
          <p:cNvCxnSpPr>
            <a:cxnSpLocks/>
            <a:stCxn id="21" idx="2"/>
            <a:endCxn id="69" idx="0"/>
          </p:cNvCxnSpPr>
          <p:nvPr/>
        </p:nvCxnSpPr>
        <p:spPr>
          <a:xfrm flipH="1">
            <a:off x="2328202" y="5074658"/>
            <a:ext cx="1" cy="7539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753575C1-4F85-3BEF-F698-FE970F0B9630}"/>
              </a:ext>
            </a:extLst>
          </p:cNvPr>
          <p:cNvSpPr/>
          <p:nvPr/>
        </p:nvSpPr>
        <p:spPr>
          <a:xfrm>
            <a:off x="758081" y="4517113"/>
            <a:ext cx="3140243"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cxnSp>
        <p:nvCxnSpPr>
          <p:cNvPr id="55" name="직선 화살표 연결선 54">
            <a:extLst>
              <a:ext uri="{FF2B5EF4-FFF2-40B4-BE49-F238E27FC236}">
                <a16:creationId xmlns:a16="http://schemas.microsoft.com/office/drawing/2014/main" id="{A547A5FA-9A62-78AA-318F-9FBD5583FDF1}"/>
              </a:ext>
            </a:extLst>
          </p:cNvPr>
          <p:cNvCxnSpPr>
            <a:cxnSpLocks/>
            <a:stCxn id="11" idx="2"/>
            <a:endCxn id="64" idx="0"/>
          </p:cNvCxnSpPr>
          <p:nvPr/>
        </p:nvCxnSpPr>
        <p:spPr>
          <a:xfrm flipH="1">
            <a:off x="7370521" y="2790561"/>
            <a:ext cx="2" cy="6987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32820111-C422-3A37-DC71-7CC7FF6E65F3}"/>
              </a:ext>
            </a:extLst>
          </p:cNvPr>
          <p:cNvSpPr/>
          <p:nvPr/>
        </p:nvSpPr>
        <p:spPr>
          <a:xfrm>
            <a:off x="6547452" y="3489360"/>
            <a:ext cx="164613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mappedMethods</a:t>
            </a:r>
            <a:endParaRPr lang="ko-KR" altLang="en-US" sz="1400">
              <a:solidFill>
                <a:schemeClr val="tx1"/>
              </a:solidFill>
              <a:latin typeface="+mj-lt"/>
              <a:ea typeface="나눔바른고딕" panose="020B0603020101020101"/>
            </a:endParaRPr>
          </a:p>
        </p:txBody>
      </p:sp>
      <p:pic>
        <p:nvPicPr>
          <p:cNvPr id="72" name="그림 71">
            <a:extLst>
              <a:ext uri="{FF2B5EF4-FFF2-40B4-BE49-F238E27FC236}">
                <a16:creationId xmlns:a16="http://schemas.microsoft.com/office/drawing/2014/main" id="{E886C8C9-A808-EDB6-ABCD-533FEF7A6D96}"/>
              </a:ext>
            </a:extLst>
          </p:cNvPr>
          <p:cNvPicPr>
            <a:picLocks noChangeAspect="1"/>
          </p:cNvPicPr>
          <p:nvPr/>
        </p:nvPicPr>
        <p:blipFill>
          <a:blip r:embed="rId3"/>
          <a:stretch>
            <a:fillRect/>
          </a:stretch>
        </p:blipFill>
        <p:spPr>
          <a:xfrm>
            <a:off x="8509658" y="2997958"/>
            <a:ext cx="3285477" cy="1439703"/>
          </a:xfrm>
          <a:prstGeom prst="rect">
            <a:avLst/>
          </a:prstGeom>
        </p:spPr>
      </p:pic>
      <p:cxnSp>
        <p:nvCxnSpPr>
          <p:cNvPr id="74" name="직선 연결선 73">
            <a:extLst>
              <a:ext uri="{FF2B5EF4-FFF2-40B4-BE49-F238E27FC236}">
                <a16:creationId xmlns:a16="http://schemas.microsoft.com/office/drawing/2014/main" id="{3B213EC9-7236-E0A8-315C-350C731E1235}"/>
              </a:ext>
            </a:extLst>
          </p:cNvPr>
          <p:cNvCxnSpPr>
            <a:cxnSpLocks/>
            <a:stCxn id="64" idx="3"/>
            <a:endCxn id="72" idx="1"/>
          </p:cNvCxnSpPr>
          <p:nvPr/>
        </p:nvCxnSpPr>
        <p:spPr>
          <a:xfrm flipV="1">
            <a:off x="8193590" y="3717810"/>
            <a:ext cx="316068"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08E9B278-D5D0-FF78-7EE0-E37CFD4381CA}"/>
              </a:ext>
            </a:extLst>
          </p:cNvPr>
          <p:cNvCxnSpPr>
            <a:stCxn id="64" idx="2"/>
            <a:endCxn id="21" idx="3"/>
          </p:cNvCxnSpPr>
          <p:nvPr/>
        </p:nvCxnSpPr>
        <p:spPr>
          <a:xfrm rot="5400000">
            <a:off x="5209611" y="2634975"/>
            <a:ext cx="849625" cy="347219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E5A019E4-7B2E-44EF-4217-658CC5A01C0D}"/>
              </a:ext>
            </a:extLst>
          </p:cNvPr>
          <p:cNvCxnSpPr>
            <a:cxnSpLocks/>
            <a:stCxn id="9" idx="3"/>
            <a:endCxn id="11" idx="1"/>
          </p:cNvCxnSpPr>
          <p:nvPr/>
        </p:nvCxnSpPr>
        <p:spPr>
          <a:xfrm>
            <a:off x="3898324" y="1602657"/>
            <a:ext cx="1923133" cy="9594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F6FE213B-BEC0-1D96-55F3-1EDFDC6C9E7F}"/>
              </a:ext>
            </a:extLst>
          </p:cNvPr>
          <p:cNvPicPr>
            <a:picLocks noChangeAspect="1"/>
          </p:cNvPicPr>
          <p:nvPr/>
        </p:nvPicPr>
        <p:blipFill>
          <a:blip r:embed="rId4"/>
          <a:srcRect r="32721"/>
          <a:stretch/>
        </p:blipFill>
        <p:spPr>
          <a:xfrm>
            <a:off x="395485" y="2292972"/>
            <a:ext cx="3865434" cy="1491110"/>
          </a:xfrm>
          <a:prstGeom prst="rect">
            <a:avLst/>
          </a:prstGeom>
        </p:spPr>
      </p:pic>
      <p:cxnSp>
        <p:nvCxnSpPr>
          <p:cNvPr id="4" name="직선 연결선 3">
            <a:extLst>
              <a:ext uri="{FF2B5EF4-FFF2-40B4-BE49-F238E27FC236}">
                <a16:creationId xmlns:a16="http://schemas.microsoft.com/office/drawing/2014/main" id="{E0FB81F1-34EC-E65C-5715-8ED595616587}"/>
              </a:ext>
            </a:extLst>
          </p:cNvPr>
          <p:cNvCxnSpPr>
            <a:cxnSpLocks/>
            <a:stCxn id="9" idx="2"/>
            <a:endCxn id="2" idx="0"/>
          </p:cNvCxnSpPr>
          <p:nvPr/>
        </p:nvCxnSpPr>
        <p:spPr>
          <a:xfrm flipH="1">
            <a:off x="2328202" y="1831107"/>
            <a:ext cx="1" cy="46186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모서리가 둥근 직사각형 38">
            <a:extLst>
              <a:ext uri="{FF2B5EF4-FFF2-40B4-BE49-F238E27FC236}">
                <a16:creationId xmlns:a16="http://schemas.microsoft.com/office/drawing/2014/main" id="{35164FDE-35E3-C798-12BF-24BEB51CE4B7}"/>
              </a:ext>
            </a:extLst>
          </p:cNvPr>
          <p:cNvSpPr/>
          <p:nvPr/>
        </p:nvSpPr>
        <p:spPr>
          <a:xfrm>
            <a:off x="5821455" y="1374206"/>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ControllerAdviceBean</a:t>
            </a:r>
            <a:endParaRPr lang="ko-KR" altLang="en-US" sz="1400">
              <a:solidFill>
                <a:schemeClr val="bg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C9AB543C-DCE3-08FC-AF7C-BF48BFC7F9ED}"/>
              </a:ext>
            </a:extLst>
          </p:cNvPr>
          <p:cNvCxnSpPr>
            <a:cxnSpLocks/>
            <a:stCxn id="9" idx="3"/>
            <a:endCxn id="7" idx="1"/>
          </p:cNvCxnSpPr>
          <p:nvPr/>
        </p:nvCxnSpPr>
        <p:spPr>
          <a:xfrm>
            <a:off x="3898324" y="1602657"/>
            <a:ext cx="19231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F467051-C9A8-8F28-861D-E116D90444CA}"/>
              </a:ext>
            </a:extLst>
          </p:cNvPr>
          <p:cNvCxnSpPr>
            <a:cxnSpLocks/>
            <a:stCxn id="7" idx="3"/>
            <a:endCxn id="37" idx="1"/>
          </p:cNvCxnSpPr>
          <p:nvPr/>
        </p:nvCxnSpPr>
        <p:spPr>
          <a:xfrm flipV="1">
            <a:off x="8919587" y="1602656"/>
            <a:ext cx="735154" cy="1"/>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모서리가 둥근 직사각형 38">
            <a:extLst>
              <a:ext uri="{FF2B5EF4-FFF2-40B4-BE49-F238E27FC236}">
                <a16:creationId xmlns:a16="http://schemas.microsoft.com/office/drawing/2014/main" id="{600FA9AD-B6B2-DE91-B11F-CFAD9C0C1151}"/>
              </a:ext>
            </a:extLst>
          </p:cNvPr>
          <p:cNvSpPr/>
          <p:nvPr/>
        </p:nvSpPr>
        <p:spPr>
          <a:xfrm>
            <a:off x="9654741" y="1323883"/>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latin typeface="+mj-lt"/>
                <a:ea typeface="나눔바른고딕" panose="020B0603020101020101"/>
              </a:rPr>
              <a:t>@ControllerAdvice</a:t>
            </a:r>
          </a:p>
          <a:p>
            <a:pPr algn="ctr">
              <a:spcBef>
                <a:spcPts val="400"/>
              </a:spcBef>
            </a:pPr>
            <a:r>
              <a:rPr lang="en-US" altLang="ko-KR" sz="1400">
                <a:solidFill>
                  <a:schemeClr val="tx1"/>
                </a:solidFill>
                <a:latin typeface="+mj-lt"/>
                <a:ea typeface="나눔바른고딕" panose="020B0603020101020101"/>
              </a:rPr>
              <a:t>Bean</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85C67AD5-8B9A-8F2B-A87E-F8E529305C59}"/>
              </a:ext>
            </a:extLst>
          </p:cNvPr>
          <p:cNvSpPr txBox="1"/>
          <p:nvPr/>
        </p:nvSpPr>
        <p:spPr>
          <a:xfrm>
            <a:off x="4066756" y="2026532"/>
            <a:ext cx="1836474" cy="26161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100"/>
              <a:t>resolveMethod(exception)</a:t>
            </a:r>
            <a:endParaRPr lang="ko-KR" altLang="en-US" sz="1100"/>
          </a:p>
        </p:txBody>
      </p:sp>
      <p:sp>
        <p:nvSpPr>
          <p:cNvPr id="65" name="모서리가 둥근 직사각형 38">
            <a:extLst>
              <a:ext uri="{FF2B5EF4-FFF2-40B4-BE49-F238E27FC236}">
                <a16:creationId xmlns:a16="http://schemas.microsoft.com/office/drawing/2014/main" id="{736E924D-FAA7-B9E9-133E-2E0F6BFD2CDB}"/>
              </a:ext>
            </a:extLst>
          </p:cNvPr>
          <p:cNvSpPr/>
          <p:nvPr/>
        </p:nvSpPr>
        <p:spPr>
          <a:xfrm>
            <a:off x="2459999" y="4004867"/>
            <a:ext cx="949776" cy="28487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Bean</a:t>
            </a:r>
            <a:endParaRPr lang="ko-KR" altLang="en-US" sz="1200">
              <a:solidFill>
                <a:schemeClr val="tx1"/>
              </a:solidFill>
              <a:latin typeface="+mj-lt"/>
              <a:ea typeface="나눔바른고딕" panose="020B0603020101020101"/>
            </a:endParaRPr>
          </a:p>
        </p:txBody>
      </p:sp>
      <p:sp>
        <p:nvSpPr>
          <p:cNvPr id="67" name="TextBox 66">
            <a:extLst>
              <a:ext uri="{FF2B5EF4-FFF2-40B4-BE49-F238E27FC236}">
                <a16:creationId xmlns:a16="http://schemas.microsoft.com/office/drawing/2014/main" id="{C298A810-8F27-B90F-327C-B0E394190AB7}"/>
              </a:ext>
            </a:extLst>
          </p:cNvPr>
          <p:cNvSpPr txBox="1"/>
          <p:nvPr/>
        </p:nvSpPr>
        <p:spPr>
          <a:xfrm>
            <a:off x="4901165" y="4127320"/>
            <a:ext cx="2469033" cy="258789"/>
          </a:xfrm>
          <a:prstGeom prst="rect">
            <a:avLst/>
          </a:prstGeom>
          <a:noFill/>
        </p:spPr>
        <p:txBody>
          <a:bodyPr wrap="square">
            <a:spAutoFit/>
          </a:bodyPr>
          <a:lstStyle/>
          <a:p>
            <a:pPr>
              <a:lnSpc>
                <a:spcPct val="120000"/>
              </a:lnSpc>
            </a:pPr>
            <a:r>
              <a:rPr lang="ko-KR" altLang="en-US" sz="1000">
                <a:latin typeface="+mj-lt"/>
                <a:ea typeface="나눔바른고딕" panose="020B0603020101020101"/>
              </a:rPr>
              <a:t>현재 발생한 예외와 매핑된 메서드 반환</a:t>
            </a:r>
            <a:endParaRPr lang="en-US" altLang="ko-KR" sz="1000">
              <a:latin typeface="+mj-lt"/>
              <a:ea typeface="나눔바른고딕" panose="020B0603020101020101"/>
            </a:endParaRPr>
          </a:p>
        </p:txBody>
      </p:sp>
      <p:sp>
        <p:nvSpPr>
          <p:cNvPr id="69" name="모서리가 둥근 직사각형 38">
            <a:extLst>
              <a:ext uri="{FF2B5EF4-FFF2-40B4-BE49-F238E27FC236}">
                <a16:creationId xmlns:a16="http://schemas.microsoft.com/office/drawing/2014/main" id="{C530DAAA-EB4D-AC68-B782-91BD8849E212}"/>
              </a:ext>
            </a:extLst>
          </p:cNvPr>
          <p:cNvSpPr/>
          <p:nvPr/>
        </p:nvSpPr>
        <p:spPr>
          <a:xfrm>
            <a:off x="1762942" y="5828563"/>
            <a:ext cx="1130519" cy="4547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sp>
        <p:nvSpPr>
          <p:cNvPr id="71" name="TextBox 70">
            <a:extLst>
              <a:ext uri="{FF2B5EF4-FFF2-40B4-BE49-F238E27FC236}">
                <a16:creationId xmlns:a16="http://schemas.microsoft.com/office/drawing/2014/main" id="{D6C2F27A-2C2F-6208-4E1E-35C9CA8E31A7}"/>
              </a:ext>
            </a:extLst>
          </p:cNvPr>
          <p:cNvSpPr txBox="1"/>
          <p:nvPr/>
        </p:nvSpPr>
        <p:spPr>
          <a:xfrm>
            <a:off x="907060" y="5354482"/>
            <a:ext cx="1409450" cy="276999"/>
          </a:xfrm>
          <a:prstGeom prst="rect">
            <a:avLst/>
          </a:prstGeom>
          <a:noFill/>
        </p:spPr>
        <p:txBody>
          <a:bodyPr wrap="square">
            <a:spAutoFit/>
          </a:bodyPr>
          <a:lstStyle/>
          <a:p>
            <a:r>
              <a:rPr lang="en-US" altLang="ko-KR" sz="1200">
                <a:latin typeface="+mj-lt"/>
                <a:ea typeface="나눔바른고딕" panose="020B0603020101020101"/>
              </a:rPr>
              <a:t>invoke(bean,args)</a:t>
            </a:r>
            <a:endParaRPr lang="ko-KR" altLang="en-US" sz="1200"/>
          </a:p>
        </p:txBody>
      </p:sp>
      <p:cxnSp>
        <p:nvCxnSpPr>
          <p:cNvPr id="5" name="연결선: 꺾임 4">
            <a:extLst>
              <a:ext uri="{FF2B5EF4-FFF2-40B4-BE49-F238E27FC236}">
                <a16:creationId xmlns:a16="http://schemas.microsoft.com/office/drawing/2014/main" id="{B4716FC9-DA6C-6D29-720C-F91195965840}"/>
              </a:ext>
            </a:extLst>
          </p:cNvPr>
          <p:cNvCxnSpPr>
            <a:stCxn id="11" idx="3"/>
            <a:endCxn id="37" idx="2"/>
          </p:cNvCxnSpPr>
          <p:nvPr/>
        </p:nvCxnSpPr>
        <p:spPr>
          <a:xfrm flipV="1">
            <a:off x="8919589" y="1881428"/>
            <a:ext cx="1549062" cy="680683"/>
          </a:xfrm>
          <a:prstGeom prst="bentConnector2">
            <a:avLst/>
          </a:prstGeom>
          <a:ln w="9525">
            <a:solidFill>
              <a:schemeClr val="bg1">
                <a:lumMod val="50000"/>
              </a:schemeClr>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1">
            <a:extLst>
              <a:ext uri="{FF2B5EF4-FFF2-40B4-BE49-F238E27FC236}">
                <a16:creationId xmlns:a16="http://schemas.microsoft.com/office/drawing/2014/main" id="{5341EF01-CEF9-B246-DD36-C81F96851DD6}"/>
              </a:ext>
            </a:extLst>
          </p:cNvPr>
          <p:cNvSpPr>
            <a:spLocks noChangeArrowheads="1"/>
          </p:cNvSpPr>
          <p:nvPr/>
        </p:nvSpPr>
        <p:spPr bwMode="auto">
          <a:xfrm>
            <a:off x="6461677" y="4934472"/>
            <a:ext cx="5333458" cy="136678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ea typeface="JetBrains Mono"/>
              </a:rPr>
              <a:t>@ControllerAdvice</a:t>
            </a:r>
            <a:br>
              <a:rPr kumimoji="0" lang="ko-KR" altLang="ko-KR" sz="1000" b="0" i="0" u="none" strike="noStrike" cap="none" normalizeH="0" baseline="0">
                <a:ln>
                  <a:noFill/>
                </a:ln>
                <a:solidFill>
                  <a:srgbClr val="B3AE60"/>
                </a:solidFill>
                <a:effectLst/>
                <a:ea typeface="JetBrains Mono"/>
              </a:rPr>
            </a:br>
            <a:r>
              <a:rPr kumimoji="0" lang="ko-KR" altLang="ko-KR" sz="1000" b="0" i="0" u="none" strike="noStrike" cap="none" normalizeH="0" baseline="0">
                <a:ln>
                  <a:noFill/>
                </a:ln>
                <a:solidFill>
                  <a:srgbClr val="CF8E6D"/>
                </a:solidFill>
                <a:effectLst/>
                <a:ea typeface="JetBrains Mono"/>
              </a:rPr>
              <a:t>public class </a:t>
            </a:r>
            <a:r>
              <a:rPr kumimoji="0" lang="ko-KR" altLang="ko-KR" sz="1000" b="0" i="0" u="none" strike="noStrike" cap="none" normalizeH="0" baseline="0">
                <a:ln>
                  <a:noFill/>
                </a:ln>
                <a:solidFill>
                  <a:srgbClr val="BCBEC4"/>
                </a:solidFill>
                <a:effectLst/>
                <a:ea typeface="JetBrains Mono"/>
              </a:rPr>
              <a:t>GlobalControllerAdvice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B3AE60"/>
                </a:solidFill>
                <a:effectLst/>
                <a:ea typeface="JetBrains Mono"/>
              </a:rPr>
              <a:t>@ExceptionHandler</a:t>
            </a:r>
            <a:r>
              <a:rPr kumimoji="0" lang="ko-KR" altLang="ko-KR" sz="1000" b="0" i="0" u="none" strike="noStrike" cap="none" normalizeH="0" baseline="0">
                <a:ln>
                  <a:noFill/>
                </a:ln>
                <a:solidFill>
                  <a:srgbClr val="BCBEC4"/>
                </a:solidFill>
                <a:effectLst/>
                <a:ea typeface="JetBrains Mono"/>
              </a:rPr>
              <a:t>(IllegalStateException.</a:t>
            </a:r>
            <a:r>
              <a:rPr kumimoji="0" lang="ko-KR" altLang="ko-KR" sz="1000" b="0" i="0" u="none" strike="noStrike" cap="none" normalizeH="0" baseline="0">
                <a:ln>
                  <a:noFill/>
                </a:ln>
                <a:solidFill>
                  <a:srgbClr val="CF8E6D"/>
                </a:solidFill>
                <a:effectLst/>
                <a:ea typeface="JetBrains Mono"/>
              </a:rPr>
              <a:t>class</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CF8E6D"/>
                </a:solidFill>
                <a:effectLst/>
                <a:ea typeface="JetBrains Mono"/>
              </a:rPr>
              <a:t>public </a:t>
            </a:r>
            <a:r>
              <a:rPr kumimoji="0" lang="ko-KR" altLang="ko-KR" sz="1000" b="0" i="0" u="none" strike="noStrike" cap="none" normalizeH="0" baseline="0">
                <a:ln>
                  <a:noFill/>
                </a:ln>
                <a:solidFill>
                  <a:srgbClr val="BCBEC4"/>
                </a:solidFill>
                <a:effectLst/>
                <a:ea typeface="JetBrains Mono"/>
              </a:rPr>
              <a:t>ResponseEntity&lt;String&gt; </a:t>
            </a:r>
            <a:r>
              <a:rPr kumimoji="0" lang="ko-KR" altLang="ko-KR" sz="1000" b="0" i="0" u="none" strike="noStrike" cap="none" normalizeH="0" baseline="0">
                <a:ln>
                  <a:noFill/>
                </a:ln>
                <a:solidFill>
                  <a:srgbClr val="56A8F5"/>
                </a:solidFill>
                <a:effectLst/>
                <a:ea typeface="JetBrains Mono"/>
              </a:rPr>
              <a:t>handleUnauthorizedAccess</a:t>
            </a:r>
            <a:r>
              <a:rPr kumimoji="0" lang="ko-KR" altLang="ko-KR" sz="1000" b="0" i="0" u="none" strike="noStrike" cap="none" normalizeH="0" baseline="0">
                <a:ln>
                  <a:noFill/>
                </a:ln>
                <a:solidFill>
                  <a:srgbClr val="BCBEC4"/>
                </a:solidFill>
                <a:effectLst/>
                <a:ea typeface="JetBrains Mono"/>
              </a:rPr>
              <a:t>(IllegalStateException ex)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CF8E6D"/>
                </a:solidFill>
                <a:effectLst/>
                <a:ea typeface="JetBrains Mono"/>
              </a:rPr>
              <a:t>return </a:t>
            </a:r>
            <a:r>
              <a:rPr kumimoji="0" lang="ko-KR" altLang="ko-KR" sz="1000" b="0" i="0" u="none" strike="noStrike" cap="none" normalizeH="0" baseline="0">
                <a:ln>
                  <a:noFill/>
                </a:ln>
                <a:solidFill>
                  <a:srgbClr val="BCBEC4"/>
                </a:solidFill>
                <a:effectLst/>
                <a:ea typeface="JetBrains Mono"/>
              </a:rPr>
              <a:t>ResponseEntity.</a:t>
            </a:r>
            <a:r>
              <a:rPr kumimoji="0" lang="ko-KR" altLang="ko-KR" sz="1000" b="0" i="1" u="none" strike="noStrike" cap="none" normalizeH="0" baseline="0">
                <a:ln>
                  <a:noFill/>
                </a:ln>
                <a:solidFill>
                  <a:srgbClr val="BCBEC4"/>
                </a:solidFill>
                <a:effectLst/>
                <a:ea typeface="JetBrains Mono"/>
              </a:rPr>
              <a:t>status</a:t>
            </a:r>
            <a:r>
              <a:rPr kumimoji="0" lang="ko-KR" altLang="ko-KR" sz="1000" b="0" i="0" u="none" strike="noStrike" cap="none" normalizeH="0" baseline="0">
                <a:ln>
                  <a:noFill/>
                </a:ln>
                <a:solidFill>
                  <a:srgbClr val="BCBEC4"/>
                </a:solidFill>
                <a:effectLst/>
                <a:ea typeface="JetBrains Mono"/>
              </a:rPr>
              <a:t>(HttpStatus.</a:t>
            </a:r>
            <a:r>
              <a:rPr kumimoji="0" lang="ko-KR" altLang="ko-KR" sz="1000" b="0" i="1" u="none" strike="noStrike" cap="none" normalizeH="0" baseline="0">
                <a:ln>
                  <a:noFill/>
                </a:ln>
                <a:solidFill>
                  <a:srgbClr val="C77DBB"/>
                </a:solidFill>
                <a:effectLst/>
                <a:ea typeface="JetBrains Mono"/>
              </a:rPr>
              <a:t>FORBIDDEN</a:t>
            </a:r>
            <a:r>
              <a:rPr kumimoji="0" lang="ko-KR" altLang="ko-KR" sz="1000" b="0" i="0" u="none" strike="noStrike" cap="none" normalizeH="0" baseline="0">
                <a:ln>
                  <a:noFill/>
                </a:ln>
                <a:solidFill>
                  <a:srgbClr val="BCBEC4"/>
                </a:solidFill>
                <a:effectLst/>
                <a:ea typeface="JetBrains Mono"/>
              </a:rPr>
              <a:t>).body(ex.getMessage());</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cxnSp>
        <p:nvCxnSpPr>
          <p:cNvPr id="19" name="직선 화살표 연결선 18">
            <a:extLst>
              <a:ext uri="{FF2B5EF4-FFF2-40B4-BE49-F238E27FC236}">
                <a16:creationId xmlns:a16="http://schemas.microsoft.com/office/drawing/2014/main" id="{C2D10327-7696-6317-2827-51062793F883}"/>
              </a:ext>
            </a:extLst>
          </p:cNvPr>
          <p:cNvCxnSpPr>
            <a:cxnSpLocks/>
            <a:stCxn id="2" idx="2"/>
            <a:endCxn id="21" idx="0"/>
          </p:cNvCxnSpPr>
          <p:nvPr/>
        </p:nvCxnSpPr>
        <p:spPr>
          <a:xfrm>
            <a:off x="2328202" y="3784082"/>
            <a:ext cx="1" cy="7330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721A420-C7A9-2944-23EC-0A3730150147}"/>
              </a:ext>
            </a:extLst>
          </p:cNvPr>
          <p:cNvCxnSpPr>
            <a:cxnSpLocks/>
            <a:stCxn id="69" idx="3"/>
          </p:cNvCxnSpPr>
          <p:nvPr/>
        </p:nvCxnSpPr>
        <p:spPr>
          <a:xfrm flipV="1">
            <a:off x="2893461" y="5631131"/>
            <a:ext cx="3826176" cy="42480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E314BAD-1E96-9C2B-F18B-D373072855CD}"/>
              </a:ext>
            </a:extLst>
          </p:cNvPr>
          <p:cNvSpPr txBox="1"/>
          <p:nvPr/>
        </p:nvSpPr>
        <p:spPr>
          <a:xfrm>
            <a:off x="220912" y="4015242"/>
            <a:ext cx="2346253" cy="258789"/>
          </a:xfrm>
          <a:prstGeom prst="rect">
            <a:avLst/>
          </a:prstGeom>
          <a:noFill/>
        </p:spPr>
        <p:txBody>
          <a:bodyPr wrap="square">
            <a:spAutoFit/>
          </a:bodyPr>
          <a:lstStyle/>
          <a:p>
            <a:pPr>
              <a:lnSpc>
                <a:spcPct val="120000"/>
              </a:lnSpc>
            </a:pPr>
            <a:r>
              <a:rPr lang="en-US" altLang="ko-KR" sz="1000">
                <a:latin typeface="+mj-lt"/>
                <a:ea typeface="나눔바른고딕" panose="020B0603020101020101"/>
              </a:rPr>
              <a:t>ControllerAdviceBean </a:t>
            </a:r>
            <a:r>
              <a:rPr lang="ko-KR" altLang="en-US" sz="1000">
                <a:latin typeface="+mj-lt"/>
                <a:ea typeface="나눔바른고딕" panose="020B0603020101020101"/>
              </a:rPr>
              <a:t>에서</a:t>
            </a:r>
            <a:r>
              <a:rPr lang="en-US" altLang="ko-KR" sz="1000">
                <a:latin typeface="+mj-lt"/>
                <a:ea typeface="나눔바른고딕" panose="020B0603020101020101"/>
              </a:rPr>
              <a:t> </a:t>
            </a:r>
            <a:r>
              <a:rPr lang="ko-KR" altLang="en-US" sz="1000">
                <a:latin typeface="+mj-lt"/>
                <a:ea typeface="나눔바른고딕" panose="020B0603020101020101"/>
              </a:rPr>
              <a:t>참조함</a:t>
            </a:r>
            <a:endParaRPr lang="ko-KR" altLang="en-US" sz="1000"/>
          </a:p>
        </p:txBody>
      </p:sp>
      <p:cxnSp>
        <p:nvCxnSpPr>
          <p:cNvPr id="51" name="직선 화살표 연결선 50">
            <a:extLst>
              <a:ext uri="{FF2B5EF4-FFF2-40B4-BE49-F238E27FC236}">
                <a16:creationId xmlns:a16="http://schemas.microsoft.com/office/drawing/2014/main" id="{1BC4EF64-11A5-2CAD-3570-52AF14DDD397}"/>
              </a:ext>
            </a:extLst>
          </p:cNvPr>
          <p:cNvCxnSpPr>
            <a:cxnSpLocks/>
            <a:stCxn id="65" idx="3"/>
          </p:cNvCxnSpPr>
          <p:nvPr/>
        </p:nvCxnSpPr>
        <p:spPr>
          <a:xfrm>
            <a:off x="3409775" y="4147303"/>
            <a:ext cx="3137677" cy="11054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EE60A50-65EB-E404-60C1-58671C3BD6BB}"/>
              </a:ext>
            </a:extLst>
          </p:cNvPr>
          <p:cNvSpPr txBox="1"/>
          <p:nvPr/>
        </p:nvSpPr>
        <p:spPr>
          <a:xfrm>
            <a:off x="8947837" y="2635470"/>
            <a:ext cx="2469033" cy="258789"/>
          </a:xfrm>
          <a:prstGeom prst="rect">
            <a:avLst/>
          </a:prstGeom>
          <a:noFill/>
        </p:spPr>
        <p:txBody>
          <a:bodyPr wrap="square">
            <a:spAutoFit/>
          </a:bodyPr>
          <a:lstStyle/>
          <a:p>
            <a:pPr>
              <a:lnSpc>
                <a:spcPct val="120000"/>
              </a:lnSpc>
            </a:pPr>
            <a:r>
              <a:rPr lang="ko-KR" altLang="en-US" sz="1000">
                <a:latin typeface="+mj-lt"/>
                <a:ea typeface="나눔바른고딕" panose="020B0603020101020101"/>
              </a:rPr>
              <a:t>현재 </a:t>
            </a:r>
            <a:endParaRPr lang="en-US" altLang="ko-KR" sz="1000">
              <a:latin typeface="+mj-lt"/>
              <a:ea typeface="나눔바른고딕" panose="020B0603020101020101"/>
            </a:endParaRPr>
          </a:p>
        </p:txBody>
      </p:sp>
      <p:sp>
        <p:nvSpPr>
          <p:cNvPr id="70" name="모서리가 둥근 직사각형 38">
            <a:extLst>
              <a:ext uri="{FF2B5EF4-FFF2-40B4-BE49-F238E27FC236}">
                <a16:creationId xmlns:a16="http://schemas.microsoft.com/office/drawing/2014/main" id="{5E66847C-A59F-B5E0-9765-F8ED3F26873C}"/>
              </a:ext>
            </a:extLst>
          </p:cNvPr>
          <p:cNvSpPr/>
          <p:nvPr/>
        </p:nvSpPr>
        <p:spPr>
          <a:xfrm>
            <a:off x="6310922" y="4404284"/>
            <a:ext cx="949776" cy="28487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Method</a:t>
            </a:r>
            <a:endParaRPr lang="ko-KR" altLang="en-US" sz="1200">
              <a:solidFill>
                <a:schemeClr val="tx1"/>
              </a:solidFill>
              <a:latin typeface="+mj-lt"/>
              <a:ea typeface="나눔바른고딕" panose="020B0603020101020101"/>
            </a:endParaRPr>
          </a:p>
        </p:txBody>
      </p:sp>
    </p:spTree>
    <p:extLst>
      <p:ext uri="{BB962C8B-B14F-4D97-AF65-F5344CB8AC3E}">
        <p14:creationId xmlns:p14="http://schemas.microsoft.com/office/powerpoint/2010/main" val="127299730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2686826" cy="646331"/>
          </a:xfrm>
          <a:prstGeom prst="rect">
            <a:avLst/>
          </a:prstGeom>
          <a:noFill/>
        </p:spPr>
        <p:txBody>
          <a:bodyPr wrap="none" rtlCol="0">
            <a:spAutoFit/>
          </a:bodyPr>
          <a:lstStyle/>
          <a:p>
            <a:pPr marL="571500" indent="-571500">
              <a:buFont typeface="Wingdings" panose="05000000000000000000" pitchFamily="2" charset="2"/>
              <a:buChar char="ü"/>
            </a:pP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Multipart</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1608133" cy="1131079"/>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파일 업로드</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88938964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575C1-15A0-BEE7-15EB-9FDF3D59163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A98BCAC-EAEA-C28E-F6E0-DC49A9BAD299}"/>
              </a:ext>
            </a:extLst>
          </p:cNvPr>
          <p:cNvSpPr txBox="1"/>
          <p:nvPr/>
        </p:nvSpPr>
        <p:spPr>
          <a:xfrm>
            <a:off x="5234226"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개요</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6B3740D5-77A4-F9F2-6542-6DBE64B98C7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2841621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370207" y="555152"/>
            <a:ext cx="11805182"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Multipart</a:t>
            </a:r>
            <a:r>
              <a:rPr lang="ko-KR" altLang="en-US" sz="1200"/>
              <a:t> 는 일반 텍스트 형식이 아니라</a:t>
            </a:r>
            <a:r>
              <a:rPr lang="en-US" altLang="ko-KR" sz="1200"/>
              <a:t> </a:t>
            </a:r>
            <a:r>
              <a:rPr lang="ko-KR" altLang="en-US" sz="1200"/>
              <a:t>하나의 </a:t>
            </a:r>
            <a:r>
              <a:rPr lang="en-US" altLang="ko-KR" sz="1200"/>
              <a:t>HTTP </a:t>
            </a:r>
            <a:r>
              <a:rPr lang="ko-KR" altLang="en-US" sz="1200"/>
              <a:t>요청</a:t>
            </a:r>
            <a:r>
              <a:rPr lang="en-US" altLang="ko-KR" sz="1200"/>
              <a:t>/</a:t>
            </a:r>
            <a:r>
              <a:rPr lang="ko-KR" altLang="en-US" sz="1200"/>
              <a:t>응답 바디 내에서 여러 개의 파트를 나누어 전송하는 형식으로서 파일 업로드나 여러 데이터 파트</a:t>
            </a:r>
            <a:r>
              <a:rPr lang="en-US" altLang="ko-KR" sz="1200"/>
              <a:t>(</a:t>
            </a:r>
            <a:r>
              <a:rPr lang="ko-KR" altLang="en-US" sz="1200"/>
              <a:t>텍스트 파트</a:t>
            </a:r>
            <a:r>
              <a:rPr lang="en-US" altLang="ko-KR" sz="1200"/>
              <a:t>, </a:t>
            </a:r>
            <a:r>
              <a:rPr lang="ko-KR" altLang="en-US" sz="1200"/>
              <a:t>바이너리 파트 등</a:t>
            </a:r>
            <a:r>
              <a:rPr lang="en-US" altLang="ko-KR" sz="1200"/>
              <a:t>)</a:t>
            </a:r>
            <a:r>
              <a:rPr lang="ko-KR" altLang="en-US" sz="1200"/>
              <a:t>를 함께 전송해야 할 때 주로 사용한다</a:t>
            </a:r>
            <a:endParaRPr lang="en-US" altLang="ko-KR" sz="1200"/>
          </a:p>
          <a:p>
            <a:pPr marL="171450" indent="-171450">
              <a:lnSpc>
                <a:spcPct val="150000"/>
              </a:lnSpc>
              <a:buFont typeface="Arial" panose="020B0604020202020204" pitchFamily="34" charset="0"/>
              <a:buChar char="•"/>
            </a:pPr>
            <a:r>
              <a:rPr lang="ko-KR" altLang="en-US" sz="1200"/>
              <a:t>웹 브라우저에서 </a:t>
            </a:r>
            <a:r>
              <a:rPr lang="en-US" altLang="ko-KR" sz="1200"/>
              <a:t>&lt;form&gt; </a:t>
            </a:r>
            <a:r>
              <a:rPr lang="ko-KR" altLang="en-US" sz="1200"/>
              <a:t>태그에 </a:t>
            </a:r>
            <a:r>
              <a:rPr lang="en-US" altLang="ko-KR" sz="1200"/>
              <a:t>enctype="multipart/form-data"</a:t>
            </a:r>
            <a:r>
              <a:rPr lang="ko-KR" altLang="en-US" sz="1200"/>
              <a:t> 를 지정하고 파일 업로드를 수행하면</a:t>
            </a:r>
            <a:r>
              <a:rPr lang="en-US" altLang="ko-KR" sz="1200"/>
              <a:t> </a:t>
            </a:r>
            <a:r>
              <a:rPr lang="ko-KR" altLang="en-US" sz="1200"/>
              <a:t>서버로는 ‘</a:t>
            </a:r>
            <a:r>
              <a:rPr lang="en-US" altLang="ko-KR" sz="1200"/>
              <a:t>multipart/form-data’ </a:t>
            </a:r>
            <a:r>
              <a:rPr lang="ko-KR" altLang="en-US" sz="1200"/>
              <a:t>형식의 </a:t>
            </a:r>
            <a:r>
              <a:rPr lang="en-US" altLang="ko-KR" sz="1200"/>
              <a:t>HTTP </a:t>
            </a:r>
            <a:r>
              <a:rPr lang="ko-KR" altLang="en-US" sz="1200"/>
              <a:t>요청이 전송 된다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825FD66-D87F-B7A4-1382-A69C047F4DDB}"/>
              </a:ext>
            </a:extLst>
          </p:cNvPr>
          <p:cNvSpPr/>
          <p:nvPr/>
        </p:nvSpPr>
        <p:spPr>
          <a:xfrm>
            <a:off x="198756" y="1624996"/>
            <a:ext cx="32008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요청 및 </a:t>
            </a:r>
            <a:r>
              <a:rPr lang="en-US" altLang="ko-KR" b="1">
                <a:solidFill>
                  <a:schemeClr val="accent1">
                    <a:lumMod val="75000"/>
                  </a:schemeClr>
                </a:solidFill>
                <a:latin typeface="+mn-ea"/>
              </a:rPr>
              <a:t>Raw </a:t>
            </a:r>
            <a:r>
              <a:rPr lang="ko-KR" altLang="en-US" b="1">
                <a:solidFill>
                  <a:schemeClr val="accent1">
                    <a:lumMod val="75000"/>
                  </a:schemeClr>
                </a:solidFill>
                <a:latin typeface="+mn-ea"/>
              </a:rPr>
              <a:t>바디 예시</a:t>
            </a:r>
          </a:p>
        </p:txBody>
      </p:sp>
      <p:sp>
        <p:nvSpPr>
          <p:cNvPr id="4" name="직사각형 3">
            <a:extLst>
              <a:ext uri="{FF2B5EF4-FFF2-40B4-BE49-F238E27FC236}">
                <a16:creationId xmlns:a16="http://schemas.microsoft.com/office/drawing/2014/main" id="{1B9122B7-EC67-804F-1C43-D05F92561533}"/>
              </a:ext>
            </a:extLst>
          </p:cNvPr>
          <p:cNvSpPr/>
          <p:nvPr/>
        </p:nvSpPr>
        <p:spPr>
          <a:xfrm>
            <a:off x="6272798" y="4961011"/>
            <a:ext cx="5919202"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------WebKitFormBoundaryABC123 : </a:t>
            </a:r>
            <a:r>
              <a:rPr lang="ko-KR" altLang="en-US" sz="1200"/>
              <a:t>각 파트</a:t>
            </a:r>
            <a:r>
              <a:rPr lang="en-US" altLang="ko-KR" sz="1200"/>
              <a:t>(part)</a:t>
            </a:r>
            <a:r>
              <a:rPr lang="ko-KR" altLang="en-US" sz="1200"/>
              <a:t>를 구분하는 구분선</a:t>
            </a:r>
            <a:r>
              <a:rPr lang="en-US" altLang="ko-KR" sz="1200"/>
              <a:t>(boundary)</a:t>
            </a:r>
          </a:p>
          <a:p>
            <a:pPr marL="171450" indent="-171450">
              <a:lnSpc>
                <a:spcPct val="150000"/>
              </a:lnSpc>
              <a:buFont typeface="Arial" panose="020B0604020202020204" pitchFamily="34" charset="0"/>
              <a:buChar char="•"/>
            </a:pPr>
            <a:r>
              <a:rPr lang="en-US" altLang="ko-KR" sz="1200"/>
              <a:t>Content-Disposition : </a:t>
            </a:r>
            <a:r>
              <a:rPr lang="ko-KR" altLang="en-US" sz="1200"/>
              <a:t>해당 파트의 종류와 속성</a:t>
            </a:r>
            <a:r>
              <a:rPr lang="en-US" altLang="ko-KR" sz="1200"/>
              <a:t>(</a:t>
            </a:r>
            <a:r>
              <a:rPr lang="ko-KR" altLang="en-US" sz="1200"/>
              <a:t>이름</a:t>
            </a:r>
            <a:r>
              <a:rPr lang="en-US" altLang="ko-KR" sz="1200"/>
              <a:t>, </a:t>
            </a:r>
            <a:r>
              <a:rPr lang="ko-KR" altLang="en-US" sz="1200"/>
              <a:t>파일명 등</a:t>
            </a:r>
            <a:r>
              <a:rPr lang="en-US" altLang="ko-KR" sz="1200"/>
              <a:t>)</a:t>
            </a:r>
            <a:r>
              <a:rPr lang="ko-KR" altLang="en-US" sz="1200"/>
              <a:t>을 지정</a:t>
            </a:r>
          </a:p>
          <a:p>
            <a:pPr marL="171450" indent="-171450">
              <a:lnSpc>
                <a:spcPct val="150000"/>
              </a:lnSpc>
              <a:buFont typeface="Arial" panose="020B0604020202020204" pitchFamily="34" charset="0"/>
              <a:buChar char="•"/>
            </a:pPr>
            <a:r>
              <a:rPr lang="en-US" altLang="ko-KR" sz="1200"/>
              <a:t>filename="profile.jpg"</a:t>
            </a:r>
            <a:r>
              <a:rPr lang="ko-KR" altLang="en-US" sz="1200"/>
              <a:t> 와 </a:t>
            </a:r>
            <a:r>
              <a:rPr lang="en-US" altLang="ko-KR" sz="1200"/>
              <a:t>Content-Type: image/jpeg : </a:t>
            </a:r>
            <a:r>
              <a:rPr lang="ko-KR" altLang="en-US" sz="1200"/>
              <a:t>파일 파트임을 나타내는 정보</a:t>
            </a:r>
          </a:p>
          <a:p>
            <a:pPr marL="171450" indent="-171450">
              <a:lnSpc>
                <a:spcPct val="150000"/>
              </a:lnSpc>
              <a:buFont typeface="Arial" panose="020B0604020202020204" pitchFamily="34" charset="0"/>
              <a:buChar char="•"/>
            </a:pPr>
            <a:r>
              <a:rPr lang="en-US" altLang="ko-KR" sz="1200"/>
              <a:t>username, leaven : </a:t>
            </a:r>
            <a:r>
              <a:rPr lang="ko-KR" altLang="en-US" sz="1200"/>
              <a:t>일반 </a:t>
            </a:r>
            <a:r>
              <a:rPr lang="en-US" altLang="ko-KR" sz="1200"/>
              <a:t>Form </a:t>
            </a:r>
            <a:r>
              <a:rPr lang="ko-KR" altLang="en-US" sz="1200"/>
              <a:t>필드</a:t>
            </a:r>
            <a:r>
              <a:rPr lang="en-US" altLang="ko-KR" sz="1200"/>
              <a:t>(</a:t>
            </a:r>
            <a:r>
              <a:rPr lang="ko-KR" altLang="en-US" sz="1200"/>
              <a:t>텍스트 데이터</a:t>
            </a:r>
            <a:r>
              <a:rPr lang="en-US" altLang="ko-KR" sz="1200"/>
              <a:t>)</a:t>
            </a:r>
          </a:p>
        </p:txBody>
      </p:sp>
      <p:sp>
        <p:nvSpPr>
          <p:cNvPr id="8" name="TextBox 7">
            <a:extLst>
              <a:ext uri="{FF2B5EF4-FFF2-40B4-BE49-F238E27FC236}">
                <a16:creationId xmlns:a16="http://schemas.microsoft.com/office/drawing/2014/main" id="{EA6B1DC8-FEBB-D00D-D8BB-D627012A0EB3}"/>
              </a:ext>
            </a:extLst>
          </p:cNvPr>
          <p:cNvSpPr txBox="1"/>
          <p:nvPr/>
        </p:nvSpPr>
        <p:spPr>
          <a:xfrm>
            <a:off x="6323278" y="2028616"/>
            <a:ext cx="5649266" cy="2800767"/>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POST /upload HTTP/</a:t>
            </a:r>
            <a:r>
              <a:rPr lang="en-US" altLang="ko-KR" sz="1100">
                <a:solidFill>
                  <a:srgbClr val="2AACB8"/>
                </a:solidFill>
                <a:effectLst/>
                <a:highlight>
                  <a:srgbClr val="1E1F22"/>
                </a:highlight>
              </a:rPr>
              <a:t>1.1</a:t>
            </a:r>
            <a:br>
              <a:rPr lang="en-US" altLang="ko-KR" sz="1100">
                <a:solidFill>
                  <a:srgbClr val="2AACB8"/>
                </a:solidFill>
                <a:effectLst/>
                <a:highlight>
                  <a:srgbClr val="1E1F22"/>
                </a:highlight>
              </a:rPr>
            </a:br>
            <a:r>
              <a:rPr lang="en-US" altLang="ko-KR" sz="1100">
                <a:solidFill>
                  <a:srgbClr val="BCBEC4"/>
                </a:solidFill>
                <a:effectLst/>
                <a:highlight>
                  <a:srgbClr val="1E1F22"/>
                </a:highlight>
              </a:rPr>
              <a:t>Host: localhost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Content-Type: multipart/form-data; boundary=----WebKitFormBoundaryABC123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Content-Length: </a:t>
            </a:r>
            <a:r>
              <a:rPr lang="en-US" altLang="ko-KR" sz="1100">
                <a:solidFill>
                  <a:srgbClr val="2AACB8"/>
                </a:solidFill>
                <a:effectLst/>
                <a:highlight>
                  <a:srgbClr val="1E1F22"/>
                </a:highlight>
              </a:rPr>
              <a:t>12345</a:t>
            </a:r>
            <a:br>
              <a:rPr lang="en-US" altLang="ko-KR" sz="1100">
                <a:solidFill>
                  <a:srgbClr val="2AACB8"/>
                </a:solidFill>
                <a:effectLst/>
                <a:highlight>
                  <a:srgbClr val="1E1F22"/>
                </a:highlight>
              </a:rPr>
            </a:br>
            <a:br>
              <a:rPr lang="en-US" altLang="ko-KR" sz="1100">
                <a:solidFill>
                  <a:srgbClr val="2AACB8"/>
                </a:solidFill>
                <a:effectLst/>
                <a:highlight>
                  <a:srgbClr val="1E1F22"/>
                </a:highlight>
              </a:rPr>
            </a:br>
            <a:r>
              <a:rPr lang="en-US" altLang="ko-KR" sz="1100">
                <a:solidFill>
                  <a:srgbClr val="2AACB8"/>
                </a:solidFill>
                <a:effectLst/>
                <a:highlight>
                  <a:srgbClr val="1E1F22"/>
                </a:highlight>
              </a:rPr>
              <a:t>        </a:t>
            </a: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"username"</a:t>
            </a:r>
            <a:br>
              <a:rPr lang="en-US" altLang="ko-KR" sz="1100">
                <a:solidFill>
                  <a:srgbClr val="6AAB73"/>
                </a:solidFill>
                <a:effectLst/>
                <a:highlight>
                  <a:srgbClr val="1E1F22"/>
                </a:highlight>
              </a:rPr>
            </a:br>
            <a:br>
              <a:rPr lang="en-US" altLang="ko-KR" sz="1100">
                <a:solidFill>
                  <a:srgbClr val="6AAB73"/>
                </a:solidFill>
                <a:effectLst/>
                <a:highlight>
                  <a:srgbClr val="1E1F22"/>
                </a:highlight>
              </a:rPr>
            </a:br>
            <a:r>
              <a:rPr lang="en-US" altLang="ko-KR" sz="1100">
                <a:solidFill>
                  <a:srgbClr val="BCBEC4"/>
                </a:solidFill>
                <a:effectLst/>
                <a:highlight>
                  <a:srgbClr val="1E1F22"/>
                </a:highlight>
              </a:rPr>
              <a:t>leaven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 filename=</a:t>
            </a:r>
            <a:r>
              <a:rPr lang="en-US" altLang="ko-KR" sz="1100">
                <a:solidFill>
                  <a:srgbClr val="6AAB73"/>
                </a:solidFill>
                <a:effectLst/>
                <a:highlight>
                  <a:srgbClr val="1E1F22"/>
                </a:highlight>
              </a:rPr>
              <a:t>"profile.jpg" </a:t>
            </a:r>
            <a:br>
              <a:rPr lang="en-US" altLang="ko-KR" sz="1100">
                <a:solidFill>
                  <a:srgbClr val="6AAB73"/>
                </a:solidFill>
                <a:effectLst/>
                <a:highlight>
                  <a:srgbClr val="1E1F22"/>
                </a:highlight>
              </a:rPr>
            </a:br>
            <a:r>
              <a:rPr lang="en-US" altLang="ko-KR" sz="1100">
                <a:solidFill>
                  <a:srgbClr val="BCBEC4"/>
                </a:solidFill>
                <a:effectLst/>
                <a:highlight>
                  <a:srgbClr val="1E1F22"/>
                </a:highlight>
              </a:rPr>
              <a:t>Content-Type: image/jpeg</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ÿØÿà..JFIF....  &lt;--- </a:t>
            </a:r>
            <a:r>
              <a:rPr lang="ko-KR" altLang="en-US" sz="1100">
                <a:solidFill>
                  <a:srgbClr val="BCBEC4"/>
                </a:solidFill>
                <a:effectLst/>
                <a:highlight>
                  <a:srgbClr val="1E1F22"/>
                </a:highlight>
                <a:latin typeface="Menlo-Regular" panose="020B0609030804020204" pitchFamily="49" charset="0"/>
              </a:rPr>
              <a:t>바이너리 </a:t>
            </a:r>
            <a:r>
              <a:rPr lang="ko-KR" altLang="en-US" sz="1100">
                <a:solidFill>
                  <a:srgbClr val="56A8F5"/>
                </a:solidFill>
                <a:effectLst/>
                <a:highlight>
                  <a:srgbClr val="1E1F22"/>
                </a:highlight>
                <a:latin typeface="Menlo-Regular" panose="020B0609030804020204" pitchFamily="49" charset="0"/>
              </a:rPr>
              <a:t>데이터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JPEG </a:t>
            </a:r>
            <a:r>
              <a:rPr lang="ko-KR" altLang="en-US" sz="1100">
                <a:solidFill>
                  <a:srgbClr val="BCBEC4"/>
                </a:solidFill>
                <a:effectLst/>
                <a:highlight>
                  <a:srgbClr val="1E1F22"/>
                </a:highlight>
                <a:latin typeface="Menlo-Regular" panose="020B0609030804020204" pitchFamily="49" charset="0"/>
              </a:rPr>
              <a:t>파일 내용</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중략</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------WebKitFormBoundaryABC123--</a:t>
            </a:r>
          </a:p>
        </p:txBody>
      </p:sp>
      <p:sp>
        <p:nvSpPr>
          <p:cNvPr id="13" name="TextBox 12">
            <a:extLst>
              <a:ext uri="{FF2B5EF4-FFF2-40B4-BE49-F238E27FC236}">
                <a16:creationId xmlns:a16="http://schemas.microsoft.com/office/drawing/2014/main" id="{BE531FB8-683E-9F5D-A9F8-40E8EFA07FA9}"/>
              </a:ext>
            </a:extLst>
          </p:cNvPr>
          <p:cNvSpPr txBox="1"/>
          <p:nvPr/>
        </p:nvSpPr>
        <p:spPr>
          <a:xfrm>
            <a:off x="445008" y="2023542"/>
            <a:ext cx="5730240"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label </a:t>
            </a:r>
            <a:r>
              <a:rPr lang="en-US" altLang="ko-KR" sz="1100">
                <a:solidFill>
                  <a:srgbClr val="CF8E6D"/>
                </a:solidFill>
                <a:effectLst/>
                <a:highlight>
                  <a:srgbClr val="1E1F22"/>
                </a:highlight>
              </a:rPr>
              <a:t>for</a:t>
            </a:r>
            <a:r>
              <a:rPr lang="en-US" altLang="ko-KR" sz="1100">
                <a:solidFill>
                  <a:srgbClr val="BCBEC4"/>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&gt;</a:t>
            </a:r>
            <a:r>
              <a:rPr lang="ko-KR" altLang="en-US" sz="1100">
                <a:solidFill>
                  <a:srgbClr val="56A8F5"/>
                </a:solidFill>
                <a:effectLst/>
                <a:highlight>
                  <a:srgbClr val="1E1F22"/>
                </a:highlight>
                <a:latin typeface="Menlo-Regular" panose="020B0609030804020204" pitchFamily="49" charset="0"/>
              </a:rPr>
              <a:t>이름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&lt;/label&gt;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"text" </a:t>
            </a:r>
            <a:r>
              <a:rPr lang="en-US" altLang="ko-KR" sz="1100">
                <a:solidFill>
                  <a:srgbClr val="BCBEC4"/>
                </a:solidFill>
                <a:effectLst/>
                <a:highlight>
                  <a:srgbClr val="1E1F22"/>
                </a:highlight>
              </a:rPr>
              <a:t>id=</a:t>
            </a:r>
            <a:r>
              <a:rPr lang="en-US" altLang="ko-KR" sz="1100">
                <a:solidFill>
                  <a:srgbClr val="6AAB73"/>
                </a:solidFill>
                <a:effectLst/>
                <a:highlight>
                  <a:srgbClr val="1E1F22"/>
                </a:highlight>
              </a:rPr>
              <a:t>"username"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"username" </a:t>
            </a:r>
            <a:r>
              <a:rPr lang="en-US" altLang="ko-KR" sz="1100">
                <a:solidFill>
                  <a:srgbClr val="BCBEC4"/>
                </a:solidFill>
                <a:effectLst/>
                <a:highlight>
                  <a:srgbClr val="1E1F22"/>
                </a:highlight>
              </a:rPr>
              <a:t>placeholder=</a:t>
            </a:r>
            <a:r>
              <a:rPr lang="en-US" altLang="ko-KR" sz="1100">
                <a:solidFill>
                  <a:srgbClr val="6AAB73"/>
                </a:solidFill>
                <a:effectLst/>
                <a:highlight>
                  <a:srgbClr val="1E1F22"/>
                </a:highlight>
              </a:rPr>
              <a:t>"</a:t>
            </a:r>
            <a:r>
              <a:rPr lang="ko-KR" altLang="en-US" sz="1100">
                <a:solidFill>
                  <a:srgbClr val="6AAB73"/>
                </a:solidFill>
                <a:effectLst/>
                <a:highlight>
                  <a:srgbClr val="1E1F22"/>
                </a:highlight>
                <a:latin typeface="Menlo-Regular" panose="020B0609030804020204" pitchFamily="49" charset="0"/>
              </a:rPr>
              <a:t>이름을 입력하세요</a:t>
            </a:r>
            <a:r>
              <a:rPr lang="en-US" altLang="ko-KR" sz="1100">
                <a:solidFill>
                  <a:srgbClr val="6AAB73"/>
                </a:solidFill>
                <a:effectLst/>
                <a:highlight>
                  <a:srgbClr val="1E1F22"/>
                </a:highlight>
              </a:rPr>
              <a:t>" </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label </a:t>
            </a:r>
            <a:r>
              <a:rPr lang="en-US" altLang="ko-KR" sz="1100">
                <a:solidFill>
                  <a:srgbClr val="CF8E6D"/>
                </a:solidFill>
                <a:effectLst/>
                <a:highlight>
                  <a:srgbClr val="1E1F22"/>
                </a:highlight>
              </a:rPr>
              <a:t>for</a:t>
            </a:r>
            <a:r>
              <a:rPr lang="en-US" altLang="ko-KR" sz="1100">
                <a:solidFill>
                  <a:srgbClr val="BCBEC4"/>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a:t>
            </a:r>
            <a:r>
              <a:rPr lang="ko-KR" altLang="en-US" sz="1100">
                <a:solidFill>
                  <a:srgbClr val="56A8F5"/>
                </a:solidFill>
                <a:effectLst/>
                <a:highlight>
                  <a:srgbClr val="1E1F22"/>
                </a:highlight>
                <a:latin typeface="Menlo-Regular" panose="020B0609030804020204" pitchFamily="49" charset="0"/>
              </a:rPr>
              <a:t>파일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&lt;/label&gt;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id=</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 </a:t>
            </a:r>
            <a:r>
              <a:rPr lang="en-US" altLang="ko-KR" sz="1100">
                <a:solidFill>
                  <a:schemeClr val="bg1">
                    <a:lumMod val="75000"/>
                  </a:schemeClr>
                </a:solidFill>
                <a:effectLst/>
                <a:highlight>
                  <a:srgbClr val="1E1F22"/>
                </a:highlight>
              </a:rPr>
              <a:t>multiple</a:t>
            </a:r>
            <a:r>
              <a:rPr lang="en-US" altLang="ko-KR" sz="1100">
                <a:solidFill>
                  <a:srgbClr val="6AAB73"/>
                </a:solidFill>
                <a:effectLst/>
                <a:highlight>
                  <a:srgbClr val="1E1F22"/>
                </a:highlight>
              </a:rPr>
              <a:t> </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p>
        </p:txBody>
      </p:sp>
      <p:sp>
        <p:nvSpPr>
          <p:cNvPr id="16" name="TextBox 15">
            <a:extLst>
              <a:ext uri="{FF2B5EF4-FFF2-40B4-BE49-F238E27FC236}">
                <a16:creationId xmlns:a16="http://schemas.microsoft.com/office/drawing/2014/main" id="{95BBDE24-5FF2-6345-3700-47DEA61FBE04}"/>
              </a:ext>
            </a:extLst>
          </p:cNvPr>
          <p:cNvSpPr txBox="1"/>
          <p:nvPr/>
        </p:nvSpPr>
        <p:spPr>
          <a:xfrm>
            <a:off x="445008" y="4459361"/>
            <a:ext cx="5730240" cy="2318327"/>
          </a:xfrm>
          <a:prstGeom prst="rect">
            <a:avLst/>
          </a:prstGeom>
          <a:solidFill>
            <a:schemeClr val="bg2">
              <a:lumMod val="10000"/>
            </a:schemeClr>
          </a:solidFill>
        </p:spPr>
        <p:txBody>
          <a:bodyPr wrap="square">
            <a:spAutoFit/>
          </a:bodyPr>
          <a:lstStyle/>
          <a:p>
            <a:pPr>
              <a:lnSpc>
                <a:spcPct val="120000"/>
              </a:lnSpc>
            </a:pPr>
            <a:r>
              <a:rPr lang="en-US" altLang="ko-KR" sz="1100">
                <a:solidFill>
                  <a:srgbClr val="CF8E6D"/>
                </a:solidFill>
                <a:effectLst/>
                <a:highlight>
                  <a:srgbClr val="1E1F22"/>
                </a:highlight>
              </a:rPr>
              <a:t>protected void </a:t>
            </a:r>
            <a:r>
              <a:rPr lang="en-US" altLang="ko-KR" sz="1100">
                <a:solidFill>
                  <a:srgbClr val="56A8F5"/>
                </a:solidFill>
                <a:effectLst/>
                <a:highlight>
                  <a:srgbClr val="1E1F22"/>
                </a:highlight>
              </a:rPr>
              <a:t>doPost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HttpServletRequest request, HttpServletResponse response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ByteArrayOutputStream buffer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ByteArrayOutputStream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try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in = request.getInputStream</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byte</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temp = </a:t>
            </a:r>
            <a:r>
              <a:rPr lang="en-US" altLang="ko-KR" sz="1100">
                <a:solidFill>
                  <a:srgbClr val="CF8E6D"/>
                </a:solidFill>
                <a:effectLst/>
                <a:highlight>
                  <a:srgbClr val="1E1F22"/>
                </a:highlight>
              </a:rPr>
              <a:t>new byte</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1024</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read;</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while </a:t>
            </a:r>
            <a:r>
              <a:rPr lang="en-US" altLang="ko-KR" sz="1100">
                <a:solidFill>
                  <a:srgbClr val="E8BA36"/>
                </a:solidFill>
                <a:effectLst/>
                <a:highlight>
                  <a:srgbClr val="1E1F22"/>
                </a:highlight>
              </a:rPr>
              <a:t>(</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read = in.read</a:t>
            </a:r>
            <a:r>
              <a:rPr lang="en-US" altLang="ko-KR" sz="1100">
                <a:solidFill>
                  <a:srgbClr val="359FF4"/>
                </a:solidFill>
                <a:effectLst/>
                <a:highlight>
                  <a:srgbClr val="1E1F22"/>
                </a:highlight>
              </a:rPr>
              <a:t>(</a:t>
            </a:r>
            <a:r>
              <a:rPr lang="en-US" altLang="ko-KR" sz="1100">
                <a:solidFill>
                  <a:srgbClr val="BCBEC4"/>
                </a:solidFill>
                <a:effectLst/>
                <a:highlight>
                  <a:srgbClr val="1E1F22"/>
                </a:highlight>
              </a:rPr>
              <a:t>temp</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buffer.write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temp, </a:t>
            </a:r>
            <a:r>
              <a:rPr lang="en-US" altLang="ko-KR" sz="1100">
                <a:solidFill>
                  <a:srgbClr val="2AACB8"/>
                </a:solidFill>
                <a:effectLst/>
                <a:highlight>
                  <a:srgbClr val="1E1F22"/>
                </a:highlight>
              </a:rPr>
              <a:t>0</a:t>
            </a:r>
            <a:r>
              <a:rPr lang="en-US" altLang="ko-KR" sz="1100">
                <a:solidFill>
                  <a:srgbClr val="BCBEC4"/>
                </a:solidFill>
                <a:effectLst/>
                <a:highlight>
                  <a:srgbClr val="1E1F22"/>
                </a:highlight>
              </a:rPr>
              <a:t>, read</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rawRequestBody</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Tree>
    <p:extLst>
      <p:ext uri="{BB962C8B-B14F-4D97-AF65-F5344CB8AC3E}">
        <p14:creationId xmlns:p14="http://schemas.microsoft.com/office/powerpoint/2010/main" val="114196131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176426" y="559992"/>
            <a:ext cx="732294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요청 바디를 구체적으로 나눠 보면</a:t>
            </a:r>
            <a:r>
              <a:rPr lang="en-US" altLang="ko-KR" sz="1200"/>
              <a:t>, </a:t>
            </a:r>
            <a:r>
              <a:rPr lang="ko-KR" altLang="en-US" sz="1200"/>
              <a:t>크게 </a:t>
            </a:r>
            <a:r>
              <a:rPr lang="en-US" altLang="ko-KR" sz="1200"/>
              <a:t>3</a:t>
            </a:r>
            <a:r>
              <a:rPr lang="ko-KR" altLang="en-US" sz="1200"/>
              <a:t>개의 구간</a:t>
            </a:r>
            <a:r>
              <a:rPr lang="en-US" altLang="ko-KR" sz="1200"/>
              <a:t>(2</a:t>
            </a:r>
            <a:r>
              <a:rPr lang="ko-KR" altLang="en-US" sz="1200"/>
              <a:t>개의 파트 </a:t>
            </a:r>
            <a:r>
              <a:rPr lang="en-US" altLang="ko-KR" sz="1200"/>
              <a:t>+ </a:t>
            </a:r>
            <a:r>
              <a:rPr lang="ko-KR" altLang="en-US" sz="1200"/>
              <a:t>마지막 </a:t>
            </a:r>
            <a:r>
              <a:rPr lang="en-US" altLang="ko-KR" sz="1200"/>
              <a:t>boundary </a:t>
            </a:r>
            <a:r>
              <a:rPr lang="ko-KR" altLang="en-US" sz="1200"/>
              <a:t>종료선</a:t>
            </a:r>
            <a:r>
              <a:rPr lang="en-US" altLang="ko-KR" sz="1200"/>
              <a:t>)</a:t>
            </a:r>
            <a:r>
              <a:rPr lang="ko-KR" altLang="en-US" sz="1200"/>
              <a:t>으로 이루어진다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59476" y="190660"/>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파트 구분</a:t>
            </a:r>
          </a:p>
        </p:txBody>
      </p:sp>
      <p:sp>
        <p:nvSpPr>
          <p:cNvPr id="6" name="직사각형 5">
            <a:extLst>
              <a:ext uri="{FF2B5EF4-FFF2-40B4-BE49-F238E27FC236}">
                <a16:creationId xmlns:a16="http://schemas.microsoft.com/office/drawing/2014/main" id="{D20A48F7-621F-1809-549B-E9DBF58175B3}"/>
              </a:ext>
            </a:extLst>
          </p:cNvPr>
          <p:cNvSpPr/>
          <p:nvPr/>
        </p:nvSpPr>
        <p:spPr>
          <a:xfrm>
            <a:off x="230928" y="1016451"/>
            <a:ext cx="6842048" cy="4778231"/>
          </a:xfrm>
          <a:prstGeom prst="rect">
            <a:avLst/>
          </a:prstGeom>
        </p:spPr>
        <p:txBody>
          <a:bodyPr wrap="square">
            <a:spAutoFit/>
          </a:bodyPr>
          <a:lstStyle/>
          <a:p>
            <a:pPr>
              <a:lnSpc>
                <a:spcPct val="150000"/>
              </a:lnSpc>
            </a:pPr>
            <a:r>
              <a:rPr lang="en-US" altLang="ko-KR" sz="1200" b="1"/>
              <a:t>1.</a:t>
            </a:r>
            <a:r>
              <a:rPr lang="ko-KR" altLang="en-US" sz="1200" b="1"/>
              <a:t>  텍스트</a:t>
            </a:r>
            <a:r>
              <a:rPr lang="en-US" altLang="ko-KR" sz="1200" b="1"/>
              <a:t>(Form </a:t>
            </a:r>
            <a:r>
              <a:rPr lang="ko-KR" altLang="en-US" sz="1200" b="1"/>
              <a:t>필드</a:t>
            </a:r>
            <a:r>
              <a:rPr lang="en-US" altLang="ko-KR" sz="1200" b="1"/>
              <a:t>) </a:t>
            </a:r>
            <a:r>
              <a:rPr lang="ko-KR" altLang="en-US" sz="1200" b="1"/>
              <a:t>파트</a:t>
            </a:r>
            <a:endParaRPr lang="ko-KR" altLang="en-US" sz="1200"/>
          </a:p>
          <a:p>
            <a:pPr rtl="0">
              <a:lnSpc>
                <a:spcPct val="150000"/>
              </a:lnSpc>
            </a:pPr>
            <a:r>
              <a:rPr lang="en-US" altLang="ko-KR" sz="1200"/>
              <a:t>------WebKitFormBoundaryABC123 Content-Disposition: form-data; name="username" alice </a:t>
            </a:r>
          </a:p>
          <a:p>
            <a:pPr>
              <a:lnSpc>
                <a:spcPct val="150000"/>
              </a:lnSpc>
              <a:buFont typeface="Arial" panose="020B0604020202020204" pitchFamily="34" charset="0"/>
              <a:buChar char="•"/>
            </a:pPr>
            <a:r>
              <a:rPr lang="en-US" altLang="ko-KR" sz="1200"/>
              <a:t>name="username" : </a:t>
            </a:r>
            <a:r>
              <a:rPr lang="ko-KR" altLang="en-US" sz="1200"/>
              <a:t>필드 이름</a:t>
            </a:r>
            <a:r>
              <a:rPr lang="en-US" altLang="ko-KR" sz="1200"/>
              <a:t>(username)</a:t>
            </a:r>
          </a:p>
          <a:p>
            <a:pPr>
              <a:lnSpc>
                <a:spcPct val="150000"/>
              </a:lnSpc>
              <a:buFont typeface="Arial" panose="020B0604020202020204" pitchFamily="34" charset="0"/>
              <a:buChar char="•"/>
            </a:pPr>
            <a:r>
              <a:rPr lang="ko-KR" altLang="en-US" sz="1200"/>
              <a:t>실제 데이터</a:t>
            </a:r>
            <a:r>
              <a:rPr lang="en-US" altLang="ko-KR" sz="1200"/>
              <a:t>: alice</a:t>
            </a:r>
          </a:p>
          <a:p>
            <a:pPr>
              <a:lnSpc>
                <a:spcPct val="150000"/>
              </a:lnSpc>
              <a:buFont typeface="Arial" panose="020B0604020202020204" pitchFamily="34" charset="0"/>
              <a:buChar char="•"/>
            </a:pPr>
            <a:r>
              <a:rPr lang="ko-KR" altLang="en-US" sz="1200"/>
              <a:t>이 부분은 별도의 파일이 아닌 일반 폼 필드 텍스트</a:t>
            </a:r>
            <a:endParaRPr lang="en-US" altLang="ko-KR" sz="1200"/>
          </a:p>
          <a:p>
            <a:pPr>
              <a:lnSpc>
                <a:spcPct val="150000"/>
              </a:lnSpc>
            </a:pPr>
            <a:endParaRPr lang="ko-KR" altLang="en-US" sz="1200"/>
          </a:p>
          <a:p>
            <a:pPr>
              <a:lnSpc>
                <a:spcPct val="150000"/>
              </a:lnSpc>
            </a:pPr>
            <a:r>
              <a:rPr lang="en-US" altLang="ko-KR" sz="1200" b="1"/>
              <a:t>2.</a:t>
            </a:r>
            <a:r>
              <a:rPr lang="ko-KR" altLang="en-US" sz="1200" b="1"/>
              <a:t>  파일 파트</a:t>
            </a:r>
            <a:endParaRPr lang="ko-KR" altLang="en-US" sz="1200"/>
          </a:p>
          <a:p>
            <a:pPr rtl="0">
              <a:lnSpc>
                <a:spcPct val="150000"/>
              </a:lnSpc>
            </a:pPr>
            <a:r>
              <a:rPr lang="en-US" altLang="ko-KR" sz="1200"/>
              <a:t>------WebKitFormBoundaryABC123 Content-Disposition: form-data; name="file"; filename="profile.jpg" Content-Type: image/jpeg ÿØÿà..JFIF....&lt;</a:t>
            </a:r>
            <a:r>
              <a:rPr lang="ko-KR" altLang="en-US" sz="1200"/>
              <a:t>바이너리 데이터</a:t>
            </a:r>
            <a:r>
              <a:rPr lang="en-US" altLang="ko-KR" sz="1200"/>
              <a:t>&gt;... </a:t>
            </a:r>
          </a:p>
          <a:p>
            <a:pPr>
              <a:lnSpc>
                <a:spcPct val="150000"/>
              </a:lnSpc>
              <a:buFont typeface="Arial" panose="020B0604020202020204" pitchFamily="34" charset="0"/>
              <a:buChar char="•"/>
            </a:pPr>
            <a:r>
              <a:rPr lang="en-US" altLang="ko-KR" sz="1200"/>
              <a:t>name="file" : </a:t>
            </a:r>
            <a:r>
              <a:rPr lang="ko-KR" altLang="en-US" sz="1200"/>
              <a:t>업로드되는 파일 필드 이름</a:t>
            </a:r>
          </a:p>
          <a:p>
            <a:pPr>
              <a:lnSpc>
                <a:spcPct val="150000"/>
              </a:lnSpc>
              <a:buFont typeface="Arial" panose="020B0604020202020204" pitchFamily="34" charset="0"/>
              <a:buChar char="•"/>
            </a:pPr>
            <a:r>
              <a:rPr lang="en-US" altLang="ko-KR" sz="1200"/>
              <a:t>filename="profile.jpg" : </a:t>
            </a:r>
            <a:r>
              <a:rPr lang="ko-KR" altLang="en-US" sz="1200"/>
              <a:t>업로드 파일의 원본 파일명</a:t>
            </a:r>
          </a:p>
          <a:p>
            <a:pPr>
              <a:lnSpc>
                <a:spcPct val="150000"/>
              </a:lnSpc>
              <a:buFont typeface="Arial" panose="020B0604020202020204" pitchFamily="34" charset="0"/>
              <a:buChar char="•"/>
            </a:pPr>
            <a:r>
              <a:rPr lang="en-US" altLang="ko-KR" sz="1200"/>
              <a:t>Content-Type: image/jpeg : MIME </a:t>
            </a:r>
            <a:r>
              <a:rPr lang="ko-KR" altLang="en-US" sz="1200"/>
              <a:t>타입</a:t>
            </a:r>
            <a:r>
              <a:rPr lang="en-US" altLang="ko-KR" sz="1200"/>
              <a:t>(</a:t>
            </a:r>
            <a:r>
              <a:rPr lang="ko-KR" altLang="en-US" sz="1200"/>
              <a:t>이미지</a:t>
            </a:r>
            <a:r>
              <a:rPr lang="en-US" altLang="ko-KR" sz="1200"/>
              <a:t>)</a:t>
            </a:r>
          </a:p>
          <a:p>
            <a:pPr>
              <a:lnSpc>
                <a:spcPct val="150000"/>
              </a:lnSpc>
              <a:buFont typeface="Arial" panose="020B0604020202020204" pitchFamily="34" charset="0"/>
              <a:buChar char="•"/>
            </a:pPr>
            <a:r>
              <a:rPr lang="ko-KR" altLang="en-US" sz="1200"/>
              <a:t>이후 줄부터는 실제 바이너리 파일 데이터가 들어 있음</a:t>
            </a:r>
            <a:endParaRPr lang="en-US" altLang="ko-KR" sz="1200"/>
          </a:p>
          <a:p>
            <a:pPr>
              <a:lnSpc>
                <a:spcPct val="150000"/>
              </a:lnSpc>
              <a:buFont typeface="Arial" panose="020B0604020202020204" pitchFamily="34" charset="0"/>
              <a:buChar char="•"/>
            </a:pPr>
            <a:endParaRPr lang="ko-KR" altLang="en-US" sz="1200"/>
          </a:p>
          <a:p>
            <a:pPr>
              <a:lnSpc>
                <a:spcPct val="150000"/>
              </a:lnSpc>
            </a:pPr>
            <a:r>
              <a:rPr lang="en-US" altLang="ko-KR" sz="1200" b="1"/>
              <a:t>3.</a:t>
            </a:r>
            <a:r>
              <a:rPr lang="ko-KR" altLang="en-US" sz="1200" b="1"/>
              <a:t>  종료선 </a:t>
            </a:r>
            <a:r>
              <a:rPr lang="en-US" altLang="ko-KR" sz="1200" b="1"/>
              <a:t>(boundary </a:t>
            </a:r>
            <a:r>
              <a:rPr lang="ko-KR" altLang="en-US" sz="1200" b="1"/>
              <a:t>마무리</a:t>
            </a:r>
            <a:r>
              <a:rPr lang="en-US" altLang="ko-KR" sz="1200" b="1"/>
              <a:t>)</a:t>
            </a:r>
            <a:endParaRPr lang="ko-KR" altLang="en-US" sz="1200"/>
          </a:p>
          <a:p>
            <a:pPr rtl="0">
              <a:lnSpc>
                <a:spcPct val="150000"/>
              </a:lnSpc>
            </a:pPr>
            <a:r>
              <a:rPr lang="en-US" altLang="ko-KR" sz="1200"/>
              <a:t>------WebKitFormBoundaryABC123-- </a:t>
            </a:r>
          </a:p>
          <a:p>
            <a:pPr>
              <a:lnSpc>
                <a:spcPct val="150000"/>
              </a:lnSpc>
              <a:buFont typeface="Arial" panose="020B0604020202020204" pitchFamily="34" charset="0"/>
              <a:buChar char="•"/>
            </a:pPr>
            <a:r>
              <a:rPr lang="ko-KR" altLang="en-US" sz="1200"/>
              <a:t>마지막 구분선 뒤에 </a:t>
            </a:r>
            <a:r>
              <a:rPr lang="en-US" altLang="ko-KR" sz="1200"/>
              <a:t>--</a:t>
            </a:r>
            <a:r>
              <a:rPr lang="ko-KR" altLang="en-US" sz="1200"/>
              <a:t>가 붙어 </a:t>
            </a:r>
            <a:r>
              <a:rPr lang="en-US" altLang="ko-KR" sz="1200"/>
              <a:t>multipart </a:t>
            </a:r>
            <a:r>
              <a:rPr lang="ko-KR" altLang="en-US" sz="1200"/>
              <a:t>데이터가 종료됨을 알림</a:t>
            </a:r>
          </a:p>
        </p:txBody>
      </p:sp>
      <p:sp>
        <p:nvSpPr>
          <p:cNvPr id="9" name="TextBox 8">
            <a:extLst>
              <a:ext uri="{FF2B5EF4-FFF2-40B4-BE49-F238E27FC236}">
                <a16:creationId xmlns:a16="http://schemas.microsoft.com/office/drawing/2014/main" id="{8A09CA0A-FEA4-2C8C-0B01-EFC68635EB00}"/>
              </a:ext>
            </a:extLst>
          </p:cNvPr>
          <p:cNvSpPr txBox="1"/>
          <p:nvPr/>
        </p:nvSpPr>
        <p:spPr>
          <a:xfrm>
            <a:off x="6389889" y="2005182"/>
            <a:ext cx="5649266" cy="2800767"/>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POST /upload HTTP/</a:t>
            </a:r>
            <a:r>
              <a:rPr lang="en-US" altLang="ko-KR" sz="1100">
                <a:solidFill>
                  <a:srgbClr val="2AACB8"/>
                </a:solidFill>
                <a:effectLst/>
                <a:highlight>
                  <a:srgbClr val="1E1F22"/>
                </a:highlight>
              </a:rPr>
              <a:t>1.1</a:t>
            </a:r>
            <a:br>
              <a:rPr lang="en-US" altLang="ko-KR" sz="1100">
                <a:solidFill>
                  <a:srgbClr val="2AACB8"/>
                </a:solidFill>
                <a:effectLst/>
                <a:highlight>
                  <a:srgbClr val="1E1F22"/>
                </a:highlight>
              </a:rPr>
            </a:br>
            <a:r>
              <a:rPr lang="en-US" altLang="ko-KR" sz="1100">
                <a:solidFill>
                  <a:srgbClr val="BCBEC4"/>
                </a:solidFill>
                <a:effectLst/>
                <a:highlight>
                  <a:srgbClr val="1E1F22"/>
                </a:highlight>
              </a:rPr>
              <a:t>Host: localhost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Content-Type: multipart/form-data; boundary=----WebKitFormBoundaryABC123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Content-Length: </a:t>
            </a:r>
            <a:r>
              <a:rPr lang="en-US" altLang="ko-KR" sz="1100">
                <a:solidFill>
                  <a:srgbClr val="2AACB8"/>
                </a:solidFill>
                <a:effectLst/>
                <a:highlight>
                  <a:srgbClr val="1E1F22"/>
                </a:highlight>
              </a:rPr>
              <a:t>12345</a:t>
            </a:r>
            <a:br>
              <a:rPr lang="en-US" altLang="ko-KR" sz="1100">
                <a:solidFill>
                  <a:srgbClr val="2AACB8"/>
                </a:solidFill>
                <a:effectLst/>
                <a:highlight>
                  <a:srgbClr val="1E1F22"/>
                </a:highlight>
              </a:rPr>
            </a:br>
            <a:br>
              <a:rPr lang="en-US" altLang="ko-KR" sz="1100">
                <a:solidFill>
                  <a:srgbClr val="2AACB8"/>
                </a:solidFill>
                <a:effectLst/>
                <a:highlight>
                  <a:srgbClr val="1E1F22"/>
                </a:highlight>
              </a:rPr>
            </a:br>
            <a:r>
              <a:rPr lang="en-US" altLang="ko-KR" sz="1100">
                <a:solidFill>
                  <a:srgbClr val="2AACB8"/>
                </a:solidFill>
                <a:effectLst/>
                <a:highlight>
                  <a:srgbClr val="1E1F22"/>
                </a:highlight>
              </a:rPr>
              <a:t>        </a:t>
            </a: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"username"</a:t>
            </a:r>
            <a:br>
              <a:rPr lang="en-US" altLang="ko-KR" sz="1100">
                <a:solidFill>
                  <a:srgbClr val="6AAB73"/>
                </a:solidFill>
                <a:effectLst/>
                <a:highlight>
                  <a:srgbClr val="1E1F22"/>
                </a:highlight>
              </a:rPr>
            </a:br>
            <a:br>
              <a:rPr lang="en-US" altLang="ko-KR" sz="1100">
                <a:solidFill>
                  <a:srgbClr val="6AAB73"/>
                </a:solidFill>
                <a:effectLst/>
                <a:highlight>
                  <a:srgbClr val="1E1F22"/>
                </a:highlight>
              </a:rPr>
            </a:br>
            <a:r>
              <a:rPr lang="en-US" altLang="ko-KR" sz="1100">
                <a:solidFill>
                  <a:srgbClr val="BCBEC4"/>
                </a:solidFill>
                <a:effectLst/>
                <a:highlight>
                  <a:srgbClr val="1E1F22"/>
                </a:highlight>
              </a:rPr>
              <a:t>leaven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 filename=</a:t>
            </a:r>
            <a:r>
              <a:rPr lang="en-US" altLang="ko-KR" sz="1100">
                <a:solidFill>
                  <a:srgbClr val="6AAB73"/>
                </a:solidFill>
                <a:effectLst/>
                <a:highlight>
                  <a:srgbClr val="1E1F22"/>
                </a:highlight>
              </a:rPr>
              <a:t>"profile.jpg" </a:t>
            </a:r>
            <a:br>
              <a:rPr lang="en-US" altLang="ko-KR" sz="1100">
                <a:solidFill>
                  <a:srgbClr val="6AAB73"/>
                </a:solidFill>
                <a:effectLst/>
                <a:highlight>
                  <a:srgbClr val="1E1F22"/>
                </a:highlight>
              </a:rPr>
            </a:br>
            <a:r>
              <a:rPr lang="en-US" altLang="ko-KR" sz="1100">
                <a:solidFill>
                  <a:srgbClr val="BCBEC4"/>
                </a:solidFill>
                <a:effectLst/>
                <a:highlight>
                  <a:srgbClr val="1E1F22"/>
                </a:highlight>
              </a:rPr>
              <a:t>Content-Type: image/jpeg</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ÿØÿà..JFIF....  &lt;--- </a:t>
            </a:r>
            <a:r>
              <a:rPr lang="ko-KR" altLang="en-US" sz="1100">
                <a:solidFill>
                  <a:srgbClr val="BCBEC4"/>
                </a:solidFill>
                <a:effectLst/>
                <a:highlight>
                  <a:srgbClr val="1E1F22"/>
                </a:highlight>
                <a:latin typeface="Menlo-Regular" panose="020B0609030804020204" pitchFamily="49" charset="0"/>
              </a:rPr>
              <a:t>바이너리 </a:t>
            </a:r>
            <a:r>
              <a:rPr lang="ko-KR" altLang="en-US" sz="1100">
                <a:solidFill>
                  <a:srgbClr val="56A8F5"/>
                </a:solidFill>
                <a:effectLst/>
                <a:highlight>
                  <a:srgbClr val="1E1F22"/>
                </a:highlight>
                <a:latin typeface="Menlo-Regular" panose="020B0609030804020204" pitchFamily="49" charset="0"/>
              </a:rPr>
              <a:t>데이터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JPEG </a:t>
            </a:r>
            <a:r>
              <a:rPr lang="ko-KR" altLang="en-US" sz="1100">
                <a:solidFill>
                  <a:srgbClr val="BCBEC4"/>
                </a:solidFill>
                <a:effectLst/>
                <a:highlight>
                  <a:srgbClr val="1E1F22"/>
                </a:highlight>
                <a:latin typeface="Menlo-Regular" panose="020B0609030804020204" pitchFamily="49" charset="0"/>
              </a:rPr>
              <a:t>파일 내용</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중략</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------WebKitFormBoundaryABC123--</a:t>
            </a:r>
          </a:p>
        </p:txBody>
      </p:sp>
    </p:spTree>
    <p:extLst>
      <p:ext uri="{BB962C8B-B14F-4D97-AF65-F5344CB8AC3E}">
        <p14:creationId xmlns:p14="http://schemas.microsoft.com/office/powerpoint/2010/main" val="1461953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39038DF-0EC2-2738-9A9E-84C7DCB3B8AA}"/>
              </a:ext>
            </a:extLst>
          </p:cNvPr>
          <p:cNvSpPr/>
          <p:nvPr/>
        </p:nvSpPr>
        <p:spPr>
          <a:xfrm>
            <a:off x="59476" y="190660"/>
            <a:ext cx="21773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a:t>
            </a:r>
            <a:r>
              <a:rPr lang="ko-KR" altLang="en-US" b="1">
                <a:solidFill>
                  <a:schemeClr val="accent1">
                    <a:lumMod val="75000"/>
                  </a:schemeClr>
                </a:solidFill>
                <a:latin typeface="+mn-ea"/>
              </a:rPr>
              <a:t>  처리 예제</a:t>
            </a:r>
          </a:p>
        </p:txBody>
      </p:sp>
      <p:sp>
        <p:nvSpPr>
          <p:cNvPr id="3" name="TextBox 2">
            <a:extLst>
              <a:ext uri="{FF2B5EF4-FFF2-40B4-BE49-F238E27FC236}">
                <a16:creationId xmlns:a16="http://schemas.microsoft.com/office/drawing/2014/main" id="{98EDB488-8781-C9E4-7D3B-ED247277ECA4}"/>
              </a:ext>
            </a:extLst>
          </p:cNvPr>
          <p:cNvSpPr txBox="1"/>
          <p:nvPr/>
        </p:nvSpPr>
        <p:spPr>
          <a:xfrm>
            <a:off x="373215" y="645891"/>
            <a:ext cx="11216969" cy="5911234"/>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@MultipartConfig</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chemeClr val="bg1">
                    <a:lumMod val="50000"/>
                  </a:schemeClr>
                </a:solidFill>
                <a:effectLst/>
                <a:highlight>
                  <a:srgbClr val="1E1F22"/>
                </a:highlight>
              </a:rPr>
              <a:t>//Servlet 3.x</a:t>
            </a:r>
            <a:r>
              <a:rPr lang="ko-KR" altLang="en-US" sz="1100">
                <a:solidFill>
                  <a:schemeClr val="bg1">
                    <a:lumMod val="50000"/>
                  </a:schemeClr>
                </a:solidFill>
                <a:effectLst/>
                <a:highlight>
                  <a:srgbClr val="1E1F22"/>
                </a:highlight>
              </a:rPr>
              <a:t>부터는 </a:t>
            </a:r>
            <a:r>
              <a:rPr lang="en-US" altLang="ko-KR" sz="1100">
                <a:solidFill>
                  <a:schemeClr val="bg1">
                    <a:lumMod val="50000"/>
                  </a:schemeClr>
                </a:solidFill>
                <a:effectLst/>
                <a:highlight>
                  <a:srgbClr val="1E1F22"/>
                </a:highlight>
              </a:rPr>
              <a:t>@MultipartConfig </a:t>
            </a:r>
            <a:r>
              <a:rPr lang="ko-KR" altLang="en-US" sz="1100">
                <a:solidFill>
                  <a:schemeClr val="bg1">
                    <a:lumMod val="50000"/>
                  </a:schemeClr>
                </a:solidFill>
                <a:effectLst/>
                <a:highlight>
                  <a:srgbClr val="1E1F22"/>
                </a:highlight>
              </a:rPr>
              <a:t>어노테이션을 사용하여 서블릿에서 멀티파트 요청을 처리할 수 있다</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fileSizeThreshold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2</a:t>
            </a: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2MB</a:t>
            </a:r>
            <a:br>
              <a:rPr lang="en-US" altLang="ko-KR" sz="1100">
                <a:solidFill>
                  <a:srgbClr val="7A7E85"/>
                </a:solidFill>
                <a:effectLst/>
                <a:highlight>
                  <a:srgbClr val="1E1F22"/>
                </a:highlight>
              </a:rPr>
            </a:br>
            <a:r>
              <a:rPr lang="en-US" altLang="ko-KR" sz="1100">
                <a:solidFill>
                  <a:srgbClr val="7A7E85"/>
                </a:solidFill>
                <a:effectLst/>
                <a:highlight>
                  <a:srgbClr val="1E1F22"/>
                </a:highlight>
              </a:rPr>
              <a:t>        </a:t>
            </a:r>
            <a:r>
              <a:rPr lang="en-US" altLang="ko-KR" sz="1100">
                <a:solidFill>
                  <a:srgbClr val="BCBEC4"/>
                </a:solidFill>
                <a:effectLst/>
                <a:highlight>
                  <a:srgbClr val="1E1F22"/>
                </a:highlight>
              </a:rPr>
              <a:t>maxFileSize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a:t>
            </a: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10MB</a:t>
            </a:r>
            <a:br>
              <a:rPr lang="en-US" altLang="ko-KR" sz="1100">
                <a:solidFill>
                  <a:srgbClr val="7A7E85"/>
                </a:solidFill>
                <a:effectLst/>
                <a:highlight>
                  <a:srgbClr val="1E1F22"/>
                </a:highlight>
              </a:rPr>
            </a:br>
            <a:r>
              <a:rPr lang="en-US" altLang="ko-KR" sz="1100">
                <a:solidFill>
                  <a:srgbClr val="7A7E85"/>
                </a:solidFill>
                <a:effectLst/>
                <a:highlight>
                  <a:srgbClr val="1E1F22"/>
                </a:highlight>
              </a:rPr>
              <a:t>        </a:t>
            </a:r>
            <a:r>
              <a:rPr lang="en-US" altLang="ko-KR" sz="1100">
                <a:solidFill>
                  <a:srgbClr val="BCBEC4"/>
                </a:solidFill>
                <a:effectLst/>
                <a:highlight>
                  <a:srgbClr val="1E1F22"/>
                </a:highlight>
              </a:rPr>
              <a:t>maxRequestSize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50    </a:t>
            </a:r>
            <a:r>
              <a:rPr lang="en-US" altLang="ko-KR" sz="1100">
                <a:solidFill>
                  <a:srgbClr val="7A7E85"/>
                </a:solidFill>
                <a:effectLst/>
                <a:highlight>
                  <a:srgbClr val="1E1F22"/>
                </a:highlight>
              </a:rPr>
              <a:t>// 50MB</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UploadServlet </a:t>
            </a:r>
            <a:r>
              <a:rPr lang="en-US" altLang="ko-KR" sz="1100">
                <a:solidFill>
                  <a:srgbClr val="CF8E6D"/>
                </a:solidFill>
                <a:effectLst/>
                <a:highlight>
                  <a:srgbClr val="1E1F22"/>
                </a:highlight>
              </a:rPr>
              <a:t>extends </a:t>
            </a:r>
            <a:r>
              <a:rPr lang="en-US" altLang="ko-KR" sz="1100">
                <a:solidFill>
                  <a:srgbClr val="BCBEC4"/>
                </a:solidFill>
                <a:effectLst/>
                <a:highlight>
                  <a:srgbClr val="1E1F22"/>
                </a:highlight>
              </a:rPr>
              <a:t>HttpServlet </a:t>
            </a:r>
            <a:r>
              <a:rPr lang="en-US" altLang="ko-KR" sz="1100">
                <a:solidFill>
                  <a:srgbClr val="E8BA36"/>
                </a:solidFill>
                <a:effectLst/>
                <a:highlight>
                  <a:srgbClr val="1E1F22"/>
                </a:highlight>
              </a:rPr>
              <a:t>{</a:t>
            </a:r>
          </a:p>
          <a:p>
            <a:pPr>
              <a:lnSpc>
                <a:spcPct val="150000"/>
              </a:lnSpc>
            </a:pPr>
            <a:r>
              <a:rPr lang="ko-KR" altLang="en-US" sz="1100">
                <a:solidFill>
                  <a:srgbClr val="CF8E6D"/>
                </a:solidFill>
                <a:effectLst/>
                <a:highlight>
                  <a:srgbClr val="1E1F22"/>
                </a:highlight>
              </a:rPr>
              <a:t>     </a:t>
            </a:r>
            <a:r>
              <a:rPr lang="en-US" altLang="ko-KR" sz="1100">
                <a:solidFill>
                  <a:srgbClr val="CF8E6D"/>
                </a:solidFill>
                <a:effectLst/>
                <a:highlight>
                  <a:srgbClr val="1E1F22"/>
                </a:highlight>
              </a:rPr>
              <a:t>private static final </a:t>
            </a:r>
            <a:r>
              <a:rPr lang="en-US" altLang="ko-KR" sz="1100">
                <a:solidFill>
                  <a:srgbClr val="BCBEC4"/>
                </a:solidFill>
                <a:effectLst/>
                <a:highlight>
                  <a:srgbClr val="1E1F22"/>
                </a:highlight>
              </a:rPr>
              <a:t>String </a:t>
            </a:r>
            <a:r>
              <a:rPr lang="en-US" altLang="ko-KR" sz="1100" i="1">
                <a:solidFill>
                  <a:srgbClr val="C77DBB"/>
                </a:solidFill>
                <a:effectLst/>
                <a:highlight>
                  <a:srgbClr val="1E1F22"/>
                </a:highlight>
              </a:rPr>
              <a:t>UPLOAD_DIR </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"/path/to/upload"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protected void </a:t>
            </a:r>
            <a:r>
              <a:rPr lang="en-US" altLang="ko-KR" sz="1100">
                <a:solidFill>
                  <a:srgbClr val="56A8F5"/>
                </a:solidFill>
                <a:effectLst/>
                <a:highlight>
                  <a:srgbClr val="1E1F22"/>
                </a:highlight>
              </a:rPr>
              <a:t>doPost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HttpServletRequest request, HttpServletResponse response</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ServletException, IOException</a:t>
            </a:r>
            <a:r>
              <a:rPr lang="en-US" altLang="ko-KR" sz="1100">
                <a:solidFill>
                  <a:srgbClr val="54A857"/>
                </a:solidFill>
                <a:effectLst/>
                <a:highlight>
                  <a:srgbClr val="1E1F22"/>
                </a:highlight>
              </a:rPr>
              <a:t>{</a:t>
            </a:r>
            <a:r>
              <a:rPr lang="ko-KR" altLang="en-US" sz="1100">
                <a:solidFill>
                  <a:srgbClr val="54A857"/>
                </a:solidFill>
                <a:effectLst/>
                <a:highlight>
                  <a:srgbClr val="1E1F22"/>
                </a:highlight>
              </a:rPr>
              <a:t> </a:t>
            </a:r>
            <a:br>
              <a:rPr lang="en-US" altLang="ko-KR" sz="1100">
                <a:solidFill>
                  <a:srgbClr val="54A857"/>
                </a:solidFill>
                <a:effectLst/>
                <a:highlight>
                  <a:srgbClr val="1E1F22"/>
                </a:highlight>
              </a:rPr>
            </a:br>
            <a:r>
              <a:rPr lang="ko-KR" altLang="en-US" sz="1100">
                <a:solidFill>
                  <a:srgbClr val="54A857"/>
                </a:solidFill>
                <a:effectLst/>
                <a:highlight>
                  <a:srgbClr val="1E1F22"/>
                </a:highlight>
              </a:rPr>
              <a:t>        </a:t>
            </a:r>
            <a:r>
              <a:rPr lang="en-US" altLang="ko-KR" sz="1100">
                <a:solidFill>
                  <a:srgbClr val="BCBEC4"/>
                </a:solidFill>
                <a:effectLst/>
                <a:highlight>
                  <a:srgbClr val="1E1F22"/>
                </a:highlight>
              </a:rPr>
              <a:t>String username = request.getParameter</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p>
          <a:p>
            <a:pPr>
              <a:lnSpc>
                <a:spcPct val="150000"/>
              </a:lnSpc>
            </a:pPr>
            <a:r>
              <a:rPr lang="ko-KR" altLang="en-US" sz="1100">
                <a:solidFill>
                  <a:srgbClr val="BCBEC4"/>
                </a:solidFill>
                <a:highlight>
                  <a:srgbClr val="1E1F22"/>
                </a:highlight>
              </a:rPr>
              <a:t>        </a:t>
            </a:r>
            <a:r>
              <a:rPr lang="en-US" altLang="ko-KR" sz="1100">
                <a:solidFill>
                  <a:srgbClr val="BCBEC4"/>
                </a:solidFill>
                <a:effectLst/>
                <a:highlight>
                  <a:srgbClr val="1E1F22"/>
                </a:highlight>
              </a:rPr>
              <a:t>Part filePart = request.getPart</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String fileName = filePart.getSubmittedFileName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long </a:t>
            </a:r>
            <a:r>
              <a:rPr lang="en-US" altLang="ko-KR" sz="1100">
                <a:solidFill>
                  <a:srgbClr val="BCBEC4"/>
                </a:solidFill>
                <a:effectLst/>
                <a:highlight>
                  <a:srgbClr val="1E1F22"/>
                </a:highlight>
              </a:rPr>
              <a:t>fileSize = filePart.getSize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contentType = filePart.getContentType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 uploadDir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i="1">
                <a:solidFill>
                  <a:srgbClr val="C77DBB"/>
                </a:solidFill>
                <a:effectLst/>
                <a:highlight>
                  <a:srgbClr val="1E1F22"/>
                </a:highlight>
              </a:rPr>
              <a:t>UPLOAD_DIR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i="1">
                <a:solidFill>
                  <a:srgbClr val="C77DBB"/>
                </a:solidFill>
                <a:effectLst/>
                <a:highlight>
                  <a:srgbClr val="1E1F22"/>
                </a:highlight>
              </a:rPr>
              <a:t>UPLOAD_DIR </a:t>
            </a:r>
            <a:r>
              <a:rPr lang="ko-KR" altLang="en-US" sz="1100" i="1">
                <a:solidFill>
                  <a:srgbClr val="C77DBB"/>
                </a:solidFill>
                <a:effectLst/>
                <a:highlight>
                  <a:srgbClr val="1E1F22"/>
                </a:highlight>
              </a:rPr>
              <a:t> </a:t>
            </a:r>
            <a:r>
              <a:rPr lang="en-US" altLang="ko-KR" sz="1100">
                <a:solidFill>
                  <a:srgbClr val="BCBEC4"/>
                </a:solidFill>
                <a:effectLst/>
                <a:highlight>
                  <a:srgbClr val="1E1F22"/>
                </a:highlight>
              </a:rPr>
              <a:t>+ File.separator + fileName;</a:t>
            </a:r>
          </a:p>
          <a:p>
            <a:pPr>
              <a:lnSpc>
                <a:spcPct val="150000"/>
              </a:lnSpc>
            </a:pP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try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inputStream = filePart.getInputStream</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Files.copy</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Paths.get</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5" name="TextBox 4">
            <a:extLst>
              <a:ext uri="{FF2B5EF4-FFF2-40B4-BE49-F238E27FC236}">
                <a16:creationId xmlns:a16="http://schemas.microsoft.com/office/drawing/2014/main" id="{2AAD87EA-3B29-0838-1FFE-CE8604067BB6}"/>
              </a:ext>
            </a:extLst>
          </p:cNvPr>
          <p:cNvSpPr txBox="1"/>
          <p:nvPr/>
        </p:nvSpPr>
        <p:spPr>
          <a:xfrm>
            <a:off x="5022850" y="3505885"/>
            <a:ext cx="5022850" cy="832920"/>
          </a:xfrm>
          <a:prstGeom prst="rect">
            <a:avLst/>
          </a:prstGeom>
          <a:noFill/>
        </p:spPr>
        <p:txBody>
          <a:bodyPr wrap="square">
            <a:spAutoFit/>
          </a:bodyPr>
          <a:lstStyle/>
          <a:p>
            <a:pPr>
              <a:lnSpc>
                <a:spcPct val="150000"/>
              </a:lnSpc>
            </a:pPr>
            <a:r>
              <a:rPr lang="en-US" altLang="ko-KR" sz="1100">
                <a:solidFill>
                  <a:schemeClr val="bg1">
                    <a:lumMod val="50000"/>
                  </a:schemeClr>
                </a:solidFill>
                <a:effectLst/>
                <a:highlight>
                  <a:srgbClr val="1E1F22"/>
                </a:highlight>
              </a:rPr>
              <a:t>//</a:t>
            </a:r>
            <a:r>
              <a:rPr lang="en-US" altLang="ko-KR" sz="1100">
                <a:solidFill>
                  <a:schemeClr val="bg1">
                    <a:lumMod val="50000"/>
                  </a:schemeClr>
                </a:solidFill>
              </a:rPr>
              <a:t> Servlet 3.x </a:t>
            </a:r>
            <a:r>
              <a:rPr lang="ko-KR" altLang="en-US" sz="1100">
                <a:solidFill>
                  <a:schemeClr val="bg1">
                    <a:lumMod val="50000"/>
                  </a:schemeClr>
                </a:solidFill>
              </a:rPr>
              <a:t>환경에서는 이전보다 간편하게 파일 데이터를 처리할 수 있다</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하지만 일반 폼 필드와 </a:t>
            </a:r>
            <a:r>
              <a:rPr lang="en-US" altLang="ko-KR" sz="1100">
                <a:solidFill>
                  <a:schemeClr val="bg1">
                    <a:lumMod val="50000"/>
                  </a:schemeClr>
                </a:solidFill>
              </a:rPr>
              <a:t>Part </a:t>
            </a:r>
            <a:r>
              <a:rPr lang="ko-KR" altLang="en-US" sz="1100">
                <a:solidFill>
                  <a:schemeClr val="bg1">
                    <a:lumMod val="50000"/>
                  </a:schemeClr>
                </a:solidFill>
              </a:rPr>
              <a:t>객체를 구분하여 수동으로 처리해야 하는 불편함이 있다</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또한 직접 </a:t>
            </a:r>
            <a:r>
              <a:rPr lang="en-US" altLang="ko-KR" sz="1100">
                <a:solidFill>
                  <a:schemeClr val="bg1">
                    <a:lumMod val="50000"/>
                  </a:schemeClr>
                </a:solidFill>
              </a:rPr>
              <a:t>InputStream </a:t>
            </a:r>
            <a:r>
              <a:rPr lang="ko-KR" altLang="en-US" sz="1100">
                <a:solidFill>
                  <a:schemeClr val="bg1">
                    <a:lumMod val="50000"/>
                  </a:schemeClr>
                </a:solidFill>
              </a:rPr>
              <a:t>을 얻어와서 파일을 복사하는 식으로 처리해야 한다</a:t>
            </a:r>
          </a:p>
        </p:txBody>
      </p:sp>
    </p:spTree>
    <p:extLst>
      <p:ext uri="{BB962C8B-B14F-4D97-AF65-F5344CB8AC3E}">
        <p14:creationId xmlns:p14="http://schemas.microsoft.com/office/powerpoint/2010/main" val="255238246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39038DF-0EC2-2738-9A9E-84C7DCB3B8AA}"/>
              </a:ext>
            </a:extLst>
          </p:cNvPr>
          <p:cNvSpPr/>
          <p:nvPr/>
        </p:nvSpPr>
        <p:spPr>
          <a:xfrm>
            <a:off x="59476" y="190660"/>
            <a:ext cx="206338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처리 예제</a:t>
            </a:r>
          </a:p>
        </p:txBody>
      </p:sp>
      <p:sp>
        <p:nvSpPr>
          <p:cNvPr id="8" name="TextBox 7">
            <a:extLst>
              <a:ext uri="{FF2B5EF4-FFF2-40B4-BE49-F238E27FC236}">
                <a16:creationId xmlns:a16="http://schemas.microsoft.com/office/drawing/2014/main" id="{1E416302-2FB8-523F-CCEE-DEE3C32FE1F2}"/>
              </a:ext>
            </a:extLst>
          </p:cNvPr>
          <p:cNvSpPr txBox="1"/>
          <p:nvPr/>
        </p:nvSpPr>
        <p:spPr>
          <a:xfrm>
            <a:off x="330200" y="655242"/>
            <a:ext cx="11264900" cy="4133824"/>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@RestController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static final </a:t>
            </a:r>
            <a:r>
              <a:rPr lang="en-US" altLang="ko-KR" sz="1100">
                <a:solidFill>
                  <a:srgbClr val="BCBEC4"/>
                </a:solidFill>
                <a:effectLst/>
                <a:highlight>
                  <a:srgbClr val="1E1F22"/>
                </a:highlight>
              </a:rPr>
              <a:t>String </a:t>
            </a:r>
            <a:r>
              <a:rPr lang="en-US" altLang="ko-KR" sz="1100" i="1">
                <a:solidFill>
                  <a:srgbClr val="C77DBB"/>
                </a:solidFill>
                <a:effectLst/>
                <a:highlight>
                  <a:srgbClr val="1E1F22"/>
                </a:highlight>
              </a:rPr>
              <a:t>UPLOAD_DIR </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"/path/to/upload"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handleFileUpload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String username, </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 file</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rgbClr val="CF8E6D"/>
                </a:solidFill>
                <a:effectLst/>
                <a:highlight>
                  <a:srgbClr val="1E1F22"/>
                </a:highlight>
              </a:rPr>
              <a:t>throws</a:t>
            </a:r>
            <a:r>
              <a:rPr lang="ko-KR" altLang="en-US" sz="1100">
                <a:solidFill>
                  <a:srgbClr val="E8BA36"/>
                </a:solidFill>
                <a:highlight>
                  <a:srgbClr val="1E1F22"/>
                </a:highlight>
              </a:rPr>
              <a:t> </a:t>
            </a:r>
            <a:r>
              <a:rPr lang="en-US" altLang="ko-KR" sz="1100">
                <a:solidFill>
                  <a:srgbClr val="BCBEC4"/>
                </a:solidFill>
                <a:effectLst/>
                <a:highlight>
                  <a:srgbClr val="1E1F22"/>
                </a:highlight>
              </a:rPr>
              <a:t>IOException</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String originalFilename = 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long </a:t>
            </a:r>
            <a:r>
              <a:rPr lang="en-US" altLang="ko-KR" sz="1100">
                <a:solidFill>
                  <a:srgbClr val="BCBEC4"/>
                </a:solidFill>
                <a:effectLst/>
                <a:highlight>
                  <a:srgbClr val="1E1F22"/>
                </a:highlight>
              </a:rPr>
              <a:t>fileSize = file.getSize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contentType = file.getContentType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uploadDir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i="1">
                <a:solidFill>
                  <a:srgbClr val="C77DBB"/>
                </a:solidFill>
                <a:effectLst/>
                <a:highlight>
                  <a:srgbClr val="1E1F22"/>
                </a:highlight>
              </a:rPr>
              <a:t>UPLOAD_DIR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uploadDir, 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"list"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10" name="TextBox 9">
            <a:extLst>
              <a:ext uri="{FF2B5EF4-FFF2-40B4-BE49-F238E27FC236}">
                <a16:creationId xmlns:a16="http://schemas.microsoft.com/office/drawing/2014/main" id="{A94C199F-07A5-59D7-8F53-506DD961F918}"/>
              </a:ext>
            </a:extLst>
          </p:cNvPr>
          <p:cNvSpPr txBox="1"/>
          <p:nvPr/>
        </p:nvSpPr>
        <p:spPr>
          <a:xfrm>
            <a:off x="4686300" y="2477185"/>
            <a:ext cx="6191250" cy="579005"/>
          </a:xfrm>
          <a:prstGeom prst="rect">
            <a:avLst/>
          </a:prstGeom>
          <a:noFill/>
        </p:spPr>
        <p:txBody>
          <a:bodyPr wrap="square">
            <a:spAutoFit/>
          </a:bodyPr>
          <a:lstStyle/>
          <a:p>
            <a:pPr>
              <a:lnSpc>
                <a:spcPct val="150000"/>
              </a:lnSpc>
            </a:pPr>
            <a:r>
              <a:rPr lang="en-US" altLang="ko-KR" sz="1100">
                <a:solidFill>
                  <a:schemeClr val="bg1">
                    <a:lumMod val="50000"/>
                  </a:schemeClr>
                </a:solidFill>
                <a:effectLst/>
                <a:highlight>
                  <a:srgbClr val="1E1F22"/>
                </a:highlight>
              </a:rPr>
              <a:t>//</a:t>
            </a:r>
            <a:r>
              <a:rPr lang="en-US" altLang="ko-KR" sz="1100">
                <a:solidFill>
                  <a:schemeClr val="bg1">
                    <a:lumMod val="50000"/>
                  </a:schemeClr>
                </a:solidFill>
              </a:rPr>
              <a:t> </a:t>
            </a:r>
            <a:r>
              <a:rPr lang="ko-KR" altLang="en-US" sz="1100">
                <a:solidFill>
                  <a:schemeClr val="bg1">
                    <a:lumMod val="50000"/>
                  </a:schemeClr>
                </a:solidFill>
              </a:rPr>
              <a:t>일반 폼 필드와 </a:t>
            </a:r>
            <a:r>
              <a:rPr lang="en-US" altLang="ko-KR" sz="1100">
                <a:solidFill>
                  <a:schemeClr val="bg1">
                    <a:lumMod val="50000"/>
                  </a:schemeClr>
                </a:solidFill>
              </a:rPr>
              <a:t>Part </a:t>
            </a:r>
            <a:r>
              <a:rPr lang="ko-KR" altLang="en-US" sz="1100">
                <a:solidFill>
                  <a:schemeClr val="bg1">
                    <a:lumMod val="50000"/>
                  </a:schemeClr>
                </a:solidFill>
              </a:rPr>
              <a:t>객체를 구분할 필요가 없으며 </a:t>
            </a:r>
            <a:r>
              <a:rPr lang="en-US" altLang="ko-KR" sz="1100">
                <a:solidFill>
                  <a:schemeClr val="bg1">
                    <a:lumMod val="50000"/>
                  </a:schemeClr>
                </a:solidFill>
              </a:rPr>
              <a:t>Part </a:t>
            </a:r>
            <a:r>
              <a:rPr lang="ko-KR" altLang="en-US" sz="1100">
                <a:solidFill>
                  <a:schemeClr val="bg1">
                    <a:lumMod val="50000"/>
                  </a:schemeClr>
                </a:solidFill>
              </a:rPr>
              <a:t>부분을 </a:t>
            </a:r>
            <a:r>
              <a:rPr lang="en-US" altLang="ko-KR" sz="1100">
                <a:solidFill>
                  <a:schemeClr val="bg1">
                    <a:lumMod val="50000"/>
                  </a:schemeClr>
                </a:solidFill>
              </a:rPr>
              <a:t>MultipartFile</a:t>
            </a:r>
            <a:r>
              <a:rPr lang="ko-KR" altLang="en-US" sz="1100">
                <a:solidFill>
                  <a:schemeClr val="bg1">
                    <a:lumMod val="50000"/>
                  </a:schemeClr>
                </a:solidFill>
              </a:rPr>
              <a:t> 이 추상화 해서 처리해 준다 </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a:t>
            </a:r>
            <a:r>
              <a:rPr lang="en-US" altLang="ko-KR" sz="1100">
                <a:solidFill>
                  <a:schemeClr val="bg1">
                    <a:lumMod val="50000"/>
                  </a:schemeClr>
                </a:solidFill>
              </a:rPr>
              <a:t>InputStream </a:t>
            </a:r>
            <a:r>
              <a:rPr lang="ko-KR" altLang="en-US" sz="1100">
                <a:solidFill>
                  <a:schemeClr val="bg1">
                    <a:lumMod val="50000"/>
                  </a:schemeClr>
                </a:solidFill>
              </a:rPr>
              <a:t>을 참조할 필요가 없이  파일을 바로 복사한다</a:t>
            </a:r>
            <a:r>
              <a:rPr lang="en-US" altLang="ko-KR" sz="1100">
                <a:solidFill>
                  <a:schemeClr val="bg1">
                    <a:lumMod val="50000"/>
                  </a:schemeClr>
                </a:solidFill>
              </a:rPr>
              <a:t>.</a:t>
            </a:r>
            <a:r>
              <a:rPr lang="ko-KR" altLang="en-US" sz="1100">
                <a:solidFill>
                  <a:schemeClr val="bg1">
                    <a:lumMod val="50000"/>
                  </a:schemeClr>
                </a:solidFill>
              </a:rPr>
              <a:t> 쉽게 말해 </a:t>
            </a:r>
            <a:r>
              <a:rPr lang="en-US" altLang="ko-KR" sz="1100">
                <a:solidFill>
                  <a:schemeClr val="bg1">
                    <a:lumMod val="50000"/>
                  </a:schemeClr>
                </a:solidFill>
              </a:rPr>
              <a:t>MultipartFile</a:t>
            </a:r>
            <a:r>
              <a:rPr lang="ko-KR" altLang="en-US" sz="1100">
                <a:solidFill>
                  <a:schemeClr val="bg1">
                    <a:lumMod val="50000"/>
                  </a:schemeClr>
                </a:solidFill>
              </a:rPr>
              <a:t> 만 잘 사용하면 된다</a:t>
            </a:r>
          </a:p>
        </p:txBody>
      </p:sp>
      <p:pic>
        <p:nvPicPr>
          <p:cNvPr id="11" name="그림 10">
            <a:extLst>
              <a:ext uri="{FF2B5EF4-FFF2-40B4-BE49-F238E27FC236}">
                <a16:creationId xmlns:a16="http://schemas.microsoft.com/office/drawing/2014/main" id="{D5D9C865-8B56-7A0B-0F3F-58EE02D95555}"/>
              </a:ext>
            </a:extLst>
          </p:cNvPr>
          <p:cNvPicPr>
            <a:picLocks noChangeAspect="1"/>
          </p:cNvPicPr>
          <p:nvPr/>
        </p:nvPicPr>
        <p:blipFill>
          <a:blip r:embed="rId3"/>
          <a:stretch>
            <a:fillRect/>
          </a:stretch>
        </p:blipFill>
        <p:spPr>
          <a:xfrm>
            <a:off x="4883150" y="3273344"/>
            <a:ext cx="4305300" cy="2382160"/>
          </a:xfrm>
          <a:prstGeom prst="rect">
            <a:avLst/>
          </a:prstGeom>
          <a:noFill/>
          <a:ln w="19050">
            <a:solidFill>
              <a:srgbClr val="FFC000"/>
            </a:solidFill>
          </a:ln>
        </p:spPr>
      </p:pic>
      <p:sp>
        <p:nvSpPr>
          <p:cNvPr id="12" name="직사각형 11">
            <a:extLst>
              <a:ext uri="{FF2B5EF4-FFF2-40B4-BE49-F238E27FC236}">
                <a16:creationId xmlns:a16="http://schemas.microsoft.com/office/drawing/2014/main" id="{6A39A96F-69EF-2398-7060-F106CFCEF51A}"/>
              </a:ext>
            </a:extLst>
          </p:cNvPr>
          <p:cNvSpPr/>
          <p:nvPr/>
        </p:nvSpPr>
        <p:spPr>
          <a:xfrm>
            <a:off x="7486650" y="3460750"/>
            <a:ext cx="1136650" cy="215900"/>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B1897EB0-8150-31F8-A688-DEA50E7BA917}"/>
              </a:ext>
            </a:extLst>
          </p:cNvPr>
          <p:cNvSpPr/>
          <p:nvPr/>
        </p:nvSpPr>
        <p:spPr>
          <a:xfrm>
            <a:off x="5359400" y="3617828"/>
            <a:ext cx="1682750" cy="215900"/>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3689707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5675A-3F67-A83F-E810-85255D151280}"/>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5AF232B6-A89B-FD1A-507A-03E41C5D0E85}"/>
              </a:ext>
            </a:extLst>
          </p:cNvPr>
          <p:cNvSpPr/>
          <p:nvPr/>
        </p:nvSpPr>
        <p:spPr>
          <a:xfrm>
            <a:off x="100074" y="136481"/>
            <a:ext cx="3706464"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요청 메서드 및 경로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69016C3F-900F-D7BD-3133-07F0174E7B63}"/>
              </a:ext>
            </a:extLst>
          </p:cNvPr>
          <p:cNvSpPr>
            <a:spLocks noChangeArrowheads="1"/>
          </p:cNvSpPr>
          <p:nvPr/>
        </p:nvSpPr>
        <p:spPr bwMode="auto">
          <a:xfrm>
            <a:off x="529388" y="605927"/>
            <a:ext cx="6460957"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handleRequestInfo</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Request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"HTTP Method: " </a:t>
            </a:r>
            <a:r>
              <a:rPr kumimoji="0" lang="ko-KR" altLang="ko-KR" sz="1100" b="0" i="0" u="none" strike="noStrike" cap="none" normalizeH="0" baseline="0">
                <a:ln>
                  <a:noFill/>
                </a:ln>
                <a:solidFill>
                  <a:srgbClr val="BCBEC4"/>
                </a:solidFill>
                <a:effectLst/>
                <a:latin typeface="Arial Unicode MS"/>
                <a:ea typeface="JetBrains Mono"/>
              </a:rPr>
              <a:t>+ request.getMethod());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 URI: " </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request.getRequestURI());</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 URL: " </a:t>
            </a:r>
            <a:r>
              <a:rPr kumimoji="0" lang="ko-KR" altLang="ko-KR" sz="1100" b="0" i="0" u="none" strike="noStrike" cap="none" normalizeH="0" baseline="0">
                <a:ln>
                  <a:noFill/>
                </a:ln>
                <a:solidFill>
                  <a:srgbClr val="BCBEC4"/>
                </a:solidFill>
                <a:effectLst/>
                <a:latin typeface="Arial Unicode MS"/>
                <a:ea typeface="JetBrains Mono"/>
              </a:rPr>
              <a:t>+ request.getRequestURL());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C734094-54F8-5D65-CB57-3781E9D53386}"/>
              </a:ext>
            </a:extLst>
          </p:cNvPr>
          <p:cNvSpPr>
            <a:spLocks noChangeArrowheads="1"/>
          </p:cNvSpPr>
          <p:nvPr/>
        </p:nvSpPr>
        <p:spPr bwMode="auto">
          <a:xfrm>
            <a:off x="7367337" y="1370068"/>
            <a:ext cx="4186989"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Request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HTTP Method: GET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 URI: /example/path</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 URL: http://localhost:8080/example/path</a:t>
            </a:r>
            <a:endParaRPr kumimoji="0" lang="ko-KR" altLang="ko-KR" sz="1100" b="0" i="0" u="none" strike="noStrike" cap="none" normalizeH="0" baseline="0">
              <a:ln>
                <a:noFill/>
              </a:ln>
              <a:effectLst/>
              <a:latin typeface="Arial" panose="020B0604020202020204" pitchFamily="34" charset="0"/>
            </a:endParaRPr>
          </a:p>
        </p:txBody>
      </p:sp>
      <p:sp>
        <p:nvSpPr>
          <p:cNvPr id="5" name="직사각형 4">
            <a:extLst>
              <a:ext uri="{FF2B5EF4-FFF2-40B4-BE49-F238E27FC236}">
                <a16:creationId xmlns:a16="http://schemas.microsoft.com/office/drawing/2014/main" id="{803809C6-4776-BE34-1D26-363DBADBCDF2}"/>
              </a:ext>
            </a:extLst>
          </p:cNvPr>
          <p:cNvSpPr/>
          <p:nvPr/>
        </p:nvSpPr>
        <p:spPr>
          <a:xfrm>
            <a:off x="154216" y="3429000"/>
            <a:ext cx="1994457"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세션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9" name="Rectangle 1">
            <a:extLst>
              <a:ext uri="{FF2B5EF4-FFF2-40B4-BE49-F238E27FC236}">
                <a16:creationId xmlns:a16="http://schemas.microsoft.com/office/drawing/2014/main" id="{06F94DF9-9C45-3A61-7E51-037717653560}"/>
              </a:ext>
            </a:extLst>
          </p:cNvPr>
          <p:cNvSpPr>
            <a:spLocks noChangeArrowheads="1"/>
          </p:cNvSpPr>
          <p:nvPr/>
        </p:nvSpPr>
        <p:spPr bwMode="auto">
          <a:xfrm>
            <a:off x="529387" y="3904812"/>
            <a:ext cx="6460957"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handleSession</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Session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HttpSession session = request.getSession(</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or true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"Session: " </a:t>
            </a:r>
            <a:r>
              <a:rPr kumimoji="0" lang="ko-KR" altLang="ko-KR" sz="1100" b="0" i="0" u="none" strike="noStrike" cap="none" normalizeH="0" baseline="0">
                <a:ln>
                  <a:noFill/>
                </a:ln>
                <a:solidFill>
                  <a:srgbClr val="BCBEC4"/>
                </a:solidFill>
                <a:effectLst/>
                <a:latin typeface="Arial Unicode MS"/>
                <a:ea typeface="JetBrains Mono"/>
              </a:rPr>
              <a:t>+ (session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"Exists"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"None"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"Requested Session ID: " </a:t>
            </a:r>
            <a:r>
              <a:rPr kumimoji="0" lang="ko-KR" altLang="ko-KR" sz="1100" b="0" i="0" u="none" strike="noStrike" cap="none" normalizeH="0" baseline="0">
                <a:ln>
                  <a:noFill/>
                </a:ln>
                <a:solidFill>
                  <a:srgbClr val="BCBEC4"/>
                </a:solidFill>
                <a:effectLst/>
                <a:latin typeface="Arial Unicode MS"/>
                <a:ea typeface="JetBrains Mono"/>
              </a:rPr>
              <a:t>+ request.getRequestedSessionId());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D65A874B-66FD-2AB7-26E3-EB244E6E30CB}"/>
              </a:ext>
            </a:extLst>
          </p:cNvPr>
          <p:cNvSpPr>
            <a:spLocks noChangeArrowheads="1"/>
          </p:cNvSpPr>
          <p:nvPr/>
        </p:nvSpPr>
        <p:spPr bwMode="auto">
          <a:xfrm>
            <a:off x="7367337" y="4539601"/>
            <a:ext cx="4186989"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Session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Session: Exists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Requested Session ID: ABC1234567890</a:t>
            </a:r>
            <a:endParaRPr kumimoji="0" lang="ko-KR" altLang="ko-KR" sz="1100" b="0" i="0" u="none" strike="noStrike" cap="none" normalizeH="0" baseline="0">
              <a:ln>
                <a:noFill/>
              </a:ln>
              <a:effectLst/>
              <a:latin typeface="Arial" panose="020B0604020202020204" pitchFamily="34" charset="0"/>
            </a:endParaRPr>
          </a:p>
        </p:txBody>
      </p:sp>
      <p:sp>
        <p:nvSpPr>
          <p:cNvPr id="11" name="Rectangle 2">
            <a:extLst>
              <a:ext uri="{FF2B5EF4-FFF2-40B4-BE49-F238E27FC236}">
                <a16:creationId xmlns:a16="http://schemas.microsoft.com/office/drawing/2014/main" id="{6EA829C1-4E07-B0FB-943D-0155BB619BB1}"/>
              </a:ext>
            </a:extLst>
          </p:cNvPr>
          <p:cNvSpPr>
            <a:spLocks noChangeArrowheads="1"/>
          </p:cNvSpPr>
          <p:nvPr/>
        </p:nvSpPr>
        <p:spPr bwMode="auto">
          <a:xfrm>
            <a:off x="7367335" y="711639"/>
            <a:ext cx="417495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//localhost:8080/example/path</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7B649C24-FBCF-F8AD-4E3B-A1538FF39FF5}"/>
              </a:ext>
            </a:extLst>
          </p:cNvPr>
          <p:cNvSpPr/>
          <p:nvPr/>
        </p:nvSpPr>
        <p:spPr>
          <a:xfrm>
            <a:off x="7259052" y="463095"/>
            <a:ext cx="492443" cy="276999"/>
          </a:xfrm>
          <a:prstGeom prst="rect">
            <a:avLst/>
          </a:prstGeom>
        </p:spPr>
        <p:txBody>
          <a:bodyPr wrap="none">
            <a:spAutoFit/>
          </a:bodyPr>
          <a:lstStyle/>
          <a:p>
            <a:r>
              <a:rPr lang="ko-KR" altLang="en-US" sz="1200">
                <a:latin typeface="+mj-lt"/>
              </a:rPr>
              <a:t>요청</a:t>
            </a:r>
          </a:p>
        </p:txBody>
      </p:sp>
      <p:sp>
        <p:nvSpPr>
          <p:cNvPr id="13" name="직사각형 12">
            <a:extLst>
              <a:ext uri="{FF2B5EF4-FFF2-40B4-BE49-F238E27FC236}">
                <a16:creationId xmlns:a16="http://schemas.microsoft.com/office/drawing/2014/main" id="{38ECB20B-6913-B486-C568-D587243EA7D3}"/>
              </a:ext>
            </a:extLst>
          </p:cNvPr>
          <p:cNvSpPr/>
          <p:nvPr/>
        </p:nvSpPr>
        <p:spPr>
          <a:xfrm>
            <a:off x="7259052" y="1093069"/>
            <a:ext cx="492443" cy="276999"/>
          </a:xfrm>
          <a:prstGeom prst="rect">
            <a:avLst/>
          </a:prstGeom>
        </p:spPr>
        <p:txBody>
          <a:bodyPr wrap="none">
            <a:spAutoFit/>
          </a:bodyPr>
          <a:lstStyle/>
          <a:p>
            <a:r>
              <a:rPr lang="ko-KR" altLang="en-US" sz="1200">
                <a:latin typeface="+mj-lt"/>
              </a:rPr>
              <a:t>결과</a:t>
            </a:r>
          </a:p>
        </p:txBody>
      </p:sp>
      <p:sp>
        <p:nvSpPr>
          <p:cNvPr id="14" name="직사각형 13">
            <a:extLst>
              <a:ext uri="{FF2B5EF4-FFF2-40B4-BE49-F238E27FC236}">
                <a16:creationId xmlns:a16="http://schemas.microsoft.com/office/drawing/2014/main" id="{55E0405D-B799-E73F-1BA8-F006F9F24360}"/>
              </a:ext>
            </a:extLst>
          </p:cNvPr>
          <p:cNvSpPr/>
          <p:nvPr/>
        </p:nvSpPr>
        <p:spPr>
          <a:xfrm>
            <a:off x="7259052" y="4271205"/>
            <a:ext cx="492443" cy="276999"/>
          </a:xfrm>
          <a:prstGeom prst="rect">
            <a:avLst/>
          </a:prstGeom>
        </p:spPr>
        <p:txBody>
          <a:bodyPr wrap="none">
            <a:spAutoFit/>
          </a:bodyPr>
          <a:lstStyle/>
          <a:p>
            <a:r>
              <a:rPr lang="ko-KR" altLang="en-US" sz="1200">
                <a:latin typeface="+mj-lt"/>
              </a:rPr>
              <a:t>결과</a:t>
            </a:r>
          </a:p>
        </p:txBody>
      </p:sp>
    </p:spTree>
    <p:extLst>
      <p:ext uri="{BB962C8B-B14F-4D97-AF65-F5344CB8AC3E}">
        <p14:creationId xmlns:p14="http://schemas.microsoft.com/office/powerpoint/2010/main" val="213453994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370207" y="627229"/>
            <a:ext cx="11716829"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a:t>
            </a:r>
            <a:r>
              <a:rPr lang="ko-KR" altLang="en-US" sz="1200"/>
              <a:t>특히 </a:t>
            </a:r>
            <a:r>
              <a:rPr lang="en-US" altLang="ko-KR" sz="1200"/>
              <a:t>Spring Boot 3.x </a:t>
            </a:r>
            <a:r>
              <a:rPr lang="ko-KR" altLang="en-US" sz="1200"/>
              <a:t>기준</a:t>
            </a:r>
            <a:r>
              <a:rPr lang="en-US" altLang="ko-KR" sz="1200"/>
              <a:t>)</a:t>
            </a:r>
            <a:r>
              <a:rPr lang="ko-KR" altLang="en-US" sz="1200"/>
              <a:t>에서 </a:t>
            </a:r>
            <a:r>
              <a:rPr lang="en-US" altLang="ko-KR" sz="1200"/>
              <a:t>Multipart(</a:t>
            </a:r>
            <a:r>
              <a:rPr lang="ko-KR" altLang="en-US" sz="1200"/>
              <a:t>파일 업로드</a:t>
            </a:r>
            <a:r>
              <a:rPr lang="en-US" altLang="ko-KR" sz="1200"/>
              <a:t>)</a:t>
            </a:r>
            <a:r>
              <a:rPr lang="ko-KR" altLang="en-US" sz="1200"/>
              <a:t>를 처리하기 위한 도구로서 </a:t>
            </a:r>
            <a:r>
              <a:rPr lang="en-US" altLang="ko-KR" sz="1200"/>
              <a:t>MultipartResolver, MultipartFile, MultipartHttpServletRequest </a:t>
            </a:r>
            <a:r>
              <a:rPr lang="ko-KR" altLang="en-US" sz="1200"/>
              <a:t>그리고 이를 사용하는 </a:t>
            </a:r>
            <a:r>
              <a:rPr lang="en-US" altLang="ko-KR" sz="1200"/>
              <a:t>Controller/Service </a:t>
            </a:r>
            <a:r>
              <a:rPr lang="ko-KR" altLang="en-US" sz="1200"/>
              <a:t>구조가 유기적으로 연결되어 있다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198756" y="202792"/>
            <a:ext cx="23615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 </a:t>
            </a:r>
            <a:r>
              <a:rPr lang="ko-KR" altLang="en-US" b="1">
                <a:solidFill>
                  <a:schemeClr val="accent1">
                    <a:lumMod val="75000"/>
                  </a:schemeClr>
                </a:solidFill>
                <a:latin typeface="+mn-ea"/>
              </a:rPr>
              <a:t>지원 도구</a:t>
            </a:r>
          </a:p>
        </p:txBody>
      </p:sp>
      <p:sp>
        <p:nvSpPr>
          <p:cNvPr id="3" name="TextBox 2">
            <a:extLst>
              <a:ext uri="{FF2B5EF4-FFF2-40B4-BE49-F238E27FC236}">
                <a16:creationId xmlns:a16="http://schemas.microsoft.com/office/drawing/2014/main" id="{7B2863A1-9262-CF50-984F-7078AF1439DB}"/>
              </a:ext>
            </a:extLst>
          </p:cNvPr>
          <p:cNvSpPr txBox="1"/>
          <p:nvPr/>
        </p:nvSpPr>
        <p:spPr>
          <a:xfrm>
            <a:off x="370207" y="2507977"/>
            <a:ext cx="11515822" cy="838691"/>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MultipartHttpServletRequest</a:t>
            </a:r>
          </a:p>
          <a:p>
            <a:pPr marL="742950" lvl="1" indent="-285750">
              <a:lnSpc>
                <a:spcPct val="150000"/>
              </a:lnSpc>
              <a:buFont typeface="Arial" panose="020B0604020202020204" pitchFamily="34" charset="0"/>
              <a:buChar char="•"/>
            </a:pPr>
            <a:r>
              <a:rPr lang="en-US" altLang="ko-KR" sz="1200"/>
              <a:t>HttpServletRequest</a:t>
            </a:r>
            <a:r>
              <a:rPr lang="ko-KR" altLang="en-US" sz="1200"/>
              <a:t>를 상속</a:t>
            </a:r>
            <a:r>
              <a:rPr lang="en-US" altLang="ko-KR" sz="1200"/>
              <a:t>(</a:t>
            </a:r>
            <a:r>
              <a:rPr lang="ko-KR" altLang="en-US" sz="1200"/>
              <a:t>혹은 래핑</a:t>
            </a:r>
            <a:r>
              <a:rPr lang="en-US" altLang="ko-KR" sz="1200"/>
              <a:t>)</a:t>
            </a:r>
            <a:r>
              <a:rPr lang="ko-KR" altLang="en-US" sz="1200"/>
              <a:t>하여 멀티파트 폼 데이터를 처리할 수 있는 추가 메서드를 제공하는 인터페이스로서 기본 구현제로 </a:t>
            </a:r>
            <a:r>
              <a:rPr lang="en-US" altLang="ko-KR" sz="1200"/>
              <a:t>StandardMultipartHttpServletRequest</a:t>
            </a:r>
            <a:r>
              <a:rPr lang="ko-KR" altLang="en-US" sz="1200"/>
              <a:t> 클래스가 제공된다</a:t>
            </a:r>
            <a:endParaRPr lang="en-US" altLang="ko-KR" sz="1200">
              <a:latin typeface="+mn-ea"/>
            </a:endParaRPr>
          </a:p>
        </p:txBody>
      </p:sp>
      <p:sp>
        <p:nvSpPr>
          <p:cNvPr id="7" name="TextBox 6">
            <a:extLst>
              <a:ext uri="{FF2B5EF4-FFF2-40B4-BE49-F238E27FC236}">
                <a16:creationId xmlns:a16="http://schemas.microsoft.com/office/drawing/2014/main" id="{B1EF65E7-885E-A18B-9F61-C79B4CAC1B4A}"/>
              </a:ext>
            </a:extLst>
          </p:cNvPr>
          <p:cNvSpPr txBox="1"/>
          <p:nvPr/>
        </p:nvSpPr>
        <p:spPr>
          <a:xfrm>
            <a:off x="370208" y="4308736"/>
            <a:ext cx="11389824" cy="561692"/>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MultipartFile</a:t>
            </a:r>
          </a:p>
          <a:p>
            <a:pPr marL="742950" lvl="1" indent="-285750">
              <a:lnSpc>
                <a:spcPct val="150000"/>
              </a:lnSpc>
              <a:buFont typeface="Arial" panose="020B0604020202020204" pitchFamily="34" charset="0"/>
              <a:buChar char="•"/>
            </a:pPr>
            <a:r>
              <a:rPr lang="ko-KR" altLang="en-US" sz="1200"/>
              <a:t>업로드된 파일을 다루기 위한 인터페이스로서 기본 구현체로 </a:t>
            </a:r>
            <a:r>
              <a:rPr lang="en-US" altLang="ko-KR" sz="1200"/>
              <a:t>getName(),</a:t>
            </a:r>
            <a:r>
              <a:rPr lang="ko-KR" altLang="en-US" sz="1200"/>
              <a:t> </a:t>
            </a:r>
            <a:r>
              <a:rPr lang="en-US" altLang="ko-KR" sz="1200"/>
              <a:t>getOriginalFilename(),</a:t>
            </a:r>
            <a:r>
              <a:rPr lang="ko-KR" altLang="en-US" sz="1200"/>
              <a:t> </a:t>
            </a:r>
            <a:r>
              <a:rPr lang="en-US" altLang="ko-KR" sz="1200"/>
              <a:t>getSize(),</a:t>
            </a:r>
            <a:r>
              <a:rPr lang="ko-KR" altLang="en-US" sz="1200"/>
              <a:t> </a:t>
            </a:r>
            <a:r>
              <a:rPr lang="en-US" altLang="ko-KR" sz="1200"/>
              <a:t>transferTo(File dest)</a:t>
            </a:r>
            <a:r>
              <a:rPr lang="ko-KR" altLang="en-US" sz="1200"/>
              <a:t> 와 같은 </a:t>
            </a:r>
            <a:r>
              <a:rPr lang="en-US" altLang="ko-KR" sz="1200"/>
              <a:t>API </a:t>
            </a:r>
            <a:r>
              <a:rPr lang="ko-KR" altLang="en-US" sz="1200"/>
              <a:t>가 있다</a:t>
            </a:r>
            <a:endParaRPr lang="en-US" altLang="ko-KR" sz="1200"/>
          </a:p>
        </p:txBody>
      </p:sp>
      <p:sp>
        <p:nvSpPr>
          <p:cNvPr id="9" name="TextBox 8">
            <a:extLst>
              <a:ext uri="{FF2B5EF4-FFF2-40B4-BE49-F238E27FC236}">
                <a16:creationId xmlns:a16="http://schemas.microsoft.com/office/drawing/2014/main" id="{F5180183-FD03-5C6B-558C-923D7F554420}"/>
              </a:ext>
            </a:extLst>
          </p:cNvPr>
          <p:cNvSpPr txBox="1"/>
          <p:nvPr/>
        </p:nvSpPr>
        <p:spPr>
          <a:xfrm>
            <a:off x="370205" y="3492995"/>
            <a:ext cx="11595717" cy="6694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400" b="1"/>
              <a:t>MultipartResolver</a:t>
            </a:r>
          </a:p>
          <a:p>
            <a:pPr marL="742950" lvl="1" indent="-285750">
              <a:lnSpc>
                <a:spcPct val="150000"/>
              </a:lnSpc>
              <a:buFont typeface="Arial" panose="020B0604020202020204" pitchFamily="34" charset="0"/>
              <a:buChar char="•"/>
            </a:pPr>
            <a:r>
              <a:rPr lang="en-US" altLang="ko-KR" sz="1200"/>
              <a:t>multipart/form-data </a:t>
            </a:r>
            <a:r>
              <a:rPr lang="ko-KR" altLang="en-US" sz="1200"/>
              <a:t>요청을 해석하여 </a:t>
            </a:r>
            <a:r>
              <a:rPr lang="en-US" altLang="ko-KR" sz="1200"/>
              <a:t>MultipartHttpServletRequest</a:t>
            </a:r>
            <a:r>
              <a:rPr lang="ko-KR" altLang="en-US" sz="1200"/>
              <a:t> 를 만들어주는 인터페이스로서 기본 구현제로 </a:t>
            </a:r>
            <a:r>
              <a:rPr lang="en-US" altLang="ko-KR" sz="1200"/>
              <a:t>StandardServletMultipartResolver</a:t>
            </a:r>
            <a:r>
              <a:rPr lang="ko-KR" altLang="en-US" sz="1200"/>
              <a:t> 가 제공된다</a:t>
            </a:r>
          </a:p>
        </p:txBody>
      </p:sp>
      <p:sp>
        <p:nvSpPr>
          <p:cNvPr id="10" name="TextBox 9">
            <a:extLst>
              <a:ext uri="{FF2B5EF4-FFF2-40B4-BE49-F238E27FC236}">
                <a16:creationId xmlns:a16="http://schemas.microsoft.com/office/drawing/2014/main" id="{191D9355-2335-CFEB-4E5A-08C2EF0E6AAE}"/>
              </a:ext>
            </a:extLst>
          </p:cNvPr>
          <p:cNvSpPr txBox="1"/>
          <p:nvPr/>
        </p:nvSpPr>
        <p:spPr>
          <a:xfrm>
            <a:off x="370207" y="5832494"/>
            <a:ext cx="8616347" cy="561692"/>
          </a:xfrm>
          <a:prstGeom prst="rect">
            <a:avLst/>
          </a:prstGeom>
          <a:noFill/>
        </p:spPr>
        <p:txBody>
          <a:bodyPr wrap="square">
            <a:spAutoFit/>
          </a:bodyPr>
          <a:lstStyle/>
          <a:p>
            <a:pPr marL="285750" indent="-285750">
              <a:buFont typeface="Arial" panose="020B0604020202020204" pitchFamily="34" charset="0"/>
              <a:buChar char="•"/>
            </a:pPr>
            <a:r>
              <a:rPr lang="en-US" altLang="ko-KR" sz="1400" b="1"/>
              <a:t>@RequestPart</a:t>
            </a:r>
          </a:p>
          <a:p>
            <a:pPr marL="742950" lvl="1" indent="-285750">
              <a:lnSpc>
                <a:spcPct val="150000"/>
              </a:lnSpc>
              <a:buFont typeface="Arial" panose="020B0604020202020204" pitchFamily="34" charset="0"/>
              <a:buChar char="•"/>
            </a:pPr>
            <a:r>
              <a:rPr lang="en-US" altLang="ko-KR" sz="1200"/>
              <a:t>multipart </a:t>
            </a:r>
            <a:r>
              <a:rPr lang="ko-KR" altLang="en-US" sz="1200"/>
              <a:t>요청의 특정 파트를 직접 바인딩하기 위한 어노테이션으로서 </a:t>
            </a:r>
            <a:r>
              <a:rPr lang="en-US" altLang="ko-KR" sz="1200"/>
              <a:t>@RequestParam </a:t>
            </a:r>
            <a:r>
              <a:rPr lang="ko-KR" altLang="en-US" sz="1200"/>
              <a:t>보다 좀 더 확장된 기능을 제공한다</a:t>
            </a:r>
          </a:p>
        </p:txBody>
      </p:sp>
      <p:sp>
        <p:nvSpPr>
          <p:cNvPr id="12" name="TextBox 11">
            <a:extLst>
              <a:ext uri="{FF2B5EF4-FFF2-40B4-BE49-F238E27FC236}">
                <a16:creationId xmlns:a16="http://schemas.microsoft.com/office/drawing/2014/main" id="{413A95A3-7C6D-5FE6-F2D6-293116A1AA79}"/>
              </a:ext>
            </a:extLst>
          </p:cNvPr>
          <p:cNvSpPr txBox="1"/>
          <p:nvPr/>
        </p:nvSpPr>
        <p:spPr>
          <a:xfrm>
            <a:off x="370207" y="1522959"/>
            <a:ext cx="11515822" cy="838691"/>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MultipartAutoConfiguration</a:t>
            </a:r>
          </a:p>
          <a:p>
            <a:pPr marL="742950" lvl="1" indent="-285750">
              <a:lnSpc>
                <a:spcPct val="150000"/>
              </a:lnSpc>
              <a:buFont typeface="Arial" panose="020B0604020202020204" pitchFamily="34" charset="0"/>
              <a:buChar char="•"/>
            </a:pPr>
            <a:r>
              <a:rPr lang="en-US" altLang="ko-KR" sz="1200"/>
              <a:t>Spring Boot</a:t>
            </a:r>
            <a:r>
              <a:rPr lang="ko-KR" altLang="en-US" sz="1200"/>
              <a:t> 에서 </a:t>
            </a:r>
            <a:r>
              <a:rPr lang="en-US" altLang="ko-KR" sz="1200"/>
              <a:t>multipart/form-data </a:t>
            </a:r>
            <a:r>
              <a:rPr lang="ko-KR" altLang="en-US" sz="1200"/>
              <a:t>요청 처리를 자동으로 구성해주는 설정 클래스로서 추가적인 설정 없이도 </a:t>
            </a:r>
            <a:r>
              <a:rPr lang="en-US" altLang="ko-KR" sz="1200"/>
              <a:t>@RequestParam("file") MultipartFile file</a:t>
            </a:r>
            <a:r>
              <a:rPr lang="ko-KR" altLang="en-US" sz="1200"/>
              <a:t> 을 사용하면 자동으로 멀티파트 요청을 처리하도록 구성된다</a:t>
            </a:r>
            <a:endParaRPr lang="en-US" altLang="ko-KR" sz="1200">
              <a:latin typeface="+mn-ea"/>
            </a:endParaRPr>
          </a:p>
        </p:txBody>
      </p:sp>
      <p:sp>
        <p:nvSpPr>
          <p:cNvPr id="14" name="TextBox 13">
            <a:extLst>
              <a:ext uri="{FF2B5EF4-FFF2-40B4-BE49-F238E27FC236}">
                <a16:creationId xmlns:a16="http://schemas.microsoft.com/office/drawing/2014/main" id="{C08B7445-8CEE-5612-1E9B-431333A26344}"/>
              </a:ext>
            </a:extLst>
          </p:cNvPr>
          <p:cNvSpPr txBox="1"/>
          <p:nvPr/>
        </p:nvSpPr>
        <p:spPr>
          <a:xfrm>
            <a:off x="376303" y="5016755"/>
            <a:ext cx="4837594" cy="6694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400" b="1"/>
              <a:t>MultipartProperties</a:t>
            </a:r>
          </a:p>
          <a:p>
            <a:pPr marL="742950" lvl="1" indent="-285750">
              <a:lnSpc>
                <a:spcPct val="150000"/>
              </a:lnSpc>
              <a:buFont typeface="Arial" panose="020B0604020202020204" pitchFamily="34" charset="0"/>
              <a:buChar char="•"/>
            </a:pPr>
            <a:r>
              <a:rPr lang="en-US" altLang="ko-KR" sz="1200"/>
              <a:t>Spring Boot</a:t>
            </a:r>
            <a:r>
              <a:rPr lang="ko-KR" altLang="en-US" sz="1200"/>
              <a:t> 에서 멀티파트 설정을 위한 구성 설정 클래스이다</a:t>
            </a:r>
          </a:p>
        </p:txBody>
      </p:sp>
    </p:spTree>
    <p:extLst>
      <p:ext uri="{BB962C8B-B14F-4D97-AF65-F5344CB8AC3E}">
        <p14:creationId xmlns:p14="http://schemas.microsoft.com/office/powerpoint/2010/main" val="150903439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01894" y="2921169"/>
            <a:ext cx="3788218"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파일 업로드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2369049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42584"/>
            <a:ext cx="8586068"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스프링에서는 파일업로드를 위한 편리한 도구들을 제공하고 있으며 단일 파일 업로드</a:t>
            </a:r>
            <a:r>
              <a:rPr lang="en-US" altLang="ko-KR" sz="1200">
                <a:latin typeface="+mn-ea"/>
              </a:rPr>
              <a:t>,</a:t>
            </a:r>
            <a:r>
              <a:rPr lang="ko-KR" altLang="en-US" sz="1200">
                <a:latin typeface="+mn-ea"/>
              </a:rPr>
              <a:t> 다중 파일 업로드 등을 손쉽게 구현할 수 있다  </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C8C14789-9BC9-B957-D9BB-143B5B455627}"/>
              </a:ext>
            </a:extLst>
          </p:cNvPr>
          <p:cNvSpPr/>
          <p:nvPr/>
        </p:nvSpPr>
        <p:spPr>
          <a:xfrm>
            <a:off x="198756" y="1139150"/>
            <a:ext cx="23024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a:t>
            </a:r>
            <a:r>
              <a:rPr lang="ko-KR" altLang="en-US" b="1">
                <a:solidFill>
                  <a:schemeClr val="accent1">
                    <a:lumMod val="75000"/>
                  </a:schemeClr>
                </a:solidFill>
                <a:latin typeface="+mn-ea"/>
              </a:rPr>
              <a:t> </a:t>
            </a:r>
            <a:r>
              <a:rPr lang="en-US" altLang="ko-KR" b="1">
                <a:solidFill>
                  <a:schemeClr val="accent1">
                    <a:lumMod val="75000"/>
                  </a:schemeClr>
                </a:solidFill>
                <a:latin typeface="+mn-ea"/>
              </a:rPr>
              <a:t>Process</a:t>
            </a:r>
            <a:endParaRPr lang="ko-KR" altLang="en-US" b="1">
              <a:solidFill>
                <a:schemeClr val="accent1">
                  <a:lumMod val="75000"/>
                </a:schemeClr>
              </a:solidFill>
              <a:latin typeface="+mn-ea"/>
            </a:endParaRPr>
          </a:p>
        </p:txBody>
      </p:sp>
      <p:sp>
        <p:nvSpPr>
          <p:cNvPr id="4" name="모서리가 둥근 직사각형 38">
            <a:extLst>
              <a:ext uri="{FF2B5EF4-FFF2-40B4-BE49-F238E27FC236}">
                <a16:creationId xmlns:a16="http://schemas.microsoft.com/office/drawing/2014/main" id="{1E0D3E75-56C5-D7F3-79AE-0907F2D5D597}"/>
              </a:ext>
            </a:extLst>
          </p:cNvPr>
          <p:cNvSpPr/>
          <p:nvPr/>
        </p:nvSpPr>
        <p:spPr>
          <a:xfrm>
            <a:off x="1739447" y="4501099"/>
            <a:ext cx="180196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MultipartResolver</a:t>
            </a:r>
            <a:endParaRPr lang="ko-KR" altLang="en-US" sz="1400">
              <a:solidFill>
                <a:schemeClr val="bg1"/>
              </a:solidFill>
              <a:ea typeface="나눔바른고딕" panose="020B0603020101020101"/>
            </a:endParaRPr>
          </a:p>
        </p:txBody>
      </p:sp>
      <p:sp>
        <p:nvSpPr>
          <p:cNvPr id="20" name="타원 19">
            <a:extLst>
              <a:ext uri="{FF2B5EF4-FFF2-40B4-BE49-F238E27FC236}">
                <a16:creationId xmlns:a16="http://schemas.microsoft.com/office/drawing/2014/main" id="{6D6EA714-2862-4F9F-67FA-8E5B6B69B42A}"/>
              </a:ext>
            </a:extLst>
          </p:cNvPr>
          <p:cNvSpPr/>
          <p:nvPr/>
        </p:nvSpPr>
        <p:spPr>
          <a:xfrm>
            <a:off x="2386093" y="2409901"/>
            <a:ext cx="508672" cy="50867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D79CBBF2-7678-3177-A55A-F883594E8236}"/>
              </a:ext>
            </a:extLst>
          </p:cNvPr>
          <p:cNvSpPr/>
          <p:nvPr/>
        </p:nvSpPr>
        <p:spPr>
          <a:xfrm>
            <a:off x="2336168" y="2545624"/>
            <a:ext cx="608520" cy="261610"/>
          </a:xfrm>
          <a:prstGeom prst="rect">
            <a:avLst/>
          </a:prstGeom>
        </p:spPr>
        <p:txBody>
          <a:bodyPr wrap="square">
            <a:spAutoFit/>
          </a:bodyPr>
          <a:lstStyle/>
          <a:p>
            <a:pPr algn="ctr"/>
            <a:r>
              <a:rPr lang="en-US" altLang="ko-KR" sz="1100">
                <a:latin typeface="+mn-ea"/>
              </a:rPr>
              <a:t>client</a:t>
            </a:r>
          </a:p>
        </p:txBody>
      </p:sp>
      <p:cxnSp>
        <p:nvCxnSpPr>
          <p:cNvPr id="23" name="직선 화살표 연결선 22">
            <a:extLst>
              <a:ext uri="{FF2B5EF4-FFF2-40B4-BE49-F238E27FC236}">
                <a16:creationId xmlns:a16="http://schemas.microsoft.com/office/drawing/2014/main" id="{9B48007E-9E6B-985E-7E2F-3DA5C88E075E}"/>
              </a:ext>
            </a:extLst>
          </p:cNvPr>
          <p:cNvCxnSpPr>
            <a:cxnSpLocks/>
            <a:stCxn id="20" idx="4"/>
            <a:endCxn id="12" idx="0"/>
          </p:cNvCxnSpPr>
          <p:nvPr/>
        </p:nvCxnSpPr>
        <p:spPr>
          <a:xfrm>
            <a:off x="2640429" y="2918573"/>
            <a:ext cx="0" cy="619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C41CDFF-178A-C869-4A82-782FED39D139}"/>
              </a:ext>
            </a:extLst>
          </p:cNvPr>
          <p:cNvSpPr txBox="1"/>
          <p:nvPr/>
        </p:nvSpPr>
        <p:spPr>
          <a:xfrm>
            <a:off x="1041040" y="3053360"/>
            <a:ext cx="1536616" cy="261610"/>
          </a:xfrm>
          <a:prstGeom prst="rect">
            <a:avLst/>
          </a:prstGeom>
          <a:noFill/>
        </p:spPr>
        <p:txBody>
          <a:bodyPr wrap="square">
            <a:spAutoFit/>
          </a:bodyPr>
          <a:lstStyle/>
          <a:p>
            <a:pPr algn="ctr"/>
            <a:r>
              <a:rPr lang="en-US" altLang="ko-KR" sz="1100"/>
              <a:t>multipart/form-data</a:t>
            </a:r>
            <a:endParaRPr lang="ko-KR" altLang="en-US" sz="1100"/>
          </a:p>
        </p:txBody>
      </p:sp>
      <p:sp>
        <p:nvSpPr>
          <p:cNvPr id="12" name="모서리가 둥근 직사각형 38">
            <a:extLst>
              <a:ext uri="{FF2B5EF4-FFF2-40B4-BE49-F238E27FC236}">
                <a16:creationId xmlns:a16="http://schemas.microsoft.com/office/drawing/2014/main" id="{4F8E8143-EE00-1867-097F-AB564482587B}"/>
              </a:ext>
            </a:extLst>
          </p:cNvPr>
          <p:cNvSpPr/>
          <p:nvPr/>
        </p:nvSpPr>
        <p:spPr>
          <a:xfrm>
            <a:off x="1739447" y="3538222"/>
            <a:ext cx="180196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DispatcherServlet</a:t>
            </a:r>
            <a:endParaRPr lang="ko-KR" altLang="en-US" sz="1400">
              <a:solidFill>
                <a:schemeClr val="tx1"/>
              </a:solidFill>
              <a:ea typeface="나눔바른고딕" panose="020B0603020101020101"/>
            </a:endParaRPr>
          </a:p>
        </p:txBody>
      </p:sp>
      <p:cxnSp>
        <p:nvCxnSpPr>
          <p:cNvPr id="17" name="직선 화살표 연결선 16">
            <a:extLst>
              <a:ext uri="{FF2B5EF4-FFF2-40B4-BE49-F238E27FC236}">
                <a16:creationId xmlns:a16="http://schemas.microsoft.com/office/drawing/2014/main" id="{9C52258C-B78B-68C2-FE41-E8EFF8D8DFEF}"/>
              </a:ext>
            </a:extLst>
          </p:cNvPr>
          <p:cNvCxnSpPr>
            <a:cxnSpLocks/>
            <a:stCxn id="12" idx="2"/>
            <a:endCxn id="4" idx="0"/>
          </p:cNvCxnSpPr>
          <p:nvPr/>
        </p:nvCxnSpPr>
        <p:spPr>
          <a:xfrm>
            <a:off x="2640429" y="4031734"/>
            <a:ext cx="0" cy="4693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다이아몬드 23">
            <a:extLst>
              <a:ext uri="{FF2B5EF4-FFF2-40B4-BE49-F238E27FC236}">
                <a16:creationId xmlns:a16="http://schemas.microsoft.com/office/drawing/2014/main" id="{0581678E-BA08-3163-9C30-93BC18F69707}"/>
              </a:ext>
            </a:extLst>
          </p:cNvPr>
          <p:cNvSpPr/>
          <p:nvPr/>
        </p:nvSpPr>
        <p:spPr>
          <a:xfrm>
            <a:off x="2375252" y="5333258"/>
            <a:ext cx="530352" cy="53035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cxnSp>
        <p:nvCxnSpPr>
          <p:cNvPr id="28" name="직선 화살표 연결선 27">
            <a:extLst>
              <a:ext uri="{FF2B5EF4-FFF2-40B4-BE49-F238E27FC236}">
                <a16:creationId xmlns:a16="http://schemas.microsoft.com/office/drawing/2014/main" id="{034A1456-E00B-8883-3465-455A3698B97E}"/>
              </a:ext>
            </a:extLst>
          </p:cNvPr>
          <p:cNvCxnSpPr>
            <a:cxnSpLocks/>
            <a:stCxn id="4" idx="2"/>
            <a:endCxn id="24" idx="0"/>
          </p:cNvCxnSpPr>
          <p:nvPr/>
        </p:nvCxnSpPr>
        <p:spPr>
          <a:xfrm flipH="1">
            <a:off x="2640428" y="4994611"/>
            <a:ext cx="1" cy="3386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8F0F9F0-E618-420D-4FD5-97B10BA6E235}"/>
              </a:ext>
            </a:extLst>
          </p:cNvPr>
          <p:cNvSpPr txBox="1"/>
          <p:nvPr/>
        </p:nvSpPr>
        <p:spPr>
          <a:xfrm>
            <a:off x="2878596" y="5465585"/>
            <a:ext cx="1013207" cy="261610"/>
          </a:xfrm>
          <a:prstGeom prst="rect">
            <a:avLst/>
          </a:prstGeom>
          <a:noFill/>
        </p:spPr>
        <p:txBody>
          <a:bodyPr wrap="square">
            <a:spAutoFit/>
          </a:bodyPr>
          <a:lstStyle/>
          <a:p>
            <a:pPr algn="ctr"/>
            <a:r>
              <a:rPr lang="en-US" altLang="ko-KR" sz="1100"/>
              <a:t>isMultipart ?</a:t>
            </a:r>
            <a:endParaRPr lang="ko-KR" altLang="en-US" sz="1100"/>
          </a:p>
        </p:txBody>
      </p:sp>
      <p:sp>
        <p:nvSpPr>
          <p:cNvPr id="43" name="모서리가 둥근 직사각형 38">
            <a:extLst>
              <a:ext uri="{FF2B5EF4-FFF2-40B4-BE49-F238E27FC236}">
                <a16:creationId xmlns:a16="http://schemas.microsoft.com/office/drawing/2014/main" id="{83429917-265C-6A95-5852-D43512F32176}"/>
              </a:ext>
            </a:extLst>
          </p:cNvPr>
          <p:cNvSpPr/>
          <p:nvPr/>
        </p:nvSpPr>
        <p:spPr>
          <a:xfrm>
            <a:off x="3276062" y="5836744"/>
            <a:ext cx="266918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n-ea"/>
              </a:rPr>
              <a:t>MultipartHttpServletRequest</a:t>
            </a:r>
            <a:endParaRPr lang="ko-KR" altLang="en-US" sz="1400">
              <a:solidFill>
                <a:schemeClr val="bg1"/>
              </a:solidFill>
              <a:ea typeface="나눔바른고딕" panose="020B0603020101020101"/>
            </a:endParaRPr>
          </a:p>
        </p:txBody>
      </p:sp>
      <p:cxnSp>
        <p:nvCxnSpPr>
          <p:cNvPr id="45" name="꺾인 연결선[E] 44">
            <a:extLst>
              <a:ext uri="{FF2B5EF4-FFF2-40B4-BE49-F238E27FC236}">
                <a16:creationId xmlns:a16="http://schemas.microsoft.com/office/drawing/2014/main" id="{6A74CCBA-562A-169B-D6BE-22B47F161004}"/>
              </a:ext>
            </a:extLst>
          </p:cNvPr>
          <p:cNvCxnSpPr>
            <a:cxnSpLocks/>
            <a:stCxn id="24" idx="2"/>
            <a:endCxn id="43" idx="1"/>
          </p:cNvCxnSpPr>
          <p:nvPr/>
        </p:nvCxnSpPr>
        <p:spPr>
          <a:xfrm rot="16200000" flipH="1">
            <a:off x="2848300" y="5655738"/>
            <a:ext cx="219890" cy="63563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402F4312-DF6E-536E-1FFA-3933A51B3923}"/>
              </a:ext>
            </a:extLst>
          </p:cNvPr>
          <p:cNvSpPr/>
          <p:nvPr/>
        </p:nvSpPr>
        <p:spPr>
          <a:xfrm>
            <a:off x="156847" y="5836744"/>
            <a:ext cx="18479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latin typeface="+mn-ea"/>
              </a:rPr>
              <a:t>HttpServletRequest</a:t>
            </a:r>
            <a:endParaRPr lang="ko-KR" altLang="en-US" sz="1400">
              <a:solidFill>
                <a:schemeClr val="tx1"/>
              </a:solidFill>
              <a:ea typeface="나눔바른고딕" panose="020B0603020101020101"/>
            </a:endParaRPr>
          </a:p>
        </p:txBody>
      </p:sp>
      <p:cxnSp>
        <p:nvCxnSpPr>
          <p:cNvPr id="50" name="꺾인 연결선[E] 49">
            <a:extLst>
              <a:ext uri="{FF2B5EF4-FFF2-40B4-BE49-F238E27FC236}">
                <a16:creationId xmlns:a16="http://schemas.microsoft.com/office/drawing/2014/main" id="{9904E56C-559C-95FA-8AA0-03DD292D17FB}"/>
              </a:ext>
            </a:extLst>
          </p:cNvPr>
          <p:cNvCxnSpPr>
            <a:cxnSpLocks/>
            <a:stCxn id="24" idx="2"/>
            <a:endCxn id="47" idx="3"/>
          </p:cNvCxnSpPr>
          <p:nvPr/>
        </p:nvCxnSpPr>
        <p:spPr>
          <a:xfrm rot="5400000">
            <a:off x="2212666" y="5655738"/>
            <a:ext cx="219890" cy="63563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BB9117AB-55E1-9B89-F319-15F37107C39B}"/>
              </a:ext>
            </a:extLst>
          </p:cNvPr>
          <p:cNvSpPr/>
          <p:nvPr/>
        </p:nvSpPr>
        <p:spPr>
          <a:xfrm>
            <a:off x="7131682" y="5559508"/>
            <a:ext cx="138357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Form Field</a:t>
            </a:r>
            <a:endParaRPr lang="ko-KR" altLang="en-US" sz="1400">
              <a:solidFill>
                <a:schemeClr val="tx1"/>
              </a:solidFill>
              <a:ea typeface="나눔바른고딕" panose="020B0603020101020101"/>
            </a:endParaRPr>
          </a:p>
        </p:txBody>
      </p:sp>
      <p:sp>
        <p:nvSpPr>
          <p:cNvPr id="66" name="모서리가 둥근 직사각형 38">
            <a:extLst>
              <a:ext uri="{FF2B5EF4-FFF2-40B4-BE49-F238E27FC236}">
                <a16:creationId xmlns:a16="http://schemas.microsoft.com/office/drawing/2014/main" id="{4E43066C-28F0-4F82-65B4-8E58D37DABDD}"/>
              </a:ext>
            </a:extLst>
          </p:cNvPr>
          <p:cNvSpPr/>
          <p:nvPr/>
        </p:nvSpPr>
        <p:spPr>
          <a:xfrm>
            <a:off x="7129817" y="6131079"/>
            <a:ext cx="138544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MultipartFile</a:t>
            </a:r>
            <a:endParaRPr lang="ko-KR" altLang="en-US" sz="1400">
              <a:solidFill>
                <a:schemeClr val="tx1"/>
              </a:solidFill>
              <a:ea typeface="나눔바른고딕" panose="020B0603020101020101"/>
            </a:endParaRPr>
          </a:p>
        </p:txBody>
      </p:sp>
      <p:cxnSp>
        <p:nvCxnSpPr>
          <p:cNvPr id="68" name="꺾인 연결선[E] 67">
            <a:extLst>
              <a:ext uri="{FF2B5EF4-FFF2-40B4-BE49-F238E27FC236}">
                <a16:creationId xmlns:a16="http://schemas.microsoft.com/office/drawing/2014/main" id="{273CEE24-7B55-545B-0C90-06D919D2C2E2}"/>
              </a:ext>
            </a:extLst>
          </p:cNvPr>
          <p:cNvCxnSpPr>
            <a:cxnSpLocks/>
            <a:stCxn id="43" idx="3"/>
            <a:endCxn id="65" idx="1"/>
          </p:cNvCxnSpPr>
          <p:nvPr/>
        </p:nvCxnSpPr>
        <p:spPr>
          <a:xfrm flipV="1">
            <a:off x="5945242" y="5806264"/>
            <a:ext cx="1186440" cy="277236"/>
          </a:xfrm>
          <a:prstGeom prst="bentConnector3">
            <a:avLst>
              <a:gd name="adj1" fmla="val 7671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꺾인 연결선[E] 68">
            <a:extLst>
              <a:ext uri="{FF2B5EF4-FFF2-40B4-BE49-F238E27FC236}">
                <a16:creationId xmlns:a16="http://schemas.microsoft.com/office/drawing/2014/main" id="{D940AB7F-D451-9A84-026C-FECA6B8A6345}"/>
              </a:ext>
            </a:extLst>
          </p:cNvPr>
          <p:cNvCxnSpPr>
            <a:cxnSpLocks/>
            <a:stCxn id="43" idx="3"/>
            <a:endCxn id="66" idx="1"/>
          </p:cNvCxnSpPr>
          <p:nvPr/>
        </p:nvCxnSpPr>
        <p:spPr>
          <a:xfrm>
            <a:off x="5945242" y="6083500"/>
            <a:ext cx="1184575" cy="294335"/>
          </a:xfrm>
          <a:prstGeom prst="bentConnector3">
            <a:avLst>
              <a:gd name="adj1" fmla="val 767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모서리가 둥근 직사각형 38">
            <a:extLst>
              <a:ext uri="{FF2B5EF4-FFF2-40B4-BE49-F238E27FC236}">
                <a16:creationId xmlns:a16="http://schemas.microsoft.com/office/drawing/2014/main" id="{686CB7F1-17B1-B9BB-2B10-B5E089D36E9D}"/>
              </a:ext>
            </a:extLst>
          </p:cNvPr>
          <p:cNvSpPr/>
          <p:nvPr/>
        </p:nvSpPr>
        <p:spPr>
          <a:xfrm>
            <a:off x="9551572" y="5833073"/>
            <a:ext cx="138544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n-ea"/>
                <a:ea typeface="나눔바른고딕" panose="020B0603020101020101"/>
              </a:rPr>
              <a:t>Controller</a:t>
            </a:r>
            <a:endParaRPr lang="ko-KR" altLang="en-US" sz="1400">
              <a:solidFill>
                <a:schemeClr val="tx1"/>
              </a:solidFill>
              <a:ea typeface="나눔바른고딕" panose="020B0603020101020101"/>
            </a:endParaRPr>
          </a:p>
        </p:txBody>
      </p:sp>
      <p:cxnSp>
        <p:nvCxnSpPr>
          <p:cNvPr id="77" name="꺾인 연결선[E] 76">
            <a:extLst>
              <a:ext uri="{FF2B5EF4-FFF2-40B4-BE49-F238E27FC236}">
                <a16:creationId xmlns:a16="http://schemas.microsoft.com/office/drawing/2014/main" id="{8404D3F2-A3DE-B0D2-70A5-52FFA6C6DDA2}"/>
              </a:ext>
            </a:extLst>
          </p:cNvPr>
          <p:cNvCxnSpPr>
            <a:cxnSpLocks/>
            <a:stCxn id="65" idx="3"/>
            <a:endCxn id="75" idx="1"/>
          </p:cNvCxnSpPr>
          <p:nvPr/>
        </p:nvCxnSpPr>
        <p:spPr>
          <a:xfrm>
            <a:off x="8515258" y="5806264"/>
            <a:ext cx="1036314" cy="273565"/>
          </a:xfrm>
          <a:prstGeom prst="bentConnector3">
            <a:avLst>
              <a:gd name="adj1" fmla="val 235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꺾인 연결선[E] 80">
            <a:extLst>
              <a:ext uri="{FF2B5EF4-FFF2-40B4-BE49-F238E27FC236}">
                <a16:creationId xmlns:a16="http://schemas.microsoft.com/office/drawing/2014/main" id="{A59FA644-E998-9B35-E6FB-6113C3B13F73}"/>
              </a:ext>
            </a:extLst>
          </p:cNvPr>
          <p:cNvCxnSpPr>
            <a:cxnSpLocks/>
            <a:stCxn id="66" idx="3"/>
            <a:endCxn id="75" idx="1"/>
          </p:cNvCxnSpPr>
          <p:nvPr/>
        </p:nvCxnSpPr>
        <p:spPr>
          <a:xfrm flipV="1">
            <a:off x="8515258" y="6079829"/>
            <a:ext cx="1036314" cy="298006"/>
          </a:xfrm>
          <a:prstGeom prst="bentConnector3">
            <a:avLst>
              <a:gd name="adj1" fmla="val 235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B82B942F-EDFD-C97D-F9C6-D2A46D8C6FBB}"/>
              </a:ext>
            </a:extLst>
          </p:cNvPr>
          <p:cNvSpPr/>
          <p:nvPr/>
        </p:nvSpPr>
        <p:spPr>
          <a:xfrm>
            <a:off x="3718160" y="1519383"/>
            <a:ext cx="8418973" cy="3679469"/>
          </a:xfrm>
          <a:prstGeom prst="rect">
            <a:avLst/>
          </a:prstGeom>
          <a:noFill/>
          <a:ln w="12700">
            <a:solidFill>
              <a:schemeClr val="bg1">
                <a:lumMod val="65000"/>
              </a:schemeClr>
            </a:solidFill>
            <a:prstDash val="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30000"/>
              </a:lnSpc>
            </a:pPr>
            <a:r>
              <a:rPr lang="en-US" altLang="ko-KR" sz="1200" b="1">
                <a:latin typeface="+mn-ea"/>
              </a:rPr>
              <a:t>1.</a:t>
            </a:r>
            <a:r>
              <a:rPr lang="ko-KR" altLang="en-US" sz="1200" b="1">
                <a:latin typeface="+mn-ea"/>
              </a:rPr>
              <a:t> </a:t>
            </a:r>
            <a:r>
              <a:rPr lang="en-US" altLang="ko-KR" sz="1200" b="1">
                <a:latin typeface="+mn-ea"/>
              </a:rPr>
              <a:t>MultiPart</a:t>
            </a:r>
            <a:r>
              <a:rPr lang="ko-KR" altLang="en-US" sz="1200" b="1">
                <a:latin typeface="+mn-ea"/>
              </a:rPr>
              <a:t> 요청 체크</a:t>
            </a:r>
          </a:p>
          <a:p>
            <a:pPr marL="628650" lvl="1" indent="-171450">
              <a:lnSpc>
                <a:spcPct val="130000"/>
              </a:lnSpc>
              <a:buFont typeface="Arial" panose="020B0604020202020204" pitchFamily="34" charset="0"/>
              <a:buChar char="•"/>
            </a:pPr>
            <a:r>
              <a:rPr lang="ko-KR" altLang="en-US" sz="1200">
                <a:latin typeface="+mn-ea"/>
              </a:rPr>
              <a:t>사용자가 </a:t>
            </a:r>
            <a:r>
              <a:rPr lang="en-US" altLang="ko-KR" sz="1200">
                <a:latin typeface="+mn-ea"/>
              </a:rPr>
              <a:t>multipart/form-data </a:t>
            </a:r>
            <a:r>
              <a:rPr lang="ko-KR" altLang="en-US" sz="1200">
                <a:latin typeface="+mn-ea"/>
              </a:rPr>
              <a:t>형식으로 파일을 업로드 하면</a:t>
            </a:r>
            <a:r>
              <a:rPr lang="en-US" altLang="ko-KR" sz="1200">
                <a:latin typeface="+mn-ea"/>
              </a:rPr>
              <a:t> </a:t>
            </a:r>
            <a:r>
              <a:rPr lang="ko-KR" altLang="en-US" sz="1200">
                <a:latin typeface="+mn-ea"/>
              </a:rPr>
              <a:t>서블릿 컨테이너가 요청을 받아 </a:t>
            </a:r>
            <a:r>
              <a:rPr lang="en-US" altLang="ko-KR" sz="1200">
                <a:latin typeface="+mn-ea"/>
              </a:rPr>
              <a:t>MultipartResolver </a:t>
            </a:r>
            <a:r>
              <a:rPr lang="ko-KR" altLang="en-US" sz="1200">
                <a:latin typeface="+mn-ea"/>
              </a:rPr>
              <a:t>를 통해 </a:t>
            </a:r>
            <a:r>
              <a:rPr lang="en-US" altLang="ko-KR" sz="1200">
                <a:latin typeface="+mn-ea"/>
              </a:rPr>
              <a:t>'multipart' </a:t>
            </a:r>
            <a:r>
              <a:rPr lang="ko-KR" altLang="en-US" sz="1200">
                <a:latin typeface="+mn-ea"/>
              </a:rPr>
              <a:t>형태인지 판단한다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2.</a:t>
            </a:r>
            <a:r>
              <a:rPr lang="ko-KR" altLang="en-US" sz="1200" b="1">
                <a:latin typeface="+mn-ea"/>
              </a:rPr>
              <a:t> </a:t>
            </a:r>
            <a:r>
              <a:rPr lang="en-US" altLang="ko-KR" sz="1200" b="1">
                <a:latin typeface="+mn-ea"/>
              </a:rPr>
              <a:t>MultipartResolver </a:t>
            </a:r>
            <a:r>
              <a:rPr lang="ko-KR" altLang="en-US" sz="1200" b="1">
                <a:latin typeface="+mn-ea"/>
              </a:rPr>
              <a:t>파싱</a:t>
            </a:r>
          </a:p>
          <a:p>
            <a:pPr marL="628650" lvl="1" indent="-171450">
              <a:lnSpc>
                <a:spcPct val="130000"/>
              </a:lnSpc>
              <a:buFont typeface="Arial" panose="020B0604020202020204" pitchFamily="34" charset="0"/>
              <a:buChar char="•"/>
            </a:pPr>
            <a:r>
              <a:rPr lang="en-US" altLang="ko-KR" sz="1200">
                <a:latin typeface="+mn-ea"/>
              </a:rPr>
              <a:t>MultipartResolver </a:t>
            </a:r>
            <a:r>
              <a:rPr lang="ko-KR" altLang="en-US" sz="1200">
                <a:latin typeface="+mn-ea"/>
              </a:rPr>
              <a:t>가 </a:t>
            </a:r>
            <a:r>
              <a:rPr lang="en-US" altLang="ko-KR" sz="1200">
                <a:latin typeface="+mn-ea"/>
              </a:rPr>
              <a:t>MultipartHttpServletRequest</a:t>
            </a:r>
            <a:r>
              <a:rPr lang="ko-KR" altLang="en-US" sz="1200">
                <a:latin typeface="+mn-ea"/>
              </a:rPr>
              <a:t> 를 생성하고 요청 바디를 분석하여</a:t>
            </a:r>
            <a:r>
              <a:rPr lang="en-US" altLang="ko-KR" sz="1200">
                <a:latin typeface="+mn-ea"/>
              </a:rPr>
              <a:t> </a:t>
            </a:r>
            <a:r>
              <a:rPr lang="ko-KR" altLang="en-US" sz="1200">
                <a:latin typeface="+mn-ea"/>
              </a:rPr>
              <a:t>각 파일 파트</a:t>
            </a:r>
            <a:r>
              <a:rPr lang="en-US" altLang="ko-KR" sz="1200">
                <a:latin typeface="+mn-ea"/>
              </a:rPr>
              <a:t>(</a:t>
            </a:r>
            <a:r>
              <a:rPr lang="ko-KR" altLang="en-US" sz="1200">
                <a:latin typeface="+mn-ea"/>
              </a:rPr>
              <a:t>바이너리 데이터</a:t>
            </a:r>
            <a:r>
              <a:rPr lang="en-US" altLang="ko-KR" sz="1200">
                <a:latin typeface="+mn-ea"/>
              </a:rPr>
              <a:t>)</a:t>
            </a:r>
            <a:r>
              <a:rPr lang="ko-KR" altLang="en-US" sz="1200">
                <a:latin typeface="+mn-ea"/>
              </a:rPr>
              <a:t>와 일반 </a:t>
            </a:r>
            <a:r>
              <a:rPr lang="en-US" altLang="ko-KR" sz="1200">
                <a:latin typeface="+mn-ea"/>
              </a:rPr>
              <a:t>Form </a:t>
            </a:r>
            <a:r>
              <a:rPr lang="ko-KR" altLang="en-US" sz="1200">
                <a:latin typeface="+mn-ea"/>
              </a:rPr>
              <a:t>필드를 분리</a:t>
            </a:r>
            <a:r>
              <a:rPr lang="en-US" altLang="ko-KR" sz="1200">
                <a:latin typeface="+mn-ea"/>
              </a:rPr>
              <a:t> </a:t>
            </a:r>
            <a:r>
              <a:rPr lang="ko-KR" altLang="en-US" sz="1200">
                <a:latin typeface="+mn-ea"/>
              </a:rPr>
              <a:t>한다</a:t>
            </a:r>
            <a:endParaRPr lang="en-US" altLang="ko-KR" sz="1200">
              <a:latin typeface="+mn-ea"/>
            </a:endParaRPr>
          </a:p>
          <a:p>
            <a:pPr marL="628650" lvl="1" indent="-171450">
              <a:lnSpc>
                <a:spcPct val="130000"/>
              </a:lnSpc>
              <a:buFont typeface="Arial" panose="020B0604020202020204" pitchFamily="34" charset="0"/>
              <a:buChar char="•"/>
            </a:pPr>
            <a:r>
              <a:rPr lang="en-US" altLang="ko-KR" sz="1200"/>
              <a:t>MultipartHttpServletRequest </a:t>
            </a:r>
            <a:r>
              <a:rPr lang="ko-KR" altLang="en-US" sz="1200"/>
              <a:t>로부터 </a:t>
            </a:r>
            <a:r>
              <a:rPr lang="en-US" altLang="ko-KR" sz="1200"/>
              <a:t>MultipartFile</a:t>
            </a:r>
            <a:r>
              <a:rPr lang="ko-KR" altLang="en-US" sz="1200"/>
              <a:t> 객체를 가지고 와서 컨트롤러로 전달한다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3.</a:t>
            </a:r>
            <a:r>
              <a:rPr lang="ko-KR" altLang="en-US" sz="1200" b="1">
                <a:latin typeface="+mn-ea"/>
              </a:rPr>
              <a:t> </a:t>
            </a:r>
            <a:r>
              <a:rPr lang="en-US" altLang="ko-KR" sz="1200" b="1">
                <a:latin typeface="+mn-ea"/>
              </a:rPr>
              <a:t>MultipartHttpServletRequest</a:t>
            </a:r>
            <a:r>
              <a:rPr lang="ko-KR" altLang="en-US" sz="1200" b="1">
                <a:latin typeface="+mn-ea"/>
              </a:rPr>
              <a:t> 요청 처리</a:t>
            </a:r>
          </a:p>
          <a:p>
            <a:pPr marL="628650" lvl="1" indent="-171450">
              <a:lnSpc>
                <a:spcPct val="130000"/>
              </a:lnSpc>
              <a:buFont typeface="Arial" panose="020B0604020202020204" pitchFamily="34" charset="0"/>
              <a:buChar char="•"/>
            </a:pPr>
            <a:r>
              <a:rPr lang="en-US" altLang="ko-KR" sz="1200">
                <a:latin typeface="+mn-ea"/>
              </a:rPr>
              <a:t>MultipartHttpServletRequest </a:t>
            </a:r>
            <a:r>
              <a:rPr lang="ko-KR" altLang="en-US" sz="1200">
                <a:latin typeface="+mn-ea"/>
              </a:rPr>
              <a:t>는 멀티파트 파일 객체</a:t>
            </a:r>
            <a:r>
              <a:rPr lang="en-US" altLang="ko-KR" sz="1200">
                <a:latin typeface="+mn-ea"/>
              </a:rPr>
              <a:t>(Part)</a:t>
            </a:r>
            <a:r>
              <a:rPr lang="ko-KR" altLang="en-US" sz="1200">
                <a:latin typeface="+mn-ea"/>
              </a:rPr>
              <a:t>들을 추출하고 </a:t>
            </a:r>
            <a:r>
              <a:rPr lang="en-US" altLang="ko-KR" sz="1200">
                <a:latin typeface="+mn-ea"/>
              </a:rPr>
              <a:t>MultipartFile</a:t>
            </a:r>
            <a:r>
              <a:rPr lang="ko-KR" altLang="en-US" sz="1200">
                <a:latin typeface="+mn-ea"/>
              </a:rPr>
              <a:t> 에 저장한다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4.</a:t>
            </a:r>
            <a:r>
              <a:rPr lang="ko-KR" altLang="en-US" sz="1200" b="1">
                <a:latin typeface="+mn-ea"/>
              </a:rPr>
              <a:t> </a:t>
            </a:r>
            <a:r>
              <a:rPr lang="en-US" altLang="ko-KR" sz="1200" b="1">
                <a:latin typeface="+mn-ea"/>
              </a:rPr>
              <a:t>Controller</a:t>
            </a:r>
            <a:r>
              <a:rPr lang="ko-KR" altLang="en-US" sz="1200" b="1">
                <a:latin typeface="+mn-ea"/>
              </a:rPr>
              <a:t> 에서 </a:t>
            </a:r>
            <a:r>
              <a:rPr lang="en-US" altLang="ko-KR" sz="1200" b="1">
                <a:latin typeface="+mn-ea"/>
              </a:rPr>
              <a:t>MultipartFile </a:t>
            </a:r>
            <a:r>
              <a:rPr lang="ko-KR" altLang="en-US" sz="1200" b="1">
                <a:latin typeface="+mn-ea"/>
              </a:rPr>
              <a:t>접근</a:t>
            </a:r>
          </a:p>
          <a:p>
            <a:pPr marL="628650" lvl="1" indent="-171450">
              <a:lnSpc>
                <a:spcPct val="130000"/>
              </a:lnSpc>
              <a:buFont typeface="Arial" panose="020B0604020202020204" pitchFamily="34" charset="0"/>
              <a:buChar char="•"/>
            </a:pPr>
            <a:r>
              <a:rPr lang="en-US" altLang="ko-KR" sz="1200">
                <a:latin typeface="+mn-ea"/>
              </a:rPr>
              <a:t>@RequestParam,</a:t>
            </a:r>
            <a:r>
              <a:rPr lang="ko-KR" altLang="en-US" sz="1200">
                <a:latin typeface="+mn-ea"/>
              </a:rPr>
              <a:t> </a:t>
            </a:r>
            <a:r>
              <a:rPr lang="en-US" altLang="ko-KR" sz="1200">
                <a:latin typeface="+mn-ea"/>
              </a:rPr>
              <a:t>@ModelAttribute, @RequestPart </a:t>
            </a:r>
            <a:r>
              <a:rPr lang="ko-KR" altLang="en-US" sz="1200">
                <a:latin typeface="+mn-ea"/>
              </a:rPr>
              <a:t>로 컨트롤러 메서드의 파라미터</a:t>
            </a:r>
            <a:r>
              <a:rPr lang="en-US" altLang="ko-KR" sz="1200">
                <a:latin typeface="+mn-ea"/>
              </a:rPr>
              <a:t>(MultipartFile, List&lt;MultipartFile&gt;)</a:t>
            </a:r>
            <a:r>
              <a:rPr lang="ko-KR" altLang="en-US" sz="1200">
                <a:latin typeface="+mn-ea"/>
              </a:rPr>
              <a:t>를 선언하고 파일 데이터에 접근 및 업로드 처리 한다</a:t>
            </a:r>
            <a:endParaRPr lang="en-US" altLang="ko-KR" sz="1200">
              <a:latin typeface="+mn-ea"/>
            </a:endParaRPr>
          </a:p>
        </p:txBody>
      </p:sp>
    </p:spTree>
    <p:extLst>
      <p:ext uri="{BB962C8B-B14F-4D97-AF65-F5344CB8AC3E}">
        <p14:creationId xmlns:p14="http://schemas.microsoft.com/office/powerpoint/2010/main" val="424222031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597448"/>
            <a:ext cx="11682515"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스프링에서 </a:t>
            </a:r>
            <a:r>
              <a:rPr lang="ko-KR" altLang="en-US" sz="1200" b="1"/>
              <a:t>파일 업로드</a:t>
            </a:r>
            <a:r>
              <a:rPr lang="ko-KR" altLang="en-US" sz="1200"/>
              <a:t>를 처리하기 위해 제공하는 인터페이스로서 </a:t>
            </a:r>
            <a:r>
              <a:rPr lang="en-US" altLang="ko-KR" sz="1200"/>
              <a:t>HTML </a:t>
            </a:r>
            <a:r>
              <a:rPr lang="ko-KR" altLang="en-US" sz="1200"/>
              <a:t>폼에서 </a:t>
            </a:r>
            <a:r>
              <a:rPr lang="en-US" altLang="ko-KR" sz="1200"/>
              <a:t>enctype="multipart/form-data"</a:t>
            </a:r>
            <a:r>
              <a:rPr lang="ko-KR" altLang="en-US" sz="1200"/>
              <a:t>로 전송된 파일 데이터를 서버 측에서 쉽게 다룰 수 있도록 해 준다</a:t>
            </a:r>
            <a:endParaRPr lang="en-US" altLang="ko-KR" sz="1200"/>
          </a:p>
          <a:p>
            <a:pPr marL="171450" indent="-171450">
              <a:lnSpc>
                <a:spcPct val="150000"/>
              </a:lnSpc>
              <a:buFont typeface="Arial" panose="020B0604020202020204" pitchFamily="34" charset="0"/>
              <a:buChar char="•"/>
            </a:pPr>
            <a:r>
              <a:rPr lang="ko-KR" altLang="en-US" sz="1200"/>
              <a:t>단일 파일뿐 아니라</a:t>
            </a:r>
            <a:r>
              <a:rPr lang="en-US" altLang="ko-KR" sz="1200"/>
              <a:t> </a:t>
            </a:r>
            <a:r>
              <a:rPr lang="ko-KR" altLang="en-US" sz="1200"/>
              <a:t>여러 파일</a:t>
            </a:r>
            <a:r>
              <a:rPr lang="en-US" altLang="ko-KR" sz="1200"/>
              <a:t>(List&lt;MultipartFile&gt; </a:t>
            </a:r>
            <a:r>
              <a:rPr lang="ko-KR" altLang="en-US" sz="1200"/>
              <a:t>형태 등</a:t>
            </a:r>
            <a:r>
              <a:rPr lang="en-US" altLang="ko-KR" sz="1200"/>
              <a:t>) </a:t>
            </a:r>
            <a:r>
              <a:rPr lang="ko-KR" altLang="en-US" sz="1200"/>
              <a:t>업로드 또한 지원한다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8103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a:t>
            </a:r>
            <a:endParaRPr lang="ko-KR" altLang="en-US" b="1">
              <a:solidFill>
                <a:schemeClr val="accent1">
                  <a:lumMod val="75000"/>
                </a:schemeClr>
              </a:solidFill>
              <a:latin typeface="+mn-ea"/>
            </a:endParaRPr>
          </a:p>
        </p:txBody>
      </p:sp>
      <p:pic>
        <p:nvPicPr>
          <p:cNvPr id="27" name="그림 26">
            <a:extLst>
              <a:ext uri="{FF2B5EF4-FFF2-40B4-BE49-F238E27FC236}">
                <a16:creationId xmlns:a16="http://schemas.microsoft.com/office/drawing/2014/main" id="{1341117B-5C3F-F974-5595-E71C96CD1DCA}"/>
              </a:ext>
            </a:extLst>
          </p:cNvPr>
          <p:cNvPicPr>
            <a:picLocks noChangeAspect="1"/>
          </p:cNvPicPr>
          <p:nvPr/>
        </p:nvPicPr>
        <p:blipFill>
          <a:blip r:embed="rId3"/>
          <a:stretch>
            <a:fillRect/>
          </a:stretch>
        </p:blipFill>
        <p:spPr>
          <a:xfrm>
            <a:off x="582433" y="1378358"/>
            <a:ext cx="2221389" cy="2518336"/>
          </a:xfrm>
          <a:prstGeom prst="rect">
            <a:avLst/>
          </a:prstGeom>
        </p:spPr>
      </p:pic>
      <p:sp>
        <p:nvSpPr>
          <p:cNvPr id="30" name="TextBox 29">
            <a:extLst>
              <a:ext uri="{FF2B5EF4-FFF2-40B4-BE49-F238E27FC236}">
                <a16:creationId xmlns:a16="http://schemas.microsoft.com/office/drawing/2014/main" id="{C58A5348-AA57-A965-1882-EE01A2BFFD54}"/>
              </a:ext>
            </a:extLst>
          </p:cNvPr>
          <p:cNvSpPr txBox="1"/>
          <p:nvPr/>
        </p:nvSpPr>
        <p:spPr>
          <a:xfrm>
            <a:off x="2803805" y="3431134"/>
            <a:ext cx="3111820" cy="246221"/>
          </a:xfrm>
          <a:prstGeom prst="rect">
            <a:avLst/>
          </a:prstGeom>
          <a:noFill/>
        </p:spPr>
        <p:txBody>
          <a:bodyPr wrap="square">
            <a:spAutoFit/>
          </a:bodyPr>
          <a:lstStyle/>
          <a:p>
            <a:r>
              <a:rPr lang="ko-KR" altLang="en-US" sz="1000" i="1">
                <a:solidFill>
                  <a:schemeClr val="tx1">
                    <a:lumMod val="65000"/>
                    <a:lumOff val="35000"/>
                  </a:schemeClr>
                </a:solidFill>
              </a:rPr>
              <a:t>멀티파트 </a:t>
            </a:r>
            <a:r>
              <a:rPr lang="en-US" altLang="ko-KR" sz="1000" i="1">
                <a:solidFill>
                  <a:schemeClr val="tx1">
                    <a:lumMod val="65000"/>
                    <a:lumOff val="35000"/>
                  </a:schemeClr>
                </a:solidFill>
              </a:rPr>
              <a:t>Form </a:t>
            </a:r>
            <a:r>
              <a:rPr lang="ko-KR" altLang="en-US" sz="1000" i="1">
                <a:solidFill>
                  <a:schemeClr val="tx1">
                    <a:lumMod val="65000"/>
                    <a:lumOff val="35000"/>
                  </a:schemeClr>
                </a:solidFill>
              </a:rPr>
              <a:t>에서 해당 파라미터 이름을 반환</a:t>
            </a:r>
            <a:r>
              <a:rPr lang="en-US" altLang="ko-KR" sz="1000" i="1">
                <a:solidFill>
                  <a:schemeClr val="tx1">
                    <a:lumMod val="65000"/>
                    <a:lumOff val="35000"/>
                  </a:schemeClr>
                </a:solidFill>
              </a:rPr>
              <a:t> </a:t>
            </a:r>
            <a:r>
              <a:rPr lang="ko-KR" altLang="en-US" sz="1000" i="1">
                <a:solidFill>
                  <a:schemeClr val="tx1">
                    <a:lumMod val="65000"/>
                    <a:lumOff val="35000"/>
                  </a:schemeClr>
                </a:solidFill>
              </a:rPr>
              <a:t>한다</a:t>
            </a:r>
          </a:p>
        </p:txBody>
      </p:sp>
      <p:sp>
        <p:nvSpPr>
          <p:cNvPr id="31" name="TextBox 30">
            <a:extLst>
              <a:ext uri="{FF2B5EF4-FFF2-40B4-BE49-F238E27FC236}">
                <a16:creationId xmlns:a16="http://schemas.microsoft.com/office/drawing/2014/main" id="{EDC5E41A-28B4-BB96-85C6-EF08DC702392}"/>
              </a:ext>
            </a:extLst>
          </p:cNvPr>
          <p:cNvSpPr txBox="1"/>
          <p:nvPr/>
        </p:nvSpPr>
        <p:spPr>
          <a:xfrm>
            <a:off x="2803805" y="1714886"/>
            <a:ext cx="3111820" cy="246221"/>
          </a:xfrm>
          <a:prstGeom prst="rect">
            <a:avLst/>
          </a:prstGeom>
          <a:noFill/>
        </p:spPr>
        <p:txBody>
          <a:bodyPr wrap="square">
            <a:spAutoFit/>
          </a:bodyPr>
          <a:lstStyle/>
          <a:p>
            <a:r>
              <a:rPr lang="ko-KR" altLang="en-US" sz="1000" i="1">
                <a:solidFill>
                  <a:schemeClr val="tx1">
                    <a:lumMod val="65000"/>
                    <a:lumOff val="35000"/>
                  </a:schemeClr>
                </a:solidFill>
              </a:rPr>
              <a:t>업로드된 파일이 비어있는지 여부를 반환</a:t>
            </a:r>
            <a:r>
              <a:rPr lang="en-US" altLang="ko-KR" sz="1000" i="1">
                <a:solidFill>
                  <a:schemeClr val="tx1">
                    <a:lumMod val="65000"/>
                    <a:lumOff val="35000"/>
                  </a:schemeClr>
                </a:solidFill>
              </a:rPr>
              <a:t> </a:t>
            </a:r>
            <a:r>
              <a:rPr lang="ko-KR" altLang="en-US" sz="1000" i="1">
                <a:solidFill>
                  <a:schemeClr val="tx1">
                    <a:lumMod val="65000"/>
                    <a:lumOff val="35000"/>
                  </a:schemeClr>
                </a:solidFill>
              </a:rPr>
              <a:t>한다</a:t>
            </a:r>
          </a:p>
        </p:txBody>
      </p:sp>
      <p:sp>
        <p:nvSpPr>
          <p:cNvPr id="32" name="TextBox 31">
            <a:extLst>
              <a:ext uri="{FF2B5EF4-FFF2-40B4-BE49-F238E27FC236}">
                <a16:creationId xmlns:a16="http://schemas.microsoft.com/office/drawing/2014/main" id="{6797912C-627D-B9B4-3A41-3F89F9EC8996}"/>
              </a:ext>
            </a:extLst>
          </p:cNvPr>
          <p:cNvSpPr txBox="1"/>
          <p:nvPr/>
        </p:nvSpPr>
        <p:spPr>
          <a:xfrm>
            <a:off x="2803806" y="1929417"/>
            <a:ext cx="8443314" cy="246221"/>
          </a:xfrm>
          <a:prstGeom prst="rect">
            <a:avLst/>
          </a:prstGeom>
          <a:noFill/>
        </p:spPr>
        <p:txBody>
          <a:bodyPr wrap="square">
            <a:spAutoFit/>
          </a:bodyPr>
          <a:lstStyle/>
          <a:p>
            <a:r>
              <a:rPr lang="ko-KR" altLang="en-US" sz="1000" i="1">
                <a:solidFill>
                  <a:schemeClr val="tx1">
                    <a:lumMod val="65000"/>
                    <a:lumOff val="35000"/>
                  </a:schemeClr>
                </a:solidFill>
              </a:rPr>
              <a:t>클라이언트 파일 시스템에서의 원본 파일명을 반환 한다</a:t>
            </a:r>
            <a:r>
              <a:rPr lang="en-US" altLang="ko-KR" sz="1000" i="1">
                <a:solidFill>
                  <a:schemeClr val="tx1">
                    <a:lumMod val="65000"/>
                    <a:lumOff val="35000"/>
                  </a:schemeClr>
                </a:solidFill>
              </a:rPr>
              <a:t>.</a:t>
            </a:r>
            <a:r>
              <a:rPr lang="ko-KR" altLang="en-US" sz="1000" i="1">
                <a:solidFill>
                  <a:schemeClr val="tx1">
                    <a:lumMod val="65000"/>
                    <a:lumOff val="35000"/>
                  </a:schemeClr>
                </a:solidFill>
              </a:rPr>
              <a:t> 파일이 선택되지 않았다면 빈 문자열을</a:t>
            </a:r>
            <a:r>
              <a:rPr lang="en-US" altLang="ko-KR" sz="1000" i="1">
                <a:solidFill>
                  <a:schemeClr val="tx1">
                    <a:lumMod val="65000"/>
                    <a:lumOff val="35000"/>
                  </a:schemeClr>
                </a:solidFill>
              </a:rPr>
              <a:t>, </a:t>
            </a:r>
            <a:r>
              <a:rPr lang="ko-KR" altLang="en-US" sz="1000" i="1">
                <a:solidFill>
                  <a:schemeClr val="tx1">
                    <a:lumMod val="65000"/>
                    <a:lumOff val="35000"/>
                  </a:schemeClr>
                </a:solidFill>
              </a:rPr>
              <a:t>파일명이 정의되지 않았거나  사용할 수 없는 경우 </a:t>
            </a:r>
            <a:r>
              <a:rPr lang="en-US" altLang="ko-KR" sz="1000" i="1">
                <a:solidFill>
                  <a:schemeClr val="tx1">
                    <a:lumMod val="65000"/>
                    <a:lumOff val="35000"/>
                  </a:schemeClr>
                </a:solidFill>
              </a:rPr>
              <a:t>null</a:t>
            </a:r>
            <a:r>
              <a:rPr lang="ko-KR" altLang="en-US" sz="1000" i="1">
                <a:solidFill>
                  <a:schemeClr val="tx1">
                    <a:lumMod val="65000"/>
                    <a:lumOff val="35000"/>
                  </a:schemeClr>
                </a:solidFill>
              </a:rPr>
              <a:t> 을 반환 한다</a:t>
            </a:r>
          </a:p>
        </p:txBody>
      </p:sp>
      <p:sp>
        <p:nvSpPr>
          <p:cNvPr id="33" name="TextBox 32">
            <a:extLst>
              <a:ext uri="{FF2B5EF4-FFF2-40B4-BE49-F238E27FC236}">
                <a16:creationId xmlns:a16="http://schemas.microsoft.com/office/drawing/2014/main" id="{9F62B673-7DC3-7ADE-EB19-02229CD12F0B}"/>
              </a:ext>
            </a:extLst>
          </p:cNvPr>
          <p:cNvSpPr txBox="1"/>
          <p:nvPr/>
        </p:nvSpPr>
        <p:spPr>
          <a:xfrm>
            <a:off x="2803804" y="2143948"/>
            <a:ext cx="4340707" cy="246221"/>
          </a:xfrm>
          <a:prstGeom prst="rect">
            <a:avLst/>
          </a:prstGeom>
          <a:noFill/>
        </p:spPr>
        <p:txBody>
          <a:bodyPr wrap="square">
            <a:spAutoFit/>
          </a:bodyPr>
          <a:lstStyle/>
          <a:p>
            <a:r>
              <a:rPr lang="ko-KR" altLang="en-US" sz="1000" i="1">
                <a:solidFill>
                  <a:schemeClr val="tx1">
                    <a:lumMod val="65000"/>
                    <a:lumOff val="35000"/>
                  </a:schemeClr>
                </a:solidFill>
              </a:rPr>
              <a:t>파일의 내용을 바이트 배열로 반환 한다</a:t>
            </a:r>
            <a:r>
              <a:rPr lang="en-US" altLang="ko-KR" sz="1000" i="1">
                <a:solidFill>
                  <a:schemeClr val="tx1">
                    <a:lumMod val="65000"/>
                    <a:lumOff val="35000"/>
                  </a:schemeClr>
                </a:solidFill>
              </a:rPr>
              <a:t>.</a:t>
            </a:r>
            <a:r>
              <a:rPr lang="ko-KR" altLang="en-US" sz="1000" i="1">
                <a:solidFill>
                  <a:schemeClr val="tx1">
                    <a:lumMod val="65000"/>
                    <a:lumOff val="35000"/>
                  </a:schemeClr>
                </a:solidFill>
              </a:rPr>
              <a:t> 비어있다면 빈 배열을 반환 한다</a:t>
            </a:r>
          </a:p>
        </p:txBody>
      </p:sp>
      <p:sp>
        <p:nvSpPr>
          <p:cNvPr id="34" name="TextBox 33">
            <a:extLst>
              <a:ext uri="{FF2B5EF4-FFF2-40B4-BE49-F238E27FC236}">
                <a16:creationId xmlns:a16="http://schemas.microsoft.com/office/drawing/2014/main" id="{3CC79D02-0153-CAA0-845B-41CEF4129021}"/>
              </a:ext>
            </a:extLst>
          </p:cNvPr>
          <p:cNvSpPr txBox="1"/>
          <p:nvPr/>
        </p:nvSpPr>
        <p:spPr>
          <a:xfrm>
            <a:off x="2803804" y="2358479"/>
            <a:ext cx="3182467" cy="246221"/>
          </a:xfrm>
          <a:prstGeom prst="rect">
            <a:avLst/>
          </a:prstGeom>
          <a:noFill/>
        </p:spPr>
        <p:txBody>
          <a:bodyPr wrap="square">
            <a:spAutoFit/>
          </a:bodyPr>
          <a:lstStyle/>
          <a:p>
            <a:r>
              <a:rPr lang="ko-KR" altLang="en-US" sz="1000" i="1">
                <a:solidFill>
                  <a:schemeClr val="tx1">
                    <a:lumMod val="65000"/>
                    <a:lumOff val="35000"/>
                  </a:schemeClr>
                </a:solidFill>
              </a:rPr>
              <a:t>파일 내용을 읽을 수 있는 </a:t>
            </a:r>
            <a:r>
              <a:rPr lang="en-US" altLang="ko-KR" sz="1000" i="1">
                <a:solidFill>
                  <a:schemeClr val="tx1">
                    <a:lumMod val="65000"/>
                    <a:lumOff val="35000"/>
                  </a:schemeClr>
                </a:solidFill>
              </a:rPr>
              <a:t>InputStream</a:t>
            </a:r>
            <a:r>
              <a:rPr lang="ko-KR" altLang="en-US" sz="1000" i="1">
                <a:solidFill>
                  <a:schemeClr val="tx1">
                    <a:lumMod val="65000"/>
                    <a:lumOff val="35000"/>
                  </a:schemeClr>
                </a:solidFill>
              </a:rPr>
              <a:t> 을 반환 한다</a:t>
            </a:r>
          </a:p>
        </p:txBody>
      </p:sp>
      <p:sp>
        <p:nvSpPr>
          <p:cNvPr id="35" name="TextBox 34">
            <a:extLst>
              <a:ext uri="{FF2B5EF4-FFF2-40B4-BE49-F238E27FC236}">
                <a16:creationId xmlns:a16="http://schemas.microsoft.com/office/drawing/2014/main" id="{1A699098-D215-7162-5C01-2014FCC9F210}"/>
              </a:ext>
            </a:extLst>
          </p:cNvPr>
          <p:cNvSpPr txBox="1"/>
          <p:nvPr/>
        </p:nvSpPr>
        <p:spPr>
          <a:xfrm>
            <a:off x="2803804" y="2787541"/>
            <a:ext cx="2926435" cy="246221"/>
          </a:xfrm>
          <a:prstGeom prst="rect">
            <a:avLst/>
          </a:prstGeom>
          <a:noFill/>
        </p:spPr>
        <p:txBody>
          <a:bodyPr wrap="square">
            <a:spAutoFit/>
          </a:bodyPr>
          <a:lstStyle/>
          <a:p>
            <a:r>
              <a:rPr lang="en-US" altLang="ko-KR" sz="1000" i="1">
                <a:solidFill>
                  <a:schemeClr val="tx1">
                    <a:lumMod val="65000"/>
                    <a:lumOff val="35000"/>
                  </a:schemeClr>
                </a:solidFill>
              </a:rPr>
              <a:t>MultipartFile</a:t>
            </a:r>
            <a:r>
              <a:rPr lang="ko-KR" altLang="en-US" sz="1000" i="1">
                <a:solidFill>
                  <a:schemeClr val="tx1">
                    <a:lumMod val="65000"/>
                    <a:lumOff val="35000"/>
                  </a:schemeClr>
                </a:solidFill>
              </a:rPr>
              <a:t> 을 </a:t>
            </a:r>
            <a:r>
              <a:rPr lang="en-US" altLang="ko-KR" sz="1000" i="1">
                <a:solidFill>
                  <a:schemeClr val="tx1">
                    <a:lumMod val="65000"/>
                    <a:lumOff val="35000"/>
                  </a:schemeClr>
                </a:solidFill>
              </a:rPr>
              <a:t>Resource </a:t>
            </a:r>
            <a:r>
              <a:rPr lang="ko-KR" altLang="en-US" sz="1000" i="1">
                <a:solidFill>
                  <a:schemeClr val="tx1">
                    <a:lumMod val="65000"/>
                    <a:lumOff val="35000"/>
                  </a:schemeClr>
                </a:solidFill>
              </a:rPr>
              <a:t>형태로 반환 한다</a:t>
            </a:r>
          </a:p>
        </p:txBody>
      </p:sp>
      <p:sp>
        <p:nvSpPr>
          <p:cNvPr id="36" name="TextBox 35">
            <a:extLst>
              <a:ext uri="{FF2B5EF4-FFF2-40B4-BE49-F238E27FC236}">
                <a16:creationId xmlns:a16="http://schemas.microsoft.com/office/drawing/2014/main" id="{50261A89-CEFF-0EC0-5479-C8724605AFDD}"/>
              </a:ext>
            </a:extLst>
          </p:cNvPr>
          <p:cNvSpPr txBox="1"/>
          <p:nvPr/>
        </p:nvSpPr>
        <p:spPr>
          <a:xfrm>
            <a:off x="2803806" y="3002072"/>
            <a:ext cx="3863242" cy="246221"/>
          </a:xfrm>
          <a:prstGeom prst="rect">
            <a:avLst/>
          </a:prstGeom>
          <a:noFill/>
        </p:spPr>
        <p:txBody>
          <a:bodyPr wrap="square">
            <a:spAutoFit/>
          </a:bodyPr>
          <a:lstStyle/>
          <a:p>
            <a:r>
              <a:rPr lang="ko-KR" altLang="en-US" sz="1000" i="1">
                <a:solidFill>
                  <a:schemeClr val="tx1">
                    <a:lumMod val="65000"/>
                    <a:lumOff val="35000"/>
                  </a:schemeClr>
                </a:solidFill>
              </a:rPr>
              <a:t>받은 파일을 지정된 목적지 파일로 전송한다</a:t>
            </a:r>
            <a:r>
              <a:rPr lang="en-US" altLang="ko-KR" sz="1000" i="1">
                <a:solidFill>
                  <a:schemeClr val="tx1">
                    <a:lumMod val="65000"/>
                    <a:lumOff val="35000"/>
                  </a:schemeClr>
                </a:solidFill>
              </a:rPr>
              <a:t>. </a:t>
            </a:r>
            <a:r>
              <a:rPr lang="ko-KR" altLang="en-US" sz="1000" i="1">
                <a:solidFill>
                  <a:schemeClr val="tx1">
                    <a:lumMod val="65000"/>
                    <a:lumOff val="35000"/>
                  </a:schemeClr>
                </a:solidFill>
              </a:rPr>
              <a:t>인자로 </a:t>
            </a:r>
            <a:r>
              <a:rPr lang="en-US" altLang="ko-KR" sz="1000" i="1">
                <a:solidFill>
                  <a:schemeClr val="tx1">
                    <a:lumMod val="65000"/>
                    <a:lumOff val="35000"/>
                  </a:schemeClr>
                </a:solidFill>
              </a:rPr>
              <a:t>File </a:t>
            </a:r>
            <a:r>
              <a:rPr lang="ko-KR" altLang="en-US" sz="1000" i="1">
                <a:solidFill>
                  <a:schemeClr val="tx1">
                    <a:lumMod val="65000"/>
                    <a:lumOff val="35000"/>
                  </a:schemeClr>
                </a:solidFill>
              </a:rPr>
              <a:t>객체를 받는다</a:t>
            </a:r>
          </a:p>
        </p:txBody>
      </p:sp>
      <p:sp>
        <p:nvSpPr>
          <p:cNvPr id="37" name="TextBox 36">
            <a:extLst>
              <a:ext uri="{FF2B5EF4-FFF2-40B4-BE49-F238E27FC236}">
                <a16:creationId xmlns:a16="http://schemas.microsoft.com/office/drawing/2014/main" id="{4DF7D8DB-263E-AF40-10C6-10DFAEC1C770}"/>
              </a:ext>
            </a:extLst>
          </p:cNvPr>
          <p:cNvSpPr txBox="1"/>
          <p:nvPr/>
        </p:nvSpPr>
        <p:spPr>
          <a:xfrm>
            <a:off x="2803805" y="3216603"/>
            <a:ext cx="2469235" cy="246221"/>
          </a:xfrm>
          <a:prstGeom prst="rect">
            <a:avLst/>
          </a:prstGeom>
          <a:noFill/>
        </p:spPr>
        <p:txBody>
          <a:bodyPr wrap="square">
            <a:spAutoFit/>
          </a:bodyPr>
          <a:lstStyle/>
          <a:p>
            <a:r>
              <a:rPr lang="ko-KR" altLang="en-US" sz="1000" i="1">
                <a:solidFill>
                  <a:schemeClr val="tx1">
                    <a:lumMod val="65000"/>
                    <a:lumOff val="35000"/>
                  </a:schemeClr>
                </a:solidFill>
              </a:rPr>
              <a:t>파일의 </a:t>
            </a:r>
            <a:r>
              <a:rPr lang="en-US" altLang="ko-KR" sz="1000" i="1">
                <a:solidFill>
                  <a:schemeClr val="tx1">
                    <a:lumMod val="65000"/>
                    <a:lumOff val="35000"/>
                  </a:schemeClr>
                </a:solidFill>
              </a:rPr>
              <a:t>Content-Type</a:t>
            </a:r>
            <a:r>
              <a:rPr lang="ko-KR" altLang="en-US" sz="1000" i="1">
                <a:solidFill>
                  <a:schemeClr val="tx1">
                    <a:lumMod val="65000"/>
                    <a:lumOff val="35000"/>
                  </a:schemeClr>
                </a:solidFill>
              </a:rPr>
              <a:t>을 반환 한다</a:t>
            </a:r>
          </a:p>
        </p:txBody>
      </p:sp>
      <p:sp>
        <p:nvSpPr>
          <p:cNvPr id="38" name="TextBox 37">
            <a:extLst>
              <a:ext uri="{FF2B5EF4-FFF2-40B4-BE49-F238E27FC236}">
                <a16:creationId xmlns:a16="http://schemas.microsoft.com/office/drawing/2014/main" id="{282BA29F-372F-68B5-F877-0E44F2A92920}"/>
              </a:ext>
            </a:extLst>
          </p:cNvPr>
          <p:cNvSpPr txBox="1"/>
          <p:nvPr/>
        </p:nvSpPr>
        <p:spPr>
          <a:xfrm>
            <a:off x="2803805" y="3645667"/>
            <a:ext cx="3974218" cy="246221"/>
          </a:xfrm>
          <a:prstGeom prst="rect">
            <a:avLst/>
          </a:prstGeom>
          <a:noFill/>
        </p:spPr>
        <p:txBody>
          <a:bodyPr wrap="square">
            <a:spAutoFit/>
          </a:bodyPr>
          <a:lstStyle/>
          <a:p>
            <a:r>
              <a:rPr lang="ko-KR" altLang="en-US" sz="1000" i="1">
                <a:solidFill>
                  <a:schemeClr val="tx1">
                    <a:lumMod val="65000"/>
                    <a:lumOff val="35000"/>
                  </a:schemeClr>
                </a:solidFill>
              </a:rPr>
              <a:t>파일의 크기를 바이트 단위로 반환하며 비어있다면 </a:t>
            </a:r>
            <a:r>
              <a:rPr lang="en-US" altLang="ko-KR" sz="1000" i="1">
                <a:solidFill>
                  <a:schemeClr val="tx1">
                    <a:lumMod val="65000"/>
                    <a:lumOff val="35000"/>
                  </a:schemeClr>
                </a:solidFill>
              </a:rPr>
              <a:t>0</a:t>
            </a:r>
            <a:r>
              <a:rPr lang="ko-KR" altLang="en-US" sz="1000" i="1">
                <a:solidFill>
                  <a:schemeClr val="tx1">
                    <a:lumMod val="65000"/>
                    <a:lumOff val="35000"/>
                  </a:schemeClr>
                </a:solidFill>
              </a:rPr>
              <a:t> 을 반환 한다</a:t>
            </a:r>
          </a:p>
        </p:txBody>
      </p:sp>
      <p:sp>
        <p:nvSpPr>
          <p:cNvPr id="10" name="직사각형 9">
            <a:extLst>
              <a:ext uri="{FF2B5EF4-FFF2-40B4-BE49-F238E27FC236}">
                <a16:creationId xmlns:a16="http://schemas.microsoft.com/office/drawing/2014/main" id="{CE63CF37-B7CD-01C6-14AC-410D94A49E45}"/>
              </a:ext>
            </a:extLst>
          </p:cNvPr>
          <p:cNvSpPr/>
          <p:nvPr/>
        </p:nvSpPr>
        <p:spPr>
          <a:xfrm>
            <a:off x="198756" y="4182853"/>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7" name="TextBox 16">
            <a:extLst>
              <a:ext uri="{FF2B5EF4-FFF2-40B4-BE49-F238E27FC236}">
                <a16:creationId xmlns:a16="http://schemas.microsoft.com/office/drawing/2014/main" id="{1C2A61A7-DEBD-95FC-305D-949424631FB9}"/>
              </a:ext>
            </a:extLst>
          </p:cNvPr>
          <p:cNvSpPr txBox="1"/>
          <p:nvPr/>
        </p:nvSpPr>
        <p:spPr>
          <a:xfrm>
            <a:off x="582433" y="4603291"/>
            <a:ext cx="4739375" cy="1594667"/>
          </a:xfrm>
          <a:prstGeom prst="rect">
            <a:avLst/>
          </a:prstGeom>
          <a:solidFill>
            <a:schemeClr val="tx1"/>
          </a:solidFill>
        </p:spPr>
        <p:txBody>
          <a:bodyPr wrap="square">
            <a:spAutoFit/>
          </a:bodyPr>
          <a:lstStyle/>
          <a:p>
            <a:pPr>
              <a:lnSpc>
                <a:spcPct val="150000"/>
              </a:lnSpc>
            </a:pP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"/uploadMultiple"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highlight>
                  <a:srgbClr val="1E1F22"/>
                </a:highlight>
              </a:rPr>
              <a:t>u</a:t>
            </a:r>
            <a:r>
              <a:rPr lang="en-US" altLang="ko-KR" sz="1100">
                <a:solidFill>
                  <a:srgbClr val="56A8F5"/>
                </a:solidFill>
                <a:effectLst/>
                <a:highlight>
                  <a:srgbClr val="1E1F22"/>
                </a:highlight>
              </a:rPr>
              <a:t>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"files"</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 {</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String originalFilename = 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chemeClr val="bg1">
                    <a:lumMod val="75000"/>
                  </a:schemeClr>
                </a:solidFill>
                <a:effectLst/>
                <a:highlight>
                  <a:srgbClr val="1E1F22"/>
                </a:highlight>
              </a:rPr>
              <a:t>. . . </a:t>
            </a:r>
          </a:p>
          <a:p>
            <a:pPr>
              <a:lnSpc>
                <a:spcPct val="150000"/>
              </a:lnSpc>
            </a:pPr>
            <a:r>
              <a:rPr lang="en-US" altLang="ko-KR" sz="1100">
                <a:solidFill>
                  <a:srgbClr val="CF8E6D"/>
                </a:solidFill>
                <a:effectLst/>
                <a:highlight>
                  <a:srgbClr val="1E1F22"/>
                </a:highlight>
              </a:rPr>
              <a:t>    return </a:t>
            </a:r>
            <a:r>
              <a:rPr lang="en-US" altLang="ko-KR" sz="1100">
                <a:solidFill>
                  <a:srgbClr val="6AAB73"/>
                </a:solidFill>
                <a:effectLst/>
                <a:highlight>
                  <a:srgbClr val="1E1F22"/>
                </a:highlight>
              </a:rPr>
              <a:t>"</a:t>
            </a:r>
            <a:r>
              <a:rPr lang="en-US" altLang="ko-KR" sz="1100">
                <a:solidFill>
                  <a:srgbClr val="6AAB73"/>
                </a:solidFill>
                <a:effectLst/>
                <a:highlight>
                  <a:srgbClr val="1E1F22"/>
                </a:highlight>
                <a:latin typeface="Menlo-Regular" panose="020B0609030804020204" pitchFamily="49" charset="0"/>
              </a:rPr>
              <a:t>list</a:t>
            </a:r>
            <a:r>
              <a:rPr lang="en-US" altLang="ko-KR" sz="1100">
                <a:solidFill>
                  <a:srgbClr val="6AAB73"/>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28" name="TextBox 27">
            <a:extLst>
              <a:ext uri="{FF2B5EF4-FFF2-40B4-BE49-F238E27FC236}">
                <a16:creationId xmlns:a16="http://schemas.microsoft.com/office/drawing/2014/main" id="{C30E53D8-A942-9CE5-FF04-6F7D9E9DA228}"/>
              </a:ext>
            </a:extLst>
          </p:cNvPr>
          <p:cNvSpPr txBox="1"/>
          <p:nvPr/>
        </p:nvSpPr>
        <p:spPr>
          <a:xfrm>
            <a:off x="2803806" y="2573010"/>
            <a:ext cx="8559138" cy="246221"/>
          </a:xfrm>
          <a:prstGeom prst="rect">
            <a:avLst/>
          </a:prstGeom>
          <a:noFill/>
        </p:spPr>
        <p:txBody>
          <a:bodyPr wrap="square">
            <a:spAutoFit/>
          </a:bodyPr>
          <a:lstStyle/>
          <a:p>
            <a:r>
              <a:rPr lang="ko-KR" altLang="en-US" sz="1000" i="1">
                <a:solidFill>
                  <a:schemeClr val="tx1">
                    <a:lumMod val="65000"/>
                    <a:lumOff val="35000"/>
                  </a:schemeClr>
                </a:solidFill>
              </a:rPr>
              <a:t>받은 파일을 지정된 목적지 파일로 전송한다</a:t>
            </a:r>
            <a:r>
              <a:rPr lang="en-US" altLang="ko-KR" sz="1000" i="1">
                <a:solidFill>
                  <a:schemeClr val="tx1">
                    <a:lumMod val="65000"/>
                    <a:lumOff val="35000"/>
                  </a:schemeClr>
                </a:solidFill>
              </a:rPr>
              <a:t>. </a:t>
            </a:r>
            <a:r>
              <a:rPr lang="ko-KR" altLang="en-US" sz="1000" i="1">
                <a:solidFill>
                  <a:schemeClr val="tx1">
                    <a:lumMod val="65000"/>
                    <a:lumOff val="35000"/>
                  </a:schemeClr>
                </a:solidFill>
              </a:rPr>
              <a:t>목적지 파일이 이미 존재하면 먼저 삭제되며 한 번 이동된 파일은 재전송할 수 없으므로 이 메서드는 한 번만 호출해야 한다</a:t>
            </a:r>
          </a:p>
        </p:txBody>
      </p:sp>
      <p:sp>
        <p:nvSpPr>
          <p:cNvPr id="2" name="TextBox 1">
            <a:extLst>
              <a:ext uri="{FF2B5EF4-FFF2-40B4-BE49-F238E27FC236}">
                <a16:creationId xmlns:a16="http://schemas.microsoft.com/office/drawing/2014/main" id="{937CEA9F-5BA2-F78F-00E7-0C3C5C47361A}"/>
              </a:ext>
            </a:extLst>
          </p:cNvPr>
          <p:cNvSpPr txBox="1"/>
          <p:nvPr/>
        </p:nvSpPr>
        <p:spPr>
          <a:xfrm>
            <a:off x="5731295" y="4603291"/>
            <a:ext cx="4739375" cy="1848583"/>
          </a:xfrm>
          <a:prstGeom prst="rect">
            <a:avLst/>
          </a:prstGeom>
          <a:solidFill>
            <a:schemeClr val="tx1"/>
          </a:solidFill>
        </p:spPr>
        <p:txBody>
          <a:bodyPr wrap="square">
            <a:spAutoFit/>
          </a:bodyPr>
          <a:lstStyle/>
          <a:p>
            <a:pPr>
              <a:lnSpc>
                <a:spcPct val="150000"/>
              </a:lnSpc>
            </a:pP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"/uploadMultiple"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highlight>
                  <a:srgbClr val="1E1F22"/>
                </a:highlight>
              </a:rPr>
              <a:t>u</a:t>
            </a:r>
            <a:r>
              <a:rPr lang="en-US" altLang="ko-KR" sz="1100">
                <a:solidFill>
                  <a:srgbClr val="56A8F5"/>
                </a:solidFill>
                <a:effectLst/>
                <a:highlight>
                  <a:srgbClr val="1E1F22"/>
                </a:highlight>
              </a:rPr>
              <a:t>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"files"</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List</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MultipartFile</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files</a:t>
            </a:r>
            <a:r>
              <a:rPr lang="en-US" altLang="ko-KR" sz="1100">
                <a:solidFill>
                  <a:srgbClr val="E8BA36"/>
                </a:solidFill>
                <a:effectLst/>
                <a:highlight>
                  <a:srgbClr val="1E1F22"/>
                </a:highlight>
              </a:rPr>
              <a:t>) {</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for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file : files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359FF4"/>
                </a:solidFill>
                <a:effectLst/>
                <a:highlight>
                  <a:srgbClr val="1E1F22"/>
                </a:highlight>
              </a:rPr>
            </a:br>
            <a:r>
              <a:rPr lang="en-US" altLang="ko-KR" sz="1100">
                <a:solidFill>
                  <a:schemeClr val="bg1">
                    <a:lumMod val="65000"/>
                  </a:schemeClr>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파일 업로드 처리</a:t>
            </a:r>
            <a:r>
              <a:rPr lang="en-US" altLang="ko-KR" sz="1100">
                <a:solidFill>
                  <a:schemeClr val="bg1">
                    <a:lumMod val="50000"/>
                  </a:schemeClr>
                </a:solidFill>
                <a:highlight>
                  <a:srgbClr val="1E1F22"/>
                </a:highlight>
              </a:rPr>
              <a:t>..</a:t>
            </a:r>
            <a:br>
              <a:rPr lang="en-US" altLang="ko-KR" sz="1100">
                <a:solidFill>
                  <a:schemeClr val="bg1">
                    <a:lumMod val="65000"/>
                  </a:schemeClr>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a:t>
            </a:r>
            <a:r>
              <a:rPr lang="en-US" altLang="ko-KR" sz="1100">
                <a:solidFill>
                  <a:srgbClr val="6AAB73"/>
                </a:solidFill>
                <a:effectLst/>
                <a:highlight>
                  <a:srgbClr val="1E1F22"/>
                </a:highlight>
                <a:latin typeface="Menlo-Regular" panose="020B0609030804020204" pitchFamily="49" charset="0"/>
              </a:rPr>
              <a:t>list</a:t>
            </a:r>
            <a:r>
              <a:rPr lang="en-US" altLang="ko-KR" sz="1100">
                <a:solidFill>
                  <a:srgbClr val="6AAB73"/>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3" name="직사각형 2">
            <a:extLst>
              <a:ext uri="{FF2B5EF4-FFF2-40B4-BE49-F238E27FC236}">
                <a16:creationId xmlns:a16="http://schemas.microsoft.com/office/drawing/2014/main" id="{6B9C9046-C11C-A08F-3444-501627954C82}"/>
              </a:ext>
            </a:extLst>
          </p:cNvPr>
          <p:cNvSpPr/>
          <p:nvPr/>
        </p:nvSpPr>
        <p:spPr>
          <a:xfrm>
            <a:off x="5730239" y="4171545"/>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구현</a:t>
            </a:r>
          </a:p>
        </p:txBody>
      </p:sp>
    </p:spTree>
    <p:extLst>
      <p:ext uri="{BB962C8B-B14F-4D97-AF65-F5344CB8AC3E}">
        <p14:creationId xmlns:p14="http://schemas.microsoft.com/office/powerpoint/2010/main" val="12989670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10288" y="449569"/>
            <a:ext cx="11821794"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MultipartProperties</a:t>
            </a:r>
            <a:r>
              <a:rPr lang="ko-KR" altLang="en-US" sz="1200"/>
              <a:t> 는 </a:t>
            </a:r>
            <a:r>
              <a:rPr lang="en-US" altLang="ko-KR" sz="1200"/>
              <a:t>Multipart(</a:t>
            </a:r>
            <a:r>
              <a:rPr lang="ko-KR" altLang="en-US" sz="1200"/>
              <a:t>파일 업로드</a:t>
            </a:r>
            <a:r>
              <a:rPr lang="en-US" altLang="ko-KR" sz="1200"/>
              <a:t>)</a:t>
            </a:r>
            <a:r>
              <a:rPr lang="ko-KR" altLang="en-US" sz="1200"/>
              <a:t>에 대한 주요 설정 값들을 관리하며</a:t>
            </a:r>
            <a:r>
              <a:rPr lang="en-US" altLang="ko-KR" sz="1200"/>
              <a:t> Spring Boot</a:t>
            </a:r>
            <a:r>
              <a:rPr lang="ko-KR" altLang="en-US" sz="1200"/>
              <a:t> 에서 파일 업로드와 관련된 동작을 손쉽게 제어할 수 있게 해 준다</a:t>
            </a:r>
            <a:r>
              <a:rPr lang="en-US" altLang="ko-KR" sz="1200"/>
              <a:t>.</a:t>
            </a:r>
          </a:p>
          <a:p>
            <a:pPr marL="171450" indent="-171450">
              <a:lnSpc>
                <a:spcPct val="150000"/>
              </a:lnSpc>
              <a:buFont typeface="Arial" panose="020B0604020202020204" pitchFamily="34" charset="0"/>
              <a:buChar char="•"/>
            </a:pPr>
            <a:r>
              <a:rPr lang="en-US" altLang="ko-KR" sz="1200"/>
              <a:t>application.properties(yml) </a:t>
            </a:r>
            <a:r>
              <a:rPr lang="ko-KR" altLang="en-US" sz="1200"/>
              <a:t>에서 </a:t>
            </a:r>
            <a:r>
              <a:rPr lang="en-US" altLang="ko-KR" sz="1200"/>
              <a:t>spring.servlet.multipart.* </a:t>
            </a:r>
            <a:r>
              <a:rPr lang="ko-KR" altLang="en-US" sz="1200"/>
              <a:t>를 중심으로 설정하며</a:t>
            </a:r>
            <a:r>
              <a:rPr lang="en-US" altLang="ko-KR" sz="1200"/>
              <a:t> </a:t>
            </a:r>
            <a:r>
              <a:rPr lang="ko-KR" altLang="en-US" sz="1200"/>
              <a:t>이를 통해 파일 크기 제한</a:t>
            </a:r>
            <a:r>
              <a:rPr lang="en-US" altLang="ko-KR" sz="1200"/>
              <a:t>, </a:t>
            </a:r>
            <a:r>
              <a:rPr lang="ko-KR" altLang="en-US" sz="1200"/>
              <a:t>임시 저장 경로</a:t>
            </a:r>
            <a:r>
              <a:rPr lang="en-US" altLang="ko-KR" sz="1200"/>
              <a:t>, </a:t>
            </a:r>
            <a:r>
              <a:rPr lang="ko-KR" altLang="en-US" sz="1200"/>
              <a:t>요청 크기 제한 등 다양한 옵션을 간단하게 지정할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47641" y="123067"/>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속성 설정</a:t>
            </a:r>
          </a:p>
        </p:txBody>
      </p:sp>
      <p:sp>
        <p:nvSpPr>
          <p:cNvPr id="24" name="TextBox 23">
            <a:extLst>
              <a:ext uri="{FF2B5EF4-FFF2-40B4-BE49-F238E27FC236}">
                <a16:creationId xmlns:a16="http://schemas.microsoft.com/office/drawing/2014/main" id="{CD935CBE-F49C-5C37-AB19-8618590B4435}"/>
              </a:ext>
            </a:extLst>
          </p:cNvPr>
          <p:cNvSpPr txBox="1"/>
          <p:nvPr/>
        </p:nvSpPr>
        <p:spPr>
          <a:xfrm>
            <a:off x="654928" y="5258291"/>
            <a:ext cx="6594349" cy="1340752"/>
          </a:xfrm>
          <a:prstGeom prst="rect">
            <a:avLst/>
          </a:prstGeom>
          <a:solidFill>
            <a:schemeClr val="tx1"/>
          </a:solidFill>
        </p:spPr>
        <p:txBody>
          <a:bodyPr wrap="square">
            <a:spAutoFit/>
          </a:bodyPr>
          <a:lstStyle/>
          <a:p>
            <a:pPr>
              <a:lnSpc>
                <a:spcPct val="150000"/>
              </a:lnSpc>
            </a:pPr>
            <a:r>
              <a:rPr lang="en-US" altLang="ko-KR" sz="1100">
                <a:solidFill>
                  <a:srgbClr val="BCBEC4"/>
                </a:solidFill>
                <a:effectLst/>
                <a:highlight>
                  <a:srgbClr val="1E1F22"/>
                </a:highlight>
              </a:rPr>
              <a:t>spring.servlet.multipart.enabled=</a:t>
            </a:r>
            <a:r>
              <a:rPr lang="en-US" altLang="ko-KR" sz="1100">
                <a:solidFill>
                  <a:srgbClr val="CF8E6D"/>
                </a:solidFill>
                <a:effectLst/>
                <a:highlight>
                  <a:srgbClr val="1E1F22"/>
                </a:highlight>
              </a:rPr>
              <a:t>true</a:t>
            </a:r>
            <a:br>
              <a:rPr lang="en-US" altLang="ko-KR" sz="1100">
                <a:solidFill>
                  <a:srgbClr val="CF8E6D"/>
                </a:solidFill>
                <a:effectLst/>
                <a:highlight>
                  <a:srgbClr val="1E1F22"/>
                </a:highlight>
              </a:rPr>
            </a:br>
            <a:r>
              <a:rPr lang="en-US" altLang="ko-KR" sz="1100">
                <a:solidFill>
                  <a:srgbClr val="BCBEC4"/>
                </a:solidFill>
                <a:effectLst/>
                <a:highlight>
                  <a:srgbClr val="1E1F22"/>
                </a:highlight>
              </a:rPr>
              <a:t>spring.servlet.multipart.location=/tmp/upload</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spring.servlet.multipart.max-file-size=</a:t>
            </a:r>
            <a:r>
              <a:rPr lang="en-US" altLang="ko-KR" sz="1100">
                <a:solidFill>
                  <a:srgbClr val="2AACB8"/>
                </a:solidFill>
                <a:effectLst/>
                <a:highlight>
                  <a:srgbClr val="1E1F22"/>
                </a:highlight>
              </a:rPr>
              <a:t>10</a:t>
            </a:r>
            <a:r>
              <a:rPr lang="en-US" altLang="ko-KR" sz="1100">
                <a:solidFill>
                  <a:srgbClr val="BCBEC4"/>
                </a:solidFill>
                <a:effectLst/>
                <a:highlight>
                  <a:srgbClr val="1E1F22"/>
                </a:highlight>
              </a:rPr>
              <a:t>MB</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spring.servlet.multipart.max-request-size=</a:t>
            </a:r>
            <a:r>
              <a:rPr lang="en-US" altLang="ko-KR" sz="1100">
                <a:solidFill>
                  <a:srgbClr val="2AACB8"/>
                </a:solidFill>
                <a:effectLst/>
                <a:highlight>
                  <a:srgbClr val="1E1F22"/>
                </a:highlight>
              </a:rPr>
              <a:t>30</a:t>
            </a:r>
            <a:r>
              <a:rPr lang="en-US" altLang="ko-KR" sz="1100">
                <a:solidFill>
                  <a:srgbClr val="BCBEC4"/>
                </a:solidFill>
                <a:effectLst/>
                <a:highlight>
                  <a:srgbClr val="1E1F22"/>
                </a:highlight>
              </a:rPr>
              <a:t>MB</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spring.servlet.multipart.resolve-lazily=</a:t>
            </a:r>
            <a:r>
              <a:rPr lang="en-US" altLang="ko-KR" sz="1100">
                <a:solidFill>
                  <a:srgbClr val="CF8E6D"/>
                </a:solidFill>
                <a:effectLst/>
                <a:highlight>
                  <a:srgbClr val="1E1F22"/>
                </a:highlight>
              </a:rPr>
              <a:t>true</a:t>
            </a:r>
            <a:endParaRPr lang="en-US" altLang="ko-KR" sz="1100">
              <a:solidFill>
                <a:srgbClr val="BCBEC4"/>
              </a:solidFill>
              <a:effectLst/>
              <a:highlight>
                <a:srgbClr val="1E1F22"/>
              </a:highlight>
            </a:endParaRPr>
          </a:p>
        </p:txBody>
      </p:sp>
      <p:sp>
        <p:nvSpPr>
          <p:cNvPr id="3" name="TextBox 2">
            <a:extLst>
              <a:ext uri="{FF2B5EF4-FFF2-40B4-BE49-F238E27FC236}">
                <a16:creationId xmlns:a16="http://schemas.microsoft.com/office/drawing/2014/main" id="{DE1A74D2-3CCD-DCB7-7C99-09D223FDE82A}"/>
              </a:ext>
            </a:extLst>
          </p:cNvPr>
          <p:cNvSpPr txBox="1"/>
          <p:nvPr/>
        </p:nvSpPr>
        <p:spPr>
          <a:xfrm>
            <a:off x="458809" y="1072817"/>
            <a:ext cx="11422903" cy="4280852"/>
          </a:xfrm>
          <a:prstGeom prst="rect">
            <a:avLst/>
          </a:prstGeom>
          <a:noFill/>
        </p:spPr>
        <p:txBody>
          <a:bodyPr wrap="square">
            <a:spAutoFit/>
          </a:bodyPr>
          <a:lstStyle/>
          <a:p>
            <a:pPr>
              <a:lnSpc>
                <a:spcPct val="120000"/>
              </a:lnSpc>
            </a:pPr>
            <a:r>
              <a:rPr lang="en-US" altLang="ko-KR" sz="1200" b="1"/>
              <a:t>1.  </a:t>
            </a:r>
            <a:r>
              <a:rPr lang="ko-KR" altLang="en-US" sz="1200" b="1"/>
              <a:t>enabled</a:t>
            </a:r>
          </a:p>
          <a:p>
            <a:pPr>
              <a:lnSpc>
                <a:spcPct val="120000"/>
              </a:lnSpc>
            </a:pPr>
            <a:r>
              <a:rPr lang="ko-KR" altLang="en-US" sz="1200"/>
              <a:t>  </a:t>
            </a:r>
            <a:r>
              <a:rPr lang="en-US" altLang="ko-KR" sz="1200"/>
              <a:t>-</a:t>
            </a:r>
            <a:r>
              <a:rPr lang="ko-KR" altLang="en-US" sz="1200"/>
              <a:t> spring.servlet.multipart.enabled (기본값: true)</a:t>
            </a:r>
          </a:p>
          <a:p>
            <a:pPr>
              <a:lnSpc>
                <a:spcPct val="120000"/>
              </a:lnSpc>
            </a:pPr>
            <a:r>
              <a:rPr lang="ko-KR" altLang="en-US" sz="1200"/>
              <a:t>  </a:t>
            </a:r>
            <a:r>
              <a:rPr lang="en-US" altLang="ko-KR" sz="1200"/>
              <a:t>-</a:t>
            </a:r>
            <a:r>
              <a:rPr lang="ko-KR" altLang="en-US" sz="1200"/>
              <a:t> 파일 업로드(멀티파트)를 지원할지 여부를 설정하며 true 로 설정하면 멀티파트 업로드 기능이 활성화되며, false 로 설정하면 비활성화 된다</a:t>
            </a:r>
          </a:p>
          <a:p>
            <a:pPr>
              <a:lnSpc>
                <a:spcPct val="120000"/>
              </a:lnSpc>
            </a:pPr>
            <a:endParaRPr lang="en-US" altLang="ko-KR" sz="1200"/>
          </a:p>
          <a:p>
            <a:pPr>
              <a:lnSpc>
                <a:spcPct val="120000"/>
              </a:lnSpc>
            </a:pPr>
            <a:r>
              <a:rPr lang="en-US" altLang="ko-KR" sz="1200" b="1"/>
              <a:t>2.  </a:t>
            </a:r>
            <a:r>
              <a:rPr lang="ko-KR" altLang="en-US" sz="1200" b="1"/>
              <a:t>maxFileSize</a:t>
            </a:r>
          </a:p>
          <a:p>
            <a:pPr>
              <a:lnSpc>
                <a:spcPct val="120000"/>
              </a:lnSpc>
            </a:pPr>
            <a:r>
              <a:rPr lang="ko-KR" altLang="en-US" sz="1200"/>
              <a:t> </a:t>
            </a:r>
            <a:r>
              <a:rPr lang="en-US" altLang="ko-KR" sz="1200"/>
              <a:t>-</a:t>
            </a:r>
            <a:r>
              <a:rPr lang="ko-KR" altLang="en-US" sz="1200"/>
              <a:t> spring.servlet.multipart.max-file-size (기본값: 1MB)</a:t>
            </a:r>
          </a:p>
          <a:p>
            <a:pPr>
              <a:lnSpc>
                <a:spcPct val="120000"/>
              </a:lnSpc>
            </a:pPr>
            <a:r>
              <a:rPr lang="ko-KR" altLang="en-US" sz="1200"/>
              <a:t> </a:t>
            </a:r>
            <a:r>
              <a:rPr lang="en-US" altLang="ko-KR" sz="1200"/>
              <a:t>-</a:t>
            </a:r>
            <a:r>
              <a:rPr lang="ko-KR" altLang="en-US" sz="1200"/>
              <a:t> 업로드 가능한 단일 파일의 최대 사이즈를 제한하며 10MB, 1GB 등과 같은 식으로 원하는 크기를 문자열로 설정할 수 있다</a:t>
            </a:r>
            <a:endParaRPr lang="en-US" altLang="ko-KR" sz="1200"/>
          </a:p>
          <a:p>
            <a:pPr>
              <a:lnSpc>
                <a:spcPct val="120000"/>
              </a:lnSpc>
            </a:pPr>
            <a:endParaRPr lang="ko-KR" altLang="en-US" sz="1200"/>
          </a:p>
          <a:p>
            <a:pPr>
              <a:lnSpc>
                <a:spcPct val="120000"/>
              </a:lnSpc>
            </a:pPr>
            <a:r>
              <a:rPr lang="en-US" altLang="ko-KR" sz="1200" b="1"/>
              <a:t>3.  </a:t>
            </a:r>
            <a:r>
              <a:rPr lang="ko-KR" altLang="en-US" sz="1200" b="1"/>
              <a:t>maxRequestSize</a:t>
            </a:r>
          </a:p>
          <a:p>
            <a:pPr>
              <a:lnSpc>
                <a:spcPct val="120000"/>
              </a:lnSpc>
            </a:pPr>
            <a:r>
              <a:rPr lang="ko-KR" altLang="en-US" sz="1200"/>
              <a:t> </a:t>
            </a:r>
            <a:r>
              <a:rPr lang="en-US" altLang="ko-KR" sz="1200"/>
              <a:t>-</a:t>
            </a:r>
            <a:r>
              <a:rPr lang="ko-KR" altLang="en-US" sz="1200"/>
              <a:t> spring.servlet.multipart.max-request-size (기본값: 10MB)</a:t>
            </a:r>
          </a:p>
          <a:p>
            <a:pPr>
              <a:lnSpc>
                <a:spcPct val="120000"/>
              </a:lnSpc>
            </a:pPr>
            <a:r>
              <a:rPr lang="ko-KR" altLang="en-US" sz="1200"/>
              <a:t> </a:t>
            </a:r>
            <a:r>
              <a:rPr lang="en-US" altLang="ko-KR" sz="1200"/>
              <a:t>-</a:t>
            </a:r>
            <a:r>
              <a:rPr lang="ko-KR" altLang="en-US" sz="1200"/>
              <a:t> 멀티파트 요청 전체의 최대 사이즈를 제한하며 여러 개의 파일을 동시에 업로드하는 경우, 전체 파일 사이즈 합이 이 값을 넘지 않도록 설정합니다.</a:t>
            </a:r>
            <a:endParaRPr lang="en-US" altLang="ko-KR" sz="1200"/>
          </a:p>
          <a:p>
            <a:pPr>
              <a:lnSpc>
                <a:spcPct val="120000"/>
              </a:lnSpc>
            </a:pPr>
            <a:endParaRPr lang="ko-KR" altLang="en-US" sz="1200"/>
          </a:p>
          <a:p>
            <a:pPr>
              <a:lnSpc>
                <a:spcPct val="120000"/>
              </a:lnSpc>
            </a:pPr>
            <a:r>
              <a:rPr lang="en-US" altLang="ko-KR" sz="1200" b="1"/>
              <a:t>4.  </a:t>
            </a:r>
            <a:r>
              <a:rPr lang="ko-KR" altLang="en-US" sz="1200" b="1"/>
              <a:t>location</a:t>
            </a:r>
          </a:p>
          <a:p>
            <a:pPr>
              <a:lnSpc>
                <a:spcPct val="120000"/>
              </a:lnSpc>
            </a:pPr>
            <a:r>
              <a:rPr lang="ko-KR" altLang="en-US" sz="1200"/>
              <a:t> </a:t>
            </a:r>
            <a:r>
              <a:rPr lang="en-US" altLang="ko-KR" sz="1200"/>
              <a:t>-</a:t>
            </a:r>
            <a:r>
              <a:rPr lang="ko-KR" altLang="en-US" sz="1200"/>
              <a:t> spring.servlet.multipart.location</a:t>
            </a:r>
          </a:p>
          <a:p>
            <a:pPr>
              <a:lnSpc>
                <a:spcPct val="120000"/>
              </a:lnSpc>
            </a:pPr>
            <a:r>
              <a:rPr lang="ko-KR" altLang="en-US" sz="1200"/>
              <a:t> </a:t>
            </a:r>
            <a:r>
              <a:rPr lang="en-US" altLang="ko-KR" sz="1200"/>
              <a:t>-</a:t>
            </a:r>
            <a:r>
              <a:rPr lang="ko-KR" altLang="en-US" sz="1200"/>
              <a:t> 파일 업로드 중 임시로 파일을 저장할 경로를 지정하며 지정하지 않으면, 서블릿 스펙에 따라 임시 폴더(예: /tmp)가 기본값으로 사용됩니다.</a:t>
            </a:r>
            <a:endParaRPr lang="en-US" altLang="ko-KR" sz="1200"/>
          </a:p>
          <a:p>
            <a:pPr>
              <a:lnSpc>
                <a:spcPct val="120000"/>
              </a:lnSpc>
            </a:pPr>
            <a:endParaRPr lang="ko-KR" altLang="en-US" sz="1200"/>
          </a:p>
          <a:p>
            <a:pPr>
              <a:lnSpc>
                <a:spcPct val="120000"/>
              </a:lnSpc>
            </a:pPr>
            <a:r>
              <a:rPr lang="en-US" altLang="ko-KR" sz="1200" b="1"/>
              <a:t>5. resolve-lazily</a:t>
            </a:r>
            <a:r>
              <a:rPr lang="en-US" altLang="ko-KR" sz="1200"/>
              <a:t> (</a:t>
            </a:r>
            <a:r>
              <a:rPr lang="ko-KR" altLang="en-US" sz="1200"/>
              <a:t>기본값</a:t>
            </a:r>
            <a:r>
              <a:rPr lang="en-US" altLang="ko-KR" sz="1200"/>
              <a:t>:</a:t>
            </a:r>
            <a:r>
              <a:rPr lang="ko-KR" altLang="en-US" sz="1200"/>
              <a:t> </a:t>
            </a:r>
            <a:r>
              <a:rPr lang="en-US" altLang="ko-KR" sz="1200"/>
              <a:t>false)</a:t>
            </a:r>
            <a:endParaRPr lang="ko-KR" altLang="en-US" sz="1200"/>
          </a:p>
          <a:p>
            <a:pPr>
              <a:lnSpc>
                <a:spcPct val="120000"/>
              </a:lnSpc>
            </a:pPr>
            <a:r>
              <a:rPr lang="ko-KR" altLang="en-US" sz="1200"/>
              <a:t> </a:t>
            </a:r>
            <a:r>
              <a:rPr lang="en-US" altLang="ko-KR" sz="1200"/>
              <a:t>-</a:t>
            </a:r>
            <a:r>
              <a:rPr lang="ko-KR" altLang="en-US" sz="1200"/>
              <a:t> 요청이 들어온 즉시 멀티파트 데이터를 해석하고 저장할 것인지 컨트롤러나 필터</a:t>
            </a:r>
            <a:r>
              <a:rPr lang="en-US" altLang="ko-KR" sz="1200"/>
              <a:t>/</a:t>
            </a:r>
            <a:r>
              <a:rPr lang="ko-KR" altLang="en-US" sz="1200"/>
              <a:t>인터셉터에서 </a:t>
            </a:r>
            <a:r>
              <a:rPr lang="en-US" altLang="ko-KR" sz="1200"/>
              <a:t>MultipartFile</a:t>
            </a:r>
            <a:r>
              <a:rPr lang="ko-KR" altLang="en-US" sz="1200"/>
              <a:t> 이나 파라미터에 접근할 때 비로소 파일을 해석하고 저장할 것인지 설정 </a:t>
            </a:r>
          </a:p>
        </p:txBody>
      </p:sp>
    </p:spTree>
    <p:extLst>
      <p:ext uri="{BB962C8B-B14F-4D97-AF65-F5344CB8AC3E}">
        <p14:creationId xmlns:p14="http://schemas.microsoft.com/office/powerpoint/2010/main" val="289411091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A9EA514-F600-54F4-CBBB-1B4F4B6C3D2E}"/>
              </a:ext>
            </a:extLst>
          </p:cNvPr>
          <p:cNvSpPr/>
          <p:nvPr/>
        </p:nvSpPr>
        <p:spPr>
          <a:xfrm>
            <a:off x="198756" y="202792"/>
            <a:ext cx="434439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@RequestParam</a:t>
            </a:r>
            <a:r>
              <a:rPr lang="ko-KR" altLang="en-US" b="1">
                <a:solidFill>
                  <a:schemeClr val="accent1">
                    <a:lumMod val="75000"/>
                  </a:schemeClr>
                </a:solidFill>
                <a:latin typeface="+mn-ea"/>
              </a:rPr>
              <a:t> 사용</a:t>
            </a:r>
          </a:p>
        </p:txBody>
      </p:sp>
      <p:sp>
        <p:nvSpPr>
          <p:cNvPr id="8" name="TextBox 7">
            <a:extLst>
              <a:ext uri="{FF2B5EF4-FFF2-40B4-BE49-F238E27FC236}">
                <a16:creationId xmlns:a16="http://schemas.microsoft.com/office/drawing/2014/main" id="{6A1C583E-861E-0252-2A12-D9261684F89D}"/>
              </a:ext>
            </a:extLst>
          </p:cNvPr>
          <p:cNvSpPr txBox="1"/>
          <p:nvPr/>
        </p:nvSpPr>
        <p:spPr>
          <a:xfrm>
            <a:off x="158541" y="649097"/>
            <a:ext cx="5340154" cy="3118161"/>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RequestParamFileUploadController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FileUploadService </a:t>
            </a:r>
            <a:r>
              <a:rPr lang="en-US" altLang="ko-KR" sz="1100">
                <a:solidFill>
                  <a:srgbClr val="C77DBB"/>
                </a:solidFill>
                <a:effectLst/>
                <a:highlight>
                  <a:srgbClr val="1E1F22"/>
                </a:highlight>
              </a:rPr>
              <a:t>uploadService</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RequestParamFileUploadController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FileUploadService uploadService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uploadService </a:t>
            </a:r>
            <a:r>
              <a:rPr lang="en-US" altLang="ko-KR" sz="1100">
                <a:solidFill>
                  <a:srgbClr val="BCBEC4"/>
                </a:solidFill>
                <a:effectLst/>
                <a:highlight>
                  <a:srgbClr val="1E1F22"/>
                </a:highlight>
              </a:rPr>
              <a:t>= uploadService;</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uploadFile</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 file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FileUploadInfo savedInfo = </a:t>
            </a:r>
            <a:r>
              <a:rPr lang="en-US" altLang="ko-KR" sz="1100">
                <a:solidFill>
                  <a:srgbClr val="C77DBB"/>
                </a:solidFill>
                <a:effectLst/>
                <a:highlight>
                  <a:srgbClr val="1E1F22"/>
                </a:highlight>
              </a:rPr>
              <a:t>fileUploadService</a:t>
            </a:r>
            <a:r>
              <a:rPr lang="en-US" altLang="ko-KR" sz="1100">
                <a:solidFill>
                  <a:srgbClr val="BCBEC4"/>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"user/list"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10" name="TextBox 9">
            <a:extLst>
              <a:ext uri="{FF2B5EF4-FFF2-40B4-BE49-F238E27FC236}">
                <a16:creationId xmlns:a16="http://schemas.microsoft.com/office/drawing/2014/main" id="{91530227-7736-C5E9-91C8-35F9ACBE46C3}"/>
              </a:ext>
            </a:extLst>
          </p:cNvPr>
          <p:cNvSpPr txBox="1"/>
          <p:nvPr/>
        </p:nvSpPr>
        <p:spPr>
          <a:xfrm>
            <a:off x="5618747" y="649097"/>
            <a:ext cx="6382753" cy="6166303"/>
          </a:xfrm>
          <a:prstGeom prst="rect">
            <a:avLst/>
          </a:prstGeom>
          <a:solidFill>
            <a:schemeClr val="bg2">
              <a:lumMod val="10000"/>
            </a:schemeClr>
          </a:solidFill>
        </p:spPr>
        <p:txBody>
          <a:bodyPr wrap="square">
            <a:spAutoFit/>
          </a:bodyPr>
          <a:lstStyle/>
          <a:p>
            <a:pPr>
              <a:lnSpc>
                <a:spcPct val="120000"/>
              </a:lnSpc>
            </a:pPr>
            <a:r>
              <a:rPr lang="en-US" altLang="ko-KR" sz="1100">
                <a:solidFill>
                  <a:srgbClr val="B3AE60"/>
                </a:solidFill>
                <a:effectLst/>
                <a:highlight>
                  <a:srgbClr val="1E1F22"/>
                </a:highlight>
              </a:rPr>
              <a:t>@Service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FileUploadService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FileUploadInfoRepository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@Value</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"${file.upload.dir:/data/uploaded}"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uploadDir</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FileUploadService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FileUploadInfoRepository fileUploadInfoRepository</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fileUploadInfoRepository </a:t>
            </a:r>
            <a:r>
              <a:rPr lang="en-US" altLang="ko-KR" sz="1100">
                <a:solidFill>
                  <a:srgbClr val="BCBEC4"/>
                </a:solidFill>
                <a:effectLst/>
                <a:highlight>
                  <a:srgbClr val="1E1F22"/>
                </a:highlight>
              </a:rPr>
              <a:t>= fileUploadInfoRepository;</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FileUploadInfo </a:t>
            </a:r>
            <a:r>
              <a:rPr lang="en-US" altLang="ko-KR" sz="1100">
                <a:solidFill>
                  <a:srgbClr val="56A8F5"/>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multipartFile</a:t>
            </a: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IOException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originalFilename = multipartFile.getOriginalFilename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원본파일명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dotIndex = originalFilename.lastIndexOf</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dotIndex &gt; </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extension = originalFilename.substring</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dotIndex</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확장자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storedFilename = UUID.randomUUID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.toString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 extension; </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실제 업로드 파일명</a:t>
            </a:r>
            <a:r>
              <a:rPr lang="en-US" altLang="ko-KR" sz="1100">
                <a:solidFill>
                  <a:schemeClr val="bg1">
                    <a:lumMod val="50000"/>
                  </a:schemeClr>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a:solidFill>
                  <a:srgbClr val="C77DBB"/>
                </a:solidFill>
                <a:effectLst/>
                <a:highlight>
                  <a:srgbClr val="1E1F22"/>
                </a:highlight>
              </a:rPr>
              <a:t>uploadDir </a:t>
            </a:r>
            <a:r>
              <a:rPr lang="en-US" altLang="ko-KR" sz="1100">
                <a:solidFill>
                  <a:srgbClr val="BCBEC4"/>
                </a:solidFill>
                <a:effectLst/>
                <a:highlight>
                  <a:srgbClr val="1E1F22"/>
                </a:highlight>
              </a:rPr>
              <a:t>+ File.separator + storedFilename;</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파일 저장 풀 경로</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destFile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FileUploadInfo uploadInfo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originalFilename, storedFilename,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multipartFile.getSize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파일 크기</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multipartFile.getContentType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chemeClr val="bg1">
                    <a:lumMod val="50000"/>
                  </a:schemeClr>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컨텐트 타입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filePath</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.save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p>
        </p:txBody>
      </p:sp>
      <p:sp>
        <p:nvSpPr>
          <p:cNvPr id="12" name="TextBox 11">
            <a:extLst>
              <a:ext uri="{FF2B5EF4-FFF2-40B4-BE49-F238E27FC236}">
                <a16:creationId xmlns:a16="http://schemas.microsoft.com/office/drawing/2014/main" id="{88DCC109-743F-6983-1506-1202A187B47A}"/>
              </a:ext>
            </a:extLst>
          </p:cNvPr>
          <p:cNvSpPr txBox="1"/>
          <p:nvPr/>
        </p:nvSpPr>
        <p:spPr>
          <a:xfrm>
            <a:off x="158541" y="3912069"/>
            <a:ext cx="5340154"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&lt;!DOCTYPE html&gt;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html</a:t>
            </a:r>
            <a:r>
              <a:rPr lang="en-US" altLang="ko-KR" sz="1100">
                <a:solidFill>
                  <a:srgbClr val="E8BA36"/>
                </a:solidFill>
                <a:effectLst/>
                <a:highlight>
                  <a:srgbClr val="1E1F22"/>
                </a:highlight>
              </a:rPr>
              <a:t>&gt;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body</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파일 선택</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&lt;/body&gt;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a:t>
            </a:r>
            <a:r>
              <a:rPr lang="en-US" altLang="ko-KR" sz="1100">
                <a:solidFill>
                  <a:srgbClr val="C77DBB"/>
                </a:solidFill>
                <a:effectLst/>
                <a:highlight>
                  <a:srgbClr val="1E1F22"/>
                </a:highlight>
              </a:rPr>
              <a:t>html</a:t>
            </a:r>
            <a:r>
              <a:rPr lang="en-US" altLang="ko-KR" sz="1100">
                <a:solidFill>
                  <a:srgbClr val="BCBEC4"/>
                </a:solidFill>
                <a:effectLst/>
                <a:highlight>
                  <a:srgbClr val="1E1F22"/>
                </a:highlight>
              </a:rPr>
              <a:t>&gt;</a:t>
            </a:r>
          </a:p>
        </p:txBody>
      </p:sp>
    </p:spTree>
    <p:extLst>
      <p:ext uri="{BB962C8B-B14F-4D97-AF65-F5344CB8AC3E}">
        <p14:creationId xmlns:p14="http://schemas.microsoft.com/office/powerpoint/2010/main" val="7150416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44180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@ModelAttribute</a:t>
            </a:r>
            <a:r>
              <a:rPr lang="ko-KR" altLang="en-US" b="1">
                <a:solidFill>
                  <a:schemeClr val="accent1">
                    <a:lumMod val="75000"/>
                  </a:schemeClr>
                </a:solidFill>
                <a:latin typeface="+mn-ea"/>
              </a:rPr>
              <a:t> 사용</a:t>
            </a:r>
          </a:p>
        </p:txBody>
      </p:sp>
      <p:sp>
        <p:nvSpPr>
          <p:cNvPr id="3" name="TextBox 2">
            <a:extLst>
              <a:ext uri="{FF2B5EF4-FFF2-40B4-BE49-F238E27FC236}">
                <a16:creationId xmlns:a16="http://schemas.microsoft.com/office/drawing/2014/main" id="{707755D4-4EF6-DAE9-594A-4E054867BC77}"/>
              </a:ext>
            </a:extLst>
          </p:cNvPr>
          <p:cNvSpPr txBox="1"/>
          <p:nvPr/>
        </p:nvSpPr>
        <p:spPr>
          <a:xfrm>
            <a:off x="519489" y="4657310"/>
            <a:ext cx="2079332" cy="1340752"/>
          </a:xfrm>
          <a:prstGeom prst="rect">
            <a:avLst/>
          </a:prstGeom>
          <a:solidFill>
            <a:schemeClr val="bg2">
              <a:lumMod val="10000"/>
            </a:schemeClr>
          </a:solidFill>
        </p:spPr>
        <p:txBody>
          <a:bodyPr wrap="square">
            <a:spAutoFit/>
          </a:bodyPr>
          <a:lstStyle/>
          <a:p>
            <a:pPr>
              <a:lnSpc>
                <a:spcPct val="150000"/>
              </a:lnSpc>
            </a:pPr>
            <a:r>
              <a:rPr lang="en-US" altLang="ko-KR" sz="1100">
                <a:solidFill>
                  <a:srgbClr val="FFC000"/>
                </a:solidFill>
                <a:highlight>
                  <a:srgbClr val="1E1F22"/>
                </a:highlight>
              </a:rPr>
              <a:t>@Data</a:t>
            </a:r>
            <a:endParaRPr lang="en-US" altLang="ko-KR" sz="1100">
              <a:solidFill>
                <a:srgbClr val="FFC000"/>
              </a:solidFill>
              <a:effectLst/>
              <a:highlight>
                <a:srgbClr val="1E1F22"/>
              </a:highlight>
            </a:endParaRPr>
          </a:p>
          <a:p>
            <a:pPr>
              <a:lnSpc>
                <a:spcPct val="150000"/>
              </a:lnSpc>
            </a:pPr>
            <a:r>
              <a:rPr lang="en-US" altLang="ko-KR" sz="1100">
                <a:solidFill>
                  <a:srgbClr val="CF8E6D"/>
                </a:solidFill>
                <a:effectLst/>
                <a:highlight>
                  <a:srgbClr val="1E1F22"/>
                </a:highlight>
              </a:rPr>
              <a:t>public class </a:t>
            </a:r>
            <a:r>
              <a:rPr lang="en-US" altLang="ko-KR" sz="1100">
                <a:solidFill>
                  <a:schemeClr val="bg1">
                    <a:lumMod val="75000"/>
                  </a:schemeClr>
                </a:solidFill>
                <a:effectLst/>
                <a:highlight>
                  <a:srgbClr val="1E1F22"/>
                </a:highlight>
              </a:rPr>
              <a:t>UploadForm</a:t>
            </a: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highlight>
                  <a:srgbClr val="1E1F22"/>
                </a:highlight>
              </a:rPr>
              <a:t>title</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private </a:t>
            </a:r>
            <a:r>
              <a:rPr lang="en-US" altLang="ko-KR" sz="1100">
                <a:solidFill>
                  <a:schemeClr val="bg1">
                    <a:lumMod val="75000"/>
                  </a:schemeClr>
                </a:solidFill>
                <a:effectLst/>
                <a:highlight>
                  <a:srgbClr val="1E1F22"/>
                </a:highlight>
              </a:rPr>
              <a:t>MultipartFile</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file</a:t>
            </a:r>
            <a:r>
              <a:rPr lang="en-US" altLang="ko-KR" sz="1100">
                <a:solidFill>
                  <a:srgbClr val="BCBEC4"/>
                </a:solidFill>
                <a:effectLst/>
                <a:highlight>
                  <a:srgbClr val="1E1F22"/>
                </a:highlight>
              </a:rPr>
              <a:t>;</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4" name="TextBox 3">
            <a:extLst>
              <a:ext uri="{FF2B5EF4-FFF2-40B4-BE49-F238E27FC236}">
                <a16:creationId xmlns:a16="http://schemas.microsoft.com/office/drawing/2014/main" id="{EB51BB18-9FA2-5F18-F0BD-D68A1F2640C5}"/>
              </a:ext>
            </a:extLst>
          </p:cNvPr>
          <p:cNvSpPr txBox="1"/>
          <p:nvPr/>
        </p:nvSpPr>
        <p:spPr>
          <a:xfrm>
            <a:off x="519489" y="1148407"/>
            <a:ext cx="5340154" cy="3372077"/>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ModelAttributeFileUploadController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FileUploadService </a:t>
            </a:r>
            <a:r>
              <a:rPr lang="en-US" altLang="ko-KR" sz="1100">
                <a:solidFill>
                  <a:srgbClr val="C77DBB"/>
                </a:solidFill>
                <a:effectLst/>
                <a:highlight>
                  <a:srgbClr val="1E1F22"/>
                </a:highlight>
              </a:rPr>
              <a:t>uploadService</a:t>
            </a:r>
            <a:r>
              <a:rPr lang="en-US" altLang="ko-KR"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ModelAttributeFileUploadController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FileUploadService uploadService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uploadService </a:t>
            </a:r>
            <a:r>
              <a:rPr lang="en-US" altLang="ko-KR" sz="1100">
                <a:solidFill>
                  <a:srgbClr val="BCBEC4"/>
                </a:solidFill>
                <a:effectLst/>
                <a:highlight>
                  <a:srgbClr val="1E1F22"/>
                </a:highlight>
              </a:rPr>
              <a:t>= uploadService;</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uploadFile</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@ModelAttribute </a:t>
            </a:r>
            <a:r>
              <a:rPr lang="en-US" altLang="ko-KR" sz="1100">
                <a:solidFill>
                  <a:schemeClr val="bg1">
                    <a:lumMod val="75000"/>
                  </a:schemeClr>
                </a:solidFill>
                <a:effectLst/>
                <a:highlight>
                  <a:srgbClr val="1E1F22"/>
                </a:highlight>
              </a:rPr>
              <a:t>UploadForm</a:t>
            </a:r>
            <a:r>
              <a:rPr lang="en-US" altLang="ko-KR" sz="1100">
                <a:solidFill>
                  <a:srgbClr val="B3AE60"/>
                </a:solidFill>
                <a:effectLst/>
                <a:highlight>
                  <a:srgbClr val="1E1F22"/>
                </a:highlight>
              </a:rPr>
              <a:t> </a:t>
            </a:r>
            <a:r>
              <a:rPr lang="en-US" altLang="ko-KR" sz="1100">
                <a:solidFill>
                  <a:schemeClr val="bg1">
                    <a:lumMod val="75000"/>
                  </a:schemeClr>
                </a:solidFill>
                <a:effectLst/>
                <a:highlight>
                  <a:srgbClr val="1E1F22"/>
                </a:highlight>
              </a:rPr>
              <a:t>form</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r>
              <a:rPr lang="ko-KR" altLang="en-US" sz="1100">
                <a:solidFill>
                  <a:srgbClr val="54A857"/>
                </a:solidFill>
                <a:effectLst/>
                <a:highlight>
                  <a:srgbClr val="1E1F22"/>
                </a:highlight>
              </a:rPr>
              <a:t>        </a:t>
            </a:r>
            <a:endParaRPr lang="en-US" altLang="ko-KR" sz="1100">
              <a:solidFill>
                <a:schemeClr val="bg1">
                  <a:lumMod val="50000"/>
                </a:schemeClr>
              </a:solidFill>
              <a:effectLst/>
              <a:highlight>
                <a:srgbClr val="1E1F22"/>
              </a:highlight>
            </a:endParaRPr>
          </a:p>
          <a:p>
            <a:pPr>
              <a:lnSpc>
                <a:spcPct val="150000"/>
              </a:lnSpc>
            </a:pPr>
            <a:r>
              <a:rPr lang="ko-KR" altLang="en-US" sz="1100">
                <a:solidFill>
                  <a:srgbClr val="54A857"/>
                </a:solidFill>
                <a:highlight>
                  <a:srgbClr val="1E1F22"/>
                </a:highlight>
              </a:rPr>
              <a:t>        </a:t>
            </a:r>
            <a:r>
              <a:rPr lang="en-US" altLang="ko-KR" sz="1100">
                <a:solidFill>
                  <a:schemeClr val="bg1">
                    <a:lumMod val="75000"/>
                  </a:schemeClr>
                </a:solidFill>
                <a:effectLst/>
                <a:highlight>
                  <a:srgbClr val="1E1F22"/>
                </a:highlight>
              </a:rPr>
              <a:t>MultipartFile file = </a:t>
            </a:r>
            <a:r>
              <a:rPr lang="en-US" altLang="ko-KR" sz="1100">
                <a:solidFill>
                  <a:srgbClr val="C77DBB"/>
                </a:solidFill>
                <a:highlight>
                  <a:srgbClr val="1E1F22"/>
                </a:highlight>
              </a:rPr>
              <a:t>form</a:t>
            </a:r>
            <a:r>
              <a:rPr lang="en-US" altLang="ko-KR" sz="1100">
                <a:solidFill>
                  <a:schemeClr val="bg1">
                    <a:lumMod val="75000"/>
                  </a:schemeClr>
                </a:solidFill>
                <a:effectLst/>
                <a:highlight>
                  <a:srgbClr val="1E1F22"/>
                </a:highlight>
              </a:rPr>
              <a:t>.getFile(); </a:t>
            </a:r>
            <a:r>
              <a:rPr lang="en-US" altLang="ko-KR" sz="1100">
                <a:solidFill>
                  <a:schemeClr val="bg1">
                    <a:lumMod val="50000"/>
                  </a:schemeClr>
                </a:solidFill>
                <a:effectLst/>
                <a:highlight>
                  <a:srgbClr val="1E1F22"/>
                </a:highlight>
              </a:rPr>
              <a:t>// DTO </a:t>
            </a:r>
            <a:r>
              <a:rPr lang="ko-KR" altLang="en-US" sz="1100">
                <a:solidFill>
                  <a:schemeClr val="bg1">
                    <a:lumMod val="50000"/>
                  </a:schemeClr>
                </a:solidFill>
                <a:effectLst/>
                <a:highlight>
                  <a:srgbClr val="1E1F22"/>
                </a:highlight>
              </a:rPr>
              <a:t>안에 있는 </a:t>
            </a:r>
            <a:r>
              <a:rPr lang="en-US" altLang="ko-KR" sz="1100">
                <a:solidFill>
                  <a:schemeClr val="bg1">
                    <a:lumMod val="50000"/>
                  </a:schemeClr>
                </a:solidFill>
                <a:effectLst/>
                <a:highlight>
                  <a:srgbClr val="1E1F22"/>
                </a:highlight>
              </a:rPr>
              <a:t>MultipartFile </a:t>
            </a:r>
            <a:r>
              <a:rPr lang="ko-KR" altLang="en-US" sz="1100">
                <a:solidFill>
                  <a:schemeClr val="bg1">
                    <a:lumMod val="50000"/>
                  </a:schemeClr>
                </a:solidFill>
                <a:effectLst/>
                <a:highlight>
                  <a:srgbClr val="1E1F22"/>
                </a:highlight>
              </a:rPr>
              <a:t>추출 </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FileUploadInfo savedInfo = </a:t>
            </a:r>
            <a:r>
              <a:rPr lang="en-US" altLang="ko-KR" sz="1100">
                <a:solidFill>
                  <a:srgbClr val="C77DBB"/>
                </a:solidFill>
                <a:effectLst/>
                <a:highlight>
                  <a:srgbClr val="1E1F22"/>
                </a:highlight>
              </a:rPr>
              <a:t>fileUploadService</a:t>
            </a:r>
            <a:r>
              <a:rPr lang="en-US" altLang="ko-KR" sz="1100">
                <a:solidFill>
                  <a:srgbClr val="BCBEC4"/>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"user/list"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6" name="TextBox 5">
            <a:extLst>
              <a:ext uri="{FF2B5EF4-FFF2-40B4-BE49-F238E27FC236}">
                <a16:creationId xmlns:a16="http://schemas.microsoft.com/office/drawing/2014/main" id="{EBA12BB5-BDA0-057D-6539-107C859E9623}"/>
              </a:ext>
            </a:extLst>
          </p:cNvPr>
          <p:cNvSpPr txBox="1"/>
          <p:nvPr/>
        </p:nvSpPr>
        <p:spPr>
          <a:xfrm>
            <a:off x="6062682" y="1148407"/>
            <a:ext cx="5746313" cy="2598788"/>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&lt;!DOCTYPE html&gt;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html</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body</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제목</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"text"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"title"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파일 선택</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&lt;/body&gt;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a:t>
            </a:r>
            <a:r>
              <a:rPr lang="en-US" altLang="ko-KR" sz="1100">
                <a:solidFill>
                  <a:srgbClr val="C77DBB"/>
                </a:solidFill>
                <a:effectLst/>
                <a:highlight>
                  <a:srgbClr val="1E1F22"/>
                </a:highlight>
              </a:rPr>
              <a:t>html</a:t>
            </a:r>
            <a:r>
              <a:rPr lang="en-US" altLang="ko-KR" sz="1100">
                <a:solidFill>
                  <a:srgbClr val="BCBEC4"/>
                </a:solidFill>
                <a:effectLst/>
                <a:highlight>
                  <a:srgbClr val="1E1F22"/>
                </a:highlight>
              </a:rPr>
              <a:t>&gt;</a:t>
            </a:r>
          </a:p>
        </p:txBody>
      </p:sp>
      <p:sp>
        <p:nvSpPr>
          <p:cNvPr id="2" name="직사각형 1">
            <a:extLst>
              <a:ext uri="{FF2B5EF4-FFF2-40B4-BE49-F238E27FC236}">
                <a16:creationId xmlns:a16="http://schemas.microsoft.com/office/drawing/2014/main" id="{FF012622-D1F4-198B-A327-BF7F224C461F}"/>
              </a:ext>
            </a:extLst>
          </p:cNvPr>
          <p:cNvSpPr/>
          <p:nvPr/>
        </p:nvSpPr>
        <p:spPr>
          <a:xfrm>
            <a:off x="394509" y="572124"/>
            <a:ext cx="10211328"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게시글과 파일업로드를 동시에 처리해야 하는 경우 객체를 구성해 다수의 폼 필드와 함께 파일을 받을 때 </a:t>
            </a:r>
            <a:r>
              <a:rPr lang="en-US" altLang="ko-KR" sz="1200"/>
              <a:t>@ModelAttribute </a:t>
            </a:r>
            <a:r>
              <a:rPr lang="ko-KR" altLang="en-US" sz="1200"/>
              <a:t>방식으로 구현 할 수 있다 </a:t>
            </a:r>
            <a:endParaRPr lang="en-US" altLang="ko-KR" sz="1200">
              <a:latin typeface="+mn-ea"/>
            </a:endParaRPr>
          </a:p>
        </p:txBody>
      </p:sp>
    </p:spTree>
    <p:extLst>
      <p:ext uri="{BB962C8B-B14F-4D97-AF65-F5344CB8AC3E}">
        <p14:creationId xmlns:p14="http://schemas.microsoft.com/office/powerpoint/2010/main" val="63867810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7E27B-6481-95BA-161A-B57FAD93F21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35DF16A-FE69-268F-B876-9B79CC39753D}"/>
              </a:ext>
            </a:extLst>
          </p:cNvPr>
          <p:cNvSpPr/>
          <p:nvPr/>
        </p:nvSpPr>
        <p:spPr>
          <a:xfrm>
            <a:off x="106702" y="110667"/>
            <a:ext cx="41074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@RequestPart</a:t>
            </a:r>
            <a:r>
              <a:rPr lang="ko-KR" altLang="en-US" b="1">
                <a:solidFill>
                  <a:schemeClr val="accent1">
                    <a:lumMod val="75000"/>
                  </a:schemeClr>
                </a:solidFill>
                <a:latin typeface="+mn-ea"/>
              </a:rPr>
              <a:t> 사용</a:t>
            </a:r>
          </a:p>
        </p:txBody>
      </p:sp>
      <p:sp>
        <p:nvSpPr>
          <p:cNvPr id="2" name="직사각형 1">
            <a:extLst>
              <a:ext uri="{FF2B5EF4-FFF2-40B4-BE49-F238E27FC236}">
                <a16:creationId xmlns:a16="http://schemas.microsoft.com/office/drawing/2014/main" id="{36D03678-A996-0436-FC96-0E4873A7A4B5}"/>
              </a:ext>
            </a:extLst>
          </p:cNvPr>
          <p:cNvSpPr/>
          <p:nvPr/>
        </p:nvSpPr>
        <p:spPr>
          <a:xfrm>
            <a:off x="345414" y="428516"/>
            <a:ext cx="5055796"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JSON + </a:t>
            </a:r>
            <a:r>
              <a:rPr lang="ko-KR" altLang="en-US" sz="1200"/>
              <a:t>파일 등 복합 멀티파트 구조 처리가 필요한 경우 주로 사용할 수 있다</a:t>
            </a:r>
            <a:endParaRPr lang="en-US" altLang="ko-KR" sz="1200">
              <a:latin typeface="+mn-ea"/>
            </a:endParaRPr>
          </a:p>
        </p:txBody>
      </p:sp>
      <p:sp>
        <p:nvSpPr>
          <p:cNvPr id="6" name="Rectangle 1">
            <a:extLst>
              <a:ext uri="{FF2B5EF4-FFF2-40B4-BE49-F238E27FC236}">
                <a16:creationId xmlns:a16="http://schemas.microsoft.com/office/drawing/2014/main" id="{40C3A1DF-C610-ABEF-49D3-895DD5436DE7}"/>
              </a:ext>
            </a:extLst>
          </p:cNvPr>
          <p:cNvSpPr>
            <a:spLocks noChangeArrowheads="1"/>
          </p:cNvSpPr>
          <p:nvPr/>
        </p:nvSpPr>
        <p:spPr bwMode="auto">
          <a:xfrm>
            <a:off x="218093" y="853548"/>
            <a:ext cx="6084323"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="uploadForm"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="@{/upload}"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 </a:t>
            </a:r>
            <a:r>
              <a:rPr kumimoji="0" lang="ko-KR" altLang="ko-KR" sz="1100" b="0" i="0" u="none" strike="noStrike" cap="none" normalizeH="0" baseline="0">
                <a:ln>
                  <a:noFill/>
                </a:ln>
                <a:solidFill>
                  <a:srgbClr val="BABABA"/>
                </a:solidFill>
                <a:effectLst/>
                <a:latin typeface="Arial Unicode MS"/>
                <a:ea typeface="JetBrains Mono"/>
              </a:rPr>
              <a:t>enctype</a:t>
            </a:r>
            <a:r>
              <a:rPr kumimoji="0" lang="ko-KR" altLang="ko-KR" sz="1100" b="0" i="0" u="none" strike="noStrike" cap="none" normalizeH="0" baseline="0">
                <a:ln>
                  <a:noFill/>
                </a:ln>
                <a:solidFill>
                  <a:srgbClr val="6AAB73"/>
                </a:solidFill>
                <a:effectLst/>
                <a:latin typeface="Arial Unicode MS"/>
                <a:ea typeface="JetBrains Mono"/>
              </a:rPr>
              <a:t>="multipart/form-data"</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파일 선택</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="userId"</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사용자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="userId"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="userId" </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="testUser"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="comment"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코멘트</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="comment"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="comment" </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이것은 코멘트입니다</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업로드</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F9ABB4A-EED2-382F-E6DD-71F8A139CF37}"/>
              </a:ext>
            </a:extLst>
          </p:cNvPr>
          <p:cNvSpPr>
            <a:spLocks noChangeArrowheads="1"/>
          </p:cNvSpPr>
          <p:nvPr/>
        </p:nvSpPr>
        <p:spPr bwMode="auto">
          <a:xfrm>
            <a:off x="6475932" y="853548"/>
            <a:ext cx="5497975" cy="56784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addEventListener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'DOMContentLoaded'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function</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uploadForm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'uploadForm'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A9B7C6"/>
                </a:solidFill>
                <a:effectLst/>
                <a:latin typeface="Arial Unicode MS"/>
                <a:ea typeface="JetBrains Mono"/>
              </a:rPr>
              <a:t>uploadForm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addEventListener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function</a:t>
            </a:r>
            <a:r>
              <a:rPr kumimoji="0" lang="ko-KR" altLang="ko-KR" sz="1100" b="0" i="0" u="none" strike="noStrike" cap="none" normalizeH="0" baseline="0">
                <a:ln>
                  <a:noFill/>
                </a:ln>
                <a:solidFill>
                  <a:srgbClr val="BCBEC4"/>
                </a:solidFill>
                <a:effectLst/>
                <a:latin typeface="Arial Unicode MS"/>
                <a:ea typeface="JetBrains Mono"/>
              </a:rPr>
              <a:t>(event)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formData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56A8F5"/>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file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A9B7C6"/>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files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length </a:t>
            </a:r>
            <a:r>
              <a:rPr kumimoji="0" lang="ko-KR" altLang="ko-KR" sz="1100" b="0" i="0" u="none" strike="noStrike" cap="none" normalizeH="0" baseline="0">
                <a:ln>
                  <a:noFill/>
                </a:ln>
                <a:solidFill>
                  <a:srgbClr val="BCBEC4"/>
                </a:solidFill>
                <a:effectLst/>
                <a:latin typeface="Arial Unicode MS"/>
                <a:ea typeface="JetBrains Mono"/>
              </a:rPr>
              <a:t>&gt; </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append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files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userIdVal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commentVal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'comment'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metaData </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userIdVal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comment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commentVal</a:t>
            </a:r>
            <a:br>
              <a:rPr kumimoji="0" lang="ko-KR" altLang="ko-KR" sz="1100" b="0" i="0" u="none" strike="noStrike" cap="none" normalizeH="0" baseline="0">
                <a:ln>
                  <a:noFill/>
                </a:ln>
                <a:solidFill>
                  <a:srgbClr val="A9B7C6"/>
                </a:solidFill>
                <a:effectLst/>
                <a:latin typeface="Arial Unicode MS"/>
                <a:ea typeface="JetBrains Mono"/>
              </a:rPr>
            </a:br>
            <a:r>
              <a:rPr kumimoji="0" lang="ko-KR" altLang="ko-KR" sz="1100" b="0" i="0" u="none" strike="noStrike" cap="none" normalizeH="0" baseline="0">
                <a:ln>
                  <a:noFill/>
                </a:ln>
                <a:solidFill>
                  <a:srgbClr val="A9B7C6"/>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A9B7C6"/>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append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"meta"</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56A8F5"/>
                </a:solidFill>
                <a:effectLst/>
                <a:latin typeface="Arial Unicode MS"/>
                <a:ea typeface="JetBrains Mono"/>
              </a:rPr>
              <a:t>Blob</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1" u="none" strike="noStrike" cap="none" normalizeH="0" baseline="0">
                <a:ln>
                  <a:noFill/>
                </a:ln>
                <a:solidFill>
                  <a:srgbClr val="C77DBA"/>
                </a:solidFill>
                <a:effectLst/>
                <a:latin typeface="Arial Unicode MS"/>
                <a:ea typeface="JetBrains Mono"/>
              </a:rPr>
              <a:t>JSON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stringify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A9B7C6"/>
                </a:solidFill>
                <a:effectLst/>
                <a:latin typeface="Arial Unicode MS"/>
                <a:ea typeface="JetBrains Mono"/>
              </a:rPr>
              <a:t>metaData</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type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"application/json"</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fetch</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upload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method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formData</a:t>
            </a:r>
            <a:br>
              <a:rPr kumimoji="0" lang="ko-KR" altLang="ko-KR" sz="1100" b="0" i="0" u="none" strike="noStrike" cap="none" normalizeH="0" baseline="0">
                <a:ln>
                  <a:noFill/>
                </a:ln>
                <a:solidFill>
                  <a:srgbClr val="A9B7C6"/>
                </a:solidFill>
                <a:effectLst/>
                <a:latin typeface="Arial Unicode MS"/>
                <a:ea typeface="JetBrains Mono"/>
              </a:rPr>
            </a:br>
            <a:r>
              <a:rPr kumimoji="0" lang="ko-KR" altLang="ko-KR" sz="1100" b="0" i="0" u="none" strike="noStrike" cap="none" normalizeH="0" baseline="0">
                <a:ln>
                  <a:noFill/>
                </a:ln>
                <a:solidFill>
                  <a:srgbClr val="A9B7C6"/>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then</a:t>
            </a:r>
            <a:r>
              <a:rPr kumimoji="0" lang="ko-KR" altLang="ko-KR" sz="1100" b="0" i="0" u="none" strike="noStrike" cap="none" normalizeH="0" baseline="0">
                <a:ln>
                  <a:noFill/>
                </a:ln>
                <a:solidFill>
                  <a:srgbClr val="BCBEC4"/>
                </a:solidFill>
                <a:effectLst/>
                <a:latin typeface="Arial Unicode MS"/>
                <a:ea typeface="JetBrains Mono"/>
              </a:rPr>
              <a:t>(response =&gt; response.</a:t>
            </a:r>
            <a:r>
              <a:rPr kumimoji="0" lang="ko-KR" altLang="ko-KR" sz="1100" b="0" i="0" u="none" strike="noStrike" cap="none" normalizeH="0" baseline="0">
                <a:ln>
                  <a:noFill/>
                </a:ln>
                <a:solidFill>
                  <a:srgbClr val="56A8F5"/>
                </a:solidFill>
                <a:effectLst/>
                <a:latin typeface="Arial Unicode MS"/>
                <a:ea typeface="JetBrains Mono"/>
              </a:rPr>
              <a:t>text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then</a:t>
            </a:r>
            <a:r>
              <a:rPr kumimoji="0" lang="ko-KR" altLang="ko-KR" sz="1100" b="0" i="0" u="none" strike="noStrike" cap="none" normalizeH="0" baseline="0">
                <a:ln>
                  <a:noFill/>
                </a:ln>
                <a:solidFill>
                  <a:srgbClr val="BCBEC4"/>
                </a:solidFill>
                <a:effectLst/>
                <a:latin typeface="Arial Unicode MS"/>
                <a:ea typeface="JetBrains Mono"/>
              </a:rPr>
              <a:t>(result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alert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응답</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result);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catch</a:t>
            </a:r>
            <a:r>
              <a:rPr kumimoji="0" lang="ko-KR" altLang="ko-KR" sz="1100" b="0" i="0" u="none" strike="noStrike" cap="none" normalizeH="0" baseline="0">
                <a:ln>
                  <a:noFill/>
                </a:ln>
                <a:solidFill>
                  <a:srgbClr val="BCBEC4"/>
                </a:solidFill>
                <a:effectLst/>
                <a:latin typeface="Arial Unicode MS"/>
                <a:ea typeface="JetBrains Mono"/>
              </a:rPr>
              <a:t>(error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console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업로드 실패</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error);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alert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업로드 중 오류가 발생했습니다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239578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94A0C72-5CA1-D5A8-C208-0BBB8BC275EB}"/>
              </a:ext>
            </a:extLst>
          </p:cNvPr>
          <p:cNvSpPr>
            <a:spLocks noChangeArrowheads="1"/>
          </p:cNvSpPr>
          <p:nvPr/>
        </p:nvSpPr>
        <p:spPr bwMode="auto">
          <a:xfrm>
            <a:off x="262803" y="251913"/>
            <a:ext cx="5140731"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RequestPartFileUploadController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FileUploadService </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RequestPartFileUploadController</a:t>
            </a:r>
            <a:r>
              <a:rPr kumimoji="0" lang="ko-KR" altLang="ko-KR" sz="1100" b="0" i="0" u="none" strike="noStrike" cap="none" normalizeH="0" baseline="0">
                <a:ln>
                  <a:noFill/>
                </a:ln>
                <a:solidFill>
                  <a:srgbClr val="BCBEC4"/>
                </a:solidFill>
                <a:effectLst/>
                <a:latin typeface="Arial Unicode MS"/>
                <a:ea typeface="JetBrains Mono"/>
              </a:rPr>
              <a:t>(FileUploadService </a:t>
            </a:r>
            <a:r>
              <a:rPr lang="en-US" altLang="ko-KR" sz="1100">
                <a:solidFill>
                  <a:srgbClr val="BCBEC4"/>
                </a:solidFill>
                <a:effectLst/>
                <a:highlight>
                  <a:srgbClr val="1E1F22"/>
                </a:highlight>
              </a:rPr>
              <a:t>uploadService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fileUploadService;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(value = </a:t>
            </a:r>
            <a:r>
              <a:rPr kumimoji="0" lang="ko-KR" altLang="ko-KR" sz="1100" b="0" i="0" u="none" strike="noStrike" cap="none" normalizeH="0" baseline="0">
                <a:ln>
                  <a:noFill/>
                </a:ln>
                <a:solidFill>
                  <a:srgbClr val="6AAB73"/>
                </a:solidFill>
                <a:effectLst/>
                <a:latin typeface="Arial Unicode MS"/>
                <a:ea typeface="JetBrains Mono"/>
              </a:rPr>
              <a:t>"/upload"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uploadFile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 MultipartFile file,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@RequestPart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"meta"</a:t>
            </a:r>
            <a:r>
              <a:rPr kumimoji="0" lang="ko-KR" altLang="ko-KR" sz="1100" b="0" i="0" u="none" strike="noStrike" cap="none" normalizeH="0" baseline="0">
                <a:ln>
                  <a:noFill/>
                </a:ln>
                <a:solidFill>
                  <a:srgbClr val="BCBEC4"/>
                </a:solidFill>
                <a:effectLst/>
                <a:latin typeface="Arial Unicode MS"/>
                <a:ea typeface="JetBrains Mono"/>
              </a:rPr>
              <a:t>) MetaData meta)</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FileUploadInfo savedInfo = </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a:t>
            </a:r>
            <a:r>
              <a:rPr kumimoji="0" lang="ko-KR" altLang="ko-KR" sz="1100" b="0" i="0" u="none" strike="noStrike" cap="none" normalizeH="0" baseline="0">
                <a:ln>
                  <a:noFill/>
                </a:ln>
                <a:solidFill>
                  <a:srgbClr val="BCBEC4"/>
                </a:solidFill>
                <a:effectLst/>
                <a:latin typeface="Arial Unicode MS"/>
                <a:ea typeface="JetBrains Mono"/>
              </a:rPr>
              <a:t>.storeFile(file);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956F7A53-1CE9-37A5-8846-41B4EE4E8A00}"/>
              </a:ext>
            </a:extLst>
          </p:cNvPr>
          <p:cNvSpPr txBox="1"/>
          <p:nvPr/>
        </p:nvSpPr>
        <p:spPr>
          <a:xfrm>
            <a:off x="262803" y="4048002"/>
            <a:ext cx="1922922" cy="1340752"/>
          </a:xfrm>
          <a:prstGeom prst="rect">
            <a:avLst/>
          </a:prstGeom>
          <a:solidFill>
            <a:schemeClr val="bg2">
              <a:lumMod val="10000"/>
            </a:schemeClr>
          </a:solidFill>
        </p:spPr>
        <p:txBody>
          <a:bodyPr wrap="square">
            <a:spAutoFit/>
          </a:bodyPr>
          <a:lstStyle/>
          <a:p>
            <a:pPr>
              <a:lnSpc>
                <a:spcPct val="150000"/>
              </a:lnSpc>
            </a:pPr>
            <a:r>
              <a:rPr lang="en-US" altLang="ko-KR" sz="1100">
                <a:solidFill>
                  <a:srgbClr val="FFC000"/>
                </a:solidFill>
                <a:highlight>
                  <a:srgbClr val="1E1F22"/>
                </a:highlight>
              </a:rPr>
              <a:t>@Data</a:t>
            </a:r>
            <a:endParaRPr lang="en-US" altLang="ko-KR" sz="1100">
              <a:solidFill>
                <a:srgbClr val="FFC000"/>
              </a:solidFill>
              <a:effectLst/>
              <a:highlight>
                <a:srgbClr val="1E1F22"/>
              </a:highlight>
            </a:endParaRPr>
          </a:p>
          <a:p>
            <a:pPr>
              <a:lnSpc>
                <a:spcPct val="150000"/>
              </a:lnSpc>
            </a:pP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MetaData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userId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comment</a:t>
            </a:r>
            <a:r>
              <a:rPr lang="en-US" altLang="ko-KR" sz="1100">
                <a:solidFill>
                  <a:srgbClr val="BCBEC4"/>
                </a:solidFill>
                <a:effectLst/>
                <a:highlight>
                  <a:srgbClr val="1E1F22"/>
                </a:highlight>
              </a:rPr>
              <a:t>;</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6" name="TextBox 5">
            <a:extLst>
              <a:ext uri="{FF2B5EF4-FFF2-40B4-BE49-F238E27FC236}">
                <a16:creationId xmlns:a16="http://schemas.microsoft.com/office/drawing/2014/main" id="{629066AC-D153-2264-EC7A-C1C62F673B67}"/>
              </a:ext>
            </a:extLst>
          </p:cNvPr>
          <p:cNvSpPr txBox="1"/>
          <p:nvPr/>
        </p:nvSpPr>
        <p:spPr>
          <a:xfrm>
            <a:off x="5595598" y="251913"/>
            <a:ext cx="6382753" cy="6166303"/>
          </a:xfrm>
          <a:prstGeom prst="rect">
            <a:avLst/>
          </a:prstGeom>
          <a:solidFill>
            <a:schemeClr val="bg2">
              <a:lumMod val="10000"/>
            </a:schemeClr>
          </a:solidFill>
        </p:spPr>
        <p:txBody>
          <a:bodyPr wrap="square">
            <a:spAutoFit/>
          </a:bodyPr>
          <a:lstStyle/>
          <a:p>
            <a:pPr>
              <a:lnSpc>
                <a:spcPct val="120000"/>
              </a:lnSpc>
            </a:pPr>
            <a:r>
              <a:rPr lang="en-US" altLang="ko-KR" sz="1100">
                <a:solidFill>
                  <a:srgbClr val="B3AE60"/>
                </a:solidFill>
                <a:effectLst/>
                <a:highlight>
                  <a:srgbClr val="1E1F22"/>
                </a:highlight>
              </a:rPr>
              <a:t>@Service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FileUploadService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FileUploadInfoRepository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@Value</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"${file.upload.dir:/data/uploaded}"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uploadDir</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FileUploadService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FileUploadInfoRepository fileUploadInfoRepository</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fileUploadInfoRepository </a:t>
            </a:r>
            <a:r>
              <a:rPr lang="en-US" altLang="ko-KR" sz="1100">
                <a:solidFill>
                  <a:srgbClr val="BCBEC4"/>
                </a:solidFill>
                <a:effectLst/>
                <a:highlight>
                  <a:srgbClr val="1E1F22"/>
                </a:highlight>
              </a:rPr>
              <a:t>= fileUploadInfoRepository;</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FileUploadInfo </a:t>
            </a:r>
            <a:r>
              <a:rPr lang="en-US" altLang="ko-KR" sz="1100">
                <a:solidFill>
                  <a:srgbClr val="56A8F5"/>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multipartFile</a:t>
            </a: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IOException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originalFilename = multipartFile.getOriginalFilename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원본파일명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dotIndex = originalFilename.lastIndexOf</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dotIndex &gt; </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extension = originalFilename.substring</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dotIndex</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확장자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storedFilename = UUID.randomUUID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.toString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 extension; </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실제 업로드 파일명</a:t>
            </a:r>
            <a:r>
              <a:rPr lang="en-US" altLang="ko-KR" sz="1100">
                <a:solidFill>
                  <a:schemeClr val="bg1">
                    <a:lumMod val="50000"/>
                  </a:schemeClr>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a:solidFill>
                  <a:srgbClr val="C77DBB"/>
                </a:solidFill>
                <a:effectLst/>
                <a:highlight>
                  <a:srgbClr val="1E1F22"/>
                </a:highlight>
              </a:rPr>
              <a:t>uploadDir </a:t>
            </a:r>
            <a:r>
              <a:rPr lang="en-US" altLang="ko-KR" sz="1100">
                <a:solidFill>
                  <a:srgbClr val="BCBEC4"/>
                </a:solidFill>
                <a:effectLst/>
                <a:highlight>
                  <a:srgbClr val="1E1F22"/>
                </a:highlight>
              </a:rPr>
              <a:t>+ File.separator + storedFilename;</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파일 저장 풀 경로</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destFile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FileUploadInfo uploadInfo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originalFilename, storedFilename,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multipartFile.getSize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파일 크기</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multipartFile.getContentType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chemeClr val="bg1">
                    <a:lumMod val="50000"/>
                  </a:schemeClr>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컨텐트 타입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filePath</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.save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p>
        </p:txBody>
      </p:sp>
    </p:spTree>
    <p:extLst>
      <p:ext uri="{BB962C8B-B14F-4D97-AF65-F5344CB8AC3E}">
        <p14:creationId xmlns:p14="http://schemas.microsoft.com/office/powerpoint/2010/main" val="410738072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212611" cy="646331"/>
          </a:xfrm>
          <a:prstGeom prst="rect">
            <a:avLst/>
          </a:prstGeom>
          <a:noFill/>
        </p:spPr>
        <p:txBody>
          <a:bodyPr wrap="none" rtlCol="0">
            <a:spAutoFit/>
          </a:bodyPr>
          <a:lstStyle/>
          <a:p>
            <a:pPr marL="571500" indent="-571500">
              <a:buFont typeface="Wingdings" panose="05000000000000000000" pitchFamily="2" charset="2"/>
              <a:buChar char="ü"/>
            </a:pPr>
            <a:r>
              <a:rPr lang="en-US" altLang="ko-KR" sz="3600" b="1">
                <a:solidFill>
                  <a:schemeClr val="accent1">
                    <a:lumMod val="75000"/>
                  </a:schemeClr>
                </a:solidFill>
                <a:latin typeface="나눔바른고딕" panose="020B0603020101020101" pitchFamily="50" charset="-127"/>
                <a:ea typeface="나눔바른고딕" panose="020B0603020101020101" pitchFamily="50" charset="-127"/>
              </a:rPr>
              <a:t>Rest Clients</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104102" cy="1131079"/>
          </a:xfrm>
          <a:prstGeom prst="rect">
            <a:avLst/>
          </a:prstGeom>
          <a:noFill/>
        </p:spPr>
        <p:txBody>
          <a:bodyPr wrap="none" rtlCol="0">
            <a:spAutoFit/>
          </a:bodyPr>
          <a:lstStyle/>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RestClient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 Interface</a:t>
            </a:r>
          </a:p>
        </p:txBody>
      </p:sp>
    </p:spTree>
    <p:extLst>
      <p:ext uri="{BB962C8B-B14F-4D97-AF65-F5344CB8AC3E}">
        <p14:creationId xmlns:p14="http://schemas.microsoft.com/office/powerpoint/2010/main" val="37977608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74361-E608-8A74-DC8C-01A7CF42E67B}"/>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20EA3676-96A4-6DFB-2A19-674179FC04D8}"/>
              </a:ext>
            </a:extLst>
          </p:cNvPr>
          <p:cNvSpPr/>
          <p:nvPr/>
        </p:nvSpPr>
        <p:spPr>
          <a:xfrm>
            <a:off x="100074" y="136481"/>
            <a:ext cx="1994457"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속성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E0DA33A4-CEDD-B513-BA88-A5868A4F61B6}"/>
              </a:ext>
            </a:extLst>
          </p:cNvPr>
          <p:cNvSpPr>
            <a:spLocks noChangeArrowheads="1"/>
          </p:cNvSpPr>
          <p:nvPr/>
        </p:nvSpPr>
        <p:spPr bwMode="auto">
          <a:xfrm>
            <a:off x="388165" y="582000"/>
            <a:ext cx="7847449"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handleAttributes</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"Value2"</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en-US" sz="1100" b="0" i="0" u="none" strike="noStrike" cap="none" normalizeH="0" baseline="0">
                <a:ln>
                  <a:noFill/>
                </a:ln>
                <a:solidFill>
                  <a:srgbClr val="6AAB73"/>
                </a:solidFill>
                <a:effectLst/>
                <a:latin typeface="Arial Unicode MS"/>
                <a:ea typeface="JetBrains Mono"/>
              </a:rPr>
              <a:t>속성 설정</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 Value1"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"attribute2: Value2"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모든 속성 출력</a:t>
            </a:r>
            <a:br>
              <a:rPr kumimoji="0" lang="ko-KR" altLang="ko-KR" sz="1100" b="0" i="0" u="none" strike="noStrike" cap="none" normalizeH="0" baseline="0">
                <a:ln>
                  <a:noFill/>
                </a:ln>
                <a:solidFill>
                  <a:schemeClr val="bg1">
                    <a:lumMod val="65000"/>
                  </a:schemeClr>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모든 속성 출력</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getAttributeNames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(attributeName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(attributeName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request.getAttribute(attributeName)));</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속성 삭제</a:t>
            </a:r>
            <a:endParaRPr kumimoji="0" lang="en-US" altLang="ko-KR" sz="1100" b="0" i="0" u="none" strike="noStrike" cap="none" normalizeH="0" baseline="0">
              <a:ln>
                <a:noFill/>
              </a:ln>
              <a:solidFill>
                <a:schemeClr val="bg1">
                  <a:lumMod val="50000"/>
                </a:schemeClr>
              </a:solidFill>
              <a:effectLst/>
              <a:latin typeface="Arial Unicode MS"/>
              <a:ea typeface="JetBrains Mono"/>
            </a:endParaRPr>
          </a:p>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removeAttribute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삭제 속성</a:t>
            </a:r>
            <a:r>
              <a:rPr kumimoji="0" lang="ko-KR" altLang="ko-KR" sz="1100" b="0" i="0" u="none" strike="noStrike" cap="none" normalizeH="0" baseline="0">
                <a:ln>
                  <a:noFill/>
                </a:ln>
                <a:solidFill>
                  <a:srgbClr val="6AAB73"/>
                </a:solidFill>
                <a:effectLst/>
                <a:latin typeface="Arial Unicode MS"/>
                <a:ea typeface="JetBrains Mono"/>
              </a:rPr>
              <a:t>: 'attribute1’”</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삭제 후 모든 속성 출력</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삭제 후 속성</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getAttributeNames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(attributeName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(attributeName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request.getAttribute(attributeName)));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BFFD2285-3337-27BD-966C-FC03BAFF6581}"/>
              </a:ext>
            </a:extLst>
          </p:cNvPr>
          <p:cNvSpPr/>
          <p:nvPr/>
        </p:nvSpPr>
        <p:spPr>
          <a:xfrm>
            <a:off x="8498303" y="1391684"/>
            <a:ext cx="492443" cy="276999"/>
          </a:xfrm>
          <a:prstGeom prst="rect">
            <a:avLst/>
          </a:prstGeom>
        </p:spPr>
        <p:txBody>
          <a:bodyPr wrap="none">
            <a:spAutoFit/>
          </a:bodyPr>
          <a:lstStyle/>
          <a:p>
            <a:r>
              <a:rPr lang="ko-KR" altLang="en-US" sz="1200">
                <a:latin typeface="+mj-lt"/>
              </a:rPr>
              <a:t>결과</a:t>
            </a:r>
          </a:p>
        </p:txBody>
      </p:sp>
      <p:sp>
        <p:nvSpPr>
          <p:cNvPr id="15" name="Rectangle 5">
            <a:extLst>
              <a:ext uri="{FF2B5EF4-FFF2-40B4-BE49-F238E27FC236}">
                <a16:creationId xmlns:a16="http://schemas.microsoft.com/office/drawing/2014/main" id="{4FF31C1E-DC2B-1E27-3019-2E2248CC5359}"/>
              </a:ext>
            </a:extLst>
          </p:cNvPr>
          <p:cNvSpPr>
            <a:spLocks noChangeArrowheads="1"/>
          </p:cNvSpPr>
          <p:nvPr/>
        </p:nvSpPr>
        <p:spPr bwMode="auto">
          <a:xfrm>
            <a:off x="8551593" y="1668683"/>
            <a:ext cx="3152273" cy="3361882"/>
          </a:xfrm>
          <a:prstGeom prst="rect">
            <a:avLst/>
          </a:prstGeom>
          <a:solidFill>
            <a:schemeClr val="bg1"/>
          </a:solidFill>
          <a:ln w="6350">
            <a:solidFill>
              <a:schemeClr val="bg1">
                <a:lumMod val="6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en-US" sz="1100" b="0" i="0" u="none" strike="noStrike" cap="none" normalizeH="0" baseline="0">
                <a:ln>
                  <a:noFill/>
                </a:ln>
                <a:effectLst/>
                <a:latin typeface="Arial Unicode MS"/>
                <a:ea typeface="JetBrains Mono"/>
              </a:rPr>
              <a:t>속성 설정</a:t>
            </a: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attribute1: Value1</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attribute2: Value2</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en-US" sz="1100" b="0" i="0" u="none" strike="noStrike" cap="none" normalizeH="0" baseline="0">
                <a:ln>
                  <a:noFill/>
                </a:ln>
                <a:effectLst/>
                <a:latin typeface="Arial Unicode MS"/>
                <a:ea typeface="JetBrains Mono"/>
              </a:rPr>
              <a:t>모든 속성 출력</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attribute1: Value1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attribute2: Value2</a:t>
            </a:r>
            <a:br>
              <a:rPr kumimoji="0" lang="ko-KR" altLang="ko-KR" sz="1100" b="0" i="0" u="none" strike="noStrike" cap="none" normalizeH="0" baseline="0">
                <a:ln>
                  <a:noFill/>
                </a:ln>
                <a:effectLst/>
                <a:latin typeface="Arial Unicode MS"/>
                <a:ea typeface="JetBrains Mono"/>
              </a:rPr>
            </a:br>
            <a:br>
              <a:rPr kumimoji="0" lang="ko-KR" altLang="ko-KR" sz="1100" b="0" i="0" u="none" strike="noStrike" cap="none" normalizeH="0" baseline="0">
                <a:ln>
                  <a:noFill/>
                </a:ln>
                <a:effectLst/>
                <a:latin typeface="Arial Unicode MS"/>
                <a:ea typeface="JetBrains Mono"/>
              </a:rPr>
            </a:br>
            <a:r>
              <a:rPr kumimoji="0" lang="ko-KR" altLang="en-US" sz="1100" b="0" i="0" u="none" strike="noStrike" cap="none" normalizeH="0" baseline="0">
                <a:ln>
                  <a:noFill/>
                </a:ln>
                <a:effectLst/>
                <a:latin typeface="Arial Unicode MS"/>
                <a:ea typeface="JetBrains Mono"/>
              </a:rPr>
              <a:t>속성 삭제</a:t>
            </a:r>
            <a:endParaRPr lang="en-US" altLang="ko-KR" sz="1100">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'attribute1'</a:t>
            </a:r>
            <a:br>
              <a:rPr kumimoji="0" lang="ko-KR" altLang="ko-KR" sz="1100" b="0" i="0" u="none" strike="noStrike" cap="none" normalizeH="0" baseline="0">
                <a:ln>
                  <a:noFill/>
                </a:ln>
                <a:effectLst/>
                <a:latin typeface="Arial Unicode MS"/>
                <a:ea typeface="JetBrains Mono"/>
              </a:rPr>
            </a:br>
            <a:br>
              <a:rPr kumimoji="0" lang="ko-KR" altLang="ko-KR" sz="1100" b="0" i="0" u="none" strike="noStrike" cap="none" normalizeH="0" baseline="0">
                <a:ln>
                  <a:noFill/>
                </a:ln>
                <a:effectLst/>
                <a:latin typeface="Arial Unicode MS"/>
                <a:ea typeface="JetBrains Mono"/>
              </a:rPr>
            </a:br>
            <a:r>
              <a:rPr lang="ko-KR" altLang="en-US" sz="1100">
                <a:latin typeface="Arial Unicode MS"/>
                <a:ea typeface="JetBrains Mono"/>
              </a:rPr>
              <a:t>삭제 후 속성</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attribute2: Value2</a:t>
            </a:r>
            <a:endParaRPr kumimoji="0" lang="ko-KR" altLang="ko-KR" sz="1100" b="0" i="0" u="none" strike="noStrike" cap="none" normalizeH="0" baseline="0">
              <a:ln>
                <a:noFill/>
              </a:ln>
              <a:effectLst/>
              <a:latin typeface="Arial" panose="020B0604020202020204" pitchFamily="34" charset="0"/>
            </a:endParaRPr>
          </a:p>
        </p:txBody>
      </p:sp>
      <p:sp>
        <p:nvSpPr>
          <p:cNvPr id="16" name="TextBox 15">
            <a:extLst>
              <a:ext uri="{FF2B5EF4-FFF2-40B4-BE49-F238E27FC236}">
                <a16:creationId xmlns:a16="http://schemas.microsoft.com/office/drawing/2014/main" id="{C58D91BC-F45F-F439-5C90-51554575C67C}"/>
              </a:ext>
            </a:extLst>
          </p:cNvPr>
          <p:cNvSpPr txBox="1"/>
          <p:nvPr/>
        </p:nvSpPr>
        <p:spPr>
          <a:xfrm>
            <a:off x="3231554" y="996727"/>
            <a:ext cx="4871714" cy="293414"/>
          </a:xfrm>
          <a:prstGeom prst="rect">
            <a:avLst/>
          </a:prstGeom>
          <a:noFill/>
        </p:spPr>
        <p:txBody>
          <a:bodyPr wrap="square">
            <a:spAutoFit/>
          </a:bodyPr>
          <a:lstStyle/>
          <a:p>
            <a:pPr>
              <a:lnSpc>
                <a:spcPct val="150000"/>
              </a:lnSpc>
            </a:pPr>
            <a:r>
              <a:rPr lang="en-US" altLang="ko-KR" sz="1000">
                <a:solidFill>
                  <a:srgbClr val="FFC000"/>
                </a:solidFill>
                <a:latin typeface="+mj-lt"/>
              </a:rPr>
              <a:t>// HTTP </a:t>
            </a:r>
            <a:r>
              <a:rPr lang="ko-KR" altLang="en-US" sz="1000">
                <a:solidFill>
                  <a:srgbClr val="FFC000"/>
                </a:solidFill>
                <a:latin typeface="+mj-lt"/>
              </a:rPr>
              <a:t>요청 범위 안에서 데이터가 유지되고 요청이 끝나면 데이터는 사라진다</a:t>
            </a:r>
          </a:p>
        </p:txBody>
      </p:sp>
    </p:spTree>
    <p:extLst>
      <p:ext uri="{BB962C8B-B14F-4D97-AF65-F5344CB8AC3E}">
        <p14:creationId xmlns:p14="http://schemas.microsoft.com/office/powerpoint/2010/main" val="42355983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31901" y="2921169"/>
            <a:ext cx="372820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RestClient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8174042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05274-3EA2-782D-0FAA-80183468B45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5D49004-5F69-9C23-4D0A-D91F232E213B}"/>
              </a:ext>
            </a:extLst>
          </p:cNvPr>
          <p:cNvSpPr/>
          <p:nvPr/>
        </p:nvSpPr>
        <p:spPr>
          <a:xfrm>
            <a:off x="370207" y="462803"/>
            <a:ext cx="1124498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RestClient </a:t>
            </a:r>
            <a:r>
              <a:rPr lang="ko-KR" altLang="en-US" sz="1200"/>
              <a:t>는 </a:t>
            </a:r>
            <a:r>
              <a:rPr lang="en-US" altLang="ko-KR" sz="1200"/>
              <a:t>Spring 6 </a:t>
            </a:r>
            <a:r>
              <a:rPr lang="ko-KR" altLang="en-US" sz="1200"/>
              <a:t>에서 새롭게 도입된 동기식 </a:t>
            </a:r>
            <a:r>
              <a:rPr lang="en-US" altLang="ko-KR" sz="1200"/>
              <a:t>HTTP </a:t>
            </a:r>
            <a:r>
              <a:rPr lang="ko-KR" altLang="en-US" sz="1200"/>
              <a:t>클라이언트로서</a:t>
            </a:r>
            <a:r>
              <a:rPr lang="en-US" altLang="ko-KR" sz="1200"/>
              <a:t>, </a:t>
            </a:r>
            <a:r>
              <a:rPr lang="ko-KR" altLang="en-US" sz="1200"/>
              <a:t>기존의 </a:t>
            </a:r>
            <a:r>
              <a:rPr lang="en-US" altLang="ko-KR" sz="1200"/>
              <a:t>RestTemplate</a:t>
            </a:r>
            <a:r>
              <a:rPr lang="ko-KR" altLang="en-US" sz="1200"/>
              <a:t>를 대체하거나 보완할 수 있는</a:t>
            </a:r>
            <a:r>
              <a:rPr lang="en-US" altLang="ko-KR" sz="1200"/>
              <a:t> </a:t>
            </a:r>
            <a:r>
              <a:rPr lang="ko-KR" altLang="en-US" sz="1200"/>
              <a:t>보다 모던하고 유창한</a:t>
            </a:r>
            <a:r>
              <a:rPr lang="en-US" altLang="ko-KR" sz="1200"/>
              <a:t>(fluent) API</a:t>
            </a:r>
            <a:r>
              <a:rPr lang="ko-KR" altLang="en-US" sz="1200"/>
              <a:t>를 제공한다</a:t>
            </a:r>
            <a:endParaRPr lang="en-US" altLang="ko-KR" sz="1200"/>
          </a:p>
          <a:p>
            <a:pPr marL="171450" indent="-171450">
              <a:lnSpc>
                <a:spcPct val="150000"/>
              </a:lnSpc>
              <a:buFont typeface="Arial" panose="020B0604020202020204" pitchFamily="34" charset="0"/>
              <a:buChar char="•"/>
            </a:pPr>
            <a:r>
              <a:rPr lang="ko-KR" altLang="en-US" sz="1200"/>
              <a:t>내부적으로 다양한 </a:t>
            </a:r>
            <a:r>
              <a:rPr lang="en-US" altLang="ko-KR" sz="1200"/>
              <a:t>HTTP </a:t>
            </a:r>
            <a:r>
              <a:rPr lang="ko-KR" altLang="en-US" sz="1200"/>
              <a:t>클라이언트 라이브러리</a:t>
            </a:r>
            <a:r>
              <a:rPr lang="en-US" altLang="ko-KR" sz="1200"/>
              <a:t>(</a:t>
            </a:r>
            <a:r>
              <a:rPr lang="ko-KR" altLang="en-US" sz="1200"/>
              <a:t>예</a:t>
            </a:r>
            <a:r>
              <a:rPr lang="en-US" altLang="ko-KR" sz="1200"/>
              <a:t>: Apache, Jetty, java.net.http </a:t>
            </a:r>
            <a:r>
              <a:rPr lang="ko-KR" altLang="en-US" sz="1200"/>
              <a:t>등</a:t>
            </a:r>
            <a:r>
              <a:rPr lang="en-US" altLang="ko-KR" sz="1200"/>
              <a:t>) </a:t>
            </a:r>
            <a:r>
              <a:rPr lang="ko-KR" altLang="en-US" sz="1200"/>
              <a:t>위에 추상화를 제공하며</a:t>
            </a:r>
            <a:r>
              <a:rPr lang="en-US" altLang="ko-KR" sz="1200"/>
              <a:t> </a:t>
            </a:r>
            <a:r>
              <a:rPr lang="ko-KR" altLang="en-US" sz="1200"/>
              <a:t>개발자가 손쉽게 </a:t>
            </a:r>
            <a:r>
              <a:rPr lang="en-US" altLang="ko-KR" sz="1200"/>
              <a:t>HTTP </a:t>
            </a:r>
            <a:r>
              <a:rPr lang="ko-KR" altLang="en-US" sz="1200"/>
              <a:t>요청과 응답을 다룰 수 있도록 지원한다</a:t>
            </a:r>
            <a:endParaRPr lang="en-US" altLang="ko-KR" sz="1200">
              <a:latin typeface="+mn-ea"/>
            </a:endParaRPr>
          </a:p>
        </p:txBody>
      </p:sp>
      <p:sp>
        <p:nvSpPr>
          <p:cNvPr id="74" name="직사각형 73">
            <a:extLst>
              <a:ext uri="{FF2B5EF4-FFF2-40B4-BE49-F238E27FC236}">
                <a16:creationId xmlns:a16="http://schemas.microsoft.com/office/drawing/2014/main" id="{2CBEF11C-8620-A873-85AD-E4189D93648D}"/>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44E35E8B-1622-480B-BBAA-AE97CA2F54CD}"/>
              </a:ext>
            </a:extLst>
          </p:cNvPr>
          <p:cNvSpPr/>
          <p:nvPr/>
        </p:nvSpPr>
        <p:spPr>
          <a:xfrm>
            <a:off x="198756" y="1276832"/>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5" name="직사각형 4">
            <a:extLst>
              <a:ext uri="{FF2B5EF4-FFF2-40B4-BE49-F238E27FC236}">
                <a16:creationId xmlns:a16="http://schemas.microsoft.com/office/drawing/2014/main" id="{AFE69AB5-72DB-4D4E-1F46-72CE8BFA7E39}"/>
              </a:ext>
            </a:extLst>
          </p:cNvPr>
          <p:cNvSpPr/>
          <p:nvPr/>
        </p:nvSpPr>
        <p:spPr>
          <a:xfrm>
            <a:off x="370207" y="1646164"/>
            <a:ext cx="11765849" cy="5055230"/>
          </a:xfrm>
          <a:prstGeom prst="rect">
            <a:avLst/>
          </a:prstGeom>
        </p:spPr>
        <p:txBody>
          <a:bodyPr wrap="square">
            <a:spAutoFit/>
          </a:bodyPr>
          <a:lstStyle/>
          <a:p>
            <a:pPr marL="228600" indent="-228600">
              <a:lnSpc>
                <a:spcPct val="150000"/>
              </a:lnSpc>
              <a:buFont typeface="+mj-lt"/>
              <a:buAutoNum type="arabicPeriod"/>
            </a:pPr>
            <a:r>
              <a:rPr lang="ko-KR" altLang="en-US" sz="1200" b="1"/>
              <a:t>유창한</a:t>
            </a:r>
            <a:r>
              <a:rPr lang="en-US" altLang="ko-KR" sz="1200" b="1"/>
              <a:t>(fluent) API</a:t>
            </a:r>
          </a:p>
          <a:p>
            <a:pPr marL="628650" lvl="1" indent="-171450">
              <a:lnSpc>
                <a:spcPct val="150000"/>
              </a:lnSpc>
              <a:buFont typeface="Arial" panose="020B0604020202020204" pitchFamily="34" charset="0"/>
              <a:buChar char="•"/>
            </a:pPr>
            <a:r>
              <a:rPr lang="en-US" altLang="ko-KR" sz="1200"/>
              <a:t>get(), post(), put() </a:t>
            </a:r>
            <a:r>
              <a:rPr lang="ko-KR" altLang="en-US" sz="1200"/>
              <a:t>등 </a:t>
            </a:r>
            <a:r>
              <a:rPr lang="en-US" altLang="ko-KR" sz="1200"/>
              <a:t>HTTP </a:t>
            </a:r>
            <a:r>
              <a:rPr lang="ko-KR" altLang="en-US" sz="1200"/>
              <a:t>메서드를 코드상에서 직관적으로 체이닝할 수 있으며 </a:t>
            </a:r>
            <a:r>
              <a:rPr lang="en-US" altLang="ko-KR" sz="1200"/>
              <a:t>retrieve(), exchange() </a:t>
            </a:r>
            <a:r>
              <a:rPr lang="ko-KR" altLang="en-US" sz="1200"/>
              <a:t>등을 통해 설정 → 요청 → 응답 흐름을 명확히 표현할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동기식 처리</a:t>
            </a:r>
          </a:p>
          <a:p>
            <a:pPr marL="628650" lvl="1" indent="-171450">
              <a:lnSpc>
                <a:spcPct val="150000"/>
              </a:lnSpc>
              <a:buFont typeface="Arial" panose="020B0604020202020204" pitchFamily="34" charset="0"/>
              <a:buChar char="•"/>
            </a:pPr>
            <a:r>
              <a:rPr lang="ko-KR" altLang="en-US" sz="1200"/>
              <a:t>내부 동작이 동기식이므로 블로킹 모델을 따른다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Builder </a:t>
            </a:r>
            <a:r>
              <a:rPr lang="ko-KR" altLang="en-US" sz="1200" b="1"/>
              <a:t>기반 설정</a:t>
            </a:r>
          </a:p>
          <a:p>
            <a:pPr marL="628650" lvl="1" indent="-171450">
              <a:lnSpc>
                <a:spcPct val="150000"/>
              </a:lnSpc>
              <a:buFont typeface="Arial" panose="020B0604020202020204" pitchFamily="34" charset="0"/>
              <a:buChar char="•"/>
            </a:pPr>
            <a:r>
              <a:rPr lang="en-US" altLang="ko-KR" sz="1200"/>
              <a:t>RestClient.builder()</a:t>
            </a:r>
            <a:r>
              <a:rPr lang="ko-KR" altLang="en-US" sz="1200"/>
              <a:t>에서 </a:t>
            </a:r>
            <a:r>
              <a:rPr lang="en-US" altLang="ko-KR" sz="1200"/>
              <a:t>baseUrl, </a:t>
            </a:r>
            <a:r>
              <a:rPr lang="ko-KR" altLang="en-US" sz="1200"/>
              <a:t>기본 헤더</a:t>
            </a:r>
            <a:r>
              <a:rPr lang="en-US" altLang="ko-KR" sz="1200"/>
              <a:t>, </a:t>
            </a:r>
            <a:r>
              <a:rPr lang="ko-KR" altLang="en-US" sz="1200"/>
              <a:t>인터셉터</a:t>
            </a:r>
            <a:r>
              <a:rPr lang="en-US" altLang="ko-KR" sz="1200"/>
              <a:t>, requestFactory </a:t>
            </a:r>
            <a:r>
              <a:rPr lang="ko-KR" altLang="en-US" sz="1200"/>
              <a:t>등을 간편하게 설정할 수 있으며 한 번 만들어진 </a:t>
            </a:r>
            <a:r>
              <a:rPr lang="en-US" altLang="ko-KR" sz="1200"/>
              <a:t>RestClient </a:t>
            </a:r>
            <a:r>
              <a:rPr lang="ko-KR" altLang="en-US" sz="1200"/>
              <a:t>는 여러 스레드에서 안전하게 사용할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다양한 </a:t>
            </a:r>
            <a:r>
              <a:rPr lang="en-US" altLang="ko-KR" sz="1200" b="1"/>
              <a:t>HTTP </a:t>
            </a:r>
            <a:r>
              <a:rPr lang="ko-KR" altLang="en-US" sz="1200" b="1"/>
              <a:t>라이브러리 연동</a:t>
            </a:r>
          </a:p>
          <a:p>
            <a:pPr marL="628650" lvl="1" indent="-171450">
              <a:lnSpc>
                <a:spcPct val="150000"/>
              </a:lnSpc>
              <a:buFont typeface="Arial" panose="020B0604020202020204" pitchFamily="34" charset="0"/>
              <a:buChar char="•"/>
            </a:pPr>
            <a:r>
              <a:rPr lang="ko-KR" altLang="en-US" sz="1200"/>
              <a:t>자동으로 </a:t>
            </a:r>
            <a:r>
              <a:rPr lang="en-US" altLang="ko-KR" sz="1200"/>
              <a:t>Apache HttpClient, Jetty HttpClient, java.net.http </a:t>
            </a:r>
            <a:r>
              <a:rPr lang="ko-KR" altLang="en-US" sz="1200"/>
              <a:t>등을 감지하여 활용하며 직접 </a:t>
            </a:r>
            <a:r>
              <a:rPr lang="en-US" altLang="ko-KR" sz="1200"/>
              <a:t>requestFactory(…)</a:t>
            </a:r>
            <a:r>
              <a:rPr lang="ko-KR" altLang="en-US" sz="1200"/>
              <a:t>를 지정하여 원하는 라이브러리를 명시적으로 선택할 수도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편리한 메시지 변환</a:t>
            </a:r>
          </a:p>
          <a:p>
            <a:pPr marL="628650" lvl="1" indent="-171450">
              <a:lnSpc>
                <a:spcPct val="150000"/>
              </a:lnSpc>
              <a:buFont typeface="Arial" panose="020B0604020202020204" pitchFamily="34" charset="0"/>
              <a:buChar char="•"/>
            </a:pPr>
            <a:r>
              <a:rPr lang="en-US" altLang="ko-KR" sz="1200"/>
              <a:t>body(Object), body(ParameterizedTypeReference) </a:t>
            </a:r>
            <a:r>
              <a:rPr lang="ko-KR" altLang="en-US" sz="1200"/>
              <a:t>등을 제공해 제네릭 구조를 포함한 다양한 타입 변환을 지원하며 </a:t>
            </a:r>
            <a:r>
              <a:rPr lang="en-US" altLang="ko-KR" sz="1200"/>
              <a:t>accept(), contentType() </a:t>
            </a:r>
            <a:r>
              <a:rPr lang="ko-KR" altLang="en-US" sz="1200"/>
              <a:t>등으로 헤더를 설정할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유연한 오류 처리</a:t>
            </a:r>
          </a:p>
          <a:p>
            <a:pPr marL="628650" lvl="1" indent="-171450">
              <a:lnSpc>
                <a:spcPct val="150000"/>
              </a:lnSpc>
              <a:buFont typeface="Arial" panose="020B0604020202020204" pitchFamily="34" charset="0"/>
              <a:buChar char="•"/>
            </a:pPr>
            <a:r>
              <a:rPr lang="en-US" altLang="ko-KR" sz="1200"/>
              <a:t>4xx, 5xx </a:t>
            </a:r>
            <a:r>
              <a:rPr lang="ko-KR" altLang="en-US" sz="1200"/>
              <a:t>상태 코드를 받으면 기본적으로 </a:t>
            </a:r>
            <a:r>
              <a:rPr lang="en-US" altLang="ko-KR" sz="1200"/>
              <a:t>RestClientException </a:t>
            </a:r>
            <a:r>
              <a:rPr lang="ko-KR" altLang="en-US" sz="1200"/>
              <a:t>계열 예외를 던지지만</a:t>
            </a:r>
            <a:r>
              <a:rPr lang="en-US" altLang="ko-KR" sz="1200"/>
              <a:t>, onStatus()</a:t>
            </a:r>
            <a:r>
              <a:rPr lang="ko-KR" altLang="en-US" sz="1200"/>
              <a:t>를 사용해 특정 상태 코드에 대한 맞춤 예외 처리가 가능합니다</a:t>
            </a:r>
            <a:r>
              <a:rPr lang="en-US" altLang="ko-KR" sz="1200"/>
              <a:t>.</a:t>
            </a:r>
          </a:p>
          <a:p>
            <a:pPr marL="628650" lvl="1" indent="-171450">
              <a:lnSpc>
                <a:spcPct val="150000"/>
              </a:lnSpc>
              <a:buFont typeface="Arial" panose="020B0604020202020204" pitchFamily="34" charset="0"/>
              <a:buChar char="•"/>
            </a:pPr>
            <a:r>
              <a:rPr lang="en-US" altLang="ko-KR" sz="1200"/>
              <a:t>exchange() </a:t>
            </a:r>
            <a:r>
              <a:rPr lang="ko-KR" altLang="en-US" sz="1200"/>
              <a:t>메서드를 사용하면 요청과 응답을 더 세밀하게 다루면서 상태 코드별로 직접 처리를 구성할 수 있습니다</a:t>
            </a:r>
            <a:r>
              <a:rPr lang="en-US" altLang="ko-KR" sz="1200"/>
              <a:t>.</a:t>
            </a:r>
            <a:endParaRPr lang="en-US" altLang="ko-KR" sz="1200">
              <a:latin typeface="+mn-ea"/>
            </a:endParaRPr>
          </a:p>
        </p:txBody>
      </p:sp>
    </p:spTree>
    <p:extLst>
      <p:ext uri="{BB962C8B-B14F-4D97-AF65-F5344CB8AC3E}">
        <p14:creationId xmlns:p14="http://schemas.microsoft.com/office/powerpoint/2010/main" val="10914652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0BFDF-22AD-24CA-72A0-4B155F58348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10DB84F6-6FCD-C364-24D0-977FF175E3C7}"/>
              </a:ext>
            </a:extLst>
          </p:cNvPr>
          <p:cNvSpPr/>
          <p:nvPr/>
        </p:nvSpPr>
        <p:spPr>
          <a:xfrm>
            <a:off x="473506" y="4773846"/>
            <a:ext cx="11244988" cy="173124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정적 메서드</a:t>
            </a:r>
            <a:endParaRPr lang="en-US" altLang="ko-KR" sz="1200" b="1"/>
          </a:p>
          <a:p>
            <a:pPr marL="628650" lvl="1" indent="-171450">
              <a:lnSpc>
                <a:spcPct val="150000"/>
              </a:lnSpc>
              <a:buFont typeface="Arial" panose="020B0604020202020204" pitchFamily="34" charset="0"/>
              <a:buChar char="•"/>
            </a:pPr>
            <a:r>
              <a:rPr lang="en-US" altLang="ko-KR" sz="1200"/>
              <a:t>RestClient.create()</a:t>
            </a:r>
            <a:r>
              <a:rPr lang="ko-KR" altLang="en-US" sz="1200"/>
              <a:t>를 통해 간단하게 기본 옵션의 </a:t>
            </a:r>
            <a:r>
              <a:rPr lang="en-US" altLang="ko-KR" sz="1200"/>
              <a:t>RestClient </a:t>
            </a:r>
            <a:r>
              <a:rPr lang="ko-KR" altLang="en-US" sz="1200"/>
              <a:t>인스턴스를 생성할 수 있다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b="1"/>
              <a:t>빌더 패턴</a:t>
            </a:r>
            <a:endParaRPr lang="en-US" altLang="ko-KR" sz="1200" b="1"/>
          </a:p>
          <a:p>
            <a:pPr marL="628650" lvl="1" indent="-171450">
              <a:lnSpc>
                <a:spcPct val="150000"/>
              </a:lnSpc>
              <a:buFont typeface="Arial" panose="020B0604020202020204" pitchFamily="34" charset="0"/>
              <a:buChar char="•"/>
            </a:pPr>
            <a:r>
              <a:rPr lang="en-US" altLang="ko-KR" sz="1200"/>
              <a:t>RestClient.builder()</a:t>
            </a:r>
            <a:r>
              <a:rPr lang="ko-KR" altLang="en-US" sz="1200"/>
              <a:t>를 사용하면 다양한 옵션</a:t>
            </a:r>
            <a:r>
              <a:rPr lang="en-US" altLang="ko-KR" sz="1200"/>
              <a:t>(HTTP </a:t>
            </a:r>
            <a:r>
              <a:rPr lang="ko-KR" altLang="en-US" sz="1200"/>
              <a:t>라이브러리 선택</a:t>
            </a:r>
            <a:r>
              <a:rPr lang="en-US" altLang="ko-KR" sz="1200"/>
              <a:t>, </a:t>
            </a:r>
            <a:r>
              <a:rPr lang="ko-KR" altLang="en-US" sz="1200"/>
              <a:t>메시지 컨버터</a:t>
            </a:r>
            <a:r>
              <a:rPr lang="en-US" altLang="ko-KR" sz="1200"/>
              <a:t>, </a:t>
            </a:r>
            <a:r>
              <a:rPr lang="ko-KR" altLang="en-US" sz="1200"/>
              <a:t>기본 </a:t>
            </a:r>
            <a:r>
              <a:rPr lang="en-US" altLang="ko-KR" sz="1200"/>
              <a:t>URI, </a:t>
            </a:r>
            <a:r>
              <a:rPr lang="ko-KR" altLang="en-US" sz="1200"/>
              <a:t>기본 헤더</a:t>
            </a:r>
            <a:r>
              <a:rPr lang="en-US" altLang="ko-KR" sz="1200"/>
              <a:t>, interceptor, initializer </a:t>
            </a:r>
            <a:r>
              <a:rPr lang="ko-KR" altLang="en-US" sz="1200"/>
              <a:t>등</a:t>
            </a:r>
            <a:r>
              <a:rPr lang="en-US" altLang="ko-KR" sz="1200"/>
              <a:t>)</a:t>
            </a:r>
            <a:r>
              <a:rPr lang="ko-KR" altLang="en-US" sz="1200"/>
              <a:t>을 설정하여 맞춤형 </a:t>
            </a:r>
            <a:r>
              <a:rPr lang="en-US" altLang="ko-KR" sz="1200"/>
              <a:t>RestClient </a:t>
            </a:r>
            <a:r>
              <a:rPr lang="ko-KR" altLang="en-US" sz="1200"/>
              <a:t>인스턴스를 구성할 수 있다</a:t>
            </a:r>
            <a:endParaRPr lang="en-US" altLang="ko-KR" sz="1200">
              <a:latin typeface="+mn-ea"/>
            </a:endParaRPr>
          </a:p>
        </p:txBody>
      </p:sp>
      <p:sp>
        <p:nvSpPr>
          <p:cNvPr id="74" name="직사각형 73">
            <a:extLst>
              <a:ext uri="{FF2B5EF4-FFF2-40B4-BE49-F238E27FC236}">
                <a16:creationId xmlns:a16="http://schemas.microsoft.com/office/drawing/2014/main" id="{66BD835D-0C20-127D-1890-B776607DBD7D}"/>
              </a:ext>
            </a:extLst>
          </p:cNvPr>
          <p:cNvSpPr/>
          <p:nvPr/>
        </p:nvSpPr>
        <p:spPr>
          <a:xfrm>
            <a:off x="198756" y="260778"/>
            <a:ext cx="27126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RestClient </a:t>
            </a:r>
            <a:r>
              <a:rPr lang="ko-KR" altLang="en-US" b="1">
                <a:solidFill>
                  <a:schemeClr val="accent1">
                    <a:lumMod val="75000"/>
                  </a:schemeClr>
                </a:solidFill>
                <a:latin typeface="+mn-ea"/>
              </a:rPr>
              <a:t>구조 및 생성</a:t>
            </a:r>
          </a:p>
        </p:txBody>
      </p:sp>
      <p:pic>
        <p:nvPicPr>
          <p:cNvPr id="4" name="그림 3">
            <a:extLst>
              <a:ext uri="{FF2B5EF4-FFF2-40B4-BE49-F238E27FC236}">
                <a16:creationId xmlns:a16="http://schemas.microsoft.com/office/drawing/2014/main" id="{036C13A5-F4FD-BDA7-31DE-352194699254}"/>
              </a:ext>
            </a:extLst>
          </p:cNvPr>
          <p:cNvPicPr>
            <a:picLocks noChangeAspect="1"/>
          </p:cNvPicPr>
          <p:nvPr/>
        </p:nvPicPr>
        <p:blipFill>
          <a:blip r:embed="rId3"/>
          <a:stretch>
            <a:fillRect/>
          </a:stretch>
        </p:blipFill>
        <p:spPr>
          <a:xfrm>
            <a:off x="542954" y="731032"/>
            <a:ext cx="3004688" cy="3677067"/>
          </a:xfrm>
          <a:prstGeom prst="rect">
            <a:avLst/>
          </a:prstGeom>
        </p:spPr>
      </p:pic>
      <p:sp>
        <p:nvSpPr>
          <p:cNvPr id="6" name="Rectangle 1">
            <a:extLst>
              <a:ext uri="{FF2B5EF4-FFF2-40B4-BE49-F238E27FC236}">
                <a16:creationId xmlns:a16="http://schemas.microsoft.com/office/drawing/2014/main" id="{4572B2B4-488F-C432-9C4D-3DE09DDA2618}"/>
              </a:ext>
            </a:extLst>
          </p:cNvPr>
          <p:cNvSpPr>
            <a:spLocks noChangeArrowheads="1"/>
          </p:cNvSpPr>
          <p:nvPr/>
        </p:nvSpPr>
        <p:spPr bwMode="auto">
          <a:xfrm>
            <a:off x="4409380" y="731032"/>
            <a:ext cx="6482399" cy="36625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RestClient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인스턴스 생성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defaultClient </a:t>
            </a:r>
            <a:r>
              <a:rPr kumimoji="0" lang="ko-KR" altLang="ko-KR" sz="1100" b="0" i="0" u="none" strike="noStrike" cap="none" normalizeH="0" baseline="0">
                <a:ln>
                  <a:noFill/>
                </a:ln>
                <a:solidFill>
                  <a:srgbClr val="BCBEC4"/>
                </a:solidFill>
                <a:effectLst/>
                <a:latin typeface="Arial Unicode MS"/>
                <a:ea typeface="JetBrains Mono"/>
              </a:rPr>
              <a:t>= RestClient.create();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커스텀 구성으로</a:t>
            </a:r>
            <a:r>
              <a:rPr kumimoji="0" lang="ko-KR" altLang="ko-KR" sz="1000" b="0" i="0" u="none" strike="noStrike" cap="none" normalizeH="0" baseline="0">
                <a:ln>
                  <a:noFill/>
                </a:ln>
                <a:solidFill>
                  <a:srgbClr val="7A7E85"/>
                </a:solidFill>
                <a:effectLst/>
                <a:latin typeface="Arial Unicode MS"/>
                <a:ea typeface="JetBrains Mono"/>
              </a:rPr>
              <a:t> RestClient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customClient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사용할</a:t>
            </a:r>
            <a:r>
              <a:rPr kumimoji="0" lang="ko-KR" altLang="ko-KR" sz="1000" b="0" i="0" u="none" strike="noStrike" cap="none" normalizeH="0" baseline="0">
                <a:ln>
                  <a:noFill/>
                </a:ln>
                <a:solidFill>
                  <a:srgbClr val="7A7E85"/>
                </a:solidFill>
                <a:effectLst/>
                <a:latin typeface="Arial Unicode MS"/>
                <a:ea typeface="JetBrains Mono"/>
              </a:rPr>
              <a:t> HTTP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라이브러리 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메시지 컨버터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.messageConverters(converters -&gt; converters.add(</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MyCustomMessageConverter()))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URL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.baseUrl(</a:t>
            </a:r>
            <a:r>
              <a:rPr kumimoji="0" lang="ko-KR" altLang="ko-KR" sz="1100" b="0" i="0" u="none" strike="noStrike" cap="none" normalizeH="0" baseline="0">
                <a:ln>
                  <a:noFill/>
                </a:ln>
                <a:solidFill>
                  <a:srgbClr val="6AAB73"/>
                </a:solidFill>
                <a:effectLst/>
                <a:latin typeface="Arial Unicode MS"/>
                <a:ea typeface="JetBrains Mono"/>
              </a:rPr>
              <a:t>"https://example.com"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URI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변수 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.defaultUriVariables(Map.of(</a:t>
            </a:r>
            <a:r>
              <a:rPr kumimoji="0" lang="ko-KR" altLang="ko-KR" sz="1100" b="0" i="0" u="none" strike="noStrike" cap="none" normalizeH="0" baseline="0">
                <a:ln>
                  <a:noFill/>
                </a:ln>
                <a:solidFill>
                  <a:srgbClr val="6AAB73"/>
                </a:solidFill>
                <a:effectLst/>
                <a:latin typeface="Arial Unicode MS"/>
                <a:ea typeface="JetBrains Mono"/>
              </a:rPr>
              <a:t>"variable"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"foo"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 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.defaultHeader(</a:t>
            </a:r>
            <a:r>
              <a:rPr kumimoji="0" lang="ko-KR" altLang="ko-KR" sz="1100" b="0" i="0" u="none" strike="noStrike" cap="none" normalizeH="0" baseline="0">
                <a:ln>
                  <a:noFill/>
                </a:ln>
                <a:solidFill>
                  <a:srgbClr val="6AAB73"/>
                </a:solidFill>
                <a:effectLst/>
                <a:latin typeface="Arial Unicode MS"/>
                <a:ea typeface="JetBrains Mono"/>
              </a:rPr>
              <a:t>"My-Header"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"Foo"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 쿠키</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.defaultCookie(</a:t>
            </a:r>
            <a:r>
              <a:rPr kumimoji="0" lang="ko-KR" altLang="ko-KR" sz="1100" b="0" i="0" u="none" strike="noStrike" cap="none" normalizeH="0" baseline="0">
                <a:ln>
                  <a:noFill/>
                </a:ln>
                <a:solidFill>
                  <a:srgbClr val="6AAB73"/>
                </a:solidFill>
                <a:effectLst/>
                <a:latin typeface="Arial Unicode MS"/>
                <a:ea typeface="JetBrains Mono"/>
              </a:rPr>
              <a:t>"My-Cookie"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"Bar"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인터셉터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.requestInterceptor(myCustomInterceptor)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초기화 로직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.requestInitializer(myCustomInitializer)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40459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DEE2D-C3EB-565E-8E73-0DD356D6954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19A26CB-C700-353A-9CE2-41E9A5D39682}"/>
              </a:ext>
            </a:extLst>
          </p:cNvPr>
          <p:cNvSpPr/>
          <p:nvPr/>
        </p:nvSpPr>
        <p:spPr>
          <a:xfrm>
            <a:off x="106159" y="195233"/>
            <a:ext cx="382553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메서드 및 </a:t>
            </a:r>
            <a:r>
              <a:rPr lang="en-US" altLang="ko-KR" b="1">
                <a:solidFill>
                  <a:schemeClr val="accent1">
                    <a:lumMod val="75000"/>
                  </a:schemeClr>
                </a:solidFill>
                <a:latin typeface="+mn-ea"/>
              </a:rPr>
              <a:t>Request URL </a:t>
            </a:r>
            <a:r>
              <a:rPr lang="ko-KR" altLang="en-US" b="1">
                <a:solidFill>
                  <a:schemeClr val="accent1">
                    <a:lumMod val="75000"/>
                  </a:schemeClr>
                </a:solidFill>
                <a:latin typeface="+mn-ea"/>
              </a:rPr>
              <a:t>설정</a:t>
            </a:r>
          </a:p>
        </p:txBody>
      </p:sp>
      <p:sp>
        <p:nvSpPr>
          <p:cNvPr id="5" name="Rectangle 2">
            <a:extLst>
              <a:ext uri="{FF2B5EF4-FFF2-40B4-BE49-F238E27FC236}">
                <a16:creationId xmlns:a16="http://schemas.microsoft.com/office/drawing/2014/main" id="{2AD024D5-9852-89ED-837C-838DDF84B5C0}"/>
              </a:ext>
            </a:extLst>
          </p:cNvPr>
          <p:cNvSpPr>
            <a:spLocks noChangeArrowheads="1"/>
          </p:cNvSpPr>
          <p:nvPr/>
        </p:nvSpPr>
        <p:spPr bwMode="auto">
          <a:xfrm>
            <a:off x="405114" y="642080"/>
            <a:ext cx="6123007" cy="60206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 1. RestClient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빌더로</a:t>
            </a:r>
            <a:r>
              <a:rPr kumimoji="0" lang="ko-KR" altLang="ko-KR" sz="1100" b="0" i="0" u="none" strike="noStrike" cap="none" normalizeH="0" baseline="0">
                <a:ln>
                  <a:noFill/>
                </a:ln>
                <a:solidFill>
                  <a:srgbClr val="7A7E85"/>
                </a:solidFill>
                <a:effectLst/>
                <a:latin typeface="Arial Unicode MS"/>
                <a:ea typeface="JetBrains Mono"/>
              </a:rPr>
              <a:t> baseUrl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.baseUrl(</a:t>
            </a:r>
            <a:r>
              <a:rPr kumimoji="0" lang="ko-KR" altLang="ko-KR" sz="1100" b="0" i="0" u="none" strike="noStrike" cap="none" normalizeH="0" baseline="0">
                <a:ln>
                  <a:noFill/>
                </a:ln>
                <a:solidFill>
                  <a:srgbClr val="6AAB73"/>
                </a:solidFill>
                <a:effectLst/>
                <a:latin typeface="Arial Unicode MS"/>
                <a:ea typeface="JetBrains Mono"/>
              </a:rPr>
              <a:t>"http://localhost:8080/api"</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2. URI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템플릿 변수를 활용한</a:t>
            </a:r>
            <a:r>
              <a:rPr kumimoji="0" lang="ko-KR" altLang="ko-KR" sz="1100" b="0" i="0" u="none" strike="noStrike" cap="none" normalizeH="0" baseline="0">
                <a:ln>
                  <a:noFill/>
                </a:ln>
                <a:solidFill>
                  <a:srgbClr val="7A7E85"/>
                </a:solidFill>
                <a:effectLst/>
                <a:latin typeface="Arial Unicode MS"/>
                <a:ea typeface="JetBrains Mono"/>
              </a:rPr>
              <a:t> GET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최종 호출 경로</a:t>
            </a:r>
            <a:r>
              <a:rPr kumimoji="0" lang="ko-KR" altLang="ko-KR" sz="1100" b="0" i="0" u="none" strike="noStrike" cap="none" normalizeH="0" baseline="0">
                <a:ln>
                  <a:noFill/>
                </a:ln>
                <a:solidFill>
                  <a:srgbClr val="7A7E85"/>
                </a:solidFill>
                <a:effectLst/>
                <a:latin typeface="Arial Unicode MS"/>
                <a:ea typeface="JetBrains Mono"/>
              </a:rPr>
              <a:t>: http://localhost:8080/api/users/42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C77DBB"/>
                </a:solidFill>
                <a:effectLst/>
                <a:latin typeface="Arial Unicode MS"/>
                <a:ea typeface="JetBrains Mono"/>
              </a:rPr>
              <a:t>userId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42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"/users/{id}"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baseUrl + "/users/42"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r>
              <a:rPr lang="en-US" altLang="ko-KR" sz="1100">
                <a:solidFill>
                  <a:srgbClr val="BCBEC4"/>
                </a:solidFill>
                <a:latin typeface="Arial Unicode MS"/>
                <a:ea typeface="JetBrains Mono"/>
              </a:rPr>
              <a:t>;</a:t>
            </a: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3.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람다를 사용해</a:t>
            </a:r>
            <a:r>
              <a:rPr kumimoji="0" lang="ko-KR" altLang="ko-KR" sz="1100" b="0" i="0" u="none" strike="noStrike" cap="none" normalizeH="0" baseline="0">
                <a:ln>
                  <a:noFill/>
                </a:ln>
                <a:solidFill>
                  <a:srgbClr val="7A7E85"/>
                </a:solidFill>
                <a:effectLst/>
                <a:latin typeface="Arial Unicode MS"/>
                <a:ea typeface="JetBrains Mono"/>
              </a:rPr>
              <a:t> UriBuilder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세밀하게 조작하기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최종 호출 경로 예시</a:t>
            </a:r>
            <a:r>
              <a:rPr kumimoji="0" lang="ko-KR" altLang="ko-KR" sz="1100" b="0" i="0" u="none" strike="noStrike" cap="none" normalizeH="0" baseline="0">
                <a:ln>
                  <a:noFill/>
                </a:ln>
                <a:solidFill>
                  <a:srgbClr val="7A7E85"/>
                </a:solidFill>
                <a:effectLst/>
                <a:latin typeface="Arial Unicode MS"/>
                <a:ea typeface="JetBrains Mono"/>
              </a:rPr>
              <a:t>: http://localhost:8080/api/search?keyword=Spring&amp;sort=desc&amp;page=2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keyword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pring"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sortOrder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"desc"</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C77DBB"/>
                </a:solidFill>
                <a:effectLst/>
                <a:latin typeface="Arial Unicode MS"/>
                <a:ea typeface="JetBrains Mono"/>
              </a:rPr>
              <a:t>page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.uri(uriBuilder -&gt;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uriBuilder.path(</a:t>
            </a:r>
            <a:r>
              <a:rPr kumimoji="0" lang="ko-KR" altLang="ko-KR" sz="1100" b="0" i="0" u="none" strike="noStrike" cap="none" normalizeH="0" baseline="0">
                <a:ln>
                  <a:noFill/>
                </a:ln>
                <a:solidFill>
                  <a:srgbClr val="6AAB73"/>
                </a:solidFill>
                <a:effectLst/>
                <a:latin typeface="Arial Unicode MS"/>
                <a:ea typeface="JetBrains Mono"/>
              </a:rPr>
              <a:t>"/search"</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"keyword"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keyword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"sort"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sortOrder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page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52775EC2-25CC-6443-68DA-5D93AFB6B7A6}"/>
              </a:ext>
            </a:extLst>
          </p:cNvPr>
          <p:cNvSpPr/>
          <p:nvPr/>
        </p:nvSpPr>
        <p:spPr>
          <a:xfrm>
            <a:off x="6595639" y="642080"/>
            <a:ext cx="5466220" cy="1454244"/>
          </a:xfrm>
          <a:prstGeom prst="rect">
            <a:avLst/>
          </a:prstGeom>
        </p:spPr>
        <p:txBody>
          <a:bodyPr wrap="square">
            <a:spAutoFit/>
          </a:bodyPr>
          <a:lstStyle/>
          <a:p>
            <a:pPr marL="228600" indent="-228600">
              <a:lnSpc>
                <a:spcPct val="150000"/>
              </a:lnSpc>
              <a:buFont typeface="+mj-lt"/>
              <a:buAutoNum type="arabicParenR"/>
            </a:pPr>
            <a:r>
              <a:rPr lang="en-US" altLang="ko-KR" sz="1200" b="1"/>
              <a:t>restClient.get(), restClient.post(), restClient.put()</a:t>
            </a:r>
            <a:r>
              <a:rPr lang="en-US" altLang="ko-KR" sz="1200"/>
              <a:t> </a:t>
            </a:r>
            <a:r>
              <a:rPr lang="ko-KR" altLang="en-US" sz="1200"/>
              <a:t>등으로 선언한다</a:t>
            </a:r>
            <a:endParaRPr lang="en-US" altLang="ko-KR" sz="1200"/>
          </a:p>
          <a:p>
            <a:pPr marL="228600" indent="-228600">
              <a:lnSpc>
                <a:spcPct val="150000"/>
              </a:lnSpc>
              <a:buFont typeface="+mj-lt"/>
              <a:buAutoNum type="arabicParenR"/>
            </a:pPr>
            <a:r>
              <a:rPr lang="en-US" altLang="ko-KR" sz="1200"/>
              <a:t>RestClient </a:t>
            </a:r>
            <a:r>
              <a:rPr lang="ko-KR" altLang="en-US" sz="1200"/>
              <a:t>빌더에서 이미 </a:t>
            </a:r>
            <a:r>
              <a:rPr lang="en-US" altLang="ko-KR" sz="1200"/>
              <a:t>baseUrl</a:t>
            </a:r>
            <a:r>
              <a:rPr lang="ko-KR" altLang="en-US" sz="1200"/>
              <a:t>을 지정했다면 필요한 부분만 추가로 설정해도 된다</a:t>
            </a:r>
            <a:endParaRPr lang="en-US" altLang="ko-KR" sz="1200"/>
          </a:p>
          <a:p>
            <a:pPr marL="228600" indent="-228600">
              <a:lnSpc>
                <a:spcPct val="150000"/>
              </a:lnSpc>
              <a:buFont typeface="+mj-lt"/>
              <a:buAutoNum type="arabicParenR"/>
            </a:pPr>
            <a:r>
              <a:rPr lang="en-US" altLang="ko-KR" sz="1200"/>
              <a:t>URI </a:t>
            </a:r>
            <a:r>
              <a:rPr lang="ko-KR" altLang="en-US" sz="1200"/>
              <a:t>템플릿 변수를 활용하여 동적으로 경로를 구성하거나</a:t>
            </a:r>
            <a:r>
              <a:rPr lang="en-US" altLang="ko-KR" sz="1200"/>
              <a:t>, </a:t>
            </a:r>
            <a:r>
              <a:rPr lang="ko-KR" altLang="en-US" sz="1200"/>
              <a:t>함수형 인자를 사용해 </a:t>
            </a:r>
            <a:r>
              <a:rPr lang="en-US" altLang="ko-KR" sz="1200"/>
              <a:t>query parameter </a:t>
            </a:r>
            <a:r>
              <a:rPr lang="ko-KR" altLang="en-US" sz="1200"/>
              <a:t>등을 세밀하게 제어할 수도 있다</a:t>
            </a:r>
            <a:endParaRPr lang="en-US" altLang="ko-KR" sz="1200">
              <a:latin typeface="+mn-ea"/>
            </a:endParaRPr>
          </a:p>
        </p:txBody>
      </p:sp>
    </p:spTree>
    <p:extLst>
      <p:ext uri="{BB962C8B-B14F-4D97-AF65-F5344CB8AC3E}">
        <p14:creationId xmlns:p14="http://schemas.microsoft.com/office/powerpoint/2010/main" val="206641865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1FB96-E314-914E-4468-B21E66DFF45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FD20260-62F8-1ED5-86AC-038D6C71A0C0}"/>
              </a:ext>
            </a:extLst>
          </p:cNvPr>
          <p:cNvSpPr/>
          <p:nvPr/>
        </p:nvSpPr>
        <p:spPr>
          <a:xfrm>
            <a:off x="106159" y="195233"/>
            <a:ext cx="27233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 Headers </a:t>
            </a:r>
            <a:r>
              <a:rPr lang="ko-KR" altLang="en-US" b="1">
                <a:solidFill>
                  <a:schemeClr val="accent1">
                    <a:lumMod val="75000"/>
                  </a:schemeClr>
                </a:solidFill>
                <a:latin typeface="+mn-ea"/>
              </a:rPr>
              <a:t>설정</a:t>
            </a:r>
          </a:p>
        </p:txBody>
      </p:sp>
      <p:sp>
        <p:nvSpPr>
          <p:cNvPr id="5" name="Rectangle 2">
            <a:extLst>
              <a:ext uri="{FF2B5EF4-FFF2-40B4-BE49-F238E27FC236}">
                <a16:creationId xmlns:a16="http://schemas.microsoft.com/office/drawing/2014/main" id="{09CAF952-AF36-386E-2ADD-3ADC0C47E8EC}"/>
              </a:ext>
            </a:extLst>
          </p:cNvPr>
          <p:cNvSpPr>
            <a:spLocks noChangeArrowheads="1"/>
          </p:cNvSpPr>
          <p:nvPr/>
        </p:nvSpPr>
        <p:spPr bwMode="auto">
          <a:xfrm>
            <a:off x="405115" y="646888"/>
            <a:ext cx="5690886" cy="601106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 1. RestClient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빌더로</a:t>
            </a:r>
            <a:r>
              <a:rPr kumimoji="0" lang="ko-KR" altLang="ko-KR" sz="1100" b="0" i="0" u="none" strike="noStrike" cap="none" normalizeH="0" baseline="0">
                <a:ln>
                  <a:noFill/>
                </a:ln>
                <a:solidFill>
                  <a:srgbClr val="7A7E85"/>
                </a:solidFill>
                <a:effectLst/>
                <a:latin typeface="Arial Unicode MS"/>
                <a:ea typeface="JetBrains Mono"/>
              </a:rPr>
              <a:t> baseUrl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.baseUrl(</a:t>
            </a:r>
            <a:r>
              <a:rPr kumimoji="0" lang="ko-KR" altLang="ko-KR" sz="1100" b="0" i="0" u="none" strike="noStrike" cap="none" normalizeH="0" baseline="0">
                <a:ln>
                  <a:noFill/>
                </a:ln>
                <a:solidFill>
                  <a:srgbClr val="6AAB73"/>
                </a:solidFill>
                <a:effectLst/>
                <a:latin typeface="Arial Unicode MS"/>
                <a:ea typeface="JetBrains Mono"/>
              </a:rPr>
              <a:t>"http://localhost:8080/api"</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2) header(String, String)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단순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C77DBB"/>
                </a:solidFill>
                <a:effectLst/>
                <a:latin typeface="Arial Unicode MS"/>
                <a:ea typeface="JetBrains Mono"/>
              </a:rPr>
              <a:t>response1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"/headers/test"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a:t>
            </a:r>
            <a:r>
              <a:rPr kumimoji="0" lang="ko-KR" altLang="ko-KR" sz="1100" b="0" i="0" u="none" strike="noStrike" cap="none" normalizeH="0" baseline="0">
                <a:ln>
                  <a:noFill/>
                </a:ln>
                <a:solidFill>
                  <a:srgbClr val="6AAB73"/>
                </a:solidFill>
                <a:effectLst/>
                <a:latin typeface="Arial Unicode MS"/>
                <a:ea typeface="JetBrains Mono"/>
              </a:rPr>
              <a:t>"Authorization"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"Bearer my-secret-token"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단일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.header(</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"customValue"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또 다른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.accept(MediaType.APPLICATION_JSON)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표준</a:t>
            </a:r>
            <a:r>
              <a:rPr kumimoji="0" lang="ko-KR" altLang="ko-KR" sz="1100" b="0" i="0" u="none" strike="noStrike" cap="none" normalizeH="0" baseline="0">
                <a:ln>
                  <a:noFill/>
                </a:ln>
                <a:solidFill>
                  <a:srgbClr val="7A7E85"/>
                </a:solidFill>
                <a:effectLst/>
                <a:latin typeface="Arial Unicode MS"/>
                <a:ea typeface="JetBrains Mono"/>
              </a:rPr>
              <a:t> Accept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.toEntity(String.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3) headers(Consumer&lt;HttpHeaders&gt;)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통해 여러 헤더를 체이닝으로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C77DBB"/>
                </a:solidFill>
                <a:effectLst/>
                <a:latin typeface="Arial Unicode MS"/>
                <a:ea typeface="JetBrains Mono"/>
              </a:rPr>
              <a:t>response2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"/headers/test2"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.headers(httpHeaders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httpHeaders.set(</a:t>
            </a:r>
            <a:r>
              <a:rPr kumimoji="0" lang="ko-KR" altLang="ko-KR" sz="1100" b="0" i="0" u="none" strike="noStrike" cap="none" normalizeH="0" baseline="0">
                <a:ln>
                  <a:noFill/>
                </a:ln>
                <a:solidFill>
                  <a:srgbClr val="6AAB73"/>
                </a:solidFill>
                <a:effectLst/>
                <a:latin typeface="Arial Unicode MS"/>
                <a:ea typeface="JetBrains Mono"/>
              </a:rPr>
              <a:t>"X-Api-Key"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httpHeaders.add(</a:t>
            </a:r>
            <a:r>
              <a:rPr kumimoji="0" lang="ko-KR" altLang="ko-KR" sz="1100" b="0" i="0" u="none" strike="noStrike" cap="none" normalizeH="0" baseline="0">
                <a:ln>
                  <a:noFill/>
                </a:ln>
                <a:solidFill>
                  <a:srgbClr val="6AAB73"/>
                </a:solidFill>
                <a:effectLst/>
                <a:latin typeface="Arial Unicode MS"/>
                <a:ea typeface="JetBrains Mono"/>
              </a:rPr>
              <a:t>"Another-Header"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add</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 여러 값 누적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편의 메서드로 표준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.accept(MediaType.APPLICATION_XML)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Accept: application/xml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.acceptCharset(StandardCharsets.UTF_8)        </a:t>
            </a:r>
            <a:r>
              <a:rPr kumimoji="0" lang="ko-KR" altLang="ko-KR" sz="1100" b="0" i="0" u="none" strike="noStrike" cap="none" normalizeH="0" baseline="0">
                <a:ln>
                  <a:noFill/>
                </a:ln>
                <a:solidFill>
                  <a:srgbClr val="7A7E85"/>
                </a:solidFill>
                <a:effectLst/>
                <a:latin typeface="Arial Unicode MS"/>
                <a:ea typeface="JetBrains Mono"/>
              </a:rPr>
              <a:t>// Accept-Charset: utf-8</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.toEntity(String.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DCD8928-E41B-EBBD-CECF-DD1709C85CEA}"/>
              </a:ext>
            </a:extLst>
          </p:cNvPr>
          <p:cNvSpPr/>
          <p:nvPr/>
        </p:nvSpPr>
        <p:spPr>
          <a:xfrm>
            <a:off x="6095999" y="564565"/>
            <a:ext cx="5941671"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header(String, String) </a:t>
            </a:r>
            <a:r>
              <a:rPr lang="ko-KR" altLang="en-US" sz="1200"/>
              <a:t>또는 </a:t>
            </a:r>
            <a:r>
              <a:rPr lang="en-US" altLang="ko-KR" sz="1200"/>
              <a:t>headers(Consumer&lt;HttpHeaders&gt;)</a:t>
            </a:r>
            <a:r>
              <a:rPr lang="ko-KR" altLang="en-US" sz="1200"/>
              <a:t>를 사용해 원하는 헤더를 추가하거나</a:t>
            </a:r>
            <a:r>
              <a:rPr lang="en-US" altLang="ko-KR" sz="1200"/>
              <a:t>, accept(MediaType), acceptCharset(Charset) </a:t>
            </a:r>
            <a:r>
              <a:rPr lang="ko-KR" altLang="en-US" sz="1200"/>
              <a:t>등 편의 메서드로 표준 헤더를 간단히 지정할 수 있다</a:t>
            </a:r>
            <a:endParaRPr lang="en-US" altLang="ko-KR" sz="1200">
              <a:latin typeface="+mn-ea"/>
            </a:endParaRPr>
          </a:p>
        </p:txBody>
      </p:sp>
    </p:spTree>
    <p:extLst>
      <p:ext uri="{BB962C8B-B14F-4D97-AF65-F5344CB8AC3E}">
        <p14:creationId xmlns:p14="http://schemas.microsoft.com/office/powerpoint/2010/main" val="315641641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56773-4C5E-FCAE-682C-3945E4772BA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72ABA47-EBCC-D92E-E10B-3E5BFFF09C6B}"/>
              </a:ext>
            </a:extLst>
          </p:cNvPr>
          <p:cNvSpPr/>
          <p:nvPr/>
        </p:nvSpPr>
        <p:spPr>
          <a:xfrm>
            <a:off x="106159" y="195233"/>
            <a:ext cx="410400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 Body </a:t>
            </a:r>
            <a:r>
              <a:rPr lang="ko-KR" altLang="en-US" b="1">
                <a:solidFill>
                  <a:schemeClr val="accent1">
                    <a:lumMod val="75000"/>
                  </a:schemeClr>
                </a:solidFill>
                <a:latin typeface="+mn-ea"/>
              </a:rPr>
              <a:t>설정 </a:t>
            </a:r>
            <a:r>
              <a:rPr lang="en-US" altLang="ko-KR" b="1">
                <a:solidFill>
                  <a:schemeClr val="accent1">
                    <a:lumMod val="75000"/>
                  </a:schemeClr>
                </a:solidFill>
                <a:latin typeface="+mn-ea"/>
              </a:rPr>
              <a:t>- JSON </a:t>
            </a:r>
            <a:r>
              <a:rPr lang="ko-KR" altLang="en-US" b="1">
                <a:solidFill>
                  <a:schemeClr val="accent1">
                    <a:lumMod val="75000"/>
                  </a:schemeClr>
                </a:solidFill>
                <a:latin typeface="+mn-ea"/>
              </a:rPr>
              <a:t>바디 전송</a:t>
            </a:r>
          </a:p>
        </p:txBody>
      </p:sp>
      <p:sp>
        <p:nvSpPr>
          <p:cNvPr id="6" name="직사각형 5">
            <a:extLst>
              <a:ext uri="{FF2B5EF4-FFF2-40B4-BE49-F238E27FC236}">
                <a16:creationId xmlns:a16="http://schemas.microsoft.com/office/drawing/2014/main" id="{61F785D1-0687-46AD-170A-3B9DEC334276}"/>
              </a:ext>
            </a:extLst>
          </p:cNvPr>
          <p:cNvSpPr/>
          <p:nvPr/>
        </p:nvSpPr>
        <p:spPr>
          <a:xfrm>
            <a:off x="6619621" y="1299565"/>
            <a:ext cx="259961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GET </a:t>
            </a:r>
            <a:r>
              <a:rPr lang="ko-KR" altLang="en-US" sz="1200"/>
              <a:t>요청 시 </a:t>
            </a:r>
            <a:r>
              <a:rPr lang="en-US" altLang="ko-KR" sz="1200"/>
              <a:t>JSON </a:t>
            </a:r>
            <a:r>
              <a:rPr lang="ko-KR" altLang="en-US" sz="1200"/>
              <a:t>응답 받기</a:t>
            </a:r>
            <a:endParaRPr lang="en-US" altLang="ko-KR" sz="1200">
              <a:latin typeface="+mn-ea"/>
            </a:endParaRPr>
          </a:p>
        </p:txBody>
      </p:sp>
      <p:sp>
        <p:nvSpPr>
          <p:cNvPr id="3" name="Rectangle 1">
            <a:extLst>
              <a:ext uri="{FF2B5EF4-FFF2-40B4-BE49-F238E27FC236}">
                <a16:creationId xmlns:a16="http://schemas.microsoft.com/office/drawing/2014/main" id="{8C679C27-D91F-C6E6-96A0-4C029F66AB6F}"/>
              </a:ext>
            </a:extLst>
          </p:cNvPr>
          <p:cNvSpPr>
            <a:spLocks noChangeArrowheads="1"/>
          </p:cNvSpPr>
          <p:nvPr/>
        </p:nvSpPr>
        <p:spPr bwMode="auto">
          <a:xfrm>
            <a:off x="462987" y="693002"/>
            <a:ext cx="6053560" cy="13398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pet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"https://petclinic.example.com/pets/{id}"</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42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.accept(MediaType.APPLICATION_JSON)    </a:t>
            </a:r>
            <a:r>
              <a:rPr kumimoji="0" lang="ko-KR" altLang="ko-KR" sz="1100" b="0" i="0" u="none" strike="noStrike" cap="none" normalizeH="0" baseline="0">
                <a:ln>
                  <a:noFill/>
                </a:ln>
                <a:solidFill>
                  <a:srgbClr val="7A7E85"/>
                </a:solidFill>
                <a:effectLst/>
                <a:latin typeface="Arial Unicode MS"/>
                <a:ea typeface="JetBrains Mono"/>
              </a:rPr>
              <a:t>// Accept: application/json</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.body(Pet.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Jackson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등을 통해</a:t>
            </a:r>
            <a:r>
              <a:rPr kumimoji="0" lang="ko-KR" altLang="ko-KR" sz="1100" b="0" i="0" u="none" strike="noStrike" cap="none" normalizeH="0" baseline="0">
                <a:ln>
                  <a:noFill/>
                </a:ln>
                <a:solidFill>
                  <a:srgbClr val="7A7E85"/>
                </a:solidFill>
                <a:effectLst/>
                <a:latin typeface="Arial Unicode MS"/>
                <a:ea typeface="JetBrains Mono"/>
              </a:rPr>
              <a:t> JSON → 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역직렬화</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E1E63C8-F7FF-B719-2B5A-902E6B2584A4}"/>
              </a:ext>
            </a:extLst>
          </p:cNvPr>
          <p:cNvSpPr>
            <a:spLocks noChangeArrowheads="1"/>
          </p:cNvSpPr>
          <p:nvPr/>
        </p:nvSpPr>
        <p:spPr bwMode="auto">
          <a:xfrm>
            <a:off x="451412" y="2398254"/>
            <a:ext cx="6065135" cy="23555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newPet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Pet(</a:t>
            </a:r>
            <a:r>
              <a:rPr kumimoji="0" lang="ko-KR" altLang="ko-KR" sz="1100" b="0" i="0" u="none" strike="noStrike" cap="none" normalizeH="0" baseline="0">
                <a:ln>
                  <a:noFill/>
                </a:ln>
                <a:solidFill>
                  <a:srgbClr val="6AAB73"/>
                </a:solidFill>
                <a:effectLst/>
                <a:latin typeface="Arial Unicode MS"/>
                <a:ea typeface="JetBrains Mono"/>
              </a:rPr>
              <a:t>"Toby"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POST: /pets/new,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바디로</a:t>
            </a:r>
            <a:r>
              <a:rPr kumimoji="0" lang="ko-KR" altLang="ko-KR" sz="1100" b="0" i="0" u="none" strike="noStrike" cap="none" normalizeH="0" baseline="0">
                <a:ln>
                  <a:noFill/>
                </a:ln>
                <a:solidFill>
                  <a:srgbClr val="7A7E85"/>
                </a:solidFill>
                <a:effectLst/>
                <a:latin typeface="Arial Unicode MS"/>
                <a:ea typeface="JetBrains Mono"/>
              </a:rPr>
              <a:t> newPet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전달</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ResponseEntity&lt;Void&gt;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"https://petclinic.example.com/pets/new"</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.contentType(MediaType.APPLICATION_JSON)   </a:t>
            </a:r>
            <a:r>
              <a:rPr kumimoji="0" lang="ko-KR" altLang="ko-KR" sz="1100" b="0" i="0" u="none" strike="noStrike" cap="none" normalizeH="0" baseline="0">
                <a:ln>
                  <a:noFill/>
                </a:ln>
                <a:solidFill>
                  <a:srgbClr val="7A7E85"/>
                </a:solidFill>
                <a:effectLst/>
                <a:latin typeface="Arial Unicode MS"/>
                <a:ea typeface="JetBrains Mono"/>
              </a:rPr>
              <a:t>// Content-Type: application/json</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.body(</a:t>
            </a:r>
            <a:r>
              <a:rPr kumimoji="0" lang="ko-KR" altLang="ko-KR" sz="1100" b="0" i="0" u="none" strike="noStrike" cap="none" normalizeH="0" baseline="0">
                <a:ln>
                  <a:noFill/>
                </a:ln>
                <a:solidFill>
                  <a:srgbClr val="C77DBB"/>
                </a:solidFill>
                <a:effectLst/>
                <a:latin typeface="Arial Unicode MS"/>
                <a:ea typeface="JetBrains Mono"/>
              </a:rPr>
              <a:t>newPet</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바디에</a:t>
            </a:r>
            <a:r>
              <a:rPr kumimoji="0" lang="ko-KR" altLang="ko-KR" sz="1100" b="0" i="0" u="none" strike="noStrike" cap="none" normalizeH="0" baseline="0">
                <a:ln>
                  <a:noFill/>
                </a:ln>
                <a:solidFill>
                  <a:srgbClr val="7A7E85"/>
                </a:solidFill>
                <a:effectLst/>
                <a:latin typeface="Arial Unicode MS"/>
                <a:ea typeface="JetBrains Mono"/>
              </a:rPr>
              <a:t> newPet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a:t>
            </a:r>
            <a:r>
              <a:rPr kumimoji="0" lang="ko-KR" altLang="ko-KR" sz="1100" b="0" i="0" u="none" strike="noStrike" cap="none" normalizeH="0" baseline="0">
                <a:ln>
                  <a:noFill/>
                </a:ln>
                <a:solidFill>
                  <a:srgbClr val="7A7E85"/>
                </a:solidFill>
                <a:effectLst/>
                <a:latin typeface="Arial Unicode MS"/>
                <a:ea typeface="JetBrains Mono"/>
              </a:rPr>
              <a:t> JSON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직렬화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.toBodilessEntity();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 없는 응답</a:t>
            </a:r>
            <a:r>
              <a:rPr kumimoji="0" lang="ko-KR" altLang="ko-KR" sz="1100" b="0" i="0" u="none" strike="noStrike" cap="none" normalizeH="0" baseline="0">
                <a:ln>
                  <a:noFill/>
                </a:ln>
                <a:solidFill>
                  <a:srgbClr val="7A7E85"/>
                </a:solidFill>
                <a:effectLst/>
                <a:latin typeface="Arial Unicode MS"/>
                <a:ea typeface="JetBrains Mono"/>
              </a:rPr>
              <a:t>(ResponseEntity&lt;Void&gt;)</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변환</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F3B30CEC-2F2A-0340-333E-C2B85B846189}"/>
              </a:ext>
            </a:extLst>
          </p:cNvPr>
          <p:cNvSpPr/>
          <p:nvPr/>
        </p:nvSpPr>
        <p:spPr>
          <a:xfrm>
            <a:off x="6619621" y="3145923"/>
            <a:ext cx="259961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POST </a:t>
            </a:r>
            <a:r>
              <a:rPr lang="ko-KR" altLang="en-US" sz="1200"/>
              <a:t>요청 시 </a:t>
            </a:r>
            <a:r>
              <a:rPr lang="en-US" altLang="ko-KR" sz="1200"/>
              <a:t>JSON </a:t>
            </a:r>
            <a:r>
              <a:rPr lang="ko-KR" altLang="en-US" sz="1200"/>
              <a:t>바디 전송</a:t>
            </a:r>
            <a:endParaRPr lang="en-US" altLang="ko-KR" sz="1200">
              <a:latin typeface="+mn-ea"/>
            </a:endParaRPr>
          </a:p>
        </p:txBody>
      </p:sp>
      <p:sp>
        <p:nvSpPr>
          <p:cNvPr id="8" name="Rectangle 3">
            <a:extLst>
              <a:ext uri="{FF2B5EF4-FFF2-40B4-BE49-F238E27FC236}">
                <a16:creationId xmlns:a16="http://schemas.microsoft.com/office/drawing/2014/main" id="{B23F24A0-8800-BD5C-C063-263B6F8BBF06}"/>
              </a:ext>
            </a:extLst>
          </p:cNvPr>
          <p:cNvSpPr>
            <a:spLocks noChangeArrowheads="1"/>
          </p:cNvSpPr>
          <p:nvPr/>
        </p:nvSpPr>
        <p:spPr bwMode="auto">
          <a:xfrm>
            <a:off x="462987" y="5119170"/>
            <a:ext cx="6053560"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List&lt;Pet&gt; </a:t>
            </a:r>
            <a:r>
              <a:rPr kumimoji="0" lang="ko-KR" altLang="ko-KR" sz="1100" b="0" i="0" u="none" strike="noStrike" cap="none" normalizeH="0" baseline="0">
                <a:ln>
                  <a:noFill/>
                </a:ln>
                <a:solidFill>
                  <a:srgbClr val="C77DBB"/>
                </a:solidFill>
                <a:effectLst/>
                <a:latin typeface="Arial Unicode MS"/>
                <a:ea typeface="JetBrains Mono"/>
              </a:rPr>
              <a:t>petList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.accept(MediaType.APPLICATION_JSON)</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ParameterizedTypeReference&lt;List&lt;Pet&gt;&gt;()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9E231323-C7C0-8111-89A9-A3D85500B092}"/>
              </a:ext>
            </a:extLst>
          </p:cNvPr>
          <p:cNvSpPr/>
          <p:nvPr/>
        </p:nvSpPr>
        <p:spPr>
          <a:xfrm>
            <a:off x="6619621" y="5611323"/>
            <a:ext cx="379759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제네릭 타입 처리 </a:t>
            </a:r>
            <a:r>
              <a:rPr lang="en-US" altLang="ko-KR" sz="1200"/>
              <a:t>(ParameterizedTypeReference)</a:t>
            </a:r>
            <a:endParaRPr lang="en-US" altLang="ko-KR" sz="1200">
              <a:latin typeface="+mn-ea"/>
            </a:endParaRPr>
          </a:p>
        </p:txBody>
      </p:sp>
    </p:spTree>
    <p:extLst>
      <p:ext uri="{BB962C8B-B14F-4D97-AF65-F5344CB8AC3E}">
        <p14:creationId xmlns:p14="http://schemas.microsoft.com/office/powerpoint/2010/main" val="34867129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57F11-2ECA-26E1-475E-623F23C1B2F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EA9FDF9F-5EBE-EF1B-50D1-F393B56226EB}"/>
              </a:ext>
            </a:extLst>
          </p:cNvPr>
          <p:cNvSpPr/>
          <p:nvPr/>
        </p:nvSpPr>
        <p:spPr>
          <a:xfrm>
            <a:off x="106159" y="195233"/>
            <a:ext cx="15498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Exchange </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117216CA-9E61-3C95-5EC9-1D5084E43E13}"/>
              </a:ext>
            </a:extLst>
          </p:cNvPr>
          <p:cNvSpPr/>
          <p:nvPr/>
        </p:nvSpPr>
        <p:spPr>
          <a:xfrm>
            <a:off x="362672" y="520546"/>
            <a:ext cx="11298822"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exchange()</a:t>
            </a:r>
            <a:r>
              <a:rPr lang="ko-KR" altLang="en-US" sz="1200"/>
              <a:t>는 </a:t>
            </a:r>
            <a:r>
              <a:rPr lang="en-US" altLang="ko-KR" sz="1200"/>
              <a:t>retrieve()</a:t>
            </a:r>
            <a:r>
              <a:rPr lang="ko-KR" altLang="en-US" sz="1200"/>
              <a:t>와 달리</a:t>
            </a:r>
            <a:r>
              <a:rPr lang="en-US" altLang="ko-KR" sz="1200"/>
              <a:t> HTTP </a:t>
            </a:r>
            <a:r>
              <a:rPr lang="ko-KR" altLang="en-US" sz="1200"/>
              <a:t>요청</a:t>
            </a:r>
            <a:r>
              <a:rPr lang="en-US" altLang="ko-KR" sz="1200"/>
              <a:t>(Request)</a:t>
            </a:r>
            <a:r>
              <a:rPr lang="ko-KR" altLang="en-US" sz="1200"/>
              <a:t>과 응답</a:t>
            </a:r>
            <a:r>
              <a:rPr lang="en-US" altLang="ko-KR" sz="1200"/>
              <a:t>(Response)</a:t>
            </a:r>
            <a:r>
              <a:rPr lang="ko-KR" altLang="en-US" sz="1200"/>
              <a:t>을 모두 직접 제어할 수 있게 해 주는 기능으로서 람다 형태의 콜백 함수를 인자로 받는다</a:t>
            </a:r>
            <a:endParaRPr lang="en-US" altLang="ko-KR" sz="1200">
              <a:latin typeface="+mn-ea"/>
            </a:endParaRPr>
          </a:p>
        </p:txBody>
      </p:sp>
      <p:sp>
        <p:nvSpPr>
          <p:cNvPr id="5" name="직사각형 4">
            <a:extLst>
              <a:ext uri="{FF2B5EF4-FFF2-40B4-BE49-F238E27FC236}">
                <a16:creationId xmlns:a16="http://schemas.microsoft.com/office/drawing/2014/main" id="{E2DA9298-DC9D-C477-4D72-0A4715AA0857}"/>
              </a:ext>
            </a:extLst>
          </p:cNvPr>
          <p:cNvSpPr/>
          <p:nvPr/>
        </p:nvSpPr>
        <p:spPr>
          <a:xfrm>
            <a:off x="106159" y="1082240"/>
            <a:ext cx="139653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구조</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10" name="Rectangle 1">
            <a:extLst>
              <a:ext uri="{FF2B5EF4-FFF2-40B4-BE49-F238E27FC236}">
                <a16:creationId xmlns:a16="http://schemas.microsoft.com/office/drawing/2014/main" id="{CC92A590-3B6B-2896-CD93-44CC031B2927}"/>
              </a:ext>
            </a:extLst>
          </p:cNvPr>
          <p:cNvSpPr>
            <a:spLocks noChangeArrowheads="1"/>
          </p:cNvSpPr>
          <p:nvPr/>
        </p:nvSpPr>
        <p:spPr bwMode="auto">
          <a:xfrm>
            <a:off x="422476" y="1509048"/>
            <a:ext cx="4913453"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(exchangeRequest, exchangeResponse) -&gt;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여기서</a:t>
            </a:r>
            <a:r>
              <a:rPr kumimoji="0" lang="ko-KR" altLang="ko-KR" sz="1200" b="0" i="0" u="none" strike="noStrike" cap="none" normalizeH="0" baseline="0">
                <a:ln>
                  <a:noFill/>
                </a:ln>
                <a:solidFill>
                  <a:srgbClr val="7A7E85"/>
                </a:solidFill>
                <a:effectLst/>
                <a:latin typeface="Arial Unicode MS"/>
                <a:ea typeface="JetBrains Mono"/>
              </a:rPr>
              <a:t> request, response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직접 다룰 수 있음</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필요한 처리를 한 뒤 원하는 타입으로 리턴</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A0230F03-8853-BD47-7190-ACBC863BF0A6}"/>
              </a:ext>
            </a:extLst>
          </p:cNvPr>
          <p:cNvSpPr/>
          <p:nvPr/>
        </p:nvSpPr>
        <p:spPr>
          <a:xfrm>
            <a:off x="5375476" y="1509048"/>
            <a:ext cx="5446854" cy="1177245"/>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b="1"/>
              <a:t>exchangeRequest</a:t>
            </a:r>
          </a:p>
          <a:p>
            <a:pPr marL="685800" lvl="1" indent="-228600">
              <a:lnSpc>
                <a:spcPct val="150000"/>
              </a:lnSpc>
              <a:buFont typeface="Arial" panose="020B0604020202020204" pitchFamily="34" charset="0"/>
              <a:buChar char="•"/>
            </a:pPr>
            <a:r>
              <a:rPr lang="ko-KR" altLang="en-US" sz="1200"/>
              <a:t>실제로 전송될 요청 정보를 다룬다</a:t>
            </a:r>
            <a:endParaRPr lang="en-US" altLang="ko-KR" sz="1200"/>
          </a:p>
          <a:p>
            <a:pPr marL="228600" indent="-228600">
              <a:lnSpc>
                <a:spcPct val="150000"/>
              </a:lnSpc>
              <a:buFont typeface="Arial" panose="020B0604020202020204" pitchFamily="34" charset="0"/>
              <a:buChar char="•"/>
            </a:pPr>
            <a:r>
              <a:rPr lang="en-US" altLang="ko-KR" sz="1200" b="1"/>
              <a:t>exchangeResponse</a:t>
            </a:r>
          </a:p>
          <a:p>
            <a:pPr marL="685800" lvl="1" indent="-228600">
              <a:lnSpc>
                <a:spcPct val="150000"/>
              </a:lnSpc>
              <a:buFont typeface="Arial" panose="020B0604020202020204" pitchFamily="34" charset="0"/>
              <a:buChar char="•"/>
            </a:pPr>
            <a:r>
              <a:rPr lang="ko-KR" altLang="en-US" sz="1200"/>
              <a:t>서버로부터 받은 응답</a:t>
            </a:r>
            <a:r>
              <a:rPr lang="en-US" altLang="ko-KR" sz="1200"/>
              <a:t>(</a:t>
            </a:r>
            <a:r>
              <a:rPr lang="ko-KR" altLang="en-US" sz="1200"/>
              <a:t>상태 코드</a:t>
            </a:r>
            <a:r>
              <a:rPr lang="en-US" altLang="ko-KR" sz="1200"/>
              <a:t>, </a:t>
            </a:r>
            <a:r>
              <a:rPr lang="ko-KR" altLang="en-US" sz="1200"/>
              <a:t>헤더</a:t>
            </a:r>
            <a:r>
              <a:rPr lang="en-US" altLang="ko-KR" sz="1200"/>
              <a:t>, </a:t>
            </a:r>
            <a:r>
              <a:rPr lang="ko-KR" altLang="en-US" sz="1200"/>
              <a:t>바디 등</a:t>
            </a:r>
            <a:r>
              <a:rPr lang="en-US" altLang="ko-KR" sz="1200"/>
              <a:t>)</a:t>
            </a:r>
            <a:r>
              <a:rPr lang="ko-KR" altLang="en-US" sz="1200"/>
              <a:t>에 직접 접근할 수 있다</a:t>
            </a:r>
            <a:endParaRPr lang="en-US" altLang="ko-KR" sz="1200">
              <a:latin typeface="+mn-ea"/>
            </a:endParaRPr>
          </a:p>
        </p:txBody>
      </p:sp>
      <p:sp>
        <p:nvSpPr>
          <p:cNvPr id="13" name="Rectangle 3">
            <a:extLst>
              <a:ext uri="{FF2B5EF4-FFF2-40B4-BE49-F238E27FC236}">
                <a16:creationId xmlns:a16="http://schemas.microsoft.com/office/drawing/2014/main" id="{7D2647B9-0DDA-41C7-E534-02FC3918190E}"/>
              </a:ext>
            </a:extLst>
          </p:cNvPr>
          <p:cNvSpPr>
            <a:spLocks noChangeArrowheads="1"/>
          </p:cNvSpPr>
          <p:nvPr/>
        </p:nvSpPr>
        <p:spPr bwMode="auto">
          <a:xfrm>
            <a:off x="422476" y="2874133"/>
            <a:ext cx="9740096"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resultPet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"/pets/{id}"</a:t>
            </a:r>
            <a:r>
              <a:rPr kumimoji="0" lang="ko-KR" altLang="ko-KR" sz="1100" b="0" i="0" u="none" strike="noStrike" cap="none" normalizeH="0" baseline="0">
                <a:ln>
                  <a:noFill/>
                </a:ln>
                <a:solidFill>
                  <a:srgbClr val="BCBEC4"/>
                </a:solidFill>
                <a:effectLst/>
                <a:latin typeface="Arial Unicode MS"/>
                <a:ea typeface="JetBrains Mono"/>
              </a:rPr>
              <a:t>, petId)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.accept(org.springframework.http.MediaType.</a:t>
            </a:r>
            <a:r>
              <a:rPr kumimoji="0" lang="ko-KR" altLang="ko-KR" sz="1100" b="0" i="1" u="none" strike="noStrike" cap="none" normalizeH="0" baseline="0">
                <a:ln>
                  <a:noFill/>
                </a:ln>
                <a:solidFill>
                  <a:srgbClr val="C77DBB"/>
                </a:solidFill>
                <a:effectLst/>
                <a:latin typeface="Arial Unicode MS"/>
                <a:ea typeface="JetBrains Mono"/>
              </a:rPr>
              <a:t>APPLICATION_JSON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.exchange((request, response) -&gt;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HttpStatusCode status = response.getStatusCode();</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상태 코드 확인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(status.is4xxClientError() || status.is5xxServerError())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상태 코드</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status.value());</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a:t>
            </a:r>
            <a:r>
              <a:rPr kumimoji="0" lang="ko-KR" altLang="ko-KR" sz="1100" b="0" i="0" u="none" strike="noStrike" cap="none" normalizeH="0" baseline="0">
                <a:ln>
                  <a:noFill/>
                </a:ln>
                <a:solidFill>
                  <a:srgbClr val="7A7E85"/>
                </a:solidFill>
                <a:effectLst/>
                <a:latin typeface="Arial Unicode MS"/>
                <a:ea typeface="JetBrains Mono"/>
              </a:rPr>
              <a:t>: 4xx/5xx</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일 경우 커스텀 예외 던지기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(InputStream bodyStream = response.getBody())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정상 응답 바디를 직접 파싱</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(bodyStream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objectMapper.readValue(bodyStream, Pet.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Jackson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을 이용하여</a:t>
            </a:r>
            <a:r>
              <a:rPr kumimoji="0" lang="ko-KR" altLang="ko-KR" sz="1100" b="0" i="0" u="none" strike="noStrike" cap="none" normalizeH="0" baseline="0">
                <a:ln>
                  <a:noFill/>
                </a:ln>
                <a:solidFill>
                  <a:srgbClr val="7A7E85"/>
                </a:solidFill>
                <a:effectLst/>
                <a:latin typeface="Arial Unicode MS"/>
                <a:ea typeface="JetBrains Mono"/>
              </a:rPr>
              <a:t> JSON -&gt; 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변환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0063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ACA24-AD3E-C1DF-D48B-E374280BE4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BC759C-941E-0C61-562B-43DEB495F64D}"/>
              </a:ext>
            </a:extLst>
          </p:cNvPr>
          <p:cNvSpPr txBox="1"/>
          <p:nvPr/>
        </p:nvSpPr>
        <p:spPr>
          <a:xfrm>
            <a:off x="4544936" y="2921169"/>
            <a:ext cx="310213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오류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A74A5E7-C423-7DAA-EA7B-F3F4FDD2B76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8242994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FC0-4ECD-81D5-186C-259E85AFC9A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58FE12D-FB08-5530-70B6-65BB8B8A9FA9}"/>
              </a:ext>
            </a:extLst>
          </p:cNvPr>
          <p:cNvSpPr/>
          <p:nvPr/>
        </p:nvSpPr>
        <p:spPr>
          <a:xfrm>
            <a:off x="106159" y="80183"/>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811C1037-BA52-DFC6-5142-A0A93B28A409}"/>
              </a:ext>
            </a:extLst>
          </p:cNvPr>
          <p:cNvSpPr/>
          <p:nvPr/>
        </p:nvSpPr>
        <p:spPr>
          <a:xfrm>
            <a:off x="362671" y="405496"/>
            <a:ext cx="11723169"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RestClient </a:t>
            </a:r>
            <a:r>
              <a:rPr lang="ko-KR" altLang="en-US" sz="1200"/>
              <a:t>에서 오류 처리는 기본적으로 </a:t>
            </a:r>
            <a:r>
              <a:rPr lang="en-US" altLang="ko-KR" sz="1200"/>
              <a:t>retrieve() </a:t>
            </a:r>
            <a:r>
              <a:rPr lang="ko-KR" altLang="en-US" sz="1200"/>
              <a:t>또는 </a:t>
            </a:r>
            <a:r>
              <a:rPr lang="en-US" altLang="ko-KR" sz="1200"/>
              <a:t>exchange() </a:t>
            </a:r>
            <a:r>
              <a:rPr lang="ko-KR" altLang="en-US" sz="1200"/>
              <a:t>메서드에서 수행할 수 있으며  </a:t>
            </a:r>
            <a:r>
              <a:rPr lang="en-US" altLang="ko-KR" sz="1200"/>
              <a:t>HTTP 4xx </a:t>
            </a:r>
            <a:r>
              <a:rPr lang="ko-KR" altLang="en-US" sz="1200"/>
              <a:t>및 </a:t>
            </a:r>
            <a:r>
              <a:rPr lang="en-US" altLang="ko-KR" sz="1200"/>
              <a:t>5xx </a:t>
            </a:r>
            <a:r>
              <a:rPr lang="ko-KR" altLang="en-US" sz="1200"/>
              <a:t>오류 발생 시 자동으로 예외</a:t>
            </a:r>
            <a:r>
              <a:rPr lang="en-US" altLang="ko-KR" sz="1200"/>
              <a:t>(RestClientException)</a:t>
            </a:r>
            <a:r>
              <a:rPr lang="ko-KR" altLang="en-US" sz="1200"/>
              <a:t>를 던진다</a:t>
            </a:r>
            <a:endParaRPr lang="en-US" altLang="ko-KR" sz="1200"/>
          </a:p>
          <a:p>
            <a:pPr marL="228600" indent="-228600">
              <a:lnSpc>
                <a:spcPct val="150000"/>
              </a:lnSpc>
              <a:buFont typeface="Arial" panose="020B0604020202020204" pitchFamily="34" charset="0"/>
              <a:buChar char="•"/>
            </a:pPr>
            <a:r>
              <a:rPr lang="ko-KR" altLang="en-US" sz="1200"/>
              <a:t>기본 동작을 커스터마이징 하려면 </a:t>
            </a:r>
            <a:r>
              <a:rPr lang="en-US" altLang="ko-KR" sz="1200"/>
              <a:t>onStatus() </a:t>
            </a:r>
            <a:r>
              <a:rPr lang="ko-KR" altLang="en-US" sz="1200"/>
              <a:t>또는 </a:t>
            </a:r>
            <a:r>
              <a:rPr lang="en-US" altLang="ko-KR" sz="1200"/>
              <a:t>exchange()</a:t>
            </a:r>
            <a:r>
              <a:rPr lang="ko-KR" altLang="en-US" sz="1200"/>
              <a:t>를 활용하여 오류 상태 코드를 직접 처리해야 한다</a:t>
            </a:r>
            <a:endParaRPr lang="en-US" altLang="ko-KR" sz="1200">
              <a:latin typeface="+mn-ea"/>
            </a:endParaRPr>
          </a:p>
        </p:txBody>
      </p:sp>
      <p:sp>
        <p:nvSpPr>
          <p:cNvPr id="3" name="직사각형 2">
            <a:extLst>
              <a:ext uri="{FF2B5EF4-FFF2-40B4-BE49-F238E27FC236}">
                <a16:creationId xmlns:a16="http://schemas.microsoft.com/office/drawing/2014/main" id="{4D64356E-AD19-FA84-EC7D-C9D9D69EA8EA}"/>
              </a:ext>
            </a:extLst>
          </p:cNvPr>
          <p:cNvSpPr/>
          <p:nvPr/>
        </p:nvSpPr>
        <p:spPr>
          <a:xfrm>
            <a:off x="106159" y="1150913"/>
            <a:ext cx="180690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자동 예외 처리</a:t>
            </a:r>
          </a:p>
        </p:txBody>
      </p:sp>
      <p:sp>
        <p:nvSpPr>
          <p:cNvPr id="6" name="Rectangle 2">
            <a:extLst>
              <a:ext uri="{FF2B5EF4-FFF2-40B4-BE49-F238E27FC236}">
                <a16:creationId xmlns:a16="http://schemas.microsoft.com/office/drawing/2014/main" id="{C7680F67-90A2-1FD6-E165-DBE4F0259460}"/>
              </a:ext>
            </a:extLst>
          </p:cNvPr>
          <p:cNvSpPr>
            <a:spLocks noChangeArrowheads="1"/>
          </p:cNvSpPr>
          <p:nvPr/>
        </p:nvSpPr>
        <p:spPr bwMode="auto">
          <a:xfrm>
            <a:off x="434052" y="1519384"/>
            <a:ext cx="4705108" cy="16987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"https://example.com/api/not-found"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존재하지 않는</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(RestClientException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"RestClientException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0BD63B8-4E8F-9F8A-1D20-413C257A61BF}"/>
              </a:ext>
            </a:extLst>
          </p:cNvPr>
          <p:cNvSpPr/>
          <p:nvPr/>
        </p:nvSpPr>
        <p:spPr>
          <a:xfrm>
            <a:off x="106159" y="3396250"/>
            <a:ext cx="45390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를 이용한 사용자 정의 오류 처리</a:t>
            </a:r>
          </a:p>
        </p:txBody>
      </p:sp>
      <p:sp>
        <p:nvSpPr>
          <p:cNvPr id="8" name="직사각형 7">
            <a:extLst>
              <a:ext uri="{FF2B5EF4-FFF2-40B4-BE49-F238E27FC236}">
                <a16:creationId xmlns:a16="http://schemas.microsoft.com/office/drawing/2014/main" id="{F17C5705-2F44-E0B5-6C87-F2AEE6B5583C}"/>
              </a:ext>
            </a:extLst>
          </p:cNvPr>
          <p:cNvSpPr/>
          <p:nvPr/>
        </p:nvSpPr>
        <p:spPr>
          <a:xfrm>
            <a:off x="5248155" y="1745504"/>
            <a:ext cx="5446854"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retrieve()</a:t>
            </a:r>
            <a:r>
              <a:rPr lang="ko-KR" altLang="en-US" sz="1200"/>
              <a:t>를 사용할 경우 자동으로 </a:t>
            </a:r>
            <a:r>
              <a:rPr lang="en-US" altLang="ko-KR" sz="1200"/>
              <a:t>4xx, 5xx </a:t>
            </a:r>
            <a:r>
              <a:rPr lang="ko-KR" altLang="en-US" sz="1200"/>
              <a:t>응답 시 예외를 던짐</a:t>
            </a:r>
            <a:endParaRPr lang="en-US" altLang="ko-KR" sz="1200"/>
          </a:p>
          <a:p>
            <a:pPr marL="228600" indent="-228600">
              <a:lnSpc>
                <a:spcPct val="150000"/>
              </a:lnSpc>
              <a:buFont typeface="Arial" panose="020B0604020202020204" pitchFamily="34" charset="0"/>
              <a:buChar char="•"/>
            </a:pPr>
            <a:r>
              <a:rPr lang="en-US" altLang="ko-KR" sz="1200"/>
              <a:t>try-catch </a:t>
            </a:r>
            <a:r>
              <a:rPr lang="ko-KR" altLang="en-US" sz="1200"/>
              <a:t>블록에서 </a:t>
            </a:r>
            <a:r>
              <a:rPr lang="en-US" altLang="ko-KR" sz="1200"/>
              <a:t>RestClientException</a:t>
            </a:r>
            <a:r>
              <a:rPr lang="ko-KR" altLang="en-US" sz="1200"/>
              <a:t>을 잡아 예외를 처리</a:t>
            </a:r>
            <a:endParaRPr lang="en-US" altLang="ko-KR" sz="1200">
              <a:latin typeface="+mn-ea"/>
            </a:endParaRPr>
          </a:p>
        </p:txBody>
      </p:sp>
      <p:sp>
        <p:nvSpPr>
          <p:cNvPr id="9" name="Rectangle 3">
            <a:extLst>
              <a:ext uri="{FF2B5EF4-FFF2-40B4-BE49-F238E27FC236}">
                <a16:creationId xmlns:a16="http://schemas.microsoft.com/office/drawing/2014/main" id="{DAB1537C-0F14-4CA6-9DAC-B5D3A017625C}"/>
              </a:ext>
            </a:extLst>
          </p:cNvPr>
          <p:cNvSpPr>
            <a:spLocks noChangeArrowheads="1"/>
          </p:cNvSpPr>
          <p:nvPr/>
        </p:nvSpPr>
        <p:spPr bwMode="auto">
          <a:xfrm>
            <a:off x="434052" y="3770098"/>
            <a:ext cx="6151943" cy="291753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"https://example.com/api/bad-request"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.onStatus(HttpStatusCode::is4xxClientError,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클라이언트 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.onStatus(HttpStatusCode::is5xxServerError,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처리</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8F990077-EB16-9D1B-9572-158A8BDC5D59}"/>
              </a:ext>
            </a:extLst>
          </p:cNvPr>
          <p:cNvSpPr/>
          <p:nvPr/>
        </p:nvSpPr>
        <p:spPr>
          <a:xfrm>
            <a:off x="6585995" y="3771830"/>
            <a:ext cx="5331105"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onStatus()</a:t>
            </a:r>
            <a:r>
              <a:rPr lang="ko-KR" altLang="en-US" sz="1200"/>
              <a:t>를 이용하여 특정 상태 코드에 대한 맞춤형 예외 처리 가능</a:t>
            </a:r>
            <a:endParaRPr lang="en-US" altLang="ko-KR" sz="1200"/>
          </a:p>
          <a:p>
            <a:pPr marL="228600" indent="-228600">
              <a:lnSpc>
                <a:spcPct val="150000"/>
              </a:lnSpc>
              <a:buFont typeface="Arial" panose="020B0604020202020204" pitchFamily="34" charset="0"/>
              <a:buChar char="•"/>
            </a:pPr>
            <a:r>
              <a:rPr lang="en-US" altLang="ko-KR" sz="1200"/>
              <a:t>4xx(</a:t>
            </a:r>
            <a:r>
              <a:rPr lang="ko-KR" altLang="en-US" sz="1200"/>
              <a:t>클라이언트 오류</a:t>
            </a:r>
            <a:r>
              <a:rPr lang="en-US" altLang="ko-KR" sz="1200"/>
              <a:t>) </a:t>
            </a:r>
            <a:r>
              <a:rPr lang="ko-KR" altLang="en-US" sz="1200"/>
              <a:t>또는 </a:t>
            </a:r>
            <a:r>
              <a:rPr lang="en-US" altLang="ko-KR" sz="1200"/>
              <a:t>5xx(</a:t>
            </a:r>
            <a:r>
              <a:rPr lang="ko-KR" altLang="en-US" sz="1200"/>
              <a:t>서버 오류</a:t>
            </a:r>
            <a:r>
              <a:rPr lang="en-US" altLang="ko-KR" sz="1200"/>
              <a:t>) </a:t>
            </a:r>
            <a:r>
              <a:rPr lang="ko-KR" altLang="en-US" sz="1200"/>
              <a:t>상태 코드에 따라 커스텀 예외 발생</a:t>
            </a:r>
            <a:endParaRPr lang="en-US" altLang="ko-KR" sz="1200">
              <a:latin typeface="+mn-ea"/>
            </a:endParaRPr>
          </a:p>
        </p:txBody>
      </p:sp>
    </p:spTree>
    <p:extLst>
      <p:ext uri="{BB962C8B-B14F-4D97-AF65-F5344CB8AC3E}">
        <p14:creationId xmlns:p14="http://schemas.microsoft.com/office/powerpoint/2010/main" val="243058376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11AF8-026D-B46D-0B9E-ABE104ADDA6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0CA69A8-2BA5-C447-FDBD-A8ED426EC95F}"/>
              </a:ext>
            </a:extLst>
          </p:cNvPr>
          <p:cNvSpPr/>
          <p:nvPr/>
        </p:nvSpPr>
        <p:spPr>
          <a:xfrm>
            <a:off x="106159" y="194308"/>
            <a:ext cx="394999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exchange()</a:t>
            </a:r>
            <a:r>
              <a:rPr lang="ko-KR" altLang="en-US" b="1">
                <a:solidFill>
                  <a:schemeClr val="accent1">
                    <a:lumMod val="75000"/>
                  </a:schemeClr>
                </a:solidFill>
                <a:latin typeface="+mn-ea"/>
              </a:rPr>
              <a:t>를 이용한 세부 오류 처리</a:t>
            </a:r>
          </a:p>
        </p:txBody>
      </p:sp>
      <p:sp>
        <p:nvSpPr>
          <p:cNvPr id="4" name="Rectangle 1">
            <a:extLst>
              <a:ext uri="{FF2B5EF4-FFF2-40B4-BE49-F238E27FC236}">
                <a16:creationId xmlns:a16="http://schemas.microsoft.com/office/drawing/2014/main" id="{49DD5C1A-1166-5A65-EE64-FA68EF82E12B}"/>
              </a:ext>
            </a:extLst>
          </p:cNvPr>
          <p:cNvSpPr>
            <a:spLocks noChangeArrowheads="1"/>
          </p:cNvSpPr>
          <p:nvPr/>
        </p:nvSpPr>
        <p:spPr bwMode="auto">
          <a:xfrm>
            <a:off x="381965" y="656237"/>
            <a:ext cx="5654232" cy="51519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"https://example.com/api/unknown-endpoint"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존재하지 않는 엔드포인트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.exchange((request,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HttpStatusCode status = response.getStatusCode();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4xx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 발생 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(status.is4xxClientError())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잘못된 요청</a:t>
            </a:r>
            <a:r>
              <a:rPr kumimoji="0" lang="ko-KR" altLang="ko-KR" sz="1100" b="0" i="0" u="none" strike="noStrike" cap="none" normalizeH="0" baseline="0">
                <a:ln>
                  <a:noFill/>
                </a:ln>
                <a:solidFill>
                  <a:srgbClr val="6AAB73"/>
                </a:solidFill>
                <a:effectLst/>
                <a:latin typeface="Arial Unicode MS"/>
                <a:ea typeface="JetBrains Mono"/>
              </a:rPr>
              <a:t> (4xx) : " </a:t>
            </a:r>
            <a:r>
              <a:rPr kumimoji="0" lang="ko-KR" altLang="ko-KR" sz="1100" b="0" i="0" u="none" strike="noStrike" cap="none" normalizeH="0" baseline="0">
                <a:ln>
                  <a:noFill/>
                </a:ln>
                <a:solidFill>
                  <a:srgbClr val="BCBEC4"/>
                </a:solidFill>
                <a:effectLst/>
                <a:latin typeface="Arial Unicode MS"/>
                <a:ea typeface="JetBrains Mono"/>
              </a:rPr>
              <a:t>+ status.value());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5xx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 발생 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(status.is5xxServerError())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오류</a:t>
            </a:r>
            <a:r>
              <a:rPr kumimoji="0" lang="ko-KR" altLang="ko-KR" sz="1100" b="0" i="0" u="none" strike="noStrike" cap="none" normalizeH="0" baseline="0">
                <a:ln>
                  <a:noFill/>
                </a:ln>
                <a:solidFill>
                  <a:srgbClr val="6AAB73"/>
                </a:solidFill>
                <a:effectLst/>
                <a:latin typeface="Arial Unicode MS"/>
                <a:ea typeface="JetBrains Mono"/>
              </a:rPr>
              <a:t> (5xx) : " </a:t>
            </a:r>
            <a:r>
              <a:rPr kumimoji="0" lang="ko-KR" altLang="ko-KR" sz="1100" b="0" i="0" u="none" strike="noStrike" cap="none" normalizeH="0" baseline="0">
                <a:ln>
                  <a:noFill/>
                </a:ln>
                <a:solidFill>
                  <a:srgbClr val="BCBEC4"/>
                </a:solidFill>
                <a:effectLst/>
                <a:latin typeface="Arial Unicode MS"/>
                <a:ea typeface="JetBrains Mono"/>
              </a:rPr>
              <a:t>+ status.value());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정상 응답 바디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(InputStream bodyStream = response.getBody())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String(bodyStream.readAllBytes());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 내용을 문자열로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응답 바디 읽기 오류</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2B168B5F-2264-DC12-675E-AACE37B72EDF}"/>
              </a:ext>
            </a:extLst>
          </p:cNvPr>
          <p:cNvSpPr/>
          <p:nvPr/>
        </p:nvSpPr>
        <p:spPr>
          <a:xfrm>
            <a:off x="6036197" y="656237"/>
            <a:ext cx="6088283" cy="1177245"/>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exchange()</a:t>
            </a:r>
            <a:r>
              <a:rPr lang="ko-KR" altLang="en-US" sz="1200"/>
              <a:t>를 사용하면 </a:t>
            </a:r>
            <a:r>
              <a:rPr lang="en-US" altLang="ko-KR" sz="1200"/>
              <a:t>response.getStatusCode()</a:t>
            </a:r>
            <a:r>
              <a:rPr lang="ko-KR" altLang="en-US" sz="1200"/>
              <a:t>를 통해 모든 </a:t>
            </a:r>
            <a:r>
              <a:rPr lang="en-US" altLang="ko-KR" sz="1200"/>
              <a:t>HTTP </a:t>
            </a:r>
            <a:r>
              <a:rPr lang="ko-KR" altLang="en-US" sz="1200"/>
              <a:t>응답 상태 코드를 직접 확인할 수 있음</a:t>
            </a:r>
            <a:endParaRPr lang="en-US" altLang="ko-KR" sz="1200"/>
          </a:p>
          <a:p>
            <a:pPr marL="228600" indent="-228600">
              <a:lnSpc>
                <a:spcPct val="150000"/>
              </a:lnSpc>
              <a:buFont typeface="Arial" panose="020B0604020202020204" pitchFamily="34" charset="0"/>
              <a:buChar char="•"/>
            </a:pPr>
            <a:r>
              <a:rPr lang="en-US" altLang="ko-KR" sz="1200"/>
              <a:t>response.getBody()</a:t>
            </a:r>
            <a:r>
              <a:rPr lang="ko-KR" altLang="en-US" sz="1200"/>
              <a:t>로 직접 응답 바디를 읽어올 수 있음</a:t>
            </a:r>
            <a:endParaRPr lang="en-US" altLang="ko-KR" sz="1200"/>
          </a:p>
          <a:p>
            <a:pPr marL="228600" indent="-228600">
              <a:lnSpc>
                <a:spcPct val="150000"/>
              </a:lnSpc>
              <a:buFont typeface="Arial" panose="020B0604020202020204" pitchFamily="34" charset="0"/>
              <a:buChar char="•"/>
            </a:pPr>
            <a:r>
              <a:rPr lang="ko-KR" altLang="en-US" sz="1200"/>
              <a:t>원하는 방식으로 오류를 처리할 수 있으며</a:t>
            </a:r>
            <a:r>
              <a:rPr lang="en-US" altLang="ko-KR" sz="1200"/>
              <a:t>, </a:t>
            </a:r>
            <a:r>
              <a:rPr lang="ko-KR" altLang="en-US" sz="1200"/>
              <a:t>커스텀 예외를 던질 수도 있음</a:t>
            </a:r>
            <a:endParaRPr lang="en-US" altLang="ko-KR" sz="1200">
              <a:latin typeface="+mn-ea"/>
            </a:endParaRPr>
          </a:p>
        </p:txBody>
      </p:sp>
    </p:spTree>
    <p:extLst>
      <p:ext uri="{BB962C8B-B14F-4D97-AF65-F5344CB8AC3E}">
        <p14:creationId xmlns:p14="http://schemas.microsoft.com/office/powerpoint/2010/main" val="1701218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32860" y="155644"/>
            <a:ext cx="9612967" cy="6404317"/>
          </a:xfrm>
          <a:prstGeom prst="rect">
            <a:avLst/>
          </a:prstGeom>
        </p:spPr>
        <p:txBody>
          <a:bodyPr wrap="square">
            <a:spAutoFit/>
          </a:bodyPr>
          <a:lstStyle/>
          <a:p>
            <a:pPr marL="342900" indent="-342900">
              <a:lnSpc>
                <a:spcPct val="160000"/>
              </a:lnSpc>
              <a:spcBef>
                <a:spcPts val="500"/>
              </a:spcBef>
              <a:buFont typeface="+mj-lt"/>
              <a:buAutoNum type="arabicParenR"/>
            </a:pPr>
            <a:r>
              <a:rPr lang="ko-KR" altLang="en-US" sz="1600" b="1">
                <a:latin typeface="+mn-ea"/>
              </a:rPr>
              <a:t>자바 웹 변천사</a:t>
            </a:r>
            <a:r>
              <a:rPr lang="en-US" altLang="ko-KR" sz="1600" b="1">
                <a:latin typeface="+mn-ea"/>
              </a:rPr>
              <a:t>– </a:t>
            </a:r>
            <a:r>
              <a:rPr lang="ko-KR" altLang="en-US" sz="1600" err="1">
                <a:solidFill>
                  <a:schemeClr val="tx1">
                    <a:lumMod val="65000"/>
                    <a:lumOff val="35000"/>
                  </a:schemeClr>
                </a:solidFill>
                <a:latin typeface="+mn-ea"/>
              </a:rPr>
              <a:t>서블릿</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모델</a:t>
            </a:r>
            <a:r>
              <a:rPr lang="en-US" altLang="ko-KR" sz="1600">
                <a:solidFill>
                  <a:schemeClr val="tx1">
                    <a:lumMod val="65000"/>
                    <a:lumOff val="35000"/>
                  </a:schemeClr>
                </a:solidFill>
                <a:latin typeface="+mn-ea"/>
              </a:rPr>
              <a:t>1,</a:t>
            </a:r>
            <a:r>
              <a:rPr lang="ko-KR" altLang="en-US" sz="1600">
                <a:solidFill>
                  <a:schemeClr val="tx1">
                    <a:lumMod val="65000"/>
                    <a:lumOff val="35000"/>
                  </a:schemeClr>
                </a:solidFill>
                <a:latin typeface="+mn-ea"/>
              </a:rPr>
              <a:t> 모델</a:t>
            </a:r>
            <a:r>
              <a:rPr lang="en-US" altLang="ko-KR" sz="1600">
                <a:solidFill>
                  <a:schemeClr val="tx1">
                    <a:lumMod val="65000"/>
                    <a:lumOff val="35000"/>
                  </a:schemeClr>
                </a:solidFill>
                <a:latin typeface="+mn-ea"/>
              </a:rPr>
              <a:t>2 </a:t>
            </a:r>
          </a:p>
          <a:p>
            <a:pPr marL="342900" indent="-342900">
              <a:lnSpc>
                <a:spcPct val="160000"/>
              </a:lnSpc>
              <a:spcBef>
                <a:spcPts val="500"/>
              </a:spcBef>
              <a:buFont typeface="+mj-lt"/>
              <a:buAutoNum type="arabicParenR"/>
            </a:pPr>
            <a:r>
              <a:rPr lang="ko-KR" altLang="en-US" sz="1600" b="1">
                <a:latin typeface="+mn-ea"/>
              </a:rPr>
              <a:t>프론트 컨트롤러 패턴</a:t>
            </a:r>
            <a:r>
              <a:rPr lang="en-US" altLang="ko-KR" sz="1600" b="1">
                <a:latin typeface="+mn-ea"/>
              </a:rPr>
              <a:t>– </a:t>
            </a:r>
            <a:r>
              <a:rPr lang="ko-KR" altLang="en-US" sz="1600">
                <a:solidFill>
                  <a:schemeClr val="tx1">
                    <a:lumMod val="65000"/>
                    <a:lumOff val="35000"/>
                  </a:schemeClr>
                </a:solidFill>
                <a:latin typeface="+mn-ea"/>
              </a:rPr>
              <a:t>프론트 컨트롤러 패턴과</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스프링 </a:t>
            </a:r>
            <a:r>
              <a:rPr lang="en-US" altLang="ko-KR" sz="1600">
                <a:solidFill>
                  <a:schemeClr val="tx1">
                    <a:lumMod val="65000"/>
                    <a:lumOff val="35000"/>
                  </a:schemeClr>
                </a:solidFill>
                <a:latin typeface="+mn-ea"/>
              </a:rPr>
              <a:t>MVC</a:t>
            </a:r>
          </a:p>
          <a:p>
            <a:pPr marL="342900" indent="-342900">
              <a:lnSpc>
                <a:spcPct val="160000"/>
              </a:lnSpc>
              <a:spcBef>
                <a:spcPts val="500"/>
              </a:spcBef>
              <a:buFont typeface="+mj-lt"/>
              <a:buAutoNum type="arabicParenR"/>
            </a:pPr>
            <a:r>
              <a:rPr lang="ko-KR" altLang="en-US" sz="1600" b="1" err="1">
                <a:latin typeface="+mn-ea"/>
              </a:rPr>
              <a:t>서블릿</a:t>
            </a:r>
            <a:r>
              <a:rPr lang="ko-KR" altLang="en-US" sz="1600" b="1">
                <a:latin typeface="+mn-ea"/>
              </a:rPr>
              <a:t> 이해 </a:t>
            </a:r>
            <a:r>
              <a:rPr lang="en-US" altLang="ko-KR" sz="1600">
                <a:latin typeface="+mn-ea"/>
              </a:rPr>
              <a:t>–</a:t>
            </a:r>
            <a:r>
              <a:rPr lang="ko-KR" altLang="en-US" sz="1600" b="1">
                <a:latin typeface="+mn-ea"/>
              </a:rPr>
              <a:t> </a:t>
            </a:r>
            <a:r>
              <a:rPr lang="ko-KR" altLang="en-US" sz="1600">
                <a:solidFill>
                  <a:schemeClr val="tx1">
                    <a:lumMod val="65000"/>
                    <a:lumOff val="35000"/>
                  </a:schemeClr>
                </a:solidFill>
                <a:latin typeface="+mn-ea"/>
              </a:rPr>
              <a:t>서블릿개념</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이벤트 및 생명주기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요청 프로세스</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컨테이너 동작원리</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등</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서블릿과 스프링 </a:t>
            </a:r>
            <a:r>
              <a:rPr lang="en-US" altLang="ko-KR" sz="1600" b="1">
                <a:latin typeface="+mn-ea"/>
              </a:rPr>
              <a:t>–</a:t>
            </a:r>
            <a:r>
              <a:rPr lang="ko-KR" altLang="en-US" sz="1600" b="1">
                <a:latin typeface="+mn-ea"/>
              </a:rPr>
              <a:t> </a:t>
            </a:r>
            <a:r>
              <a:rPr lang="ko-KR" altLang="en-US" sz="1600">
                <a:solidFill>
                  <a:schemeClr val="tx1">
                    <a:lumMod val="65000"/>
                    <a:lumOff val="35000"/>
                  </a:schemeClr>
                </a:solidFill>
                <a:latin typeface="+mn-ea"/>
              </a:rPr>
              <a:t>서블릿 컨테이너와 스프링 컨테이너 연결 구조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스프링 구동 원리</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초기화 </a:t>
            </a:r>
            <a:r>
              <a:rPr lang="en-US" altLang="ko-KR" sz="1600" b="1">
                <a:latin typeface="+mn-ea"/>
              </a:rPr>
              <a:t>– </a:t>
            </a:r>
            <a:r>
              <a:rPr lang="ko-KR" altLang="en-US" sz="1600">
                <a:solidFill>
                  <a:schemeClr val="tx1">
                    <a:lumMod val="65000"/>
                    <a:lumOff val="35000"/>
                  </a:schemeClr>
                </a:solidFill>
                <a:latin typeface="+mn-ea"/>
              </a:rPr>
              <a:t>스프링 부트 기반 초기화 과정</a:t>
            </a:r>
            <a:r>
              <a:rPr lang="en-US" altLang="ko-KR" sz="1600">
                <a:solidFill>
                  <a:schemeClr val="tx1">
                    <a:lumMod val="65000"/>
                    <a:lumOff val="35000"/>
                  </a:schemeClr>
                </a:solidFill>
                <a:latin typeface="+mn-ea"/>
              </a:rPr>
              <a:t>, @EnableWebMvc, WebMvcConfigurer</a:t>
            </a: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기본 </a:t>
            </a:r>
            <a:r>
              <a:rPr lang="en-US" altLang="ko-KR" sz="1600" b="1">
                <a:latin typeface="+mn-ea"/>
              </a:rPr>
              <a:t>–</a:t>
            </a:r>
            <a:r>
              <a:rPr lang="ko-KR" altLang="en-US" sz="1600" b="1">
                <a:latin typeface="+mn-ea"/>
              </a:rPr>
              <a:t> </a:t>
            </a:r>
            <a:r>
              <a:rPr lang="ko-KR" altLang="en-US" sz="1600">
                <a:solidFill>
                  <a:schemeClr val="tx1">
                    <a:lumMod val="65000"/>
                    <a:lumOff val="35000"/>
                  </a:schemeClr>
                </a:solidFill>
                <a:latin typeface="+mn-ea"/>
              </a:rPr>
              <a:t>아키텍처</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a:t>
            </a:r>
            <a:r>
              <a:rPr lang="en-US" altLang="ko-KR" sz="1600">
                <a:solidFill>
                  <a:schemeClr val="tx1">
                    <a:lumMod val="65000"/>
                    <a:lumOff val="35000"/>
                  </a:schemeClr>
                </a:solidFill>
                <a:latin typeface="+mn-ea"/>
              </a:rPr>
              <a:t>DispatcherServlet </a:t>
            </a:r>
            <a:r>
              <a:rPr lang="ko-KR" altLang="en-US" sz="1600">
                <a:solidFill>
                  <a:schemeClr val="tx1">
                    <a:lumMod val="65000"/>
                    <a:lumOff val="35000"/>
                  </a:schemeClr>
                </a:solidFill>
                <a:latin typeface="+mn-ea"/>
              </a:rPr>
              <a:t>외 핵심 클래스</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활용 </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요청 프로세스</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핸들러 메서드</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다양한 어노테이션 기법</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내부 실행 구조 분석</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타입변환 </a:t>
            </a:r>
            <a:r>
              <a:rPr lang="en-US" altLang="ko-KR" sz="1600" b="1">
                <a:latin typeface="+mn-ea"/>
              </a:rPr>
              <a:t>– </a:t>
            </a:r>
            <a:r>
              <a:rPr lang="ko-KR" altLang="en-US" sz="1600">
                <a:solidFill>
                  <a:schemeClr val="tx1">
                    <a:lumMod val="65000"/>
                    <a:lumOff val="35000"/>
                  </a:schemeClr>
                </a:solidFill>
                <a:latin typeface="+mn-ea"/>
              </a:rPr>
              <a:t>데이터 변환 방법과 적용하기</a:t>
            </a:r>
            <a:r>
              <a:rPr lang="en-US" altLang="ko-KR" sz="1600">
                <a:solidFill>
                  <a:schemeClr val="tx1">
                    <a:lumMod val="65000"/>
                    <a:lumOff val="35000"/>
                  </a:schemeClr>
                </a:solidFill>
                <a:latin typeface="+mn-ea"/>
              </a:rPr>
              <a:t>, Converter, ConversionService, Formatter</a:t>
            </a:r>
          </a:p>
          <a:p>
            <a:pPr marL="342900" indent="-342900">
              <a:lnSpc>
                <a:spcPct val="160000"/>
              </a:lnSpc>
              <a:spcBef>
                <a:spcPts val="500"/>
              </a:spcBef>
              <a:buFont typeface="+mj-lt"/>
              <a:buAutoNum type="arabicParenR"/>
            </a:pPr>
            <a:r>
              <a:rPr lang="ko-KR" altLang="en-US" sz="1600" b="1">
                <a:latin typeface="+mn-ea"/>
              </a:rPr>
              <a:t>검증 </a:t>
            </a:r>
            <a:r>
              <a:rPr lang="en-US" altLang="ko-KR" sz="1600" b="1">
                <a:latin typeface="+mn-ea"/>
              </a:rPr>
              <a:t>– </a:t>
            </a:r>
            <a:r>
              <a:rPr lang="ko-KR" altLang="en-US" sz="1600">
                <a:solidFill>
                  <a:schemeClr val="tx1">
                    <a:lumMod val="65000"/>
                    <a:lumOff val="35000"/>
                  </a:schemeClr>
                </a:solidFill>
                <a:latin typeface="+mn-ea"/>
              </a:rPr>
              <a:t>폼 검증</a:t>
            </a:r>
            <a:r>
              <a:rPr lang="en-US" altLang="ko-KR" sz="1600">
                <a:solidFill>
                  <a:schemeClr val="tx1">
                    <a:lumMod val="65000"/>
                    <a:lumOff val="35000"/>
                  </a:schemeClr>
                </a:solidFill>
                <a:latin typeface="+mn-ea"/>
              </a:rPr>
              <a:t>(Form Validation), Validator </a:t>
            </a:r>
            <a:r>
              <a:rPr lang="ko-KR" altLang="en-US" sz="1600">
                <a:solidFill>
                  <a:schemeClr val="tx1">
                    <a:lumMod val="65000"/>
                    <a:lumOff val="35000"/>
                  </a:schemeClr>
                </a:solidFill>
                <a:latin typeface="+mn-ea"/>
              </a:rPr>
              <a:t>검증</a:t>
            </a:r>
            <a:r>
              <a:rPr lang="en-US" altLang="ko-KR" sz="1600">
                <a:solidFill>
                  <a:schemeClr val="tx1">
                    <a:lumMod val="65000"/>
                    <a:lumOff val="35000"/>
                  </a:schemeClr>
                </a:solidFill>
                <a:latin typeface="+mn-ea"/>
              </a:rPr>
              <a:t>, Bean Validation</a:t>
            </a: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실행 구조 이해 </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자바 리플렉션 이해</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요청 매핑</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및 메서드 파리미터 실행 원리 및 구조 이해</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a:t>
            </a:r>
            <a:r>
              <a:rPr lang="ko-KR" altLang="en-US" sz="1600" b="1">
                <a:latin typeface="+mn-ea"/>
              </a:rPr>
              <a:t> 공통 기능 </a:t>
            </a:r>
            <a:r>
              <a:rPr lang="en-US" altLang="ko-KR" sz="1600" b="1">
                <a:latin typeface="+mn-ea"/>
              </a:rPr>
              <a:t>– </a:t>
            </a:r>
            <a:r>
              <a:rPr lang="ko-KR" altLang="en-US" sz="1600">
                <a:solidFill>
                  <a:schemeClr val="tx1">
                    <a:lumMod val="65000"/>
                    <a:lumOff val="35000"/>
                  </a:schemeClr>
                </a:solidFill>
                <a:latin typeface="+mn-ea"/>
              </a:rPr>
              <a:t>모델</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바인딩</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검증</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서블릿 필터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인터셉터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뷰 처리</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로깅</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예외 처리 </a:t>
            </a:r>
            <a:r>
              <a:rPr lang="en-US" altLang="ko-KR" sz="1600" b="1">
                <a:latin typeface="+mn-ea"/>
              </a:rPr>
              <a:t>– </a:t>
            </a:r>
            <a:r>
              <a:rPr lang="ko-KR" altLang="en-US" sz="1600">
                <a:solidFill>
                  <a:schemeClr val="tx1">
                    <a:lumMod val="65000"/>
                    <a:lumOff val="35000"/>
                  </a:schemeClr>
                </a:solidFill>
                <a:latin typeface="+mn-ea"/>
              </a:rPr>
              <a:t>예외 처리 종류와 방법</a:t>
            </a:r>
            <a:r>
              <a:rPr lang="en-US" altLang="ko-KR" sz="1600">
                <a:solidFill>
                  <a:schemeClr val="tx1">
                    <a:lumMod val="65000"/>
                    <a:lumOff val="35000"/>
                  </a:schemeClr>
                </a:solidFill>
                <a:latin typeface="+mn-ea"/>
              </a:rPr>
              <a:t>, @ExceptionHandler, HandlerExceptionResolver</a:t>
            </a:r>
          </a:p>
          <a:p>
            <a:pPr marL="342900" indent="-342900">
              <a:lnSpc>
                <a:spcPct val="160000"/>
              </a:lnSpc>
              <a:spcBef>
                <a:spcPts val="500"/>
              </a:spcBef>
              <a:buFont typeface="+mj-lt"/>
              <a:buAutoNum type="arabicParenR"/>
            </a:pPr>
            <a:r>
              <a:rPr lang="en-US" altLang="ko-KR" sz="1600" b="1">
                <a:latin typeface="+mn-ea"/>
              </a:rPr>
              <a:t>Multipart</a:t>
            </a:r>
            <a:r>
              <a:rPr lang="ko-KR" altLang="en-US" sz="1600" b="1">
                <a:latin typeface="+mn-ea"/>
              </a:rPr>
              <a:t> </a:t>
            </a:r>
            <a:r>
              <a:rPr lang="en-US" altLang="ko-KR" sz="1600" b="1">
                <a:latin typeface="+mn-ea"/>
              </a:rPr>
              <a:t>– </a:t>
            </a:r>
            <a:r>
              <a:rPr lang="ko-KR" altLang="en-US" sz="1600">
                <a:solidFill>
                  <a:schemeClr val="tx1">
                    <a:lumMod val="65000"/>
                    <a:lumOff val="35000"/>
                  </a:schemeClr>
                </a:solidFill>
                <a:latin typeface="+mn-ea"/>
              </a:rPr>
              <a:t>스프링의 파일 처리 개념</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파일 업로드</a:t>
            </a:r>
            <a:endParaRPr lang="en-US" altLang="ko-KR" sz="1600" b="1">
              <a:latin typeface="+mn-ea"/>
            </a:endParaRPr>
          </a:p>
          <a:p>
            <a:pPr marL="342900" indent="-342900">
              <a:lnSpc>
                <a:spcPct val="160000"/>
              </a:lnSpc>
              <a:spcBef>
                <a:spcPts val="500"/>
              </a:spcBef>
              <a:buFont typeface="+mj-lt"/>
              <a:buAutoNum type="arabicParenR"/>
            </a:pPr>
            <a:r>
              <a:rPr lang="en-US" altLang="ko-KR" sz="1600" b="1">
                <a:latin typeface="+mn-ea"/>
              </a:rPr>
              <a:t> Rest Clients – </a:t>
            </a:r>
            <a:r>
              <a:rPr lang="en-US" altLang="ko-KR" sz="1600">
                <a:solidFill>
                  <a:schemeClr val="tx1">
                    <a:lumMod val="65000"/>
                    <a:lumOff val="35000"/>
                  </a:schemeClr>
                </a:solidFill>
                <a:latin typeface="+mn-ea"/>
              </a:rPr>
              <a:t>RestClient, HTTP Interface</a:t>
            </a:r>
          </a:p>
        </p:txBody>
      </p:sp>
    </p:spTree>
    <p:extLst>
      <p:ext uri="{BB962C8B-B14F-4D97-AF65-F5344CB8AC3E}">
        <p14:creationId xmlns:p14="http://schemas.microsoft.com/office/powerpoint/2010/main" val="11940158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55C58-5B41-7E2F-1352-628F7D6E2C9D}"/>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4AF3BC5F-63F2-DAD3-C551-F2288D27C486}"/>
              </a:ext>
            </a:extLst>
          </p:cNvPr>
          <p:cNvSpPr/>
          <p:nvPr/>
        </p:nvSpPr>
        <p:spPr>
          <a:xfrm>
            <a:off x="100074" y="136481"/>
            <a:ext cx="3393878"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원격 및 로컬 정보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DCCC1B7F-7381-5C8E-ACB8-5DCACF62A8FA}"/>
              </a:ext>
            </a:extLst>
          </p:cNvPr>
          <p:cNvSpPr>
            <a:spLocks noChangeArrowheads="1"/>
          </p:cNvSpPr>
          <p:nvPr/>
        </p:nvSpPr>
        <p:spPr bwMode="auto">
          <a:xfrm>
            <a:off x="529387" y="604381"/>
            <a:ext cx="6460957"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handleRequestInfo</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Addr: " </a:t>
            </a:r>
            <a:r>
              <a:rPr kumimoji="0" lang="ko-KR" altLang="ko-KR" sz="1100" b="0" i="0" u="none" strike="noStrike" cap="none" normalizeH="0" baseline="0">
                <a:ln>
                  <a:noFill/>
                </a:ln>
                <a:solidFill>
                  <a:srgbClr val="BCBEC4"/>
                </a:solidFill>
                <a:effectLst/>
                <a:latin typeface="Arial Unicode MS"/>
                <a:ea typeface="JetBrains Mono"/>
              </a:rPr>
              <a:t>+ request.getRemoteAddr());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Host: " </a:t>
            </a:r>
            <a:r>
              <a:rPr kumimoji="0" lang="ko-KR" altLang="ko-KR" sz="1100" b="0" i="0" u="none" strike="noStrike" cap="none" normalizeH="0" baseline="0">
                <a:ln>
                  <a:noFill/>
                </a:ln>
                <a:solidFill>
                  <a:srgbClr val="BCBEC4"/>
                </a:solidFill>
                <a:effectLst/>
                <a:latin typeface="Arial Unicode MS"/>
                <a:ea typeface="JetBrains Mono"/>
              </a:rPr>
              <a:t>+ request.getRemoteHost());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Port: " </a:t>
            </a:r>
            <a:r>
              <a:rPr kumimoji="0" lang="ko-KR" altLang="ko-KR" sz="1100" b="0" i="0" u="none" strike="noStrike" cap="none" normalizeH="0" baseline="0">
                <a:ln>
                  <a:noFill/>
                </a:ln>
                <a:solidFill>
                  <a:srgbClr val="BCBEC4"/>
                </a:solidFill>
                <a:effectLst/>
                <a:latin typeface="Arial Unicode MS"/>
                <a:ea typeface="JetBrains Mono"/>
              </a:rPr>
              <a:t>+ request.getRemotePort());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Addr: " </a:t>
            </a:r>
            <a:r>
              <a:rPr kumimoji="0" lang="ko-KR" altLang="ko-KR" sz="1100" b="0" i="0" u="none" strike="noStrike" cap="none" normalizeH="0" baseline="0">
                <a:ln>
                  <a:noFill/>
                </a:ln>
                <a:solidFill>
                  <a:srgbClr val="BCBEC4"/>
                </a:solidFill>
                <a:effectLst/>
                <a:latin typeface="Arial Unicode MS"/>
                <a:ea typeface="JetBrains Mono"/>
              </a:rPr>
              <a:t>+ request.getLocalAddr());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Name: " </a:t>
            </a:r>
            <a:r>
              <a:rPr kumimoji="0" lang="ko-KR" altLang="ko-KR" sz="1100" b="0" i="0" u="none" strike="noStrike" cap="none" normalizeH="0" baseline="0">
                <a:ln>
                  <a:noFill/>
                </a:ln>
                <a:solidFill>
                  <a:srgbClr val="BCBEC4"/>
                </a:solidFill>
                <a:effectLst/>
                <a:latin typeface="Arial Unicode MS"/>
                <a:ea typeface="JetBrains Mono"/>
              </a:rPr>
              <a:t>+ request.getLocalName());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Port: " </a:t>
            </a:r>
            <a:r>
              <a:rPr kumimoji="0" lang="ko-KR" altLang="ko-KR" sz="1100" b="0" i="0" u="none" strike="noStrike" cap="none" normalizeH="0" baseline="0">
                <a:ln>
                  <a:noFill/>
                </a:ln>
                <a:solidFill>
                  <a:srgbClr val="BCBEC4"/>
                </a:solidFill>
                <a:effectLst/>
                <a:latin typeface="Arial Unicode MS"/>
                <a:ea typeface="JetBrains Mono"/>
              </a:rPr>
              <a:t>+ request.getLocalPort());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5C7C8569-7448-4936-1850-3C04A1A8E17A}"/>
              </a:ext>
            </a:extLst>
          </p:cNvPr>
          <p:cNvSpPr/>
          <p:nvPr/>
        </p:nvSpPr>
        <p:spPr>
          <a:xfrm>
            <a:off x="100074" y="3491812"/>
            <a:ext cx="2686954"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기타</a:t>
            </a:r>
            <a:r>
              <a:rPr lang="en-US" altLang="ko-KR" b="1">
                <a:solidFill>
                  <a:schemeClr val="accent1">
                    <a:lumMod val="75000"/>
                  </a:schemeClr>
                </a:solidFill>
                <a:latin typeface="+mj-lt"/>
              </a:rPr>
              <a:t> </a:t>
            </a:r>
            <a:r>
              <a:rPr lang="ko-KR" altLang="en-US" b="1">
                <a:solidFill>
                  <a:schemeClr val="accent1">
                    <a:lumMod val="75000"/>
                  </a:schemeClr>
                </a:solidFill>
                <a:latin typeface="+mj-lt"/>
              </a:rPr>
              <a:t>메타데이터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9" name="Rectangle 1">
            <a:extLst>
              <a:ext uri="{FF2B5EF4-FFF2-40B4-BE49-F238E27FC236}">
                <a16:creationId xmlns:a16="http://schemas.microsoft.com/office/drawing/2014/main" id="{CA8DCB60-0224-F520-26B8-6F6B0256DC19}"/>
              </a:ext>
            </a:extLst>
          </p:cNvPr>
          <p:cNvSpPr>
            <a:spLocks noChangeArrowheads="1"/>
          </p:cNvSpPr>
          <p:nvPr/>
        </p:nvSpPr>
        <p:spPr bwMode="auto">
          <a:xfrm>
            <a:off x="529387" y="3942911"/>
            <a:ext cx="6460957"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handleSession</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request.getContentType());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request.getContentLength());</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request.getCharacterEncoding());</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"Protocol: " </a:t>
            </a:r>
            <a:r>
              <a:rPr kumimoji="0" lang="ko-KR" altLang="ko-KR" sz="1100" b="0" i="0" u="none" strike="noStrike" cap="none" normalizeH="0" baseline="0">
                <a:ln>
                  <a:noFill/>
                </a:ln>
                <a:solidFill>
                  <a:srgbClr val="BCBEC4"/>
                </a:solidFill>
                <a:effectLst/>
                <a:latin typeface="Arial Unicode MS"/>
                <a:ea typeface="JetBrains Mono"/>
              </a:rPr>
              <a:t>+ request.getProtocol());</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"Scheme: " </a:t>
            </a:r>
            <a:r>
              <a:rPr kumimoji="0" lang="ko-KR" altLang="ko-KR" sz="1100" b="0" i="0" u="none" strike="noStrike" cap="none" normalizeH="0" baseline="0">
                <a:ln>
                  <a:noFill/>
                </a:ln>
                <a:solidFill>
                  <a:srgbClr val="BCBEC4"/>
                </a:solidFill>
                <a:effectLst/>
                <a:latin typeface="Arial Unicode MS"/>
                <a:ea typeface="JetBrains Mono"/>
              </a:rPr>
              <a:t>+ request.getScheme());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"Server Name: " </a:t>
            </a:r>
            <a:r>
              <a:rPr kumimoji="0" lang="ko-KR" altLang="ko-KR" sz="1100" b="0" i="0" u="none" strike="noStrike" cap="none" normalizeH="0" baseline="0">
                <a:ln>
                  <a:noFill/>
                </a:ln>
                <a:solidFill>
                  <a:srgbClr val="BCBEC4"/>
                </a:solidFill>
                <a:effectLst/>
                <a:latin typeface="Arial Unicode MS"/>
                <a:ea typeface="JetBrains Mono"/>
              </a:rPr>
              <a:t>+ request.getServerName());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"Server Port: " </a:t>
            </a:r>
            <a:r>
              <a:rPr kumimoji="0" lang="ko-KR" altLang="ko-KR" sz="1100" b="0" i="0" u="none" strike="noStrike" cap="none" normalizeH="0" baseline="0">
                <a:ln>
                  <a:noFill/>
                </a:ln>
                <a:solidFill>
                  <a:srgbClr val="BCBEC4"/>
                </a:solidFill>
                <a:effectLst/>
                <a:latin typeface="Arial Unicode MS"/>
                <a:ea typeface="JetBrains Mono"/>
              </a:rPr>
              <a:t>+ request.getServerPort());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AA84604D-5692-340F-94CC-134B4939E1D6}"/>
              </a:ext>
            </a:extLst>
          </p:cNvPr>
          <p:cNvSpPr>
            <a:spLocks noChangeArrowheads="1"/>
          </p:cNvSpPr>
          <p:nvPr/>
        </p:nvSpPr>
        <p:spPr bwMode="auto">
          <a:xfrm>
            <a:off x="7367337" y="753418"/>
            <a:ext cx="369970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http://localhost:8080/example/path</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73B67C8B-19FA-BE45-9ADC-C74689277A0E}"/>
              </a:ext>
            </a:extLst>
          </p:cNvPr>
          <p:cNvSpPr/>
          <p:nvPr/>
        </p:nvSpPr>
        <p:spPr>
          <a:xfrm>
            <a:off x="7367335" y="442436"/>
            <a:ext cx="492443" cy="276999"/>
          </a:xfrm>
          <a:prstGeom prst="rect">
            <a:avLst/>
          </a:prstGeom>
        </p:spPr>
        <p:txBody>
          <a:bodyPr wrap="none">
            <a:spAutoFit/>
          </a:bodyPr>
          <a:lstStyle/>
          <a:p>
            <a:r>
              <a:rPr lang="ko-KR" altLang="en-US" sz="1200">
                <a:latin typeface="+mj-lt"/>
              </a:rPr>
              <a:t>요청</a:t>
            </a:r>
          </a:p>
        </p:txBody>
      </p:sp>
      <p:sp>
        <p:nvSpPr>
          <p:cNvPr id="13" name="직사각형 12">
            <a:extLst>
              <a:ext uri="{FF2B5EF4-FFF2-40B4-BE49-F238E27FC236}">
                <a16:creationId xmlns:a16="http://schemas.microsoft.com/office/drawing/2014/main" id="{0ACA4463-1BD3-04E7-A199-081EC467B394}"/>
              </a:ext>
            </a:extLst>
          </p:cNvPr>
          <p:cNvSpPr/>
          <p:nvPr/>
        </p:nvSpPr>
        <p:spPr>
          <a:xfrm>
            <a:off x="7367335" y="1083568"/>
            <a:ext cx="492443" cy="276999"/>
          </a:xfrm>
          <a:prstGeom prst="rect">
            <a:avLst/>
          </a:prstGeom>
        </p:spPr>
        <p:txBody>
          <a:bodyPr wrap="none">
            <a:spAutoFit/>
          </a:bodyPr>
          <a:lstStyle/>
          <a:p>
            <a:r>
              <a:rPr lang="ko-KR" altLang="en-US" sz="1200">
                <a:latin typeface="+mj-lt"/>
              </a:rPr>
              <a:t>결과</a:t>
            </a:r>
          </a:p>
        </p:txBody>
      </p:sp>
      <p:sp>
        <p:nvSpPr>
          <p:cNvPr id="8" name="Rectangle 3">
            <a:extLst>
              <a:ext uri="{FF2B5EF4-FFF2-40B4-BE49-F238E27FC236}">
                <a16:creationId xmlns:a16="http://schemas.microsoft.com/office/drawing/2014/main" id="{59510661-B37E-BEC4-1E38-F02D65038B33}"/>
              </a:ext>
            </a:extLst>
          </p:cNvPr>
          <p:cNvSpPr>
            <a:spLocks noChangeArrowheads="1"/>
          </p:cNvSpPr>
          <p:nvPr/>
        </p:nvSpPr>
        <p:spPr bwMode="auto">
          <a:xfrm>
            <a:off x="7355303" y="4450743"/>
            <a:ext cx="3711743" cy="1838388"/>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Content Type: null</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Content Type: -1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Content Type: UTF-8</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Protocol: HTTP/1.1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Scheme: http</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Server Name: localhost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Server Port: 8080</a:t>
            </a:r>
            <a:endParaRPr kumimoji="0" lang="ko-KR" altLang="ko-KR" sz="1100" b="0" i="0" u="none" strike="noStrike" cap="none" normalizeH="0" baseline="0">
              <a:ln>
                <a:noFill/>
              </a:ln>
              <a:effectLst/>
              <a:latin typeface="Arial" panose="020B0604020202020204" pitchFamily="34" charset="0"/>
            </a:endParaRPr>
          </a:p>
        </p:txBody>
      </p:sp>
      <p:sp>
        <p:nvSpPr>
          <p:cNvPr id="14" name="Rectangle 4">
            <a:extLst>
              <a:ext uri="{FF2B5EF4-FFF2-40B4-BE49-F238E27FC236}">
                <a16:creationId xmlns:a16="http://schemas.microsoft.com/office/drawing/2014/main" id="{704D45D2-C0EC-9166-ADA2-22EF1CC14614}"/>
              </a:ext>
            </a:extLst>
          </p:cNvPr>
          <p:cNvSpPr>
            <a:spLocks noChangeArrowheads="1"/>
          </p:cNvSpPr>
          <p:nvPr/>
        </p:nvSpPr>
        <p:spPr bwMode="auto">
          <a:xfrm>
            <a:off x="7355303" y="3861144"/>
            <a:ext cx="37117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http://localhost:8080/request?name=onjsdnjs</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C06BF73B-1F9D-A2AA-ED8D-8FC3BB8BF72D}"/>
              </a:ext>
            </a:extLst>
          </p:cNvPr>
          <p:cNvSpPr/>
          <p:nvPr/>
        </p:nvSpPr>
        <p:spPr>
          <a:xfrm>
            <a:off x="7355303" y="4175868"/>
            <a:ext cx="492443" cy="276999"/>
          </a:xfrm>
          <a:prstGeom prst="rect">
            <a:avLst/>
          </a:prstGeom>
        </p:spPr>
        <p:txBody>
          <a:bodyPr wrap="none">
            <a:spAutoFit/>
          </a:bodyPr>
          <a:lstStyle/>
          <a:p>
            <a:r>
              <a:rPr lang="ko-KR" altLang="en-US" sz="1200">
                <a:latin typeface="+mj-lt"/>
              </a:rPr>
              <a:t>결과</a:t>
            </a:r>
          </a:p>
        </p:txBody>
      </p:sp>
      <p:sp>
        <p:nvSpPr>
          <p:cNvPr id="17" name="직사각형 16">
            <a:extLst>
              <a:ext uri="{FF2B5EF4-FFF2-40B4-BE49-F238E27FC236}">
                <a16:creationId xmlns:a16="http://schemas.microsoft.com/office/drawing/2014/main" id="{6B4024F7-4A43-4225-C2E7-1ACD9B8C702A}"/>
              </a:ext>
            </a:extLst>
          </p:cNvPr>
          <p:cNvSpPr/>
          <p:nvPr/>
        </p:nvSpPr>
        <p:spPr>
          <a:xfrm>
            <a:off x="7355302" y="3570680"/>
            <a:ext cx="492443" cy="276999"/>
          </a:xfrm>
          <a:prstGeom prst="rect">
            <a:avLst/>
          </a:prstGeom>
        </p:spPr>
        <p:txBody>
          <a:bodyPr wrap="none">
            <a:spAutoFit/>
          </a:bodyPr>
          <a:lstStyle/>
          <a:p>
            <a:r>
              <a:rPr lang="ko-KR" altLang="en-US" sz="1200">
                <a:latin typeface="+mj-lt"/>
              </a:rPr>
              <a:t>요청</a:t>
            </a:r>
          </a:p>
        </p:txBody>
      </p:sp>
      <p:sp>
        <p:nvSpPr>
          <p:cNvPr id="19" name="Rectangle 7">
            <a:extLst>
              <a:ext uri="{FF2B5EF4-FFF2-40B4-BE49-F238E27FC236}">
                <a16:creationId xmlns:a16="http://schemas.microsoft.com/office/drawing/2014/main" id="{5680A79A-1871-E8F0-9252-D04902DA9337}"/>
              </a:ext>
            </a:extLst>
          </p:cNvPr>
          <p:cNvSpPr>
            <a:spLocks noChangeArrowheads="1"/>
          </p:cNvSpPr>
          <p:nvPr/>
        </p:nvSpPr>
        <p:spPr bwMode="auto">
          <a:xfrm>
            <a:off x="7367335" y="1351322"/>
            <a:ext cx="3699711" cy="1584473"/>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Remote Addr: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Remote Host: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Remote Port: 60962</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Addr: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Name: display.ad.daum.net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Port: 8080</a:t>
            </a:r>
            <a:endParaRPr kumimoji="0" lang="ko-KR" altLang="ko-KR" sz="1100" b="0" i="0" u="none" strike="noStrike" cap="none" normalizeH="0" baseline="0">
              <a:ln>
                <a:noFill/>
              </a:ln>
              <a:effectLst/>
              <a:latin typeface="Arial" panose="020B0604020202020204" pitchFamily="34" charset="0"/>
            </a:endParaRPr>
          </a:p>
        </p:txBody>
      </p:sp>
      <p:sp>
        <p:nvSpPr>
          <p:cNvPr id="20" name="Rectangle 8">
            <a:extLst>
              <a:ext uri="{FF2B5EF4-FFF2-40B4-BE49-F238E27FC236}">
                <a16:creationId xmlns:a16="http://schemas.microsoft.com/office/drawing/2014/main" id="{2CD026E0-CBC4-804F-F636-E6423D7E52CF}"/>
              </a:ext>
            </a:extLst>
          </p:cNvPr>
          <p:cNvSpPr>
            <a:spLocks noChangeArrowheads="1"/>
          </p:cNvSpPr>
          <p:nvPr/>
        </p:nvSpPr>
        <p:spPr bwMode="auto">
          <a:xfrm>
            <a:off x="7355302" y="2988909"/>
            <a:ext cx="37117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-Djava.net.preferIPv4Stack=true</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VM Option </a:t>
            </a:r>
            <a:r>
              <a:rPr kumimoji="0" lang="ko-KR" altLang="en-US" sz="1100" b="0" i="0" u="none" strike="noStrike" cap="none" normalizeH="0" baseline="0">
                <a:ln>
                  <a:noFill/>
                </a:ln>
                <a:solidFill>
                  <a:schemeClr val="bg1">
                    <a:lumMod val="50000"/>
                  </a:schemeClr>
                </a:solidFill>
                <a:effectLst/>
                <a:latin typeface="Arial Unicode MS"/>
                <a:ea typeface="JetBrains Mono"/>
              </a:rPr>
              <a:t>에 추가</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89767281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B12FA-BE7F-912D-8D22-4A1DC2ED89C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B9411076-3D70-04E7-87DA-114DDCB8C444}"/>
              </a:ext>
            </a:extLst>
          </p:cNvPr>
          <p:cNvSpPr/>
          <p:nvPr/>
        </p:nvSpPr>
        <p:spPr>
          <a:xfrm>
            <a:off x="106159" y="194308"/>
            <a:ext cx="42199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와 </a:t>
            </a:r>
            <a:r>
              <a:rPr lang="en-US" altLang="ko-KR" b="1">
                <a:solidFill>
                  <a:schemeClr val="accent1">
                    <a:lumMod val="75000"/>
                  </a:schemeClr>
                </a:solidFill>
                <a:latin typeface="+mn-ea"/>
              </a:rPr>
              <a:t>exchange()</a:t>
            </a:r>
            <a:r>
              <a:rPr lang="ko-KR" altLang="en-US" b="1">
                <a:solidFill>
                  <a:schemeClr val="accent1">
                    <a:lumMod val="75000"/>
                  </a:schemeClr>
                </a:solidFill>
                <a:latin typeface="+mn-ea"/>
              </a:rPr>
              <a:t>를 함께 사용</a:t>
            </a:r>
          </a:p>
        </p:txBody>
      </p:sp>
      <p:sp>
        <p:nvSpPr>
          <p:cNvPr id="5" name="직사각형 4">
            <a:extLst>
              <a:ext uri="{FF2B5EF4-FFF2-40B4-BE49-F238E27FC236}">
                <a16:creationId xmlns:a16="http://schemas.microsoft.com/office/drawing/2014/main" id="{EC5E9C18-6AE6-DCB9-B226-EFB3524ADBCD}"/>
              </a:ext>
            </a:extLst>
          </p:cNvPr>
          <p:cNvSpPr/>
          <p:nvPr/>
        </p:nvSpPr>
        <p:spPr>
          <a:xfrm>
            <a:off x="6150979" y="993150"/>
            <a:ext cx="5637835"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onStatus()</a:t>
            </a:r>
            <a:r>
              <a:rPr lang="ko-KR" altLang="en-US" sz="1200"/>
              <a:t>를 사용해 특정 상태 코드의 로깅이나 커스텀 예외 처리 가능</a:t>
            </a:r>
            <a:endParaRPr lang="en-US" altLang="ko-KR" sz="1200"/>
          </a:p>
          <a:p>
            <a:pPr marL="228600" indent="-228600">
              <a:lnSpc>
                <a:spcPct val="150000"/>
              </a:lnSpc>
              <a:buFont typeface="Arial" panose="020B0604020202020204" pitchFamily="34" charset="0"/>
              <a:buChar char="•"/>
            </a:pPr>
            <a:r>
              <a:rPr lang="en-US" altLang="ko-KR" sz="1200"/>
              <a:t>exchange()</a:t>
            </a:r>
            <a:r>
              <a:rPr lang="ko-KR" altLang="en-US" sz="1200"/>
              <a:t>로 응답을 직접 확인하고 가공할 수 있음</a:t>
            </a:r>
            <a:endParaRPr lang="en-US" altLang="ko-KR" sz="1200">
              <a:latin typeface="+mn-ea"/>
            </a:endParaRPr>
          </a:p>
        </p:txBody>
      </p:sp>
      <p:sp>
        <p:nvSpPr>
          <p:cNvPr id="2" name="Rectangle 1">
            <a:extLst>
              <a:ext uri="{FF2B5EF4-FFF2-40B4-BE49-F238E27FC236}">
                <a16:creationId xmlns:a16="http://schemas.microsoft.com/office/drawing/2014/main" id="{EB22037F-2DCC-C6D4-085B-6AFF7E890411}"/>
              </a:ext>
            </a:extLst>
          </p:cNvPr>
          <p:cNvSpPr>
            <a:spLocks noChangeArrowheads="1"/>
          </p:cNvSpPr>
          <p:nvPr/>
        </p:nvSpPr>
        <p:spPr bwMode="auto">
          <a:xfrm>
            <a:off x="458165" y="697995"/>
            <a:ext cx="5637835"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"https://example.com/api/custom-error"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.onStatus(HttpStatusCode::is4xxClientError,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err</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"4xx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.onStatus(HttpStatusCode::is5xxServerError,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err</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"5xx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.exchange((request,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(response.getStatusCode().is2xxSuccessful())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response.getBody().toString();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(HTTP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상태 코드</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예외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084199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62E6D-A462-66D5-863C-D7DC3F6D345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782ECAA-410D-85B3-2BD8-0FD664E3CAC9}"/>
              </a:ext>
            </a:extLst>
          </p:cNvPr>
          <p:cNvSpPr/>
          <p:nvPr/>
        </p:nvSpPr>
        <p:spPr>
          <a:xfrm>
            <a:off x="106159" y="194308"/>
            <a:ext cx="38722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를 사용한 특정 오류 매핑</a:t>
            </a:r>
          </a:p>
        </p:txBody>
      </p:sp>
      <p:sp>
        <p:nvSpPr>
          <p:cNvPr id="5" name="직사각형 4">
            <a:extLst>
              <a:ext uri="{FF2B5EF4-FFF2-40B4-BE49-F238E27FC236}">
                <a16:creationId xmlns:a16="http://schemas.microsoft.com/office/drawing/2014/main" id="{3F002A1D-A176-4109-751C-1BB9A22D5862}"/>
              </a:ext>
            </a:extLst>
          </p:cNvPr>
          <p:cNvSpPr/>
          <p:nvPr/>
        </p:nvSpPr>
        <p:spPr>
          <a:xfrm>
            <a:off x="5622402" y="813742"/>
            <a:ext cx="6286018"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일부 상태 코드에 대해 명확한 예외 클래스를 매핑할 수 있다</a:t>
            </a:r>
            <a:endParaRPr lang="en-US" altLang="ko-KR" sz="1200"/>
          </a:p>
          <a:p>
            <a:pPr marL="228600" indent="-228600">
              <a:lnSpc>
                <a:spcPct val="150000"/>
              </a:lnSpc>
              <a:buFont typeface="Arial" panose="020B0604020202020204" pitchFamily="34" charset="0"/>
              <a:buChar char="•"/>
            </a:pPr>
            <a:r>
              <a:rPr lang="en-US" altLang="ko-KR" sz="1200"/>
              <a:t>onStatus() </a:t>
            </a:r>
            <a:r>
              <a:rPr lang="ko-KR" altLang="en-US" sz="1200"/>
              <a:t>내부에서 특정 </a:t>
            </a:r>
            <a:r>
              <a:rPr lang="en-US" altLang="ko-KR" sz="1200"/>
              <a:t>HTTP </a:t>
            </a:r>
            <a:r>
              <a:rPr lang="ko-KR" altLang="en-US" sz="1200"/>
              <a:t>상태 코드</a:t>
            </a:r>
            <a:r>
              <a:rPr lang="en-US" altLang="ko-KR" sz="1200"/>
              <a:t>(</a:t>
            </a:r>
            <a:r>
              <a:rPr lang="ko-KR" altLang="en-US" sz="1200"/>
              <a:t>예</a:t>
            </a:r>
            <a:r>
              <a:rPr lang="en-US" altLang="ko-KR" sz="1200"/>
              <a:t>: 404)</a:t>
            </a:r>
            <a:r>
              <a:rPr lang="ko-KR" altLang="en-US" sz="1200"/>
              <a:t>에 대해 사용자 정의 예외를 던질 수 있음</a:t>
            </a:r>
            <a:endParaRPr lang="en-US" altLang="ko-KR" sz="1200"/>
          </a:p>
          <a:p>
            <a:pPr marL="228600" indent="-228600">
              <a:lnSpc>
                <a:spcPct val="150000"/>
              </a:lnSpc>
              <a:buFont typeface="Arial" panose="020B0604020202020204" pitchFamily="34" charset="0"/>
              <a:buChar char="•"/>
            </a:pPr>
            <a:r>
              <a:rPr lang="ko-KR" altLang="en-US" sz="1200"/>
              <a:t>다른 상태 코드는 기본적으로 </a:t>
            </a:r>
            <a:r>
              <a:rPr lang="en-US" altLang="ko-KR" sz="1200"/>
              <a:t>RestClientException </a:t>
            </a:r>
            <a:r>
              <a:rPr lang="ko-KR" altLang="en-US" sz="1200"/>
              <a:t>이 발생하도록 유지</a:t>
            </a:r>
            <a:endParaRPr lang="en-US" altLang="ko-KR" sz="1200">
              <a:latin typeface="+mn-ea"/>
            </a:endParaRPr>
          </a:p>
        </p:txBody>
      </p:sp>
      <p:sp>
        <p:nvSpPr>
          <p:cNvPr id="3" name="Rectangle 1">
            <a:extLst>
              <a:ext uri="{FF2B5EF4-FFF2-40B4-BE49-F238E27FC236}">
                <a16:creationId xmlns:a16="http://schemas.microsoft.com/office/drawing/2014/main" id="{9DE22402-DDD6-23B4-D887-033BC76FC028}"/>
              </a:ext>
            </a:extLst>
          </p:cNvPr>
          <p:cNvSpPr>
            <a:spLocks noChangeArrowheads="1"/>
          </p:cNvSpPr>
          <p:nvPr/>
        </p:nvSpPr>
        <p:spPr bwMode="auto">
          <a:xfrm>
            <a:off x="295154" y="720458"/>
            <a:ext cx="5260694"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"https://example.com/api/user/invalid"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.onStatus(status -&gt; status.value() == </a:t>
            </a:r>
            <a:r>
              <a:rPr kumimoji="0" lang="ko-KR" altLang="ko-KR" sz="1100" b="0" i="0" u="none" strike="noStrike" cap="none" normalizeH="0" baseline="0">
                <a:ln>
                  <a:noFill/>
                </a:ln>
                <a:solidFill>
                  <a:srgbClr val="2AACB8"/>
                </a:solidFill>
                <a:effectLst/>
                <a:latin typeface="Arial Unicode MS"/>
                <a:ea typeface="JetBrains Mono"/>
              </a:rPr>
              <a:t>404</a:t>
            </a:r>
            <a:r>
              <a:rPr kumimoji="0" lang="ko-KR" altLang="ko-KR" sz="1100" b="0" i="0" u="none" strike="noStrike" cap="none" normalizeH="0" baseline="0">
                <a:ln>
                  <a:noFill/>
                </a:ln>
                <a:solidFill>
                  <a:srgbClr val="BCBEC4"/>
                </a:solidFill>
                <a:effectLst/>
                <a:latin typeface="Arial Unicode MS"/>
                <a:ea typeface="JetBrains Mono"/>
              </a:rPr>
              <a:t>,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UserNotFoundException(response.getStatusCode());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(UserNotFoundException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예외 처리</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기타 예외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커스텀 예외 정의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UserNotFoundException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RuntimeException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UserNotFoundException</a:t>
            </a:r>
            <a:r>
              <a:rPr kumimoji="0" lang="ko-KR" altLang="ko-KR" sz="1100" b="0" i="0" u="none" strike="noStrike" cap="none" normalizeH="0" baseline="0">
                <a:ln>
                  <a:noFill/>
                </a:ln>
                <a:solidFill>
                  <a:srgbClr val="BCBEC4"/>
                </a:solidFill>
                <a:effectLst/>
                <a:latin typeface="Arial Unicode MS"/>
                <a:ea typeface="JetBrains Mono"/>
              </a:rPr>
              <a:t>(String message)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super</a:t>
            </a:r>
            <a:r>
              <a:rPr kumimoji="0" lang="ko-KR" altLang="ko-KR" sz="1100" b="0" i="0" u="none" strike="noStrike" cap="none" normalizeH="0" baseline="0">
                <a:ln>
                  <a:noFill/>
                </a:ln>
                <a:solidFill>
                  <a:srgbClr val="BCBEC4"/>
                </a:solidFill>
                <a:effectLst/>
                <a:latin typeface="Arial Unicode MS"/>
                <a:ea typeface="JetBrains Mono"/>
              </a:rPr>
              <a: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500617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375545" y="2921169"/>
            <a:ext cx="5440913"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 Interface</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416091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E063F-BAF8-5B3C-8102-7D5DA95887FD}"/>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262936E8-66E0-843B-8E53-5309DEDD379E}"/>
              </a:ext>
            </a:extLst>
          </p:cNvPr>
          <p:cNvSpPr/>
          <p:nvPr/>
        </p:nvSpPr>
        <p:spPr>
          <a:xfrm>
            <a:off x="370207" y="462803"/>
            <a:ext cx="1152856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Interface </a:t>
            </a:r>
            <a:r>
              <a:rPr lang="ko-KR" altLang="en-US" sz="1200"/>
              <a:t>는 </a:t>
            </a:r>
            <a:r>
              <a:rPr lang="en-US" altLang="ko-KR" sz="1200"/>
              <a:t>Java </a:t>
            </a:r>
            <a:r>
              <a:rPr lang="ko-KR" altLang="en-US" sz="1200"/>
              <a:t>의</a:t>
            </a:r>
            <a:r>
              <a:rPr lang="en-US" altLang="ko-KR" sz="1200"/>
              <a:t> </a:t>
            </a:r>
            <a:r>
              <a:rPr lang="ko-KR" altLang="en-US" sz="1200"/>
              <a:t>클래스가 아닌 인터페이스를 사용하여 </a:t>
            </a:r>
            <a:r>
              <a:rPr lang="en-US" altLang="ko-KR" sz="1200"/>
              <a:t>REST API </a:t>
            </a:r>
            <a:r>
              <a:rPr lang="ko-KR" altLang="en-US" sz="1200"/>
              <a:t>호출을 간결하고 선언적으로 정의할 수 있는 기능이다</a:t>
            </a:r>
            <a:endParaRPr lang="en-US" altLang="ko-KR" sz="1200"/>
          </a:p>
          <a:p>
            <a:pPr marL="171450" indent="-171450">
              <a:lnSpc>
                <a:spcPct val="150000"/>
              </a:lnSpc>
              <a:buFont typeface="Arial" panose="020B0604020202020204" pitchFamily="34" charset="0"/>
              <a:buChar char="•"/>
            </a:pPr>
            <a:r>
              <a:rPr lang="en-US" altLang="ko-KR" sz="1200"/>
              <a:t>@HttpExchange </a:t>
            </a:r>
            <a:r>
              <a:rPr lang="ko-KR" altLang="en-US" sz="1200"/>
              <a:t>어노테이션을 사용하여 </a:t>
            </a:r>
            <a:r>
              <a:rPr lang="en-US" altLang="ko-KR" sz="1200"/>
              <a:t>API</a:t>
            </a:r>
            <a:r>
              <a:rPr lang="ko-KR" altLang="en-US" sz="1200"/>
              <a:t>의 경로</a:t>
            </a:r>
            <a:r>
              <a:rPr lang="en-US" altLang="ko-KR" sz="1200"/>
              <a:t>, </a:t>
            </a:r>
            <a:r>
              <a:rPr lang="ko-KR" altLang="en-US" sz="1200"/>
              <a:t>요청 메서드</a:t>
            </a:r>
            <a:r>
              <a:rPr lang="en-US" altLang="ko-KR" sz="1200"/>
              <a:t>, </a:t>
            </a:r>
            <a:r>
              <a:rPr lang="ko-KR" altLang="en-US" sz="1200"/>
              <a:t>요청 매개변수 등을 선언적으로 구성하며</a:t>
            </a:r>
            <a:r>
              <a:rPr lang="en-US" altLang="ko-KR" sz="1200"/>
              <a:t>, </a:t>
            </a:r>
            <a:r>
              <a:rPr lang="ko-KR" altLang="en-US" sz="1200"/>
              <a:t>스프링의 </a:t>
            </a:r>
            <a:r>
              <a:rPr lang="en-US" altLang="ko-KR" sz="1200"/>
              <a:t>RestClient </a:t>
            </a:r>
            <a:r>
              <a:rPr lang="ko-KR" altLang="en-US" sz="1200"/>
              <a:t>또는 </a:t>
            </a:r>
            <a:r>
              <a:rPr lang="en-US" altLang="ko-KR" sz="1200"/>
              <a:t>WebClient </a:t>
            </a:r>
            <a:r>
              <a:rPr lang="ko-KR" altLang="en-US" sz="1200"/>
              <a:t>를 기반으로 구현된다</a:t>
            </a:r>
            <a:endParaRPr lang="en-US" altLang="ko-KR" sz="1200">
              <a:latin typeface="+mn-ea"/>
            </a:endParaRPr>
          </a:p>
        </p:txBody>
      </p:sp>
      <p:sp>
        <p:nvSpPr>
          <p:cNvPr id="74" name="직사각형 73">
            <a:extLst>
              <a:ext uri="{FF2B5EF4-FFF2-40B4-BE49-F238E27FC236}">
                <a16:creationId xmlns:a16="http://schemas.microsoft.com/office/drawing/2014/main" id="{536085FE-0B83-D8F6-AA4E-17DFEA6BB97E}"/>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021176D0-DBF8-F4EF-B659-87C0B98A99B9}"/>
              </a:ext>
            </a:extLst>
          </p:cNvPr>
          <p:cNvSpPr/>
          <p:nvPr/>
        </p:nvSpPr>
        <p:spPr>
          <a:xfrm>
            <a:off x="198756" y="1612498"/>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5" name="직사각형 4">
            <a:extLst>
              <a:ext uri="{FF2B5EF4-FFF2-40B4-BE49-F238E27FC236}">
                <a16:creationId xmlns:a16="http://schemas.microsoft.com/office/drawing/2014/main" id="{27D9D9DD-D882-A086-0935-FF660FAC426F}"/>
              </a:ext>
            </a:extLst>
          </p:cNvPr>
          <p:cNvSpPr/>
          <p:nvPr/>
        </p:nvSpPr>
        <p:spPr>
          <a:xfrm>
            <a:off x="370207" y="1981830"/>
            <a:ext cx="11821793" cy="3947234"/>
          </a:xfrm>
          <a:prstGeom prst="rect">
            <a:avLst/>
          </a:prstGeom>
        </p:spPr>
        <p:txBody>
          <a:bodyPr wrap="square">
            <a:spAutoFit/>
          </a:bodyPr>
          <a:lstStyle/>
          <a:p>
            <a:pPr marL="228600" indent="-228600">
              <a:lnSpc>
                <a:spcPct val="150000"/>
              </a:lnSpc>
              <a:buFont typeface="+mj-lt"/>
              <a:buAutoNum type="arabicPeriod"/>
            </a:pPr>
            <a:r>
              <a:rPr lang="en-US" altLang="ko-KR" sz="1200" b="1"/>
              <a:t>@HttpExchange </a:t>
            </a:r>
            <a:r>
              <a:rPr lang="ko-KR" altLang="en-US" sz="1200" b="1"/>
              <a:t>어노테이션 사용</a:t>
            </a:r>
            <a:endParaRPr lang="en-US" altLang="ko-KR" sz="1200" b="1"/>
          </a:p>
          <a:p>
            <a:pPr marL="685800" lvl="1" indent="-228600">
              <a:lnSpc>
                <a:spcPct val="150000"/>
              </a:lnSpc>
              <a:buFont typeface="Arial" panose="020B0604020202020204" pitchFamily="34" charset="0"/>
              <a:buChar char="•"/>
            </a:pPr>
            <a:r>
              <a:rPr lang="en-US" altLang="ko-KR" sz="1200"/>
              <a:t>HTTP </a:t>
            </a:r>
            <a:r>
              <a:rPr lang="ko-KR" altLang="en-US" sz="1200"/>
              <a:t>요청의 기본 경로</a:t>
            </a:r>
            <a:r>
              <a:rPr lang="en-US" altLang="ko-KR" sz="1200"/>
              <a:t>, HTTP </a:t>
            </a:r>
            <a:r>
              <a:rPr lang="ko-KR" altLang="en-US" sz="1200"/>
              <a:t>메서드</a:t>
            </a:r>
            <a:r>
              <a:rPr lang="en-US" altLang="ko-KR" sz="1200"/>
              <a:t>(GET, POST </a:t>
            </a:r>
            <a:r>
              <a:rPr lang="ko-KR" altLang="en-US" sz="1200"/>
              <a:t>등</a:t>
            </a:r>
            <a:r>
              <a:rPr lang="en-US" altLang="ko-KR" sz="1200"/>
              <a:t>), </a:t>
            </a:r>
            <a:r>
              <a:rPr lang="ko-KR" altLang="en-US" sz="1200"/>
              <a:t>헤더 등을 정의하며 각 메서드에서 필요한 추가 정보</a:t>
            </a:r>
            <a:r>
              <a:rPr lang="en-US" altLang="ko-KR" sz="1200"/>
              <a:t>(</a:t>
            </a:r>
            <a:r>
              <a:rPr lang="ko-KR" altLang="en-US" sz="1200"/>
              <a:t>예</a:t>
            </a:r>
            <a:r>
              <a:rPr lang="en-US" altLang="ko-KR" sz="1200"/>
              <a:t>: @PathVariable, @RequestBody)</a:t>
            </a:r>
            <a:r>
              <a:rPr lang="ko-KR" altLang="en-US" sz="1200"/>
              <a:t>를 선언적으로 추가할 수 있다</a:t>
            </a:r>
            <a:endParaRPr lang="en-US" altLang="ko-KR" sz="1200"/>
          </a:p>
          <a:p>
            <a:pPr marL="685800" lvl="1" indent="-22860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인터페이스 중심의 선언적 접근</a:t>
            </a:r>
          </a:p>
          <a:p>
            <a:pPr marL="628650" lvl="1" indent="-171450">
              <a:lnSpc>
                <a:spcPct val="150000"/>
              </a:lnSpc>
              <a:buFont typeface="Arial" panose="020B0604020202020204" pitchFamily="34" charset="0"/>
              <a:buChar char="•"/>
            </a:pPr>
            <a:r>
              <a:rPr lang="en-US" altLang="ko-KR" sz="1200"/>
              <a:t>HTTP </a:t>
            </a:r>
            <a:r>
              <a:rPr lang="ko-KR" altLang="en-US" sz="1200"/>
              <a:t>요청을 </a:t>
            </a:r>
            <a:r>
              <a:rPr lang="en-US" altLang="ko-KR" sz="1200"/>
              <a:t>Java </a:t>
            </a:r>
            <a:r>
              <a:rPr lang="ko-KR" altLang="en-US" sz="1200"/>
              <a:t>인터페이스로 정의하며</a:t>
            </a:r>
            <a:r>
              <a:rPr lang="en-US" altLang="ko-KR" sz="1200"/>
              <a:t>, </a:t>
            </a:r>
            <a:r>
              <a:rPr lang="ko-KR" altLang="en-US" sz="1200"/>
              <a:t>구현체를 별도로 작성할 필요 없이 스프링이 이를 자동으로 생성한다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RestClient </a:t>
            </a:r>
            <a:r>
              <a:rPr lang="ko-KR" altLang="en-US" sz="1200" b="1"/>
              <a:t>기반 통합</a:t>
            </a:r>
          </a:p>
          <a:p>
            <a:pPr marL="628650" lvl="1" indent="-171450">
              <a:lnSpc>
                <a:spcPct val="150000"/>
              </a:lnSpc>
              <a:buFont typeface="Arial" panose="020B0604020202020204" pitchFamily="34" charset="0"/>
              <a:buChar char="•"/>
            </a:pPr>
            <a:r>
              <a:rPr lang="ko-KR" altLang="en-US" sz="1200"/>
              <a:t>스프링 부트 </a:t>
            </a:r>
            <a:r>
              <a:rPr lang="en-US" altLang="ko-KR" sz="1200"/>
              <a:t>3.1 </a:t>
            </a:r>
            <a:r>
              <a:rPr lang="ko-KR" altLang="en-US" sz="1200"/>
              <a:t>이상부터는 </a:t>
            </a:r>
            <a:r>
              <a:rPr lang="en-US" altLang="ko-KR" sz="1200"/>
              <a:t>RestClient </a:t>
            </a:r>
            <a:r>
              <a:rPr lang="ko-KR" altLang="en-US" sz="1200"/>
              <a:t>를 사용하여 </a:t>
            </a:r>
            <a:r>
              <a:rPr lang="en-US" altLang="ko-KR" sz="1200"/>
              <a:t>HTTP Interface </a:t>
            </a:r>
            <a:r>
              <a:rPr lang="ko-KR" altLang="en-US" sz="1200"/>
              <a:t>와 통합된다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가독성과 재사용성</a:t>
            </a:r>
          </a:p>
          <a:p>
            <a:pPr marL="628650" lvl="1" indent="-171450">
              <a:lnSpc>
                <a:spcPct val="150000"/>
              </a:lnSpc>
              <a:buFont typeface="Arial" panose="020B0604020202020204" pitchFamily="34" charset="0"/>
              <a:buChar char="•"/>
            </a:pPr>
            <a:r>
              <a:rPr lang="en-US" altLang="ko-KR" sz="1200"/>
              <a:t>HTTP </a:t>
            </a:r>
            <a:r>
              <a:rPr lang="ko-KR" altLang="en-US" sz="1200"/>
              <a:t>호출 로직을 인터페이스로 분리하여 코드가 간결하고 재사용이 쉬워디며 복잡한 </a:t>
            </a:r>
            <a:r>
              <a:rPr lang="en-US" altLang="ko-KR" sz="1200"/>
              <a:t>HTTP </a:t>
            </a:r>
            <a:r>
              <a:rPr lang="ko-KR" altLang="en-US" sz="1200"/>
              <a:t>요청 처리 코드가 없어지고 테스트도 간편해 진다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Spring Integration</a:t>
            </a:r>
            <a:endParaRPr lang="ko-KR" altLang="en-US" sz="1200" b="1"/>
          </a:p>
          <a:p>
            <a:pPr marL="628650" lvl="1" indent="-171450">
              <a:lnSpc>
                <a:spcPct val="150000"/>
              </a:lnSpc>
              <a:buFont typeface="Arial" panose="020B0604020202020204" pitchFamily="34" charset="0"/>
              <a:buChar char="•"/>
            </a:pPr>
            <a:r>
              <a:rPr lang="ko-KR" altLang="en-US" sz="1200"/>
              <a:t>스프링의 의존성 주입</a:t>
            </a:r>
            <a:r>
              <a:rPr lang="en-US" altLang="ko-KR" sz="1200"/>
              <a:t>(DI)</a:t>
            </a:r>
            <a:r>
              <a:rPr lang="ko-KR" altLang="en-US" sz="1200"/>
              <a:t> 및 스프링의 환경설정과 어노테이션을 그대로 활용할 수 있다</a:t>
            </a:r>
            <a:endParaRPr lang="en-US" altLang="ko-KR" sz="1200"/>
          </a:p>
        </p:txBody>
      </p:sp>
    </p:spTree>
    <p:extLst>
      <p:ext uri="{BB962C8B-B14F-4D97-AF65-F5344CB8AC3E}">
        <p14:creationId xmlns:p14="http://schemas.microsoft.com/office/powerpoint/2010/main" val="11447502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AF0A7-2A14-BF11-FC0A-E45E3A25785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6D58410-4BA4-BB51-5EED-82F1CE41559A}"/>
              </a:ext>
            </a:extLst>
          </p:cNvPr>
          <p:cNvSpPr/>
          <p:nvPr/>
        </p:nvSpPr>
        <p:spPr>
          <a:xfrm>
            <a:off x="198756" y="260778"/>
            <a:ext cx="22054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a:t>
            </a:r>
            <a:endParaRPr lang="ko-KR" altLang="en-US" b="1">
              <a:solidFill>
                <a:schemeClr val="accent1">
                  <a:lumMod val="75000"/>
                </a:schemeClr>
              </a:solidFill>
              <a:latin typeface="+mn-ea"/>
            </a:endParaRPr>
          </a:p>
        </p:txBody>
      </p:sp>
      <p:pic>
        <p:nvPicPr>
          <p:cNvPr id="3" name="그림 2">
            <a:extLst>
              <a:ext uri="{FF2B5EF4-FFF2-40B4-BE49-F238E27FC236}">
                <a16:creationId xmlns:a16="http://schemas.microsoft.com/office/drawing/2014/main" id="{2028FCA3-9189-3C04-A911-6351A7ED2F0D}"/>
              </a:ext>
            </a:extLst>
          </p:cNvPr>
          <p:cNvPicPr>
            <a:picLocks noChangeAspect="1"/>
          </p:cNvPicPr>
          <p:nvPr/>
        </p:nvPicPr>
        <p:blipFill>
          <a:blip r:embed="rId3"/>
          <a:stretch>
            <a:fillRect/>
          </a:stretch>
        </p:blipFill>
        <p:spPr>
          <a:xfrm>
            <a:off x="619245" y="1620767"/>
            <a:ext cx="1947594" cy="1789845"/>
          </a:xfrm>
          <a:prstGeom prst="rect">
            <a:avLst/>
          </a:prstGeom>
        </p:spPr>
      </p:pic>
      <p:sp>
        <p:nvSpPr>
          <p:cNvPr id="5" name="직사각형 4">
            <a:extLst>
              <a:ext uri="{FF2B5EF4-FFF2-40B4-BE49-F238E27FC236}">
                <a16:creationId xmlns:a16="http://schemas.microsoft.com/office/drawing/2014/main" id="{A6A1D866-C780-3A73-B609-0143593A9741}"/>
              </a:ext>
            </a:extLst>
          </p:cNvPr>
          <p:cNvSpPr/>
          <p:nvPr/>
        </p:nvSpPr>
        <p:spPr>
          <a:xfrm>
            <a:off x="2572630" y="1944796"/>
            <a:ext cx="8408671" cy="1501565"/>
          </a:xfrm>
          <a:prstGeom prst="rect">
            <a:avLst/>
          </a:prstGeom>
        </p:spPr>
        <p:txBody>
          <a:bodyPr wrap="square">
            <a:spAutoFit/>
          </a:bodyPr>
          <a:lstStyle/>
          <a:p>
            <a:pPr marL="171450" indent="-171450">
              <a:lnSpc>
                <a:spcPct val="170000"/>
              </a:lnSpc>
              <a:buFont typeface="Arial" panose="020B0604020202020204" pitchFamily="34" charset="0"/>
              <a:buChar char="•"/>
            </a:pPr>
            <a:r>
              <a:rPr lang="en-US" altLang="ko-KR" sz="1100"/>
              <a:t>url </a:t>
            </a:r>
            <a:r>
              <a:rPr lang="ko-KR" altLang="en-US" sz="1100"/>
              <a:t>과 같은 값을 설정할 때 사용한다</a:t>
            </a:r>
            <a:endParaRPr lang="en-US" altLang="ko-KR" sz="1100"/>
          </a:p>
          <a:p>
            <a:pPr marL="171450" indent="-171450">
              <a:lnSpc>
                <a:spcPct val="170000"/>
              </a:lnSpc>
              <a:buFont typeface="Arial" panose="020B0604020202020204" pitchFamily="34" charset="0"/>
              <a:buChar char="•"/>
            </a:pPr>
            <a:r>
              <a:rPr lang="ko-KR" altLang="en-US" sz="1100"/>
              <a:t>사용할 </a:t>
            </a:r>
            <a:r>
              <a:rPr lang="en-US" altLang="ko-KR" sz="1100"/>
              <a:t>HTTP </a:t>
            </a:r>
            <a:r>
              <a:rPr lang="ko-KR" altLang="en-US" sz="1100"/>
              <a:t>메서드</a:t>
            </a:r>
            <a:r>
              <a:rPr lang="en-US" altLang="ko-KR" sz="1100"/>
              <a:t>(GET, POST </a:t>
            </a:r>
            <a:r>
              <a:rPr lang="ko-KR" altLang="en-US" sz="1100"/>
              <a:t>등</a:t>
            </a:r>
            <a:r>
              <a:rPr lang="en-US" altLang="ko-KR" sz="1100"/>
              <a:t>)</a:t>
            </a:r>
            <a:r>
              <a:rPr lang="ko-KR" altLang="en-US" sz="1100"/>
              <a:t>를 지정한다</a:t>
            </a:r>
            <a:endParaRPr lang="en-US" altLang="ko-KR" sz="1100"/>
          </a:p>
          <a:p>
            <a:pPr marL="171450" indent="-171450">
              <a:lnSpc>
                <a:spcPct val="170000"/>
              </a:lnSpc>
              <a:buFont typeface="Arial" panose="020B0604020202020204" pitchFamily="34" charset="0"/>
              <a:buChar char="•"/>
            </a:pPr>
            <a:r>
              <a:rPr lang="ko-KR" altLang="en-US" sz="1100"/>
              <a:t>요청의 </a:t>
            </a:r>
            <a:r>
              <a:rPr lang="en-US" altLang="ko-KR" sz="1100"/>
              <a:t>URL</a:t>
            </a:r>
            <a:r>
              <a:rPr lang="ko-KR" altLang="en-US" sz="1100"/>
              <a:t>을 지정한다</a:t>
            </a:r>
            <a:r>
              <a:rPr lang="en-US" altLang="ko-KR" sz="1100"/>
              <a:t>. </a:t>
            </a:r>
            <a:r>
              <a:rPr lang="ko-KR" altLang="en-US" sz="1100"/>
              <a:t>타입 수준의 선언을 지원하며 공통 </a:t>
            </a:r>
            <a:r>
              <a:rPr lang="en-US" altLang="ko-KR" sz="1100"/>
              <a:t>URL </a:t>
            </a:r>
            <a:r>
              <a:rPr lang="ko-KR" altLang="en-US" sz="1100"/>
              <a:t>경로</a:t>
            </a:r>
            <a:r>
              <a:rPr lang="en-US" altLang="ko-KR" sz="1100"/>
              <a:t>(base URL)</a:t>
            </a:r>
            <a:r>
              <a:rPr lang="ko-KR" altLang="en-US" sz="1100"/>
              <a:t>를 설정을 할 수 있고</a:t>
            </a:r>
            <a:r>
              <a:rPr lang="en-US" altLang="ko-KR" sz="1100"/>
              <a:t> </a:t>
            </a:r>
            <a:r>
              <a:rPr lang="ko-KR" altLang="en-US" sz="1100"/>
              <a:t>메서드에서 이를 상속받아 사용할 수 있다</a:t>
            </a:r>
            <a:endParaRPr lang="en-US" altLang="ko-KR" sz="1100"/>
          </a:p>
          <a:p>
            <a:pPr marL="171450" indent="-171450">
              <a:lnSpc>
                <a:spcPct val="170000"/>
              </a:lnSpc>
              <a:buFont typeface="Arial" panose="020B0604020202020204" pitchFamily="34" charset="0"/>
              <a:buChar char="•"/>
            </a:pPr>
            <a:r>
              <a:rPr lang="ko-KR" altLang="en-US" sz="1100"/>
              <a:t>응답으로 받을 데이터 타입</a:t>
            </a:r>
            <a:r>
              <a:rPr lang="en-US" altLang="ko-KR" sz="1100"/>
              <a:t>(Accept </a:t>
            </a:r>
            <a:r>
              <a:rPr lang="ko-KR" altLang="en-US" sz="1100"/>
              <a:t>헤더</a:t>
            </a:r>
            <a:r>
              <a:rPr lang="en-US" altLang="ko-KR" sz="1100"/>
              <a:t>)</a:t>
            </a:r>
            <a:r>
              <a:rPr lang="ko-KR" altLang="en-US" sz="1100"/>
              <a:t>을 지정한다</a:t>
            </a:r>
            <a:endParaRPr lang="en-US" altLang="ko-KR" sz="1100">
              <a:latin typeface="+mn-ea"/>
            </a:endParaRPr>
          </a:p>
          <a:p>
            <a:pPr marL="171450" indent="-171450">
              <a:lnSpc>
                <a:spcPct val="170000"/>
              </a:lnSpc>
              <a:buFont typeface="Arial" panose="020B0604020202020204" pitchFamily="34" charset="0"/>
              <a:buChar char="•"/>
            </a:pPr>
            <a:r>
              <a:rPr lang="ko-KR" altLang="en-US" sz="1100"/>
              <a:t>요청의 </a:t>
            </a:r>
            <a:r>
              <a:rPr lang="en-US" altLang="ko-KR" sz="1100"/>
              <a:t>Content-Type(</a:t>
            </a:r>
            <a:r>
              <a:rPr lang="ko-KR" altLang="en-US" sz="1100"/>
              <a:t>요청 데이터의 타입</a:t>
            </a:r>
            <a:r>
              <a:rPr lang="en-US" altLang="ko-KR" sz="1100"/>
              <a:t>)</a:t>
            </a:r>
            <a:r>
              <a:rPr lang="ko-KR" altLang="en-US" sz="1100"/>
              <a:t>을 지정한다</a:t>
            </a:r>
            <a:endParaRPr lang="en-US" altLang="ko-KR" sz="1100">
              <a:latin typeface="+mn-ea"/>
            </a:endParaRPr>
          </a:p>
        </p:txBody>
      </p:sp>
      <p:sp>
        <p:nvSpPr>
          <p:cNvPr id="7" name="직사각형 6">
            <a:extLst>
              <a:ext uri="{FF2B5EF4-FFF2-40B4-BE49-F238E27FC236}">
                <a16:creationId xmlns:a16="http://schemas.microsoft.com/office/drawing/2014/main" id="{C67CCD51-F65B-90B1-655B-27E65462FDA8}"/>
              </a:ext>
            </a:extLst>
          </p:cNvPr>
          <p:cNvSpPr/>
          <p:nvPr/>
        </p:nvSpPr>
        <p:spPr>
          <a:xfrm>
            <a:off x="198756" y="3759691"/>
            <a:ext cx="250805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Interface </a:t>
            </a:r>
            <a:r>
              <a:rPr lang="ko-KR" altLang="en-US" b="1">
                <a:solidFill>
                  <a:schemeClr val="accent1">
                    <a:lumMod val="75000"/>
                  </a:schemeClr>
                </a:solidFill>
                <a:latin typeface="+mn-ea"/>
              </a:rPr>
              <a:t>정의</a:t>
            </a:r>
          </a:p>
        </p:txBody>
      </p:sp>
      <p:sp>
        <p:nvSpPr>
          <p:cNvPr id="8" name="직사각형 7">
            <a:extLst>
              <a:ext uri="{FF2B5EF4-FFF2-40B4-BE49-F238E27FC236}">
                <a16:creationId xmlns:a16="http://schemas.microsoft.com/office/drawing/2014/main" id="{D510CAEC-4D4F-2967-5817-4801377B53E7}"/>
              </a:ext>
            </a:extLst>
          </p:cNvPr>
          <p:cNvSpPr/>
          <p:nvPr/>
        </p:nvSpPr>
        <p:spPr>
          <a:xfrm>
            <a:off x="331716" y="630110"/>
            <a:ext cx="11860284"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엔드포인트로 선언하기 위한 어노테이션으로서 이 어노테이션을 사용하면 자바 인터페이스의 메서드를 </a:t>
            </a:r>
            <a:r>
              <a:rPr lang="en-US" altLang="ko-KR" sz="1200"/>
              <a:t>HTTP </a:t>
            </a:r>
            <a:r>
              <a:rPr lang="ko-KR" altLang="en-US" sz="1200"/>
              <a:t>엔드포인트로 지정할 수 있으며 </a:t>
            </a:r>
            <a:r>
              <a:rPr lang="en-US" altLang="ko-KR" sz="1200">
                <a:latin typeface="+mn-ea"/>
              </a:rPr>
              <a:t>HttpServiceProxyFactory </a:t>
            </a:r>
            <a:r>
              <a:rPr lang="ko-KR" altLang="en-US" sz="1200">
                <a:latin typeface="+mn-ea"/>
              </a:rPr>
              <a:t>에 전달하면 자동으로 </a:t>
            </a:r>
            <a:r>
              <a:rPr lang="en-US" altLang="ko-KR" sz="1200">
                <a:latin typeface="+mn-ea"/>
              </a:rPr>
              <a:t>HTTP </a:t>
            </a:r>
            <a:r>
              <a:rPr lang="ko-KR" altLang="en-US" sz="1200">
                <a:latin typeface="+mn-ea"/>
              </a:rPr>
              <a:t>요청을 보내는 클라이언트를 만들어 준다</a:t>
            </a:r>
            <a:endParaRPr lang="en-US" altLang="ko-KR" sz="1200"/>
          </a:p>
          <a:p>
            <a:pPr marL="171450" indent="-171450">
              <a:lnSpc>
                <a:spcPct val="150000"/>
              </a:lnSpc>
              <a:buFont typeface="Arial" panose="020B0604020202020204" pitchFamily="34" charset="0"/>
              <a:buChar char="•"/>
            </a:pPr>
            <a:r>
              <a:rPr lang="en-US" altLang="ko-KR" sz="1200">
                <a:latin typeface="+mn-ea"/>
              </a:rPr>
              <a:t>@GetExchange, @PostExchange, @PutExchange,</a:t>
            </a:r>
            <a:r>
              <a:rPr lang="ko-KR" altLang="en-US" sz="1200">
                <a:latin typeface="+mn-ea"/>
              </a:rPr>
              <a:t> </a:t>
            </a:r>
            <a:r>
              <a:rPr lang="en-US" altLang="ko-KR" sz="1200">
                <a:latin typeface="+mn-ea"/>
              </a:rPr>
              <a:t>@PatchExchange, @DeleteExchange </a:t>
            </a:r>
            <a:r>
              <a:rPr lang="ko-KR" altLang="en-US" sz="1200">
                <a:latin typeface="+mn-ea"/>
              </a:rPr>
              <a:t>등의 단축 어노테이션을 지원한다</a:t>
            </a:r>
            <a:endParaRPr lang="en-US" altLang="ko-KR" sz="1200">
              <a:latin typeface="+mn-ea"/>
            </a:endParaRPr>
          </a:p>
        </p:txBody>
      </p:sp>
      <p:sp>
        <p:nvSpPr>
          <p:cNvPr id="16" name="Rectangle 6">
            <a:extLst>
              <a:ext uri="{FF2B5EF4-FFF2-40B4-BE49-F238E27FC236}">
                <a16:creationId xmlns:a16="http://schemas.microsoft.com/office/drawing/2014/main" id="{E0BF8DD5-F784-7E74-15FA-26BA3DB23909}"/>
              </a:ext>
            </a:extLst>
          </p:cNvPr>
          <p:cNvSpPr>
            <a:spLocks noChangeArrowheads="1"/>
          </p:cNvSpPr>
          <p:nvPr/>
        </p:nvSpPr>
        <p:spPr bwMode="auto">
          <a:xfrm>
            <a:off x="619245" y="4210556"/>
            <a:ext cx="5590573"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RepositoryService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"/repos/{owner}/{repo}"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Repository </a:t>
            </a:r>
            <a:r>
              <a:rPr kumimoji="0" lang="ko-KR" altLang="ko-KR" sz="1100" b="0" i="0" u="none" strike="noStrike" cap="none" normalizeH="0" baseline="0">
                <a:ln>
                  <a:noFill/>
                </a:ln>
                <a:solidFill>
                  <a:srgbClr val="56A8F5"/>
                </a:solidFill>
                <a:effectLst/>
                <a:latin typeface="Arial Unicode MS"/>
                <a:ea typeface="JetBrains Mono"/>
              </a:rPr>
              <a:t>getRepository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owner, </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repo);</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추가적인</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메서드</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6">
            <a:extLst>
              <a:ext uri="{FF2B5EF4-FFF2-40B4-BE49-F238E27FC236}">
                <a16:creationId xmlns:a16="http://schemas.microsoft.com/office/drawing/2014/main" id="{207DB0AB-4C9B-A7B1-1120-D389CF251B83}"/>
              </a:ext>
            </a:extLst>
          </p:cNvPr>
          <p:cNvSpPr>
            <a:spLocks noChangeArrowheads="1"/>
          </p:cNvSpPr>
          <p:nvPr/>
        </p:nvSpPr>
        <p:spPr bwMode="auto">
          <a:xfrm>
            <a:off x="6342926" y="4210556"/>
            <a:ext cx="559057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Http</a:t>
            </a:r>
            <a:r>
              <a:rPr kumimoji="0" lang="ko-KR" altLang="ko-KR" sz="1100" b="0" i="0" u="none" strike="noStrike" cap="none" normalizeH="0" baseline="0">
                <a:ln>
                  <a:noFill/>
                </a:ln>
                <a:solidFill>
                  <a:srgbClr val="B3AE60"/>
                </a:solidFill>
                <a:effectLst/>
                <a:latin typeface="Arial Unicode MS"/>
                <a:ea typeface="JetBrains Mono"/>
              </a:rPr>
              <a: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"/repos"</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CF8E6D"/>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RepositoryService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"/{owner}/{repo}"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Repository </a:t>
            </a:r>
            <a:r>
              <a:rPr kumimoji="0" lang="ko-KR" altLang="ko-KR" sz="1100" b="0" i="0" u="none" strike="noStrike" cap="none" normalizeH="0" baseline="0">
                <a:ln>
                  <a:noFill/>
                </a:ln>
                <a:solidFill>
                  <a:srgbClr val="56A8F5"/>
                </a:solidFill>
                <a:effectLst/>
                <a:latin typeface="Arial Unicode MS"/>
                <a:ea typeface="JetBrains Mono"/>
              </a:rPr>
              <a:t>getRepository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owner, </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repo);</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추가적인</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메서드</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3BDB21CB-5E3F-9A2D-A7AC-F62CA8C967C8}"/>
              </a:ext>
            </a:extLst>
          </p:cNvPr>
          <p:cNvSpPr txBox="1"/>
          <p:nvPr/>
        </p:nvSpPr>
        <p:spPr>
          <a:xfrm>
            <a:off x="542562" y="5996937"/>
            <a:ext cx="6732127" cy="579005"/>
          </a:xfrm>
          <a:prstGeom prst="rect">
            <a:avLst/>
          </a:prstGeom>
          <a:noFill/>
        </p:spPr>
        <p:txBody>
          <a:bodyPr wrap="square">
            <a:spAutoFit/>
          </a:bodyPr>
          <a:lstStyle/>
          <a:p>
            <a:pPr>
              <a:lnSpc>
                <a:spcPct val="150000"/>
              </a:lnSpc>
            </a:pPr>
            <a:r>
              <a:rPr lang="en-US" altLang="ko-KR" sz="1100" b="1"/>
              <a:t>Method Parameters &amp; Return</a:t>
            </a:r>
            <a:r>
              <a:rPr lang="ko-KR" altLang="en-US" sz="1100" b="1"/>
              <a:t> </a:t>
            </a:r>
            <a:r>
              <a:rPr lang="en-US" altLang="ko-KR" sz="1100" b="1"/>
              <a:t>values</a:t>
            </a:r>
          </a:p>
          <a:p>
            <a:pPr>
              <a:lnSpc>
                <a:spcPct val="150000"/>
              </a:lnSpc>
            </a:pPr>
            <a:r>
              <a:rPr lang="ko-KR" altLang="en-US" sz="1100">
                <a:hlinkClick r:id="rId4"/>
              </a:rPr>
              <a:t>https://docs.spring.io/spring-framework/reference/integration/rest-clients.html#rest-http-interface</a:t>
            </a:r>
            <a:endParaRPr lang="ko-KR" altLang="en-US" sz="1100"/>
          </a:p>
        </p:txBody>
      </p:sp>
    </p:spTree>
    <p:extLst>
      <p:ext uri="{BB962C8B-B14F-4D97-AF65-F5344CB8AC3E}">
        <p14:creationId xmlns:p14="http://schemas.microsoft.com/office/powerpoint/2010/main" val="1774921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0AA9B-1443-D905-DAC4-7E458BC31EA6}"/>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75EB58C8-75FC-DD21-359E-EFA45694011F}"/>
              </a:ext>
            </a:extLst>
          </p:cNvPr>
          <p:cNvSpPr/>
          <p:nvPr/>
        </p:nvSpPr>
        <p:spPr>
          <a:xfrm>
            <a:off x="44932" y="149881"/>
            <a:ext cx="283282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클라이언트용 프록시 생성</a:t>
            </a:r>
          </a:p>
        </p:txBody>
      </p:sp>
      <p:sp>
        <p:nvSpPr>
          <p:cNvPr id="6" name="TextBox 5">
            <a:extLst>
              <a:ext uri="{FF2B5EF4-FFF2-40B4-BE49-F238E27FC236}">
                <a16:creationId xmlns:a16="http://schemas.microsoft.com/office/drawing/2014/main" id="{A6B27F0E-C65B-7550-FAFF-08895DB79574}"/>
              </a:ext>
            </a:extLst>
          </p:cNvPr>
          <p:cNvSpPr txBox="1"/>
          <p:nvPr/>
        </p:nvSpPr>
        <p:spPr>
          <a:xfrm>
            <a:off x="325505" y="579612"/>
            <a:ext cx="1711635" cy="307777"/>
          </a:xfrm>
          <a:prstGeom prst="rect">
            <a:avLst/>
          </a:prstGeom>
          <a:noFill/>
        </p:spPr>
        <p:txBody>
          <a:bodyPr wrap="square">
            <a:spAutoFit/>
          </a:bodyPr>
          <a:lstStyle/>
          <a:p>
            <a:r>
              <a:rPr lang="en-US" altLang="ko-KR" sz="1400" b="1">
                <a:latin typeface="+mn-ea"/>
              </a:rPr>
              <a:t>1.  RestClient </a:t>
            </a:r>
            <a:r>
              <a:rPr lang="ko-KR" altLang="en-US" sz="1400" b="1">
                <a:latin typeface="+mn-ea"/>
              </a:rPr>
              <a:t>사용 </a:t>
            </a:r>
            <a:endParaRPr lang="ko-KR" altLang="en-US" sz="1400"/>
          </a:p>
        </p:txBody>
      </p:sp>
      <p:sp>
        <p:nvSpPr>
          <p:cNvPr id="9" name="Rectangle 2">
            <a:extLst>
              <a:ext uri="{FF2B5EF4-FFF2-40B4-BE49-F238E27FC236}">
                <a16:creationId xmlns:a16="http://schemas.microsoft.com/office/drawing/2014/main" id="{E4F36850-A742-61AF-0D31-778DA0368DDD}"/>
              </a:ext>
            </a:extLst>
          </p:cNvPr>
          <p:cNvSpPr>
            <a:spLocks noChangeArrowheads="1"/>
          </p:cNvSpPr>
          <p:nvPr/>
        </p:nvSpPr>
        <p:spPr bwMode="auto">
          <a:xfrm>
            <a:off x="441768" y="911584"/>
            <a:ext cx="565037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RestClient.builder().baseUrl(</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RestClientAdapter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RestClientAdapter.create(</a:t>
            </a: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E752AE8B-8885-157E-A5E1-04B8D4F9A8FF}"/>
              </a:ext>
            </a:extLst>
          </p:cNvPr>
          <p:cNvSpPr txBox="1"/>
          <p:nvPr/>
        </p:nvSpPr>
        <p:spPr>
          <a:xfrm>
            <a:off x="325505" y="2639905"/>
            <a:ext cx="1711635" cy="307777"/>
          </a:xfrm>
          <a:prstGeom prst="rect">
            <a:avLst/>
          </a:prstGeom>
          <a:noFill/>
        </p:spPr>
        <p:txBody>
          <a:bodyPr wrap="square">
            <a:spAutoFit/>
          </a:bodyPr>
          <a:lstStyle/>
          <a:p>
            <a:r>
              <a:rPr lang="en-US" altLang="ko-KR" sz="1400" b="1">
                <a:latin typeface="+mn-ea"/>
              </a:rPr>
              <a:t>2. WebClient </a:t>
            </a:r>
            <a:r>
              <a:rPr lang="ko-KR" altLang="en-US" sz="1400" b="1">
                <a:latin typeface="+mn-ea"/>
              </a:rPr>
              <a:t>사용 </a:t>
            </a:r>
            <a:endParaRPr lang="ko-KR" altLang="en-US" sz="1400"/>
          </a:p>
        </p:txBody>
      </p:sp>
      <p:sp>
        <p:nvSpPr>
          <p:cNvPr id="11" name="Rectangle 2">
            <a:extLst>
              <a:ext uri="{FF2B5EF4-FFF2-40B4-BE49-F238E27FC236}">
                <a16:creationId xmlns:a16="http://schemas.microsoft.com/office/drawing/2014/main" id="{FF396954-748C-95BC-F603-E99E720205D7}"/>
              </a:ext>
            </a:extLst>
          </p:cNvPr>
          <p:cNvSpPr>
            <a:spLocks noChangeArrowheads="1"/>
          </p:cNvSpPr>
          <p:nvPr/>
        </p:nvSpPr>
        <p:spPr bwMode="auto">
          <a:xfrm>
            <a:off x="445627" y="2947682"/>
            <a:ext cx="565037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WebClient </a:t>
            </a:r>
            <a:r>
              <a:rPr kumimoji="0" lang="ko-KR" altLang="ko-KR" sz="1100" b="0" i="0" u="none" strike="noStrike" cap="none" normalizeH="0" baseline="0">
                <a:ln>
                  <a:noFill/>
                </a:ln>
                <a:solidFill>
                  <a:srgbClr val="C77DBB"/>
                </a:solidFill>
                <a:effectLst/>
                <a:latin typeface="Arial Unicode MS"/>
                <a:ea typeface="JetBrains Mono"/>
              </a:rPr>
              <a:t>webClient </a:t>
            </a:r>
            <a:r>
              <a:rPr kumimoji="0" lang="ko-KR" altLang="ko-KR" sz="1100" b="0" i="0" u="none" strike="noStrike" cap="none" normalizeH="0" baseline="0">
                <a:ln>
                  <a:noFill/>
                </a:ln>
                <a:solidFill>
                  <a:srgbClr val="BCBEC4"/>
                </a:solidFill>
                <a:effectLst/>
                <a:latin typeface="Arial Unicode MS"/>
                <a:ea typeface="JetBrains Mono"/>
              </a:rPr>
              <a:t>= WebClient.builder().baseUrl(</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WebClientAdapter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WebClientAdapter.create(</a:t>
            </a:r>
            <a:r>
              <a:rPr kumimoji="0" lang="ko-KR" altLang="ko-KR" sz="1100" b="0" i="0" u="none" strike="noStrike" cap="none" normalizeH="0" baseline="0">
                <a:ln>
                  <a:noFill/>
                </a:ln>
                <a:solidFill>
                  <a:srgbClr val="C77DBB"/>
                </a:solidFill>
                <a:effectLst/>
                <a:latin typeface="Arial Unicode MS"/>
                <a:ea typeface="JetBrains Mono"/>
              </a:rPr>
              <a:t>webClient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6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0D0A3CC6-C76D-23C4-66EC-79887BAF5963}"/>
              </a:ext>
            </a:extLst>
          </p:cNvPr>
          <p:cNvSpPr txBox="1"/>
          <p:nvPr/>
        </p:nvSpPr>
        <p:spPr>
          <a:xfrm>
            <a:off x="325505" y="4700198"/>
            <a:ext cx="2006794" cy="307777"/>
          </a:xfrm>
          <a:prstGeom prst="rect">
            <a:avLst/>
          </a:prstGeom>
          <a:noFill/>
        </p:spPr>
        <p:txBody>
          <a:bodyPr wrap="square">
            <a:spAutoFit/>
          </a:bodyPr>
          <a:lstStyle/>
          <a:p>
            <a:r>
              <a:rPr lang="en-US" altLang="ko-KR" sz="1400" b="1">
                <a:latin typeface="+mn-ea"/>
              </a:rPr>
              <a:t>3. RestTemplate </a:t>
            </a:r>
            <a:r>
              <a:rPr lang="ko-KR" altLang="en-US" sz="1400" b="1">
                <a:latin typeface="+mn-ea"/>
              </a:rPr>
              <a:t>사용 </a:t>
            </a:r>
            <a:endParaRPr lang="ko-KR" altLang="en-US" sz="1400"/>
          </a:p>
        </p:txBody>
      </p:sp>
      <p:sp>
        <p:nvSpPr>
          <p:cNvPr id="18" name="Rectangle 2">
            <a:extLst>
              <a:ext uri="{FF2B5EF4-FFF2-40B4-BE49-F238E27FC236}">
                <a16:creationId xmlns:a16="http://schemas.microsoft.com/office/drawing/2014/main" id="{9BBE20A7-D3CB-381B-B51C-0F7A8EE2D1E0}"/>
              </a:ext>
            </a:extLst>
          </p:cNvPr>
          <p:cNvSpPr>
            <a:spLocks noChangeArrowheads="1"/>
          </p:cNvSpPr>
          <p:nvPr/>
        </p:nvSpPr>
        <p:spPr bwMode="auto">
          <a:xfrm>
            <a:off x="445627" y="5016954"/>
            <a:ext cx="597832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RestTemplate </a:t>
            </a:r>
            <a:r>
              <a:rPr kumimoji="0" lang="ko-KR" altLang="ko-KR" sz="1100" b="0" i="0" u="none" strike="noStrike" cap="none" normalizeH="0" baseline="0">
                <a:ln>
                  <a:noFill/>
                </a:ln>
                <a:solidFill>
                  <a:srgbClr val="C77DBB"/>
                </a:solidFill>
                <a:effectLst/>
                <a:latin typeface="Arial Unicode MS"/>
                <a:ea typeface="JetBrains Mono"/>
              </a:rPr>
              <a:t>restTemplate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RestTemplate();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restTemplate.</a:t>
            </a:r>
            <a:r>
              <a:rPr kumimoji="0" lang="ko-KR" altLang="ko-KR" sz="1100" b="0" i="0" u="none" strike="noStrike" cap="none" normalizeH="0" baseline="0">
                <a:ln>
                  <a:noFill/>
                </a:ln>
                <a:solidFill>
                  <a:srgbClr val="56A8F5"/>
                </a:solidFill>
                <a:effectLst/>
                <a:latin typeface="Arial Unicode MS"/>
                <a:ea typeface="JetBrains Mono"/>
              </a:rPr>
              <a:t>setUriTemplateHandler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DefaultUriBuilderFactory(</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RestTemplateAdapter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RestTemplateAdapter.create(</a:t>
            </a:r>
            <a:r>
              <a:rPr kumimoji="0" lang="ko-KR" altLang="ko-KR" sz="1100" b="0" i="0" u="none" strike="noStrike" cap="none" normalizeH="0" baseline="0">
                <a:ln>
                  <a:noFill/>
                </a:ln>
                <a:solidFill>
                  <a:srgbClr val="C77DBB"/>
                </a:solidFill>
                <a:effectLst/>
                <a:latin typeface="Arial Unicode MS"/>
                <a:ea typeface="JetBrains Mono"/>
              </a:rPr>
              <a:t>restTemplate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6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B54E056D-614A-49F9-0AEF-0138E8093590}"/>
              </a:ext>
            </a:extLst>
          </p:cNvPr>
          <p:cNvSpPr/>
          <p:nvPr/>
        </p:nvSpPr>
        <p:spPr>
          <a:xfrm>
            <a:off x="6099859" y="837835"/>
            <a:ext cx="5946338" cy="1501565"/>
          </a:xfrm>
          <a:prstGeom prst="rect">
            <a:avLst/>
          </a:prstGeom>
        </p:spPr>
        <p:txBody>
          <a:bodyPr wrap="square">
            <a:spAutoFit/>
          </a:bodyPr>
          <a:lstStyle/>
          <a:p>
            <a:pPr marL="171450" indent="-171450">
              <a:lnSpc>
                <a:spcPct val="170000"/>
              </a:lnSpc>
              <a:buFont typeface="Arial" panose="020B0604020202020204" pitchFamily="34" charset="0"/>
              <a:buChar char="•"/>
            </a:pPr>
            <a:r>
              <a:rPr lang="en-US" altLang="ko-KR" sz="1100"/>
              <a:t>RestClient.builder()</a:t>
            </a:r>
            <a:r>
              <a:rPr lang="ko-KR" altLang="en-US" sz="1100"/>
              <a:t>를 사용해 </a:t>
            </a:r>
            <a:r>
              <a:rPr lang="en-US" altLang="ko-KR" sz="1100"/>
              <a:t>GitHub API</a:t>
            </a:r>
            <a:r>
              <a:rPr lang="ko-KR" altLang="en-US" sz="1100"/>
              <a:t>에 연결할 기본 </a:t>
            </a:r>
            <a:r>
              <a:rPr lang="en-US" altLang="ko-KR" sz="1100"/>
              <a:t>URL</a:t>
            </a:r>
            <a:r>
              <a:rPr lang="ko-KR" altLang="en-US" sz="1100"/>
              <a:t>을 설정한다</a:t>
            </a:r>
            <a:endParaRPr lang="en-US" altLang="ko-KR" sz="1100"/>
          </a:p>
          <a:p>
            <a:pPr marL="171450" indent="-171450">
              <a:lnSpc>
                <a:spcPct val="170000"/>
              </a:lnSpc>
              <a:buFont typeface="Arial" panose="020B0604020202020204" pitchFamily="34" charset="0"/>
              <a:buChar char="•"/>
            </a:pPr>
            <a:r>
              <a:rPr lang="en-US" altLang="ko-KR" sz="1100"/>
              <a:t>RestClientAdapter.create(restClient)</a:t>
            </a:r>
            <a:r>
              <a:rPr lang="ko-KR" altLang="en-US" sz="1100"/>
              <a:t>를 통해 </a:t>
            </a:r>
            <a:r>
              <a:rPr lang="en-US" altLang="ko-KR" sz="1100"/>
              <a:t>RestClient</a:t>
            </a:r>
            <a:r>
              <a:rPr lang="ko-KR" altLang="en-US" sz="1100"/>
              <a:t>를 어댑터로 변환한다</a:t>
            </a:r>
            <a:r>
              <a:rPr lang="en-US" altLang="ko-KR" sz="1100"/>
              <a:t>.</a:t>
            </a:r>
          </a:p>
          <a:p>
            <a:pPr marL="171450" indent="-171450">
              <a:lnSpc>
                <a:spcPct val="170000"/>
              </a:lnSpc>
              <a:buFont typeface="Arial" panose="020B0604020202020204" pitchFamily="34" charset="0"/>
              <a:buChar char="•"/>
            </a:pPr>
            <a:r>
              <a:rPr lang="en-US" altLang="ko-KR" sz="1100"/>
              <a:t>HttpServiceProxyFactory.builderFor(adapter).build()</a:t>
            </a:r>
            <a:r>
              <a:rPr lang="ko-KR" altLang="en-US" sz="1100"/>
              <a:t>를 사용하여 프록시 팩토리를 생성한다</a:t>
            </a:r>
            <a:endParaRPr lang="en-US" altLang="ko-KR" sz="1100"/>
          </a:p>
          <a:p>
            <a:pPr marL="171450" indent="-171450">
              <a:lnSpc>
                <a:spcPct val="170000"/>
              </a:lnSpc>
              <a:buFont typeface="Arial" panose="020B0604020202020204" pitchFamily="34" charset="0"/>
              <a:buChar char="•"/>
            </a:pPr>
            <a:r>
              <a:rPr lang="en-US" altLang="ko-KR" sz="1100"/>
              <a:t>factory.createClient(RepositoryService.class)</a:t>
            </a:r>
            <a:r>
              <a:rPr lang="ko-KR" altLang="en-US" sz="1100"/>
              <a:t>를 호출하면 </a:t>
            </a:r>
            <a:r>
              <a:rPr lang="en-US" altLang="ko-KR" sz="1100"/>
              <a:t>RepositoryService </a:t>
            </a:r>
            <a:r>
              <a:rPr lang="ko-KR" altLang="en-US" sz="1100"/>
              <a:t>인터페이스를 구현하는 프록시 객체가 생성된다</a:t>
            </a:r>
            <a:endParaRPr lang="en-US" altLang="ko-KR" sz="1100">
              <a:latin typeface="+mn-ea"/>
            </a:endParaRPr>
          </a:p>
        </p:txBody>
      </p:sp>
    </p:spTree>
    <p:extLst>
      <p:ext uri="{BB962C8B-B14F-4D97-AF65-F5344CB8AC3E}">
        <p14:creationId xmlns:p14="http://schemas.microsoft.com/office/powerpoint/2010/main" val="140365221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3FC99-0A38-6D40-CD90-1E016646FE6D}"/>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D5EDCCEF-0C26-4D24-164C-6EA8EFC4D884}"/>
              </a:ext>
            </a:extLst>
          </p:cNvPr>
          <p:cNvSpPr/>
          <p:nvPr/>
        </p:nvSpPr>
        <p:spPr>
          <a:xfrm>
            <a:off x="44932" y="149881"/>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2" name="Rectangle 1">
            <a:extLst>
              <a:ext uri="{FF2B5EF4-FFF2-40B4-BE49-F238E27FC236}">
                <a16:creationId xmlns:a16="http://schemas.microsoft.com/office/drawing/2014/main" id="{241D6BD8-8FFD-857C-F848-BFA731E21325}"/>
              </a:ext>
            </a:extLst>
          </p:cNvPr>
          <p:cNvSpPr>
            <a:spLocks noChangeArrowheads="1"/>
          </p:cNvSpPr>
          <p:nvPr/>
        </p:nvSpPr>
        <p:spPr bwMode="auto">
          <a:xfrm>
            <a:off x="283500" y="2336062"/>
            <a:ext cx="5932105" cy="195438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ClientConfig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PostClient </a:t>
            </a:r>
            <a:r>
              <a:rPr kumimoji="0" lang="ko-KR" altLang="ko-KR" sz="1100" b="0" i="0" u="none" strike="noStrike" cap="none" normalizeH="0" baseline="0">
                <a:ln>
                  <a:noFill/>
                </a:ln>
                <a:solidFill>
                  <a:srgbClr val="56A8F5"/>
                </a:solidFill>
                <a:effectLst/>
                <a:latin typeface="Arial Unicode MS"/>
                <a:ea typeface="JetBrains Mono"/>
              </a:rPr>
              <a:t>userClient</a:t>
            </a:r>
            <a:r>
              <a:rPr kumimoji="0" lang="ko-KR" altLang="ko-KR" sz="1100" b="0" i="0" u="none" strike="noStrike" cap="none" normalizeH="0" baseline="0">
                <a:ln>
                  <a:noFill/>
                </a:ln>
                <a:solidFill>
                  <a:srgbClr val="BCBEC4"/>
                </a:solidFill>
                <a:effectLst/>
                <a:latin typeface="Arial Unicode MS"/>
                <a:ea typeface="JetBrains Mono"/>
              </a:rPr>
              <a:t>(RestClient.Builder builder)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RestClient restClient = builder.baseUrl(</a:t>
            </a:r>
            <a:r>
              <a:rPr kumimoji="0" lang="ko-KR" altLang="ko-KR" sz="1100" b="0" i="0" u="none" strike="noStrike" cap="none" normalizeH="0" baseline="0">
                <a:ln>
                  <a:noFill/>
                </a:ln>
                <a:solidFill>
                  <a:srgbClr val="6AAB73"/>
                </a:solidFill>
                <a:effectLst/>
                <a:latin typeface="Arial Unicode MS"/>
                <a:ea typeface="JetBrains Mono"/>
              </a:rPr>
              <a:t>"https://jsonplaceholder.typicode.com"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HttpServiceProxyFactory.</a:t>
            </a:r>
            <a:r>
              <a:rPr kumimoji="0" lang="ko-KR" altLang="ko-KR" sz="1100" b="0" i="1" u="none" strike="noStrike" cap="none" normalizeH="0" baseline="0">
                <a:ln>
                  <a:noFill/>
                </a:ln>
                <a:solidFill>
                  <a:srgbClr val="BCBEC4"/>
                </a:solidFill>
                <a:effectLst/>
                <a:latin typeface="Arial Unicode MS"/>
                <a:ea typeface="JetBrains Mono"/>
              </a:rPr>
              <a:t>builderFor</a:t>
            </a:r>
            <a:r>
              <a:rPr kumimoji="0" lang="ko-KR" altLang="ko-KR" sz="1100" b="0" i="0" u="none" strike="noStrike" cap="none" normalizeH="0" baseline="0">
                <a:ln>
                  <a:noFill/>
                </a:ln>
                <a:solidFill>
                  <a:srgbClr val="BCBEC4"/>
                </a:solidFill>
                <a:effectLst/>
                <a:latin typeface="Arial Unicode MS"/>
                <a:ea typeface="JetBrains Mono"/>
              </a:rPr>
              <a:t>(RestClientAdapter.</a:t>
            </a:r>
            <a:r>
              <a:rPr kumimoji="0" lang="ko-KR" altLang="ko-KR" sz="1100" b="0" i="1" u="none" strike="noStrike" cap="none" normalizeH="0" baseline="0">
                <a:ln>
                  <a:noFill/>
                </a:ln>
                <a:solidFill>
                  <a:srgbClr val="BCBEC4"/>
                </a:solidFill>
                <a:effectLst/>
                <a:latin typeface="Arial Unicode MS"/>
                <a:ea typeface="JetBrains Mono"/>
              </a:rPr>
              <a:t>create</a:t>
            </a:r>
            <a:r>
              <a:rPr kumimoji="0" lang="ko-KR" altLang="ko-KR" sz="1100" b="0" i="0" u="none" strike="noStrike" cap="none" normalizeH="0" baseline="0">
                <a:ln>
                  <a:noFill/>
                </a:ln>
                <a:solidFill>
                  <a:srgbClr val="BCBEC4"/>
                </a:solidFill>
                <a:effectLst/>
                <a:latin typeface="Arial Unicode MS"/>
                <a:ea typeface="JetBrains Mono"/>
              </a:rPr>
              <a:t>(restClient))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.createClient(PostClient.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72F1BFF7-281C-3D35-C4F9-A31FB4B4E634}"/>
              </a:ext>
            </a:extLst>
          </p:cNvPr>
          <p:cNvSpPr>
            <a:spLocks noChangeArrowheads="1"/>
          </p:cNvSpPr>
          <p:nvPr/>
        </p:nvSpPr>
        <p:spPr bwMode="auto">
          <a:xfrm>
            <a:off x="283501" y="597743"/>
            <a:ext cx="5932105" cy="161582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@HttpExchange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"/posts"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interface </a:t>
            </a:r>
            <a:r>
              <a:rPr kumimoji="0" lang="ko-KR" altLang="ko-KR" sz="1100" b="0" i="0" u="none" strike="noStrike" cap="none" normalizeH="0" baseline="0">
                <a:ln>
                  <a:noFill/>
                </a:ln>
                <a:solidFill>
                  <a:srgbClr val="BCBEC4"/>
                </a:solidFill>
                <a:effectLst/>
                <a:latin typeface="Arial Unicode MS"/>
                <a:ea typeface="JetBrains Mono"/>
              </a:rPr>
              <a:t>PostClient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Post </a:t>
            </a:r>
            <a:r>
              <a:rPr kumimoji="0" lang="ko-KR" altLang="ko-KR" sz="1100" b="0" i="0" u="none" strike="noStrike" cap="none" normalizeH="0" baseline="0">
                <a:ln>
                  <a:noFill/>
                </a:ln>
                <a:solidFill>
                  <a:srgbClr val="56A8F5"/>
                </a:solidFill>
                <a:effectLst/>
                <a:latin typeface="Arial Unicode MS"/>
                <a:ea typeface="JetBrains Mono"/>
              </a:rPr>
              <a:t>getPostById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@PostExchange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Post </a:t>
            </a:r>
            <a:r>
              <a:rPr kumimoji="0" lang="ko-KR" altLang="ko-KR" sz="1100" b="0" i="0" u="none" strike="noStrike" cap="none" normalizeH="0" baseline="0">
                <a:ln>
                  <a:noFill/>
                </a:ln>
                <a:solidFill>
                  <a:srgbClr val="56A8F5"/>
                </a:solidFill>
                <a:effectLst/>
                <a:latin typeface="Arial Unicode MS"/>
                <a:ea typeface="JetBrains Mono"/>
              </a:rPr>
              <a:t>createPost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Post 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4EB1D3C1-DF18-827D-5EB2-DA2D09B8A799}"/>
              </a:ext>
            </a:extLst>
          </p:cNvPr>
          <p:cNvSpPr>
            <a:spLocks noChangeArrowheads="1"/>
          </p:cNvSpPr>
          <p:nvPr/>
        </p:nvSpPr>
        <p:spPr bwMode="auto">
          <a:xfrm>
            <a:off x="283499" y="4412935"/>
            <a:ext cx="5932105" cy="212365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@Service</a:t>
            </a:r>
            <a:endParaRPr kumimoji="0" lang="en-US" altLang="ko-KR" sz="1100" b="0" i="0" u="none" strike="noStrike" cap="none" normalizeH="0" baseline="0">
              <a:ln>
                <a:noFill/>
              </a:ln>
              <a:solidFill>
                <a:srgbClr val="B3AE60"/>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latin typeface="Arial Unicode MS"/>
                <a:ea typeface="JetBrains Mono"/>
              </a:rPr>
              <a:t>@RequiredArgsConstructor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PostService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PostClient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execute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Post post =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.getPostById(</a:t>
            </a:r>
            <a:r>
              <a:rPr kumimoji="0" lang="ko-KR" altLang="ko-KR" sz="1100" b="0" i="0" u="none" strike="noStrike" cap="none" normalizeH="0" baseline="0">
                <a:ln>
                  <a:noFill/>
                </a:ln>
                <a:solidFill>
                  <a:srgbClr val="2AACB8"/>
                </a:solidFill>
                <a:effectLst/>
                <a:latin typeface="Arial Unicode MS"/>
                <a:ea typeface="JetBrains Mono"/>
              </a:rPr>
              <a:t>1L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Post newPost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Post(</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title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"new post"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Post createdPost =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.createPost(newPost);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C7F88A46-A055-BAC6-341E-54C163936959}"/>
              </a:ext>
            </a:extLst>
          </p:cNvPr>
          <p:cNvCxnSpPr>
            <a:cxnSpLocks/>
          </p:cNvCxnSpPr>
          <p:nvPr/>
        </p:nvCxnSpPr>
        <p:spPr>
          <a:xfrm>
            <a:off x="3246699" y="5717894"/>
            <a:ext cx="403956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39942241-AFE4-3538-861C-4EA808519238}"/>
              </a:ext>
            </a:extLst>
          </p:cNvPr>
          <p:cNvCxnSpPr>
            <a:cxnSpLocks/>
          </p:cNvCxnSpPr>
          <p:nvPr/>
        </p:nvCxnSpPr>
        <p:spPr>
          <a:xfrm>
            <a:off x="2055229" y="1246737"/>
            <a:ext cx="515579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FA9F1C0-504F-4508-65DA-C82FB9BEA401}"/>
              </a:ext>
            </a:extLst>
          </p:cNvPr>
          <p:cNvSpPr txBox="1"/>
          <p:nvPr/>
        </p:nvSpPr>
        <p:spPr>
          <a:xfrm>
            <a:off x="7286262" y="1074573"/>
            <a:ext cx="1280905" cy="338554"/>
          </a:xfrm>
          <a:prstGeom prst="rect">
            <a:avLst/>
          </a:prstGeom>
          <a:noFill/>
        </p:spPr>
        <p:txBody>
          <a:bodyPr wrap="square">
            <a:spAutoFit/>
          </a:bodyPr>
          <a:lstStyle/>
          <a:p>
            <a:r>
              <a:rPr kumimoji="0" lang="ko-KR" altLang="ko-KR" sz="1600" b="0" i="0" u="none" strike="noStrike" cap="none" normalizeH="0" baseline="0">
                <a:ln>
                  <a:noFill/>
                </a:ln>
                <a:effectLst/>
                <a:latin typeface="Arial Unicode MS"/>
                <a:ea typeface="JetBrains Mono"/>
              </a:rPr>
              <a:t>/posts</a:t>
            </a:r>
            <a:r>
              <a:rPr kumimoji="0" lang="en-US" altLang="ko-KR" sz="1600" b="0" i="0" u="none" strike="noStrike" cap="none" normalizeH="0" baseline="0">
                <a:ln>
                  <a:noFill/>
                </a:ln>
                <a:effectLst/>
                <a:latin typeface="Arial Unicode MS"/>
                <a:ea typeface="JetBrains Mono"/>
              </a:rPr>
              <a:t>/</a:t>
            </a:r>
            <a:r>
              <a:rPr kumimoji="0" lang="ko-KR" altLang="ko-KR" sz="1600" b="0" i="0" u="none" strike="noStrike" cap="none" normalizeH="0" baseline="0">
                <a:ln>
                  <a:noFill/>
                </a:ln>
                <a:effectLst/>
                <a:latin typeface="Arial Unicode MS"/>
                <a:ea typeface="JetBrains Mono"/>
              </a:rPr>
              <a:t>{id}</a:t>
            </a:r>
            <a:endParaRPr lang="ko-KR" altLang="en-US" sz="1600"/>
          </a:p>
        </p:txBody>
      </p:sp>
      <p:cxnSp>
        <p:nvCxnSpPr>
          <p:cNvPr id="22" name="직선 화살표 연결선 21">
            <a:extLst>
              <a:ext uri="{FF2B5EF4-FFF2-40B4-BE49-F238E27FC236}">
                <a16:creationId xmlns:a16="http://schemas.microsoft.com/office/drawing/2014/main" id="{B05B68CD-C68A-1AFC-EF67-C856167FE9B5}"/>
              </a:ext>
            </a:extLst>
          </p:cNvPr>
          <p:cNvCxnSpPr>
            <a:cxnSpLocks/>
          </p:cNvCxnSpPr>
          <p:nvPr/>
        </p:nvCxnSpPr>
        <p:spPr>
          <a:xfrm>
            <a:off x="1672542" y="1756024"/>
            <a:ext cx="553848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0308307-2156-2B75-5232-245C6D97AFEA}"/>
              </a:ext>
            </a:extLst>
          </p:cNvPr>
          <p:cNvSpPr txBox="1"/>
          <p:nvPr/>
        </p:nvSpPr>
        <p:spPr>
          <a:xfrm>
            <a:off x="7286262" y="1598321"/>
            <a:ext cx="1280905" cy="338554"/>
          </a:xfrm>
          <a:prstGeom prst="rect">
            <a:avLst/>
          </a:prstGeom>
          <a:noFill/>
        </p:spPr>
        <p:txBody>
          <a:bodyPr wrap="square">
            <a:spAutoFit/>
          </a:bodyPr>
          <a:lstStyle/>
          <a:p>
            <a:r>
              <a:rPr kumimoji="0" lang="ko-KR" altLang="ko-KR" sz="1600" b="0" i="0" u="none" strike="noStrike" cap="none" normalizeH="0" baseline="0">
                <a:ln>
                  <a:noFill/>
                </a:ln>
                <a:effectLst/>
                <a:latin typeface="Arial Unicode MS"/>
                <a:ea typeface="JetBrains Mono"/>
              </a:rPr>
              <a:t>/posts</a:t>
            </a:r>
            <a:endParaRPr lang="ko-KR" altLang="en-US" sz="1600"/>
          </a:p>
        </p:txBody>
      </p:sp>
      <p:cxnSp>
        <p:nvCxnSpPr>
          <p:cNvPr id="24" name="직선 화살표 연결선 23">
            <a:extLst>
              <a:ext uri="{FF2B5EF4-FFF2-40B4-BE49-F238E27FC236}">
                <a16:creationId xmlns:a16="http://schemas.microsoft.com/office/drawing/2014/main" id="{A6DABB2F-B2EB-B1EA-E322-6000548734DA}"/>
              </a:ext>
            </a:extLst>
          </p:cNvPr>
          <p:cNvCxnSpPr>
            <a:cxnSpLocks/>
          </p:cNvCxnSpPr>
          <p:nvPr/>
        </p:nvCxnSpPr>
        <p:spPr>
          <a:xfrm>
            <a:off x="2650964" y="5246224"/>
            <a:ext cx="463529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3223BCA-9792-C115-C713-D93D4A75290F}"/>
              </a:ext>
            </a:extLst>
          </p:cNvPr>
          <p:cNvSpPr txBox="1"/>
          <p:nvPr/>
        </p:nvSpPr>
        <p:spPr>
          <a:xfrm>
            <a:off x="7286263" y="3143975"/>
            <a:ext cx="3636785"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endParaRPr lang="ko-KR" altLang="en-US" sz="1600"/>
          </a:p>
        </p:txBody>
      </p:sp>
      <p:sp>
        <p:nvSpPr>
          <p:cNvPr id="27" name="TextBox 26">
            <a:extLst>
              <a:ext uri="{FF2B5EF4-FFF2-40B4-BE49-F238E27FC236}">
                <a16:creationId xmlns:a16="http://schemas.microsoft.com/office/drawing/2014/main" id="{0588DF96-BA55-BB87-CE3C-DB9C924EFFC6}"/>
              </a:ext>
            </a:extLst>
          </p:cNvPr>
          <p:cNvSpPr txBox="1"/>
          <p:nvPr/>
        </p:nvSpPr>
        <p:spPr>
          <a:xfrm>
            <a:off x="7338349" y="5533228"/>
            <a:ext cx="4496766"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r>
              <a:rPr kumimoji="0" lang="ko-KR" altLang="ko-KR" sz="1600" b="0" i="0" u="none" strike="noStrike" cap="none" normalizeH="0" baseline="0">
                <a:ln>
                  <a:noFill/>
                </a:ln>
                <a:effectLst/>
                <a:latin typeface="Arial Unicode MS"/>
                <a:ea typeface="JetBrains Mono"/>
              </a:rPr>
              <a:t>/posts</a:t>
            </a:r>
            <a:r>
              <a:rPr kumimoji="0" lang="en-US" altLang="ko-KR" sz="1600" b="0" i="0" u="none" strike="noStrike" cap="none" normalizeH="0" baseline="0">
                <a:ln>
                  <a:noFill/>
                </a:ln>
                <a:effectLst/>
                <a:latin typeface="Arial Unicode MS"/>
                <a:ea typeface="JetBrains Mono"/>
              </a:rPr>
              <a:t>/</a:t>
            </a:r>
            <a:r>
              <a:rPr lang="en-US" altLang="ko-KR" sz="1600">
                <a:latin typeface="Arial Unicode MS"/>
                <a:ea typeface="JetBrains Mono"/>
              </a:rPr>
              <a:t>1</a:t>
            </a:r>
            <a:endParaRPr lang="ko-KR" altLang="en-US" sz="1600"/>
          </a:p>
        </p:txBody>
      </p:sp>
      <p:cxnSp>
        <p:nvCxnSpPr>
          <p:cNvPr id="28" name="직선 화살표 연결선 27">
            <a:extLst>
              <a:ext uri="{FF2B5EF4-FFF2-40B4-BE49-F238E27FC236}">
                <a16:creationId xmlns:a16="http://schemas.microsoft.com/office/drawing/2014/main" id="{14AF9237-DFAE-2E03-F49A-1F9FA8E242E3}"/>
              </a:ext>
            </a:extLst>
          </p:cNvPr>
          <p:cNvCxnSpPr>
            <a:cxnSpLocks/>
          </p:cNvCxnSpPr>
          <p:nvPr/>
        </p:nvCxnSpPr>
        <p:spPr>
          <a:xfrm>
            <a:off x="3999776" y="6088284"/>
            <a:ext cx="328648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FDF544D-F0D1-0996-EDA4-AFF458F32CB3}"/>
              </a:ext>
            </a:extLst>
          </p:cNvPr>
          <p:cNvSpPr txBox="1"/>
          <p:nvPr/>
        </p:nvSpPr>
        <p:spPr>
          <a:xfrm>
            <a:off x="7338349" y="5919007"/>
            <a:ext cx="4109013"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r>
              <a:rPr kumimoji="0" lang="ko-KR" altLang="ko-KR" sz="1600" b="0" i="0" u="none" strike="noStrike" cap="none" normalizeH="0" baseline="0">
                <a:ln>
                  <a:noFill/>
                </a:ln>
                <a:effectLst/>
                <a:latin typeface="Arial Unicode MS"/>
                <a:ea typeface="JetBrains Mono"/>
              </a:rPr>
              <a:t>/posts</a:t>
            </a:r>
            <a:endParaRPr lang="ko-KR" altLang="en-US" sz="1600"/>
          </a:p>
        </p:txBody>
      </p:sp>
      <p:cxnSp>
        <p:nvCxnSpPr>
          <p:cNvPr id="34" name="직선 화살표 연결선 33">
            <a:extLst>
              <a:ext uri="{FF2B5EF4-FFF2-40B4-BE49-F238E27FC236}">
                <a16:creationId xmlns:a16="http://schemas.microsoft.com/office/drawing/2014/main" id="{D7107B15-D069-5AFF-290C-463CE5822419}"/>
              </a:ext>
            </a:extLst>
          </p:cNvPr>
          <p:cNvCxnSpPr>
            <a:cxnSpLocks/>
          </p:cNvCxnSpPr>
          <p:nvPr/>
        </p:nvCxnSpPr>
        <p:spPr>
          <a:xfrm>
            <a:off x="6024623" y="3313252"/>
            <a:ext cx="131372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F868ECE-09DF-D89E-84F2-F33C573669E6}"/>
              </a:ext>
            </a:extLst>
          </p:cNvPr>
          <p:cNvSpPr txBox="1"/>
          <p:nvPr/>
        </p:nvSpPr>
        <p:spPr>
          <a:xfrm>
            <a:off x="7338349" y="5076947"/>
            <a:ext cx="700269" cy="338554"/>
          </a:xfrm>
          <a:prstGeom prst="rect">
            <a:avLst/>
          </a:prstGeom>
          <a:noFill/>
        </p:spPr>
        <p:txBody>
          <a:bodyPr wrap="square">
            <a:spAutoFit/>
          </a:bodyPr>
          <a:lstStyle/>
          <a:p>
            <a:r>
              <a:rPr lang="en-US" altLang="ko-KR" sz="1600">
                <a:latin typeface="Arial Unicode MS"/>
                <a:ea typeface="JetBrains Mono"/>
              </a:rPr>
              <a:t>p</a:t>
            </a:r>
            <a:r>
              <a:rPr kumimoji="0" lang="en-US" altLang="ko-KR" sz="1600" b="0" i="0" u="none" strike="noStrike" cap="none" normalizeH="0" baseline="0">
                <a:ln>
                  <a:noFill/>
                </a:ln>
                <a:effectLst/>
                <a:latin typeface="Arial Unicode MS"/>
                <a:ea typeface="JetBrains Mono"/>
              </a:rPr>
              <a:t>roxy</a:t>
            </a:r>
            <a:endParaRPr lang="ko-KR" altLang="en-US" sz="1600"/>
          </a:p>
        </p:txBody>
      </p:sp>
    </p:spTree>
    <p:extLst>
      <p:ext uri="{BB962C8B-B14F-4D97-AF65-F5344CB8AC3E}">
        <p14:creationId xmlns:p14="http://schemas.microsoft.com/office/powerpoint/2010/main" val="377625631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93D81-9D50-26D4-7182-BF87931B3A63}"/>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6FA46A25-5A79-5CFB-7D51-F6DC0519FA6F}"/>
              </a:ext>
            </a:extLst>
          </p:cNvPr>
          <p:cNvSpPr/>
          <p:nvPr/>
        </p:nvSpPr>
        <p:spPr>
          <a:xfrm>
            <a:off x="44932" y="149881"/>
            <a:ext cx="36104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RestClient vs HTTP Interface </a:t>
            </a:r>
            <a:endParaRPr lang="ko-KR" altLang="en-US" b="1">
              <a:solidFill>
                <a:schemeClr val="accent1">
                  <a:lumMod val="75000"/>
                </a:schemeClr>
              </a:solidFill>
              <a:latin typeface="+mn-ea"/>
            </a:endParaRPr>
          </a:p>
        </p:txBody>
      </p:sp>
      <p:sp>
        <p:nvSpPr>
          <p:cNvPr id="6" name="Rectangle 1">
            <a:extLst>
              <a:ext uri="{FF2B5EF4-FFF2-40B4-BE49-F238E27FC236}">
                <a16:creationId xmlns:a16="http://schemas.microsoft.com/office/drawing/2014/main" id="{242F4CF4-8A54-9900-43DF-C20013028245}"/>
              </a:ext>
            </a:extLst>
          </p:cNvPr>
          <p:cNvSpPr>
            <a:spLocks noChangeArrowheads="1"/>
          </p:cNvSpPr>
          <p:nvPr/>
        </p:nvSpPr>
        <p:spPr bwMode="auto">
          <a:xfrm>
            <a:off x="405114" y="666117"/>
            <a:ext cx="4930815"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RestClient </a:t>
            </a:r>
            <a:r>
              <a:rPr kumimoji="0" lang="ko-KR" altLang="ko-KR" sz="1200" b="0" i="0" u="none" strike="noStrike" cap="none" normalizeH="0" baseline="0">
                <a:ln>
                  <a:noFill/>
                </a:ln>
                <a:solidFill>
                  <a:srgbClr val="C77DBB"/>
                </a:solidFill>
                <a:effectLst/>
                <a:latin typeface="Arial Unicode MS"/>
                <a:ea typeface="JetBrains Mono"/>
              </a:rPr>
              <a:t>restClient </a:t>
            </a:r>
            <a:r>
              <a:rPr kumimoji="0" lang="ko-KR" altLang="ko-KR" sz="1200" b="0" i="0" u="none" strike="noStrike" cap="none" normalizeH="0" baseline="0">
                <a:ln>
                  <a:noFill/>
                </a:ln>
                <a:solidFill>
                  <a:srgbClr val="BCBEC4"/>
                </a:solidFill>
                <a:effectLst/>
                <a:latin typeface="Arial Unicode MS"/>
                <a:ea typeface="JetBrains Mono"/>
              </a:rPr>
              <a:t>= RestClient.create(</a:t>
            </a:r>
            <a:r>
              <a:rPr kumimoji="0" lang="ko-KR" altLang="ko-KR" sz="1200" b="0" i="0" u="none" strike="noStrike" cap="none" normalizeH="0" baseline="0">
                <a:ln>
                  <a:noFill/>
                </a:ln>
                <a:solidFill>
                  <a:srgbClr val="6AAB73"/>
                </a:solidFill>
                <a:effectLst/>
                <a:latin typeface="Arial Unicode MS"/>
                <a:ea typeface="JetBrains Mono"/>
              </a:rPr>
              <a:t>"https://api.example.com"</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User </a:t>
            </a:r>
            <a:r>
              <a:rPr kumimoji="0" lang="ko-KR" altLang="ko-KR" sz="1200" b="0" i="0" u="none" strike="noStrike" cap="none" normalizeH="0" baseline="0">
                <a:ln>
                  <a:noFill/>
                </a:ln>
                <a:solidFill>
                  <a:srgbClr val="C77DBB"/>
                </a:solidFill>
                <a:effectLst/>
                <a:latin typeface="Arial Unicode MS"/>
                <a:ea typeface="JetBrains Mono"/>
              </a:rPr>
              <a:t>user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77DBB"/>
                </a:solidFill>
                <a:effectLst/>
                <a:latin typeface="Arial Unicode MS"/>
                <a:ea typeface="JetBrains Mono"/>
              </a:rPr>
              <a:t>restClient</a:t>
            </a:r>
            <a:r>
              <a:rPr kumimoji="0" lang="ko-KR" altLang="ko-KR" sz="1200" b="0" i="0" u="none" strike="noStrike" cap="none" normalizeH="0" baseline="0">
                <a:ln>
                  <a:noFill/>
                </a:ln>
                <a:solidFill>
                  <a:srgbClr val="BCBEC4"/>
                </a:solidFill>
                <a:effectLst/>
                <a:latin typeface="Arial Unicode MS"/>
                <a:ea typeface="JetBrains Mono"/>
              </a:rPr>
              <a:t>.get()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.uri(</a:t>
            </a:r>
            <a:r>
              <a:rPr kumimoji="0" lang="ko-KR" altLang="ko-KR" sz="1200" b="0" i="0" u="none" strike="noStrike" cap="none" normalizeH="0" baseline="0">
                <a:ln>
                  <a:noFill/>
                </a:ln>
                <a:solidFill>
                  <a:srgbClr val="6AAB73"/>
                </a:solidFill>
                <a:effectLst/>
                <a:latin typeface="Arial Unicode MS"/>
                <a:ea typeface="JetBrains Mono"/>
              </a:rPr>
              <a:t>"/users/{id}"</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.retrieve()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.body(User.</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A4CC666A-8AA8-FFF8-C9AF-C32997A29892}"/>
              </a:ext>
            </a:extLst>
          </p:cNvPr>
          <p:cNvSpPr>
            <a:spLocks noChangeArrowheads="1"/>
          </p:cNvSpPr>
          <p:nvPr/>
        </p:nvSpPr>
        <p:spPr bwMode="auto">
          <a:xfrm>
            <a:off x="5677382" y="666117"/>
            <a:ext cx="4930815"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@HttpExchange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interface </a:t>
            </a:r>
            <a:r>
              <a:rPr kumimoji="0" lang="ko-KR" altLang="ko-KR" sz="1100" b="0" i="0" u="none" strike="noStrike" cap="none" normalizeH="0" baseline="0">
                <a:ln>
                  <a:noFill/>
                </a:ln>
                <a:solidFill>
                  <a:srgbClr val="BCBEC4"/>
                </a:solidFill>
                <a:effectLst/>
                <a:latin typeface="Arial Unicode MS"/>
                <a:ea typeface="JetBrains Mono"/>
              </a:rPr>
              <a:t>UserClient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a:t>
            </a:r>
            <a:r>
              <a:rPr kumimoji="0" lang="ko-KR" altLang="ko-KR" sz="1100" b="0" i="0" u="none" strike="noStrike" cap="none" normalizeH="0" baseline="0">
                <a:ln>
                  <a:noFill/>
                </a:ln>
                <a:solidFill>
                  <a:srgbClr val="56A8F5"/>
                </a:solidFill>
                <a:effectLst/>
                <a:latin typeface="Arial Unicode MS"/>
                <a:ea typeface="JetBrains Mono"/>
              </a:rPr>
              <a:t>getUserById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UserClient </a:t>
            </a:r>
            <a:r>
              <a:rPr kumimoji="0" lang="ko-KR" altLang="ko-KR" sz="1100" b="0" i="0" u="none" strike="noStrike" cap="none" normalizeH="0" baseline="0">
                <a:ln>
                  <a:noFill/>
                </a:ln>
                <a:solidFill>
                  <a:srgbClr val="56A8F5"/>
                </a:solidFill>
                <a:effectLst/>
                <a:latin typeface="Arial Unicode MS"/>
                <a:ea typeface="JetBrains Mono"/>
              </a:rPr>
              <a:t>userClient</a:t>
            </a:r>
            <a:r>
              <a:rPr kumimoji="0" lang="ko-KR" altLang="ko-KR" sz="1100" b="0" i="0" u="none" strike="noStrike" cap="none" normalizeH="0" baseline="0">
                <a:ln>
                  <a:noFill/>
                </a:ln>
                <a:solidFill>
                  <a:srgbClr val="BCBEC4"/>
                </a:solidFill>
                <a:effectLst/>
                <a:latin typeface="Arial Unicode MS"/>
                <a:ea typeface="JetBrains Mono"/>
              </a:rPr>
              <a:t>(RestClient.Builder builder)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builder.baseUrl(</a:t>
            </a:r>
            <a:r>
              <a:rPr kumimoji="0" lang="ko-KR" altLang="ko-KR" sz="1100" b="0" i="0" u="none" strike="noStrike" cap="none" normalizeH="0" baseline="0">
                <a:ln>
                  <a:noFill/>
                </a:ln>
                <a:solidFill>
                  <a:srgbClr val="6AAB73"/>
                </a:solidFill>
                <a:effectLst/>
                <a:latin typeface="Arial Unicode MS"/>
                <a:ea typeface="JetBrains Mono"/>
              </a:rPr>
              <a:t>"https://api.example.com"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.create(UserClient.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graphicFrame>
        <p:nvGraphicFramePr>
          <p:cNvPr id="10" name="표 9">
            <a:extLst>
              <a:ext uri="{FF2B5EF4-FFF2-40B4-BE49-F238E27FC236}">
                <a16:creationId xmlns:a16="http://schemas.microsoft.com/office/drawing/2014/main" id="{F9B32E11-DED8-AE86-1547-2E286BD9B796}"/>
              </a:ext>
            </a:extLst>
          </p:cNvPr>
          <p:cNvGraphicFramePr>
            <a:graphicFrameLocks noGrp="1"/>
          </p:cNvGraphicFramePr>
          <p:nvPr>
            <p:extLst>
              <p:ext uri="{D42A27DB-BD31-4B8C-83A1-F6EECF244321}">
                <p14:modId xmlns:p14="http://schemas.microsoft.com/office/powerpoint/2010/main" val="3136891141"/>
              </p:ext>
            </p:extLst>
          </p:nvPr>
        </p:nvGraphicFramePr>
        <p:xfrm>
          <a:off x="405114" y="3663557"/>
          <a:ext cx="10203083" cy="2740302"/>
        </p:xfrm>
        <a:graphic>
          <a:graphicData uri="http://schemas.openxmlformats.org/drawingml/2006/table">
            <a:tbl>
              <a:tblPr>
                <a:tableStyleId>{5C22544A-7EE6-4342-B048-85BDC9FD1C3A}</a:tableStyleId>
              </a:tblPr>
              <a:tblGrid>
                <a:gridCol w="1342603">
                  <a:extLst>
                    <a:ext uri="{9D8B030D-6E8A-4147-A177-3AD203B41FA5}">
                      <a16:colId xmlns:a16="http://schemas.microsoft.com/office/drawing/2014/main" val="248571071"/>
                    </a:ext>
                  </a:extLst>
                </a:gridCol>
                <a:gridCol w="4259484">
                  <a:extLst>
                    <a:ext uri="{9D8B030D-6E8A-4147-A177-3AD203B41FA5}">
                      <a16:colId xmlns:a16="http://schemas.microsoft.com/office/drawing/2014/main" val="2390357142"/>
                    </a:ext>
                  </a:extLst>
                </a:gridCol>
                <a:gridCol w="4600996">
                  <a:extLst>
                    <a:ext uri="{9D8B030D-6E8A-4147-A177-3AD203B41FA5}">
                      <a16:colId xmlns:a16="http://schemas.microsoft.com/office/drawing/2014/main" val="2784383426"/>
                    </a:ext>
                  </a:extLst>
                </a:gridCol>
              </a:tblGrid>
              <a:tr h="304478">
                <a:tc>
                  <a:txBody>
                    <a:bodyPr/>
                    <a:lstStyle/>
                    <a:p>
                      <a:pPr algn="ctr" fontAlgn="ctr"/>
                      <a:r>
                        <a:rPr lang="ko-KR" altLang="en-US" sz="1100" b="1" u="none" strike="noStrike">
                          <a:effectLst/>
                        </a:rPr>
                        <a:t>항목</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tc>
                  <a:txBody>
                    <a:bodyPr/>
                    <a:lstStyle/>
                    <a:p>
                      <a:pPr algn="ctr" fontAlgn="ctr"/>
                      <a:r>
                        <a:rPr lang="en-US" sz="1100" b="1" u="none" strike="noStrike">
                          <a:effectLst/>
                        </a:rPr>
                        <a:t>RestClient</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tc>
                  <a:txBody>
                    <a:bodyPr/>
                    <a:lstStyle/>
                    <a:p>
                      <a:pPr algn="ctr" fontAlgn="ctr"/>
                      <a:r>
                        <a:rPr lang="en-US" sz="1100" b="1" u="none" strike="noStrike">
                          <a:effectLst/>
                        </a:rPr>
                        <a:t>HTTP Interface</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extLst>
                  <a:ext uri="{0D108BD9-81ED-4DB2-BD59-A6C34878D82A}">
                    <a16:rowId xmlns:a16="http://schemas.microsoft.com/office/drawing/2014/main" val="2789580848"/>
                  </a:ext>
                </a:extLst>
              </a:tr>
              <a:tr h="304478">
                <a:tc>
                  <a:txBody>
                    <a:bodyPr/>
                    <a:lstStyle/>
                    <a:p>
                      <a:pPr algn="ctr" fontAlgn="ctr"/>
                      <a:r>
                        <a:rPr lang="ko-KR" altLang="en-US" sz="1100" u="none" strike="noStrike">
                          <a:effectLst/>
                        </a:rPr>
                        <a:t>코드 스타일</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명령형</a:t>
                      </a:r>
                      <a:r>
                        <a:rPr lang="en-US" altLang="ko-KR" sz="1100" u="none" strike="noStrike">
                          <a:effectLst/>
                        </a:rPr>
                        <a:t>(</a:t>
                      </a:r>
                      <a:r>
                        <a:rPr lang="en-US" sz="1100" u="none" strike="noStrike">
                          <a:effectLst/>
                        </a:rPr>
                        <a:t>Imperative)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선언형</a:t>
                      </a:r>
                      <a:r>
                        <a:rPr lang="en-US" altLang="ko-KR" sz="1100" u="none" strike="noStrike">
                          <a:effectLst/>
                        </a:rPr>
                        <a:t>(</a:t>
                      </a:r>
                      <a:r>
                        <a:rPr lang="en-US" sz="1100" u="none" strike="noStrike">
                          <a:effectLst/>
                        </a:rPr>
                        <a:t>Declarative)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588400520"/>
                  </a:ext>
                </a:extLst>
              </a:tr>
              <a:tr h="304478">
                <a:tc>
                  <a:txBody>
                    <a:bodyPr/>
                    <a:lstStyle/>
                    <a:p>
                      <a:pPr algn="ctr" fontAlgn="ctr"/>
                      <a:r>
                        <a:rPr lang="ko-KR" altLang="en-US" sz="1100" u="none" strike="noStrike">
                          <a:effectLst/>
                        </a:rPr>
                        <a:t>구현 방식</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sz="1100" u="none" strike="noStrike">
                          <a:effectLst/>
                        </a:rPr>
                        <a:t>  RestClient.get(), RestClient.post() </a:t>
                      </a:r>
                      <a:r>
                        <a:rPr lang="ko-KR" altLang="en-US" sz="1100" u="none" strike="noStrike">
                          <a:effectLst/>
                        </a:rPr>
                        <a:t>등을 직접 호출</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인터페이스에 </a:t>
                      </a:r>
                      <a:r>
                        <a:rPr lang="en-US" altLang="ko-KR" sz="1100" u="none" strike="noStrike">
                          <a:effectLst/>
                        </a:rPr>
                        <a:t>@GetExchange, @PostExchange</a:t>
                      </a:r>
                      <a:r>
                        <a:rPr lang="ko-KR" altLang="en-US" sz="1100" u="none" strike="noStrike">
                          <a:effectLst/>
                        </a:rPr>
                        <a:t> 어노테이션을 선언</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188363864"/>
                  </a:ext>
                </a:extLst>
              </a:tr>
              <a:tr h="304478">
                <a:tc>
                  <a:txBody>
                    <a:bodyPr/>
                    <a:lstStyle/>
                    <a:p>
                      <a:pPr algn="ctr" fontAlgn="ctr"/>
                      <a:r>
                        <a:rPr lang="en-US" sz="1100" u="none" strike="noStrike">
                          <a:effectLst/>
                        </a:rPr>
                        <a:t>Spring </a:t>
                      </a:r>
                      <a:r>
                        <a:rPr lang="ko-KR" altLang="en-US" sz="1100" u="none" strike="noStrike">
                          <a:effectLst/>
                        </a:rPr>
                        <a:t>내부 동작</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altLang="ko-KR" sz="1100" u="none" strike="noStrike">
                          <a:effectLst/>
                        </a:rPr>
                        <a:t>  RestClient</a:t>
                      </a:r>
                      <a:r>
                        <a:rPr lang="ko-KR" altLang="en-US" sz="1100" u="none" strike="noStrike">
                          <a:effectLst/>
                        </a:rPr>
                        <a:t>를 사용하여 </a:t>
                      </a:r>
                      <a:r>
                        <a:rPr lang="en-US" altLang="ko-KR" sz="1100" u="none" strike="noStrike">
                          <a:effectLst/>
                        </a:rPr>
                        <a:t>HTTP </a:t>
                      </a:r>
                      <a:r>
                        <a:rPr lang="ko-KR" altLang="en-US" sz="1100" u="none" strike="noStrike">
                          <a:effectLst/>
                        </a:rPr>
                        <a:t>요청을 직접 생성 및 실행</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내부적으로 </a:t>
                      </a:r>
                      <a:r>
                        <a:rPr lang="en-US" altLang="ko-KR" sz="1100" u="none" strike="noStrike">
                          <a:effectLst/>
                        </a:rPr>
                        <a:t>RestClient</a:t>
                      </a:r>
                      <a:r>
                        <a:rPr lang="ko-KR" altLang="en-US" sz="1100" u="none" strike="noStrike">
                          <a:effectLst/>
                        </a:rPr>
                        <a:t>를 사용하며</a:t>
                      </a:r>
                      <a:r>
                        <a:rPr lang="en-US" altLang="ko-KR" sz="1100" u="none" strike="noStrike">
                          <a:effectLst/>
                        </a:rPr>
                        <a:t> Spring</a:t>
                      </a:r>
                      <a:r>
                        <a:rPr lang="ko-KR" altLang="en-US" sz="1100" u="none" strike="noStrike">
                          <a:effectLst/>
                        </a:rPr>
                        <a:t>이 인터페이스 구현체를 자동 생성</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651160265"/>
                  </a:ext>
                </a:extLst>
              </a:tr>
              <a:tr h="304478">
                <a:tc>
                  <a:txBody>
                    <a:bodyPr/>
                    <a:lstStyle/>
                    <a:p>
                      <a:pPr algn="ctr" fontAlgn="ctr"/>
                      <a:r>
                        <a:rPr lang="ko-KR" altLang="en-US" sz="1100" u="none" strike="noStrike">
                          <a:effectLst/>
                        </a:rPr>
                        <a:t>유지보수성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altLang="ko-KR" sz="1100" u="none" strike="noStrike">
                          <a:effectLst/>
                        </a:rPr>
                        <a:t>  API </a:t>
                      </a:r>
                      <a:r>
                        <a:rPr lang="ko-KR" altLang="en-US" sz="1100" u="none" strike="noStrike">
                          <a:effectLst/>
                        </a:rPr>
                        <a:t>변경 시 코드 수정이 많아질 수 있음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API </a:t>
                      </a:r>
                      <a:r>
                        <a:rPr lang="ko-KR" altLang="en-US" sz="1100" u="none" strike="noStrike">
                          <a:effectLst/>
                        </a:rPr>
                        <a:t>변경이 발생해도 인터페이스만 수정하면 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2801768173"/>
                  </a:ext>
                </a:extLst>
              </a:tr>
              <a:tr h="304478">
                <a:tc>
                  <a:txBody>
                    <a:bodyPr/>
                    <a:lstStyle/>
                    <a:p>
                      <a:pPr algn="ctr" fontAlgn="ctr"/>
                      <a:r>
                        <a:rPr lang="ko-KR" altLang="en-US" sz="1100" u="none" strike="noStrike">
                          <a:effectLst/>
                        </a:rPr>
                        <a:t>가독성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요청마다 메서드 체이닝을 사용해야 해서 길어질 수 있음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인터페이스에 메서드 정의만 하면 되므로 깔끔함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718833414"/>
                  </a:ext>
                </a:extLst>
              </a:tr>
              <a:tr h="304478">
                <a:tc>
                  <a:txBody>
                    <a:bodyPr/>
                    <a:lstStyle/>
                    <a:p>
                      <a:pPr algn="ctr" fontAlgn="ctr"/>
                      <a:r>
                        <a:rPr lang="ko-KR" altLang="en-US" sz="1100" u="none" strike="noStrike">
                          <a:effectLst/>
                        </a:rPr>
                        <a:t>재사용성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요청마다 개별적으로 </a:t>
                      </a:r>
                      <a:r>
                        <a:rPr lang="en-US" altLang="ko-KR" sz="1100" u="none" strike="noStrike">
                          <a:effectLst/>
                        </a:rPr>
                        <a:t>RestClient</a:t>
                      </a:r>
                      <a:r>
                        <a:rPr lang="ko-KR" altLang="en-US" sz="1100" u="none" strike="noStrike">
                          <a:effectLst/>
                        </a:rPr>
                        <a:t>를 설정해야 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@HttpExchange</a:t>
                      </a:r>
                      <a:r>
                        <a:rPr lang="ko-KR" altLang="en-US" sz="1100" u="none" strike="noStrike">
                          <a:effectLst/>
                        </a:rPr>
                        <a:t> 인터페이스를 여러 곳에서 공통으로 재사용 가능</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722676686"/>
                  </a:ext>
                </a:extLst>
              </a:tr>
              <a:tr h="304478">
                <a:tc rowSpan="2">
                  <a:txBody>
                    <a:bodyPr/>
                    <a:lstStyle/>
                    <a:p>
                      <a:pPr algn="ctr" fontAlgn="ctr"/>
                      <a:r>
                        <a:rPr lang="ko-KR" altLang="en-US" sz="1100" u="none" strike="noStrike">
                          <a:effectLst/>
                        </a:rPr>
                        <a:t>적합한 사용 사례</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유연한 </a:t>
                      </a:r>
                      <a:r>
                        <a:rPr lang="en-US" altLang="ko-KR" sz="1100" u="none" strike="noStrike">
                          <a:effectLst/>
                        </a:rPr>
                        <a:t>HTTP </a:t>
                      </a:r>
                      <a:r>
                        <a:rPr lang="ko-KR" altLang="en-US" sz="1100" u="none" strike="noStrike">
                          <a:effectLst/>
                        </a:rPr>
                        <a:t>요청을 여러 곳에서 개별적으로 실행할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API </a:t>
                      </a:r>
                      <a:r>
                        <a:rPr lang="ko-KR" altLang="en-US" sz="1100" u="none" strike="noStrike">
                          <a:effectLst/>
                        </a:rPr>
                        <a:t>클라이언트 인터페이스를 선언적으로 만들고 싶을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750578503"/>
                  </a:ext>
                </a:extLst>
              </a:tr>
              <a:tr h="304478">
                <a:tc vMerge="1">
                  <a:txBody>
                    <a:bodyPr/>
                    <a:lstStyle/>
                    <a:p>
                      <a:pPr latinLnBrk="1"/>
                      <a:endParaRPr lang="ko-KR" altLang="en-US"/>
                    </a:p>
                  </a:txBody>
                  <a:tcPr/>
                </a:tc>
                <a:tc>
                  <a:txBody>
                    <a:bodyPr/>
                    <a:lstStyle/>
                    <a:p>
                      <a:pPr algn="l" fontAlgn="ctr"/>
                      <a:r>
                        <a:rPr lang="ko-KR" altLang="en-US" sz="1100" u="none" strike="noStrike">
                          <a:effectLst/>
                        </a:rPr>
                        <a:t>  요청별로 다른 설정</a:t>
                      </a:r>
                      <a:r>
                        <a:rPr lang="en-US" altLang="ko-KR" sz="1100" u="none" strike="noStrike">
                          <a:effectLst/>
                        </a:rPr>
                        <a:t>(Timeout, Header </a:t>
                      </a:r>
                      <a:r>
                        <a:rPr lang="ko-KR" altLang="en-US" sz="1100" u="none" strike="noStrike">
                          <a:effectLst/>
                        </a:rPr>
                        <a:t>등</a:t>
                      </a:r>
                      <a:r>
                        <a:rPr lang="en-US" altLang="ko-KR" sz="1100" u="none" strike="noStrike">
                          <a:effectLst/>
                        </a:rPr>
                        <a:t>)</a:t>
                      </a:r>
                      <a:r>
                        <a:rPr lang="ko-KR" altLang="en-US" sz="1100" u="none" strike="noStrike">
                          <a:effectLst/>
                        </a:rPr>
                        <a:t>을 세밀하게 조정해야 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여러 개의 </a:t>
                      </a:r>
                      <a:r>
                        <a:rPr lang="en-US" altLang="ko-KR" sz="1100" u="none" strike="noStrike">
                          <a:effectLst/>
                        </a:rPr>
                        <a:t>API</a:t>
                      </a:r>
                      <a:r>
                        <a:rPr lang="ko-KR" altLang="en-US" sz="1100" u="none" strike="noStrike">
                          <a:effectLst/>
                        </a:rPr>
                        <a:t>를 호출해야 하고 유지보수성을 고려할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235860808"/>
                  </a:ext>
                </a:extLst>
              </a:tr>
            </a:tbl>
          </a:graphicData>
        </a:graphic>
      </p:graphicFrame>
    </p:spTree>
    <p:extLst>
      <p:ext uri="{BB962C8B-B14F-4D97-AF65-F5344CB8AC3E}">
        <p14:creationId xmlns:p14="http://schemas.microsoft.com/office/powerpoint/2010/main" val="210822912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모서리가 둥근 직사각형 38">
            <a:extLst>
              <a:ext uri="{FF2B5EF4-FFF2-40B4-BE49-F238E27FC236}">
                <a16:creationId xmlns:a16="http://schemas.microsoft.com/office/drawing/2014/main" id="{9F156543-B293-7FA8-CE4A-26F56FA3CC6D}"/>
              </a:ext>
            </a:extLst>
          </p:cNvPr>
          <p:cNvSpPr/>
          <p:nvPr/>
        </p:nvSpPr>
        <p:spPr>
          <a:xfrm>
            <a:off x="2211569" y="3957359"/>
            <a:ext cx="7262950" cy="2011680"/>
          </a:xfrm>
          <a:prstGeom prst="roundRect">
            <a:avLst>
              <a:gd name="adj" fmla="val 9990"/>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tLang="ko-KR" sz="1400" b="1">
              <a:solidFill>
                <a:schemeClr val="tx1"/>
              </a:solidFill>
              <a:effectLst/>
            </a:endParaRPr>
          </a:p>
        </p:txBody>
      </p:sp>
      <p:sp>
        <p:nvSpPr>
          <p:cNvPr id="27" name="모서리가 둥근 직사각형 38">
            <a:extLst>
              <a:ext uri="{FF2B5EF4-FFF2-40B4-BE49-F238E27FC236}">
                <a16:creationId xmlns:a16="http://schemas.microsoft.com/office/drawing/2014/main" id="{0B05A363-DBC8-2CA8-24D6-88D766A7FC32}"/>
              </a:ext>
            </a:extLst>
          </p:cNvPr>
          <p:cNvSpPr/>
          <p:nvPr/>
        </p:nvSpPr>
        <p:spPr>
          <a:xfrm>
            <a:off x="4912731" y="4128836"/>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MethodInterceptor</a:t>
            </a:r>
          </a:p>
        </p:txBody>
      </p:sp>
      <p:sp>
        <p:nvSpPr>
          <p:cNvPr id="28" name="모서리가 둥근 직사각형 38">
            <a:extLst>
              <a:ext uri="{FF2B5EF4-FFF2-40B4-BE49-F238E27FC236}">
                <a16:creationId xmlns:a16="http://schemas.microsoft.com/office/drawing/2014/main" id="{4DE92D0B-EEF8-3D2B-2E1C-DF6740E67312}"/>
              </a:ext>
            </a:extLst>
          </p:cNvPr>
          <p:cNvSpPr/>
          <p:nvPr/>
        </p:nvSpPr>
        <p:spPr>
          <a:xfrm>
            <a:off x="4912731" y="4935799"/>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Pointcut</a:t>
            </a:r>
            <a:endParaRPr lang="en-US" altLang="ko-KR" sz="1400" b="1">
              <a:solidFill>
                <a:schemeClr val="tx1"/>
              </a:solidFill>
              <a:effectLst/>
            </a:endParaRPr>
          </a:p>
        </p:txBody>
      </p:sp>
      <p:sp>
        <p:nvSpPr>
          <p:cNvPr id="7" name="모서리가 둥근 직사각형 38">
            <a:extLst>
              <a:ext uri="{FF2B5EF4-FFF2-40B4-BE49-F238E27FC236}">
                <a16:creationId xmlns:a16="http://schemas.microsoft.com/office/drawing/2014/main" id="{86B351B9-819D-1D9D-656F-2D9BE7E64AA7}"/>
              </a:ext>
            </a:extLst>
          </p:cNvPr>
          <p:cNvSpPr/>
          <p:nvPr/>
        </p:nvSpPr>
        <p:spPr>
          <a:xfrm>
            <a:off x="2465923" y="4535724"/>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Advisor</a:t>
            </a:r>
          </a:p>
        </p:txBody>
      </p:sp>
      <p:sp>
        <p:nvSpPr>
          <p:cNvPr id="8" name="TextBox 7">
            <a:extLst>
              <a:ext uri="{FF2B5EF4-FFF2-40B4-BE49-F238E27FC236}">
                <a16:creationId xmlns:a16="http://schemas.microsoft.com/office/drawing/2014/main" id="{7366A19A-E626-043A-791A-AC6A613A8DED}"/>
              </a:ext>
            </a:extLst>
          </p:cNvPr>
          <p:cNvSpPr txBox="1"/>
          <p:nvPr/>
        </p:nvSpPr>
        <p:spPr>
          <a:xfrm>
            <a:off x="167702" y="268557"/>
            <a:ext cx="2392508" cy="369332"/>
          </a:xfrm>
          <a:prstGeom prst="rect">
            <a:avLst/>
          </a:prstGeom>
          <a:noFill/>
        </p:spPr>
        <p:txBody>
          <a:bodyPr wrap="squar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AOP </a:t>
            </a:r>
            <a:r>
              <a:rPr lang="ko-KR" altLang="en-US" b="1">
                <a:solidFill>
                  <a:schemeClr val="accent1">
                    <a:lumMod val="75000"/>
                  </a:schemeClr>
                </a:solidFill>
                <a:latin typeface="+mn-ea"/>
              </a:rPr>
              <a:t>요소 이해</a:t>
            </a:r>
          </a:p>
        </p:txBody>
      </p:sp>
      <p:sp>
        <p:nvSpPr>
          <p:cNvPr id="9" name="직사각형 8">
            <a:extLst>
              <a:ext uri="{FF2B5EF4-FFF2-40B4-BE49-F238E27FC236}">
                <a16:creationId xmlns:a16="http://schemas.microsoft.com/office/drawing/2014/main" id="{66CC04B6-5621-AA2C-28A5-EB02A0841045}"/>
              </a:ext>
            </a:extLst>
          </p:cNvPr>
          <p:cNvSpPr/>
          <p:nvPr/>
        </p:nvSpPr>
        <p:spPr>
          <a:xfrm>
            <a:off x="372866" y="735008"/>
            <a:ext cx="11714521" cy="2008242"/>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1200" b="1">
                <a:solidFill>
                  <a:srgbClr val="374151"/>
                </a:solidFill>
                <a:latin typeface="+mn-ea"/>
              </a:rPr>
              <a:t>Advisor</a:t>
            </a:r>
          </a:p>
          <a:p>
            <a:pPr marL="742950" lvl="1" indent="-285750">
              <a:lnSpc>
                <a:spcPct val="150000"/>
              </a:lnSpc>
              <a:buFont typeface="Arial" panose="020B0604020202020204" pitchFamily="34" charset="0"/>
              <a:buChar char="•"/>
            </a:pPr>
            <a:r>
              <a:rPr lang="en-US" altLang="ko-KR" sz="1200" b="0" i="0">
                <a:solidFill>
                  <a:srgbClr val="374151"/>
                </a:solidFill>
                <a:effectLst/>
                <a:latin typeface="+mn-ea"/>
              </a:rPr>
              <a:t>AOP </a:t>
            </a:r>
            <a:r>
              <a:rPr lang="en-US" altLang="ko-KR" sz="1200">
                <a:solidFill>
                  <a:srgbClr val="374151"/>
                </a:solidFill>
                <a:latin typeface="+mn-ea"/>
              </a:rPr>
              <a:t>Advice </a:t>
            </a:r>
            <a:r>
              <a:rPr lang="ko-KR" altLang="en-US" sz="1200" b="0" i="0">
                <a:solidFill>
                  <a:srgbClr val="374151"/>
                </a:solidFill>
                <a:effectLst/>
                <a:latin typeface="+mn-ea"/>
              </a:rPr>
              <a:t>와 </a:t>
            </a:r>
            <a:r>
              <a:rPr lang="en-US" altLang="ko-KR" sz="1200">
                <a:solidFill>
                  <a:srgbClr val="374151"/>
                </a:solidFill>
                <a:latin typeface="+mn-ea"/>
              </a:rPr>
              <a:t>Advice</a:t>
            </a:r>
            <a:r>
              <a:rPr lang="ko-KR" altLang="en-US" sz="1200" b="0" i="0">
                <a:solidFill>
                  <a:srgbClr val="374151"/>
                </a:solidFill>
                <a:effectLst/>
                <a:latin typeface="+mn-ea"/>
              </a:rPr>
              <a:t> 적용 가능성을 결정하는 포인트컷를 가진 기본 인터페이스이다</a:t>
            </a:r>
            <a:endParaRPr lang="en-US" altLang="ko-KR" sz="1200" b="0" i="0">
              <a:solidFill>
                <a:srgbClr val="374151"/>
              </a:solidFill>
              <a:effectLst/>
              <a:latin typeface="+mn-ea"/>
            </a:endParaRPr>
          </a:p>
          <a:p>
            <a:pPr marL="285750" indent="-285750">
              <a:lnSpc>
                <a:spcPct val="150000"/>
              </a:lnSpc>
              <a:buFont typeface="Arial" panose="020B0604020202020204" pitchFamily="34" charset="0"/>
              <a:buChar char="•"/>
            </a:pPr>
            <a:r>
              <a:rPr lang="en-US" altLang="ko-KR" sz="1200" b="1">
                <a:solidFill>
                  <a:srgbClr val="374151"/>
                </a:solidFill>
                <a:latin typeface="+mn-ea"/>
              </a:rPr>
              <a:t>MethodInterceptor(Advice)</a:t>
            </a:r>
          </a:p>
          <a:p>
            <a:pPr marL="742950" lvl="1" indent="-285750">
              <a:lnSpc>
                <a:spcPct val="150000"/>
              </a:lnSpc>
              <a:buFont typeface="Arial" panose="020B0604020202020204" pitchFamily="34" charset="0"/>
              <a:buChar char="•"/>
            </a:pPr>
            <a:r>
              <a:rPr lang="ko-KR" altLang="en-US" sz="1200">
                <a:solidFill>
                  <a:srgbClr val="374151"/>
                </a:solidFill>
                <a:latin typeface="+mn-ea"/>
              </a:rPr>
              <a:t>대상 객체를</a:t>
            </a:r>
            <a:r>
              <a:rPr lang="ko-KR" altLang="en-US" sz="1200" b="0" i="0">
                <a:solidFill>
                  <a:srgbClr val="374151"/>
                </a:solidFill>
                <a:effectLst/>
                <a:latin typeface="+mn-ea"/>
              </a:rPr>
              <a:t> 호출하기 전과 후에 추가 작업을 수행하기 위한 인터페이스로서 수행 이후 실제 대상 객체의 조인포인트 호출</a:t>
            </a:r>
            <a:r>
              <a:rPr lang="en-US" altLang="ko-KR" sz="1200" b="0" i="0">
                <a:solidFill>
                  <a:srgbClr val="374151"/>
                </a:solidFill>
                <a:effectLst/>
                <a:latin typeface="+mn-ea"/>
              </a:rPr>
              <a:t>(</a:t>
            </a:r>
            <a:r>
              <a:rPr lang="ko-KR" altLang="en-US" sz="1200" b="0" i="0">
                <a:solidFill>
                  <a:srgbClr val="374151"/>
                </a:solidFill>
                <a:effectLst/>
                <a:latin typeface="+mn-ea"/>
              </a:rPr>
              <a:t>메서드 호출</a:t>
            </a:r>
            <a:r>
              <a:rPr lang="en-US" altLang="ko-KR" sz="1200" b="0" i="0">
                <a:solidFill>
                  <a:srgbClr val="374151"/>
                </a:solidFill>
                <a:effectLst/>
                <a:latin typeface="+mn-ea"/>
              </a:rPr>
              <a:t>)</a:t>
            </a:r>
            <a:r>
              <a:rPr lang="ko-KR" altLang="en-US" sz="1200" b="0" i="0">
                <a:solidFill>
                  <a:srgbClr val="374151"/>
                </a:solidFill>
                <a:effectLst/>
                <a:latin typeface="+mn-ea"/>
              </a:rPr>
              <a:t>을 위해 </a:t>
            </a:r>
            <a:r>
              <a:rPr lang="en-US" altLang="ko-KR" sz="1200" b="0" i="0">
                <a:solidFill>
                  <a:srgbClr val="374151"/>
                </a:solidFill>
                <a:effectLst/>
                <a:latin typeface="+mn-ea"/>
              </a:rPr>
              <a:t>Joinpoint.proceed()</a:t>
            </a:r>
            <a:r>
              <a:rPr lang="ko-KR" altLang="en-US" sz="1200" b="0" i="0">
                <a:solidFill>
                  <a:srgbClr val="374151"/>
                </a:solidFill>
                <a:effectLst/>
                <a:latin typeface="+mn-ea"/>
              </a:rPr>
              <a:t>를 호출한다</a:t>
            </a:r>
            <a:endParaRPr lang="en-US" altLang="ko-KR" sz="1200" b="0" i="0">
              <a:solidFill>
                <a:srgbClr val="374151"/>
              </a:solidFill>
              <a:effectLst/>
              <a:latin typeface="+mn-ea"/>
            </a:endParaRPr>
          </a:p>
          <a:p>
            <a:pPr marL="285750" indent="-285750">
              <a:lnSpc>
                <a:spcPct val="150000"/>
              </a:lnSpc>
              <a:buFont typeface="Arial" panose="020B0604020202020204" pitchFamily="34" charset="0"/>
              <a:buChar char="•"/>
            </a:pPr>
            <a:r>
              <a:rPr lang="en-US" altLang="ko-KR" sz="1200" b="1">
                <a:solidFill>
                  <a:srgbClr val="374151"/>
                </a:solidFill>
                <a:latin typeface="+mn-ea"/>
              </a:rPr>
              <a:t>Pointcut</a:t>
            </a:r>
          </a:p>
          <a:p>
            <a:pPr marL="742950" lvl="1" indent="-285750">
              <a:lnSpc>
                <a:spcPct val="150000"/>
              </a:lnSpc>
              <a:buFont typeface="Arial" panose="020B0604020202020204" pitchFamily="34" charset="0"/>
              <a:buChar char="•"/>
            </a:pPr>
            <a:r>
              <a:rPr lang="en-US" altLang="ko-KR" sz="1200">
                <a:solidFill>
                  <a:srgbClr val="374151"/>
                </a:solidFill>
                <a:latin typeface="+mn-ea"/>
              </a:rPr>
              <a:t>AOP</a:t>
            </a:r>
            <a:r>
              <a:rPr lang="ko-KR" altLang="en-US" sz="1200">
                <a:solidFill>
                  <a:srgbClr val="374151"/>
                </a:solidFill>
                <a:latin typeface="+mn-ea"/>
              </a:rPr>
              <a:t> 에서 </a:t>
            </a:r>
            <a:r>
              <a:rPr lang="en-US" altLang="ko-KR" sz="1200">
                <a:solidFill>
                  <a:srgbClr val="374151"/>
                </a:solidFill>
                <a:latin typeface="+mn-ea"/>
              </a:rPr>
              <a:t>Advice</a:t>
            </a:r>
            <a:r>
              <a:rPr lang="ko-KR" altLang="en-US" sz="1200">
                <a:solidFill>
                  <a:srgbClr val="374151"/>
                </a:solidFill>
                <a:latin typeface="+mn-ea"/>
              </a:rPr>
              <a:t> 가 적용될 메소드나 클래스를 정의하는 것으로서 어드바이스가 실행되어야 하는 </a:t>
            </a:r>
            <a:r>
              <a:rPr lang="en-US" altLang="ko-KR" sz="1200">
                <a:solidFill>
                  <a:srgbClr val="374151"/>
                </a:solidFill>
                <a:latin typeface="+mn-ea"/>
              </a:rPr>
              <a:t>'</a:t>
            </a:r>
            <a:r>
              <a:rPr lang="ko-KR" altLang="en-US" sz="1200">
                <a:solidFill>
                  <a:srgbClr val="374151"/>
                </a:solidFill>
                <a:latin typeface="+mn-ea"/>
              </a:rPr>
              <a:t>적용 지점</a:t>
            </a:r>
            <a:r>
              <a:rPr lang="en-US" altLang="ko-KR" sz="1200">
                <a:solidFill>
                  <a:srgbClr val="374151"/>
                </a:solidFill>
                <a:latin typeface="+mn-ea"/>
              </a:rPr>
              <a:t>'</a:t>
            </a:r>
            <a:r>
              <a:rPr lang="ko-KR" altLang="en-US" sz="1200">
                <a:solidFill>
                  <a:srgbClr val="374151"/>
                </a:solidFill>
                <a:latin typeface="+mn-ea"/>
              </a:rPr>
              <a:t>이나 </a:t>
            </a:r>
            <a:r>
              <a:rPr lang="en-US" altLang="ko-KR" sz="1200">
                <a:solidFill>
                  <a:srgbClr val="374151"/>
                </a:solidFill>
                <a:latin typeface="+mn-ea"/>
              </a:rPr>
              <a:t>'</a:t>
            </a:r>
            <a:r>
              <a:rPr lang="ko-KR" altLang="en-US" sz="1200">
                <a:solidFill>
                  <a:srgbClr val="374151"/>
                </a:solidFill>
                <a:latin typeface="+mn-ea"/>
              </a:rPr>
              <a:t>조건</a:t>
            </a:r>
            <a:r>
              <a:rPr lang="en-US" altLang="ko-KR" sz="1200">
                <a:solidFill>
                  <a:srgbClr val="374151"/>
                </a:solidFill>
                <a:latin typeface="+mn-ea"/>
              </a:rPr>
              <a:t>'</a:t>
            </a:r>
            <a:r>
              <a:rPr lang="ko-KR" altLang="en-US" sz="1200">
                <a:solidFill>
                  <a:srgbClr val="374151"/>
                </a:solidFill>
                <a:latin typeface="+mn-ea"/>
              </a:rPr>
              <a:t>을 지정한다</a:t>
            </a:r>
            <a:endParaRPr lang="en-US" altLang="ko-KR" sz="1200">
              <a:solidFill>
                <a:srgbClr val="374151"/>
              </a:solidFill>
              <a:latin typeface="+mn-ea"/>
            </a:endParaRPr>
          </a:p>
          <a:p>
            <a:pPr marL="742950" lvl="1" indent="-285750">
              <a:lnSpc>
                <a:spcPct val="150000"/>
              </a:lnSpc>
              <a:buFont typeface="Arial" panose="020B0604020202020204" pitchFamily="34" charset="0"/>
              <a:buChar char="•"/>
            </a:pPr>
            <a:r>
              <a:rPr lang="en-US" altLang="ko-KR" sz="1200">
                <a:solidFill>
                  <a:srgbClr val="374151"/>
                </a:solidFill>
                <a:latin typeface="+mn-ea"/>
              </a:rPr>
              <a:t>ClassFilter</a:t>
            </a:r>
            <a:r>
              <a:rPr lang="ko-KR" altLang="en-US" sz="1200">
                <a:solidFill>
                  <a:srgbClr val="374151"/>
                </a:solidFill>
                <a:latin typeface="+mn-ea"/>
              </a:rPr>
              <a:t> 와 </a:t>
            </a:r>
            <a:r>
              <a:rPr lang="en-US" altLang="ko-KR" sz="1200">
                <a:solidFill>
                  <a:srgbClr val="374151"/>
                </a:solidFill>
                <a:latin typeface="+mn-ea"/>
              </a:rPr>
              <a:t>MethodMatcher</a:t>
            </a:r>
            <a:r>
              <a:rPr lang="ko-KR" altLang="en-US" sz="1200">
                <a:solidFill>
                  <a:srgbClr val="374151"/>
                </a:solidFill>
                <a:latin typeface="+mn-ea"/>
              </a:rPr>
              <a:t> 를 사용해서 어떤 클래스 및 어떤 메서드에 </a:t>
            </a:r>
            <a:r>
              <a:rPr lang="en-US" altLang="ko-KR" sz="1200">
                <a:solidFill>
                  <a:srgbClr val="374151"/>
                </a:solidFill>
                <a:latin typeface="+mn-ea"/>
              </a:rPr>
              <a:t>Advice </a:t>
            </a:r>
            <a:r>
              <a:rPr lang="ko-KR" altLang="en-US" sz="1200">
                <a:solidFill>
                  <a:srgbClr val="374151"/>
                </a:solidFill>
                <a:latin typeface="+mn-ea"/>
              </a:rPr>
              <a:t>를 적용할 것인지 결정한다</a:t>
            </a:r>
            <a:endParaRPr lang="en-US" altLang="ko-KR" sz="1200">
              <a:solidFill>
                <a:srgbClr val="374151"/>
              </a:solidFill>
              <a:latin typeface="+mn-ea"/>
            </a:endParaRPr>
          </a:p>
        </p:txBody>
      </p:sp>
      <p:sp>
        <p:nvSpPr>
          <p:cNvPr id="10" name="모서리가 둥근 직사각형 38">
            <a:extLst>
              <a:ext uri="{FF2B5EF4-FFF2-40B4-BE49-F238E27FC236}">
                <a16:creationId xmlns:a16="http://schemas.microsoft.com/office/drawing/2014/main" id="{464C77AB-1E26-DAAC-E446-374C3FA224DB}"/>
              </a:ext>
            </a:extLst>
          </p:cNvPr>
          <p:cNvSpPr/>
          <p:nvPr/>
        </p:nvSpPr>
        <p:spPr>
          <a:xfrm>
            <a:off x="7359539" y="5342687"/>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MethodMatcher</a:t>
            </a:r>
            <a:endParaRPr lang="en-US" altLang="ko-KR" sz="1400" b="1">
              <a:solidFill>
                <a:schemeClr val="tx1"/>
              </a:solidFill>
              <a:effectLst/>
            </a:endParaRPr>
          </a:p>
        </p:txBody>
      </p:sp>
      <p:sp>
        <p:nvSpPr>
          <p:cNvPr id="11" name="모서리가 둥근 직사각형 38">
            <a:extLst>
              <a:ext uri="{FF2B5EF4-FFF2-40B4-BE49-F238E27FC236}">
                <a16:creationId xmlns:a16="http://schemas.microsoft.com/office/drawing/2014/main" id="{49BBDB24-1976-FD67-068E-D631616C116D}"/>
              </a:ext>
            </a:extLst>
          </p:cNvPr>
          <p:cNvSpPr/>
          <p:nvPr/>
        </p:nvSpPr>
        <p:spPr>
          <a:xfrm>
            <a:off x="7359539" y="4528911"/>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ClassFilter</a:t>
            </a:r>
            <a:endParaRPr lang="en-US" altLang="ko-KR" sz="1400" b="1">
              <a:solidFill>
                <a:schemeClr val="tx1"/>
              </a:solidFill>
              <a:effectLst/>
            </a:endParaRPr>
          </a:p>
        </p:txBody>
      </p:sp>
      <p:cxnSp>
        <p:nvCxnSpPr>
          <p:cNvPr id="13" name="직선 화살표 연결선 12">
            <a:extLst>
              <a:ext uri="{FF2B5EF4-FFF2-40B4-BE49-F238E27FC236}">
                <a16:creationId xmlns:a16="http://schemas.microsoft.com/office/drawing/2014/main" id="{C5B3F83A-33C2-A170-9950-F5E3F466EA62}"/>
              </a:ext>
            </a:extLst>
          </p:cNvPr>
          <p:cNvCxnSpPr>
            <a:stCxn id="7" idx="3"/>
            <a:endCxn id="27" idx="1"/>
          </p:cNvCxnSpPr>
          <p:nvPr/>
        </p:nvCxnSpPr>
        <p:spPr>
          <a:xfrm flipV="1">
            <a:off x="4276702" y="4332280"/>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FF23828-6D7B-C354-EEC8-6BCCE5BA091C}"/>
              </a:ext>
            </a:extLst>
          </p:cNvPr>
          <p:cNvCxnSpPr>
            <a:stCxn id="7" idx="3"/>
            <a:endCxn id="28" idx="1"/>
          </p:cNvCxnSpPr>
          <p:nvPr/>
        </p:nvCxnSpPr>
        <p:spPr>
          <a:xfrm>
            <a:off x="4276702" y="4739168"/>
            <a:ext cx="636029" cy="4000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E360FD9A-FE7E-66B8-EF81-F3BA9AA1AF26}"/>
              </a:ext>
            </a:extLst>
          </p:cNvPr>
          <p:cNvCxnSpPr>
            <a:stCxn id="28" idx="3"/>
            <a:endCxn id="11" idx="1"/>
          </p:cNvCxnSpPr>
          <p:nvPr/>
        </p:nvCxnSpPr>
        <p:spPr>
          <a:xfrm flipV="1">
            <a:off x="6723510" y="4732355"/>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DEF54C6-C48F-351F-6F3B-E14447EB7357}"/>
              </a:ext>
            </a:extLst>
          </p:cNvPr>
          <p:cNvCxnSpPr>
            <a:stCxn id="28" idx="3"/>
            <a:endCxn id="10" idx="1"/>
          </p:cNvCxnSpPr>
          <p:nvPr/>
        </p:nvCxnSpPr>
        <p:spPr>
          <a:xfrm>
            <a:off x="6723510" y="5139243"/>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83D6035-1A23-CE14-B7C8-E66E60F7B673}"/>
              </a:ext>
            </a:extLst>
          </p:cNvPr>
          <p:cNvSpPr txBox="1"/>
          <p:nvPr/>
        </p:nvSpPr>
        <p:spPr>
          <a:xfrm>
            <a:off x="5212650" y="3372584"/>
            <a:ext cx="1510859" cy="584775"/>
          </a:xfrm>
          <a:prstGeom prst="rect">
            <a:avLst/>
          </a:prstGeom>
          <a:noFill/>
        </p:spPr>
        <p:txBody>
          <a:bodyPr wrap="square">
            <a:spAutoFit/>
          </a:bodyPr>
          <a:lstStyle/>
          <a:p>
            <a:pPr algn="ctr"/>
            <a:r>
              <a:rPr lang="en-US" altLang="ko-KR" sz="3200" b="1">
                <a:latin typeface="+mn-ea"/>
              </a:rPr>
              <a:t>Proxy</a:t>
            </a:r>
            <a:endParaRPr lang="ko-KR" altLang="en-US" sz="3200" b="1">
              <a:latin typeface="+mn-ea"/>
            </a:endParaRPr>
          </a:p>
        </p:txBody>
      </p:sp>
      <p:grpSp>
        <p:nvGrpSpPr>
          <p:cNvPr id="4" name="그룹 3">
            <a:extLst>
              <a:ext uri="{FF2B5EF4-FFF2-40B4-BE49-F238E27FC236}">
                <a16:creationId xmlns:a16="http://schemas.microsoft.com/office/drawing/2014/main" id="{B6C9071A-DD60-00B8-9F1E-30CB75954B6F}"/>
              </a:ext>
            </a:extLst>
          </p:cNvPr>
          <p:cNvGrpSpPr/>
          <p:nvPr/>
        </p:nvGrpSpPr>
        <p:grpSpPr>
          <a:xfrm>
            <a:off x="592825" y="4695106"/>
            <a:ext cx="597561" cy="444137"/>
            <a:chOff x="1039692" y="5013315"/>
            <a:chExt cx="597561" cy="444137"/>
          </a:xfrm>
        </p:grpSpPr>
        <p:sp>
          <p:nvSpPr>
            <p:cNvPr id="5" name="타원 4">
              <a:extLst>
                <a:ext uri="{FF2B5EF4-FFF2-40B4-BE49-F238E27FC236}">
                  <a16:creationId xmlns:a16="http://schemas.microsoft.com/office/drawing/2014/main" id="{07C4CEEF-4AD7-CB50-9366-3C12BE09434E}"/>
                </a:ext>
              </a:extLst>
            </p:cNvPr>
            <p:cNvSpPr/>
            <p:nvPr/>
          </p:nvSpPr>
          <p:spPr>
            <a:xfrm>
              <a:off x="1116405" y="5013315"/>
              <a:ext cx="444137" cy="444137"/>
            </a:xfrm>
            <a:prstGeom prst="ellipse">
              <a:avLst/>
            </a:prstGeom>
            <a:solidFill>
              <a:srgbClr val="FFC000"/>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6" name="TextBox 5">
              <a:extLst>
                <a:ext uri="{FF2B5EF4-FFF2-40B4-BE49-F238E27FC236}">
                  <a16:creationId xmlns:a16="http://schemas.microsoft.com/office/drawing/2014/main" id="{59FD5B06-4AEB-107D-6A80-D2D44B1F5089}"/>
                </a:ext>
              </a:extLst>
            </p:cNvPr>
            <p:cNvSpPr txBox="1"/>
            <p:nvPr/>
          </p:nvSpPr>
          <p:spPr>
            <a:xfrm>
              <a:off x="1039692" y="5112272"/>
              <a:ext cx="597561" cy="246221"/>
            </a:xfrm>
            <a:prstGeom prst="rect">
              <a:avLst/>
            </a:prstGeom>
            <a:noFill/>
          </p:spPr>
          <p:txBody>
            <a:bodyPr wrap="square">
              <a:spAutoFit/>
            </a:bodyPr>
            <a:lstStyle/>
            <a:p>
              <a:pPr algn="ctr"/>
              <a:r>
                <a:rPr lang="en-US" altLang="ko-KR" sz="1000" b="1">
                  <a:effectLst/>
                  <a:latin typeface="+mn-ea"/>
                </a:rPr>
                <a:t>client</a:t>
              </a:r>
            </a:p>
          </p:txBody>
        </p:sp>
      </p:grpSp>
      <p:cxnSp>
        <p:nvCxnSpPr>
          <p:cNvPr id="12" name="직선 화살표 연결선 11">
            <a:extLst>
              <a:ext uri="{FF2B5EF4-FFF2-40B4-BE49-F238E27FC236}">
                <a16:creationId xmlns:a16="http://schemas.microsoft.com/office/drawing/2014/main" id="{4FB12994-1012-DED5-60F0-5600865C196C}"/>
              </a:ext>
            </a:extLst>
          </p:cNvPr>
          <p:cNvCxnSpPr>
            <a:cxnSpLocks/>
          </p:cNvCxnSpPr>
          <p:nvPr/>
        </p:nvCxnSpPr>
        <p:spPr>
          <a:xfrm flipV="1">
            <a:off x="1155550" y="4915969"/>
            <a:ext cx="1056019" cy="12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F3A3B56-1944-0529-0A37-008F945E13B7}"/>
              </a:ext>
            </a:extLst>
          </p:cNvPr>
          <p:cNvSpPr txBox="1"/>
          <p:nvPr/>
        </p:nvSpPr>
        <p:spPr>
          <a:xfrm>
            <a:off x="1215493" y="4615133"/>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request</a:t>
            </a:r>
            <a:endParaRPr lang="ko-KR" altLang="en-US" sz="1200">
              <a:solidFill>
                <a:schemeClr val="tx1"/>
              </a:solidFill>
            </a:endParaRPr>
          </a:p>
        </p:txBody>
      </p:sp>
      <p:sp>
        <p:nvSpPr>
          <p:cNvPr id="15" name="모서리가 둥근 직사각형 38">
            <a:extLst>
              <a:ext uri="{FF2B5EF4-FFF2-40B4-BE49-F238E27FC236}">
                <a16:creationId xmlns:a16="http://schemas.microsoft.com/office/drawing/2014/main" id="{A5B5A94F-7583-5B2A-502C-309B61FC8241}"/>
              </a:ext>
            </a:extLst>
          </p:cNvPr>
          <p:cNvSpPr/>
          <p:nvPr/>
        </p:nvSpPr>
        <p:spPr>
          <a:xfrm>
            <a:off x="10453758" y="4759755"/>
            <a:ext cx="1022350"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Target</a:t>
            </a:r>
            <a:endParaRPr lang="en-US" altLang="ko-KR" sz="1400" b="1">
              <a:solidFill>
                <a:schemeClr val="tx1"/>
              </a:solidFill>
              <a:effectLst/>
            </a:endParaRPr>
          </a:p>
        </p:txBody>
      </p:sp>
      <p:cxnSp>
        <p:nvCxnSpPr>
          <p:cNvPr id="19" name="직선 화살표 연결선 18">
            <a:extLst>
              <a:ext uri="{FF2B5EF4-FFF2-40B4-BE49-F238E27FC236}">
                <a16:creationId xmlns:a16="http://schemas.microsoft.com/office/drawing/2014/main" id="{9EFF65BB-11BB-E987-CCE0-155248D67131}"/>
              </a:ext>
            </a:extLst>
          </p:cNvPr>
          <p:cNvCxnSpPr>
            <a:stCxn id="22" idx="3"/>
            <a:endCxn id="15" idx="1"/>
          </p:cNvCxnSpPr>
          <p:nvPr/>
        </p:nvCxnSpPr>
        <p:spPr>
          <a:xfrm>
            <a:off x="9474519" y="4963199"/>
            <a:ext cx="9792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348A27B-911B-9159-7A1E-CA02D12A2F67}"/>
              </a:ext>
            </a:extLst>
          </p:cNvPr>
          <p:cNvSpPr txBox="1"/>
          <p:nvPr/>
        </p:nvSpPr>
        <p:spPr>
          <a:xfrm>
            <a:off x="9603626" y="4695106"/>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invoke</a:t>
            </a:r>
            <a:endParaRPr lang="ko-KR" altLang="en-US" sz="1200">
              <a:solidFill>
                <a:schemeClr val="tx1"/>
              </a:solidFill>
            </a:endParaRPr>
          </a:p>
        </p:txBody>
      </p:sp>
    </p:spTree>
    <p:extLst>
      <p:ext uri="{BB962C8B-B14F-4D97-AF65-F5344CB8AC3E}">
        <p14:creationId xmlns:p14="http://schemas.microsoft.com/office/powerpoint/2010/main" val="242546739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38">
            <a:extLst>
              <a:ext uri="{FF2B5EF4-FFF2-40B4-BE49-F238E27FC236}">
                <a16:creationId xmlns:a16="http://schemas.microsoft.com/office/drawing/2014/main" id="{FECA7746-B9CE-2207-84C8-44D9A3F7C677}"/>
              </a:ext>
            </a:extLst>
          </p:cNvPr>
          <p:cNvSpPr/>
          <p:nvPr/>
        </p:nvSpPr>
        <p:spPr>
          <a:xfrm>
            <a:off x="6323630" y="5263418"/>
            <a:ext cx="1269337" cy="45382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bg1"/>
                </a:solidFill>
                <a:effectLst/>
              </a:rPr>
              <a:t>RestClient</a:t>
            </a:r>
          </a:p>
        </p:txBody>
      </p:sp>
      <p:sp>
        <p:nvSpPr>
          <p:cNvPr id="7" name="모서리가 둥근 직사각형 38">
            <a:extLst>
              <a:ext uri="{FF2B5EF4-FFF2-40B4-BE49-F238E27FC236}">
                <a16:creationId xmlns:a16="http://schemas.microsoft.com/office/drawing/2014/main" id="{C4FA1320-1305-6859-C101-0C09451195C1}"/>
              </a:ext>
            </a:extLst>
          </p:cNvPr>
          <p:cNvSpPr/>
          <p:nvPr/>
        </p:nvSpPr>
        <p:spPr>
          <a:xfrm>
            <a:off x="5596536" y="2514983"/>
            <a:ext cx="2717493" cy="45382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rgbClr val="00B0F0"/>
                </a:solidFill>
                <a:effectLst/>
              </a:rPr>
              <a:t>HttpServiceMethodInterceptor</a:t>
            </a:r>
          </a:p>
        </p:txBody>
      </p:sp>
      <p:sp>
        <p:nvSpPr>
          <p:cNvPr id="8" name="모서리가 둥근 직사각형 38">
            <a:extLst>
              <a:ext uri="{FF2B5EF4-FFF2-40B4-BE49-F238E27FC236}">
                <a16:creationId xmlns:a16="http://schemas.microsoft.com/office/drawing/2014/main" id="{3D66D75D-ACB5-6DD6-7C1B-707E916F070B}"/>
              </a:ext>
            </a:extLst>
          </p:cNvPr>
          <p:cNvSpPr/>
          <p:nvPr/>
        </p:nvSpPr>
        <p:spPr>
          <a:xfrm>
            <a:off x="5828240" y="1661068"/>
            <a:ext cx="2260861"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Proxy</a:t>
            </a:r>
            <a:endParaRPr lang="en-US" altLang="ko-KR" sz="1400" b="1">
              <a:solidFill>
                <a:schemeClr val="tx1"/>
              </a:solidFill>
              <a:effectLst/>
            </a:endParaRPr>
          </a:p>
        </p:txBody>
      </p:sp>
      <p:grpSp>
        <p:nvGrpSpPr>
          <p:cNvPr id="18" name="그룹 17">
            <a:extLst>
              <a:ext uri="{FF2B5EF4-FFF2-40B4-BE49-F238E27FC236}">
                <a16:creationId xmlns:a16="http://schemas.microsoft.com/office/drawing/2014/main" id="{22397F05-9ABB-DA53-0F99-78BFA5F69A9A}"/>
              </a:ext>
            </a:extLst>
          </p:cNvPr>
          <p:cNvGrpSpPr/>
          <p:nvPr/>
        </p:nvGrpSpPr>
        <p:grpSpPr>
          <a:xfrm>
            <a:off x="6659516" y="866546"/>
            <a:ext cx="597561" cy="444137"/>
            <a:chOff x="1039692" y="5013315"/>
            <a:chExt cx="597561" cy="444137"/>
          </a:xfrm>
        </p:grpSpPr>
        <p:sp>
          <p:nvSpPr>
            <p:cNvPr id="19" name="타원 18">
              <a:extLst>
                <a:ext uri="{FF2B5EF4-FFF2-40B4-BE49-F238E27FC236}">
                  <a16:creationId xmlns:a16="http://schemas.microsoft.com/office/drawing/2014/main" id="{D383F161-42F4-8AEF-A438-13647DB99525}"/>
                </a:ext>
              </a:extLst>
            </p:cNvPr>
            <p:cNvSpPr/>
            <p:nvPr/>
          </p:nvSpPr>
          <p:spPr>
            <a:xfrm>
              <a:off x="1116405" y="5013315"/>
              <a:ext cx="444137" cy="444137"/>
            </a:xfrm>
            <a:prstGeom prst="ellipse">
              <a:avLst/>
            </a:prstGeom>
            <a:solidFill>
              <a:srgbClr val="FFC000"/>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0" name="TextBox 19">
              <a:extLst>
                <a:ext uri="{FF2B5EF4-FFF2-40B4-BE49-F238E27FC236}">
                  <a16:creationId xmlns:a16="http://schemas.microsoft.com/office/drawing/2014/main" id="{BE9498C5-00E5-A089-06FC-2707A58A0857}"/>
                </a:ext>
              </a:extLst>
            </p:cNvPr>
            <p:cNvSpPr txBox="1"/>
            <p:nvPr/>
          </p:nvSpPr>
          <p:spPr>
            <a:xfrm>
              <a:off x="1039692" y="5112272"/>
              <a:ext cx="597561" cy="246221"/>
            </a:xfrm>
            <a:prstGeom prst="rect">
              <a:avLst/>
            </a:prstGeom>
            <a:noFill/>
          </p:spPr>
          <p:txBody>
            <a:bodyPr wrap="square">
              <a:spAutoFit/>
            </a:bodyPr>
            <a:lstStyle/>
            <a:p>
              <a:pPr algn="ctr"/>
              <a:r>
                <a:rPr lang="en-US" altLang="ko-KR" sz="1000" b="1">
                  <a:effectLst/>
                  <a:latin typeface="+mn-ea"/>
                </a:rPr>
                <a:t>client</a:t>
              </a:r>
            </a:p>
          </p:txBody>
        </p:sp>
      </p:grpSp>
      <p:cxnSp>
        <p:nvCxnSpPr>
          <p:cNvPr id="21" name="직선 화살표 연결선 20">
            <a:extLst>
              <a:ext uri="{FF2B5EF4-FFF2-40B4-BE49-F238E27FC236}">
                <a16:creationId xmlns:a16="http://schemas.microsoft.com/office/drawing/2014/main" id="{725EE13E-FD6F-EA28-FA48-E676C4847D61}"/>
              </a:ext>
            </a:extLst>
          </p:cNvPr>
          <p:cNvCxnSpPr>
            <a:cxnSpLocks/>
            <a:stCxn id="19" idx="4"/>
            <a:endCxn id="8" idx="0"/>
          </p:cNvCxnSpPr>
          <p:nvPr/>
        </p:nvCxnSpPr>
        <p:spPr>
          <a:xfrm>
            <a:off x="6958298" y="1310683"/>
            <a:ext cx="373" cy="35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ACF18115-1316-4979-8440-17D45E1FF3A6}"/>
              </a:ext>
            </a:extLst>
          </p:cNvPr>
          <p:cNvCxnSpPr>
            <a:cxnSpLocks/>
            <a:stCxn id="8" idx="2"/>
            <a:endCxn id="7" idx="0"/>
          </p:cNvCxnSpPr>
          <p:nvPr/>
        </p:nvCxnSpPr>
        <p:spPr>
          <a:xfrm flipH="1">
            <a:off x="6955283" y="2067956"/>
            <a:ext cx="3388" cy="4470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2C5A4D2-EB7C-5AB9-C27C-B27374AFB811}"/>
              </a:ext>
            </a:extLst>
          </p:cNvPr>
          <p:cNvCxnSpPr>
            <a:cxnSpLocks/>
            <a:stCxn id="7" idx="2"/>
            <a:endCxn id="4" idx="0"/>
          </p:cNvCxnSpPr>
          <p:nvPr/>
        </p:nvCxnSpPr>
        <p:spPr>
          <a:xfrm>
            <a:off x="6955283" y="2968812"/>
            <a:ext cx="3017" cy="7839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03AC94E4-A6EC-52EF-9E52-38EB62AF8F1E}"/>
              </a:ext>
            </a:extLst>
          </p:cNvPr>
          <p:cNvSpPr/>
          <p:nvPr/>
        </p:nvSpPr>
        <p:spPr>
          <a:xfrm>
            <a:off x="5828240" y="6029152"/>
            <a:ext cx="2260120"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API Server</a:t>
            </a:r>
          </a:p>
        </p:txBody>
      </p:sp>
      <p:cxnSp>
        <p:nvCxnSpPr>
          <p:cNvPr id="49" name="직선 화살표 연결선 48">
            <a:extLst>
              <a:ext uri="{FF2B5EF4-FFF2-40B4-BE49-F238E27FC236}">
                <a16:creationId xmlns:a16="http://schemas.microsoft.com/office/drawing/2014/main" id="{11D7BA5F-818D-0412-3C3D-5E87DC187B22}"/>
              </a:ext>
            </a:extLst>
          </p:cNvPr>
          <p:cNvCxnSpPr>
            <a:cxnSpLocks/>
            <a:stCxn id="6" idx="2"/>
            <a:endCxn id="47" idx="0"/>
          </p:cNvCxnSpPr>
          <p:nvPr/>
        </p:nvCxnSpPr>
        <p:spPr>
          <a:xfrm>
            <a:off x="6958299" y="5717247"/>
            <a:ext cx="1" cy="3119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E273EA8-A5C9-5C25-582D-DFDFC9424AF9}"/>
              </a:ext>
            </a:extLst>
          </p:cNvPr>
          <p:cNvSpPr txBox="1"/>
          <p:nvPr/>
        </p:nvSpPr>
        <p:spPr>
          <a:xfrm>
            <a:off x="6096148" y="3212650"/>
            <a:ext cx="862150"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invoke()</a:t>
            </a:r>
            <a:endParaRPr lang="ko-KR" altLang="en-US" sz="1200">
              <a:solidFill>
                <a:schemeClr val="tx1"/>
              </a:solidFill>
            </a:endParaRPr>
          </a:p>
        </p:txBody>
      </p:sp>
      <p:sp>
        <p:nvSpPr>
          <p:cNvPr id="10" name="TextBox 9">
            <a:extLst>
              <a:ext uri="{FF2B5EF4-FFF2-40B4-BE49-F238E27FC236}">
                <a16:creationId xmlns:a16="http://schemas.microsoft.com/office/drawing/2014/main" id="{53C69C9B-7C42-9421-319F-A91E8000D84D}"/>
              </a:ext>
            </a:extLst>
          </p:cNvPr>
          <p:cNvSpPr txBox="1"/>
          <p:nvPr/>
        </p:nvSpPr>
        <p:spPr>
          <a:xfrm>
            <a:off x="6958296" y="1320205"/>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request</a:t>
            </a:r>
            <a:endParaRPr lang="ko-KR" altLang="en-US" sz="1200">
              <a:solidFill>
                <a:schemeClr val="tx1"/>
              </a:solidFill>
            </a:endParaRPr>
          </a:p>
        </p:txBody>
      </p:sp>
      <p:sp>
        <p:nvSpPr>
          <p:cNvPr id="22" name="모서리가 둥근 직사각형 38">
            <a:extLst>
              <a:ext uri="{FF2B5EF4-FFF2-40B4-BE49-F238E27FC236}">
                <a16:creationId xmlns:a16="http://schemas.microsoft.com/office/drawing/2014/main" id="{FF18A366-618E-E0A5-D71B-CD34CEF84BF0}"/>
              </a:ext>
            </a:extLst>
          </p:cNvPr>
          <p:cNvSpPr/>
          <p:nvPr/>
        </p:nvSpPr>
        <p:spPr>
          <a:xfrm>
            <a:off x="8973554" y="3407211"/>
            <a:ext cx="2837949" cy="1144920"/>
          </a:xfrm>
          <a:prstGeom prst="roundRect">
            <a:avLst>
              <a:gd name="adj" fmla="val 538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tLang="ko-KR" sz="1400" b="1">
              <a:solidFill>
                <a:schemeClr val="tx1"/>
              </a:solidFill>
              <a:effectLst/>
            </a:endParaRPr>
          </a:p>
          <a:p>
            <a:pPr algn="ctr"/>
            <a:endParaRPr lang="en-US" altLang="ko-KR" sz="1400" b="1">
              <a:solidFill>
                <a:schemeClr val="tx1"/>
              </a:solidFill>
              <a:effectLst/>
            </a:endParaRPr>
          </a:p>
          <a:p>
            <a:pPr algn="ctr"/>
            <a:endParaRPr lang="en-US" altLang="ko-KR" sz="1400" b="1">
              <a:solidFill>
                <a:schemeClr val="tx1"/>
              </a:solidFill>
            </a:endParaRPr>
          </a:p>
          <a:p>
            <a:pPr algn="ctr"/>
            <a:endParaRPr lang="en-US" altLang="ko-KR" sz="1400" b="1">
              <a:solidFill>
                <a:schemeClr val="tx1"/>
              </a:solidFill>
              <a:effectLst/>
            </a:endParaRPr>
          </a:p>
          <a:p>
            <a:pPr algn="ctr"/>
            <a:endParaRPr lang="en-US" altLang="ko-KR" sz="1400" b="1">
              <a:solidFill>
                <a:schemeClr val="tx1"/>
              </a:solidFill>
            </a:endParaRPr>
          </a:p>
          <a:p>
            <a:pPr algn="ctr"/>
            <a:endParaRPr lang="en-US" altLang="ko-KR" sz="1400" b="1">
              <a:solidFill>
                <a:schemeClr val="tx1"/>
              </a:solidFill>
              <a:effectLst/>
            </a:endParaRPr>
          </a:p>
        </p:txBody>
      </p:sp>
      <p:sp>
        <p:nvSpPr>
          <p:cNvPr id="48" name="모서리가 둥근 직사각형 38">
            <a:extLst>
              <a:ext uri="{FF2B5EF4-FFF2-40B4-BE49-F238E27FC236}">
                <a16:creationId xmlns:a16="http://schemas.microsoft.com/office/drawing/2014/main" id="{963CC07B-2E67-6953-D60C-B88FE17B717F}"/>
              </a:ext>
            </a:extLst>
          </p:cNvPr>
          <p:cNvSpPr/>
          <p:nvPr/>
        </p:nvSpPr>
        <p:spPr>
          <a:xfrm>
            <a:off x="9086013" y="4036144"/>
            <a:ext cx="2621322" cy="406888"/>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HttpRequestValuesInitializer</a:t>
            </a:r>
            <a:endParaRPr lang="en-US" altLang="ko-KR" sz="1400" b="1">
              <a:solidFill>
                <a:schemeClr val="tx1"/>
              </a:solidFill>
              <a:effectLst/>
            </a:endParaRPr>
          </a:p>
        </p:txBody>
      </p:sp>
      <p:sp>
        <p:nvSpPr>
          <p:cNvPr id="50" name="모서리가 둥근 직사각형 38">
            <a:extLst>
              <a:ext uri="{FF2B5EF4-FFF2-40B4-BE49-F238E27FC236}">
                <a16:creationId xmlns:a16="http://schemas.microsoft.com/office/drawing/2014/main" id="{B35BADC0-967D-6FD0-A0EF-FEF1F82E75C3}"/>
              </a:ext>
            </a:extLst>
          </p:cNvPr>
          <p:cNvSpPr/>
          <p:nvPr/>
        </p:nvSpPr>
        <p:spPr>
          <a:xfrm>
            <a:off x="6083455" y="4582756"/>
            <a:ext cx="1749685"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ResponseFunction</a:t>
            </a:r>
            <a:endParaRPr lang="en-US" altLang="ko-KR" sz="1400" b="1">
              <a:solidFill>
                <a:schemeClr val="tx1"/>
              </a:solidFill>
              <a:effectLst/>
            </a:endParaRPr>
          </a:p>
        </p:txBody>
      </p:sp>
      <p:sp>
        <p:nvSpPr>
          <p:cNvPr id="70" name="TextBox 69">
            <a:extLst>
              <a:ext uri="{FF2B5EF4-FFF2-40B4-BE49-F238E27FC236}">
                <a16:creationId xmlns:a16="http://schemas.microsoft.com/office/drawing/2014/main" id="{B0B42F07-A8D9-E09D-CFAD-FC359C86573C}"/>
              </a:ext>
            </a:extLst>
          </p:cNvPr>
          <p:cNvSpPr txBox="1"/>
          <p:nvPr/>
        </p:nvSpPr>
        <p:spPr>
          <a:xfrm>
            <a:off x="7963716" y="5124590"/>
            <a:ext cx="2428812" cy="34624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200">
                <a:solidFill>
                  <a:schemeClr val="tx1"/>
                </a:solidFill>
                <a:effectLst/>
                <a:latin typeface="+mn-ea"/>
              </a:rPr>
              <a:t>https://localhost:8080/posts/1</a:t>
            </a:r>
          </a:p>
        </p:txBody>
      </p:sp>
      <p:sp>
        <p:nvSpPr>
          <p:cNvPr id="4" name="모서리가 둥근 직사각형 38">
            <a:extLst>
              <a:ext uri="{FF2B5EF4-FFF2-40B4-BE49-F238E27FC236}">
                <a16:creationId xmlns:a16="http://schemas.microsoft.com/office/drawing/2014/main" id="{564D5AD8-8C77-1813-543C-0567327FB3B9}"/>
              </a:ext>
            </a:extLst>
          </p:cNvPr>
          <p:cNvSpPr/>
          <p:nvPr/>
        </p:nvSpPr>
        <p:spPr>
          <a:xfrm>
            <a:off x="5686269" y="3752757"/>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HttpServiceMethod</a:t>
            </a:r>
            <a:endParaRPr lang="en-US" altLang="ko-KR" sz="1400" b="1">
              <a:solidFill>
                <a:schemeClr val="tx1"/>
              </a:solidFill>
              <a:effectLst/>
            </a:endParaRPr>
          </a:p>
        </p:txBody>
      </p:sp>
      <p:cxnSp>
        <p:nvCxnSpPr>
          <p:cNvPr id="16" name="직선 화살표 연결선 15">
            <a:extLst>
              <a:ext uri="{FF2B5EF4-FFF2-40B4-BE49-F238E27FC236}">
                <a16:creationId xmlns:a16="http://schemas.microsoft.com/office/drawing/2014/main" id="{4A153C86-C966-BB4A-06BC-CECAE6131F0A}"/>
              </a:ext>
            </a:extLst>
          </p:cNvPr>
          <p:cNvCxnSpPr>
            <a:cxnSpLocks/>
            <a:stCxn id="4" idx="3"/>
            <a:endCxn id="22" idx="1"/>
          </p:cNvCxnSpPr>
          <p:nvPr/>
        </p:nvCxnSpPr>
        <p:spPr>
          <a:xfrm flipV="1">
            <a:off x="8230331" y="3979671"/>
            <a:ext cx="74322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986B048B-9F46-A014-D279-194C94D61359}"/>
              </a:ext>
            </a:extLst>
          </p:cNvPr>
          <p:cNvCxnSpPr>
            <a:cxnSpLocks/>
            <a:stCxn id="4" idx="2"/>
            <a:endCxn id="50" idx="0"/>
          </p:cNvCxnSpPr>
          <p:nvPr/>
        </p:nvCxnSpPr>
        <p:spPr>
          <a:xfrm flipH="1">
            <a:off x="6958298" y="4206586"/>
            <a:ext cx="2" cy="3761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CD38B87F-C027-CCA0-1CA9-954EABB8B0DE}"/>
              </a:ext>
            </a:extLst>
          </p:cNvPr>
          <p:cNvSpPr/>
          <p:nvPr/>
        </p:nvSpPr>
        <p:spPr>
          <a:xfrm>
            <a:off x="198756" y="260778"/>
            <a:ext cx="28723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 </a:t>
            </a:r>
            <a:r>
              <a:rPr lang="ko-KR" altLang="en-US" b="1">
                <a:solidFill>
                  <a:schemeClr val="accent1">
                    <a:lumMod val="75000"/>
                  </a:schemeClr>
                </a:solidFill>
                <a:latin typeface="+mn-ea"/>
              </a:rPr>
              <a:t>초기화</a:t>
            </a:r>
          </a:p>
        </p:txBody>
      </p:sp>
      <p:sp>
        <p:nvSpPr>
          <p:cNvPr id="64" name="모서리가 둥근 직사각형 38">
            <a:extLst>
              <a:ext uri="{FF2B5EF4-FFF2-40B4-BE49-F238E27FC236}">
                <a16:creationId xmlns:a16="http://schemas.microsoft.com/office/drawing/2014/main" id="{B85ECD4E-F82A-4F6C-5773-647F52AA1E27}"/>
              </a:ext>
            </a:extLst>
          </p:cNvPr>
          <p:cNvSpPr/>
          <p:nvPr/>
        </p:nvSpPr>
        <p:spPr>
          <a:xfrm>
            <a:off x="9086013" y="3515251"/>
            <a:ext cx="2621322" cy="406888"/>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Method</a:t>
            </a:r>
            <a:endParaRPr lang="en-US" altLang="ko-KR" sz="1400" b="1">
              <a:solidFill>
                <a:schemeClr val="tx1"/>
              </a:solidFill>
              <a:effectLst/>
            </a:endParaRPr>
          </a:p>
        </p:txBody>
      </p:sp>
      <p:cxnSp>
        <p:nvCxnSpPr>
          <p:cNvPr id="80" name="연결선: 꺾임 79">
            <a:extLst>
              <a:ext uri="{FF2B5EF4-FFF2-40B4-BE49-F238E27FC236}">
                <a16:creationId xmlns:a16="http://schemas.microsoft.com/office/drawing/2014/main" id="{B51D0D60-BD3D-2491-6175-3890DF367D6C}"/>
              </a:ext>
            </a:extLst>
          </p:cNvPr>
          <p:cNvCxnSpPr>
            <a:cxnSpLocks/>
            <a:stCxn id="22" idx="2"/>
            <a:endCxn id="6" idx="3"/>
          </p:cNvCxnSpPr>
          <p:nvPr/>
        </p:nvCxnSpPr>
        <p:spPr>
          <a:xfrm rot="5400000">
            <a:off x="8523647" y="3621451"/>
            <a:ext cx="938202" cy="279956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2B74736C-CE46-7515-2229-0CC2C45A4669}"/>
              </a:ext>
            </a:extLst>
          </p:cNvPr>
          <p:cNvCxnSpPr>
            <a:cxnSpLocks/>
            <a:stCxn id="50" idx="2"/>
            <a:endCxn id="6" idx="0"/>
          </p:cNvCxnSpPr>
          <p:nvPr/>
        </p:nvCxnSpPr>
        <p:spPr>
          <a:xfrm>
            <a:off x="6958298" y="4989644"/>
            <a:ext cx="1" cy="273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8F5C69C9-34DF-75AB-C866-6B686A2607DE}"/>
              </a:ext>
            </a:extLst>
          </p:cNvPr>
          <p:cNvSpPr/>
          <p:nvPr/>
        </p:nvSpPr>
        <p:spPr>
          <a:xfrm>
            <a:off x="5461842" y="260778"/>
            <a:ext cx="359047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 </a:t>
            </a:r>
            <a:r>
              <a:rPr lang="ko-KR" altLang="en-US" b="1">
                <a:solidFill>
                  <a:schemeClr val="accent1">
                    <a:lumMod val="75000"/>
                  </a:schemeClr>
                </a:solidFill>
                <a:latin typeface="+mn-ea"/>
              </a:rPr>
              <a:t>처리 구조 이해</a:t>
            </a:r>
          </a:p>
        </p:txBody>
      </p:sp>
      <p:sp>
        <p:nvSpPr>
          <p:cNvPr id="110" name="모서리가 둥근 직사각형 9">
            <a:extLst>
              <a:ext uri="{FF2B5EF4-FFF2-40B4-BE49-F238E27FC236}">
                <a16:creationId xmlns:a16="http://schemas.microsoft.com/office/drawing/2014/main" id="{426776AF-A909-B973-531A-41F07766E521}"/>
              </a:ext>
            </a:extLst>
          </p:cNvPr>
          <p:cNvSpPr/>
          <p:nvPr/>
        </p:nvSpPr>
        <p:spPr>
          <a:xfrm>
            <a:off x="381566" y="791493"/>
            <a:ext cx="4213892" cy="1922680"/>
          </a:xfrm>
          <a:prstGeom prst="roundRect">
            <a:avLst>
              <a:gd name="adj" fmla="val 8188"/>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sz="2160"/>
          </a:p>
        </p:txBody>
      </p:sp>
      <p:sp>
        <p:nvSpPr>
          <p:cNvPr id="111" name="직사각형 110">
            <a:extLst>
              <a:ext uri="{FF2B5EF4-FFF2-40B4-BE49-F238E27FC236}">
                <a16:creationId xmlns:a16="http://schemas.microsoft.com/office/drawing/2014/main" id="{72C77827-37AD-4FF3-8B94-8AC029F9F32C}"/>
              </a:ext>
            </a:extLst>
          </p:cNvPr>
          <p:cNvSpPr/>
          <p:nvPr/>
        </p:nvSpPr>
        <p:spPr>
          <a:xfrm>
            <a:off x="603632" y="1343632"/>
            <a:ext cx="3228789" cy="551433"/>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pPr>
              <a:spcBef>
                <a:spcPts val="700"/>
              </a:spcBef>
            </a:pPr>
            <a:r>
              <a:rPr lang="en-US" altLang="ko-KR" sz="1200">
                <a:solidFill>
                  <a:srgbClr val="B3AE60"/>
                </a:solidFill>
                <a:effectLst/>
                <a:latin typeface="+mn-ea"/>
              </a:rPr>
              <a:t>@GetExchange </a:t>
            </a:r>
            <a:r>
              <a:rPr lang="en-US" altLang="ko-KR" sz="1200">
                <a:solidFill>
                  <a:srgbClr val="E8BA36"/>
                </a:solidFill>
                <a:effectLst/>
                <a:latin typeface="+mn-ea"/>
              </a:rPr>
              <a:t>(</a:t>
            </a:r>
            <a:r>
              <a:rPr lang="en-US" altLang="ko-KR" sz="1200">
                <a:solidFill>
                  <a:srgbClr val="6AAB73"/>
                </a:solidFill>
                <a:effectLst/>
                <a:latin typeface="+mn-ea"/>
              </a:rPr>
              <a:t>"/{</a:t>
            </a:r>
            <a:r>
              <a:rPr lang="en-US" altLang="ko-KR" sz="1200">
                <a:solidFill>
                  <a:srgbClr val="6AAB73"/>
                </a:solidFill>
                <a:latin typeface="+mn-ea"/>
              </a:rPr>
              <a:t>id}</a:t>
            </a:r>
            <a:r>
              <a:rPr lang="en-US" altLang="ko-KR" sz="1200">
                <a:solidFill>
                  <a:srgbClr val="6AAB73"/>
                </a:solidFill>
                <a:effectLst/>
                <a:latin typeface="+mn-ea"/>
              </a:rPr>
              <a:t>"</a:t>
            </a:r>
            <a:r>
              <a:rPr lang="en-US" altLang="ko-KR" sz="1200">
                <a:solidFill>
                  <a:srgbClr val="E8BA36"/>
                </a:solidFill>
                <a:effectLst/>
                <a:latin typeface="+mn-ea"/>
              </a:rPr>
              <a:t>)</a:t>
            </a:r>
            <a:endParaRPr lang="en-US" altLang="ko-KR" sz="1200" b="1">
              <a:solidFill>
                <a:srgbClr val="FFFF00"/>
              </a:solidFill>
              <a:latin typeface="+mn-ea"/>
            </a:endParaRPr>
          </a:p>
          <a:p>
            <a:pPr>
              <a:spcBef>
                <a:spcPts val="700"/>
              </a:spcBef>
            </a:pPr>
            <a:r>
              <a:rPr kumimoji="0" lang="ko-KR" altLang="ko-KR" sz="1200" b="0" i="0" u="none" strike="noStrike" cap="none" normalizeH="0" baseline="0">
                <a:ln>
                  <a:noFill/>
                </a:ln>
                <a:solidFill>
                  <a:srgbClr val="BCBEC4"/>
                </a:solidFill>
                <a:effectLst/>
                <a:latin typeface="Arial Unicode MS"/>
                <a:ea typeface="JetBrains Mono"/>
              </a:rPr>
              <a:t>Post </a:t>
            </a:r>
            <a:r>
              <a:rPr kumimoji="0" lang="ko-KR" altLang="ko-KR" sz="1200" b="0" i="0" u="none" strike="noStrike" cap="none" normalizeH="0" baseline="0">
                <a:ln>
                  <a:noFill/>
                </a:ln>
                <a:solidFill>
                  <a:srgbClr val="56A8F5"/>
                </a:solidFill>
                <a:effectLst/>
                <a:latin typeface="Arial Unicode MS"/>
                <a:ea typeface="JetBrains Mono"/>
              </a:rPr>
              <a:t>getPostById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@PathVariable </a:t>
            </a:r>
            <a:r>
              <a:rPr kumimoji="0" lang="ko-KR" altLang="ko-KR" sz="1200" b="0" i="0" u="none" strike="noStrike" cap="none" normalizeH="0" baseline="0">
                <a:ln>
                  <a:noFill/>
                </a:ln>
                <a:solidFill>
                  <a:srgbClr val="BCBEC4"/>
                </a:solidFill>
                <a:effectLst/>
                <a:latin typeface="Arial Unicode MS"/>
                <a:ea typeface="JetBrains Mono"/>
              </a:rPr>
              <a:t>Long id);</a:t>
            </a:r>
            <a:endParaRPr lang="en-US" altLang="ko-KR" sz="1200" b="1">
              <a:solidFill>
                <a:schemeClr val="bg1"/>
              </a:solidFill>
              <a:latin typeface="+mn-ea"/>
            </a:endParaRPr>
          </a:p>
        </p:txBody>
      </p:sp>
      <p:sp>
        <p:nvSpPr>
          <p:cNvPr id="112" name="직사각형 111">
            <a:extLst>
              <a:ext uri="{FF2B5EF4-FFF2-40B4-BE49-F238E27FC236}">
                <a16:creationId xmlns:a16="http://schemas.microsoft.com/office/drawing/2014/main" id="{99AA897D-4C81-3722-64EC-6C48EAEB784C}"/>
              </a:ext>
            </a:extLst>
          </p:cNvPr>
          <p:cNvSpPr/>
          <p:nvPr/>
        </p:nvSpPr>
        <p:spPr>
          <a:xfrm>
            <a:off x="371425" y="1056404"/>
            <a:ext cx="2444306" cy="307777"/>
          </a:xfrm>
          <a:prstGeom prst="rect">
            <a:avLst/>
          </a:prstGeom>
          <a:noFill/>
        </p:spPr>
        <p:txBody>
          <a:bodyPr wrap="square">
            <a:spAutoFit/>
          </a:bodyPr>
          <a:lstStyle/>
          <a:p>
            <a:r>
              <a:rPr kumimoji="0" lang="ko-KR" altLang="ko-KR" sz="1400" b="0" i="0" u="none" strike="noStrike" cap="none" normalizeH="0" baseline="0">
                <a:ln>
                  <a:noFill/>
                </a:ln>
                <a:solidFill>
                  <a:srgbClr val="CF8E6D"/>
                </a:solidFill>
                <a:effectLst/>
                <a:latin typeface="Arial Unicode MS"/>
                <a:ea typeface="JetBrains Mono"/>
              </a:rPr>
              <a:t>public interface </a:t>
            </a:r>
            <a:r>
              <a:rPr lang="en-US" altLang="ko-KR" sz="1400" b="1">
                <a:solidFill>
                  <a:schemeClr val="bg1"/>
                </a:solidFill>
              </a:rPr>
              <a:t>PostClient </a:t>
            </a:r>
            <a:r>
              <a:rPr lang="en-US" altLang="ko-KR" sz="1400">
                <a:solidFill>
                  <a:schemeClr val="bg1"/>
                </a:solidFill>
              </a:rPr>
              <a:t>{</a:t>
            </a:r>
            <a:endParaRPr lang="ko-KR" altLang="en-US" sz="1400">
              <a:solidFill>
                <a:schemeClr val="bg1"/>
              </a:solidFill>
            </a:endParaRPr>
          </a:p>
        </p:txBody>
      </p:sp>
      <p:sp>
        <p:nvSpPr>
          <p:cNvPr id="114" name="직사각형 113">
            <a:extLst>
              <a:ext uri="{FF2B5EF4-FFF2-40B4-BE49-F238E27FC236}">
                <a16:creationId xmlns:a16="http://schemas.microsoft.com/office/drawing/2014/main" id="{FB296A09-D9CD-29BA-CEE3-F21CE91BBB8D}"/>
              </a:ext>
            </a:extLst>
          </p:cNvPr>
          <p:cNvSpPr/>
          <p:nvPr/>
        </p:nvSpPr>
        <p:spPr>
          <a:xfrm>
            <a:off x="603632" y="1891147"/>
            <a:ext cx="3147754" cy="461665"/>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r>
              <a:rPr kumimoji="0" lang="ko-KR" altLang="ko-KR" sz="1200" b="0" i="0" u="none" strike="noStrike" cap="none" normalizeH="0" baseline="0">
                <a:ln>
                  <a:noFill/>
                </a:ln>
                <a:solidFill>
                  <a:srgbClr val="B3AE60"/>
                </a:solidFill>
                <a:effectLst/>
                <a:latin typeface="Arial Unicode MS"/>
                <a:ea typeface="JetBrains Mono"/>
              </a:rPr>
              <a:t>@PostExchange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Post </a:t>
            </a:r>
            <a:r>
              <a:rPr kumimoji="0" lang="ko-KR" altLang="ko-KR" sz="1200" b="0" i="0" u="none" strike="noStrike" cap="none" normalizeH="0" baseline="0">
                <a:ln>
                  <a:noFill/>
                </a:ln>
                <a:solidFill>
                  <a:srgbClr val="56A8F5"/>
                </a:solidFill>
                <a:effectLst/>
                <a:latin typeface="Arial Unicode MS"/>
                <a:ea typeface="JetBrains Mono"/>
              </a:rPr>
              <a:t>createPost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@RequestBody </a:t>
            </a:r>
            <a:r>
              <a:rPr kumimoji="0" lang="ko-KR" altLang="ko-KR" sz="1200" b="0" i="0" u="none" strike="noStrike" cap="none" normalizeH="0" baseline="0">
                <a:ln>
                  <a:noFill/>
                </a:ln>
                <a:solidFill>
                  <a:srgbClr val="BCBEC4"/>
                </a:solidFill>
                <a:effectLst/>
                <a:latin typeface="Arial Unicode MS"/>
                <a:ea typeface="JetBrains Mono"/>
              </a:rPr>
              <a:t>Post post);</a:t>
            </a:r>
            <a:endParaRPr lang="en-US" altLang="ko-KR" sz="1200">
              <a:solidFill>
                <a:schemeClr val="bg1">
                  <a:lumMod val="50000"/>
                </a:schemeClr>
              </a:solidFill>
              <a:latin typeface="+mn-ea"/>
            </a:endParaRPr>
          </a:p>
        </p:txBody>
      </p:sp>
      <p:sp>
        <p:nvSpPr>
          <p:cNvPr id="115" name="모서리가 둥근 직사각형 18">
            <a:extLst>
              <a:ext uri="{FF2B5EF4-FFF2-40B4-BE49-F238E27FC236}">
                <a16:creationId xmlns:a16="http://schemas.microsoft.com/office/drawing/2014/main" id="{BB859780-96D6-9246-E49E-65683ACC8387}"/>
              </a:ext>
            </a:extLst>
          </p:cNvPr>
          <p:cNvSpPr/>
          <p:nvPr/>
        </p:nvSpPr>
        <p:spPr>
          <a:xfrm>
            <a:off x="493559" y="3430514"/>
            <a:ext cx="3908198" cy="1199360"/>
          </a:xfrm>
          <a:prstGeom prst="roundRect">
            <a:avLst>
              <a:gd name="adj" fmla="val 8686"/>
            </a:avLst>
          </a:prstGeom>
          <a:solidFill>
            <a:schemeClr val="bg1">
              <a:lumMod val="95000"/>
            </a:schemeClr>
          </a:solidFill>
          <a:ln w="19050">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sz="2160">
              <a:solidFill>
                <a:schemeClr val="tx1"/>
              </a:solidFill>
            </a:endParaRPr>
          </a:p>
        </p:txBody>
      </p:sp>
      <p:sp>
        <p:nvSpPr>
          <p:cNvPr id="116" name="직사각형 115">
            <a:extLst>
              <a:ext uri="{FF2B5EF4-FFF2-40B4-BE49-F238E27FC236}">
                <a16:creationId xmlns:a16="http://schemas.microsoft.com/office/drawing/2014/main" id="{453D2908-8FBC-198D-E180-CD5E506E594B}"/>
              </a:ext>
            </a:extLst>
          </p:cNvPr>
          <p:cNvSpPr/>
          <p:nvPr/>
        </p:nvSpPr>
        <p:spPr>
          <a:xfrm>
            <a:off x="676372" y="3847210"/>
            <a:ext cx="3572313" cy="697050"/>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400">
                <a:solidFill>
                  <a:schemeClr val="tx1"/>
                </a:solidFill>
                <a:latin typeface="맑은 고딕" panose="020B0503020000020004" pitchFamily="50" charset="-127"/>
                <a:ea typeface="맑은 고딕" panose="020B0503020000020004" pitchFamily="50" charset="-127"/>
              </a:rPr>
              <a:t>Post getPostById(@PathVariable Long id);</a:t>
            </a:r>
          </a:p>
          <a:p>
            <a:pPr>
              <a:lnSpc>
                <a:spcPct val="150000"/>
              </a:lnSpc>
            </a:pPr>
            <a:r>
              <a:rPr lang="nn-NO" altLang="ko-KR" sz="1400">
                <a:solidFill>
                  <a:schemeClr val="tx1"/>
                </a:solidFill>
                <a:latin typeface="맑은 고딕" panose="020B0503020000020004" pitchFamily="50" charset="-127"/>
                <a:ea typeface="맑은 고딕" panose="020B0503020000020004" pitchFamily="50" charset="-127"/>
              </a:rPr>
              <a:t>Post createPost(@RequestBody Post post);</a:t>
            </a:r>
            <a:endParaRPr lang="en-US" altLang="ko-KR" sz="1400">
              <a:solidFill>
                <a:schemeClr val="tx1"/>
              </a:solidFill>
              <a:latin typeface="맑은 고딕" panose="020B0503020000020004" pitchFamily="50" charset="-127"/>
              <a:ea typeface="맑은 고딕" panose="020B0503020000020004" pitchFamily="50" charset="-127"/>
            </a:endParaRPr>
          </a:p>
        </p:txBody>
      </p:sp>
      <p:sp>
        <p:nvSpPr>
          <p:cNvPr id="117" name="직사각형 116">
            <a:extLst>
              <a:ext uri="{FF2B5EF4-FFF2-40B4-BE49-F238E27FC236}">
                <a16:creationId xmlns:a16="http://schemas.microsoft.com/office/drawing/2014/main" id="{CE45653C-FCD4-2BB8-2519-500F83910F86}"/>
              </a:ext>
            </a:extLst>
          </p:cNvPr>
          <p:cNvSpPr/>
          <p:nvPr/>
        </p:nvSpPr>
        <p:spPr>
          <a:xfrm>
            <a:off x="2062135" y="3442928"/>
            <a:ext cx="776467" cy="369332"/>
          </a:xfrm>
          <a:prstGeom prst="rect">
            <a:avLst/>
          </a:prstGeom>
          <a:noFill/>
        </p:spPr>
        <p:txBody>
          <a:bodyPr wrap="square">
            <a:spAutoFit/>
          </a:bodyPr>
          <a:lstStyle/>
          <a:p>
            <a:r>
              <a:rPr lang="en-US" altLang="ko-KR" b="1"/>
              <a:t>Proxy</a:t>
            </a:r>
            <a:endParaRPr lang="ko-KR" altLang="en-US" b="1"/>
          </a:p>
        </p:txBody>
      </p:sp>
      <p:cxnSp>
        <p:nvCxnSpPr>
          <p:cNvPr id="118" name="직선 연결선 61">
            <a:extLst>
              <a:ext uri="{FF2B5EF4-FFF2-40B4-BE49-F238E27FC236}">
                <a16:creationId xmlns:a16="http://schemas.microsoft.com/office/drawing/2014/main" id="{AE8DC79C-0D8B-AA76-5C1F-420EEC11B169}"/>
              </a:ext>
            </a:extLst>
          </p:cNvPr>
          <p:cNvCxnSpPr>
            <a:cxnSpLocks/>
          </p:cNvCxnSpPr>
          <p:nvPr/>
        </p:nvCxnSpPr>
        <p:spPr>
          <a:xfrm>
            <a:off x="485118" y="3816726"/>
            <a:ext cx="391663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0" name="아래쪽 화살표 11">
            <a:extLst>
              <a:ext uri="{FF2B5EF4-FFF2-40B4-BE49-F238E27FC236}">
                <a16:creationId xmlns:a16="http://schemas.microsoft.com/office/drawing/2014/main" id="{7A026E34-1054-A035-366A-B8C2888136E4}"/>
              </a:ext>
            </a:extLst>
          </p:cNvPr>
          <p:cNvSpPr/>
          <p:nvPr/>
        </p:nvSpPr>
        <p:spPr>
          <a:xfrm>
            <a:off x="2282874" y="2816228"/>
            <a:ext cx="334988" cy="447028"/>
          </a:xfrm>
          <a:prstGeom prst="down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sz="2160"/>
          </a:p>
        </p:txBody>
      </p:sp>
      <p:sp>
        <p:nvSpPr>
          <p:cNvPr id="122" name="모서리가 둥근 직사각형 32">
            <a:extLst>
              <a:ext uri="{FF2B5EF4-FFF2-40B4-BE49-F238E27FC236}">
                <a16:creationId xmlns:a16="http://schemas.microsoft.com/office/drawing/2014/main" id="{3BA0087F-A93B-D4D4-BB93-DCFD8D63EEBD}"/>
              </a:ext>
            </a:extLst>
          </p:cNvPr>
          <p:cNvSpPr/>
          <p:nvPr/>
        </p:nvSpPr>
        <p:spPr>
          <a:xfrm>
            <a:off x="932560" y="4964390"/>
            <a:ext cx="3035618" cy="1651699"/>
          </a:xfrm>
          <a:prstGeom prst="roundRect">
            <a:avLst>
              <a:gd name="adj" fmla="val 8686"/>
            </a:avLst>
          </a:prstGeom>
          <a:solidFill>
            <a:schemeClr val="bg1"/>
          </a:solidFill>
          <a:ln w="19050">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sz="1400">
                <a:solidFill>
                  <a:schemeClr val="tx1"/>
                </a:solidFill>
              </a:rPr>
              <a:t>HttpServiceMethodInterceptor</a:t>
            </a: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p:txBody>
      </p:sp>
      <p:cxnSp>
        <p:nvCxnSpPr>
          <p:cNvPr id="124" name="직선 화살표 연결선 123">
            <a:extLst>
              <a:ext uri="{FF2B5EF4-FFF2-40B4-BE49-F238E27FC236}">
                <a16:creationId xmlns:a16="http://schemas.microsoft.com/office/drawing/2014/main" id="{BFE35433-230D-9F05-0829-FE66FCD18FC5}"/>
              </a:ext>
            </a:extLst>
          </p:cNvPr>
          <p:cNvCxnSpPr>
            <a:cxnSpLocks/>
            <a:stCxn id="115" idx="2"/>
            <a:endCxn id="122" idx="0"/>
          </p:cNvCxnSpPr>
          <p:nvPr/>
        </p:nvCxnSpPr>
        <p:spPr>
          <a:xfrm>
            <a:off x="2447658" y="4629874"/>
            <a:ext cx="2711" cy="334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모서리가 둥근 직사각형 38">
            <a:extLst>
              <a:ext uri="{FF2B5EF4-FFF2-40B4-BE49-F238E27FC236}">
                <a16:creationId xmlns:a16="http://schemas.microsoft.com/office/drawing/2014/main" id="{2B0EB8E6-0101-D2D8-58DF-E56047849208}"/>
              </a:ext>
            </a:extLst>
          </p:cNvPr>
          <p:cNvSpPr/>
          <p:nvPr/>
        </p:nvSpPr>
        <p:spPr>
          <a:xfrm>
            <a:off x="1100790" y="5453756"/>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rPr>
              <a:t>HttpServiceMethod</a:t>
            </a:r>
            <a:endParaRPr lang="en-US" altLang="ko-KR" sz="1400">
              <a:solidFill>
                <a:schemeClr val="tx1"/>
              </a:solidFill>
              <a:effectLst/>
            </a:endParaRPr>
          </a:p>
        </p:txBody>
      </p:sp>
      <p:sp>
        <p:nvSpPr>
          <p:cNvPr id="153" name="모서리가 둥근 직사각형 38">
            <a:extLst>
              <a:ext uri="{FF2B5EF4-FFF2-40B4-BE49-F238E27FC236}">
                <a16:creationId xmlns:a16="http://schemas.microsoft.com/office/drawing/2014/main" id="{C3EE6CFC-3016-ADCD-5431-3FAA6A5306A3}"/>
              </a:ext>
            </a:extLst>
          </p:cNvPr>
          <p:cNvSpPr/>
          <p:nvPr/>
        </p:nvSpPr>
        <p:spPr>
          <a:xfrm>
            <a:off x="1100790" y="5993858"/>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rPr>
              <a:t>HttpServiceMethod</a:t>
            </a:r>
            <a:endParaRPr lang="en-US" altLang="ko-KR" sz="1400">
              <a:solidFill>
                <a:schemeClr val="tx1"/>
              </a:solidFill>
              <a:effectLst/>
            </a:endParaRPr>
          </a:p>
        </p:txBody>
      </p:sp>
      <p:cxnSp>
        <p:nvCxnSpPr>
          <p:cNvPr id="156" name="연결선: 꺾임 155">
            <a:extLst>
              <a:ext uri="{FF2B5EF4-FFF2-40B4-BE49-F238E27FC236}">
                <a16:creationId xmlns:a16="http://schemas.microsoft.com/office/drawing/2014/main" id="{63071066-56C4-8F26-AF40-4EB823D4F1A3}"/>
              </a:ext>
            </a:extLst>
          </p:cNvPr>
          <p:cNvCxnSpPr>
            <a:cxnSpLocks/>
            <a:stCxn id="122" idx="3"/>
            <a:endCxn id="7" idx="1"/>
          </p:cNvCxnSpPr>
          <p:nvPr/>
        </p:nvCxnSpPr>
        <p:spPr>
          <a:xfrm flipV="1">
            <a:off x="3968178" y="2741898"/>
            <a:ext cx="1628358" cy="3048342"/>
          </a:xfrm>
          <a:prstGeom prst="bentConnector3">
            <a:avLst>
              <a:gd name="adj1" fmla="val 5000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1" name="연결선: 꺾임 160">
            <a:extLst>
              <a:ext uri="{FF2B5EF4-FFF2-40B4-BE49-F238E27FC236}">
                <a16:creationId xmlns:a16="http://schemas.microsoft.com/office/drawing/2014/main" id="{025B0B87-7BAE-CAD4-BEEA-988DCCE7C884}"/>
              </a:ext>
            </a:extLst>
          </p:cNvPr>
          <p:cNvCxnSpPr>
            <a:cxnSpLocks/>
            <a:stCxn id="153" idx="3"/>
            <a:endCxn id="4" idx="1"/>
          </p:cNvCxnSpPr>
          <p:nvPr/>
        </p:nvCxnSpPr>
        <p:spPr>
          <a:xfrm flipV="1">
            <a:off x="3644852" y="3979672"/>
            <a:ext cx="2041417" cy="2241101"/>
          </a:xfrm>
          <a:prstGeom prst="bentConnector3">
            <a:avLst>
              <a:gd name="adj1" fmla="val 7353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5D6005BC-2C4F-8427-D69A-37F39B2FCAC3}"/>
              </a:ext>
            </a:extLst>
          </p:cNvPr>
          <p:cNvSpPr/>
          <p:nvPr/>
        </p:nvSpPr>
        <p:spPr>
          <a:xfrm>
            <a:off x="0" y="785905"/>
            <a:ext cx="2872325" cy="307777"/>
          </a:xfrm>
          <a:prstGeom prst="rect">
            <a:avLst/>
          </a:prstGeom>
          <a:noFill/>
        </p:spPr>
        <p:txBody>
          <a:bodyPr wrap="square">
            <a:spAutoFit/>
          </a:bodyPr>
          <a:lstStyle/>
          <a:p>
            <a:pPr algn="ctr"/>
            <a:r>
              <a:rPr kumimoji="0" lang="ko-KR" altLang="ko-KR" sz="1400" b="0" i="0" u="none" strike="noStrike" cap="none" normalizeH="0" baseline="0">
                <a:ln>
                  <a:noFill/>
                </a:ln>
                <a:solidFill>
                  <a:srgbClr val="B3AE60"/>
                </a:solidFill>
                <a:effectLst/>
                <a:latin typeface="Arial Unicode MS"/>
                <a:ea typeface="JetBrains Mono"/>
              </a:rPr>
              <a:t>@HttpExchange</a:t>
            </a:r>
            <a:r>
              <a:rPr kumimoji="0" lang="ko-KR" altLang="ko-KR" sz="1400" b="0" i="0" u="none" strike="noStrike" cap="none" normalizeH="0" baseline="0">
                <a:ln>
                  <a:noFill/>
                </a:ln>
                <a:solidFill>
                  <a:srgbClr val="BCBEC4"/>
                </a:solidFill>
                <a:effectLst/>
                <a:latin typeface="Arial Unicode MS"/>
                <a:ea typeface="JetBrains Mono"/>
              </a:rPr>
              <a:t>(</a:t>
            </a:r>
            <a:r>
              <a:rPr kumimoji="0" lang="ko-KR" altLang="ko-KR" sz="1400" b="0" i="0" u="none" strike="noStrike" cap="none" normalizeH="0" baseline="0">
                <a:ln>
                  <a:noFill/>
                </a:ln>
                <a:solidFill>
                  <a:srgbClr val="6AAB73"/>
                </a:solidFill>
                <a:effectLst/>
                <a:latin typeface="Arial Unicode MS"/>
                <a:ea typeface="JetBrains Mono"/>
              </a:rPr>
              <a:t>"/posts"</a:t>
            </a:r>
            <a:r>
              <a:rPr kumimoji="0" lang="ko-KR" altLang="ko-KR" sz="1400" b="0" i="0" u="none" strike="noStrike" cap="none" normalizeH="0" baseline="0">
                <a:ln>
                  <a:noFill/>
                </a:ln>
                <a:solidFill>
                  <a:srgbClr val="BCBEC4"/>
                </a:solidFill>
                <a:effectLst/>
                <a:latin typeface="Arial Unicode MS"/>
                <a:ea typeface="JetBrains Mono"/>
              </a:rPr>
              <a:t>)</a:t>
            </a:r>
            <a:endParaRPr lang="ko-KR" altLang="en-US" sz="1400" b="1">
              <a:solidFill>
                <a:schemeClr val="bg1"/>
              </a:solidFill>
            </a:endParaRPr>
          </a:p>
        </p:txBody>
      </p:sp>
      <p:sp>
        <p:nvSpPr>
          <p:cNvPr id="11" name="직사각형 10">
            <a:extLst>
              <a:ext uri="{FF2B5EF4-FFF2-40B4-BE49-F238E27FC236}">
                <a16:creationId xmlns:a16="http://schemas.microsoft.com/office/drawing/2014/main" id="{FAA43D56-2690-E556-4D2C-FA0863D99C52}"/>
              </a:ext>
            </a:extLst>
          </p:cNvPr>
          <p:cNvSpPr/>
          <p:nvPr/>
        </p:nvSpPr>
        <p:spPr>
          <a:xfrm>
            <a:off x="463165" y="2328662"/>
            <a:ext cx="213207" cy="307777"/>
          </a:xfrm>
          <a:prstGeom prst="rect">
            <a:avLst/>
          </a:prstGeom>
          <a:noFill/>
        </p:spPr>
        <p:txBody>
          <a:bodyPr wrap="square">
            <a:spAutoFit/>
          </a:bodyPr>
          <a:lstStyle/>
          <a:p>
            <a:r>
              <a:rPr lang="en-US" altLang="ko-KR" sz="1400" b="1">
                <a:solidFill>
                  <a:schemeClr val="bg1"/>
                </a:solidFill>
              </a:rPr>
              <a:t>}</a:t>
            </a:r>
            <a:endParaRPr lang="ko-KR" altLang="en-US" sz="1400">
              <a:solidFill>
                <a:schemeClr val="bg1"/>
              </a:solidFill>
            </a:endParaRPr>
          </a:p>
        </p:txBody>
      </p:sp>
      <p:sp>
        <p:nvSpPr>
          <p:cNvPr id="12" name="TextBox 11">
            <a:extLst>
              <a:ext uri="{FF2B5EF4-FFF2-40B4-BE49-F238E27FC236}">
                <a16:creationId xmlns:a16="http://schemas.microsoft.com/office/drawing/2014/main" id="{24A433FB-0106-E8DC-0C3C-78C7E89F54E0}"/>
              </a:ext>
            </a:extLst>
          </p:cNvPr>
          <p:cNvSpPr txBox="1"/>
          <p:nvPr/>
        </p:nvSpPr>
        <p:spPr>
          <a:xfrm>
            <a:off x="8934637" y="2817322"/>
            <a:ext cx="2920143" cy="577915"/>
          </a:xfrm>
          <a:prstGeom prst="rect">
            <a:avLst/>
          </a:prstGeom>
          <a:noFill/>
        </p:spPr>
        <p:txBody>
          <a:bodyPr wrap="square">
            <a:spAutoFit/>
          </a:bodyPr>
          <a:lstStyle/>
          <a:p>
            <a:pPr>
              <a:lnSpc>
                <a:spcPct val="150000"/>
              </a:lnSpc>
            </a:pPr>
            <a:r>
              <a:rPr lang="ko-KR" altLang="en-US" sz="1100">
                <a:latin typeface="Arial Unicode MS"/>
              </a:rPr>
              <a:t>메서드의 정보와 파라미터 정보를 조합하여 최종 요청 정보를 완성하여 </a:t>
            </a:r>
            <a:r>
              <a:rPr lang="en-US" altLang="ko-KR" sz="1100">
                <a:latin typeface="Arial Unicode MS"/>
              </a:rPr>
              <a:t>RestClient </a:t>
            </a:r>
            <a:r>
              <a:rPr lang="ko-KR" altLang="en-US" sz="1100">
                <a:latin typeface="Arial Unicode MS"/>
              </a:rPr>
              <a:t>에 전달한다</a:t>
            </a:r>
            <a:endParaRPr lang="ko-KR" altLang="en-US" sz="1100"/>
          </a:p>
        </p:txBody>
      </p:sp>
    </p:spTree>
    <p:extLst>
      <p:ext uri="{BB962C8B-B14F-4D97-AF65-F5344CB8AC3E}">
        <p14:creationId xmlns:p14="http://schemas.microsoft.com/office/powerpoint/2010/main" val="42709516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713730" y="2921169"/>
            <a:ext cx="1076455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요청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servlet/tree/httpRequestServletProsess</a:t>
            </a:r>
            <a:endParaRPr lang="ko-KR" altLang="en-US" sz="1400">
              <a:solidFill>
                <a:schemeClr val="accent1">
                  <a:lumMod val="75000"/>
                </a:schemeClr>
              </a:solidFill>
            </a:endParaRPr>
          </a:p>
        </p:txBody>
      </p:sp>
    </p:spTree>
    <p:extLst>
      <p:ext uri="{BB962C8B-B14F-4D97-AF65-F5344CB8AC3E}">
        <p14:creationId xmlns:p14="http://schemas.microsoft.com/office/powerpoint/2010/main" val="27609279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FA46E-7E0D-51BF-79EB-9E8A7FB8E9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356DDD7-ECDC-EDE3-AB2E-EAE76E7BE78F}"/>
              </a:ext>
            </a:extLst>
          </p:cNvPr>
          <p:cNvSpPr txBox="1"/>
          <p:nvPr/>
        </p:nvSpPr>
        <p:spPr>
          <a:xfrm>
            <a:off x="4526216" y="2921169"/>
            <a:ext cx="313957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Samples</a:t>
            </a:r>
          </a:p>
        </p:txBody>
      </p:sp>
      <p:sp>
        <p:nvSpPr>
          <p:cNvPr id="3" name="TextBox 2">
            <a:extLst>
              <a:ext uri="{FF2B5EF4-FFF2-40B4-BE49-F238E27FC236}">
                <a16:creationId xmlns:a16="http://schemas.microsoft.com/office/drawing/2014/main" id="{282F3A7E-9CE6-0769-9341-774F2186A65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3061493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14726F7-9E13-1A2C-B7B1-D2DD79EA7B0B}"/>
              </a:ext>
            </a:extLst>
          </p:cNvPr>
          <p:cNvPicPr>
            <a:picLocks noChangeAspect="1"/>
          </p:cNvPicPr>
          <p:nvPr/>
        </p:nvPicPr>
        <p:blipFill>
          <a:blip r:embed="rId2"/>
          <a:stretch>
            <a:fillRect/>
          </a:stretch>
        </p:blipFill>
        <p:spPr>
          <a:xfrm>
            <a:off x="2209800" y="653143"/>
            <a:ext cx="7772400" cy="5551714"/>
          </a:xfrm>
          <a:prstGeom prst="rect">
            <a:avLst/>
          </a:prstGeom>
        </p:spPr>
      </p:pic>
    </p:spTree>
    <p:extLst>
      <p:ext uri="{BB962C8B-B14F-4D97-AF65-F5344CB8AC3E}">
        <p14:creationId xmlns:p14="http://schemas.microsoft.com/office/powerpoint/2010/main" val="271381509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0FA02A09-49FC-0461-B832-2663660AE2D0}"/>
              </a:ext>
            </a:extLst>
          </p:cNvPr>
          <p:cNvPicPr>
            <a:picLocks noChangeAspect="1"/>
          </p:cNvPicPr>
          <p:nvPr/>
        </p:nvPicPr>
        <p:blipFill>
          <a:blip r:embed="rId2"/>
          <a:stretch>
            <a:fillRect/>
          </a:stretch>
        </p:blipFill>
        <p:spPr>
          <a:xfrm>
            <a:off x="2209800" y="1000125"/>
            <a:ext cx="7772400" cy="4857750"/>
          </a:xfrm>
          <a:prstGeom prst="rect">
            <a:avLst/>
          </a:prstGeom>
        </p:spPr>
      </p:pic>
    </p:spTree>
    <p:extLst>
      <p:ext uri="{BB962C8B-B14F-4D97-AF65-F5344CB8AC3E}">
        <p14:creationId xmlns:p14="http://schemas.microsoft.com/office/powerpoint/2010/main" val="14464269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85EE5D4-4F3E-9AAF-D8AC-A2E64757E80B}"/>
              </a:ext>
            </a:extLst>
          </p:cNvPr>
          <p:cNvPicPr>
            <a:picLocks noChangeAspect="1"/>
          </p:cNvPicPr>
          <p:nvPr/>
        </p:nvPicPr>
        <p:blipFill>
          <a:blip r:embed="rId2"/>
          <a:stretch>
            <a:fillRect/>
          </a:stretch>
        </p:blipFill>
        <p:spPr>
          <a:xfrm>
            <a:off x="2209800" y="765456"/>
            <a:ext cx="7772400" cy="5327087"/>
          </a:xfrm>
          <a:prstGeom prst="rect">
            <a:avLst/>
          </a:prstGeom>
        </p:spPr>
      </p:pic>
    </p:spTree>
    <p:extLst>
      <p:ext uri="{BB962C8B-B14F-4D97-AF65-F5344CB8AC3E}">
        <p14:creationId xmlns:p14="http://schemas.microsoft.com/office/powerpoint/2010/main" val="111194312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F0D9326-D6F4-2181-B8F7-312E561817F1}"/>
              </a:ext>
            </a:extLst>
          </p:cNvPr>
          <p:cNvPicPr>
            <a:picLocks noChangeAspect="1"/>
          </p:cNvPicPr>
          <p:nvPr/>
        </p:nvPicPr>
        <p:blipFill>
          <a:blip r:embed="rId2"/>
          <a:stretch>
            <a:fillRect/>
          </a:stretch>
        </p:blipFill>
        <p:spPr>
          <a:xfrm>
            <a:off x="2209800" y="730250"/>
            <a:ext cx="7772400" cy="5397500"/>
          </a:xfrm>
          <a:prstGeom prst="rect">
            <a:avLst/>
          </a:prstGeom>
        </p:spPr>
      </p:pic>
    </p:spTree>
    <p:extLst>
      <p:ext uri="{BB962C8B-B14F-4D97-AF65-F5344CB8AC3E}">
        <p14:creationId xmlns:p14="http://schemas.microsoft.com/office/powerpoint/2010/main" val="8321624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9A322B69-B0E7-DB04-0D94-785AA99BF340}"/>
              </a:ext>
            </a:extLst>
          </p:cNvPr>
          <p:cNvPicPr>
            <a:picLocks noChangeAspect="1"/>
          </p:cNvPicPr>
          <p:nvPr/>
        </p:nvPicPr>
        <p:blipFill>
          <a:blip r:embed="rId2"/>
          <a:stretch>
            <a:fillRect/>
          </a:stretch>
        </p:blipFill>
        <p:spPr>
          <a:xfrm>
            <a:off x="2209800" y="819150"/>
            <a:ext cx="7772400" cy="5219700"/>
          </a:xfrm>
          <a:prstGeom prst="rect">
            <a:avLst/>
          </a:prstGeom>
        </p:spPr>
      </p:pic>
    </p:spTree>
    <p:extLst>
      <p:ext uri="{BB962C8B-B14F-4D97-AF65-F5344CB8AC3E}">
        <p14:creationId xmlns:p14="http://schemas.microsoft.com/office/powerpoint/2010/main" val="24790037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776444" y="4978706"/>
            <a:ext cx="11315056" cy="610616"/>
          </a:xfrm>
          <a:prstGeom prst="rect">
            <a:avLst/>
          </a:prstGeom>
        </p:spPr>
        <p:txBody>
          <a:bodyPr wrap="square">
            <a:spAutoFit/>
          </a:bodyPr>
          <a:lstStyle/>
          <a:p>
            <a:pPr marL="285750" indent="-285750">
              <a:lnSpc>
                <a:spcPct val="150000"/>
              </a:lnSpc>
              <a:buFont typeface="Arial" panose="020B0604020202020204" pitchFamily="34" charset="0"/>
              <a:buChar char="•"/>
            </a:pPr>
            <a:r>
              <a:rPr lang="ko-KR" altLang="en-US" sz="1200">
                <a:latin typeface="+mj-lt"/>
              </a:rPr>
              <a:t>서블릿은 서블릿 컨테이너에서 생성되어 클라이언트의 요청을 동적으로 처리하고 응답한다</a:t>
            </a:r>
            <a:endParaRPr lang="en-US" altLang="ko-KR" sz="1200">
              <a:latin typeface="+mj-lt"/>
            </a:endParaRPr>
          </a:p>
          <a:p>
            <a:pPr marL="285750" indent="-285750">
              <a:lnSpc>
                <a:spcPct val="150000"/>
              </a:lnSpc>
              <a:buFont typeface="Arial" panose="020B0604020202020204" pitchFamily="34" charset="0"/>
              <a:buChar char="•"/>
            </a:pPr>
            <a:r>
              <a:rPr lang="ko-KR" altLang="en-US" sz="1200">
                <a:latin typeface="+mj-lt"/>
              </a:rPr>
              <a:t>매 요청마다 스레드가 생성 혹은 할당 되고 </a:t>
            </a:r>
            <a:r>
              <a:rPr lang="en-US" altLang="ko-KR" sz="1200">
                <a:latin typeface="+mj-lt"/>
              </a:rPr>
              <a:t>HttpServletrequest</a:t>
            </a:r>
            <a:r>
              <a:rPr lang="ko-KR" altLang="en-US" sz="1200">
                <a:latin typeface="+mj-lt"/>
              </a:rPr>
              <a:t> 객체를 통해 요청을 처리한 후 </a:t>
            </a:r>
            <a:r>
              <a:rPr lang="en-US" altLang="ko-KR" sz="1200">
                <a:latin typeface="+mj-lt"/>
              </a:rPr>
              <a:t>HttpServletresponse </a:t>
            </a:r>
            <a:r>
              <a:rPr lang="ko-KR" altLang="en-US" sz="1200">
                <a:latin typeface="+mj-lt"/>
              </a:rPr>
              <a:t>객체를 통해 응답하는 식으로 이루어진다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81519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요청</a:t>
            </a:r>
            <a:r>
              <a:rPr lang="en-US" altLang="ko-KR" b="1">
                <a:solidFill>
                  <a:schemeClr val="accent1">
                    <a:lumMod val="75000"/>
                  </a:schemeClr>
                </a:solidFill>
                <a:latin typeface="+mj-lt"/>
              </a:rPr>
              <a:t>/</a:t>
            </a:r>
            <a:r>
              <a:rPr lang="ko-KR" altLang="en-US" b="1">
                <a:solidFill>
                  <a:schemeClr val="accent1">
                    <a:lumMod val="75000"/>
                  </a:schemeClr>
                </a:solidFill>
                <a:latin typeface="+mj-lt"/>
              </a:rPr>
              <a:t>응답 구조</a:t>
            </a:r>
          </a:p>
        </p:txBody>
      </p:sp>
      <p:sp>
        <p:nvSpPr>
          <p:cNvPr id="19" name="직사각형 18">
            <a:extLst>
              <a:ext uri="{FF2B5EF4-FFF2-40B4-BE49-F238E27FC236}">
                <a16:creationId xmlns:a16="http://schemas.microsoft.com/office/drawing/2014/main" id="{A5AEB3F7-CA69-49D8-8A45-EC9708FCECB1}"/>
              </a:ext>
            </a:extLst>
          </p:cNvPr>
          <p:cNvSpPr/>
          <p:nvPr/>
        </p:nvSpPr>
        <p:spPr>
          <a:xfrm>
            <a:off x="5538459" y="1311925"/>
            <a:ext cx="3664879" cy="2933205"/>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17" name="원통형 16">
            <a:extLst>
              <a:ext uri="{FF2B5EF4-FFF2-40B4-BE49-F238E27FC236}">
                <a16:creationId xmlns:a16="http://schemas.microsoft.com/office/drawing/2014/main" id="{7867070C-7550-41D5-9F4D-F38E0B71E5E4}"/>
              </a:ext>
            </a:extLst>
          </p:cNvPr>
          <p:cNvSpPr/>
          <p:nvPr/>
        </p:nvSpPr>
        <p:spPr>
          <a:xfrm>
            <a:off x="7291726" y="1948020"/>
            <a:ext cx="1727851" cy="1639420"/>
          </a:xfrm>
          <a:prstGeom prst="can">
            <a:avLst>
              <a:gd name="adj" fmla="val 24275"/>
            </a:avLst>
          </a:prstGeom>
          <a:solidFill>
            <a:schemeClr val="bg2"/>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0" name="모서리가 둥근 직사각형 38">
            <a:extLst>
              <a:ext uri="{FF2B5EF4-FFF2-40B4-BE49-F238E27FC236}">
                <a16:creationId xmlns:a16="http://schemas.microsoft.com/office/drawing/2014/main" id="{8C451171-0408-42AA-B078-2DA51B12DF85}"/>
              </a:ext>
            </a:extLst>
          </p:cNvPr>
          <p:cNvSpPr/>
          <p:nvPr/>
        </p:nvSpPr>
        <p:spPr>
          <a:xfrm>
            <a:off x="7531653" y="2591159"/>
            <a:ext cx="1278418" cy="428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24" name="직사각형 23">
            <a:extLst>
              <a:ext uri="{FF2B5EF4-FFF2-40B4-BE49-F238E27FC236}">
                <a16:creationId xmlns:a16="http://schemas.microsoft.com/office/drawing/2014/main" id="{205FD7C1-DBA2-4265-A985-13BFF5174B4A}"/>
              </a:ext>
            </a:extLst>
          </p:cNvPr>
          <p:cNvSpPr/>
          <p:nvPr/>
        </p:nvSpPr>
        <p:spPr>
          <a:xfrm>
            <a:off x="7476163" y="2006276"/>
            <a:ext cx="1391984" cy="276999"/>
          </a:xfrm>
          <a:prstGeom prst="rect">
            <a:avLst/>
          </a:prstGeom>
        </p:spPr>
        <p:txBody>
          <a:bodyPr wrap="none">
            <a:spAutoFit/>
          </a:bodyPr>
          <a:lstStyle/>
          <a:p>
            <a:r>
              <a:rPr lang="en-US" altLang="ko-KR" sz="1200">
                <a:latin typeface="+mj-lt"/>
              </a:rPr>
              <a:t>Servlet Container</a:t>
            </a:r>
            <a:endParaRPr lang="ko-KR" altLang="en-US" sz="1200">
              <a:latin typeface="+mj-lt"/>
            </a:endParaRPr>
          </a:p>
        </p:txBody>
      </p:sp>
      <p:sp>
        <p:nvSpPr>
          <p:cNvPr id="25" name="직사각형 24">
            <a:extLst>
              <a:ext uri="{FF2B5EF4-FFF2-40B4-BE49-F238E27FC236}">
                <a16:creationId xmlns:a16="http://schemas.microsoft.com/office/drawing/2014/main" id="{F5CC1648-FFE8-4604-8EEB-FA1712505F5F}"/>
              </a:ext>
            </a:extLst>
          </p:cNvPr>
          <p:cNvSpPr/>
          <p:nvPr/>
        </p:nvSpPr>
        <p:spPr>
          <a:xfrm>
            <a:off x="6102792" y="1318628"/>
            <a:ext cx="662361" cy="369332"/>
          </a:xfrm>
          <a:prstGeom prst="rect">
            <a:avLst/>
          </a:prstGeom>
        </p:spPr>
        <p:txBody>
          <a:bodyPr wrap="none">
            <a:spAutoFit/>
          </a:bodyPr>
          <a:lstStyle/>
          <a:p>
            <a:r>
              <a:rPr lang="en-US" altLang="ko-KR" b="1">
                <a:latin typeface="+mj-lt"/>
              </a:rPr>
              <a:t>JVM</a:t>
            </a:r>
            <a:endParaRPr lang="ko-KR" altLang="en-US" b="1">
              <a:latin typeface="+mj-lt"/>
            </a:endParaRPr>
          </a:p>
        </p:txBody>
      </p:sp>
      <p:sp>
        <p:nvSpPr>
          <p:cNvPr id="18" name="타원 17">
            <a:extLst>
              <a:ext uri="{FF2B5EF4-FFF2-40B4-BE49-F238E27FC236}">
                <a16:creationId xmlns:a16="http://schemas.microsoft.com/office/drawing/2014/main" id="{1ABFB7A4-1A6E-4EDE-8822-B518A0F7E8A5}"/>
              </a:ext>
            </a:extLst>
          </p:cNvPr>
          <p:cNvSpPr/>
          <p:nvPr/>
        </p:nvSpPr>
        <p:spPr>
          <a:xfrm>
            <a:off x="2487837" y="2528074"/>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29" name="직사각형 28">
            <a:extLst>
              <a:ext uri="{FF2B5EF4-FFF2-40B4-BE49-F238E27FC236}">
                <a16:creationId xmlns:a16="http://schemas.microsoft.com/office/drawing/2014/main" id="{770051A2-6D82-4DC8-BCC6-0FFE0F83DD3B}"/>
              </a:ext>
            </a:extLst>
          </p:cNvPr>
          <p:cNvSpPr/>
          <p:nvPr/>
        </p:nvSpPr>
        <p:spPr>
          <a:xfrm>
            <a:off x="2529212" y="2732473"/>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26" name="직선 화살표 연결선 25">
            <a:extLst>
              <a:ext uri="{FF2B5EF4-FFF2-40B4-BE49-F238E27FC236}">
                <a16:creationId xmlns:a16="http://schemas.microsoft.com/office/drawing/2014/main" id="{D4A90D7F-B8D5-4F69-B9EE-F070981C061C}"/>
              </a:ext>
            </a:extLst>
          </p:cNvPr>
          <p:cNvCxnSpPr>
            <a:cxnSpLocks/>
          </p:cNvCxnSpPr>
          <p:nvPr/>
        </p:nvCxnSpPr>
        <p:spPr>
          <a:xfrm>
            <a:off x="3173637" y="2805656"/>
            <a:ext cx="41180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259F3A50-5DFA-44F2-9045-97B820DB64F8}"/>
              </a:ext>
            </a:extLst>
          </p:cNvPr>
          <p:cNvSpPr/>
          <p:nvPr/>
        </p:nvSpPr>
        <p:spPr>
          <a:xfrm>
            <a:off x="7639185" y="1694354"/>
            <a:ext cx="968535" cy="246221"/>
          </a:xfrm>
          <a:prstGeom prst="rect">
            <a:avLst/>
          </a:prstGeom>
        </p:spPr>
        <p:txBody>
          <a:bodyPr wrap="none">
            <a:spAutoFit/>
          </a:bodyPr>
          <a:lstStyle/>
          <a:p>
            <a:r>
              <a:rPr lang="en-US" altLang="ko-KR" sz="1000">
                <a:latin typeface="+mj-lt"/>
              </a:rPr>
              <a:t>Tomcat(WAS)</a:t>
            </a:r>
            <a:endParaRPr lang="ko-KR" altLang="en-US" sz="1000">
              <a:latin typeface="+mj-lt"/>
            </a:endParaRPr>
          </a:p>
        </p:txBody>
      </p:sp>
      <p:cxnSp>
        <p:nvCxnSpPr>
          <p:cNvPr id="38" name="직선 화살표 연결선 37">
            <a:extLst>
              <a:ext uri="{FF2B5EF4-FFF2-40B4-BE49-F238E27FC236}">
                <a16:creationId xmlns:a16="http://schemas.microsoft.com/office/drawing/2014/main" id="{D3109B76-F204-42A6-9ABD-F5E65C134585}"/>
              </a:ext>
            </a:extLst>
          </p:cNvPr>
          <p:cNvCxnSpPr>
            <a:cxnSpLocks/>
          </p:cNvCxnSpPr>
          <p:nvPr/>
        </p:nvCxnSpPr>
        <p:spPr>
          <a:xfrm flipH="1">
            <a:off x="3132264" y="2944154"/>
            <a:ext cx="41594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9F5E3B0-B67C-423B-A7A6-98575CB410FE}"/>
              </a:ext>
            </a:extLst>
          </p:cNvPr>
          <p:cNvSpPr txBox="1"/>
          <p:nvPr/>
        </p:nvSpPr>
        <p:spPr>
          <a:xfrm>
            <a:off x="3573379" y="2467807"/>
            <a:ext cx="1447194" cy="313547"/>
          </a:xfrm>
          <a:prstGeom prst="rect">
            <a:avLst/>
          </a:prstGeom>
          <a:noFill/>
        </p:spPr>
        <p:txBody>
          <a:bodyPr wrap="square">
            <a:spAutoFit/>
          </a:bodyPr>
          <a:lstStyle/>
          <a:p>
            <a:pPr algn="ctr">
              <a:lnSpc>
                <a:spcPct val="150000"/>
              </a:lnSpc>
            </a:pPr>
            <a:r>
              <a:rPr lang="en-US" altLang="ko-KR" sz="1100">
                <a:latin typeface="+mj-lt"/>
              </a:rPr>
              <a:t>GET /hello</a:t>
            </a:r>
            <a:endParaRPr lang="ko-KR" altLang="en-US" sz="1100">
              <a:latin typeface="+mj-lt"/>
            </a:endParaRPr>
          </a:p>
        </p:txBody>
      </p:sp>
      <p:sp>
        <p:nvSpPr>
          <p:cNvPr id="28" name="TextBox 27">
            <a:extLst>
              <a:ext uri="{FF2B5EF4-FFF2-40B4-BE49-F238E27FC236}">
                <a16:creationId xmlns:a16="http://schemas.microsoft.com/office/drawing/2014/main" id="{EE1A8C4D-DB1D-4A41-87B7-334C8349D1EA}"/>
              </a:ext>
            </a:extLst>
          </p:cNvPr>
          <p:cNvSpPr txBox="1"/>
          <p:nvPr/>
        </p:nvSpPr>
        <p:spPr>
          <a:xfrm>
            <a:off x="3881305" y="2929435"/>
            <a:ext cx="809673" cy="313547"/>
          </a:xfrm>
          <a:prstGeom prst="rect">
            <a:avLst/>
          </a:prstGeom>
          <a:noFill/>
        </p:spPr>
        <p:txBody>
          <a:bodyPr wrap="square">
            <a:spAutoFit/>
          </a:bodyPr>
          <a:lstStyle/>
          <a:p>
            <a:pPr algn="ctr">
              <a:lnSpc>
                <a:spcPct val="150000"/>
              </a:lnSpc>
            </a:pPr>
            <a:r>
              <a:rPr lang="en-US" altLang="ko-KR" sz="1100">
                <a:latin typeface="+mj-lt"/>
              </a:rPr>
              <a:t>200 OK</a:t>
            </a:r>
            <a:endParaRPr lang="ko-KR" altLang="en-US" sz="1100">
              <a:latin typeface="+mj-lt"/>
            </a:endParaRPr>
          </a:p>
        </p:txBody>
      </p:sp>
      <p:sp>
        <p:nvSpPr>
          <p:cNvPr id="4" name="모서리가 둥근 직사각형 38">
            <a:extLst>
              <a:ext uri="{FF2B5EF4-FFF2-40B4-BE49-F238E27FC236}">
                <a16:creationId xmlns:a16="http://schemas.microsoft.com/office/drawing/2014/main" id="{CBE597CA-1B36-0DDA-778A-BC0448FBC3E2}"/>
              </a:ext>
            </a:extLst>
          </p:cNvPr>
          <p:cNvSpPr/>
          <p:nvPr/>
        </p:nvSpPr>
        <p:spPr>
          <a:xfrm>
            <a:off x="5616121" y="2410676"/>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A7CCA595-2967-6832-8B8D-CD6921B9D545}"/>
              </a:ext>
            </a:extLst>
          </p:cNvPr>
          <p:cNvSpPr/>
          <p:nvPr/>
        </p:nvSpPr>
        <p:spPr>
          <a:xfrm>
            <a:off x="5616121" y="3040129"/>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Tree>
    <p:extLst>
      <p:ext uri="{BB962C8B-B14F-4D97-AF65-F5344CB8AC3E}">
        <p14:creationId xmlns:p14="http://schemas.microsoft.com/office/powerpoint/2010/main" val="125257464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EA44D325-FEB7-4FDC-92D2-D94BC197AA09}"/>
              </a:ext>
            </a:extLst>
          </p:cNvPr>
          <p:cNvGrpSpPr/>
          <p:nvPr/>
        </p:nvGrpSpPr>
        <p:grpSpPr>
          <a:xfrm>
            <a:off x="368790" y="2226026"/>
            <a:ext cx="283698" cy="283699"/>
            <a:chOff x="1075919" y="1284038"/>
            <a:chExt cx="283698" cy="283699"/>
          </a:xfrm>
        </p:grpSpPr>
        <p:sp>
          <p:nvSpPr>
            <p:cNvPr id="3" name="타원 2">
              <a:extLst>
                <a:ext uri="{FF2B5EF4-FFF2-40B4-BE49-F238E27FC236}">
                  <a16:creationId xmlns:a16="http://schemas.microsoft.com/office/drawing/2014/main" id="{E9962296-5F8A-4CE1-B780-3F256CFAB8B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 name="TextBox 3">
              <a:extLst>
                <a:ext uri="{FF2B5EF4-FFF2-40B4-BE49-F238E27FC236}">
                  <a16:creationId xmlns:a16="http://schemas.microsoft.com/office/drawing/2014/main" id="{8CFCE185-B6EF-40E1-98D3-4E1CEC1471B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5" name="그룹 4">
            <a:extLst>
              <a:ext uri="{FF2B5EF4-FFF2-40B4-BE49-F238E27FC236}">
                <a16:creationId xmlns:a16="http://schemas.microsoft.com/office/drawing/2014/main" id="{CED0D6C1-B235-43A4-B2C9-C2DF27BBE263}"/>
              </a:ext>
            </a:extLst>
          </p:cNvPr>
          <p:cNvGrpSpPr/>
          <p:nvPr/>
        </p:nvGrpSpPr>
        <p:grpSpPr>
          <a:xfrm>
            <a:off x="3265052" y="1226553"/>
            <a:ext cx="283698" cy="283699"/>
            <a:chOff x="1075919" y="1284038"/>
            <a:chExt cx="283698" cy="283699"/>
          </a:xfrm>
        </p:grpSpPr>
        <p:sp>
          <p:nvSpPr>
            <p:cNvPr id="6" name="타원 5">
              <a:extLst>
                <a:ext uri="{FF2B5EF4-FFF2-40B4-BE49-F238E27FC236}">
                  <a16:creationId xmlns:a16="http://schemas.microsoft.com/office/drawing/2014/main" id="{6BAC32A3-BE27-4E8A-92E2-58517D92E380}"/>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id="{F6589041-8B61-4349-BE49-68BCF09BDA87}"/>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8" name="그룹 7">
            <a:extLst>
              <a:ext uri="{FF2B5EF4-FFF2-40B4-BE49-F238E27FC236}">
                <a16:creationId xmlns:a16="http://schemas.microsoft.com/office/drawing/2014/main" id="{B030A5E9-D6B1-4378-A2B4-F4A010FE9D4A}"/>
              </a:ext>
            </a:extLst>
          </p:cNvPr>
          <p:cNvGrpSpPr/>
          <p:nvPr/>
        </p:nvGrpSpPr>
        <p:grpSpPr>
          <a:xfrm>
            <a:off x="5768134" y="1266878"/>
            <a:ext cx="283698" cy="283699"/>
            <a:chOff x="1075919" y="1284038"/>
            <a:chExt cx="283698" cy="283699"/>
          </a:xfrm>
        </p:grpSpPr>
        <p:sp>
          <p:nvSpPr>
            <p:cNvPr id="9" name="타원 8">
              <a:extLst>
                <a:ext uri="{FF2B5EF4-FFF2-40B4-BE49-F238E27FC236}">
                  <a16:creationId xmlns:a16="http://schemas.microsoft.com/office/drawing/2014/main" id="{D193835A-4A0F-4139-8F85-961CBA75147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0" name="TextBox 9">
              <a:extLst>
                <a:ext uri="{FF2B5EF4-FFF2-40B4-BE49-F238E27FC236}">
                  <a16:creationId xmlns:a16="http://schemas.microsoft.com/office/drawing/2014/main" id="{3D24F407-2606-41FE-B54D-BF94AB3EB58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1" name="그룹 10">
            <a:extLst>
              <a:ext uri="{FF2B5EF4-FFF2-40B4-BE49-F238E27FC236}">
                <a16:creationId xmlns:a16="http://schemas.microsoft.com/office/drawing/2014/main" id="{5479F758-E085-4BAA-A014-11D87AF6A282}"/>
              </a:ext>
            </a:extLst>
          </p:cNvPr>
          <p:cNvGrpSpPr/>
          <p:nvPr/>
        </p:nvGrpSpPr>
        <p:grpSpPr>
          <a:xfrm>
            <a:off x="8332192" y="1284037"/>
            <a:ext cx="283698" cy="283699"/>
            <a:chOff x="1075919" y="1284038"/>
            <a:chExt cx="283698" cy="283699"/>
          </a:xfrm>
        </p:grpSpPr>
        <p:sp>
          <p:nvSpPr>
            <p:cNvPr id="12" name="타원 11">
              <a:extLst>
                <a:ext uri="{FF2B5EF4-FFF2-40B4-BE49-F238E27FC236}">
                  <a16:creationId xmlns:a16="http://schemas.microsoft.com/office/drawing/2014/main" id="{6DF17FC3-F33E-4845-B363-63A1B0639CA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0CCFF9D9-E5A3-4768-8ECC-33D01B7C070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2DA062DB-87CB-4B35-AFF4-FEC983E904A9}"/>
              </a:ext>
            </a:extLst>
          </p:cNvPr>
          <p:cNvGrpSpPr/>
          <p:nvPr/>
        </p:nvGrpSpPr>
        <p:grpSpPr>
          <a:xfrm>
            <a:off x="3147897" y="3539318"/>
            <a:ext cx="283698" cy="283699"/>
            <a:chOff x="1075919" y="1284038"/>
            <a:chExt cx="283698" cy="283699"/>
          </a:xfrm>
        </p:grpSpPr>
        <p:sp>
          <p:nvSpPr>
            <p:cNvPr id="15" name="타원 14">
              <a:extLst>
                <a:ext uri="{FF2B5EF4-FFF2-40B4-BE49-F238E27FC236}">
                  <a16:creationId xmlns:a16="http://schemas.microsoft.com/office/drawing/2014/main" id="{88D7D801-C7FF-4234-9A34-4ADBB858C86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566C2685-BB28-4AAE-8037-18A1275B5A9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17" name="그룹 16">
            <a:extLst>
              <a:ext uri="{FF2B5EF4-FFF2-40B4-BE49-F238E27FC236}">
                <a16:creationId xmlns:a16="http://schemas.microsoft.com/office/drawing/2014/main" id="{BB5D5CC0-F00A-4456-B3D5-8009B35D443E}"/>
              </a:ext>
            </a:extLst>
          </p:cNvPr>
          <p:cNvGrpSpPr/>
          <p:nvPr/>
        </p:nvGrpSpPr>
        <p:grpSpPr>
          <a:xfrm>
            <a:off x="5609407" y="3544433"/>
            <a:ext cx="283698" cy="283699"/>
            <a:chOff x="1075919" y="1284038"/>
            <a:chExt cx="283698" cy="283699"/>
          </a:xfrm>
        </p:grpSpPr>
        <p:sp>
          <p:nvSpPr>
            <p:cNvPr id="18" name="타원 17">
              <a:extLst>
                <a:ext uri="{FF2B5EF4-FFF2-40B4-BE49-F238E27FC236}">
                  <a16:creationId xmlns:a16="http://schemas.microsoft.com/office/drawing/2014/main" id="{4BAFA8DB-C4EC-4812-9556-E842FECCAF8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 name="TextBox 18">
              <a:extLst>
                <a:ext uri="{FF2B5EF4-FFF2-40B4-BE49-F238E27FC236}">
                  <a16:creationId xmlns:a16="http://schemas.microsoft.com/office/drawing/2014/main" id="{349F1E4B-D37D-48F2-830F-B0A5478CB08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20" name="그룹 19">
            <a:extLst>
              <a:ext uri="{FF2B5EF4-FFF2-40B4-BE49-F238E27FC236}">
                <a16:creationId xmlns:a16="http://schemas.microsoft.com/office/drawing/2014/main" id="{3B541118-C682-491B-B944-BB36064DBFF8}"/>
              </a:ext>
            </a:extLst>
          </p:cNvPr>
          <p:cNvGrpSpPr/>
          <p:nvPr/>
        </p:nvGrpSpPr>
        <p:grpSpPr>
          <a:xfrm>
            <a:off x="8187543" y="3547425"/>
            <a:ext cx="283698" cy="283699"/>
            <a:chOff x="1075919" y="1284038"/>
            <a:chExt cx="283698" cy="283699"/>
          </a:xfrm>
        </p:grpSpPr>
        <p:sp>
          <p:nvSpPr>
            <p:cNvPr id="21" name="타원 20">
              <a:extLst>
                <a:ext uri="{FF2B5EF4-FFF2-40B4-BE49-F238E27FC236}">
                  <a16:creationId xmlns:a16="http://schemas.microsoft.com/office/drawing/2014/main" id="{D066DA1D-13AB-40E7-90AC-511E3A156B4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2" name="TextBox 21">
              <a:extLst>
                <a:ext uri="{FF2B5EF4-FFF2-40B4-BE49-F238E27FC236}">
                  <a16:creationId xmlns:a16="http://schemas.microsoft.com/office/drawing/2014/main" id="{63BC5731-2AB4-44C9-8AF1-A62F554D27B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3" name="그룹 22">
            <a:extLst>
              <a:ext uri="{FF2B5EF4-FFF2-40B4-BE49-F238E27FC236}">
                <a16:creationId xmlns:a16="http://schemas.microsoft.com/office/drawing/2014/main" id="{9C7CC62C-21C2-4C62-856D-088AE28DD772}"/>
              </a:ext>
            </a:extLst>
          </p:cNvPr>
          <p:cNvGrpSpPr/>
          <p:nvPr/>
        </p:nvGrpSpPr>
        <p:grpSpPr>
          <a:xfrm>
            <a:off x="9896881" y="2673214"/>
            <a:ext cx="283698" cy="283699"/>
            <a:chOff x="1075919" y="1284038"/>
            <a:chExt cx="283698" cy="283699"/>
          </a:xfrm>
        </p:grpSpPr>
        <p:sp>
          <p:nvSpPr>
            <p:cNvPr id="24" name="타원 23">
              <a:extLst>
                <a:ext uri="{FF2B5EF4-FFF2-40B4-BE49-F238E27FC236}">
                  <a16:creationId xmlns:a16="http://schemas.microsoft.com/office/drawing/2014/main" id="{52D4B549-C2B5-4F6E-8B6A-88AB555927E5}"/>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D585658-C719-4805-96B8-45DE8DB9C6F2}"/>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89EF112A-83FA-4467-9046-572CE33C1D78}"/>
              </a:ext>
            </a:extLst>
          </p:cNvPr>
          <p:cNvGrpSpPr/>
          <p:nvPr/>
        </p:nvGrpSpPr>
        <p:grpSpPr>
          <a:xfrm>
            <a:off x="3289746" y="5053718"/>
            <a:ext cx="283698" cy="283699"/>
            <a:chOff x="1075919" y="1284038"/>
            <a:chExt cx="283698" cy="283699"/>
          </a:xfrm>
        </p:grpSpPr>
        <p:sp>
          <p:nvSpPr>
            <p:cNvPr id="27" name="타원 26">
              <a:extLst>
                <a:ext uri="{FF2B5EF4-FFF2-40B4-BE49-F238E27FC236}">
                  <a16:creationId xmlns:a16="http://schemas.microsoft.com/office/drawing/2014/main" id="{818EFEEC-D285-47B0-A3F1-FB0F1E066BEE}"/>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5C152CF5-DC6F-4AA3-A31D-6E2E966BF38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grpSp>
        <p:nvGrpSpPr>
          <p:cNvPr id="29" name="그룹 28">
            <a:extLst>
              <a:ext uri="{FF2B5EF4-FFF2-40B4-BE49-F238E27FC236}">
                <a16:creationId xmlns:a16="http://schemas.microsoft.com/office/drawing/2014/main" id="{7E2CFB12-603A-410E-B578-7B3C95269859}"/>
              </a:ext>
            </a:extLst>
          </p:cNvPr>
          <p:cNvGrpSpPr/>
          <p:nvPr/>
        </p:nvGrpSpPr>
        <p:grpSpPr>
          <a:xfrm>
            <a:off x="9588612" y="4637586"/>
            <a:ext cx="437925" cy="283699"/>
            <a:chOff x="1014955" y="1284038"/>
            <a:chExt cx="437925" cy="283699"/>
          </a:xfrm>
        </p:grpSpPr>
        <p:sp>
          <p:nvSpPr>
            <p:cNvPr id="30" name="타원 29">
              <a:extLst>
                <a:ext uri="{FF2B5EF4-FFF2-40B4-BE49-F238E27FC236}">
                  <a16:creationId xmlns:a16="http://schemas.microsoft.com/office/drawing/2014/main" id="{D21914DF-1B76-4124-AFBB-3808731C1D8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1" name="TextBox 30">
              <a:extLst>
                <a:ext uri="{FF2B5EF4-FFF2-40B4-BE49-F238E27FC236}">
                  <a16:creationId xmlns:a16="http://schemas.microsoft.com/office/drawing/2014/main" id="{06A91548-4BB9-4C72-BFA6-277B2710543C}"/>
                </a:ext>
              </a:extLst>
            </p:cNvPr>
            <p:cNvSpPr txBox="1"/>
            <p:nvPr/>
          </p:nvSpPr>
          <p:spPr>
            <a:xfrm>
              <a:off x="1014955" y="1306127"/>
              <a:ext cx="437925" cy="261610"/>
            </a:xfrm>
            <a:prstGeom prst="rect">
              <a:avLst/>
            </a:prstGeom>
            <a:noFill/>
          </p:spPr>
          <p:txBody>
            <a:bodyPr wrap="square">
              <a:spAutoFit/>
            </a:bodyPr>
            <a:lstStyle/>
            <a:p>
              <a:pPr algn="ctr"/>
              <a:r>
                <a:rPr lang="en-US" altLang="ko-KR" sz="1100" b="1">
                  <a:solidFill>
                    <a:schemeClr val="bg1"/>
                  </a:solidFill>
                </a:rPr>
                <a:t>10</a:t>
              </a:r>
              <a:endParaRPr lang="ko-KR" altLang="en-US" sz="1100" b="1">
                <a:solidFill>
                  <a:schemeClr val="bg1"/>
                </a:solidFill>
              </a:endParaRPr>
            </a:p>
          </p:txBody>
        </p:sp>
      </p:grpSp>
      <p:grpSp>
        <p:nvGrpSpPr>
          <p:cNvPr id="32" name="그룹 31">
            <a:extLst>
              <a:ext uri="{FF2B5EF4-FFF2-40B4-BE49-F238E27FC236}">
                <a16:creationId xmlns:a16="http://schemas.microsoft.com/office/drawing/2014/main" id="{3C01CE7A-69BA-430D-967D-2308BC83E1B8}"/>
              </a:ext>
            </a:extLst>
          </p:cNvPr>
          <p:cNvGrpSpPr/>
          <p:nvPr/>
        </p:nvGrpSpPr>
        <p:grpSpPr>
          <a:xfrm>
            <a:off x="7704414" y="5994368"/>
            <a:ext cx="403259" cy="283699"/>
            <a:chOff x="1023664" y="1284038"/>
            <a:chExt cx="403259" cy="283699"/>
          </a:xfrm>
        </p:grpSpPr>
        <p:sp>
          <p:nvSpPr>
            <p:cNvPr id="33" name="타원 32">
              <a:extLst>
                <a:ext uri="{FF2B5EF4-FFF2-40B4-BE49-F238E27FC236}">
                  <a16:creationId xmlns:a16="http://schemas.microsoft.com/office/drawing/2014/main" id="{FEA14499-FB7E-403A-AB8A-8D3737090F1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4" name="TextBox 33">
              <a:extLst>
                <a:ext uri="{FF2B5EF4-FFF2-40B4-BE49-F238E27FC236}">
                  <a16:creationId xmlns:a16="http://schemas.microsoft.com/office/drawing/2014/main" id="{27192547-E729-4BBC-9F2B-A1B7A04D53C6}"/>
                </a:ext>
              </a:extLst>
            </p:cNvPr>
            <p:cNvSpPr txBox="1"/>
            <p:nvPr/>
          </p:nvSpPr>
          <p:spPr>
            <a:xfrm>
              <a:off x="1023664" y="1306127"/>
              <a:ext cx="403259" cy="261610"/>
            </a:xfrm>
            <a:prstGeom prst="rect">
              <a:avLst/>
            </a:prstGeom>
            <a:noFill/>
          </p:spPr>
          <p:txBody>
            <a:bodyPr wrap="square">
              <a:spAutoFit/>
            </a:bodyPr>
            <a:lstStyle/>
            <a:p>
              <a:pPr algn="ctr"/>
              <a:r>
                <a:rPr lang="en-US" altLang="ko-KR" sz="1100" b="1">
                  <a:solidFill>
                    <a:schemeClr val="bg1"/>
                  </a:solidFill>
                </a:rPr>
                <a:t>11</a:t>
              </a:r>
              <a:endParaRPr lang="ko-KR" altLang="en-US" sz="1100" b="1">
                <a:solidFill>
                  <a:schemeClr val="bg1"/>
                </a:solidFill>
              </a:endParaRPr>
            </a:p>
          </p:txBody>
        </p:sp>
      </p:grpSp>
    </p:spTree>
    <p:extLst>
      <p:ext uri="{BB962C8B-B14F-4D97-AF65-F5344CB8AC3E}">
        <p14:creationId xmlns:p14="http://schemas.microsoft.com/office/powerpoint/2010/main" val="975838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6AA7F-CF21-0F6B-873C-16C9FBB4D5DB}"/>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33B0E262-F81C-A358-A2DE-D75435DF9AB6}"/>
              </a:ext>
            </a:extLst>
          </p:cNvPr>
          <p:cNvSpPr/>
          <p:nvPr/>
        </p:nvSpPr>
        <p:spPr>
          <a:xfrm>
            <a:off x="172186" y="26281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2" name="TextBox 1">
            <a:extLst>
              <a:ext uri="{FF2B5EF4-FFF2-40B4-BE49-F238E27FC236}">
                <a16:creationId xmlns:a16="http://schemas.microsoft.com/office/drawing/2014/main" id="{D0355591-EA04-7A59-7CBD-1E92AE6CE7E7}"/>
              </a:ext>
            </a:extLst>
          </p:cNvPr>
          <p:cNvSpPr txBox="1"/>
          <p:nvPr/>
        </p:nvSpPr>
        <p:spPr>
          <a:xfrm>
            <a:off x="370896" y="588526"/>
            <a:ext cx="1182110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클라이언트의 다양한 데이터 포맷과 요청 유형에 따라 정보를 읽고 처리할 수 있는 </a:t>
            </a:r>
            <a:r>
              <a:rPr lang="en-US" altLang="ko-KR" sz="1200">
                <a:latin typeface="+mj-lt"/>
              </a:rPr>
              <a:t>API </a:t>
            </a:r>
            <a:r>
              <a:rPr lang="ko-KR" altLang="en-US" sz="1200">
                <a:latin typeface="+mj-lt"/>
              </a:rPr>
              <a:t>를 제공한다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요청을 처리하는 방식으로 </a:t>
            </a:r>
            <a:r>
              <a:rPr lang="en-US" altLang="ko-KR" sz="1200">
                <a:latin typeface="+mj-lt"/>
              </a:rPr>
              <a:t>URL </a:t>
            </a:r>
            <a:r>
              <a:rPr lang="ko-KR" altLang="en-US" sz="1200">
                <a:latin typeface="+mj-lt"/>
              </a:rPr>
              <a:t>쿼리 파라미터</a:t>
            </a:r>
            <a:r>
              <a:rPr lang="en-US" altLang="ko-KR" sz="1200">
                <a:latin typeface="+mj-lt"/>
              </a:rPr>
              <a:t>, </a:t>
            </a:r>
            <a:r>
              <a:rPr lang="ko-KR" altLang="en-US" sz="1200">
                <a:latin typeface="+mj-lt"/>
              </a:rPr>
              <a:t>폼 데이터</a:t>
            </a:r>
            <a:r>
              <a:rPr lang="en-US" altLang="ko-KR" sz="1200">
                <a:latin typeface="+mj-lt"/>
              </a:rPr>
              <a:t>(GET/POST), REST API </a:t>
            </a:r>
            <a:r>
              <a:rPr lang="ko-KR" altLang="en-US" sz="1200">
                <a:latin typeface="+mj-lt"/>
              </a:rPr>
              <a:t>처리 등 세 가지로 나누어 구분 할 수 있다</a:t>
            </a:r>
          </a:p>
        </p:txBody>
      </p:sp>
      <p:sp>
        <p:nvSpPr>
          <p:cNvPr id="3" name="직사각형 2">
            <a:extLst>
              <a:ext uri="{FF2B5EF4-FFF2-40B4-BE49-F238E27FC236}">
                <a16:creationId xmlns:a16="http://schemas.microsoft.com/office/drawing/2014/main" id="{BC480EF5-F627-678B-1BEE-FD880305A849}"/>
              </a:ext>
            </a:extLst>
          </p:cNvPr>
          <p:cNvSpPr/>
          <p:nvPr/>
        </p:nvSpPr>
        <p:spPr>
          <a:xfrm>
            <a:off x="172186" y="1625639"/>
            <a:ext cx="251703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URL </a:t>
            </a:r>
            <a:r>
              <a:rPr lang="ko-KR" altLang="en-US" b="1">
                <a:solidFill>
                  <a:schemeClr val="accent1">
                    <a:lumMod val="75000"/>
                  </a:schemeClr>
                </a:solidFill>
                <a:latin typeface="+mj-lt"/>
              </a:rPr>
              <a:t>쿼리 파라미터</a:t>
            </a:r>
          </a:p>
        </p:txBody>
      </p:sp>
      <p:sp>
        <p:nvSpPr>
          <p:cNvPr id="4" name="TextBox 3">
            <a:extLst>
              <a:ext uri="{FF2B5EF4-FFF2-40B4-BE49-F238E27FC236}">
                <a16:creationId xmlns:a16="http://schemas.microsoft.com/office/drawing/2014/main" id="{70276598-69E8-A6CF-FC80-8D39C7A0EE04}"/>
              </a:ext>
            </a:extLst>
          </p:cNvPr>
          <p:cNvSpPr txBox="1"/>
          <p:nvPr/>
        </p:nvSpPr>
        <p:spPr>
          <a:xfrm>
            <a:off x="370896" y="2025827"/>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URL </a:t>
            </a:r>
            <a:r>
              <a:rPr lang="ko-KR" altLang="en-US" sz="1200">
                <a:latin typeface="+mj-lt"/>
              </a:rPr>
              <a:t>쿼리 파라미터는 </a:t>
            </a:r>
            <a:r>
              <a:rPr lang="en-US" altLang="ko-KR" sz="1200">
                <a:latin typeface="+mj-lt"/>
              </a:rPr>
              <a:t>HTTP </a:t>
            </a:r>
            <a:r>
              <a:rPr lang="ko-KR" altLang="en-US" sz="1200">
                <a:latin typeface="+mj-lt"/>
              </a:rPr>
              <a:t>요청의 쿼리 문자열</a:t>
            </a:r>
            <a:r>
              <a:rPr lang="en-US" altLang="ko-KR" sz="1200">
                <a:latin typeface="+mj-lt"/>
              </a:rPr>
              <a:t>(Query String) </a:t>
            </a:r>
            <a:r>
              <a:rPr lang="ko-KR" altLang="en-US" sz="1200">
                <a:latin typeface="+mj-lt"/>
              </a:rPr>
              <a:t>에 포함되어 전달되며 이는 보통 </a:t>
            </a:r>
            <a:r>
              <a:rPr lang="en-US" altLang="ko-KR" sz="1200">
                <a:latin typeface="+mj-lt"/>
              </a:rPr>
              <a:t>GET </a:t>
            </a:r>
            <a:r>
              <a:rPr lang="ko-KR" altLang="en-US" sz="1200">
                <a:latin typeface="+mj-lt"/>
              </a:rPr>
              <a:t>요청에서 사용된다</a:t>
            </a:r>
            <a:endParaRPr lang="en-US" altLang="ko-KR" sz="1200">
              <a:latin typeface="+mj-lt"/>
            </a:endParaRPr>
          </a:p>
        </p:txBody>
      </p:sp>
      <p:sp>
        <p:nvSpPr>
          <p:cNvPr id="12" name="직사각형 11">
            <a:extLst>
              <a:ext uri="{FF2B5EF4-FFF2-40B4-BE49-F238E27FC236}">
                <a16:creationId xmlns:a16="http://schemas.microsoft.com/office/drawing/2014/main" id="{3D10CECD-39F8-F841-B075-63EAEA256EBD}"/>
              </a:ext>
            </a:extLst>
          </p:cNvPr>
          <p:cNvSpPr/>
          <p:nvPr/>
        </p:nvSpPr>
        <p:spPr>
          <a:xfrm>
            <a:off x="370896" y="2575513"/>
            <a:ext cx="1087157" cy="276999"/>
          </a:xfrm>
          <a:prstGeom prst="rect">
            <a:avLst/>
          </a:prstGeom>
        </p:spPr>
        <p:txBody>
          <a:bodyPr wrap="none">
            <a:spAutoFit/>
          </a:bodyPr>
          <a:lstStyle/>
          <a:p>
            <a:pPr marL="285750" indent="-285750">
              <a:buFont typeface="Arial" panose="020B0604020202020204" pitchFamily="34" charset="0"/>
              <a:buChar char="•"/>
            </a:pPr>
            <a:r>
              <a:rPr lang="ko-KR" altLang="en-US" sz="1200" b="1">
                <a:latin typeface="+mj-lt"/>
              </a:rPr>
              <a:t>주요 </a:t>
            </a:r>
            <a:r>
              <a:rPr lang="en-US" altLang="ko-KR" sz="1200" b="1">
                <a:latin typeface="+mj-lt"/>
              </a:rPr>
              <a:t>API</a:t>
            </a:r>
            <a:endParaRPr lang="ko-KR" altLang="en-US" sz="1200" b="1">
              <a:latin typeface="+mj-lt"/>
            </a:endParaRPr>
          </a:p>
        </p:txBody>
      </p:sp>
      <p:sp>
        <p:nvSpPr>
          <p:cNvPr id="20" name="Rectangle 1">
            <a:extLst>
              <a:ext uri="{FF2B5EF4-FFF2-40B4-BE49-F238E27FC236}">
                <a16:creationId xmlns:a16="http://schemas.microsoft.com/office/drawing/2014/main" id="{E8200386-D4A6-CA3A-AAE4-B35068085FD3}"/>
              </a:ext>
            </a:extLst>
          </p:cNvPr>
          <p:cNvSpPr>
            <a:spLocks noChangeArrowheads="1"/>
          </p:cNvSpPr>
          <p:nvPr/>
        </p:nvSpPr>
        <p:spPr bwMode="auto">
          <a:xfrm>
            <a:off x="733335" y="2866440"/>
            <a:ext cx="7512999" cy="8992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단일 파라미터 값을 반환한다</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getParameterValues</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다중 값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파라미터를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배열로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b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getParameterMap</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모든 파라미터를 </a:t>
            </a:r>
            <a:r>
              <a:rPr kumimoji="0" lang="ko-KR" altLang="ko-KR" sz="1100" b="0" i="0" u="none" strike="noStrike" cap="none" normalizeH="0" baseline="0">
                <a:ln>
                  <a:noFill/>
                </a:ln>
                <a:solidFill>
                  <a:srgbClr val="BCBEC4"/>
                </a:solidFill>
                <a:effectLst/>
                <a:latin typeface="Arial Unicode MS"/>
                <a:ea typeface="JetBrains Mono"/>
              </a:rPr>
              <a:t>Map&lt;String, String[]&gt;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형식으로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TextBox 21">
            <a:extLst>
              <a:ext uri="{FF2B5EF4-FFF2-40B4-BE49-F238E27FC236}">
                <a16:creationId xmlns:a16="http://schemas.microsoft.com/office/drawing/2014/main" id="{5DA3666D-DF0E-D12E-15B8-BACE5F82CAB6}"/>
              </a:ext>
            </a:extLst>
          </p:cNvPr>
          <p:cNvSpPr txBox="1"/>
          <p:nvPr/>
        </p:nvSpPr>
        <p:spPr>
          <a:xfrm>
            <a:off x="733335" y="3820971"/>
            <a:ext cx="5607307" cy="1164614"/>
          </a:xfrm>
          <a:prstGeom prst="rect">
            <a:avLst/>
          </a:prstGeom>
          <a:noFill/>
        </p:spPr>
        <p:txBody>
          <a:bodyPr wrap="square">
            <a:spAutoFit/>
          </a:bodyPr>
          <a:lstStyle/>
          <a:p>
            <a:pPr marL="342900" indent="-342900">
              <a:lnSpc>
                <a:spcPct val="150000"/>
              </a:lnSpc>
              <a:buFont typeface="+mj-lt"/>
              <a:buAutoNum type="arabicPeriod"/>
            </a:pPr>
            <a:r>
              <a:rPr lang="ko-KR" altLang="en-US" sz="1200">
                <a:latin typeface="+mj-lt"/>
              </a:rPr>
              <a:t>단일 파라미터</a:t>
            </a:r>
            <a:r>
              <a:rPr lang="en-US" altLang="ko-KR" sz="1200">
                <a:latin typeface="+mj-lt"/>
              </a:rPr>
              <a:t>: </a:t>
            </a:r>
            <a:r>
              <a:rPr lang="ko-KR" altLang="en-US" sz="1200">
                <a:latin typeface="+mj-lt"/>
              </a:rPr>
              <a:t>키</a:t>
            </a:r>
            <a:r>
              <a:rPr lang="en-US" altLang="ko-KR" sz="1200">
                <a:latin typeface="+mj-lt"/>
              </a:rPr>
              <a:t>-</a:t>
            </a:r>
            <a:r>
              <a:rPr lang="ko-KR" altLang="en-US" sz="1200">
                <a:latin typeface="+mj-lt"/>
              </a:rPr>
              <a:t>값 쌍으로 구성되며</a:t>
            </a:r>
            <a:r>
              <a:rPr lang="en-US" altLang="ko-KR" sz="1200">
                <a:latin typeface="+mj-lt"/>
              </a:rPr>
              <a:t> </a:t>
            </a:r>
            <a:r>
              <a:rPr lang="ko-KR" altLang="en-US" sz="1200">
                <a:latin typeface="+mj-lt"/>
              </a:rPr>
              <a:t>하나의 키에 단일 값이 매핑된다</a:t>
            </a:r>
            <a:r>
              <a:rPr lang="en-US" altLang="ko-KR" sz="1200">
                <a:latin typeface="+mj-lt"/>
              </a:rPr>
              <a:t> </a:t>
            </a:r>
          </a:p>
          <a:p>
            <a:pPr marL="800100" lvl="1" indent="-342900">
              <a:lnSpc>
                <a:spcPct val="150000"/>
              </a:lnSpc>
              <a:buFont typeface="Arial" panose="020B0604020202020204" pitchFamily="34" charset="0"/>
              <a:buChar char="•"/>
            </a:pPr>
            <a:r>
              <a:rPr lang="en-US" altLang="ko-KR" sz="1200" b="1">
                <a:latin typeface="+mj-lt"/>
              </a:rPr>
              <a:t>?name=leaven</a:t>
            </a:r>
          </a:p>
          <a:p>
            <a:pPr marL="342900" indent="-342900">
              <a:lnSpc>
                <a:spcPct val="150000"/>
              </a:lnSpc>
              <a:buFont typeface="+mj-lt"/>
              <a:buAutoNum type="arabicPeriod"/>
            </a:pPr>
            <a:r>
              <a:rPr lang="ko-KR" altLang="en-US" sz="1200">
                <a:latin typeface="+mj-lt"/>
              </a:rPr>
              <a:t>키가 동일한 복수 파라미터</a:t>
            </a:r>
            <a:r>
              <a:rPr lang="en-US" altLang="ko-KR" sz="1200">
                <a:latin typeface="+mj-lt"/>
              </a:rPr>
              <a:t>: </a:t>
            </a:r>
            <a:r>
              <a:rPr lang="ko-KR" altLang="en-US" sz="1200">
                <a:latin typeface="+mj-lt"/>
              </a:rPr>
              <a:t>하나의 키에 여러 값이 매핑된다</a:t>
            </a:r>
            <a:r>
              <a:rPr lang="en-US" altLang="ko-KR" sz="1200">
                <a:latin typeface="+mj-lt"/>
              </a:rPr>
              <a:t> </a:t>
            </a:r>
          </a:p>
          <a:p>
            <a:pPr marL="628650" lvl="1" indent="-171450">
              <a:lnSpc>
                <a:spcPct val="150000"/>
              </a:lnSpc>
              <a:buFont typeface="Arial" panose="020B0604020202020204" pitchFamily="34" charset="0"/>
              <a:buChar char="•"/>
            </a:pPr>
            <a:r>
              <a:rPr lang="en-US" altLang="ko-KR" sz="1200" b="1">
                <a:latin typeface="+mj-lt"/>
              </a:rPr>
              <a:t>?hobby=reading&amp;hobby=writing</a:t>
            </a:r>
            <a:r>
              <a:rPr lang="ko-KR" altLang="en-US" sz="1200" b="1">
                <a:latin typeface="+mj-lt"/>
              </a:rPr>
              <a:t> </a:t>
            </a:r>
            <a:endParaRPr lang="en-US" altLang="ko-KR" sz="1200" b="1">
              <a:latin typeface="+mj-lt"/>
            </a:endParaRPr>
          </a:p>
        </p:txBody>
      </p:sp>
      <p:sp>
        <p:nvSpPr>
          <p:cNvPr id="23" name="직사각형 22">
            <a:extLst>
              <a:ext uri="{FF2B5EF4-FFF2-40B4-BE49-F238E27FC236}">
                <a16:creationId xmlns:a16="http://schemas.microsoft.com/office/drawing/2014/main" id="{BFEA7A17-4B64-6FDB-2996-F4CA72A4F39D}"/>
              </a:ext>
            </a:extLst>
          </p:cNvPr>
          <p:cNvSpPr/>
          <p:nvPr/>
        </p:nvSpPr>
        <p:spPr>
          <a:xfrm>
            <a:off x="370896" y="5273575"/>
            <a:ext cx="1027845" cy="276999"/>
          </a:xfrm>
          <a:prstGeom prst="rect">
            <a:avLst/>
          </a:prstGeom>
        </p:spPr>
        <p:txBody>
          <a:bodyPr wrap="none">
            <a:spAutoFit/>
          </a:bodyPr>
          <a:lstStyle/>
          <a:p>
            <a:pPr marL="171450" indent="-171450">
              <a:buFont typeface="Arial" panose="020B0604020202020204" pitchFamily="34" charset="0"/>
              <a:buChar char="•"/>
            </a:pPr>
            <a:r>
              <a:rPr lang="ko-KR" altLang="en-US" sz="1200" b="1">
                <a:latin typeface="+mj-lt"/>
              </a:rPr>
              <a:t>주의 사항</a:t>
            </a:r>
          </a:p>
        </p:txBody>
      </p:sp>
      <p:sp>
        <p:nvSpPr>
          <p:cNvPr id="24" name="TextBox 23">
            <a:extLst>
              <a:ext uri="{FF2B5EF4-FFF2-40B4-BE49-F238E27FC236}">
                <a16:creationId xmlns:a16="http://schemas.microsoft.com/office/drawing/2014/main" id="{C9769C69-13EC-680E-470C-6F5D2A0A2C8E}"/>
              </a:ext>
            </a:extLst>
          </p:cNvPr>
          <p:cNvSpPr txBox="1"/>
          <p:nvPr/>
        </p:nvSpPr>
        <p:spPr>
          <a:xfrm>
            <a:off x="733335" y="5502448"/>
            <a:ext cx="1029229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URL</a:t>
            </a:r>
            <a:r>
              <a:rPr lang="ko-KR" altLang="en-US" sz="1200">
                <a:latin typeface="+mj-lt"/>
              </a:rPr>
              <a:t>에 민감한 정보를 포함하면 보안 위험이 있기 때문에 사용하면 위험하며 </a:t>
            </a:r>
            <a:r>
              <a:rPr lang="en-US" altLang="ko-KR" sz="1200">
                <a:latin typeface="+mj-lt"/>
              </a:rPr>
              <a:t>(</a:t>
            </a:r>
            <a:r>
              <a:rPr lang="ko-KR" altLang="en-US" sz="1200">
                <a:latin typeface="+mj-lt"/>
              </a:rPr>
              <a:t>예</a:t>
            </a:r>
            <a:r>
              <a:rPr lang="en-US" altLang="ko-KR" sz="1200">
                <a:latin typeface="+mj-lt"/>
              </a:rPr>
              <a:t>: </a:t>
            </a:r>
            <a:r>
              <a:rPr lang="ko-KR" altLang="en-US" sz="1200">
                <a:latin typeface="+mj-lt"/>
              </a:rPr>
              <a:t>비밀번호</a:t>
            </a:r>
            <a:r>
              <a:rPr lang="en-US" altLang="ko-KR" sz="1200">
                <a:latin typeface="+mj-lt"/>
              </a:rPr>
              <a:t>, </a:t>
            </a:r>
            <a:r>
              <a:rPr lang="ko-KR" altLang="en-US" sz="1200">
                <a:latin typeface="+mj-lt"/>
              </a:rPr>
              <a:t>개인정보</a:t>
            </a:r>
            <a:r>
              <a:rPr lang="en-US" altLang="ko-KR" sz="1200">
                <a:latin typeface="+mj-lt"/>
              </a:rPr>
              <a:t>) HTTPS</a:t>
            </a:r>
            <a:r>
              <a:rPr lang="ko-KR" altLang="en-US" sz="1200">
                <a:latin typeface="+mj-lt"/>
              </a:rPr>
              <a:t>를 사용해 암호화를 보장해야 한다</a:t>
            </a:r>
            <a:r>
              <a:rPr lang="en-US" altLang="ko-KR" sz="1200">
                <a:latin typeface="+mj-lt"/>
              </a:rPr>
              <a:t>.</a:t>
            </a:r>
          </a:p>
          <a:p>
            <a:pPr marL="171450" indent="-171450">
              <a:lnSpc>
                <a:spcPct val="150000"/>
              </a:lnSpc>
              <a:buFont typeface="Arial" panose="020B0604020202020204" pitchFamily="34" charset="0"/>
              <a:buChar char="•"/>
            </a:pPr>
            <a:r>
              <a:rPr lang="ko-KR" altLang="en-US" sz="1200">
                <a:latin typeface="+mj-lt"/>
              </a:rPr>
              <a:t>브라우저마다 </a:t>
            </a:r>
            <a:r>
              <a:rPr lang="en-US" altLang="ko-KR" sz="1200">
                <a:latin typeface="+mj-lt"/>
              </a:rPr>
              <a:t>URL </a:t>
            </a:r>
            <a:r>
              <a:rPr lang="ko-KR" altLang="en-US" sz="1200">
                <a:latin typeface="+mj-lt"/>
              </a:rPr>
              <a:t>길이에 제한이 있으므로</a:t>
            </a:r>
            <a:r>
              <a:rPr lang="en-US" altLang="ko-KR" sz="1200">
                <a:latin typeface="+mj-lt"/>
              </a:rPr>
              <a:t> </a:t>
            </a:r>
            <a:r>
              <a:rPr lang="ko-KR" altLang="en-US" sz="1200">
                <a:latin typeface="+mj-lt"/>
              </a:rPr>
              <a:t>대용량 데이터를 쿼리 파라미터로 전달하기 어렵다</a:t>
            </a:r>
            <a:endParaRPr lang="en-US" altLang="ko-KR" sz="1200">
              <a:latin typeface="+mj-lt"/>
            </a:endParaRPr>
          </a:p>
        </p:txBody>
      </p:sp>
    </p:spTree>
    <p:extLst>
      <p:ext uri="{BB962C8B-B14F-4D97-AF65-F5344CB8AC3E}">
        <p14:creationId xmlns:p14="http://schemas.microsoft.com/office/powerpoint/2010/main" val="1986799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52793-4173-1E7A-25C7-1D83E6FCAE48}"/>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91B11B27-290A-DDF7-E8FF-75A321D444E3}"/>
              </a:ext>
            </a:extLst>
          </p:cNvPr>
          <p:cNvSpPr/>
          <p:nvPr/>
        </p:nvSpPr>
        <p:spPr>
          <a:xfrm>
            <a:off x="69506" y="121692"/>
            <a:ext cx="3603872"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URL </a:t>
            </a:r>
            <a:r>
              <a:rPr lang="ko-KR" altLang="en-US" b="1">
                <a:solidFill>
                  <a:schemeClr val="accent1">
                    <a:lumMod val="75000"/>
                  </a:schemeClr>
                </a:solidFill>
                <a:latin typeface="+mj-lt"/>
              </a:rPr>
              <a:t>쿼리 파라미터 구현 예제</a:t>
            </a:r>
          </a:p>
        </p:txBody>
      </p:sp>
      <p:sp>
        <p:nvSpPr>
          <p:cNvPr id="9" name="Rectangle 3">
            <a:extLst>
              <a:ext uri="{FF2B5EF4-FFF2-40B4-BE49-F238E27FC236}">
                <a16:creationId xmlns:a16="http://schemas.microsoft.com/office/drawing/2014/main" id="{A1D93987-2B18-E428-EB07-7C01E092E32D}"/>
              </a:ext>
            </a:extLst>
          </p:cNvPr>
          <p:cNvSpPr>
            <a:spLocks noChangeArrowheads="1"/>
          </p:cNvSpPr>
          <p:nvPr/>
        </p:nvSpPr>
        <p:spPr bwMode="auto">
          <a:xfrm>
            <a:off x="449100" y="616584"/>
            <a:ext cx="5580726" cy="579100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urlParameterServlet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latin typeface="Arial Unicode MS"/>
                <a:ea typeface="JetBrains Mono"/>
              </a:rPr>
              <a:t>"/handleGetRequest"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UrlParameterServlet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 URL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요청 파라미터 처리</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name =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단수 파라미터</a:t>
            </a:r>
            <a:r>
              <a:rPr kumimoji="0" lang="ko-KR" altLang="ko-KR" sz="1100" b="0" i="0" u="none" strike="noStrike" cap="none" normalizeH="0" baseline="0">
                <a:ln>
                  <a:noFill/>
                </a:ln>
                <a:solidFill>
                  <a:srgbClr val="6AAB73"/>
                </a:solidFill>
                <a:effectLst/>
                <a:latin typeface="Arial Unicode MS"/>
                <a:ea typeface="JetBrains Mono"/>
              </a:rPr>
              <a:t> 'name': "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hobbies = request.getParameterValues(</a:t>
            </a:r>
            <a:r>
              <a:rPr kumimoji="0" lang="ko-KR" altLang="ko-KR" sz="1100" b="0" i="0" u="none" strike="noStrike" cap="none" normalizeH="0" baseline="0">
                <a:ln>
                  <a:noFill/>
                </a:ln>
                <a:solidFill>
                  <a:srgbClr val="6AAB73"/>
                </a:solidFill>
                <a:effectLst/>
                <a:latin typeface="Arial Unicode MS"/>
                <a:ea typeface="JetBrains Mono"/>
              </a:rPr>
              <a:t>"hobby"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복수 파라미터</a:t>
            </a:r>
            <a:r>
              <a:rPr kumimoji="0" lang="ko-KR" altLang="ko-KR" sz="1100" b="0" i="0" u="none" strike="noStrike" cap="none" normalizeH="0" baseline="0">
                <a:ln>
                  <a:noFill/>
                </a:ln>
                <a:solidFill>
                  <a:srgbClr val="6AAB73"/>
                </a:solidFill>
                <a:effectLst/>
                <a:latin typeface="Arial Unicode MS"/>
                <a:ea typeface="JetBrains Mono"/>
              </a:rPr>
              <a:t> 'hobby':"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(hobbies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(String hobby : hobbies)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a:t>
            </a:r>
            <a:r>
              <a:rPr kumimoji="0" lang="ko-KR" altLang="ko-KR" sz="1100" b="0" i="0" u="none" strike="noStrike" cap="none" normalizeH="0" baseline="0">
                <a:ln>
                  <a:noFill/>
                </a:ln>
                <a:solidFill>
                  <a:srgbClr val="6AAB73"/>
                </a:solidFill>
                <a:effectLst/>
                <a:latin typeface="Arial Unicode MS"/>
                <a:ea typeface="JetBrains Mono"/>
              </a:rPr>
              <a:t>" - " </a:t>
            </a:r>
            <a:r>
              <a:rPr kumimoji="0" lang="ko-KR" altLang="ko-KR" sz="1100" b="0" i="0" u="none" strike="noStrike" cap="none" normalizeH="0" baseline="0">
                <a:ln>
                  <a:noFill/>
                </a:ln>
                <a:solidFill>
                  <a:srgbClr val="BCBEC4"/>
                </a:solidFill>
                <a:effectLst/>
                <a:latin typeface="Arial Unicode MS"/>
                <a:ea typeface="JetBrains Mono"/>
              </a:rPr>
              <a:t>+ hobby);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String[]&gt; parameterMap = request.getParameterMap();</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모든 요청 파라미터</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parameterMap.forEach((key, value) -&gt;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response</a:t>
            </a:r>
            <a:r>
              <a:rPr kumimoji="0" lang="ko-KR" altLang="ko-KR" sz="1100" b="0" i="0" u="none" strike="noStrike" cap="none" normalizeH="0" baseline="0">
                <a:ln>
                  <a:noFill/>
                </a:ln>
                <a:solidFill>
                  <a:srgbClr val="BCBEC4"/>
                </a:solidFill>
                <a:effectLst/>
                <a:latin typeface="Arial Unicode MS"/>
                <a:ea typeface="JetBrains Mono"/>
              </a:rPr>
              <a:t>.getWriter().println(key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String.join(</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value));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5">
            <a:extLst>
              <a:ext uri="{FF2B5EF4-FFF2-40B4-BE49-F238E27FC236}">
                <a16:creationId xmlns:a16="http://schemas.microsoft.com/office/drawing/2014/main" id="{D2340DBA-1BF2-6298-7983-3343062AF654}"/>
              </a:ext>
            </a:extLst>
          </p:cNvPr>
          <p:cNvSpPr>
            <a:spLocks noChangeArrowheads="1"/>
          </p:cNvSpPr>
          <p:nvPr/>
        </p:nvSpPr>
        <p:spPr bwMode="auto">
          <a:xfrm>
            <a:off x="6241421" y="1792530"/>
            <a:ext cx="5501479" cy="1448795"/>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effectLst/>
                <a:latin typeface="Arial Unicode MS"/>
                <a:ea typeface="JetBrains Mono"/>
              </a:rPr>
              <a:t>=== URL </a:t>
            </a: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요청 파라미터 처리 </a:t>
            </a:r>
            <a:r>
              <a:rPr kumimoji="0" lang="ko-KR" altLang="ko-KR" sz="1000" b="0" i="0" u="none" strike="noStrike" cap="none" normalizeH="0" baseline="0">
                <a:ln>
                  <a:noFill/>
                </a:ln>
                <a:effectLst/>
                <a:latin typeface="Arial Unicode MS"/>
                <a:ea typeface="JetBrains Mono"/>
              </a:rPr>
              <a:t>===</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단수 파라미터 </a:t>
            </a:r>
            <a:r>
              <a:rPr kumimoji="0" lang="ko-KR" altLang="ko-KR" sz="1000" b="0" i="0" u="none" strike="noStrike" cap="none" normalizeH="0" baseline="0">
                <a:ln>
                  <a:noFill/>
                </a:ln>
                <a:effectLst/>
                <a:latin typeface="Arial Unicode MS"/>
                <a:ea typeface="JetBrains Mono"/>
              </a:rPr>
              <a:t>name: </a:t>
            </a:r>
            <a:r>
              <a:rPr kumimoji="0" lang="en-US" altLang="ko-KR" sz="1000" b="0" i="0" u="none" strike="noStrike" cap="none" normalizeH="0" baseline="0">
                <a:ln>
                  <a:noFill/>
                </a:ln>
                <a:effectLst/>
                <a:latin typeface="Arial Unicode MS"/>
                <a:ea typeface="JetBrains Mono"/>
              </a:rPr>
              <a:t>leaven</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복수 파라미터 </a:t>
            </a:r>
            <a:r>
              <a:rPr kumimoji="0" lang="ko-KR" altLang="ko-KR" sz="1000" b="0" i="0" u="none" strike="noStrike" cap="none" normalizeH="0" baseline="0">
                <a:ln>
                  <a:noFill/>
                </a:ln>
                <a:effectLst/>
                <a:latin typeface="Arial Unicode MS"/>
                <a:ea typeface="JetBrains Mono"/>
              </a:rPr>
              <a:t>hobby:</a:t>
            </a:r>
            <a:r>
              <a:rPr lang="en-US" altLang="ko-KR" sz="1000">
                <a:latin typeface="Arial Unicode MS"/>
                <a:ea typeface="JetBrains Mono"/>
              </a:rPr>
              <a:t> </a:t>
            </a:r>
            <a:r>
              <a:rPr kumimoji="0" lang="ko-KR" altLang="ko-KR" sz="1000" b="0" i="0" u="none" strike="noStrike" cap="none" normalizeH="0" baseline="0">
                <a:ln>
                  <a:noFill/>
                </a:ln>
                <a:effectLst/>
                <a:latin typeface="Arial Unicode MS"/>
                <a:ea typeface="JetBrains Mono"/>
              </a:rPr>
              <a:t>- reading</a:t>
            </a:r>
            <a:r>
              <a:rPr kumimoji="0" lang="en-US" altLang="ko-KR" sz="1000" b="0" i="0" u="none" strike="noStrike" cap="none" normalizeH="0" baseline="0">
                <a:ln>
                  <a:noFill/>
                </a:ln>
                <a:effectLst/>
                <a:latin typeface="Arial Unicode MS"/>
                <a:ea typeface="JetBrains Mono"/>
              </a:rPr>
              <a:t> </a:t>
            </a:r>
            <a:r>
              <a:rPr kumimoji="0" lang="ko-KR" altLang="ko-KR" sz="1000" b="0" i="0" u="none" strike="noStrike" cap="none" normalizeH="0" baseline="0">
                <a:ln>
                  <a:noFill/>
                </a:ln>
                <a:effectLst/>
                <a:latin typeface="Arial Unicode MS"/>
                <a:ea typeface="JetBrains Mono"/>
              </a:rPr>
              <a:t>- writing</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모든 요청 파라미터</a:t>
            </a:r>
            <a:r>
              <a:rPr kumimoji="0" lang="ko-KR" altLang="ko-KR" sz="1000" b="0" i="0" u="none" strike="noStrike" cap="none" normalizeH="0" baseline="0">
                <a:ln>
                  <a:noFill/>
                </a:ln>
                <a:effectLst/>
                <a:latin typeface="Arial Unicode MS"/>
                <a:ea typeface="JetBrains Mono"/>
              </a:rPr>
              <a:t>:</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Arial Unicode MS"/>
                <a:ea typeface="JetBrains Mono"/>
              </a:rPr>
              <a:t>name: </a:t>
            </a:r>
            <a:r>
              <a:rPr kumimoji="0" lang="en-US" altLang="ko-KR" sz="1000" b="0" i="0" u="none" strike="noStrike" cap="none" normalizeH="0" baseline="0">
                <a:ln>
                  <a:noFill/>
                </a:ln>
                <a:effectLst/>
                <a:latin typeface="Arial Unicode MS"/>
                <a:ea typeface="JetBrains Mono"/>
              </a:rPr>
              <a:t>leaven</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Arial Unicode MS"/>
                <a:ea typeface="JetBrains Mono"/>
              </a:rPr>
              <a:t>hobby: reading, writing</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B303A56A-7C13-44BF-006F-F9B8BBEEAD69}"/>
              </a:ext>
            </a:extLst>
          </p:cNvPr>
          <p:cNvSpPr/>
          <p:nvPr/>
        </p:nvSpPr>
        <p:spPr>
          <a:xfrm>
            <a:off x="6158052" y="1515531"/>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7FFD6901-A28C-AC91-B466-E67B5EE62792}"/>
              </a:ext>
            </a:extLst>
          </p:cNvPr>
          <p:cNvSpPr>
            <a:spLocks noChangeArrowheads="1"/>
          </p:cNvSpPr>
          <p:nvPr/>
        </p:nvSpPr>
        <p:spPr bwMode="auto">
          <a:xfrm>
            <a:off x="6241421" y="1023237"/>
            <a:ext cx="5501479" cy="4308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http://localhost:8080/handleGetRequest</a:t>
            </a:r>
            <a:r>
              <a:rPr kumimoji="0" lang="ko-KR" altLang="ko-KR" sz="1100" b="0" i="0" u="none" strike="noStrike" cap="none" normalizeH="0" baseline="0">
                <a:ln>
                  <a:noFill/>
                </a:ln>
                <a:solidFill>
                  <a:srgbClr val="FFC000"/>
                </a:solidFill>
                <a:effectLst/>
                <a:latin typeface="Arial Unicode MS"/>
                <a:ea typeface="JetBrains Mono"/>
              </a:rPr>
              <a:t>?name=</a:t>
            </a:r>
            <a:r>
              <a:rPr kumimoji="0" lang="en-US" altLang="ko-KR" sz="1100" b="0" i="0" u="none" strike="noStrike" cap="none" normalizeH="0" baseline="0">
                <a:ln>
                  <a:noFill/>
                </a:ln>
                <a:solidFill>
                  <a:srgbClr val="FFC000"/>
                </a:solidFill>
                <a:effectLst/>
                <a:latin typeface="Arial Unicode MS"/>
                <a:ea typeface="JetBrains Mono"/>
              </a:rPr>
              <a:t>leaven</a:t>
            </a:r>
            <a:r>
              <a:rPr kumimoji="0" lang="ko-KR" altLang="ko-KR" sz="1100" b="0" i="0" u="none" strike="noStrike" cap="none" normalizeH="0" baseline="0">
                <a:ln>
                  <a:noFill/>
                </a:ln>
                <a:solidFill>
                  <a:srgbClr val="FFC000"/>
                </a:solidFill>
                <a:effectLst/>
                <a:latin typeface="Arial Unicode MS"/>
                <a:ea typeface="JetBrains Mono"/>
              </a:rPr>
              <a:t>&amp;hobby=reading&amp;hobby=writing</a:t>
            </a:r>
            <a:endParaRPr kumimoji="0" lang="ko-KR" altLang="ko-KR" sz="1100" b="0" i="0" u="none" strike="noStrike" cap="none" normalizeH="0" baseline="0">
              <a:ln>
                <a:noFill/>
              </a:ln>
              <a:solidFill>
                <a:srgbClr val="FFC000"/>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D41F25FC-00D2-55E3-3E43-61661503CD78}"/>
              </a:ext>
            </a:extLst>
          </p:cNvPr>
          <p:cNvSpPr/>
          <p:nvPr/>
        </p:nvSpPr>
        <p:spPr>
          <a:xfrm>
            <a:off x="6158052" y="823217"/>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2384625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8ED67-475B-E8BB-DBCA-8A97464576F7}"/>
            </a:ext>
          </a:extLst>
        </p:cNvPr>
        <p:cNvGrpSpPr/>
        <p:nvPr/>
      </p:nvGrpSpPr>
      <p:grpSpPr>
        <a:xfrm>
          <a:off x="0" y="0"/>
          <a:ext cx="0" cy="0"/>
          <a:chOff x="0" y="0"/>
          <a:chExt cx="0" cy="0"/>
        </a:xfrm>
      </p:grpSpPr>
      <p:sp>
        <p:nvSpPr>
          <p:cNvPr id="20" name="Rectangle 1">
            <a:extLst>
              <a:ext uri="{FF2B5EF4-FFF2-40B4-BE49-F238E27FC236}">
                <a16:creationId xmlns:a16="http://schemas.microsoft.com/office/drawing/2014/main" id="{3F5949F6-419F-75A7-6970-FFAE3DBE342F}"/>
              </a:ext>
            </a:extLst>
          </p:cNvPr>
          <p:cNvSpPr>
            <a:spLocks noChangeArrowheads="1"/>
          </p:cNvSpPr>
          <p:nvPr/>
        </p:nvSpPr>
        <p:spPr bwMode="auto">
          <a:xfrm>
            <a:off x="1050413" y="4695080"/>
            <a:ext cx="8316171" cy="8992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단일 파라미터 값을 반환한다</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getParameterValues</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다중 값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파라미터를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배열로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b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getParameterMap</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모든 파라미터를 </a:t>
            </a:r>
            <a:r>
              <a:rPr kumimoji="0" lang="ko-KR" altLang="ko-KR" sz="1100" b="0" i="0" u="none" strike="noStrike" cap="none" normalizeH="0" baseline="0">
                <a:ln>
                  <a:noFill/>
                </a:ln>
                <a:solidFill>
                  <a:srgbClr val="BCBEC4"/>
                </a:solidFill>
                <a:effectLst/>
                <a:latin typeface="Arial Unicode MS"/>
                <a:ea typeface="JetBrains Mono"/>
              </a:rPr>
              <a:t>Map&lt;String, String[]&gt;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형식으로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4E21B783-416D-E72D-8996-1C1A0D1DEA60}"/>
              </a:ext>
            </a:extLst>
          </p:cNvPr>
          <p:cNvSpPr/>
          <p:nvPr/>
        </p:nvSpPr>
        <p:spPr>
          <a:xfrm>
            <a:off x="172186" y="262813"/>
            <a:ext cx="2523448"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FORM </a:t>
            </a:r>
            <a:r>
              <a:rPr lang="ko-KR" altLang="en-US" b="1">
                <a:solidFill>
                  <a:schemeClr val="accent1">
                    <a:lumMod val="75000"/>
                  </a:schemeClr>
                </a:solidFill>
                <a:latin typeface="+mj-lt"/>
              </a:rPr>
              <a:t>데이터 처리</a:t>
            </a:r>
          </a:p>
        </p:txBody>
      </p:sp>
      <p:sp>
        <p:nvSpPr>
          <p:cNvPr id="6" name="TextBox 5">
            <a:extLst>
              <a:ext uri="{FF2B5EF4-FFF2-40B4-BE49-F238E27FC236}">
                <a16:creationId xmlns:a16="http://schemas.microsoft.com/office/drawing/2014/main" id="{7C0B7248-2D37-D260-BD01-FCB20028BBBA}"/>
              </a:ext>
            </a:extLst>
          </p:cNvPr>
          <p:cNvSpPr txBox="1"/>
          <p:nvPr/>
        </p:nvSpPr>
        <p:spPr>
          <a:xfrm>
            <a:off x="370897" y="699624"/>
            <a:ext cx="923632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FORM </a:t>
            </a:r>
            <a:r>
              <a:rPr lang="ko-KR" altLang="en-US" sz="1200">
                <a:latin typeface="+mj-lt"/>
              </a:rPr>
              <a:t>데이터는 </a:t>
            </a:r>
            <a:r>
              <a:rPr lang="en-US" altLang="ko-KR" sz="1200">
                <a:latin typeface="+mj-lt"/>
              </a:rPr>
              <a:t>HTML &lt;form&gt; </a:t>
            </a:r>
            <a:r>
              <a:rPr lang="ko-KR" altLang="en-US" sz="1200">
                <a:latin typeface="+mj-lt"/>
              </a:rPr>
              <a:t>태그를 통해 클라이언트에서 서버로 전달되며</a:t>
            </a:r>
            <a:r>
              <a:rPr lang="en-US" altLang="ko-KR" sz="1200">
                <a:latin typeface="+mj-lt"/>
              </a:rPr>
              <a:t> </a:t>
            </a:r>
            <a:r>
              <a:rPr lang="ko-KR" altLang="en-US" sz="1200">
                <a:latin typeface="+mj-lt"/>
              </a:rPr>
              <a:t>데이터는 요청 메서드에 따라 다르게 처리된다</a:t>
            </a:r>
          </a:p>
        </p:txBody>
      </p:sp>
      <p:sp>
        <p:nvSpPr>
          <p:cNvPr id="8" name="TextBox 7">
            <a:extLst>
              <a:ext uri="{FF2B5EF4-FFF2-40B4-BE49-F238E27FC236}">
                <a16:creationId xmlns:a16="http://schemas.microsoft.com/office/drawing/2014/main" id="{836E4538-4EBD-ED2A-1A91-11E758FFB2C0}"/>
              </a:ext>
            </a:extLst>
          </p:cNvPr>
          <p:cNvSpPr txBox="1"/>
          <p:nvPr/>
        </p:nvSpPr>
        <p:spPr>
          <a:xfrm>
            <a:off x="370897" y="1314475"/>
            <a:ext cx="10168766" cy="338060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latin typeface="+mj-lt"/>
              </a:rPr>
              <a:t>GET </a:t>
            </a:r>
            <a:r>
              <a:rPr lang="ko-KR" altLang="en-US" sz="1200" b="1">
                <a:latin typeface="+mj-lt"/>
              </a:rPr>
              <a:t>방식</a:t>
            </a:r>
          </a:p>
          <a:p>
            <a:pPr marL="628650" lvl="1" indent="-171450">
              <a:lnSpc>
                <a:spcPct val="150000"/>
              </a:lnSpc>
              <a:buFont typeface="Arial" panose="020B0604020202020204" pitchFamily="34" charset="0"/>
              <a:buChar char="•"/>
            </a:pPr>
            <a:r>
              <a:rPr lang="ko-KR" altLang="en-US" sz="1200">
                <a:latin typeface="+mj-lt"/>
              </a:rPr>
              <a:t>요청 데이터가 </a:t>
            </a:r>
            <a:r>
              <a:rPr lang="en-US" altLang="ko-KR" sz="1200">
                <a:latin typeface="+mj-lt"/>
              </a:rPr>
              <a:t>URL</a:t>
            </a:r>
            <a:r>
              <a:rPr lang="ko-KR" altLang="en-US" sz="1200">
                <a:latin typeface="+mj-lt"/>
              </a:rPr>
              <a:t>의 쿼리 문자열에 포함된다</a:t>
            </a:r>
            <a:endParaRPr lang="en-US" altLang="ko-KR" sz="1200">
              <a:latin typeface="+mj-lt"/>
            </a:endParaRPr>
          </a:p>
          <a:p>
            <a:pPr marL="628650" lvl="1" indent="-171450">
              <a:lnSpc>
                <a:spcPct val="150000"/>
              </a:lnSpc>
              <a:buFont typeface="Arial" panose="020B0604020202020204" pitchFamily="34" charset="0"/>
              <a:buChar char="•"/>
            </a:pPr>
            <a:r>
              <a:rPr lang="ko-KR" altLang="en-US" sz="1200">
                <a:latin typeface="+mj-lt"/>
              </a:rPr>
              <a:t>전송 데이터의 크기는 </a:t>
            </a:r>
            <a:r>
              <a:rPr lang="en-US" altLang="ko-KR" sz="1200">
                <a:latin typeface="+mj-lt"/>
              </a:rPr>
              <a:t>URL </a:t>
            </a:r>
            <a:r>
              <a:rPr lang="ko-KR" altLang="en-US" sz="1200">
                <a:latin typeface="+mj-lt"/>
              </a:rPr>
              <a:t>길이 제한에 의해 제약을 받지 않고</a:t>
            </a:r>
            <a:r>
              <a:rPr lang="en-US" altLang="ko-KR" sz="1200">
                <a:latin typeface="+mj-lt"/>
              </a:rPr>
              <a:t> URL</a:t>
            </a:r>
            <a:r>
              <a:rPr lang="ko-KR" altLang="en-US" sz="1200">
                <a:latin typeface="+mj-lt"/>
              </a:rPr>
              <a:t>이 노출되므로 민감한 데이터 전송에 적합하지 않다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en-US" altLang="ko-KR" sz="1200" b="1">
                <a:latin typeface="+mj-lt"/>
              </a:rPr>
              <a:t>POST </a:t>
            </a:r>
            <a:r>
              <a:rPr lang="ko-KR" altLang="en-US" sz="1200" b="1">
                <a:latin typeface="+mj-lt"/>
              </a:rPr>
              <a:t>방식</a:t>
            </a:r>
          </a:p>
          <a:p>
            <a:pPr marL="628650" lvl="1" indent="-171450">
              <a:lnSpc>
                <a:spcPct val="150000"/>
              </a:lnSpc>
              <a:buFont typeface="Arial" panose="020B0604020202020204" pitchFamily="34" charset="0"/>
              <a:buChar char="•"/>
            </a:pPr>
            <a:r>
              <a:rPr lang="ko-KR" altLang="en-US" sz="1200">
                <a:latin typeface="+mj-lt"/>
              </a:rPr>
              <a:t>요청 데이터가 </a:t>
            </a:r>
            <a:r>
              <a:rPr lang="en-US" altLang="ko-KR" sz="1200">
                <a:latin typeface="+mj-lt"/>
              </a:rPr>
              <a:t>HTTP </a:t>
            </a:r>
            <a:r>
              <a:rPr lang="ko-KR" altLang="en-US" sz="1200">
                <a:latin typeface="+mj-lt"/>
              </a:rPr>
              <a:t>요청 본문에 포함된다</a:t>
            </a:r>
            <a:endParaRPr lang="en-US" altLang="ko-KR" sz="1200">
              <a:latin typeface="+mj-lt"/>
            </a:endParaRPr>
          </a:p>
          <a:p>
            <a:pPr marL="628650" lvl="1" indent="-171450">
              <a:lnSpc>
                <a:spcPct val="150000"/>
              </a:lnSpc>
              <a:buFont typeface="Arial" panose="020B0604020202020204" pitchFamily="34" charset="0"/>
              <a:buChar char="•"/>
            </a:pPr>
            <a:r>
              <a:rPr lang="en-US" altLang="ko-KR" sz="1200"/>
              <a:t>Content-Type</a:t>
            </a:r>
          </a:p>
          <a:p>
            <a:pPr marL="1085850" lvl="2" indent="-171450">
              <a:lnSpc>
                <a:spcPct val="150000"/>
              </a:lnSpc>
              <a:buFont typeface="Arial" panose="020B0604020202020204" pitchFamily="34" charset="0"/>
              <a:buChar char="•"/>
            </a:pPr>
            <a:r>
              <a:rPr lang="en-US" altLang="ko-KR" sz="1200">
                <a:latin typeface="+mj-lt"/>
              </a:rPr>
              <a:t>application/x-www-form-urlencoded - </a:t>
            </a:r>
            <a:r>
              <a:rPr lang="ko-KR" altLang="en-US" sz="1200">
                <a:latin typeface="+mj-lt"/>
              </a:rPr>
              <a:t>기본 폼 데이터 전송 방식으로서</a:t>
            </a:r>
            <a:r>
              <a:rPr lang="en-US" altLang="ko-KR" sz="1200">
                <a:latin typeface="+mj-lt"/>
              </a:rPr>
              <a:t> </a:t>
            </a:r>
            <a:r>
              <a:rPr lang="ko-KR" altLang="en-US" sz="1200">
                <a:latin typeface="+mj-lt"/>
              </a:rPr>
              <a:t>키</a:t>
            </a:r>
            <a:r>
              <a:rPr lang="en-US" altLang="ko-KR" sz="1200">
                <a:latin typeface="+mj-lt"/>
              </a:rPr>
              <a:t>-</a:t>
            </a:r>
            <a:r>
              <a:rPr lang="ko-KR" altLang="en-US" sz="1200">
                <a:latin typeface="+mj-lt"/>
              </a:rPr>
              <a:t>값 쌍이 </a:t>
            </a:r>
            <a:r>
              <a:rPr lang="en-US" altLang="ko-KR" sz="1200">
                <a:latin typeface="+mj-lt"/>
              </a:rPr>
              <a:t>URL </a:t>
            </a:r>
            <a:r>
              <a:rPr lang="ko-KR" altLang="en-US" sz="1200">
                <a:latin typeface="+mj-lt"/>
              </a:rPr>
              <a:t>인코딩된 형태로 전달된다</a:t>
            </a:r>
            <a:endParaRPr lang="en-US" altLang="ko-KR" sz="1200">
              <a:latin typeface="+mj-lt"/>
            </a:endParaRPr>
          </a:p>
          <a:p>
            <a:pPr marL="1085850" lvl="2" indent="-171450">
              <a:lnSpc>
                <a:spcPct val="150000"/>
              </a:lnSpc>
              <a:buFont typeface="Arial" panose="020B0604020202020204" pitchFamily="34" charset="0"/>
              <a:buChar char="•"/>
            </a:pPr>
            <a:r>
              <a:rPr lang="en-US" altLang="ko-KR" sz="1200">
                <a:latin typeface="+mj-lt"/>
              </a:rPr>
              <a:t>Body: name=leaven&amp;hobby=reading&amp;hobby=writing</a:t>
            </a: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ko-KR" altLang="en-US" sz="1200" b="1">
                <a:latin typeface="+mj-lt"/>
              </a:rPr>
              <a:t>주요</a:t>
            </a:r>
            <a:r>
              <a:rPr lang="en-US" altLang="ko-KR" sz="1200" b="1">
                <a:latin typeface="+mj-lt"/>
              </a:rPr>
              <a:t> API</a:t>
            </a:r>
            <a:endParaRPr lang="ko-KR" altLang="en-US" sz="1200" b="1">
              <a:latin typeface="+mj-lt"/>
            </a:endParaRPr>
          </a:p>
          <a:p>
            <a:pPr marL="628650" lvl="1" indent="-171450">
              <a:lnSpc>
                <a:spcPct val="150000"/>
              </a:lnSpc>
              <a:buFont typeface="Arial" panose="020B0604020202020204" pitchFamily="34" charset="0"/>
              <a:buChar char="•"/>
            </a:pPr>
            <a:r>
              <a:rPr lang="en-US" altLang="ko-KR" sz="1200">
                <a:latin typeface="+mj-lt"/>
              </a:rPr>
              <a:t>URL </a:t>
            </a:r>
            <a:r>
              <a:rPr lang="ko-KR" altLang="en-US" sz="1200">
                <a:latin typeface="+mj-lt"/>
              </a:rPr>
              <a:t>쿼리 파라미터 요청 처리와 마찬가지로 동일한 </a:t>
            </a:r>
            <a:r>
              <a:rPr lang="en-US" altLang="ko-KR" sz="1200">
                <a:latin typeface="+mj-lt"/>
              </a:rPr>
              <a:t>API </a:t>
            </a:r>
            <a:r>
              <a:rPr lang="ko-KR" altLang="en-US" sz="1200">
                <a:latin typeface="+mj-lt"/>
              </a:rPr>
              <a:t>를 사용한다</a:t>
            </a:r>
            <a:endParaRPr lang="en-US" altLang="ko-KR" sz="1200">
              <a:latin typeface="+mj-lt"/>
            </a:endParaRPr>
          </a:p>
        </p:txBody>
      </p:sp>
    </p:spTree>
    <p:extLst>
      <p:ext uri="{BB962C8B-B14F-4D97-AF65-F5344CB8AC3E}">
        <p14:creationId xmlns:p14="http://schemas.microsoft.com/office/powerpoint/2010/main" val="3725162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628D0-DB1E-2008-6E32-EDE7B572ED23}"/>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DCB6E84A-AEB9-5FDE-E511-9C42D299CC94}"/>
              </a:ext>
            </a:extLst>
          </p:cNvPr>
          <p:cNvSpPr/>
          <p:nvPr/>
        </p:nvSpPr>
        <p:spPr>
          <a:xfrm>
            <a:off x="172186" y="262813"/>
            <a:ext cx="284725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REST API </a:t>
            </a:r>
            <a:r>
              <a:rPr lang="ko-KR" altLang="en-US" b="1">
                <a:solidFill>
                  <a:schemeClr val="accent1">
                    <a:lumMod val="75000"/>
                  </a:schemeClr>
                </a:solidFill>
                <a:latin typeface="+mj-lt"/>
              </a:rPr>
              <a:t>데이터 처리</a:t>
            </a:r>
          </a:p>
        </p:txBody>
      </p:sp>
      <p:sp>
        <p:nvSpPr>
          <p:cNvPr id="6" name="TextBox 5">
            <a:extLst>
              <a:ext uri="{FF2B5EF4-FFF2-40B4-BE49-F238E27FC236}">
                <a16:creationId xmlns:a16="http://schemas.microsoft.com/office/drawing/2014/main" id="{2C1A18AA-A97B-1A2E-37B3-6A702778DF9A}"/>
              </a:ext>
            </a:extLst>
          </p:cNvPr>
          <p:cNvSpPr txBox="1"/>
          <p:nvPr/>
        </p:nvSpPr>
        <p:spPr>
          <a:xfrm>
            <a:off x="370897" y="699624"/>
            <a:ext cx="11359892"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REST API </a:t>
            </a:r>
            <a:r>
              <a:rPr lang="ko-KR" altLang="en-US" sz="1200">
                <a:latin typeface="+mj-lt"/>
              </a:rPr>
              <a:t>요청은 클라이언트가 </a:t>
            </a:r>
            <a:r>
              <a:rPr lang="en-US" altLang="ko-KR" sz="1200">
                <a:latin typeface="+mj-lt"/>
              </a:rPr>
              <a:t>JSON </a:t>
            </a:r>
            <a:r>
              <a:rPr lang="ko-KR" altLang="en-US" sz="1200">
                <a:latin typeface="+mj-lt"/>
              </a:rPr>
              <a:t>또는 </a:t>
            </a:r>
            <a:r>
              <a:rPr lang="en-US" altLang="ko-KR" sz="1200">
                <a:latin typeface="+mj-lt"/>
              </a:rPr>
              <a:t>Plain Text </a:t>
            </a:r>
            <a:r>
              <a:rPr lang="ko-KR" altLang="en-US" sz="1200">
                <a:latin typeface="+mj-lt"/>
              </a:rPr>
              <a:t>형태의 데이터를 </a:t>
            </a:r>
            <a:r>
              <a:rPr lang="en-US" altLang="ko-KR" sz="1200">
                <a:latin typeface="+mj-lt"/>
              </a:rPr>
              <a:t>HTTP </a:t>
            </a:r>
            <a:r>
              <a:rPr lang="ko-KR" altLang="en-US" sz="1200">
                <a:latin typeface="+mj-lt"/>
              </a:rPr>
              <a:t>요청 본문에 포함하여 서버로 전송하는 방식으로서 </a:t>
            </a:r>
            <a:r>
              <a:rPr lang="en-US" altLang="ko-KR" sz="1200">
                <a:latin typeface="+mj-lt"/>
              </a:rPr>
              <a:t>getParameter() </a:t>
            </a:r>
            <a:r>
              <a:rPr lang="ko-KR" altLang="en-US" sz="1200">
                <a:latin typeface="+mj-lt"/>
              </a:rPr>
              <a:t>와 같은 방법이 아닌 </a:t>
            </a:r>
            <a:r>
              <a:rPr lang="en-US" altLang="ko-KR" sz="1200">
                <a:latin typeface="+mj-lt"/>
              </a:rPr>
              <a:t>InputStream </a:t>
            </a:r>
            <a:r>
              <a:rPr lang="ko-KR" altLang="en-US" sz="1200">
                <a:latin typeface="+mj-lt"/>
              </a:rPr>
              <a:t>으로부터 본문 데이터를 직접 읽어야 한다</a:t>
            </a:r>
          </a:p>
        </p:txBody>
      </p:sp>
      <p:sp>
        <p:nvSpPr>
          <p:cNvPr id="8" name="TextBox 7">
            <a:extLst>
              <a:ext uri="{FF2B5EF4-FFF2-40B4-BE49-F238E27FC236}">
                <a16:creationId xmlns:a16="http://schemas.microsoft.com/office/drawing/2014/main" id="{07EFE467-42FD-EA9A-01DF-9F79CB7CE1EE}"/>
              </a:ext>
            </a:extLst>
          </p:cNvPr>
          <p:cNvSpPr txBox="1"/>
          <p:nvPr/>
        </p:nvSpPr>
        <p:spPr>
          <a:xfrm>
            <a:off x="370897" y="1609248"/>
            <a:ext cx="5265898" cy="282660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latin typeface="+mj-lt"/>
              </a:rPr>
              <a:t>JSON </a:t>
            </a:r>
            <a:r>
              <a:rPr lang="ko-KR" altLang="en-US" sz="1200" b="1">
                <a:latin typeface="+mj-lt"/>
              </a:rPr>
              <a:t>데이터</a:t>
            </a:r>
          </a:p>
          <a:p>
            <a:pPr marL="628650" lvl="1" indent="-171450">
              <a:lnSpc>
                <a:spcPct val="150000"/>
              </a:lnSpc>
              <a:buFont typeface="Arial" panose="020B0604020202020204" pitchFamily="34" charset="0"/>
              <a:buChar char="•"/>
            </a:pPr>
            <a:r>
              <a:rPr lang="en-US" altLang="ko-KR" sz="1200">
                <a:latin typeface="+mj-lt"/>
              </a:rPr>
              <a:t>Content-Type: application/json</a:t>
            </a:r>
          </a:p>
          <a:p>
            <a:pPr marL="628650" lvl="1" indent="-171450">
              <a:lnSpc>
                <a:spcPct val="150000"/>
              </a:lnSpc>
              <a:buFont typeface="Arial" panose="020B0604020202020204" pitchFamily="34" charset="0"/>
              <a:buChar char="•"/>
            </a:pPr>
            <a:r>
              <a:rPr lang="ko-KR" altLang="en-US" sz="1200">
                <a:latin typeface="+mj-lt"/>
              </a:rPr>
              <a:t>요청 본문에 </a:t>
            </a:r>
            <a:r>
              <a:rPr lang="en-US" altLang="ko-KR" sz="1200">
                <a:latin typeface="+mj-lt"/>
              </a:rPr>
              <a:t>JSON </a:t>
            </a:r>
            <a:r>
              <a:rPr lang="ko-KR" altLang="en-US" sz="1200">
                <a:latin typeface="+mj-lt"/>
              </a:rPr>
              <a:t>형식으로 데이터를 포함한다</a:t>
            </a:r>
            <a:endParaRPr lang="en-US" altLang="ko-KR" sz="1200">
              <a:latin typeface="+mj-lt"/>
            </a:endParaRPr>
          </a:p>
          <a:p>
            <a:pPr marL="628650" lvl="1" indent="-171450">
              <a:lnSpc>
                <a:spcPct val="150000"/>
              </a:lnSpc>
              <a:buFont typeface="Arial" panose="020B0604020202020204" pitchFamily="34" charset="0"/>
              <a:buChar char="•"/>
            </a:pPr>
            <a:r>
              <a:rPr lang="en-US" altLang="ko-KR" sz="1200">
                <a:latin typeface="+mj-lt"/>
              </a:rPr>
              <a:t>JSON </a:t>
            </a:r>
            <a:r>
              <a:rPr lang="ko-KR" altLang="en-US" sz="1200">
                <a:latin typeface="+mj-lt"/>
              </a:rPr>
              <a:t>데이터를 처리하려면 요청 본문을 파싱해야 한다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en-US" altLang="ko-KR" sz="1200" b="1">
                <a:latin typeface="+mj-lt"/>
              </a:rPr>
              <a:t>Plain Text </a:t>
            </a:r>
            <a:r>
              <a:rPr lang="ko-KR" altLang="en-US" sz="1200" b="1">
                <a:latin typeface="+mj-lt"/>
              </a:rPr>
              <a:t>데이터</a:t>
            </a:r>
          </a:p>
          <a:p>
            <a:pPr marL="628650" lvl="1" indent="-171450">
              <a:lnSpc>
                <a:spcPct val="150000"/>
              </a:lnSpc>
              <a:buFont typeface="Arial" panose="020B0604020202020204" pitchFamily="34" charset="0"/>
              <a:buChar char="•"/>
            </a:pPr>
            <a:r>
              <a:rPr lang="en-US" altLang="ko-KR" sz="1200">
                <a:latin typeface="+mj-lt"/>
              </a:rPr>
              <a:t>Content-Type: text/plain</a:t>
            </a:r>
          </a:p>
          <a:p>
            <a:pPr marL="628650" lvl="1" indent="-171450">
              <a:lnSpc>
                <a:spcPct val="150000"/>
              </a:lnSpc>
              <a:buFont typeface="Arial" panose="020B0604020202020204" pitchFamily="34" charset="0"/>
              <a:buChar char="•"/>
            </a:pPr>
            <a:r>
              <a:rPr lang="ko-KR" altLang="en-US" sz="1200">
                <a:latin typeface="+mj-lt"/>
              </a:rPr>
              <a:t>요청 본문에 단순 문자열 데이터를 포함한다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ko-KR" altLang="en-US" sz="1200" b="1">
                <a:latin typeface="+mj-lt"/>
              </a:rPr>
              <a:t>주요</a:t>
            </a:r>
            <a:r>
              <a:rPr lang="en-US" altLang="ko-KR" sz="1200" b="1">
                <a:latin typeface="+mj-lt"/>
              </a:rPr>
              <a:t> API</a:t>
            </a:r>
            <a:endParaRPr lang="en-US" altLang="ko-KR" sz="1200">
              <a:latin typeface="+mj-lt"/>
            </a:endParaRPr>
          </a:p>
        </p:txBody>
      </p:sp>
      <p:sp>
        <p:nvSpPr>
          <p:cNvPr id="2" name="Rectangle 1">
            <a:extLst>
              <a:ext uri="{FF2B5EF4-FFF2-40B4-BE49-F238E27FC236}">
                <a16:creationId xmlns:a16="http://schemas.microsoft.com/office/drawing/2014/main" id="{ABD13893-405F-95CB-8FC4-3B4AB6672559}"/>
              </a:ext>
            </a:extLst>
          </p:cNvPr>
          <p:cNvSpPr>
            <a:spLocks noChangeArrowheads="1"/>
          </p:cNvSpPr>
          <p:nvPr/>
        </p:nvSpPr>
        <p:spPr bwMode="auto">
          <a:xfrm>
            <a:off x="818148" y="4487482"/>
            <a:ext cx="5113421"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getReader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요청 본문을 문자 스트림으로 읽</a:t>
            </a:r>
            <a:r>
              <a:rPr lang="ko-KR" altLang="en-US" sz="1100">
                <a:solidFill>
                  <a:srgbClr val="BCBEC4"/>
                </a:solidFill>
                <a:latin typeface="Courier New" panose="02070309020205020404" pitchFamily="49" charset="0"/>
                <a:ea typeface="JetBrains Mono"/>
                <a:cs typeface="Courier New" panose="02070309020205020404" pitchFamily="49" charset="0"/>
              </a:rPr>
              <a:t>는다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getInputStream</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요청 본문을 바이너리 스트림으로 읽</a:t>
            </a:r>
            <a:r>
              <a:rPr kumimoji="0" lang="ko-KR" altLang="en-US"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는다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173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7AC6-62DF-5A71-F2B0-F6BBAE9EBACF}"/>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5003CFD6-5E87-C512-9459-2D88AFA7257E}"/>
              </a:ext>
            </a:extLst>
          </p:cNvPr>
          <p:cNvSpPr/>
          <p:nvPr/>
        </p:nvSpPr>
        <p:spPr>
          <a:xfrm>
            <a:off x="69506" y="194668"/>
            <a:ext cx="268823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Plain Text</a:t>
            </a:r>
            <a:r>
              <a:rPr lang="ko-KR" altLang="en-US" b="1">
                <a:solidFill>
                  <a:schemeClr val="accent1">
                    <a:lumMod val="75000"/>
                  </a:schemeClr>
                </a:solidFill>
                <a:latin typeface="+mj-lt"/>
              </a:rPr>
              <a:t> 구현 예제</a:t>
            </a:r>
          </a:p>
        </p:txBody>
      </p:sp>
      <p:sp>
        <p:nvSpPr>
          <p:cNvPr id="17" name="Rectangle 5">
            <a:extLst>
              <a:ext uri="{FF2B5EF4-FFF2-40B4-BE49-F238E27FC236}">
                <a16:creationId xmlns:a16="http://schemas.microsoft.com/office/drawing/2014/main" id="{F9A7956E-2343-70DA-C683-7554ED2DAD60}"/>
              </a:ext>
            </a:extLst>
          </p:cNvPr>
          <p:cNvSpPr>
            <a:spLocks noChangeArrowheads="1"/>
          </p:cNvSpPr>
          <p:nvPr/>
        </p:nvSpPr>
        <p:spPr bwMode="auto">
          <a:xfrm>
            <a:off x="6260967" y="2303463"/>
            <a:ext cx="5501479" cy="987130"/>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Content-Type: text/plain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0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Processed Plain Text: Hello, World!</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3461F87B-269D-621E-4F8C-C02DD71B7A1E}"/>
              </a:ext>
            </a:extLst>
          </p:cNvPr>
          <p:cNvSpPr/>
          <p:nvPr/>
        </p:nvSpPr>
        <p:spPr>
          <a:xfrm>
            <a:off x="6164068" y="2024233"/>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E0D35479-3F6F-0A49-6383-E7A8EC4CF946}"/>
              </a:ext>
            </a:extLst>
          </p:cNvPr>
          <p:cNvSpPr>
            <a:spLocks noChangeArrowheads="1"/>
          </p:cNvSpPr>
          <p:nvPr/>
        </p:nvSpPr>
        <p:spPr bwMode="auto">
          <a:xfrm>
            <a:off x="6241421" y="1009354"/>
            <a:ext cx="5501479"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100" b="0" i="0" u="none" strike="noStrike" cap="none" normalizeH="0" baseline="0">
                <a:ln>
                  <a:noFill/>
                </a:ln>
                <a:solidFill>
                  <a:schemeClr val="bg1">
                    <a:lumMod val="75000"/>
                  </a:schemeClr>
                </a:solidFill>
                <a:effectLst/>
                <a:latin typeface="Arial Unicode MS"/>
                <a:ea typeface="JetBrains Mono"/>
              </a:rPr>
              <a:t>/rest/plain-text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Content-Type: text/plain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Hello, World!</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0F864854-2215-41A6-4810-B1EBE30AF812}"/>
              </a:ext>
            </a:extLst>
          </p:cNvPr>
          <p:cNvSpPr/>
          <p:nvPr/>
        </p:nvSpPr>
        <p:spPr>
          <a:xfrm>
            <a:off x="6158052" y="726964"/>
            <a:ext cx="492443" cy="276999"/>
          </a:xfrm>
          <a:prstGeom prst="rect">
            <a:avLst/>
          </a:prstGeom>
        </p:spPr>
        <p:txBody>
          <a:bodyPr wrap="none">
            <a:spAutoFit/>
          </a:bodyPr>
          <a:lstStyle/>
          <a:p>
            <a:r>
              <a:rPr lang="ko-KR" altLang="en-US" sz="1200">
                <a:latin typeface="+mj-lt"/>
              </a:rPr>
              <a:t>요청</a:t>
            </a:r>
          </a:p>
        </p:txBody>
      </p:sp>
      <p:sp>
        <p:nvSpPr>
          <p:cNvPr id="4" name="Rectangle 2">
            <a:extLst>
              <a:ext uri="{FF2B5EF4-FFF2-40B4-BE49-F238E27FC236}">
                <a16:creationId xmlns:a16="http://schemas.microsoft.com/office/drawing/2014/main" id="{11670046-0232-CE63-4EE2-E5832178C7C8}"/>
              </a:ext>
            </a:extLst>
          </p:cNvPr>
          <p:cNvSpPr>
            <a:spLocks noChangeArrowheads="1"/>
          </p:cNvSpPr>
          <p:nvPr/>
        </p:nvSpPr>
        <p:spPr bwMode="auto">
          <a:xfrm>
            <a:off x="429554" y="648224"/>
            <a:ext cx="5686813" cy="56457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@WebServlet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plainTextServlet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ea typeface="JetBrains Mono"/>
              </a:rPr>
              <a:t>"/rest/plain-text"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PlainTextServlet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HttpServlet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doPost</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 Plain Text Request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StringBuilder stringBuilder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StringBuilder();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try </a:t>
            </a:r>
            <a:r>
              <a:rPr kumimoji="0" lang="ko-KR" altLang="ko-KR" sz="1100" b="0" i="0" u="none" strike="noStrike" cap="none" normalizeH="0" baseline="0">
                <a:ln>
                  <a:noFill/>
                </a:ln>
                <a:solidFill>
                  <a:srgbClr val="BCBEC4"/>
                </a:solidFill>
                <a:effectLst/>
                <a:ea typeface="JetBrains Mono"/>
              </a:rPr>
              <a:t>(BufferedReader reader = request.getReader())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line;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while </a:t>
            </a:r>
            <a:r>
              <a:rPr kumimoji="0" lang="ko-KR" altLang="ko-KR" sz="1100" b="0" i="0" u="none" strike="noStrike" cap="none" normalizeH="0" baseline="0">
                <a:ln>
                  <a:noFill/>
                </a:ln>
                <a:solidFill>
                  <a:srgbClr val="BCBEC4"/>
                </a:solidFill>
                <a:effectLst/>
                <a:ea typeface="JetBrains Mono"/>
              </a:rPr>
              <a:t>((line = reader.readLine())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stringBuilder.append(line);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requestBody = stringBuilder.toString();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"Received Plain Text: " </a:t>
            </a:r>
            <a:r>
              <a:rPr kumimoji="0" lang="ko-KR" altLang="ko-KR" sz="1100" b="0" i="0" u="none" strike="noStrike" cap="none" normalizeH="0" baseline="0">
                <a:ln>
                  <a:noFill/>
                </a:ln>
                <a:solidFill>
                  <a:srgbClr val="BCBEC4"/>
                </a:solidFill>
                <a:effectLst/>
                <a:ea typeface="JetBrains Mono"/>
              </a:rPr>
              <a:t>+ requestBody);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response.setContentType(</a:t>
            </a:r>
            <a:r>
              <a:rPr kumimoji="0" lang="ko-KR" altLang="ko-KR" sz="1100" b="0" i="0" u="none" strike="noStrike" cap="none" normalizeH="0" baseline="0">
                <a:ln>
                  <a:noFill/>
                </a:ln>
                <a:solidFill>
                  <a:srgbClr val="6AAB73"/>
                </a:solidFill>
                <a:effectLst/>
                <a:ea typeface="JetBrains Mono"/>
              </a:rPr>
              <a:t>"text/plain"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"Processed Plain Text: " </a:t>
            </a:r>
            <a:r>
              <a:rPr kumimoji="0" lang="ko-KR" altLang="ko-KR" sz="1100" b="0" i="0" u="none" strike="noStrike" cap="none" normalizeH="0" baseline="0">
                <a:ln>
                  <a:noFill/>
                </a:ln>
                <a:solidFill>
                  <a:srgbClr val="BCBEC4"/>
                </a:solidFill>
                <a:effectLst/>
                <a:ea typeface="JetBrains Mono"/>
              </a:rPr>
              <a:t>+ requestBody);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792469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60F27-5AEE-1C39-7F1A-694DABB44D50}"/>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CBC94D09-7DD5-F98B-17D5-C340BC17FBBA}"/>
              </a:ext>
            </a:extLst>
          </p:cNvPr>
          <p:cNvSpPr/>
          <p:nvPr/>
        </p:nvSpPr>
        <p:spPr>
          <a:xfrm>
            <a:off x="0" y="242008"/>
            <a:ext cx="2985113"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JSON </a:t>
            </a:r>
            <a:r>
              <a:rPr lang="ko-KR" altLang="en-US" b="1">
                <a:solidFill>
                  <a:schemeClr val="accent1">
                    <a:lumMod val="75000"/>
                  </a:schemeClr>
                </a:solidFill>
                <a:latin typeface="+mj-lt"/>
              </a:rPr>
              <a:t>데이터 구현 예제</a:t>
            </a:r>
          </a:p>
        </p:txBody>
      </p:sp>
      <p:sp>
        <p:nvSpPr>
          <p:cNvPr id="17" name="Rectangle 5">
            <a:extLst>
              <a:ext uri="{FF2B5EF4-FFF2-40B4-BE49-F238E27FC236}">
                <a16:creationId xmlns:a16="http://schemas.microsoft.com/office/drawing/2014/main" id="{FFA7CF52-0ABD-9C5E-A807-0B018A25E880}"/>
              </a:ext>
            </a:extLst>
          </p:cNvPr>
          <p:cNvSpPr>
            <a:spLocks noChangeArrowheads="1"/>
          </p:cNvSpPr>
          <p:nvPr/>
        </p:nvSpPr>
        <p:spPr bwMode="auto">
          <a:xfrm>
            <a:off x="7133257" y="3493826"/>
            <a:ext cx="3562818" cy="2602957"/>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0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"status": "success",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"received":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"city": "New York"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E5092043-0335-4CF3-4561-CD98587A9A29}"/>
              </a:ext>
            </a:extLst>
          </p:cNvPr>
          <p:cNvSpPr/>
          <p:nvPr/>
        </p:nvSpPr>
        <p:spPr>
          <a:xfrm>
            <a:off x="7049009" y="3225674"/>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6AB49FDE-6A84-73A2-E913-CB14F8F19140}"/>
              </a:ext>
            </a:extLst>
          </p:cNvPr>
          <p:cNvSpPr>
            <a:spLocks noChangeArrowheads="1"/>
          </p:cNvSpPr>
          <p:nvPr/>
        </p:nvSpPr>
        <p:spPr bwMode="auto">
          <a:xfrm>
            <a:off x="7089649" y="1005139"/>
            <a:ext cx="3606426"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100" b="0" i="0" u="none" strike="noStrike" cap="none" normalizeH="0" baseline="0">
                <a:ln>
                  <a:noFill/>
                </a:ln>
                <a:solidFill>
                  <a:schemeClr val="bg1">
                    <a:lumMod val="75000"/>
                  </a:schemeClr>
                </a:solidFill>
                <a:effectLst/>
                <a:latin typeface="Arial Unicode MS"/>
                <a:ea typeface="JetBrains Mono"/>
              </a:rPr>
              <a:t>/rest/json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"city": "New York"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64035E7E-CCCE-73FC-DD0C-56ABF47C21BA}"/>
              </a:ext>
            </a:extLst>
          </p:cNvPr>
          <p:cNvSpPr/>
          <p:nvPr/>
        </p:nvSpPr>
        <p:spPr>
          <a:xfrm>
            <a:off x="6994865" y="734389"/>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9649EF52-A314-8FA8-465D-231F086FA0B4}"/>
              </a:ext>
            </a:extLst>
          </p:cNvPr>
          <p:cNvSpPr>
            <a:spLocks noChangeArrowheads="1"/>
          </p:cNvSpPr>
          <p:nvPr/>
        </p:nvSpPr>
        <p:spPr bwMode="auto">
          <a:xfrm>
            <a:off x="429554" y="703575"/>
            <a:ext cx="6565311"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jsonServlet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/rest/json"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JsonServlet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doPost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JSON Request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Object&gt; requestBody = objectMapper.readValue(request.getReader(), Map.</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"Received JSON: " </a:t>
            </a:r>
            <a:r>
              <a:rPr kumimoji="0" lang="ko-KR" altLang="ko-KR" sz="1100" b="0" i="0" u="none" strike="noStrike" cap="none" normalizeH="0" baseline="0">
                <a:ln>
                  <a:noFill/>
                </a:ln>
                <a:solidFill>
                  <a:srgbClr val="BCBEC4"/>
                </a:solidFill>
                <a:effectLst/>
                <a:latin typeface="Arial Unicode MS"/>
                <a:ea typeface="JetBrains Mono"/>
              </a:rPr>
              <a:t>+ requestBody);</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Object&gt; responseBody = Map.of(</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"received"</a:t>
            </a:r>
            <a:r>
              <a:rPr kumimoji="0" lang="ko-KR" altLang="ko-KR" sz="1100" b="0" i="0" u="none" strike="noStrike" cap="none" normalizeH="0" baseline="0">
                <a:ln>
                  <a:noFill/>
                </a:ln>
                <a:solidFill>
                  <a:srgbClr val="BCBEC4"/>
                </a:solidFill>
                <a:effectLst/>
                <a:latin typeface="Arial Unicode MS"/>
                <a:ea typeface="JetBrains Mono"/>
              </a:rPr>
              <a:t>, requestBody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response.getWriter().write(objectMapper.writeValueAsString(responseBody));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2958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98841" y="2921169"/>
            <a:ext cx="7594323"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HttpServletResponse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servlet/tree/httpResponseServletApi</a:t>
            </a:r>
            <a:endParaRPr lang="ko-KR" altLang="en-US" sz="1400">
              <a:solidFill>
                <a:schemeClr val="accent1">
                  <a:lumMod val="75000"/>
                </a:schemeClr>
              </a:solidFill>
            </a:endParaRPr>
          </a:p>
        </p:txBody>
      </p:sp>
    </p:spTree>
    <p:extLst>
      <p:ext uri="{BB962C8B-B14F-4D97-AF65-F5344CB8AC3E}">
        <p14:creationId xmlns:p14="http://schemas.microsoft.com/office/powerpoint/2010/main" val="1408554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7962F-C135-8FF0-5346-C31C7321EE3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B447A0D6-4DB4-4673-B9D0-CD6952A97975}"/>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sp>
        <p:nvSpPr>
          <p:cNvPr id="4" name="TextBox 3">
            <a:extLst>
              <a:ext uri="{FF2B5EF4-FFF2-40B4-BE49-F238E27FC236}">
                <a16:creationId xmlns:a16="http://schemas.microsoft.com/office/drawing/2014/main" id="{EB812641-05C9-C09E-897E-A7465A15C006}"/>
              </a:ext>
            </a:extLst>
          </p:cNvPr>
          <p:cNvSpPr txBox="1"/>
          <p:nvPr/>
        </p:nvSpPr>
        <p:spPr>
          <a:xfrm>
            <a:off x="406913" y="611995"/>
            <a:ext cx="1145020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HttpServletResponse </a:t>
            </a:r>
            <a:r>
              <a:rPr lang="ko-KR" altLang="en-US" sz="1200">
                <a:latin typeface="+mj-lt"/>
              </a:rPr>
              <a:t>는 서버가 클라이언트의 요청에 대한 응답을 생성하고 반환할 때 사용되며 </a:t>
            </a:r>
            <a:r>
              <a:rPr lang="en-US" altLang="ko-KR" sz="1200">
                <a:latin typeface="+mj-lt"/>
              </a:rPr>
              <a:t>HTTP </a:t>
            </a:r>
            <a:r>
              <a:rPr lang="ko-KR" altLang="en-US" sz="1200">
                <a:latin typeface="+mj-lt"/>
              </a:rPr>
              <a:t>응답의 상태 코드</a:t>
            </a:r>
            <a:r>
              <a:rPr lang="en-US" altLang="ko-KR" sz="1200">
                <a:latin typeface="+mj-lt"/>
              </a:rPr>
              <a:t>, </a:t>
            </a:r>
            <a:r>
              <a:rPr lang="ko-KR" altLang="en-US" sz="1200">
                <a:latin typeface="+mj-lt"/>
              </a:rPr>
              <a:t>헤더</a:t>
            </a:r>
            <a:r>
              <a:rPr lang="en-US" altLang="ko-KR" sz="1200">
                <a:latin typeface="+mj-lt"/>
              </a:rPr>
              <a:t>, </a:t>
            </a:r>
            <a:r>
              <a:rPr lang="ko-KR" altLang="en-US" sz="1200">
                <a:latin typeface="+mj-lt"/>
              </a:rPr>
              <a:t>본문 데이터를 설정하고 제어하는 다양한 메서드를 제공한다</a:t>
            </a:r>
          </a:p>
        </p:txBody>
      </p:sp>
      <p:sp>
        <p:nvSpPr>
          <p:cNvPr id="2" name="직사각형 1">
            <a:extLst>
              <a:ext uri="{FF2B5EF4-FFF2-40B4-BE49-F238E27FC236}">
                <a16:creationId xmlns:a16="http://schemas.microsoft.com/office/drawing/2014/main" id="{2974CAEF-0708-103B-D4C7-276BA9D321A2}"/>
              </a:ext>
            </a:extLst>
          </p:cNvPr>
          <p:cNvSpPr/>
          <p:nvPr/>
        </p:nvSpPr>
        <p:spPr>
          <a:xfrm>
            <a:off x="198756" y="163973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n-ea"/>
              </a:rPr>
              <a:t>구조</a:t>
            </a:r>
          </a:p>
        </p:txBody>
      </p:sp>
      <p:cxnSp>
        <p:nvCxnSpPr>
          <p:cNvPr id="5" name="직선 화살표 연결선 4">
            <a:extLst>
              <a:ext uri="{FF2B5EF4-FFF2-40B4-BE49-F238E27FC236}">
                <a16:creationId xmlns:a16="http://schemas.microsoft.com/office/drawing/2014/main" id="{287868CE-A260-CB9B-7580-C537F35669B7}"/>
              </a:ext>
            </a:extLst>
          </p:cNvPr>
          <p:cNvCxnSpPr>
            <a:cxnSpLocks/>
            <a:stCxn id="8" idx="3"/>
            <a:endCxn id="9" idx="1"/>
          </p:cNvCxnSpPr>
          <p:nvPr/>
        </p:nvCxnSpPr>
        <p:spPr>
          <a:xfrm>
            <a:off x="2959903" y="4256662"/>
            <a:ext cx="2847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DC434BC3-4ECB-46D6-AABC-DA9A9CABB6A1}"/>
              </a:ext>
            </a:extLst>
          </p:cNvPr>
          <p:cNvPicPr>
            <a:picLocks noChangeAspect="1"/>
          </p:cNvPicPr>
          <p:nvPr/>
        </p:nvPicPr>
        <p:blipFill>
          <a:blip r:embed="rId3"/>
          <a:stretch>
            <a:fillRect/>
          </a:stretch>
        </p:blipFill>
        <p:spPr>
          <a:xfrm>
            <a:off x="406913" y="2563919"/>
            <a:ext cx="2552990" cy="3385486"/>
          </a:xfrm>
          <a:prstGeom prst="rect">
            <a:avLst/>
          </a:prstGeom>
        </p:spPr>
      </p:pic>
      <p:pic>
        <p:nvPicPr>
          <p:cNvPr id="9" name="그림 8">
            <a:extLst>
              <a:ext uri="{FF2B5EF4-FFF2-40B4-BE49-F238E27FC236}">
                <a16:creationId xmlns:a16="http://schemas.microsoft.com/office/drawing/2014/main" id="{E8CD3B8E-D8B4-FE77-B483-D98B94A3C6E7}"/>
              </a:ext>
            </a:extLst>
          </p:cNvPr>
          <p:cNvPicPr>
            <a:picLocks noChangeAspect="1"/>
          </p:cNvPicPr>
          <p:nvPr/>
        </p:nvPicPr>
        <p:blipFill>
          <a:blip r:embed="rId4"/>
          <a:srcRect t="309"/>
          <a:stretch/>
        </p:blipFill>
        <p:spPr>
          <a:xfrm>
            <a:off x="3244607" y="2288098"/>
            <a:ext cx="3037374" cy="3937128"/>
          </a:xfrm>
          <a:prstGeom prst="rect">
            <a:avLst/>
          </a:prstGeom>
        </p:spPr>
      </p:pic>
      <p:graphicFrame>
        <p:nvGraphicFramePr>
          <p:cNvPr id="26" name="표 25">
            <a:extLst>
              <a:ext uri="{FF2B5EF4-FFF2-40B4-BE49-F238E27FC236}">
                <a16:creationId xmlns:a16="http://schemas.microsoft.com/office/drawing/2014/main" id="{36597119-BBAD-41B6-886A-EBB2DF0A4199}"/>
              </a:ext>
            </a:extLst>
          </p:cNvPr>
          <p:cNvGraphicFramePr>
            <a:graphicFrameLocks noGrp="1"/>
          </p:cNvGraphicFramePr>
          <p:nvPr>
            <p:extLst>
              <p:ext uri="{D42A27DB-BD31-4B8C-83A1-F6EECF244321}">
                <p14:modId xmlns:p14="http://schemas.microsoft.com/office/powerpoint/2010/main" val="1396898624"/>
              </p:ext>
            </p:extLst>
          </p:nvPr>
        </p:nvGraphicFramePr>
        <p:xfrm>
          <a:off x="6447838" y="2563919"/>
          <a:ext cx="5409282" cy="3661308"/>
        </p:xfrm>
        <a:graphic>
          <a:graphicData uri="http://schemas.openxmlformats.org/drawingml/2006/table">
            <a:tbl>
              <a:tblPr>
                <a:tableStyleId>{5C22544A-7EE6-4342-B048-85BDC9FD1C3A}</a:tableStyleId>
              </a:tblPr>
              <a:tblGrid>
                <a:gridCol w="2509673">
                  <a:extLst>
                    <a:ext uri="{9D8B030D-6E8A-4147-A177-3AD203B41FA5}">
                      <a16:colId xmlns:a16="http://schemas.microsoft.com/office/drawing/2014/main" val="3301950797"/>
                    </a:ext>
                  </a:extLst>
                </a:gridCol>
                <a:gridCol w="2899609">
                  <a:extLst>
                    <a:ext uri="{9D8B030D-6E8A-4147-A177-3AD203B41FA5}">
                      <a16:colId xmlns:a16="http://schemas.microsoft.com/office/drawing/2014/main" val="3747701105"/>
                    </a:ext>
                  </a:extLst>
                </a:gridCol>
              </a:tblGrid>
              <a:tr h="406812">
                <a:tc>
                  <a:txBody>
                    <a:bodyPr/>
                    <a:lstStyle/>
                    <a:p>
                      <a:pPr algn="ctr" fontAlgn="ctr"/>
                      <a:r>
                        <a:rPr lang="ko-KR" altLang="en-US" sz="1000" b="0" u="none" strike="noStrike">
                          <a:effectLst/>
                        </a:rPr>
                        <a:t>메서드</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accent5">
                        <a:lumMod val="20000"/>
                        <a:lumOff val="80000"/>
                      </a:schemeClr>
                    </a:solidFill>
                  </a:tcPr>
                </a:tc>
                <a:tc>
                  <a:txBody>
                    <a:bodyPr/>
                    <a:lstStyle/>
                    <a:p>
                      <a:pPr algn="ctr" fontAlgn="ctr"/>
                      <a:r>
                        <a:rPr lang="ko-KR" altLang="en-US" sz="1000" b="0" u="none" strike="noStrike">
                          <a:effectLst/>
                        </a:rPr>
                        <a:t>설명</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accent5">
                        <a:lumMod val="20000"/>
                        <a:lumOff val="80000"/>
                      </a:schemeClr>
                    </a:solidFill>
                  </a:tcPr>
                </a:tc>
                <a:extLst>
                  <a:ext uri="{0D108BD9-81ED-4DB2-BD59-A6C34878D82A}">
                    <a16:rowId xmlns:a16="http://schemas.microsoft.com/office/drawing/2014/main" val="3910958575"/>
                  </a:ext>
                </a:extLst>
              </a:tr>
              <a:tr h="406812">
                <a:tc>
                  <a:txBody>
                    <a:bodyPr/>
                    <a:lstStyle/>
                    <a:p>
                      <a:pPr algn="l" fontAlgn="ctr"/>
                      <a:r>
                        <a:rPr lang="en-US" sz="1100" u="none" strike="noStrike">
                          <a:effectLst/>
                        </a:rPr>
                        <a:t> setStatus(int sc)</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상태 코드를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3717317187"/>
                  </a:ext>
                </a:extLst>
              </a:tr>
              <a:tr h="406812">
                <a:tc>
                  <a:txBody>
                    <a:bodyPr/>
                    <a:lstStyle/>
                    <a:p>
                      <a:pPr algn="l" fontAlgn="ctr"/>
                      <a:r>
                        <a:rPr lang="en-US" sz="1100" u="none" strike="noStrike">
                          <a:effectLst/>
                        </a:rPr>
                        <a:t> sendError(int sc, String msg)</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상태 코드와 메시지를 설정하여 에러 응답을 전송</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148740770"/>
                  </a:ext>
                </a:extLst>
              </a:tr>
              <a:tr h="406812">
                <a:tc>
                  <a:txBody>
                    <a:bodyPr/>
                    <a:lstStyle/>
                    <a:p>
                      <a:pPr algn="l" fontAlgn="ctr"/>
                      <a:r>
                        <a:rPr lang="en-US" sz="1100" u="none" strike="noStrike">
                          <a:effectLst/>
                        </a:rPr>
                        <a:t> setHeader(String name, String 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헤더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880187866"/>
                  </a:ext>
                </a:extLst>
              </a:tr>
              <a:tr h="406812">
                <a:tc>
                  <a:txBody>
                    <a:bodyPr/>
                    <a:lstStyle/>
                    <a:p>
                      <a:pPr algn="l" fontAlgn="ctr"/>
                      <a:r>
                        <a:rPr lang="en-US" sz="1100" u="none" strike="noStrike">
                          <a:effectLst/>
                        </a:rPr>
                        <a:t> addHeader(String name, String 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헤더 추가</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993782272"/>
                  </a:ext>
                </a:extLst>
              </a:tr>
              <a:tr h="406812">
                <a:tc>
                  <a:txBody>
                    <a:bodyPr/>
                    <a:lstStyle/>
                    <a:p>
                      <a:pPr algn="l" fontAlgn="ctr"/>
                      <a:r>
                        <a:rPr lang="en-US" sz="1100" u="none" strike="noStrike">
                          <a:effectLst/>
                        </a:rPr>
                        <a:t> setContentType(String type)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본문의 콘텐츠 타입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637367834"/>
                  </a:ext>
                </a:extLst>
              </a:tr>
              <a:tr h="406812">
                <a:tc>
                  <a:txBody>
                    <a:bodyPr/>
                    <a:lstStyle/>
                    <a:p>
                      <a:pPr algn="l" fontAlgn="ctr"/>
                      <a:r>
                        <a:rPr lang="en-US" sz="1100" u="none" strike="noStrike">
                          <a:effectLst/>
                        </a:rPr>
                        <a:t> getWriter()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본문 작성을 위한 </a:t>
                      </a:r>
                      <a:r>
                        <a:rPr lang="en-US" altLang="ko-KR" sz="1000" u="none" strike="noStrike">
                          <a:effectLst/>
                        </a:rPr>
                        <a:t>PrintWriter </a:t>
                      </a:r>
                      <a:r>
                        <a:rPr lang="ko-KR" altLang="en-US" sz="1000" u="none" strike="noStrike">
                          <a:effectLst/>
                        </a:rPr>
                        <a:t>반환</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964226560"/>
                  </a:ext>
                </a:extLst>
              </a:tr>
              <a:tr h="406812">
                <a:tc>
                  <a:txBody>
                    <a:bodyPr/>
                    <a:lstStyle/>
                    <a:p>
                      <a:pPr algn="l" fontAlgn="ctr"/>
                      <a:r>
                        <a:rPr lang="en-US" sz="1100" u="none" strike="noStrike">
                          <a:effectLst/>
                        </a:rPr>
                        <a:t> sendRedirect(String location)</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클라이언트를 다른 </a:t>
                      </a:r>
                      <a:r>
                        <a:rPr lang="en-US" altLang="ko-KR" sz="1000" u="none" strike="noStrike">
                          <a:effectLst/>
                        </a:rPr>
                        <a:t>URL</a:t>
                      </a:r>
                      <a:r>
                        <a:rPr lang="ko-KR" altLang="en-US" sz="1000" u="none" strike="noStrike">
                          <a:effectLst/>
                        </a:rPr>
                        <a:t>로 리다이렉트</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2106137976"/>
                  </a:ext>
                </a:extLst>
              </a:tr>
              <a:tr h="406812">
                <a:tc>
                  <a:txBody>
                    <a:bodyPr/>
                    <a:lstStyle/>
                    <a:p>
                      <a:pPr algn="l" fontAlgn="ctr"/>
                      <a:r>
                        <a:rPr lang="en-US" sz="1100" u="none" strike="noStrike">
                          <a:effectLst/>
                        </a:rPr>
                        <a:t> addCookie(Cookie cookie)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쿠키를 추가</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379915196"/>
                  </a:ext>
                </a:extLst>
              </a:tr>
            </a:tbl>
          </a:graphicData>
        </a:graphic>
      </p:graphicFrame>
      <p:sp>
        <p:nvSpPr>
          <p:cNvPr id="30" name="직사각형 29">
            <a:extLst>
              <a:ext uri="{FF2B5EF4-FFF2-40B4-BE49-F238E27FC236}">
                <a16:creationId xmlns:a16="http://schemas.microsoft.com/office/drawing/2014/main" id="{157CCFDA-675C-DDC9-5397-933E2D76A02E}"/>
              </a:ext>
            </a:extLst>
          </p:cNvPr>
          <p:cNvSpPr/>
          <p:nvPr/>
        </p:nvSpPr>
        <p:spPr>
          <a:xfrm>
            <a:off x="6357529" y="2283002"/>
            <a:ext cx="798617" cy="276999"/>
          </a:xfrm>
          <a:prstGeom prst="rect">
            <a:avLst/>
          </a:prstGeom>
        </p:spPr>
        <p:txBody>
          <a:bodyPr wrap="none">
            <a:spAutoFit/>
          </a:bodyPr>
          <a:lstStyle/>
          <a:p>
            <a:r>
              <a:rPr lang="ko-KR" altLang="en-US" sz="1200" b="1">
                <a:latin typeface="+mn-ea"/>
              </a:rPr>
              <a:t>주요 </a:t>
            </a:r>
            <a:r>
              <a:rPr lang="en-US" altLang="ko-KR" sz="1200" b="1">
                <a:latin typeface="+mn-ea"/>
              </a:rPr>
              <a:t>API</a:t>
            </a:r>
            <a:endParaRPr lang="ko-KR" altLang="en-US" sz="1200" b="1">
              <a:latin typeface="+mn-ea"/>
            </a:endParaRPr>
          </a:p>
        </p:txBody>
      </p:sp>
    </p:spTree>
    <p:extLst>
      <p:ext uri="{BB962C8B-B14F-4D97-AF65-F5344CB8AC3E}">
        <p14:creationId xmlns:p14="http://schemas.microsoft.com/office/powerpoint/2010/main" val="1071970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43159" y="2921169"/>
            <a:ext cx="6705682" cy="1015663"/>
          </a:xfrm>
          <a:prstGeom prst="rect">
            <a:avLst/>
          </a:prstGeom>
          <a:noFill/>
        </p:spPr>
        <p:txBody>
          <a:bodyPr wrap="none" rtlCol="0">
            <a:spAutoFit/>
          </a:bodyPr>
          <a:lstStyle/>
          <a:p>
            <a:r>
              <a:rPr lang="ko-KR" altLang="en-US" sz="6000">
                <a:solidFill>
                  <a:schemeClr val="accent1">
                    <a:lumMod val="75000"/>
                  </a:schemeClr>
                </a:solidFill>
                <a:latin typeface="+mj-lt"/>
              </a:rPr>
              <a:t>개발환경 </a:t>
            </a:r>
            <a:r>
              <a:rPr lang="en-US" altLang="ko-KR" sz="6000">
                <a:solidFill>
                  <a:schemeClr val="accent1">
                    <a:lumMod val="75000"/>
                  </a:schemeClr>
                </a:solidFill>
                <a:latin typeface="+mj-lt"/>
              </a:rPr>
              <a:t>&amp; </a:t>
            </a:r>
            <a:r>
              <a:rPr lang="ko-KR" altLang="en-US" sz="6000">
                <a:solidFill>
                  <a:schemeClr val="accent1">
                    <a:lumMod val="75000"/>
                  </a:schemeClr>
                </a:solidFill>
                <a:latin typeface="+mj-lt"/>
              </a:rPr>
              <a:t>필요사항</a:t>
            </a:r>
          </a:p>
        </p:txBody>
      </p:sp>
    </p:spTree>
    <p:extLst>
      <p:ext uri="{BB962C8B-B14F-4D97-AF65-F5344CB8AC3E}">
        <p14:creationId xmlns:p14="http://schemas.microsoft.com/office/powerpoint/2010/main" val="1172044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318FA-F2CD-8994-9DAB-0BC046E64681}"/>
            </a:ext>
          </a:extLst>
        </p:cNvPr>
        <p:cNvGrpSpPr/>
        <p:nvPr/>
      </p:nvGrpSpPr>
      <p:grpSpPr>
        <a:xfrm>
          <a:off x="0" y="0"/>
          <a:ext cx="0" cy="0"/>
          <a:chOff x="0" y="0"/>
          <a:chExt cx="0" cy="0"/>
        </a:xfrm>
      </p:grpSpPr>
      <p:pic>
        <p:nvPicPr>
          <p:cNvPr id="3" name="그림 2">
            <a:extLst>
              <a:ext uri="{FF2B5EF4-FFF2-40B4-BE49-F238E27FC236}">
                <a16:creationId xmlns:a16="http://schemas.microsoft.com/office/drawing/2014/main" id="{9FABC49E-EA12-8D28-D49F-72813121B9CA}"/>
              </a:ext>
            </a:extLst>
          </p:cNvPr>
          <p:cNvPicPr>
            <a:picLocks noChangeAspect="1"/>
          </p:cNvPicPr>
          <p:nvPr/>
        </p:nvPicPr>
        <p:blipFill>
          <a:blip r:embed="rId3"/>
          <a:stretch>
            <a:fillRect/>
          </a:stretch>
        </p:blipFill>
        <p:spPr>
          <a:xfrm>
            <a:off x="7163614" y="2245900"/>
            <a:ext cx="3911287" cy="3030206"/>
          </a:xfrm>
          <a:prstGeom prst="rect">
            <a:avLst/>
          </a:prstGeom>
        </p:spPr>
      </p:pic>
      <p:sp>
        <p:nvSpPr>
          <p:cNvPr id="7" name="직사각형 6">
            <a:extLst>
              <a:ext uri="{FF2B5EF4-FFF2-40B4-BE49-F238E27FC236}">
                <a16:creationId xmlns:a16="http://schemas.microsoft.com/office/drawing/2014/main" id="{B48139E0-E63F-E867-A162-19076AE9E2B7}"/>
              </a:ext>
            </a:extLst>
          </p:cNvPr>
          <p:cNvSpPr/>
          <p:nvPr/>
        </p:nvSpPr>
        <p:spPr>
          <a:xfrm>
            <a:off x="172186" y="262813"/>
            <a:ext cx="3455241"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HttpServletResponse </a:t>
            </a:r>
            <a:r>
              <a:rPr lang="ko-KR" altLang="en-US" b="1">
                <a:solidFill>
                  <a:schemeClr val="accent1">
                    <a:lumMod val="75000"/>
                  </a:schemeClr>
                </a:solidFill>
                <a:latin typeface="+mj-lt"/>
              </a:rPr>
              <a:t>생성</a:t>
            </a:r>
            <a:r>
              <a:rPr lang="en-US" altLang="ko-KR" b="1">
                <a:solidFill>
                  <a:schemeClr val="accent1">
                    <a:lumMod val="75000"/>
                  </a:schemeClr>
                </a:solidFill>
                <a:latin typeface="+mj-lt"/>
              </a:rPr>
              <a:t> </a:t>
            </a:r>
            <a:endParaRPr lang="ko-KR" altLang="en-US" b="1">
              <a:solidFill>
                <a:schemeClr val="accent1">
                  <a:lumMod val="75000"/>
                </a:schemeClr>
              </a:solidFill>
              <a:latin typeface="+mj-lt"/>
            </a:endParaRPr>
          </a:p>
        </p:txBody>
      </p:sp>
      <p:sp>
        <p:nvSpPr>
          <p:cNvPr id="9" name="TextBox 8">
            <a:extLst>
              <a:ext uri="{FF2B5EF4-FFF2-40B4-BE49-F238E27FC236}">
                <a16:creationId xmlns:a16="http://schemas.microsoft.com/office/drawing/2014/main" id="{89F4C595-EA33-1E37-6B13-4493BB751FDE}"/>
              </a:ext>
            </a:extLst>
          </p:cNvPr>
          <p:cNvSpPr txBox="1"/>
          <p:nvPr/>
        </p:nvSpPr>
        <p:spPr>
          <a:xfrm>
            <a:off x="4002702" y="1196940"/>
            <a:ext cx="1521489" cy="276999"/>
          </a:xfrm>
          <a:prstGeom prst="rect">
            <a:avLst/>
          </a:prstGeom>
          <a:noFill/>
        </p:spPr>
        <p:txBody>
          <a:bodyPr wrap="square">
            <a:spAutoFit/>
          </a:bodyPr>
          <a:lstStyle/>
          <a:p>
            <a:pPr algn="ctr"/>
            <a:r>
              <a:rPr lang="en-US" altLang="ko-KR" sz="1200"/>
              <a:t>org.apache.coyote</a:t>
            </a:r>
            <a:endParaRPr lang="ko-KR" altLang="en-US" sz="1200"/>
          </a:p>
        </p:txBody>
      </p:sp>
      <p:sp>
        <p:nvSpPr>
          <p:cNvPr id="12" name="TextBox 11">
            <a:extLst>
              <a:ext uri="{FF2B5EF4-FFF2-40B4-BE49-F238E27FC236}">
                <a16:creationId xmlns:a16="http://schemas.microsoft.com/office/drawing/2014/main" id="{68E9B7A8-2F4B-662A-4DCC-24DD0EBA6412}"/>
              </a:ext>
            </a:extLst>
          </p:cNvPr>
          <p:cNvSpPr txBox="1"/>
          <p:nvPr/>
        </p:nvSpPr>
        <p:spPr>
          <a:xfrm>
            <a:off x="7191814" y="1055732"/>
            <a:ext cx="2428960" cy="276999"/>
          </a:xfrm>
          <a:prstGeom prst="rect">
            <a:avLst/>
          </a:prstGeom>
          <a:noFill/>
        </p:spPr>
        <p:txBody>
          <a:bodyPr wrap="square">
            <a:spAutoFit/>
          </a:bodyPr>
          <a:lstStyle/>
          <a:p>
            <a:pPr algn="ctr"/>
            <a:r>
              <a:rPr lang="en-US" altLang="ko-KR" sz="1200"/>
              <a:t>org.apache.catalina.connector</a:t>
            </a:r>
            <a:endParaRPr lang="ko-KR" altLang="en-US" sz="1200"/>
          </a:p>
        </p:txBody>
      </p:sp>
      <p:sp>
        <p:nvSpPr>
          <p:cNvPr id="20" name="모서리가 둥근 직사각형 38">
            <a:extLst>
              <a:ext uri="{FF2B5EF4-FFF2-40B4-BE49-F238E27FC236}">
                <a16:creationId xmlns:a16="http://schemas.microsoft.com/office/drawing/2014/main" id="{9A2B6F18-1C7A-FDA2-3590-C04608D51C2F}"/>
              </a:ext>
            </a:extLst>
          </p:cNvPr>
          <p:cNvSpPr/>
          <p:nvPr/>
        </p:nvSpPr>
        <p:spPr>
          <a:xfrm>
            <a:off x="4015233" y="1495616"/>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678BFB8D-1DD8-B0B8-ECD1-4DC4F6679EAE}"/>
              </a:ext>
            </a:extLst>
          </p:cNvPr>
          <p:cNvSpPr/>
          <p:nvPr/>
        </p:nvSpPr>
        <p:spPr>
          <a:xfrm>
            <a:off x="6444644" y="1492892"/>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0155DB6E-5DF3-6B0F-9BD3-3194892D2E3B}"/>
              </a:ext>
            </a:extLst>
          </p:cNvPr>
          <p:cNvSpPr/>
          <p:nvPr/>
        </p:nvSpPr>
        <p:spPr>
          <a:xfrm>
            <a:off x="8851869" y="1467184"/>
            <a:ext cx="1850225"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ResponseFacade</a:t>
            </a:r>
            <a:endParaRPr lang="ko-KR" altLang="en-US" sz="1400">
              <a:solidFill>
                <a:schemeClr val="tx1"/>
              </a:solidFill>
              <a:latin typeface="+mj-lt"/>
              <a:ea typeface="나눔바른고딕" panose="020B0603020101020101"/>
            </a:endParaRPr>
          </a:p>
        </p:txBody>
      </p:sp>
      <p:sp>
        <p:nvSpPr>
          <p:cNvPr id="24" name="오른쪽 중괄호 23">
            <a:extLst>
              <a:ext uri="{FF2B5EF4-FFF2-40B4-BE49-F238E27FC236}">
                <a16:creationId xmlns:a16="http://schemas.microsoft.com/office/drawing/2014/main" id="{7E679497-31ED-67A0-6985-02B5C4005E77}"/>
              </a:ext>
            </a:extLst>
          </p:cNvPr>
          <p:cNvSpPr/>
          <p:nvPr/>
        </p:nvSpPr>
        <p:spPr>
          <a:xfrm rot="16200000">
            <a:off x="8318333" y="289205"/>
            <a:ext cx="175922" cy="2197769"/>
          </a:xfrm>
          <a:prstGeom prst="rightBrace">
            <a:avLst>
              <a:gd name="adj1" fmla="val 41819"/>
              <a:gd name="adj2" fmla="val 50000"/>
            </a:avLst>
          </a:prstGeom>
          <a:ln w="9525">
            <a:solidFill>
              <a:schemeClr val="bg2">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화살표: 오른쪽 25">
            <a:extLst>
              <a:ext uri="{FF2B5EF4-FFF2-40B4-BE49-F238E27FC236}">
                <a16:creationId xmlns:a16="http://schemas.microsoft.com/office/drawing/2014/main" id="{90AA7BB2-8695-4E8D-274F-7BCC8C7133B5}"/>
              </a:ext>
            </a:extLst>
          </p:cNvPr>
          <p:cNvSpPr/>
          <p:nvPr/>
        </p:nvSpPr>
        <p:spPr>
          <a:xfrm>
            <a:off x="5733876" y="1604070"/>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9A9BE88D-DBA8-1EDB-139B-DFD1318920B1}"/>
              </a:ext>
            </a:extLst>
          </p:cNvPr>
          <p:cNvSpPr/>
          <p:nvPr/>
        </p:nvSpPr>
        <p:spPr>
          <a:xfrm>
            <a:off x="8138825" y="1558622"/>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F05F856C-5AF4-09B1-EF11-4B9807B46C3C}"/>
              </a:ext>
            </a:extLst>
          </p:cNvPr>
          <p:cNvSpPr/>
          <p:nvPr/>
        </p:nvSpPr>
        <p:spPr>
          <a:xfrm>
            <a:off x="653008" y="137547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0" name="직사각형 29">
            <a:extLst>
              <a:ext uri="{FF2B5EF4-FFF2-40B4-BE49-F238E27FC236}">
                <a16:creationId xmlns:a16="http://schemas.microsoft.com/office/drawing/2014/main" id="{62A7B4EE-139B-7CC6-94C6-0E69BE24AB96}"/>
              </a:ext>
            </a:extLst>
          </p:cNvPr>
          <p:cNvSpPr/>
          <p:nvPr/>
        </p:nvSpPr>
        <p:spPr>
          <a:xfrm>
            <a:off x="688472" y="158112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33" name="직선 화살표 연결선 32">
            <a:extLst>
              <a:ext uri="{FF2B5EF4-FFF2-40B4-BE49-F238E27FC236}">
                <a16:creationId xmlns:a16="http://schemas.microsoft.com/office/drawing/2014/main" id="{5DCA776B-6F3F-A49F-C8D4-40DA3CC25515}"/>
              </a:ext>
            </a:extLst>
          </p:cNvPr>
          <p:cNvCxnSpPr>
            <a:cxnSpLocks/>
            <a:stCxn id="29" idx="6"/>
            <a:endCxn id="20" idx="1"/>
          </p:cNvCxnSpPr>
          <p:nvPr/>
        </p:nvCxnSpPr>
        <p:spPr>
          <a:xfrm>
            <a:off x="1338808" y="1718370"/>
            <a:ext cx="2676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A444C2C-9341-E147-3400-0BF0772C0C85}"/>
              </a:ext>
            </a:extLst>
          </p:cNvPr>
          <p:cNvSpPr txBox="1"/>
          <p:nvPr/>
        </p:nvSpPr>
        <p:spPr>
          <a:xfrm>
            <a:off x="1727282" y="1472148"/>
            <a:ext cx="1623078" cy="246221"/>
          </a:xfrm>
          <a:prstGeom prst="rect">
            <a:avLst/>
          </a:prstGeom>
          <a:noFill/>
        </p:spPr>
        <p:txBody>
          <a:bodyPr wrap="square">
            <a:spAutoFit/>
          </a:bodyPr>
          <a:lstStyle/>
          <a:p>
            <a:r>
              <a:rPr lang="en-US" altLang="ko-KR" sz="1000"/>
              <a:t>/request?name=onjsdnjs</a:t>
            </a:r>
            <a:endParaRPr lang="ko-KR" altLang="en-US" sz="1000"/>
          </a:p>
        </p:txBody>
      </p:sp>
      <p:cxnSp>
        <p:nvCxnSpPr>
          <p:cNvPr id="43" name="직선 화살표 연결선 42">
            <a:extLst>
              <a:ext uri="{FF2B5EF4-FFF2-40B4-BE49-F238E27FC236}">
                <a16:creationId xmlns:a16="http://schemas.microsoft.com/office/drawing/2014/main" id="{566C503B-6854-C56F-4E68-95CD49F55AB8}"/>
              </a:ext>
            </a:extLst>
          </p:cNvPr>
          <p:cNvCxnSpPr>
            <a:cxnSpLocks/>
            <a:stCxn id="20" idx="2"/>
          </p:cNvCxnSpPr>
          <p:nvPr/>
        </p:nvCxnSpPr>
        <p:spPr>
          <a:xfrm>
            <a:off x="4738817" y="1941123"/>
            <a:ext cx="3210978" cy="69746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11F6A9C-5175-FAD5-D0B2-E1950F95A8A8}"/>
              </a:ext>
            </a:extLst>
          </p:cNvPr>
          <p:cNvCxnSpPr>
            <a:cxnSpLocks/>
            <a:stCxn id="22" idx="2"/>
          </p:cNvCxnSpPr>
          <p:nvPr/>
        </p:nvCxnSpPr>
        <p:spPr>
          <a:xfrm>
            <a:off x="7168228" y="1938399"/>
            <a:ext cx="1434351" cy="52171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5C478A9C-3BBD-D65D-57B3-81A5EE726906}"/>
              </a:ext>
            </a:extLst>
          </p:cNvPr>
          <p:cNvCxnSpPr>
            <a:cxnSpLocks/>
            <a:stCxn id="23" idx="2"/>
          </p:cNvCxnSpPr>
          <p:nvPr/>
        </p:nvCxnSpPr>
        <p:spPr>
          <a:xfrm flipH="1">
            <a:off x="8851869" y="1912691"/>
            <a:ext cx="925113" cy="33320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8A94F5A3-7271-0521-2683-F6455AEA4907}"/>
              </a:ext>
            </a:extLst>
          </p:cNvPr>
          <p:cNvSpPr/>
          <p:nvPr/>
        </p:nvSpPr>
        <p:spPr>
          <a:xfrm>
            <a:off x="325918" y="5985081"/>
            <a:ext cx="1757789"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Response</a:t>
            </a:r>
          </a:p>
          <a:p>
            <a:pPr algn="ctr">
              <a:spcBef>
                <a:spcPts val="400"/>
              </a:spcBef>
            </a:pPr>
            <a:r>
              <a:rPr lang="en-US" altLang="ko-KR" sz="1000">
                <a:solidFill>
                  <a:schemeClr val="accent2">
                    <a:lumMod val="75000"/>
                  </a:schemeClr>
                </a:solidFill>
                <a:latin typeface="+mj-lt"/>
                <a:ea typeface="나눔바른고딕" panose="020B0603020101020101"/>
              </a:rPr>
              <a:t>contentType = text/plain</a:t>
            </a:r>
            <a:endParaRPr lang="ko-KR" altLang="en-US" sz="1000">
              <a:solidFill>
                <a:schemeClr val="accent2">
                  <a:lumMod val="75000"/>
                </a:schemeClr>
              </a:solidFill>
              <a:latin typeface="+mj-lt"/>
              <a:ea typeface="나눔바른고딕" panose="020B0603020101020101"/>
            </a:endParaRPr>
          </a:p>
        </p:txBody>
      </p:sp>
      <p:sp>
        <p:nvSpPr>
          <p:cNvPr id="64" name="모서리가 둥근 직사각형 38">
            <a:extLst>
              <a:ext uri="{FF2B5EF4-FFF2-40B4-BE49-F238E27FC236}">
                <a16:creationId xmlns:a16="http://schemas.microsoft.com/office/drawing/2014/main" id="{941AA39A-73EE-7328-6E7A-449AAF718A2A}"/>
              </a:ext>
            </a:extLst>
          </p:cNvPr>
          <p:cNvSpPr/>
          <p:nvPr/>
        </p:nvSpPr>
        <p:spPr>
          <a:xfrm>
            <a:off x="4164696" y="5979065"/>
            <a:ext cx="139577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Wrapper Response</a:t>
            </a:r>
            <a:endParaRPr lang="ko-KR" altLang="en-US" sz="1200">
              <a:solidFill>
                <a:schemeClr val="tx1"/>
              </a:solidFill>
              <a:latin typeface="+mj-lt"/>
              <a:ea typeface="나눔바른고딕" panose="020B0603020101020101"/>
            </a:endParaRPr>
          </a:p>
        </p:txBody>
      </p:sp>
      <p:sp>
        <p:nvSpPr>
          <p:cNvPr id="65" name="모서리가 둥근 직사각형 38">
            <a:extLst>
              <a:ext uri="{FF2B5EF4-FFF2-40B4-BE49-F238E27FC236}">
                <a16:creationId xmlns:a16="http://schemas.microsoft.com/office/drawing/2014/main" id="{A7C668D5-B274-0820-2A61-329F020DD246}"/>
              </a:ext>
            </a:extLst>
          </p:cNvPr>
          <p:cNvSpPr/>
          <p:nvPr/>
        </p:nvSpPr>
        <p:spPr>
          <a:xfrm>
            <a:off x="7492547" y="5977334"/>
            <a:ext cx="143926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ResponseFacade</a:t>
            </a:r>
            <a:endParaRPr lang="ko-KR" altLang="en-US"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F2049CAE-35EC-8BB0-2939-98C72FBF8D21}"/>
              </a:ext>
            </a:extLst>
          </p:cNvPr>
          <p:cNvCxnSpPr>
            <a:cxnSpLocks/>
            <a:stCxn id="65" idx="1"/>
            <a:endCxn id="64" idx="3"/>
          </p:cNvCxnSpPr>
          <p:nvPr/>
        </p:nvCxnSpPr>
        <p:spPr>
          <a:xfrm flipH="1">
            <a:off x="5560467" y="6222324"/>
            <a:ext cx="1932080" cy="1731"/>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8AEDFEFD-C766-C4FD-9F6D-D3E0B3D50CBD}"/>
              </a:ext>
            </a:extLst>
          </p:cNvPr>
          <p:cNvCxnSpPr>
            <a:cxnSpLocks/>
            <a:stCxn id="64" idx="1"/>
            <a:endCxn id="63" idx="3"/>
          </p:cNvCxnSpPr>
          <p:nvPr/>
        </p:nvCxnSpPr>
        <p:spPr>
          <a:xfrm flipH="1">
            <a:off x="2083707" y="6224055"/>
            <a:ext cx="2080989" cy="6016"/>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CE92A34-79C1-30B8-8715-F193289EAB59}"/>
              </a:ext>
            </a:extLst>
          </p:cNvPr>
          <p:cNvSpPr txBox="1"/>
          <p:nvPr/>
        </p:nvSpPr>
        <p:spPr>
          <a:xfrm>
            <a:off x="5630309" y="5942422"/>
            <a:ext cx="1792398" cy="246221"/>
          </a:xfrm>
          <a:prstGeom prst="rect">
            <a:avLst/>
          </a:prstGeom>
          <a:noFill/>
        </p:spPr>
        <p:txBody>
          <a:bodyPr wrap="square">
            <a:spAutoFit/>
          </a:bodyPr>
          <a:lstStyle/>
          <a:p>
            <a:r>
              <a:rPr kumimoji="0" lang="en-US" altLang="ko-KR" sz="1000" i="0" u="none" strike="noStrike" cap="none" normalizeH="0" baseline="0">
                <a:ln>
                  <a:noFill/>
                </a:ln>
                <a:solidFill>
                  <a:schemeClr val="tx1">
                    <a:lumMod val="50000"/>
                    <a:lumOff val="50000"/>
                  </a:schemeClr>
                </a:solidFill>
                <a:effectLst/>
                <a:latin typeface="Arial Unicode MS"/>
                <a:ea typeface="JetBrains Mono"/>
              </a:rPr>
              <a:t>setContentType("text/plain")</a:t>
            </a:r>
            <a:endParaRPr lang="ko-KR" altLang="en-US" sz="1000">
              <a:solidFill>
                <a:schemeClr val="tx1">
                  <a:lumMod val="50000"/>
                  <a:lumOff val="50000"/>
                </a:schemeClr>
              </a:solidFill>
            </a:endParaRPr>
          </a:p>
        </p:txBody>
      </p:sp>
      <p:sp>
        <p:nvSpPr>
          <p:cNvPr id="77" name="TextBox 76">
            <a:extLst>
              <a:ext uri="{FF2B5EF4-FFF2-40B4-BE49-F238E27FC236}">
                <a16:creationId xmlns:a16="http://schemas.microsoft.com/office/drawing/2014/main" id="{15E217D0-5D6C-A50B-3800-212931DD6B44}"/>
              </a:ext>
            </a:extLst>
          </p:cNvPr>
          <p:cNvSpPr txBox="1"/>
          <p:nvPr/>
        </p:nvSpPr>
        <p:spPr>
          <a:xfrm>
            <a:off x="2257998" y="5960713"/>
            <a:ext cx="1792398" cy="246221"/>
          </a:xfrm>
          <a:prstGeom prst="rect">
            <a:avLst/>
          </a:prstGeom>
          <a:noFill/>
        </p:spPr>
        <p:txBody>
          <a:bodyPr wrap="square">
            <a:spAutoFit/>
          </a:bodyPr>
          <a:lstStyle/>
          <a:p>
            <a:r>
              <a:rPr kumimoji="0" lang="en-US" altLang="ko-KR" sz="1000" i="0" u="none" strike="noStrike" cap="none" normalizeH="0" baseline="0">
                <a:ln>
                  <a:noFill/>
                </a:ln>
                <a:solidFill>
                  <a:schemeClr val="tx1">
                    <a:lumMod val="50000"/>
                    <a:lumOff val="50000"/>
                  </a:schemeClr>
                </a:solidFill>
                <a:effectLst/>
                <a:latin typeface="Arial Unicode MS"/>
                <a:ea typeface="JetBrains Mono"/>
              </a:rPr>
              <a:t>setContentType("text/plain")</a:t>
            </a:r>
            <a:endParaRPr lang="ko-KR" altLang="en-US" sz="1000">
              <a:solidFill>
                <a:schemeClr val="tx1">
                  <a:lumMod val="50000"/>
                  <a:lumOff val="50000"/>
                </a:schemeClr>
              </a:solidFill>
            </a:endParaRPr>
          </a:p>
        </p:txBody>
      </p:sp>
      <p:sp>
        <p:nvSpPr>
          <p:cNvPr id="83" name="화살표: 오른쪽 82">
            <a:extLst>
              <a:ext uri="{FF2B5EF4-FFF2-40B4-BE49-F238E27FC236}">
                <a16:creationId xmlns:a16="http://schemas.microsoft.com/office/drawing/2014/main" id="{2492C8ED-C77D-D6C7-14CA-6E7D25F4E458}"/>
              </a:ext>
            </a:extLst>
          </p:cNvPr>
          <p:cNvSpPr/>
          <p:nvPr/>
        </p:nvSpPr>
        <p:spPr>
          <a:xfrm rot="10800000">
            <a:off x="9057949" y="6130583"/>
            <a:ext cx="250651" cy="1834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85" name="연결선: 꺾임 84">
            <a:extLst>
              <a:ext uri="{FF2B5EF4-FFF2-40B4-BE49-F238E27FC236}">
                <a16:creationId xmlns:a16="http://schemas.microsoft.com/office/drawing/2014/main" id="{32ED7735-D04D-F47B-6010-C7F91B2555BB}"/>
              </a:ext>
            </a:extLst>
          </p:cNvPr>
          <p:cNvCxnSpPr>
            <a:cxnSpLocks/>
            <a:stCxn id="63" idx="0"/>
            <a:endCxn id="8" idx="0"/>
          </p:cNvCxnSpPr>
          <p:nvPr/>
        </p:nvCxnSpPr>
        <p:spPr>
          <a:xfrm rot="16200000" flipH="1">
            <a:off x="5909195" y="1280699"/>
            <a:ext cx="107552" cy="9516317"/>
          </a:xfrm>
          <a:prstGeom prst="bentConnector3">
            <a:avLst>
              <a:gd name="adj1" fmla="val -212548"/>
            </a:avLst>
          </a:prstGeom>
          <a:ln w="12700">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230DDE16-A157-E111-866E-7A5C52C25C67}"/>
              </a:ext>
            </a:extLst>
          </p:cNvPr>
          <p:cNvSpPr/>
          <p:nvPr/>
        </p:nvSpPr>
        <p:spPr>
          <a:xfrm>
            <a:off x="688472" y="2877699"/>
            <a:ext cx="5864106" cy="1672446"/>
          </a:xfrm>
          <a:prstGeom prst="rect">
            <a:avLst/>
          </a:prstGeom>
        </p:spPr>
        <p:txBody>
          <a:bodyPr wrap="none">
            <a:spAutoFit/>
          </a:bodyPr>
          <a:lstStyle/>
          <a:p>
            <a:pPr marL="342900" indent="-342900">
              <a:lnSpc>
                <a:spcPct val="150000"/>
              </a:lnSpc>
              <a:buFont typeface="+mj-ea"/>
              <a:buAutoNum type="circleNumDbPlain"/>
            </a:pPr>
            <a:r>
              <a:rPr lang="en-US" altLang="ko-KR" sz="1200" b="1"/>
              <a:t>org.apache.coyote.</a:t>
            </a:r>
            <a:r>
              <a:rPr lang="en-US" altLang="ko-KR" sz="1200" b="1">
                <a:latin typeface="+mj-lt"/>
              </a:rPr>
              <a:t>Response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낮은 수준의 </a:t>
            </a:r>
            <a:r>
              <a:rPr lang="en-US" altLang="ko-KR" sz="1100">
                <a:solidFill>
                  <a:schemeClr val="tx1">
                    <a:lumMod val="65000"/>
                    <a:lumOff val="35000"/>
                  </a:schemeClr>
                </a:solidFill>
              </a:rPr>
              <a:t>HTTP </a:t>
            </a:r>
            <a:r>
              <a:rPr lang="ko-KR" altLang="en-US" sz="1100">
                <a:solidFill>
                  <a:schemeClr val="tx1">
                    <a:lumMod val="65000"/>
                    <a:lumOff val="35000"/>
                  </a:schemeClr>
                </a:solidFill>
              </a:rPr>
              <a:t>응답 처리를 담당하여 서블릿 컨테이너와 독립적으로 동작</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Response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서블릿 </a:t>
            </a:r>
            <a:r>
              <a:rPr lang="en-US" altLang="ko-KR" sz="1100">
                <a:solidFill>
                  <a:schemeClr val="tx1">
                    <a:lumMod val="65000"/>
                    <a:lumOff val="35000"/>
                  </a:schemeClr>
                </a:solidFill>
              </a:rPr>
              <a:t>API </a:t>
            </a:r>
            <a:r>
              <a:rPr lang="ko-KR" altLang="en-US" sz="1100">
                <a:solidFill>
                  <a:schemeClr val="tx1">
                    <a:lumMod val="65000"/>
                    <a:lumOff val="35000"/>
                  </a:schemeClr>
                </a:solidFill>
              </a:rPr>
              <a:t>규격을 구현하여 고수준 응답 데이터를 처리</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ResponseFacade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200">
                <a:solidFill>
                  <a:schemeClr val="tx1">
                    <a:lumMod val="65000"/>
                    <a:lumOff val="35000"/>
                  </a:schemeClr>
                </a:solidFill>
              </a:rPr>
              <a:t>캡슐화를 통해 서블릿 </a:t>
            </a:r>
            <a:r>
              <a:rPr lang="en-US" altLang="ko-KR" sz="1200">
                <a:solidFill>
                  <a:schemeClr val="tx1">
                    <a:lumMod val="65000"/>
                    <a:lumOff val="35000"/>
                  </a:schemeClr>
                </a:solidFill>
              </a:rPr>
              <a:t>API </a:t>
            </a:r>
            <a:r>
              <a:rPr lang="ko-KR" altLang="en-US" sz="1200">
                <a:solidFill>
                  <a:schemeClr val="tx1">
                    <a:lumMod val="65000"/>
                    <a:lumOff val="35000"/>
                  </a:schemeClr>
                </a:solidFill>
              </a:rPr>
              <a:t>사용을 표준화하고 내부 구현을 보호</a:t>
            </a:r>
            <a:endParaRPr lang="ko-KR" altLang="en-US" sz="1200">
              <a:solidFill>
                <a:schemeClr val="tx1">
                  <a:lumMod val="65000"/>
                  <a:lumOff val="35000"/>
                </a:schemeClr>
              </a:solidFill>
              <a:latin typeface="+mj-lt"/>
            </a:endParaRPr>
          </a:p>
        </p:txBody>
      </p:sp>
      <p:sp>
        <p:nvSpPr>
          <p:cNvPr id="93" name="TextBox 92">
            <a:extLst>
              <a:ext uri="{FF2B5EF4-FFF2-40B4-BE49-F238E27FC236}">
                <a16:creationId xmlns:a16="http://schemas.microsoft.com/office/drawing/2014/main" id="{40169B4E-4357-CAC8-F3D9-FDD82FF3089E}"/>
              </a:ext>
            </a:extLst>
          </p:cNvPr>
          <p:cNvSpPr txBox="1"/>
          <p:nvPr/>
        </p:nvSpPr>
        <p:spPr>
          <a:xfrm>
            <a:off x="688472" y="2623091"/>
            <a:ext cx="4318540" cy="276999"/>
          </a:xfrm>
          <a:prstGeom prst="rect">
            <a:avLst/>
          </a:prstGeom>
          <a:noFill/>
        </p:spPr>
        <p:txBody>
          <a:bodyPr wrap="square">
            <a:spAutoFit/>
          </a:bodyPr>
          <a:lstStyle/>
          <a:p>
            <a:r>
              <a:rPr lang="en-US" altLang="ko-KR" sz="1200">
                <a:latin typeface="+mj-lt"/>
              </a:rPr>
              <a:t>HTTP </a:t>
            </a:r>
            <a:r>
              <a:rPr lang="ko-KR" altLang="en-US" sz="1200">
                <a:latin typeface="+mj-lt"/>
              </a:rPr>
              <a:t>요청이 시작되면 총 </a:t>
            </a:r>
            <a:r>
              <a:rPr lang="en-US" altLang="ko-KR" sz="1200">
                <a:latin typeface="+mj-lt"/>
              </a:rPr>
              <a:t>3 </a:t>
            </a:r>
            <a:r>
              <a:rPr lang="ko-KR" altLang="en-US" sz="1200">
                <a:latin typeface="+mj-lt"/>
              </a:rPr>
              <a:t>개의 </a:t>
            </a:r>
            <a:r>
              <a:rPr lang="en-US" altLang="ko-KR" sz="1200">
                <a:solidFill>
                  <a:schemeClr val="tx1"/>
                </a:solidFill>
                <a:latin typeface="+mj-lt"/>
                <a:ea typeface="나눔바른고딕" panose="020B0603020101020101"/>
              </a:rPr>
              <a:t>Response</a:t>
            </a:r>
            <a:r>
              <a:rPr lang="en-US" altLang="ko-KR" sz="1200">
                <a:latin typeface="+mj-lt"/>
              </a:rPr>
              <a:t> </a:t>
            </a:r>
            <a:r>
              <a:rPr lang="ko-KR" altLang="en-US" sz="1200">
                <a:latin typeface="+mj-lt"/>
              </a:rPr>
              <a:t>객체가 생성된다</a:t>
            </a:r>
            <a:endParaRPr lang="en-US" altLang="ko-KR" sz="1200">
              <a:latin typeface="+mj-lt"/>
            </a:endParaRPr>
          </a:p>
        </p:txBody>
      </p:sp>
      <p:sp>
        <p:nvSpPr>
          <p:cNvPr id="98" name="모서리가 둥근 직사각형 38">
            <a:extLst>
              <a:ext uri="{FF2B5EF4-FFF2-40B4-BE49-F238E27FC236}">
                <a16:creationId xmlns:a16="http://schemas.microsoft.com/office/drawing/2014/main" id="{EDE6BD88-D027-A35F-B9E6-CBA2FBE20198}"/>
              </a:ext>
            </a:extLst>
          </p:cNvPr>
          <p:cNvSpPr/>
          <p:nvPr/>
        </p:nvSpPr>
        <p:spPr>
          <a:xfrm>
            <a:off x="7494804" y="542922"/>
            <a:ext cx="1968318"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HttpServletResponse</a:t>
            </a:r>
            <a:endParaRPr lang="ko-KR" altLang="en-US" sz="1400">
              <a:solidFill>
                <a:schemeClr val="tx1"/>
              </a:solidFill>
              <a:latin typeface="+mj-lt"/>
              <a:ea typeface="나눔바른고딕" panose="020B0603020101020101"/>
            </a:endParaRPr>
          </a:p>
        </p:txBody>
      </p:sp>
      <p:cxnSp>
        <p:nvCxnSpPr>
          <p:cNvPr id="100" name="연결선: 꺾임 99">
            <a:extLst>
              <a:ext uri="{FF2B5EF4-FFF2-40B4-BE49-F238E27FC236}">
                <a16:creationId xmlns:a16="http://schemas.microsoft.com/office/drawing/2014/main" id="{2DEA29C2-4764-99EB-B1A9-59D305B0BBA8}"/>
              </a:ext>
            </a:extLst>
          </p:cNvPr>
          <p:cNvCxnSpPr>
            <a:cxnSpLocks/>
            <a:stCxn id="22" idx="0"/>
            <a:endCxn id="98" idx="1"/>
          </p:cNvCxnSpPr>
          <p:nvPr/>
        </p:nvCxnSpPr>
        <p:spPr>
          <a:xfrm rot="5400000" flipH="1" flipV="1">
            <a:off x="6967908" y="965996"/>
            <a:ext cx="727216" cy="326576"/>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4A5DC171-6FA2-D6D4-47E3-61954B2251A5}"/>
              </a:ext>
            </a:extLst>
          </p:cNvPr>
          <p:cNvCxnSpPr>
            <a:cxnSpLocks/>
            <a:stCxn id="23" idx="0"/>
            <a:endCxn id="98" idx="3"/>
          </p:cNvCxnSpPr>
          <p:nvPr/>
        </p:nvCxnSpPr>
        <p:spPr>
          <a:xfrm rot="16200000" flipV="1">
            <a:off x="9269298" y="959500"/>
            <a:ext cx="701508" cy="31386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1">
            <a:extLst>
              <a:ext uri="{FF2B5EF4-FFF2-40B4-BE49-F238E27FC236}">
                <a16:creationId xmlns:a16="http://schemas.microsoft.com/office/drawing/2014/main" id="{F8D84A44-4CA2-5795-14D5-BAD44FE139F8}"/>
              </a:ext>
            </a:extLst>
          </p:cNvPr>
          <p:cNvSpPr>
            <a:spLocks noChangeArrowheads="1"/>
          </p:cNvSpPr>
          <p:nvPr/>
        </p:nvSpPr>
        <p:spPr bwMode="auto">
          <a:xfrm>
            <a:off x="9434742" y="6092633"/>
            <a:ext cx="257277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setContentType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4852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D875D-A916-DB59-3421-F59A8FBF8686}"/>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25ABBA9B-BBF9-A0A3-CA72-909EA77BCA2B}"/>
              </a:ext>
            </a:extLst>
          </p:cNvPr>
          <p:cNvSpPr/>
          <p:nvPr/>
        </p:nvSpPr>
        <p:spPr>
          <a:xfrm>
            <a:off x="100074" y="136481"/>
            <a:ext cx="232467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setStatus(int sc)</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717AB188-E678-18FD-6739-3696EAECE558}"/>
              </a:ext>
            </a:extLst>
          </p:cNvPr>
          <p:cNvSpPr>
            <a:spLocks noChangeArrowheads="1"/>
          </p:cNvSpPr>
          <p:nvPr/>
        </p:nvSpPr>
        <p:spPr bwMode="auto">
          <a:xfrm>
            <a:off x="7970922" y="1842759"/>
            <a:ext cx="4018546"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HTTP/1.1 202 Accepted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Response status set to 202 Accepted</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127D97D4-F291-E404-D5A8-B48DE989D2B2}"/>
              </a:ext>
            </a:extLst>
          </p:cNvPr>
          <p:cNvSpPr/>
          <p:nvPr/>
        </p:nvSpPr>
        <p:spPr>
          <a:xfrm>
            <a:off x="7905600" y="1565765"/>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A2DF1473-EDF2-AFB6-9D63-224AA289ED28}"/>
              </a:ext>
            </a:extLst>
          </p:cNvPr>
          <p:cNvSpPr>
            <a:spLocks noChangeArrowheads="1"/>
          </p:cNvSpPr>
          <p:nvPr/>
        </p:nvSpPr>
        <p:spPr bwMode="auto">
          <a:xfrm>
            <a:off x="7970922" y="1131677"/>
            <a:ext cx="401854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setStatusExample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68C96873-24B4-13AE-2F7C-AAD815A53F17}"/>
              </a:ext>
            </a:extLst>
          </p:cNvPr>
          <p:cNvSpPr/>
          <p:nvPr/>
        </p:nvSpPr>
        <p:spPr>
          <a:xfrm>
            <a:off x="7905600" y="854678"/>
            <a:ext cx="492443" cy="276999"/>
          </a:xfrm>
          <a:prstGeom prst="rect">
            <a:avLst/>
          </a:prstGeom>
        </p:spPr>
        <p:txBody>
          <a:bodyPr wrap="none">
            <a:spAutoFit/>
          </a:bodyPr>
          <a:lstStyle/>
          <a:p>
            <a:r>
              <a:rPr lang="ko-KR" altLang="en-US" sz="1200">
                <a:latin typeface="+mj-lt"/>
              </a:rPr>
              <a:t>요청</a:t>
            </a:r>
          </a:p>
        </p:txBody>
      </p:sp>
      <p:sp>
        <p:nvSpPr>
          <p:cNvPr id="9" name="Rectangle 2">
            <a:extLst>
              <a:ext uri="{FF2B5EF4-FFF2-40B4-BE49-F238E27FC236}">
                <a16:creationId xmlns:a16="http://schemas.microsoft.com/office/drawing/2014/main" id="{9343667E-051A-9EF7-4D11-41C97C3771B5}"/>
              </a:ext>
            </a:extLst>
          </p:cNvPr>
          <p:cNvSpPr>
            <a:spLocks noChangeArrowheads="1"/>
          </p:cNvSpPr>
          <p:nvPr/>
        </p:nvSpPr>
        <p:spPr bwMode="auto">
          <a:xfrm>
            <a:off x="523374" y="621309"/>
            <a:ext cx="6972300"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etStatusServlet"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"/setStatusExample"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SetStatusServlet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response.setStatus(HttpServletResponse.SC_ACCEPTED); </a:t>
            </a:r>
            <a:r>
              <a:rPr kumimoji="0" lang="ko-KR" altLang="ko-KR" sz="1100" b="0" i="0" u="none" strike="noStrike" cap="none" normalizeH="0" baseline="0">
                <a:ln>
                  <a:noFill/>
                </a:ln>
                <a:solidFill>
                  <a:srgbClr val="7A7E85"/>
                </a:solidFill>
                <a:effectLst/>
                <a:latin typeface="Arial Unicode MS"/>
                <a:ea typeface="JetBrains Mono"/>
              </a:rPr>
              <a:t>// 202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상태 코드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response.getWriter().write(</a:t>
            </a:r>
            <a:r>
              <a:rPr kumimoji="0" lang="ko-KR" altLang="ko-KR" sz="1100" b="0" i="0" u="none" strike="noStrike" cap="none" normalizeH="0" baseline="0">
                <a:ln>
                  <a:noFill/>
                </a:ln>
                <a:solidFill>
                  <a:srgbClr val="6AAB73"/>
                </a:solidFill>
                <a:effectLst/>
                <a:latin typeface="Arial Unicode MS"/>
                <a:ea typeface="JetBrains Mono"/>
              </a:rPr>
              <a:t>"Response status set to 202 Accepted"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59E85191-4153-0838-4E1B-9AB6BFFA2B57}"/>
              </a:ext>
            </a:extLst>
          </p:cNvPr>
          <p:cNvSpPr/>
          <p:nvPr/>
        </p:nvSpPr>
        <p:spPr>
          <a:xfrm>
            <a:off x="100074" y="2990610"/>
            <a:ext cx="3694858"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sendError(int sc, String msg)</a:t>
            </a:r>
            <a:endParaRPr lang="ko-KR" altLang="en-US" b="1">
              <a:solidFill>
                <a:schemeClr val="accent1">
                  <a:lumMod val="75000"/>
                </a:schemeClr>
              </a:solidFill>
              <a:latin typeface="+mj-lt"/>
            </a:endParaRPr>
          </a:p>
        </p:txBody>
      </p:sp>
      <p:sp>
        <p:nvSpPr>
          <p:cNvPr id="12" name="Rectangle 3">
            <a:extLst>
              <a:ext uri="{FF2B5EF4-FFF2-40B4-BE49-F238E27FC236}">
                <a16:creationId xmlns:a16="http://schemas.microsoft.com/office/drawing/2014/main" id="{7770D3DA-1E6F-1FCD-A963-A871FEBF0D2B}"/>
              </a:ext>
            </a:extLst>
          </p:cNvPr>
          <p:cNvSpPr>
            <a:spLocks noChangeArrowheads="1"/>
          </p:cNvSpPr>
          <p:nvPr/>
        </p:nvSpPr>
        <p:spPr bwMode="auto">
          <a:xfrm>
            <a:off x="523375" y="3408364"/>
            <a:ext cx="6972300"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endErrorServlet"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"/sendErrorExample"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SendErrorServlet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response.sendError(HttpServletResponse.SC_BAD_REQUEST, </a:t>
            </a:r>
            <a:r>
              <a:rPr kumimoji="0" lang="ko-KR" altLang="ko-KR" sz="1100" b="0" i="0" u="none" strike="noStrike" cap="none" normalizeH="0" baseline="0">
                <a:ln>
                  <a:noFill/>
                </a:ln>
                <a:solidFill>
                  <a:srgbClr val="6AAB73"/>
                </a:solidFill>
                <a:effectLst/>
                <a:latin typeface="Arial Unicode MS"/>
                <a:ea typeface="JetBrains Mono"/>
              </a:rPr>
              <a:t>"Invalid 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5BD1F86D-8196-0C3C-4F5F-6D96F9BB2C2C}"/>
              </a:ext>
            </a:extLst>
          </p:cNvPr>
          <p:cNvSpPr>
            <a:spLocks noChangeArrowheads="1"/>
          </p:cNvSpPr>
          <p:nvPr/>
        </p:nvSpPr>
        <p:spPr bwMode="auto">
          <a:xfrm>
            <a:off x="7970922" y="4421515"/>
            <a:ext cx="4018546" cy="822469"/>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HTTP/1.1 400 Bad Request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text/html;charset=UTF-8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Invalid request (</a:t>
            </a:r>
            <a:r>
              <a:rPr kumimoji="0" lang="ko-KR" altLang="en-US" sz="1100" b="0" i="0" u="none" strike="noStrike" cap="none" normalizeH="0" baseline="0">
                <a:ln>
                  <a:noFill/>
                </a:ln>
                <a:effectLst/>
                <a:latin typeface="Arial Unicode MS"/>
                <a:ea typeface="JetBrains Mono"/>
              </a:rPr>
              <a:t>브라우저 기본 에러 페이지</a:t>
            </a:r>
            <a:r>
              <a:rPr kumimoji="0" lang="en-US" altLang="ko-KR" sz="1100" b="0" i="0" u="none" strike="noStrike" cap="none" normalizeH="0" baseline="0">
                <a:ln>
                  <a:noFill/>
                </a:ln>
                <a:effectLst/>
                <a:latin typeface="Arial Unicode MS"/>
                <a:ea typeface="JetBrains Mono"/>
              </a:rPr>
              <a:t>)</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B0F67DB9-5EAE-9417-04C9-A8D40E8B30A3}"/>
              </a:ext>
            </a:extLst>
          </p:cNvPr>
          <p:cNvSpPr/>
          <p:nvPr/>
        </p:nvSpPr>
        <p:spPr>
          <a:xfrm>
            <a:off x="7905600" y="4144516"/>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7D6C3B43-6D5F-F35A-974F-6FE57DE8DFC0}"/>
              </a:ext>
            </a:extLst>
          </p:cNvPr>
          <p:cNvSpPr>
            <a:spLocks noChangeArrowheads="1"/>
          </p:cNvSpPr>
          <p:nvPr/>
        </p:nvSpPr>
        <p:spPr bwMode="auto">
          <a:xfrm>
            <a:off x="7970922" y="3652667"/>
            <a:ext cx="401854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sendErrorExample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ECE47AF9-66CC-DAA9-3605-063EE4ADEC22}"/>
              </a:ext>
            </a:extLst>
          </p:cNvPr>
          <p:cNvSpPr/>
          <p:nvPr/>
        </p:nvSpPr>
        <p:spPr>
          <a:xfrm>
            <a:off x="7905600" y="3375668"/>
            <a:ext cx="492443" cy="276999"/>
          </a:xfrm>
          <a:prstGeom prst="rect">
            <a:avLst/>
          </a:prstGeom>
        </p:spPr>
        <p:txBody>
          <a:bodyPr wrap="none">
            <a:spAutoFit/>
          </a:bodyPr>
          <a:lstStyle/>
          <a:p>
            <a:r>
              <a:rPr lang="ko-KR" altLang="en-US" sz="1200">
                <a:latin typeface="+mj-lt"/>
              </a:rPr>
              <a:t>요청</a:t>
            </a:r>
          </a:p>
        </p:txBody>
      </p:sp>
      <p:sp>
        <p:nvSpPr>
          <p:cNvPr id="17" name="직사각형 16">
            <a:extLst>
              <a:ext uri="{FF2B5EF4-FFF2-40B4-BE49-F238E27FC236}">
                <a16:creationId xmlns:a16="http://schemas.microsoft.com/office/drawing/2014/main" id="{45493F58-C505-4CF9-FA0D-747D9B8AB9DA}"/>
              </a:ext>
            </a:extLst>
          </p:cNvPr>
          <p:cNvSpPr/>
          <p:nvPr/>
        </p:nvSpPr>
        <p:spPr>
          <a:xfrm>
            <a:off x="491839" y="5412555"/>
            <a:ext cx="11311139" cy="1075294"/>
          </a:xfrm>
          <a:prstGeom prst="rect">
            <a:avLst/>
          </a:prstGeom>
        </p:spPr>
        <p:txBody>
          <a:bodyPr wrap="square">
            <a:spAutoFit/>
          </a:bodyPr>
          <a:lstStyle/>
          <a:p>
            <a:pPr marL="228600" indent="-228600">
              <a:lnSpc>
                <a:spcPct val="150000"/>
              </a:lnSpc>
              <a:buFont typeface="+mj-lt"/>
              <a:buAutoNum type="arabicParenR"/>
            </a:pPr>
            <a:r>
              <a:rPr lang="en-US" altLang="ko-KR" sz="1100">
                <a:latin typeface="+mj-lt"/>
              </a:rPr>
              <a:t>sendError </a:t>
            </a:r>
            <a:r>
              <a:rPr lang="ko-KR" altLang="en-US" sz="1100">
                <a:latin typeface="+mj-lt"/>
              </a:rPr>
              <a:t>를</a:t>
            </a:r>
            <a:r>
              <a:rPr lang="en-US" altLang="ko-KR" sz="1100">
                <a:latin typeface="+mj-lt"/>
              </a:rPr>
              <a:t> </a:t>
            </a:r>
            <a:r>
              <a:rPr lang="ko-KR" altLang="en-US" sz="1100">
                <a:latin typeface="+mj-lt"/>
              </a:rPr>
              <a:t>실행하면 기존 응답 버퍼의 내용을 모두 지우고 오류 응답만 클라이언트에 전달되도록 보장한다</a:t>
            </a:r>
            <a:endParaRPr lang="en-US" altLang="ko-KR" sz="1100">
              <a:latin typeface="+mj-lt"/>
            </a:endParaRPr>
          </a:p>
          <a:p>
            <a:pPr marL="228600" indent="-228600">
              <a:lnSpc>
                <a:spcPct val="150000"/>
              </a:lnSpc>
              <a:buFont typeface="+mj-lt"/>
              <a:buAutoNum type="arabicParenR"/>
            </a:pPr>
            <a:r>
              <a:rPr lang="en-US" altLang="ko-KR" sz="1100">
                <a:latin typeface="+mj-lt"/>
              </a:rPr>
              <a:t>sendError </a:t>
            </a:r>
            <a:r>
              <a:rPr lang="ko-KR" altLang="en-US" sz="1100">
                <a:latin typeface="+mj-lt"/>
              </a:rPr>
              <a:t>는 설계상 정상적인 처리 흐름이 아니라 오류 상황을 클라이언트에 알리기 위해 존재한다</a:t>
            </a:r>
            <a:r>
              <a:rPr lang="en-US" altLang="ko-KR" sz="1100">
                <a:latin typeface="+mj-lt"/>
              </a:rPr>
              <a:t>. </a:t>
            </a:r>
            <a:r>
              <a:rPr lang="ko-KR" altLang="en-US" sz="1100">
                <a:latin typeface="+mj-lt"/>
              </a:rPr>
              <a:t>그렇기 때문에 특별한 예외가 발생하지 않아도 응답이 오류로 전송된다</a:t>
            </a:r>
            <a:endParaRPr lang="en-US" altLang="ko-KR" sz="1100">
              <a:latin typeface="+mj-lt"/>
            </a:endParaRPr>
          </a:p>
          <a:p>
            <a:pPr marL="228600" indent="-228600">
              <a:lnSpc>
                <a:spcPct val="150000"/>
              </a:lnSpc>
              <a:buFont typeface="+mj-lt"/>
              <a:buAutoNum type="arabicParenR"/>
            </a:pPr>
            <a:r>
              <a:rPr lang="en-US" altLang="ko-KR" sz="1100">
                <a:latin typeface="+mj-lt"/>
              </a:rPr>
              <a:t>sendError </a:t>
            </a:r>
            <a:r>
              <a:rPr lang="ko-KR" altLang="en-US" sz="1100">
                <a:latin typeface="+mj-lt"/>
              </a:rPr>
              <a:t>를</a:t>
            </a:r>
            <a:r>
              <a:rPr lang="en-US" altLang="ko-KR" sz="1100">
                <a:latin typeface="+mj-lt"/>
              </a:rPr>
              <a:t> </a:t>
            </a:r>
            <a:r>
              <a:rPr lang="ko-KR" altLang="en-US" sz="1100">
                <a:latin typeface="+mj-lt"/>
              </a:rPr>
              <a:t>실행하면 응답이 이미 커밋되었음을 나타내는 플래그가 설정되고 이후로는 응답을 수정할 수 없다</a:t>
            </a:r>
            <a:r>
              <a:rPr lang="en-US" altLang="ko-KR" sz="1100">
                <a:latin typeface="+mj-lt"/>
              </a:rPr>
              <a:t>. Response.getWriter() </a:t>
            </a:r>
            <a:r>
              <a:rPr lang="ko-KR" altLang="en-US" sz="1100">
                <a:latin typeface="+mj-lt"/>
              </a:rPr>
              <a:t>로 추가 데이터를 출력할려고 시도하면 예외가 발생한다</a:t>
            </a:r>
            <a:endParaRPr lang="en-US" altLang="ko-KR" sz="1100">
              <a:latin typeface="+mj-lt"/>
            </a:endParaRPr>
          </a:p>
        </p:txBody>
      </p:sp>
    </p:spTree>
    <p:extLst>
      <p:ext uri="{BB962C8B-B14F-4D97-AF65-F5344CB8AC3E}">
        <p14:creationId xmlns:p14="http://schemas.microsoft.com/office/powerpoint/2010/main" val="259753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FE2D1-E2A5-3309-A61B-35DA14401106}"/>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9E153174-E16A-459A-A34D-3F487F51C88F}"/>
              </a:ext>
            </a:extLst>
          </p:cNvPr>
          <p:cNvSpPr/>
          <p:nvPr/>
        </p:nvSpPr>
        <p:spPr>
          <a:xfrm>
            <a:off x="100074" y="136481"/>
            <a:ext cx="460664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setHeader(String name, String value)</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F5EA30CD-6059-58DE-9ADA-9A73E80FB238}"/>
              </a:ext>
            </a:extLst>
          </p:cNvPr>
          <p:cNvSpPr>
            <a:spLocks noChangeArrowheads="1"/>
          </p:cNvSpPr>
          <p:nvPr/>
        </p:nvSpPr>
        <p:spPr bwMode="auto">
          <a:xfrm>
            <a:off x="7694194" y="1571942"/>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X-Custom-Header: CustomValue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Header: X-Custom-Header=CustomValued</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BA43CE0D-FC8F-2DAB-7C68-8BEC863F7F67}"/>
              </a:ext>
            </a:extLst>
          </p:cNvPr>
          <p:cNvSpPr/>
          <p:nvPr/>
        </p:nvSpPr>
        <p:spPr>
          <a:xfrm>
            <a:off x="7628873" y="129313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0346E4FE-704E-B30B-7004-4351B985CF04}"/>
              </a:ext>
            </a:extLst>
          </p:cNvPr>
          <p:cNvSpPr>
            <a:spLocks noChangeArrowheads="1"/>
          </p:cNvSpPr>
          <p:nvPr/>
        </p:nvSpPr>
        <p:spPr bwMode="auto">
          <a:xfrm>
            <a:off x="7694194" y="85557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64312DE0-0937-AEFD-A6D8-FB98B8AE4A4C}"/>
              </a:ext>
            </a:extLst>
          </p:cNvPr>
          <p:cNvSpPr/>
          <p:nvPr/>
        </p:nvSpPr>
        <p:spPr>
          <a:xfrm>
            <a:off x="7628873" y="578579"/>
            <a:ext cx="492443" cy="276999"/>
          </a:xfrm>
          <a:prstGeom prst="rect">
            <a:avLst/>
          </a:prstGeom>
        </p:spPr>
        <p:txBody>
          <a:bodyPr wrap="none">
            <a:spAutoFit/>
          </a:bodyPr>
          <a:lstStyle/>
          <a:p>
            <a:r>
              <a:rPr lang="ko-KR" altLang="en-US" sz="1200">
                <a:latin typeface="+mj-lt"/>
              </a:rPr>
              <a:t>요청</a:t>
            </a:r>
          </a:p>
        </p:txBody>
      </p:sp>
      <p:sp>
        <p:nvSpPr>
          <p:cNvPr id="10" name="직사각형 9">
            <a:extLst>
              <a:ext uri="{FF2B5EF4-FFF2-40B4-BE49-F238E27FC236}">
                <a16:creationId xmlns:a16="http://schemas.microsoft.com/office/drawing/2014/main" id="{E4E70B82-44F2-524A-DECC-5649FCBFAF6C}"/>
              </a:ext>
            </a:extLst>
          </p:cNvPr>
          <p:cNvSpPr/>
          <p:nvPr/>
        </p:nvSpPr>
        <p:spPr>
          <a:xfrm>
            <a:off x="100074" y="3109218"/>
            <a:ext cx="4698017"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addHeader(String name, String value)</a:t>
            </a:r>
            <a:endParaRPr lang="ko-KR" altLang="en-US" b="1">
              <a:solidFill>
                <a:schemeClr val="accent1">
                  <a:lumMod val="75000"/>
                </a:schemeClr>
              </a:solidFill>
              <a:latin typeface="+mj-lt"/>
            </a:endParaRPr>
          </a:p>
        </p:txBody>
      </p:sp>
      <p:sp>
        <p:nvSpPr>
          <p:cNvPr id="13" name="Rectangle 1">
            <a:extLst>
              <a:ext uri="{FF2B5EF4-FFF2-40B4-BE49-F238E27FC236}">
                <a16:creationId xmlns:a16="http://schemas.microsoft.com/office/drawing/2014/main" id="{CB05ED5C-6921-FAC9-0575-B58770921ABA}"/>
              </a:ext>
            </a:extLst>
          </p:cNvPr>
          <p:cNvSpPr>
            <a:spLocks noChangeArrowheads="1"/>
          </p:cNvSpPr>
          <p:nvPr/>
        </p:nvSpPr>
        <p:spPr bwMode="auto">
          <a:xfrm>
            <a:off x="7694193" y="4585007"/>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X-Additional-Header: AdditionalValue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Header : X-Additional-Header=AdditionalValue</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38AE9DB0-69B3-418F-062D-A10CEABD0008}"/>
              </a:ext>
            </a:extLst>
          </p:cNvPr>
          <p:cNvSpPr/>
          <p:nvPr/>
        </p:nvSpPr>
        <p:spPr>
          <a:xfrm>
            <a:off x="7641218" y="4304068"/>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910D4294-4327-6B89-5342-375BD7A1756E}"/>
              </a:ext>
            </a:extLst>
          </p:cNvPr>
          <p:cNvSpPr>
            <a:spLocks noChangeArrowheads="1"/>
          </p:cNvSpPr>
          <p:nvPr/>
        </p:nvSpPr>
        <p:spPr bwMode="auto">
          <a:xfrm>
            <a:off x="7694194" y="3909639"/>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addHeaderExample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900BF93C-ADC3-D210-7F2F-43EA5F1566FE}"/>
              </a:ext>
            </a:extLst>
          </p:cNvPr>
          <p:cNvSpPr/>
          <p:nvPr/>
        </p:nvSpPr>
        <p:spPr>
          <a:xfrm>
            <a:off x="7628873" y="3632640"/>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E6D35EC7-91DA-08F5-F7A6-F7B3A545249D}"/>
              </a:ext>
            </a:extLst>
          </p:cNvPr>
          <p:cNvSpPr>
            <a:spLocks noChangeArrowheads="1"/>
          </p:cNvSpPr>
          <p:nvPr/>
        </p:nvSpPr>
        <p:spPr bwMode="auto">
          <a:xfrm>
            <a:off x="491840" y="579362"/>
            <a:ext cx="7003836"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etHeaderServlet"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"/setHeaderExample"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SetHeaderServlet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response.setHeader(</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"CustomValue"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"Header : X-Custom-Header=CustomValue"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2E4345B-2520-B11B-2677-B389A1356AFF}"/>
              </a:ext>
            </a:extLst>
          </p:cNvPr>
          <p:cNvSpPr>
            <a:spLocks noChangeArrowheads="1"/>
          </p:cNvSpPr>
          <p:nvPr/>
        </p:nvSpPr>
        <p:spPr bwMode="auto">
          <a:xfrm>
            <a:off x="491839" y="3597069"/>
            <a:ext cx="7003836"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a:t>
            </a:r>
            <a:r>
              <a:rPr kumimoji="0" lang="ko-KR" altLang="ko-KR" sz="1100" b="0" i="0" u="none" strike="noStrike" cap="none" normalizeH="0" baseline="0">
                <a:ln>
                  <a:noFill/>
                </a:ln>
                <a:solidFill>
                  <a:srgbClr val="6AAB73"/>
                </a:solidFill>
                <a:effectLst/>
                <a:latin typeface="Arial Unicode MS"/>
                <a:ea typeface="JetBrains Mono"/>
              </a:rPr>
              <a:t>ddHeaderServlet"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"/addHeaderExample"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AddHeaderServlet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response.addHeader(</a:t>
            </a:r>
            <a:r>
              <a:rPr kumimoji="0" lang="ko-KR" altLang="ko-KR" sz="1100" b="0" i="0" u="none" strike="noStrike" cap="none" normalizeH="0" baseline="0">
                <a:ln>
                  <a:noFill/>
                </a:ln>
                <a:solidFill>
                  <a:srgbClr val="6AAB73"/>
                </a:solidFill>
                <a:effectLst/>
                <a:latin typeface="Arial Unicode MS"/>
                <a:ea typeface="JetBrains Mono"/>
              </a:rPr>
              <a:t>"X-Additional-Header"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"AdditionalValue"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a:t>
            </a:r>
            <a:r>
              <a:rPr kumimoji="0" lang="ko-KR" altLang="ko-KR" sz="1100" b="0" i="0" u="none" strike="noStrike" cap="none" normalizeH="0" baseline="0">
                <a:ln>
                  <a:noFill/>
                </a:ln>
                <a:solidFill>
                  <a:srgbClr val="6AAB73"/>
                </a:solidFill>
                <a:effectLst/>
                <a:latin typeface="Arial Unicode MS"/>
                <a:ea typeface="JetBrains Mono"/>
              </a:rPr>
              <a:t>eader: X-Additional-Header=AdditionalValue"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4079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DAC55-C23A-674E-5664-B07C1EF9BEC9}"/>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FD1D6E83-9252-ACE3-0FF7-645FFD41A3ED}"/>
              </a:ext>
            </a:extLst>
          </p:cNvPr>
          <p:cNvSpPr/>
          <p:nvPr/>
        </p:nvSpPr>
        <p:spPr>
          <a:xfrm>
            <a:off x="100074" y="136481"/>
            <a:ext cx="3629070"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setContentType(String type)</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D27EEDCD-0FB6-DD74-F424-1E213752181F}"/>
              </a:ext>
            </a:extLst>
          </p:cNvPr>
          <p:cNvSpPr>
            <a:spLocks noChangeArrowheads="1"/>
          </p:cNvSpPr>
          <p:nvPr/>
        </p:nvSpPr>
        <p:spPr bwMode="auto">
          <a:xfrm>
            <a:off x="7694193" y="1804983"/>
            <a:ext cx="4180973"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{"message":"Content type set to JSON"}</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69316468-CA68-B5C4-9EC7-959EF01E0552}"/>
              </a:ext>
            </a:extLst>
          </p:cNvPr>
          <p:cNvSpPr/>
          <p:nvPr/>
        </p:nvSpPr>
        <p:spPr>
          <a:xfrm>
            <a:off x="7628872" y="152687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42BA220E-4B65-6175-0374-01277C15A0A6}"/>
              </a:ext>
            </a:extLst>
          </p:cNvPr>
          <p:cNvSpPr>
            <a:spLocks noChangeArrowheads="1"/>
          </p:cNvSpPr>
          <p:nvPr/>
        </p:nvSpPr>
        <p:spPr bwMode="auto">
          <a:xfrm>
            <a:off x="7694193" y="1089174"/>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setContentTypeExample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78E2CDC1-8C4F-C1A0-ED28-CFADCD3E1CAC}"/>
              </a:ext>
            </a:extLst>
          </p:cNvPr>
          <p:cNvSpPr/>
          <p:nvPr/>
        </p:nvSpPr>
        <p:spPr>
          <a:xfrm>
            <a:off x="7628872" y="812175"/>
            <a:ext cx="492443" cy="276999"/>
          </a:xfrm>
          <a:prstGeom prst="rect">
            <a:avLst/>
          </a:prstGeom>
        </p:spPr>
        <p:txBody>
          <a:bodyPr wrap="none">
            <a:spAutoFit/>
          </a:bodyPr>
          <a:lstStyle/>
          <a:p>
            <a:r>
              <a:rPr lang="ko-KR" altLang="en-US" sz="1200">
                <a:latin typeface="+mj-lt"/>
              </a:rPr>
              <a:t>요청</a:t>
            </a:r>
          </a:p>
        </p:txBody>
      </p:sp>
      <p:sp>
        <p:nvSpPr>
          <p:cNvPr id="10" name="직사각형 9">
            <a:extLst>
              <a:ext uri="{FF2B5EF4-FFF2-40B4-BE49-F238E27FC236}">
                <a16:creationId xmlns:a16="http://schemas.microsoft.com/office/drawing/2014/main" id="{9B89E0EF-C61E-8A2D-02AA-778A66DBA6BA}"/>
              </a:ext>
            </a:extLst>
          </p:cNvPr>
          <p:cNvSpPr/>
          <p:nvPr/>
        </p:nvSpPr>
        <p:spPr>
          <a:xfrm>
            <a:off x="100074" y="3181407"/>
            <a:ext cx="175054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getWriter()</a:t>
            </a:r>
            <a:endParaRPr lang="ko-KR" altLang="en-US" b="1">
              <a:solidFill>
                <a:schemeClr val="accent1">
                  <a:lumMod val="75000"/>
                </a:schemeClr>
              </a:solidFill>
              <a:latin typeface="+mj-lt"/>
            </a:endParaRPr>
          </a:p>
        </p:txBody>
      </p:sp>
      <p:sp>
        <p:nvSpPr>
          <p:cNvPr id="13" name="Rectangle 1">
            <a:extLst>
              <a:ext uri="{FF2B5EF4-FFF2-40B4-BE49-F238E27FC236}">
                <a16:creationId xmlns:a16="http://schemas.microsoft.com/office/drawing/2014/main" id="{C530864E-4375-7027-8D5C-E059EB78C4E3}"/>
              </a:ext>
            </a:extLst>
          </p:cNvPr>
          <p:cNvSpPr>
            <a:spLocks noChangeArrowheads="1"/>
          </p:cNvSpPr>
          <p:nvPr/>
        </p:nvSpPr>
        <p:spPr bwMode="auto">
          <a:xfrm>
            <a:off x="7694193" y="4711964"/>
            <a:ext cx="4180973"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This is body written using getWriter().</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0D984D2E-54C9-CC18-CA79-416A333F90C0}"/>
              </a:ext>
            </a:extLst>
          </p:cNvPr>
          <p:cNvSpPr/>
          <p:nvPr/>
        </p:nvSpPr>
        <p:spPr>
          <a:xfrm>
            <a:off x="7628872" y="4429452"/>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996F047B-6015-0F3E-A00F-E9CC5BACE15C}"/>
              </a:ext>
            </a:extLst>
          </p:cNvPr>
          <p:cNvSpPr>
            <a:spLocks noChangeArrowheads="1"/>
          </p:cNvSpPr>
          <p:nvPr/>
        </p:nvSpPr>
        <p:spPr bwMode="auto">
          <a:xfrm>
            <a:off x="7694192" y="4011197"/>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addHeaderExample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208915B2-CC74-36B5-CBBF-0D2C350B5C59}"/>
              </a:ext>
            </a:extLst>
          </p:cNvPr>
          <p:cNvSpPr/>
          <p:nvPr/>
        </p:nvSpPr>
        <p:spPr>
          <a:xfrm>
            <a:off x="7628871" y="3734198"/>
            <a:ext cx="492443" cy="276999"/>
          </a:xfrm>
          <a:prstGeom prst="rect">
            <a:avLst/>
          </a:prstGeom>
        </p:spPr>
        <p:txBody>
          <a:bodyPr wrap="none">
            <a:spAutoFit/>
          </a:bodyPr>
          <a:lstStyle/>
          <a:p>
            <a:r>
              <a:rPr lang="ko-KR" altLang="en-US" sz="1200">
                <a:latin typeface="+mj-lt"/>
              </a:rPr>
              <a:t>요청</a:t>
            </a:r>
          </a:p>
        </p:txBody>
      </p:sp>
      <p:sp>
        <p:nvSpPr>
          <p:cNvPr id="6" name="Rectangle 1">
            <a:extLst>
              <a:ext uri="{FF2B5EF4-FFF2-40B4-BE49-F238E27FC236}">
                <a16:creationId xmlns:a16="http://schemas.microsoft.com/office/drawing/2014/main" id="{02B66035-AF87-1D9E-E2B6-9092FFE5ED6D}"/>
              </a:ext>
            </a:extLst>
          </p:cNvPr>
          <p:cNvSpPr>
            <a:spLocks noChangeArrowheads="1"/>
          </p:cNvSpPr>
          <p:nvPr/>
        </p:nvSpPr>
        <p:spPr bwMode="auto">
          <a:xfrm>
            <a:off x="433138" y="556279"/>
            <a:ext cx="70625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etContentTypeServlet"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"/setContentTypeExample"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SetContentTypeServlet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Content type set to JSON</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D233696-FEA3-4661-98EF-20A31D2A7262}"/>
              </a:ext>
            </a:extLst>
          </p:cNvPr>
          <p:cNvSpPr>
            <a:spLocks noChangeArrowheads="1"/>
          </p:cNvSpPr>
          <p:nvPr/>
        </p:nvSpPr>
        <p:spPr bwMode="auto">
          <a:xfrm>
            <a:off x="433139" y="3604843"/>
            <a:ext cx="70625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"GetWriterServlet"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"/getWriterExample"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GetWriterServlet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PrintWriter out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out.write(</a:t>
            </a:r>
            <a:r>
              <a:rPr kumimoji="0" lang="ko-KR" altLang="ko-KR" sz="1100" b="0" i="0" u="none" strike="noStrike" cap="none" normalizeH="0" baseline="0">
                <a:ln>
                  <a:noFill/>
                </a:ln>
                <a:solidFill>
                  <a:srgbClr val="6AAB73"/>
                </a:solidFill>
                <a:effectLst/>
                <a:latin typeface="Arial Unicode MS"/>
                <a:ea typeface="JetBrains Mono"/>
              </a:rPr>
              <a:t>"This is </a:t>
            </a:r>
            <a:r>
              <a:rPr kumimoji="0" lang="en-US" altLang="ko-KR" sz="1100" b="0" i="0" u="none" strike="noStrike" cap="none" normalizeH="0" baseline="0">
                <a:ln>
                  <a:noFill/>
                </a:ln>
                <a:solidFill>
                  <a:srgbClr val="6AAB73"/>
                </a:solidFill>
                <a:effectLst/>
                <a:latin typeface="Arial Unicode MS"/>
                <a:ea typeface="JetBrains Mono"/>
              </a:rPr>
              <a:t>body </a:t>
            </a:r>
            <a:r>
              <a:rPr kumimoji="0" lang="ko-KR" altLang="ko-KR" sz="1100" b="0" i="0" u="none" strike="noStrike" cap="none" normalizeH="0" baseline="0">
                <a:ln>
                  <a:noFill/>
                </a:ln>
                <a:solidFill>
                  <a:srgbClr val="6AAB73"/>
                </a:solidFill>
                <a:effectLst/>
                <a:latin typeface="Arial Unicode MS"/>
                <a:ea typeface="JetBrains Mono"/>
              </a:rPr>
              <a:t>written using getWriter()."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1327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838CD-EFE4-1854-4F07-6EEF0D6A707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609AFD3B-E5DB-485D-33FF-9836285AF2A5}"/>
              </a:ext>
            </a:extLst>
          </p:cNvPr>
          <p:cNvSpPr/>
          <p:nvPr/>
        </p:nvSpPr>
        <p:spPr>
          <a:xfrm>
            <a:off x="100074" y="136481"/>
            <a:ext cx="3728649"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sendRedirect(String location)</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84D59B52-7E2A-E4E1-2930-97D38328B33B}"/>
              </a:ext>
            </a:extLst>
          </p:cNvPr>
          <p:cNvSpPr>
            <a:spLocks noChangeArrowheads="1"/>
          </p:cNvSpPr>
          <p:nvPr/>
        </p:nvSpPr>
        <p:spPr bwMode="auto">
          <a:xfrm>
            <a:off x="7694192" y="1803869"/>
            <a:ext cx="4180973" cy="568810"/>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HTTP/1.1 302 Found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Location: /newLocation</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C2739660-02D0-41FC-D933-BA9E55515F55}"/>
              </a:ext>
            </a:extLst>
          </p:cNvPr>
          <p:cNvSpPr/>
          <p:nvPr/>
        </p:nvSpPr>
        <p:spPr>
          <a:xfrm>
            <a:off x="7628872" y="152687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69DEE2DE-A9A4-16E3-1144-7D4BA5162D20}"/>
              </a:ext>
            </a:extLst>
          </p:cNvPr>
          <p:cNvSpPr>
            <a:spLocks noChangeArrowheads="1"/>
          </p:cNvSpPr>
          <p:nvPr/>
        </p:nvSpPr>
        <p:spPr bwMode="auto">
          <a:xfrm>
            <a:off x="7694193" y="1089174"/>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sendRedirectExample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E286B792-8C38-8E54-6A7D-A03682D9BB86}"/>
              </a:ext>
            </a:extLst>
          </p:cNvPr>
          <p:cNvSpPr/>
          <p:nvPr/>
        </p:nvSpPr>
        <p:spPr>
          <a:xfrm>
            <a:off x="7628872" y="812175"/>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BE1DAF87-8BAC-6D16-FE22-177D2F7DF9C6}"/>
              </a:ext>
            </a:extLst>
          </p:cNvPr>
          <p:cNvSpPr>
            <a:spLocks noChangeArrowheads="1"/>
          </p:cNvSpPr>
          <p:nvPr/>
        </p:nvSpPr>
        <p:spPr bwMode="auto">
          <a:xfrm>
            <a:off x="433139" y="607676"/>
            <a:ext cx="7062538"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endRedirectServlet"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"/sendRedirectExample"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SendRedirectServlet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response.sendRedirect(</a:t>
            </a:r>
            <a:r>
              <a:rPr kumimoji="0" lang="ko-KR" altLang="ko-KR" sz="1100" b="0" i="0" u="none" strike="noStrike" cap="none" normalizeH="0" baseline="0">
                <a:ln>
                  <a:noFill/>
                </a:ln>
                <a:solidFill>
                  <a:srgbClr val="6AAB73"/>
                </a:solidFill>
                <a:effectLst/>
                <a:latin typeface="Arial Unicode MS"/>
                <a:ea typeface="JetBrains Mono"/>
              </a:rPr>
              <a:t>"/newLocation"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81287CB3-FEC1-3572-9161-0C8DB5B0EFC8}"/>
              </a:ext>
            </a:extLst>
          </p:cNvPr>
          <p:cNvSpPr/>
          <p:nvPr/>
        </p:nvSpPr>
        <p:spPr>
          <a:xfrm>
            <a:off x="100074" y="2932408"/>
            <a:ext cx="341311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addCookie(Cookie cookie)</a:t>
            </a:r>
            <a:endParaRPr lang="ko-KR" altLang="en-US" b="1">
              <a:solidFill>
                <a:schemeClr val="accent1">
                  <a:lumMod val="75000"/>
                </a:schemeClr>
              </a:solidFill>
              <a:latin typeface="+mj-lt"/>
            </a:endParaRPr>
          </a:p>
        </p:txBody>
      </p:sp>
      <p:sp>
        <p:nvSpPr>
          <p:cNvPr id="8" name="Rectangle 1">
            <a:extLst>
              <a:ext uri="{FF2B5EF4-FFF2-40B4-BE49-F238E27FC236}">
                <a16:creationId xmlns:a16="http://schemas.microsoft.com/office/drawing/2014/main" id="{8F4024BD-341C-8346-B662-83BC6D0AD31C}"/>
              </a:ext>
            </a:extLst>
          </p:cNvPr>
          <p:cNvSpPr>
            <a:spLocks noChangeArrowheads="1"/>
          </p:cNvSpPr>
          <p:nvPr/>
        </p:nvSpPr>
        <p:spPr bwMode="auto">
          <a:xfrm>
            <a:off x="7694192" y="4503543"/>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Set-Cookie: userToken=abcd1234; Max-Age=3600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Cookie added: userToken=abcd1234</a:t>
            </a:r>
          </a:p>
        </p:txBody>
      </p:sp>
      <p:sp>
        <p:nvSpPr>
          <p:cNvPr id="11" name="직사각형 10">
            <a:extLst>
              <a:ext uri="{FF2B5EF4-FFF2-40B4-BE49-F238E27FC236}">
                <a16:creationId xmlns:a16="http://schemas.microsoft.com/office/drawing/2014/main" id="{67E2DC02-ADAB-C4BF-FB88-D1ADDE2F331A}"/>
              </a:ext>
            </a:extLst>
          </p:cNvPr>
          <p:cNvSpPr/>
          <p:nvPr/>
        </p:nvSpPr>
        <p:spPr>
          <a:xfrm>
            <a:off x="7628872" y="4226544"/>
            <a:ext cx="492443" cy="276999"/>
          </a:xfrm>
          <a:prstGeom prst="rect">
            <a:avLst/>
          </a:prstGeom>
        </p:spPr>
        <p:txBody>
          <a:bodyPr wrap="none">
            <a:spAutoFit/>
          </a:bodyPr>
          <a:lstStyle/>
          <a:p>
            <a:r>
              <a:rPr lang="ko-KR" altLang="en-US" sz="1200">
                <a:latin typeface="+mj-lt"/>
              </a:rPr>
              <a:t>결과</a:t>
            </a:r>
          </a:p>
        </p:txBody>
      </p:sp>
      <p:sp>
        <p:nvSpPr>
          <p:cNvPr id="12" name="Rectangle 2">
            <a:extLst>
              <a:ext uri="{FF2B5EF4-FFF2-40B4-BE49-F238E27FC236}">
                <a16:creationId xmlns:a16="http://schemas.microsoft.com/office/drawing/2014/main" id="{DF3B099C-421A-68D5-9D49-F3D90C6A82E7}"/>
              </a:ext>
            </a:extLst>
          </p:cNvPr>
          <p:cNvSpPr>
            <a:spLocks noChangeArrowheads="1"/>
          </p:cNvSpPr>
          <p:nvPr/>
        </p:nvSpPr>
        <p:spPr bwMode="auto">
          <a:xfrm>
            <a:off x="7694193" y="378884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sendRedirectExample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7" name="직사각형 16">
            <a:extLst>
              <a:ext uri="{FF2B5EF4-FFF2-40B4-BE49-F238E27FC236}">
                <a16:creationId xmlns:a16="http://schemas.microsoft.com/office/drawing/2014/main" id="{9901857C-3479-340E-99B1-88EC1A6B9F83}"/>
              </a:ext>
            </a:extLst>
          </p:cNvPr>
          <p:cNvSpPr/>
          <p:nvPr/>
        </p:nvSpPr>
        <p:spPr>
          <a:xfrm>
            <a:off x="7628872" y="3511849"/>
            <a:ext cx="492443" cy="276999"/>
          </a:xfrm>
          <a:prstGeom prst="rect">
            <a:avLst/>
          </a:prstGeom>
        </p:spPr>
        <p:txBody>
          <a:bodyPr wrap="none">
            <a:spAutoFit/>
          </a:bodyPr>
          <a:lstStyle/>
          <a:p>
            <a:r>
              <a:rPr lang="ko-KR" altLang="en-US" sz="1200">
                <a:latin typeface="+mj-lt"/>
              </a:rPr>
              <a:t>요청</a:t>
            </a:r>
          </a:p>
        </p:txBody>
      </p:sp>
      <p:sp>
        <p:nvSpPr>
          <p:cNvPr id="21" name="Rectangle 2">
            <a:extLst>
              <a:ext uri="{FF2B5EF4-FFF2-40B4-BE49-F238E27FC236}">
                <a16:creationId xmlns:a16="http://schemas.microsoft.com/office/drawing/2014/main" id="{830A1891-999D-7E9F-5F32-B7C8B20034BA}"/>
              </a:ext>
            </a:extLst>
          </p:cNvPr>
          <p:cNvSpPr>
            <a:spLocks noChangeArrowheads="1"/>
          </p:cNvSpPr>
          <p:nvPr/>
        </p:nvSpPr>
        <p:spPr bwMode="auto">
          <a:xfrm>
            <a:off x="433139" y="3410295"/>
            <a:ext cx="7062538"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"AddCookieServlet"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"/addCookieExample"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AddCookieServlet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 cookie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Cookie(</a:t>
            </a:r>
            <a:r>
              <a:rPr kumimoji="0" lang="ko-KR" altLang="ko-KR" sz="1100" b="0" i="0" u="none" strike="noStrike" cap="none" normalizeH="0" baseline="0">
                <a:ln>
                  <a:noFill/>
                </a:ln>
                <a:solidFill>
                  <a:srgbClr val="6AAB73"/>
                </a:solidFill>
                <a:effectLst/>
                <a:latin typeface="Arial Unicode MS"/>
                <a:ea typeface="JetBrains Mono"/>
              </a:rPr>
              <a:t>"userToken"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cookie.setMaxAge(</a:t>
            </a:r>
            <a:r>
              <a:rPr kumimoji="0" lang="ko-KR" altLang="ko-KR" sz="1100" b="0" i="0" u="none" strike="noStrike" cap="none" normalizeH="0" baseline="0">
                <a:ln>
                  <a:noFill/>
                </a:ln>
                <a:solidFill>
                  <a:srgbClr val="2AACB8"/>
                </a:solidFill>
                <a:effectLst/>
                <a:latin typeface="Arial Unicode MS"/>
                <a:ea typeface="JetBrains Mono"/>
              </a:rPr>
              <a:t>3600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쿠키 유효 기간</a:t>
            </a:r>
            <a:r>
              <a:rPr kumimoji="0" lang="ko-KR" altLang="ko-KR" sz="1100" b="0" i="0" u="none" strike="noStrike" cap="none" normalizeH="0" baseline="0">
                <a:ln>
                  <a:noFill/>
                </a:ln>
                <a:solidFill>
                  <a:srgbClr val="7A7E85"/>
                </a:solidFill>
                <a:effectLst/>
                <a:latin typeface="Arial Unicode MS"/>
                <a:ea typeface="JetBrains Mono"/>
              </a:rPr>
              <a:t> 1</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시간</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response.addCookie(cookie);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"Cookie added: userToken=abcd1234"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142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3945" y="2921169"/>
            <a:ext cx="11544122"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HttpServletResponse</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응답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servlet/tree/httpResponseServletProcess</a:t>
            </a:r>
            <a:endParaRPr lang="ko-KR" altLang="en-US" sz="1400">
              <a:solidFill>
                <a:schemeClr val="accent1">
                  <a:lumMod val="75000"/>
                </a:schemeClr>
              </a:solidFill>
            </a:endParaRPr>
          </a:p>
        </p:txBody>
      </p:sp>
    </p:spTree>
    <p:extLst>
      <p:ext uri="{BB962C8B-B14F-4D97-AF65-F5344CB8AC3E}">
        <p14:creationId xmlns:p14="http://schemas.microsoft.com/office/powerpoint/2010/main" val="85774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37B3A-89D2-EB65-8F06-A60A8882AFC7}"/>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DE2C60E7-15A0-62ED-A83C-9EA2EDD164BF}"/>
              </a:ext>
            </a:extLst>
          </p:cNvPr>
          <p:cNvSpPr/>
          <p:nvPr/>
        </p:nvSpPr>
        <p:spPr>
          <a:xfrm>
            <a:off x="172186" y="26281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2" name="TextBox 1">
            <a:extLst>
              <a:ext uri="{FF2B5EF4-FFF2-40B4-BE49-F238E27FC236}">
                <a16:creationId xmlns:a16="http://schemas.microsoft.com/office/drawing/2014/main" id="{FFC2D36A-C487-E4FA-D56E-87A3DDD05E7D}"/>
              </a:ext>
            </a:extLst>
          </p:cNvPr>
          <p:cNvSpPr txBox="1"/>
          <p:nvPr/>
        </p:nvSpPr>
        <p:spPr>
          <a:xfrm>
            <a:off x="370896" y="588526"/>
            <a:ext cx="1182110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HttpServletResponse </a:t>
            </a:r>
            <a:r>
              <a:rPr lang="ko-KR" altLang="en-US" sz="1200">
                <a:latin typeface="+mj-lt"/>
              </a:rPr>
              <a:t>는</a:t>
            </a:r>
            <a:r>
              <a:rPr lang="en-US" altLang="ko-KR" sz="1200">
                <a:latin typeface="+mj-lt"/>
              </a:rPr>
              <a:t> </a:t>
            </a:r>
            <a:r>
              <a:rPr lang="ko-KR" altLang="en-US" sz="1200">
                <a:latin typeface="+mj-lt"/>
              </a:rPr>
              <a:t>응답을 처리하는 방식으로 </a:t>
            </a:r>
            <a:r>
              <a:rPr lang="ko-KR" altLang="en-US" sz="1200"/>
              <a:t>단순 텍스트 응답</a:t>
            </a:r>
            <a:r>
              <a:rPr lang="en-US" altLang="ko-KR" sz="1200">
                <a:latin typeface="+mj-lt"/>
              </a:rPr>
              <a:t>, </a:t>
            </a:r>
            <a:r>
              <a:rPr lang="en-US" altLang="ko-KR" sz="1200"/>
              <a:t>HTML </a:t>
            </a:r>
            <a:r>
              <a:rPr lang="ko-KR" altLang="en-US" sz="1200"/>
              <a:t>화면 처리 응답</a:t>
            </a:r>
            <a:r>
              <a:rPr lang="en-US" altLang="ko-KR" sz="1200">
                <a:latin typeface="+mj-lt"/>
              </a:rPr>
              <a:t>, </a:t>
            </a:r>
            <a:r>
              <a:rPr lang="en-US" altLang="ko-KR" sz="1200"/>
              <a:t>HTTP </a:t>
            </a:r>
            <a:r>
              <a:rPr lang="ko-KR" altLang="en-US" sz="1200"/>
              <a:t>본문 응답</a:t>
            </a:r>
            <a:r>
              <a:rPr lang="ko-KR" altLang="en-US" sz="1200">
                <a:latin typeface="+mj-lt"/>
              </a:rPr>
              <a:t> 등 세 가지로 나누어 구분 할 수 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스프링에서도 응답 패턴이 이 세 가지 범주에서 크게 벗어나지 않으며 사용하기 쉽게 추상화 해서 제공하고 있다</a:t>
            </a:r>
          </a:p>
        </p:txBody>
      </p:sp>
      <p:sp>
        <p:nvSpPr>
          <p:cNvPr id="3" name="직사각형 2">
            <a:extLst>
              <a:ext uri="{FF2B5EF4-FFF2-40B4-BE49-F238E27FC236}">
                <a16:creationId xmlns:a16="http://schemas.microsoft.com/office/drawing/2014/main" id="{E555F025-48E4-DD4D-9999-3CB30A76BC89}"/>
              </a:ext>
            </a:extLst>
          </p:cNvPr>
          <p:cNvSpPr/>
          <p:nvPr/>
        </p:nvSpPr>
        <p:spPr>
          <a:xfrm>
            <a:off x="172186" y="1705056"/>
            <a:ext cx="2310248"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단순 텍스트 응답</a:t>
            </a:r>
          </a:p>
        </p:txBody>
      </p:sp>
      <p:sp>
        <p:nvSpPr>
          <p:cNvPr id="4" name="TextBox 3">
            <a:extLst>
              <a:ext uri="{FF2B5EF4-FFF2-40B4-BE49-F238E27FC236}">
                <a16:creationId xmlns:a16="http://schemas.microsoft.com/office/drawing/2014/main" id="{CC6C09C9-AF4A-9803-0310-E1D5181BBED2}"/>
              </a:ext>
            </a:extLst>
          </p:cNvPr>
          <p:cNvSpPr txBox="1"/>
          <p:nvPr/>
        </p:nvSpPr>
        <p:spPr>
          <a:xfrm>
            <a:off x="370896" y="2105244"/>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간단한 문자열 데이터를 응답 본문으로 클라이언트에 전송</a:t>
            </a:r>
            <a:endParaRPr lang="en-US" altLang="ko-KR" sz="1200">
              <a:latin typeface="+mj-lt"/>
            </a:endParaRPr>
          </a:p>
        </p:txBody>
      </p:sp>
      <p:sp>
        <p:nvSpPr>
          <p:cNvPr id="5" name="Rectangle 1">
            <a:extLst>
              <a:ext uri="{FF2B5EF4-FFF2-40B4-BE49-F238E27FC236}">
                <a16:creationId xmlns:a16="http://schemas.microsoft.com/office/drawing/2014/main" id="{8439031D-E9FF-65C2-4973-A614D3E9515C}"/>
              </a:ext>
            </a:extLst>
          </p:cNvPr>
          <p:cNvSpPr>
            <a:spLocks noChangeArrowheads="1"/>
          </p:cNvSpPr>
          <p:nvPr/>
        </p:nvSpPr>
        <p:spPr bwMode="auto">
          <a:xfrm>
            <a:off x="619627" y="2512689"/>
            <a:ext cx="6966284"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impleTextResponseServlet"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"/textResponse"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SimpleTextResponseServlet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"text/plain;charset=UTF-8"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"Hello, this is a plain text 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5FF5600E-1EE3-FEE2-B2C2-615D0F43F7BE}"/>
              </a:ext>
            </a:extLst>
          </p:cNvPr>
          <p:cNvSpPr>
            <a:spLocks noChangeArrowheads="1"/>
          </p:cNvSpPr>
          <p:nvPr/>
        </p:nvSpPr>
        <p:spPr bwMode="auto">
          <a:xfrm>
            <a:off x="7724271" y="3904689"/>
            <a:ext cx="4180973" cy="1330557"/>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Content-Length: 39</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Hello, this is a plain text response.</a:t>
            </a:r>
          </a:p>
        </p:txBody>
      </p:sp>
      <p:sp>
        <p:nvSpPr>
          <p:cNvPr id="8" name="직사각형 7">
            <a:extLst>
              <a:ext uri="{FF2B5EF4-FFF2-40B4-BE49-F238E27FC236}">
                <a16:creationId xmlns:a16="http://schemas.microsoft.com/office/drawing/2014/main" id="{FD8280F0-4466-1526-5AA7-6F3DEC4EF59D}"/>
              </a:ext>
            </a:extLst>
          </p:cNvPr>
          <p:cNvSpPr/>
          <p:nvPr/>
        </p:nvSpPr>
        <p:spPr>
          <a:xfrm>
            <a:off x="7658951" y="3609201"/>
            <a:ext cx="492443" cy="276999"/>
          </a:xfrm>
          <a:prstGeom prst="rect">
            <a:avLst/>
          </a:prstGeom>
        </p:spPr>
        <p:txBody>
          <a:bodyPr wrap="none">
            <a:spAutoFit/>
          </a:bodyPr>
          <a:lstStyle/>
          <a:p>
            <a:r>
              <a:rPr lang="ko-KR" altLang="en-US" sz="1200">
                <a:latin typeface="+mj-lt"/>
              </a:rPr>
              <a:t>결과</a:t>
            </a:r>
          </a:p>
        </p:txBody>
      </p:sp>
      <p:sp>
        <p:nvSpPr>
          <p:cNvPr id="9" name="Rectangle 2">
            <a:extLst>
              <a:ext uri="{FF2B5EF4-FFF2-40B4-BE49-F238E27FC236}">
                <a16:creationId xmlns:a16="http://schemas.microsoft.com/office/drawing/2014/main" id="{936A2820-CAC0-FD67-1296-FB681AFDA957}"/>
              </a:ext>
            </a:extLst>
          </p:cNvPr>
          <p:cNvSpPr>
            <a:spLocks noChangeArrowheads="1"/>
          </p:cNvSpPr>
          <p:nvPr/>
        </p:nvSpPr>
        <p:spPr bwMode="auto">
          <a:xfrm>
            <a:off x="7724272" y="3121095"/>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textResponse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36D3A8C5-7167-EAC9-112B-4E387051165F}"/>
              </a:ext>
            </a:extLst>
          </p:cNvPr>
          <p:cNvSpPr/>
          <p:nvPr/>
        </p:nvSpPr>
        <p:spPr>
          <a:xfrm>
            <a:off x="7658951" y="2844096"/>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15261060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A1DBB-93BA-9C23-E6FB-4B619A96903A}"/>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924E4BF4-673D-DB05-D75B-DD6875407187}"/>
              </a:ext>
            </a:extLst>
          </p:cNvPr>
          <p:cNvSpPr/>
          <p:nvPr/>
        </p:nvSpPr>
        <p:spPr>
          <a:xfrm>
            <a:off x="130075" y="363535"/>
            <a:ext cx="281519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HTML </a:t>
            </a:r>
            <a:r>
              <a:rPr lang="ko-KR" altLang="en-US" b="1">
                <a:solidFill>
                  <a:schemeClr val="accent1">
                    <a:lumMod val="75000"/>
                  </a:schemeClr>
                </a:solidFill>
                <a:latin typeface="+mj-lt"/>
              </a:rPr>
              <a:t>화면 처리 응답</a:t>
            </a:r>
          </a:p>
        </p:txBody>
      </p:sp>
      <p:sp>
        <p:nvSpPr>
          <p:cNvPr id="4" name="TextBox 3">
            <a:extLst>
              <a:ext uri="{FF2B5EF4-FFF2-40B4-BE49-F238E27FC236}">
                <a16:creationId xmlns:a16="http://schemas.microsoft.com/office/drawing/2014/main" id="{D88D9851-9B9B-C214-88B7-4622098E663E}"/>
              </a:ext>
            </a:extLst>
          </p:cNvPr>
          <p:cNvSpPr txBox="1"/>
          <p:nvPr/>
        </p:nvSpPr>
        <p:spPr>
          <a:xfrm>
            <a:off x="328785" y="763723"/>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HTML </a:t>
            </a:r>
            <a:r>
              <a:rPr lang="ko-KR" altLang="en-US" sz="1200"/>
              <a:t>컨텐츠를 렌더링하여 브라우저가 화면에 표시하도록 전송</a:t>
            </a:r>
            <a:endParaRPr lang="en-US" altLang="ko-KR" sz="1200">
              <a:latin typeface="+mj-lt"/>
            </a:endParaRPr>
          </a:p>
        </p:txBody>
      </p:sp>
      <p:sp>
        <p:nvSpPr>
          <p:cNvPr id="11" name="Rectangle 2">
            <a:extLst>
              <a:ext uri="{FF2B5EF4-FFF2-40B4-BE49-F238E27FC236}">
                <a16:creationId xmlns:a16="http://schemas.microsoft.com/office/drawing/2014/main" id="{F90976B7-F0BB-B63A-6C33-E3EB3DD9F20D}"/>
              </a:ext>
            </a:extLst>
          </p:cNvPr>
          <p:cNvSpPr>
            <a:spLocks noChangeArrowheads="1"/>
          </p:cNvSpPr>
          <p:nvPr/>
        </p:nvSpPr>
        <p:spPr bwMode="auto">
          <a:xfrm>
            <a:off x="445168" y="1221553"/>
            <a:ext cx="6900111" cy="46314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a:t>
            </a:r>
            <a:r>
              <a:rPr kumimoji="0" lang="ko-KR" altLang="ko-KR" sz="1100" b="0" i="0" u="none" strike="noStrike" cap="none" normalizeH="0" baseline="0">
                <a:ln>
                  <a:noFill/>
                </a:ln>
                <a:solidFill>
                  <a:srgbClr val="6AAB73"/>
                </a:solidFill>
                <a:effectLst/>
                <a:latin typeface="Arial Unicode MS"/>
                <a:ea typeface="JetBrains Mono"/>
              </a:rPr>
              <a:t>tmlResponseServlet"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"/htmlResponse"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HtmlResponseServlet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"text/html;charset=UTF-8"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"&lt;!DOCTYPE 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"&lt;html&gt;&lt;head&gt;&lt;title&gt;HTML Response&lt;/title&gt;&lt;/head&gt;"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"&lt;body&gt;"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"&lt;h1&gt;Welcome to the HTML Response&lt;/h1&gt;"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"&lt;p&gt;This is an HTML response.&lt;/p&gt;"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"&lt;/body&gt;&lt;/html&gt;"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31D97C5D-66E7-B7C7-E42A-7852A4F23ED0}"/>
              </a:ext>
            </a:extLst>
          </p:cNvPr>
          <p:cNvSpPr>
            <a:spLocks noChangeArrowheads="1"/>
          </p:cNvSpPr>
          <p:nvPr/>
        </p:nvSpPr>
        <p:spPr bwMode="auto">
          <a:xfrm>
            <a:off x="7513718" y="2279984"/>
            <a:ext cx="4180973" cy="285405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text/html;charset=UTF-8</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&lt;!DOCTYPE html&gt;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&lt;html&gt;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&lt;head&gt;&lt;title&gt;HTML Response&lt;/title&gt;&lt;/head&gt;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&lt;body&gt;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&lt;h1&gt;Welcome to the HTML Response&lt;/h1&gt;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&lt;p&gt;This is an HTML response.&lt;/p&gt;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&lt;/body&gt;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&lt;/html&gt;</a:t>
            </a:r>
          </a:p>
        </p:txBody>
      </p:sp>
      <p:sp>
        <p:nvSpPr>
          <p:cNvPr id="14" name="Rectangle 2">
            <a:extLst>
              <a:ext uri="{FF2B5EF4-FFF2-40B4-BE49-F238E27FC236}">
                <a16:creationId xmlns:a16="http://schemas.microsoft.com/office/drawing/2014/main" id="{4E6795D6-5F86-09E3-DDFB-5A0A1CB109F4}"/>
              </a:ext>
            </a:extLst>
          </p:cNvPr>
          <p:cNvSpPr>
            <a:spLocks noChangeArrowheads="1"/>
          </p:cNvSpPr>
          <p:nvPr/>
        </p:nvSpPr>
        <p:spPr bwMode="auto">
          <a:xfrm>
            <a:off x="7513719" y="1514879"/>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htmlResponse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264A6169-D0BD-8B2F-00A1-ECEA1D71AC31}"/>
              </a:ext>
            </a:extLst>
          </p:cNvPr>
          <p:cNvSpPr/>
          <p:nvPr/>
        </p:nvSpPr>
        <p:spPr>
          <a:xfrm>
            <a:off x="7442383" y="2002985"/>
            <a:ext cx="492443" cy="276999"/>
          </a:xfrm>
          <a:prstGeom prst="rect">
            <a:avLst/>
          </a:prstGeom>
        </p:spPr>
        <p:txBody>
          <a:bodyPr wrap="none">
            <a:spAutoFit/>
          </a:bodyPr>
          <a:lstStyle/>
          <a:p>
            <a:r>
              <a:rPr lang="ko-KR" altLang="en-US" sz="1200">
                <a:latin typeface="+mj-lt"/>
              </a:rPr>
              <a:t>결과</a:t>
            </a:r>
          </a:p>
        </p:txBody>
      </p:sp>
      <p:sp>
        <p:nvSpPr>
          <p:cNvPr id="16" name="직사각형 15">
            <a:extLst>
              <a:ext uri="{FF2B5EF4-FFF2-40B4-BE49-F238E27FC236}">
                <a16:creationId xmlns:a16="http://schemas.microsoft.com/office/drawing/2014/main" id="{D35DF7B6-D979-FD65-56C5-400C0315B624}"/>
              </a:ext>
            </a:extLst>
          </p:cNvPr>
          <p:cNvSpPr/>
          <p:nvPr/>
        </p:nvSpPr>
        <p:spPr>
          <a:xfrm>
            <a:off x="7442383" y="1237880"/>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1416238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857D3-8EC6-0946-3D6F-468A33F55AF9}"/>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AF94D5DB-E48D-D52A-A7E7-03EBE915F44E}"/>
              </a:ext>
            </a:extLst>
          </p:cNvPr>
          <p:cNvSpPr/>
          <p:nvPr/>
        </p:nvSpPr>
        <p:spPr>
          <a:xfrm>
            <a:off x="130075" y="363535"/>
            <a:ext cx="2212529"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 </a:t>
            </a:r>
            <a:r>
              <a:rPr lang="ko-KR" altLang="en-US" b="1">
                <a:solidFill>
                  <a:schemeClr val="accent1">
                    <a:lumMod val="75000"/>
                  </a:schemeClr>
                </a:solidFill>
                <a:latin typeface="+mj-lt"/>
              </a:rPr>
              <a:t>본문 응답</a:t>
            </a:r>
          </a:p>
        </p:txBody>
      </p:sp>
      <p:sp>
        <p:nvSpPr>
          <p:cNvPr id="4" name="TextBox 3">
            <a:extLst>
              <a:ext uri="{FF2B5EF4-FFF2-40B4-BE49-F238E27FC236}">
                <a16:creationId xmlns:a16="http://schemas.microsoft.com/office/drawing/2014/main" id="{A2B9CBEA-B8D6-A4DD-1D9B-BC8B1772A1C6}"/>
              </a:ext>
            </a:extLst>
          </p:cNvPr>
          <p:cNvSpPr txBox="1"/>
          <p:nvPr/>
        </p:nvSpPr>
        <p:spPr>
          <a:xfrm>
            <a:off x="328785" y="763723"/>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JSON, XML, </a:t>
            </a:r>
            <a:r>
              <a:rPr lang="ko-KR" altLang="en-US" sz="1200"/>
              <a:t>바이너리 데이터 등 다양한 형식의 </a:t>
            </a:r>
            <a:r>
              <a:rPr lang="en-US" altLang="ko-KR" sz="1200"/>
              <a:t>HTTP </a:t>
            </a:r>
            <a:r>
              <a:rPr lang="ko-KR" altLang="en-US" sz="1200"/>
              <a:t>응답 본문 데이터를 전송</a:t>
            </a:r>
            <a:endParaRPr lang="en-US" altLang="ko-KR" sz="1200">
              <a:latin typeface="+mj-lt"/>
            </a:endParaRPr>
          </a:p>
        </p:txBody>
      </p:sp>
      <p:sp>
        <p:nvSpPr>
          <p:cNvPr id="13" name="Rectangle 1">
            <a:extLst>
              <a:ext uri="{FF2B5EF4-FFF2-40B4-BE49-F238E27FC236}">
                <a16:creationId xmlns:a16="http://schemas.microsoft.com/office/drawing/2014/main" id="{3E390E36-11B6-2802-2B77-2123AB9FCC17}"/>
              </a:ext>
            </a:extLst>
          </p:cNvPr>
          <p:cNvSpPr>
            <a:spLocks noChangeArrowheads="1"/>
          </p:cNvSpPr>
          <p:nvPr/>
        </p:nvSpPr>
        <p:spPr bwMode="auto">
          <a:xfrm>
            <a:off x="7537781" y="2408193"/>
            <a:ext cx="4180973" cy="2092304"/>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application/json;charset=UTF-8</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"email": "leaven@example.com"</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
            </a:r>
          </a:p>
        </p:txBody>
      </p:sp>
      <p:sp>
        <p:nvSpPr>
          <p:cNvPr id="14" name="Rectangle 2">
            <a:extLst>
              <a:ext uri="{FF2B5EF4-FFF2-40B4-BE49-F238E27FC236}">
                <a16:creationId xmlns:a16="http://schemas.microsoft.com/office/drawing/2014/main" id="{8EFDCA8D-C78A-E03F-FB77-3E81A019C244}"/>
              </a:ext>
            </a:extLst>
          </p:cNvPr>
          <p:cNvSpPr>
            <a:spLocks noChangeArrowheads="1"/>
          </p:cNvSpPr>
          <p:nvPr/>
        </p:nvSpPr>
        <p:spPr bwMode="auto">
          <a:xfrm>
            <a:off x="7537782" y="165133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jsonResponse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2D24563B-A50E-6A11-F24A-BD54FB227A76}"/>
              </a:ext>
            </a:extLst>
          </p:cNvPr>
          <p:cNvSpPr/>
          <p:nvPr/>
        </p:nvSpPr>
        <p:spPr>
          <a:xfrm>
            <a:off x="7466446" y="2131194"/>
            <a:ext cx="492443" cy="276999"/>
          </a:xfrm>
          <a:prstGeom prst="rect">
            <a:avLst/>
          </a:prstGeom>
        </p:spPr>
        <p:txBody>
          <a:bodyPr wrap="none">
            <a:spAutoFit/>
          </a:bodyPr>
          <a:lstStyle/>
          <a:p>
            <a:r>
              <a:rPr lang="ko-KR" altLang="en-US" sz="1200">
                <a:latin typeface="+mj-lt"/>
              </a:rPr>
              <a:t>결과</a:t>
            </a:r>
          </a:p>
        </p:txBody>
      </p:sp>
      <p:sp>
        <p:nvSpPr>
          <p:cNvPr id="16" name="직사각형 15">
            <a:extLst>
              <a:ext uri="{FF2B5EF4-FFF2-40B4-BE49-F238E27FC236}">
                <a16:creationId xmlns:a16="http://schemas.microsoft.com/office/drawing/2014/main" id="{68A6E4C0-9283-3F44-5CAB-4F81E50B2841}"/>
              </a:ext>
            </a:extLst>
          </p:cNvPr>
          <p:cNvSpPr/>
          <p:nvPr/>
        </p:nvSpPr>
        <p:spPr>
          <a:xfrm>
            <a:off x="7466446" y="1374339"/>
            <a:ext cx="492443" cy="276999"/>
          </a:xfrm>
          <a:prstGeom prst="rect">
            <a:avLst/>
          </a:prstGeom>
        </p:spPr>
        <p:txBody>
          <a:bodyPr wrap="none">
            <a:spAutoFit/>
          </a:bodyPr>
          <a:lstStyle/>
          <a:p>
            <a:r>
              <a:rPr lang="ko-KR" altLang="en-US" sz="1200">
                <a:latin typeface="+mj-lt"/>
              </a:rPr>
              <a:t>요청</a:t>
            </a:r>
          </a:p>
        </p:txBody>
      </p:sp>
      <p:sp>
        <p:nvSpPr>
          <p:cNvPr id="7" name="Rectangle 4">
            <a:extLst>
              <a:ext uri="{FF2B5EF4-FFF2-40B4-BE49-F238E27FC236}">
                <a16:creationId xmlns:a16="http://schemas.microsoft.com/office/drawing/2014/main" id="{5079D3C8-AAE3-7E49-3716-0E12930AD3EB}"/>
              </a:ext>
            </a:extLst>
          </p:cNvPr>
          <p:cNvSpPr>
            <a:spLocks noChangeArrowheads="1"/>
          </p:cNvSpPr>
          <p:nvPr/>
        </p:nvSpPr>
        <p:spPr bwMode="auto">
          <a:xfrm>
            <a:off x="473245" y="1183581"/>
            <a:ext cx="6829923"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"JsonResponseServlet"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"/jsonResponse"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JsonResponseServlet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response.setCharacterEncoding(</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생성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30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ObjectMapper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사용하여</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a:t>
            </a:r>
            <a:r>
              <a:rPr kumimoji="0" lang="ko-KR" altLang="ko-KR" sz="1100" b="0" i="0" u="none" strike="noStrike" cap="none" normalizeH="0" baseline="0">
                <a:ln>
                  <a:noFill/>
                </a:ln>
                <a:solidFill>
                  <a:srgbClr val="7A7E85"/>
                </a:solidFill>
                <a:effectLst/>
                <a:latin typeface="Arial Unicode MS"/>
                <a:ea typeface="JetBrains Mono"/>
              </a:rPr>
              <a:t> JSON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jsonResponse = objectMapper.writeValueAsString(user);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writer.write(jsonResponse);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9098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547861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초기화</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762568" cy="1131079"/>
          </a:xfrm>
          <a:prstGeom prst="rect">
            <a:avLst/>
          </a:prstGeom>
          <a:noFill/>
        </p:spPr>
        <p:txBody>
          <a:bodyPr wrap="none" rtlCol="0">
            <a:spAutoFit/>
          </a:bodyPr>
          <a:lstStyle/>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서블릿 컨테이너</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&amp; </a:t>
            </a: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스프링 컨테이너</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초기화 클래스들</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194021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C6B8CCD-6363-4701-B231-72858B25D8D8}"/>
              </a:ext>
            </a:extLst>
          </p:cNvPr>
          <p:cNvSpPr/>
          <p:nvPr/>
        </p:nvSpPr>
        <p:spPr>
          <a:xfrm>
            <a:off x="1521153" y="1169306"/>
            <a:ext cx="1943161" cy="584775"/>
          </a:xfrm>
          <a:prstGeom prst="rect">
            <a:avLst/>
          </a:prstGeom>
        </p:spPr>
        <p:txBody>
          <a:bodyPr wrap="none">
            <a:spAutoFit/>
          </a:bodyPr>
          <a:lstStyle/>
          <a:p>
            <a:pPr marL="285750" indent="-285750">
              <a:buFont typeface="Wingdings" panose="05000000000000000000" pitchFamily="2" charset="2"/>
              <a:buChar char="ü"/>
            </a:pPr>
            <a:r>
              <a:rPr lang="ko-KR" altLang="en-US" sz="3200" b="1">
                <a:latin typeface="나눔바른고딕" panose="020B0603020101020101" pitchFamily="50" charset="-127"/>
                <a:ea typeface="나눔바른고딕" panose="020B0603020101020101" pitchFamily="50" charset="-127"/>
              </a:rPr>
              <a:t>개발환경</a:t>
            </a:r>
          </a:p>
        </p:txBody>
      </p:sp>
      <p:sp>
        <p:nvSpPr>
          <p:cNvPr id="4" name="직사각형 3">
            <a:extLst>
              <a:ext uri="{FF2B5EF4-FFF2-40B4-BE49-F238E27FC236}">
                <a16:creationId xmlns:a16="http://schemas.microsoft.com/office/drawing/2014/main" id="{2E9C275C-4A2C-46E5-8BA6-DEE72B1E0666}"/>
              </a:ext>
            </a:extLst>
          </p:cNvPr>
          <p:cNvSpPr/>
          <p:nvPr/>
        </p:nvSpPr>
        <p:spPr>
          <a:xfrm>
            <a:off x="2018535" y="1754081"/>
            <a:ext cx="2569934" cy="2190793"/>
          </a:xfrm>
          <a:prstGeom prst="rect">
            <a:avLst/>
          </a:prstGeom>
        </p:spPr>
        <p:txBody>
          <a:bodyPr wrap="none">
            <a:spAutoFit/>
          </a:bodyPr>
          <a:lstStyle/>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JDK 21 </a:t>
            </a:r>
            <a:r>
              <a:rPr lang="ko-KR" altLang="en-US" sz="2400">
                <a:latin typeface="나눔바른고딕" panose="020B0603020101020101" pitchFamily="50" charset="-127"/>
                <a:ea typeface="나눔바른고딕" panose="020B0603020101020101" pitchFamily="50" charset="-127"/>
              </a:rPr>
              <a:t>이상</a:t>
            </a:r>
            <a:endParaRPr lang="en-US" altLang="ko-KR" sz="2400">
              <a:latin typeface="나눔바른고딕" panose="020B0603020101020101" pitchFamily="50" charset="-127"/>
              <a:ea typeface="나눔바른고딕" panose="020B0603020101020101" pitchFamily="50" charset="-127"/>
            </a:endParaRP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Gradle</a:t>
            </a:r>
          </a:p>
          <a:p>
            <a:pPr marL="171450" indent="-171450">
              <a:lnSpc>
                <a:spcPct val="200000"/>
              </a:lnSpc>
              <a:buFont typeface="Arial" panose="020B0604020202020204" pitchFamily="34" charset="0"/>
              <a:buChar char="•"/>
            </a:pPr>
            <a:r>
              <a:rPr lang="ko-KR" altLang="en-US" sz="2400">
                <a:latin typeface="나눔바른고딕" panose="020B0603020101020101" pitchFamily="50" charset="-127"/>
                <a:ea typeface="나눔바른고딕" panose="020B0603020101020101" pitchFamily="50" charset="-127"/>
              </a:rPr>
              <a:t>인텔리제이</a:t>
            </a:r>
            <a:r>
              <a:rPr lang="en-US" altLang="ko-KR" sz="2400">
                <a:latin typeface="나눔바른고딕" panose="020B0603020101020101" pitchFamily="50" charset="-127"/>
                <a:ea typeface="나눔바른고딕" panose="020B0603020101020101" pitchFamily="50" charset="-127"/>
              </a:rPr>
              <a:t>, STS</a:t>
            </a:r>
            <a:endParaRPr lang="ko-KR" altLang="en-US" sz="2400">
              <a:latin typeface="나눔바른고딕" panose="020B0603020101020101" pitchFamily="50" charset="-127"/>
              <a:ea typeface="나눔바른고딕" panose="020B0603020101020101" pitchFamily="50" charset="-127"/>
            </a:endParaRPr>
          </a:p>
        </p:txBody>
      </p:sp>
      <p:sp>
        <p:nvSpPr>
          <p:cNvPr id="5" name="직사각형 4">
            <a:extLst>
              <a:ext uri="{FF2B5EF4-FFF2-40B4-BE49-F238E27FC236}">
                <a16:creationId xmlns:a16="http://schemas.microsoft.com/office/drawing/2014/main" id="{8853F46B-B8BB-4FD1-8D6A-83AE98282926}"/>
              </a:ext>
            </a:extLst>
          </p:cNvPr>
          <p:cNvSpPr/>
          <p:nvPr/>
        </p:nvSpPr>
        <p:spPr>
          <a:xfrm>
            <a:off x="6748603" y="1169306"/>
            <a:ext cx="1943161" cy="584775"/>
          </a:xfrm>
          <a:prstGeom prst="rect">
            <a:avLst/>
          </a:prstGeom>
        </p:spPr>
        <p:txBody>
          <a:bodyPr wrap="none">
            <a:spAutoFit/>
          </a:bodyPr>
          <a:lstStyle/>
          <a:p>
            <a:pPr marL="285750" indent="-285750">
              <a:buFont typeface="Wingdings" panose="05000000000000000000" pitchFamily="2" charset="2"/>
              <a:buChar char="ü"/>
            </a:pPr>
            <a:r>
              <a:rPr lang="ko-KR" altLang="en-US" sz="3200" b="1">
                <a:latin typeface="나눔바른고딕" panose="020B0603020101020101" pitchFamily="50" charset="-127"/>
                <a:ea typeface="나눔바른고딕" panose="020B0603020101020101" pitchFamily="50" charset="-127"/>
              </a:rPr>
              <a:t>선수지식</a:t>
            </a:r>
          </a:p>
        </p:txBody>
      </p:sp>
      <p:sp>
        <p:nvSpPr>
          <p:cNvPr id="6" name="직사각형 5">
            <a:extLst>
              <a:ext uri="{FF2B5EF4-FFF2-40B4-BE49-F238E27FC236}">
                <a16:creationId xmlns:a16="http://schemas.microsoft.com/office/drawing/2014/main" id="{FE546EC6-BA14-4AA4-A72C-7CF7D5772CC2}"/>
              </a:ext>
            </a:extLst>
          </p:cNvPr>
          <p:cNvSpPr/>
          <p:nvPr/>
        </p:nvSpPr>
        <p:spPr>
          <a:xfrm>
            <a:off x="7133614" y="1675175"/>
            <a:ext cx="2843151" cy="2190793"/>
          </a:xfrm>
          <a:prstGeom prst="rect">
            <a:avLst/>
          </a:prstGeom>
        </p:spPr>
        <p:txBody>
          <a:bodyPr wrap="none">
            <a:spAutoFit/>
          </a:bodyPr>
          <a:lstStyle/>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Java</a:t>
            </a: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Spring framework</a:t>
            </a: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Spring Boot</a:t>
            </a:r>
          </a:p>
        </p:txBody>
      </p:sp>
    </p:spTree>
    <p:extLst>
      <p:ext uri="{BB962C8B-B14F-4D97-AF65-F5344CB8AC3E}">
        <p14:creationId xmlns:p14="http://schemas.microsoft.com/office/powerpoint/2010/main" val="2694893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673156" y="2921169"/>
            <a:ext cx="8845691" cy="830997"/>
          </a:xfrm>
          <a:prstGeom prst="rect">
            <a:avLst/>
          </a:prstGeom>
          <a:noFill/>
        </p:spPr>
        <p:txBody>
          <a:bodyPr wrap="none" rtlCol="0">
            <a:spAutoFit/>
          </a:bodyPr>
          <a:lstStyle/>
          <a:p>
            <a:pPr algn="ctr"/>
            <a:r>
              <a:rPr lang="ko-KR" altLang="en-US" sz="4800">
                <a:solidFill>
                  <a:schemeClr val="accent1">
                    <a:lumMod val="75000"/>
                  </a:schemeClr>
                </a:solidFill>
                <a:latin typeface="나눔바른고딕" panose="020B0603020101020101" pitchFamily="50" charset="-127"/>
                <a:ea typeface="나눔바른고딕" panose="020B0603020101020101" pitchFamily="50" charset="-127"/>
              </a:rPr>
              <a:t>서블릿 컨테이너</a:t>
            </a:r>
            <a:r>
              <a:rPr lang="en-US" altLang="ko-KR" sz="4800">
                <a:solidFill>
                  <a:schemeClr val="accent1">
                    <a:lumMod val="75000"/>
                  </a:schemeClr>
                </a:solidFill>
                <a:latin typeface="나눔바른고딕" panose="020B0603020101020101" pitchFamily="50" charset="-127"/>
                <a:ea typeface="나눔바른고딕" panose="020B0603020101020101" pitchFamily="50" charset="-127"/>
              </a:rPr>
              <a:t>&amp; </a:t>
            </a:r>
            <a:r>
              <a:rPr lang="ko-KR" altLang="en-US" sz="4800">
                <a:solidFill>
                  <a:schemeClr val="accent1">
                    <a:lumMod val="75000"/>
                  </a:schemeClr>
                </a:solidFill>
                <a:latin typeface="나눔바른고딕" panose="020B0603020101020101" pitchFamily="50" charset="-127"/>
                <a:ea typeface="나눔바른고딕" panose="020B0603020101020101" pitchFamily="50" charset="-127"/>
              </a:rPr>
              <a:t>스프링 컨테이너</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010739"/>
            <a:ext cx="7468471" cy="711733"/>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servlet-spring</a:t>
            </a:r>
          </a:p>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서블릿</a:t>
            </a:r>
            <a:r>
              <a:rPr lang="en-US" altLang="ko-KR" sz="1400">
                <a:solidFill>
                  <a:schemeClr val="accent1">
                    <a:lumMod val="75000"/>
                  </a:schemeClr>
                </a:solidFill>
              </a:rPr>
              <a:t>-</a:t>
            </a:r>
            <a:r>
              <a:rPr lang="ko-KR" altLang="en-US" sz="1400">
                <a:solidFill>
                  <a:schemeClr val="accent1">
                    <a:lumMod val="75000"/>
                  </a:schemeClr>
                </a:solidFill>
              </a:rPr>
              <a:t>스프링</a:t>
            </a:r>
            <a:r>
              <a:rPr lang="en-US" altLang="ko-KR" sz="1400">
                <a:solidFill>
                  <a:schemeClr val="accent1">
                    <a:lumMod val="75000"/>
                  </a:schemeClr>
                </a:solidFill>
              </a:rPr>
              <a:t>-</a:t>
            </a:r>
            <a:r>
              <a:rPr lang="ko-KR" altLang="en-US" sz="1400">
                <a:solidFill>
                  <a:schemeClr val="accent1">
                    <a:lumMod val="75000"/>
                  </a:schemeClr>
                </a:solidFill>
              </a:rPr>
              <a:t>연결</a:t>
            </a:r>
          </a:p>
        </p:txBody>
      </p:sp>
    </p:spTree>
    <p:extLst>
      <p:ext uri="{BB962C8B-B14F-4D97-AF65-F5344CB8AC3E}">
        <p14:creationId xmlns:p14="http://schemas.microsoft.com/office/powerpoint/2010/main" val="14327501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EA3750-BFAA-FABC-7798-B06244F3A1DE}"/>
              </a:ext>
            </a:extLst>
          </p:cNvPr>
          <p:cNvSpPr/>
          <p:nvPr/>
        </p:nvSpPr>
        <p:spPr>
          <a:xfrm>
            <a:off x="6281394" y="1500005"/>
            <a:ext cx="3331839" cy="433782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15F85C8B-A313-4FD0-80AC-2AE0B3F7E87B}"/>
              </a:ext>
            </a:extLst>
          </p:cNvPr>
          <p:cNvSpPr/>
          <p:nvPr/>
        </p:nvSpPr>
        <p:spPr>
          <a:xfrm>
            <a:off x="2536390" y="1500005"/>
            <a:ext cx="2249434" cy="4337827"/>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452588" y="2220292"/>
            <a:ext cx="1799487"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- 1</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1242635" y="3422030"/>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551843" y="1040825"/>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670526" y="239721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3" idx="3"/>
            <a:endCxn id="20" idx="1"/>
          </p:cNvCxnSpPr>
          <p:nvPr/>
        </p:nvCxnSpPr>
        <p:spPr>
          <a:xfrm>
            <a:off x="1823255" y="3668919"/>
            <a:ext cx="7131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272A468-5A2D-4411-A635-4392674EC7A4}"/>
              </a:ext>
            </a:extLst>
          </p:cNvPr>
          <p:cNvSpPr txBox="1"/>
          <p:nvPr/>
        </p:nvSpPr>
        <p:spPr>
          <a:xfrm>
            <a:off x="6507676" y="1804907"/>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CDB9F94B-C13E-7DA8-B169-D02DA9CFF5CB}"/>
              </a:ext>
            </a:extLst>
          </p:cNvPr>
          <p:cNvSpPr txBox="1"/>
          <p:nvPr/>
        </p:nvSpPr>
        <p:spPr>
          <a:xfrm>
            <a:off x="7355714" y="1040825"/>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911C4688-AE20-037F-325B-4AADC17D77F5}"/>
              </a:ext>
            </a:extLst>
          </p:cNvPr>
          <p:cNvCxnSpPr>
            <a:cxnSpLocks/>
            <a:stCxn id="20" idx="3"/>
            <a:endCxn id="2" idx="1"/>
          </p:cNvCxnSpPr>
          <p:nvPr/>
        </p:nvCxnSpPr>
        <p:spPr>
          <a:xfrm>
            <a:off x="4785824" y="3668919"/>
            <a:ext cx="14955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BDE7874E-B754-C588-CEE4-6F6EA000129E}"/>
              </a:ext>
            </a:extLst>
          </p:cNvPr>
          <p:cNvSpPr/>
          <p:nvPr/>
        </p:nvSpPr>
        <p:spPr>
          <a:xfrm>
            <a:off x="6670526" y="3239029"/>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Jsp</a:t>
            </a:r>
            <a:endParaRPr lang="ko-KR" altLang="en-US" sz="14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8D40BAE5-C79D-5EA9-7D93-FA173FFEC343}"/>
              </a:ext>
            </a:extLst>
          </p:cNvPr>
          <p:cNvSpPr/>
          <p:nvPr/>
        </p:nvSpPr>
        <p:spPr>
          <a:xfrm>
            <a:off x="6697689" y="4034188"/>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6" name="모서리가 둥근 직사각형 38">
            <a:extLst>
              <a:ext uri="{FF2B5EF4-FFF2-40B4-BE49-F238E27FC236}">
                <a16:creationId xmlns:a16="http://schemas.microsoft.com/office/drawing/2014/main" id="{17AB3E91-D5C5-8720-4B97-AA6895C393CC}"/>
              </a:ext>
            </a:extLst>
          </p:cNvPr>
          <p:cNvSpPr/>
          <p:nvPr/>
        </p:nvSpPr>
        <p:spPr>
          <a:xfrm>
            <a:off x="6697688" y="4860385"/>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FF639C61-B8F1-6460-BA20-EA37D5A68E4A}"/>
              </a:ext>
            </a:extLst>
          </p:cNvPr>
          <p:cNvSpPr txBox="1"/>
          <p:nvPr/>
        </p:nvSpPr>
        <p:spPr>
          <a:xfrm>
            <a:off x="2536390" y="2908104"/>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 Apache</a:t>
            </a:r>
            <a:endParaRPr lang="ko-KR" altLang="en-US"/>
          </a:p>
        </p:txBody>
      </p:sp>
      <p:sp>
        <p:nvSpPr>
          <p:cNvPr id="31" name="모서리가 둥근 직사각형 38">
            <a:extLst>
              <a:ext uri="{FF2B5EF4-FFF2-40B4-BE49-F238E27FC236}">
                <a16:creationId xmlns:a16="http://schemas.microsoft.com/office/drawing/2014/main" id="{89766E0F-CB1F-DC4D-1059-57ED881D981B}"/>
              </a:ext>
            </a:extLst>
          </p:cNvPr>
          <p:cNvSpPr/>
          <p:nvPr/>
        </p:nvSpPr>
        <p:spPr>
          <a:xfrm>
            <a:off x="8421906" y="2368738"/>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Java Bean</a:t>
            </a:r>
            <a:endParaRPr lang="ko-KR" altLang="en-US" sz="1400">
              <a:solidFill>
                <a:schemeClr val="tx1"/>
              </a:solidFill>
              <a:latin typeface="+mj-lt"/>
              <a:ea typeface="나눔바른고딕" panose="020B0603020101020101"/>
            </a:endParaRPr>
          </a:p>
        </p:txBody>
      </p:sp>
      <p:sp>
        <p:nvSpPr>
          <p:cNvPr id="41" name="모서리가 둥근 직사각형 38">
            <a:extLst>
              <a:ext uri="{FF2B5EF4-FFF2-40B4-BE49-F238E27FC236}">
                <a16:creationId xmlns:a16="http://schemas.microsoft.com/office/drawing/2014/main" id="{1C410DFF-F1C3-604F-0FCA-A9C453303EFA}"/>
              </a:ext>
            </a:extLst>
          </p:cNvPr>
          <p:cNvSpPr/>
          <p:nvPr/>
        </p:nvSpPr>
        <p:spPr>
          <a:xfrm>
            <a:off x="8419818" y="3239029"/>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POJO</a:t>
            </a:r>
            <a:endParaRPr lang="ko-KR" altLang="en-US" sz="1400">
              <a:solidFill>
                <a:schemeClr val="tx1"/>
              </a:solidFill>
              <a:latin typeface="+mj-lt"/>
              <a:ea typeface="나눔바른고딕" panose="020B0603020101020101"/>
            </a:endParaRPr>
          </a:p>
        </p:txBody>
      </p:sp>
      <p:sp>
        <p:nvSpPr>
          <p:cNvPr id="42" name="모서리가 둥근 직사각형 38">
            <a:extLst>
              <a:ext uri="{FF2B5EF4-FFF2-40B4-BE49-F238E27FC236}">
                <a16:creationId xmlns:a16="http://schemas.microsoft.com/office/drawing/2014/main" id="{33C7D2D8-E609-B80D-ADC5-9BCCA35C696C}"/>
              </a:ext>
            </a:extLst>
          </p:cNvPr>
          <p:cNvSpPr/>
          <p:nvPr/>
        </p:nvSpPr>
        <p:spPr>
          <a:xfrm>
            <a:off x="2901243" y="3463176"/>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D53E82DE-81B3-1A57-94EC-7701C1582E53}"/>
              </a:ext>
            </a:extLst>
          </p:cNvPr>
          <p:cNvSpPr txBox="1"/>
          <p:nvPr/>
        </p:nvSpPr>
        <p:spPr>
          <a:xfrm>
            <a:off x="3193397" y="4004999"/>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70" name="TextBox 69">
            <a:extLst>
              <a:ext uri="{FF2B5EF4-FFF2-40B4-BE49-F238E27FC236}">
                <a16:creationId xmlns:a16="http://schemas.microsoft.com/office/drawing/2014/main" id="{240C433D-B8EA-BB2B-0327-9C81995BFAF3}"/>
              </a:ext>
            </a:extLst>
          </p:cNvPr>
          <p:cNvSpPr txBox="1"/>
          <p:nvPr/>
        </p:nvSpPr>
        <p:spPr>
          <a:xfrm>
            <a:off x="2775450" y="6002957"/>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EF4DF16E-2C99-3321-1D59-EA7BA9909B5A}"/>
              </a:ext>
            </a:extLst>
          </p:cNvPr>
          <p:cNvSpPr txBox="1"/>
          <p:nvPr/>
        </p:nvSpPr>
        <p:spPr>
          <a:xfrm>
            <a:off x="7003910" y="5997154"/>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B7E00EED-416E-71C2-E4B7-AF9EC3232AA6}"/>
              </a:ext>
            </a:extLst>
          </p:cNvPr>
          <p:cNvSpPr txBox="1"/>
          <p:nvPr/>
        </p:nvSpPr>
        <p:spPr>
          <a:xfrm>
            <a:off x="4664623" y="3728484"/>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74" name="모서리가 둥근 직사각형 38">
            <a:extLst>
              <a:ext uri="{FF2B5EF4-FFF2-40B4-BE49-F238E27FC236}">
                <a16:creationId xmlns:a16="http://schemas.microsoft.com/office/drawing/2014/main" id="{2173625A-35FF-0CB4-8CAD-09ED3EE5E64E}"/>
              </a:ext>
            </a:extLst>
          </p:cNvPr>
          <p:cNvSpPr/>
          <p:nvPr/>
        </p:nvSpPr>
        <p:spPr>
          <a:xfrm>
            <a:off x="8419818" y="4034187"/>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Session</a:t>
            </a:r>
            <a:endParaRPr lang="ko-KR" altLang="en-US" sz="1400">
              <a:solidFill>
                <a:schemeClr val="tx1"/>
              </a:solidFill>
              <a:latin typeface="+mj-lt"/>
              <a:ea typeface="나눔바른고딕" panose="020B0603020101020101"/>
            </a:endParaRPr>
          </a:p>
        </p:txBody>
      </p:sp>
    </p:spTree>
    <p:extLst>
      <p:ext uri="{BB962C8B-B14F-4D97-AF65-F5344CB8AC3E}">
        <p14:creationId xmlns:p14="http://schemas.microsoft.com/office/powerpoint/2010/main" val="23441275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008E5-11CB-8C7B-1775-038989A21AA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94436818-2F86-6983-EDDF-4FC10456467A}"/>
              </a:ext>
            </a:extLst>
          </p:cNvPr>
          <p:cNvSpPr/>
          <p:nvPr/>
        </p:nvSpPr>
        <p:spPr>
          <a:xfrm>
            <a:off x="5505357" y="1536100"/>
            <a:ext cx="2447518" cy="433782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90AA9BEE-97D8-B558-3A8E-7A067C05A37A}"/>
              </a:ext>
            </a:extLst>
          </p:cNvPr>
          <p:cNvSpPr/>
          <p:nvPr/>
        </p:nvSpPr>
        <p:spPr>
          <a:xfrm>
            <a:off x="1760352" y="1536100"/>
            <a:ext cx="2249434" cy="4337827"/>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94371487-F594-9D7A-A444-AF1DD1B18971}"/>
              </a:ext>
            </a:extLst>
          </p:cNvPr>
          <p:cNvSpPr/>
          <p:nvPr/>
        </p:nvSpPr>
        <p:spPr>
          <a:xfrm>
            <a:off x="5676550" y="2256387"/>
            <a:ext cx="2083818"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F9186D62-7192-5780-3CB3-DF32300658EF}"/>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- 2</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009DB1D8-B8A2-450F-2044-65F26EA05692}"/>
              </a:ext>
            </a:extLst>
          </p:cNvPr>
          <p:cNvGrpSpPr/>
          <p:nvPr/>
        </p:nvGrpSpPr>
        <p:grpSpPr>
          <a:xfrm>
            <a:off x="466597" y="3458125"/>
            <a:ext cx="580620" cy="493776"/>
            <a:chOff x="2291816" y="950395"/>
            <a:chExt cx="580620" cy="493776"/>
          </a:xfrm>
        </p:grpSpPr>
        <p:sp>
          <p:nvSpPr>
            <p:cNvPr id="22" name="타원 21">
              <a:extLst>
                <a:ext uri="{FF2B5EF4-FFF2-40B4-BE49-F238E27FC236}">
                  <a16:creationId xmlns:a16="http://schemas.microsoft.com/office/drawing/2014/main" id="{AA153B4B-EA23-78CF-C2E2-BBC0157D67F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57AD4851-FC8C-AF23-5689-8E89A4B983F0}"/>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1174E7FF-3654-87E1-6017-47DD35D0F0D6}"/>
              </a:ext>
            </a:extLst>
          </p:cNvPr>
          <p:cNvSpPr txBox="1"/>
          <p:nvPr/>
        </p:nvSpPr>
        <p:spPr>
          <a:xfrm>
            <a:off x="1775805" y="1076920"/>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1CF3BFFB-88F2-683C-526E-C2690FEF3E4C}"/>
              </a:ext>
            </a:extLst>
          </p:cNvPr>
          <p:cNvSpPr/>
          <p:nvPr/>
        </p:nvSpPr>
        <p:spPr>
          <a:xfrm>
            <a:off x="5894488" y="2433311"/>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76D7B92A-03EE-8999-31F5-D26682EFDA7B}"/>
              </a:ext>
            </a:extLst>
          </p:cNvPr>
          <p:cNvCxnSpPr>
            <a:cxnSpLocks/>
            <a:stCxn id="23" idx="3"/>
            <a:endCxn id="20" idx="1"/>
          </p:cNvCxnSpPr>
          <p:nvPr/>
        </p:nvCxnSpPr>
        <p:spPr>
          <a:xfrm>
            <a:off x="1047217" y="3705014"/>
            <a:ext cx="7131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2A3E747-648A-7083-D1E7-B36ADCAD1D63}"/>
              </a:ext>
            </a:extLst>
          </p:cNvPr>
          <p:cNvSpPr txBox="1"/>
          <p:nvPr/>
        </p:nvSpPr>
        <p:spPr>
          <a:xfrm>
            <a:off x="5844506" y="1899113"/>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50F7D8C1-0D6F-524E-6D09-AAF8384F1D82}"/>
              </a:ext>
            </a:extLst>
          </p:cNvPr>
          <p:cNvSpPr txBox="1"/>
          <p:nvPr/>
        </p:nvSpPr>
        <p:spPr>
          <a:xfrm>
            <a:off x="6174139" y="1105548"/>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0C6D9D98-ABC5-0D61-F394-3CE5A0F683F0}"/>
              </a:ext>
            </a:extLst>
          </p:cNvPr>
          <p:cNvCxnSpPr>
            <a:cxnSpLocks/>
            <a:stCxn id="20" idx="3"/>
            <a:endCxn id="2" idx="1"/>
          </p:cNvCxnSpPr>
          <p:nvPr/>
        </p:nvCxnSpPr>
        <p:spPr>
          <a:xfrm>
            <a:off x="4009786" y="3705014"/>
            <a:ext cx="14955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FA96050C-DAD9-C6AD-915A-680C340C18E5}"/>
              </a:ext>
            </a:extLst>
          </p:cNvPr>
          <p:cNvSpPr/>
          <p:nvPr/>
        </p:nvSpPr>
        <p:spPr>
          <a:xfrm>
            <a:off x="5848190" y="3219064"/>
            <a:ext cx="170055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9453C67B-D209-538F-F3A2-1C82818E4256}"/>
              </a:ext>
            </a:extLst>
          </p:cNvPr>
          <p:cNvSpPr/>
          <p:nvPr/>
        </p:nvSpPr>
        <p:spPr>
          <a:xfrm>
            <a:off x="5921651" y="4004817"/>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9A6BE066-3E67-0F0A-D24A-EC7B187C8773}"/>
              </a:ext>
            </a:extLst>
          </p:cNvPr>
          <p:cNvSpPr txBox="1"/>
          <p:nvPr/>
        </p:nvSpPr>
        <p:spPr>
          <a:xfrm>
            <a:off x="1760352" y="2920132"/>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 Apache</a:t>
            </a:r>
            <a:endParaRPr lang="ko-KR" altLang="en-US"/>
          </a:p>
        </p:txBody>
      </p:sp>
      <p:sp>
        <p:nvSpPr>
          <p:cNvPr id="42" name="모서리가 둥근 직사각형 38">
            <a:extLst>
              <a:ext uri="{FF2B5EF4-FFF2-40B4-BE49-F238E27FC236}">
                <a16:creationId xmlns:a16="http://schemas.microsoft.com/office/drawing/2014/main" id="{BBAE3336-060B-AB73-693E-DD1ECCFCFF0D}"/>
              </a:ext>
            </a:extLst>
          </p:cNvPr>
          <p:cNvSpPr/>
          <p:nvPr/>
        </p:nvSpPr>
        <p:spPr>
          <a:xfrm>
            <a:off x="2125205" y="3457156"/>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13179DDF-5CEB-1878-8873-27CD0331CA33}"/>
              </a:ext>
            </a:extLst>
          </p:cNvPr>
          <p:cNvSpPr txBox="1"/>
          <p:nvPr/>
        </p:nvSpPr>
        <p:spPr>
          <a:xfrm>
            <a:off x="2417359" y="3998979"/>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55" name="직사각형 54">
            <a:extLst>
              <a:ext uri="{FF2B5EF4-FFF2-40B4-BE49-F238E27FC236}">
                <a16:creationId xmlns:a16="http://schemas.microsoft.com/office/drawing/2014/main" id="{831508CD-EDC4-11A2-AF07-B159BF8F4EE4}"/>
              </a:ext>
            </a:extLst>
          </p:cNvPr>
          <p:cNvSpPr/>
          <p:nvPr/>
        </p:nvSpPr>
        <p:spPr>
          <a:xfrm>
            <a:off x="9578527" y="2068610"/>
            <a:ext cx="1799487"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56" name="모서리가 둥근 직사각형 38">
            <a:extLst>
              <a:ext uri="{FF2B5EF4-FFF2-40B4-BE49-F238E27FC236}">
                <a16:creationId xmlns:a16="http://schemas.microsoft.com/office/drawing/2014/main" id="{01D399F4-4BF2-AB30-9614-D7922C878A1D}"/>
              </a:ext>
            </a:extLst>
          </p:cNvPr>
          <p:cNvSpPr/>
          <p:nvPr/>
        </p:nvSpPr>
        <p:spPr>
          <a:xfrm>
            <a:off x="9796465" y="2245534"/>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C8E6C1BF-35DC-209A-B0A0-969579DE7F64}"/>
              </a:ext>
            </a:extLst>
          </p:cNvPr>
          <p:cNvSpPr/>
          <p:nvPr/>
        </p:nvSpPr>
        <p:spPr>
          <a:xfrm>
            <a:off x="9796465" y="3087347"/>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E2DBE3E9-D898-7B0F-E1DD-C0D3643A0C94}"/>
              </a:ext>
            </a:extLst>
          </p:cNvPr>
          <p:cNvSpPr/>
          <p:nvPr/>
        </p:nvSpPr>
        <p:spPr>
          <a:xfrm>
            <a:off x="9823628" y="388250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sp>
        <p:nvSpPr>
          <p:cNvPr id="63" name="모서리가 둥근 직사각형 38">
            <a:extLst>
              <a:ext uri="{FF2B5EF4-FFF2-40B4-BE49-F238E27FC236}">
                <a16:creationId xmlns:a16="http://schemas.microsoft.com/office/drawing/2014/main" id="{6932EE93-9D52-9B5E-060D-13986B7B81F5}"/>
              </a:ext>
            </a:extLst>
          </p:cNvPr>
          <p:cNvSpPr/>
          <p:nvPr/>
        </p:nvSpPr>
        <p:spPr>
          <a:xfrm>
            <a:off x="9823627" y="4708703"/>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Component</a:t>
            </a:r>
            <a:endParaRPr lang="ko-KR" altLang="en-US" sz="1400">
              <a:solidFill>
                <a:schemeClr val="tx1"/>
              </a:solidFill>
              <a:latin typeface="+mj-lt"/>
              <a:ea typeface="나눔바른고딕" panose="020B0603020101020101"/>
            </a:endParaRPr>
          </a:p>
        </p:txBody>
      </p:sp>
      <p:sp>
        <p:nvSpPr>
          <p:cNvPr id="69" name="TextBox 68">
            <a:extLst>
              <a:ext uri="{FF2B5EF4-FFF2-40B4-BE49-F238E27FC236}">
                <a16:creationId xmlns:a16="http://schemas.microsoft.com/office/drawing/2014/main" id="{B8193BDD-C89A-8B34-39C0-DAE8CC55F565}"/>
              </a:ext>
            </a:extLst>
          </p:cNvPr>
          <p:cNvSpPr txBox="1"/>
          <p:nvPr/>
        </p:nvSpPr>
        <p:spPr>
          <a:xfrm>
            <a:off x="9569903" y="1635631"/>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Spring Container</a:t>
            </a:r>
            <a:endParaRPr lang="ko-KR" altLang="en-US" sz="1400"/>
          </a:p>
        </p:txBody>
      </p:sp>
      <p:sp>
        <p:nvSpPr>
          <p:cNvPr id="70" name="TextBox 69">
            <a:extLst>
              <a:ext uri="{FF2B5EF4-FFF2-40B4-BE49-F238E27FC236}">
                <a16:creationId xmlns:a16="http://schemas.microsoft.com/office/drawing/2014/main" id="{6E319D39-6743-0B64-44B6-7709CE758813}"/>
              </a:ext>
            </a:extLst>
          </p:cNvPr>
          <p:cNvSpPr txBox="1"/>
          <p:nvPr/>
        </p:nvSpPr>
        <p:spPr>
          <a:xfrm>
            <a:off x="1999412" y="6039052"/>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78841CEC-73C5-11D7-494D-3DB7416C9ED7}"/>
              </a:ext>
            </a:extLst>
          </p:cNvPr>
          <p:cNvSpPr txBox="1"/>
          <p:nvPr/>
        </p:nvSpPr>
        <p:spPr>
          <a:xfrm>
            <a:off x="5721218" y="6013888"/>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D3A6C067-E13D-F942-13DE-F444F8018805}"/>
              </a:ext>
            </a:extLst>
          </p:cNvPr>
          <p:cNvSpPr txBox="1"/>
          <p:nvPr/>
        </p:nvSpPr>
        <p:spPr>
          <a:xfrm>
            <a:off x="3888585" y="3764579"/>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9" name="TextBox 8">
            <a:extLst>
              <a:ext uri="{FF2B5EF4-FFF2-40B4-BE49-F238E27FC236}">
                <a16:creationId xmlns:a16="http://schemas.microsoft.com/office/drawing/2014/main" id="{BB1D321B-DFB1-A23F-39BB-1100FD174D29}"/>
              </a:ext>
            </a:extLst>
          </p:cNvPr>
          <p:cNvSpPr txBox="1"/>
          <p:nvPr/>
        </p:nvSpPr>
        <p:spPr>
          <a:xfrm>
            <a:off x="9748250" y="5468786"/>
            <a:ext cx="1494101" cy="307777"/>
          </a:xfrm>
          <a:prstGeom prst="rect">
            <a:avLst/>
          </a:prstGeom>
          <a:noFill/>
        </p:spPr>
        <p:txBody>
          <a:bodyPr wrap="square">
            <a:spAutoFit/>
          </a:bodyPr>
          <a:lstStyle/>
          <a:p>
            <a:r>
              <a:rPr lang="ko-KR" altLang="en-US" sz="1400">
                <a:solidFill>
                  <a:srgbClr val="FF0000"/>
                </a:solidFill>
              </a:rPr>
              <a:t>스프링 빈 처리 </a:t>
            </a:r>
            <a:endParaRPr lang="ko-KR" altLang="en-US" sz="1400"/>
          </a:p>
        </p:txBody>
      </p:sp>
      <p:cxnSp>
        <p:nvCxnSpPr>
          <p:cNvPr id="10" name="직선 화살표 연결선 9">
            <a:extLst>
              <a:ext uri="{FF2B5EF4-FFF2-40B4-BE49-F238E27FC236}">
                <a16:creationId xmlns:a16="http://schemas.microsoft.com/office/drawing/2014/main" id="{37D8E3EF-6C97-387F-40DC-8A823C0DEE4D}"/>
              </a:ext>
            </a:extLst>
          </p:cNvPr>
          <p:cNvCxnSpPr>
            <a:cxnSpLocks/>
            <a:stCxn id="2" idx="3"/>
            <a:endCxn id="55" idx="1"/>
          </p:cNvCxnSpPr>
          <p:nvPr/>
        </p:nvCxnSpPr>
        <p:spPr>
          <a:xfrm>
            <a:off x="7952875" y="3705014"/>
            <a:ext cx="16256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190498-FA92-9001-BED2-FC83AFA497B9}"/>
              </a:ext>
            </a:extLst>
          </p:cNvPr>
          <p:cNvSpPr txBox="1"/>
          <p:nvPr/>
        </p:nvSpPr>
        <p:spPr>
          <a:xfrm>
            <a:off x="7963043" y="3804008"/>
            <a:ext cx="1606860" cy="276999"/>
          </a:xfrm>
          <a:prstGeom prst="rect">
            <a:avLst/>
          </a:prstGeom>
          <a:noFill/>
        </p:spPr>
        <p:txBody>
          <a:bodyPr wrap="square">
            <a:spAutoFit/>
          </a:bodyPr>
          <a:lstStyle/>
          <a:p>
            <a:pPr algn="ctr"/>
            <a:r>
              <a:rPr lang="ko-KR" altLang="en-US" sz="1200">
                <a:solidFill>
                  <a:srgbClr val="FF0000"/>
                </a:solidFill>
              </a:rPr>
              <a:t>스프링 처리 요청</a:t>
            </a:r>
          </a:p>
        </p:txBody>
      </p:sp>
      <p:sp>
        <p:nvSpPr>
          <p:cNvPr id="16" name="모서리가 둥근 직사각형 38">
            <a:extLst>
              <a:ext uri="{FF2B5EF4-FFF2-40B4-BE49-F238E27FC236}">
                <a16:creationId xmlns:a16="http://schemas.microsoft.com/office/drawing/2014/main" id="{4CBBF9E0-E56F-8645-438D-F468E5FC8FBE}"/>
              </a:ext>
            </a:extLst>
          </p:cNvPr>
          <p:cNvSpPr/>
          <p:nvPr/>
        </p:nvSpPr>
        <p:spPr>
          <a:xfrm>
            <a:off x="5921651" y="4790570"/>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Tree>
    <p:extLst>
      <p:ext uri="{BB962C8B-B14F-4D97-AF65-F5344CB8AC3E}">
        <p14:creationId xmlns:p14="http://schemas.microsoft.com/office/powerpoint/2010/main" val="39238637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7A248-E212-94BF-2DB9-B2691751EBB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EB0ED828-8653-324C-8AF2-849090B6957C}"/>
              </a:ext>
            </a:extLst>
          </p:cNvPr>
          <p:cNvSpPr/>
          <p:nvPr/>
        </p:nvSpPr>
        <p:spPr>
          <a:xfrm>
            <a:off x="5360071" y="1185107"/>
            <a:ext cx="6345278" cy="5046318"/>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 name="직사각형 1">
            <a:extLst>
              <a:ext uri="{FF2B5EF4-FFF2-40B4-BE49-F238E27FC236}">
                <a16:creationId xmlns:a16="http://schemas.microsoft.com/office/drawing/2014/main" id="{2401223B-050F-10CA-F042-AA9862C23E85}"/>
              </a:ext>
            </a:extLst>
          </p:cNvPr>
          <p:cNvSpPr/>
          <p:nvPr/>
        </p:nvSpPr>
        <p:spPr>
          <a:xfrm>
            <a:off x="5595594" y="1738560"/>
            <a:ext cx="2447518" cy="3909409"/>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8512E67D-155E-4C9F-FBC2-6C01F3267B6E}"/>
              </a:ext>
            </a:extLst>
          </p:cNvPr>
          <p:cNvSpPr/>
          <p:nvPr/>
        </p:nvSpPr>
        <p:spPr>
          <a:xfrm>
            <a:off x="1652065" y="1185107"/>
            <a:ext cx="2249434" cy="5046318"/>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BA275408-8042-D0BE-C9AB-A7949C998C7B}"/>
              </a:ext>
            </a:extLst>
          </p:cNvPr>
          <p:cNvSpPr/>
          <p:nvPr/>
        </p:nvSpPr>
        <p:spPr>
          <a:xfrm>
            <a:off x="5766787" y="2166147"/>
            <a:ext cx="2083818"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C9A3EDC-152E-C828-DA45-605B0FCA479B}"/>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- 3</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D3C56BAC-AA8C-E8A5-CB71-7B01182BE48D}"/>
              </a:ext>
            </a:extLst>
          </p:cNvPr>
          <p:cNvGrpSpPr/>
          <p:nvPr/>
        </p:nvGrpSpPr>
        <p:grpSpPr>
          <a:xfrm>
            <a:off x="361735" y="3462203"/>
            <a:ext cx="580620" cy="493776"/>
            <a:chOff x="2291816" y="950395"/>
            <a:chExt cx="580620" cy="493776"/>
          </a:xfrm>
        </p:grpSpPr>
        <p:sp>
          <p:nvSpPr>
            <p:cNvPr id="22" name="타원 21">
              <a:extLst>
                <a:ext uri="{FF2B5EF4-FFF2-40B4-BE49-F238E27FC236}">
                  <a16:creationId xmlns:a16="http://schemas.microsoft.com/office/drawing/2014/main" id="{71E103CB-F428-9CCC-4A89-5F61D37C664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13A7E5BF-7055-65FE-FFB4-1814CC16ADC1}"/>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1FC3B1D1-B72C-0A6C-1997-27899C706807}"/>
              </a:ext>
            </a:extLst>
          </p:cNvPr>
          <p:cNvSpPr txBox="1"/>
          <p:nvPr/>
        </p:nvSpPr>
        <p:spPr>
          <a:xfrm>
            <a:off x="1652848" y="739797"/>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85163C1A-A4B9-2C4D-B77E-FBDE614F58FC}"/>
              </a:ext>
            </a:extLst>
          </p:cNvPr>
          <p:cNvSpPr/>
          <p:nvPr/>
        </p:nvSpPr>
        <p:spPr>
          <a:xfrm>
            <a:off x="5984725" y="2343071"/>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F5647F3C-CAB4-2959-206D-3781BA2D5578}"/>
              </a:ext>
            </a:extLst>
          </p:cNvPr>
          <p:cNvCxnSpPr>
            <a:cxnSpLocks/>
            <a:stCxn id="23" idx="3"/>
            <a:endCxn id="20" idx="1"/>
          </p:cNvCxnSpPr>
          <p:nvPr/>
        </p:nvCxnSpPr>
        <p:spPr>
          <a:xfrm flipV="1">
            <a:off x="942355" y="3708266"/>
            <a:ext cx="709710" cy="8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F66B497-874F-EC89-E293-23553576AAB0}"/>
              </a:ext>
            </a:extLst>
          </p:cNvPr>
          <p:cNvSpPr txBox="1"/>
          <p:nvPr/>
        </p:nvSpPr>
        <p:spPr>
          <a:xfrm>
            <a:off x="5934743" y="1808873"/>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9083229F-DD17-128A-B5CE-937027366237}"/>
              </a:ext>
            </a:extLst>
          </p:cNvPr>
          <p:cNvSpPr txBox="1"/>
          <p:nvPr/>
        </p:nvSpPr>
        <p:spPr>
          <a:xfrm>
            <a:off x="6186237" y="1340036"/>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C89BBFE5-7401-1638-6963-4A659AD1DF9F}"/>
              </a:ext>
            </a:extLst>
          </p:cNvPr>
          <p:cNvCxnSpPr>
            <a:cxnSpLocks/>
            <a:stCxn id="20" idx="3"/>
            <a:endCxn id="6" idx="1"/>
          </p:cNvCxnSpPr>
          <p:nvPr/>
        </p:nvCxnSpPr>
        <p:spPr>
          <a:xfrm>
            <a:off x="3901499" y="3708266"/>
            <a:ext cx="14585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A432DF9A-7010-CCB7-F2C9-AC70D697E51F}"/>
              </a:ext>
            </a:extLst>
          </p:cNvPr>
          <p:cNvSpPr/>
          <p:nvPr/>
        </p:nvSpPr>
        <p:spPr>
          <a:xfrm>
            <a:off x="5950002" y="3128824"/>
            <a:ext cx="170055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115143DD-1177-6FB2-7297-408517FC983C}"/>
              </a:ext>
            </a:extLst>
          </p:cNvPr>
          <p:cNvSpPr/>
          <p:nvPr/>
        </p:nvSpPr>
        <p:spPr>
          <a:xfrm>
            <a:off x="6011888" y="3914577"/>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DAFA0D81-4433-1EBC-5965-D6E436897A9A}"/>
              </a:ext>
            </a:extLst>
          </p:cNvPr>
          <p:cNvSpPr txBox="1"/>
          <p:nvPr/>
        </p:nvSpPr>
        <p:spPr>
          <a:xfrm>
            <a:off x="1652065" y="2908383"/>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 Apache</a:t>
            </a:r>
            <a:endParaRPr lang="ko-KR" altLang="en-US"/>
          </a:p>
        </p:txBody>
      </p:sp>
      <p:sp>
        <p:nvSpPr>
          <p:cNvPr id="42" name="모서리가 둥근 직사각형 38">
            <a:extLst>
              <a:ext uri="{FF2B5EF4-FFF2-40B4-BE49-F238E27FC236}">
                <a16:creationId xmlns:a16="http://schemas.microsoft.com/office/drawing/2014/main" id="{55B66C66-2E5B-3CCF-89C0-F6C10F418316}"/>
              </a:ext>
            </a:extLst>
          </p:cNvPr>
          <p:cNvSpPr/>
          <p:nvPr/>
        </p:nvSpPr>
        <p:spPr>
          <a:xfrm>
            <a:off x="2016918" y="3445407"/>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1A00AD80-FE07-7AEA-B5D1-B408276DCC67}"/>
              </a:ext>
            </a:extLst>
          </p:cNvPr>
          <p:cNvSpPr txBox="1"/>
          <p:nvPr/>
        </p:nvSpPr>
        <p:spPr>
          <a:xfrm>
            <a:off x="2309072" y="3987230"/>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55" name="직사각형 54">
            <a:extLst>
              <a:ext uri="{FF2B5EF4-FFF2-40B4-BE49-F238E27FC236}">
                <a16:creationId xmlns:a16="http://schemas.microsoft.com/office/drawing/2014/main" id="{A095114A-68DA-B900-2C49-58A2E7CC5378}"/>
              </a:ext>
            </a:extLst>
          </p:cNvPr>
          <p:cNvSpPr/>
          <p:nvPr/>
        </p:nvSpPr>
        <p:spPr>
          <a:xfrm>
            <a:off x="9670308" y="2056860"/>
            <a:ext cx="1799487" cy="327280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56" name="모서리가 둥근 직사각형 38">
            <a:extLst>
              <a:ext uri="{FF2B5EF4-FFF2-40B4-BE49-F238E27FC236}">
                <a16:creationId xmlns:a16="http://schemas.microsoft.com/office/drawing/2014/main" id="{A7A8695D-92BF-A957-BF0B-97EA21BBF000}"/>
              </a:ext>
            </a:extLst>
          </p:cNvPr>
          <p:cNvSpPr/>
          <p:nvPr/>
        </p:nvSpPr>
        <p:spPr>
          <a:xfrm>
            <a:off x="9888246" y="2233784"/>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84B01FEF-4AEE-724C-278B-6857FFB34EB4}"/>
              </a:ext>
            </a:extLst>
          </p:cNvPr>
          <p:cNvSpPr/>
          <p:nvPr/>
        </p:nvSpPr>
        <p:spPr>
          <a:xfrm>
            <a:off x="9888246" y="3075597"/>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9D5BC648-F1D5-9ABC-9E5D-8A3979851E01}"/>
              </a:ext>
            </a:extLst>
          </p:cNvPr>
          <p:cNvSpPr/>
          <p:nvPr/>
        </p:nvSpPr>
        <p:spPr>
          <a:xfrm>
            <a:off x="9915409" y="387075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sp>
        <p:nvSpPr>
          <p:cNvPr id="63" name="모서리가 둥근 직사각형 38">
            <a:extLst>
              <a:ext uri="{FF2B5EF4-FFF2-40B4-BE49-F238E27FC236}">
                <a16:creationId xmlns:a16="http://schemas.microsoft.com/office/drawing/2014/main" id="{70B48A04-9FCD-5FA5-281A-FA0FCF82BA92}"/>
              </a:ext>
            </a:extLst>
          </p:cNvPr>
          <p:cNvSpPr/>
          <p:nvPr/>
        </p:nvSpPr>
        <p:spPr>
          <a:xfrm>
            <a:off x="9915408" y="4696953"/>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Component</a:t>
            </a:r>
            <a:endParaRPr lang="ko-KR" altLang="en-US" sz="1400">
              <a:solidFill>
                <a:schemeClr val="tx1"/>
              </a:solidFill>
              <a:latin typeface="+mj-lt"/>
              <a:ea typeface="나눔바른고딕" panose="020B0603020101020101"/>
            </a:endParaRPr>
          </a:p>
        </p:txBody>
      </p:sp>
      <p:sp>
        <p:nvSpPr>
          <p:cNvPr id="69" name="TextBox 68">
            <a:extLst>
              <a:ext uri="{FF2B5EF4-FFF2-40B4-BE49-F238E27FC236}">
                <a16:creationId xmlns:a16="http://schemas.microsoft.com/office/drawing/2014/main" id="{6FCF7E12-96DA-9BEB-781E-58A27387E240}"/>
              </a:ext>
            </a:extLst>
          </p:cNvPr>
          <p:cNvSpPr txBox="1"/>
          <p:nvPr/>
        </p:nvSpPr>
        <p:spPr>
          <a:xfrm>
            <a:off x="9670308" y="1720276"/>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Spring Container</a:t>
            </a:r>
            <a:endParaRPr lang="ko-KR" altLang="en-US" sz="1400"/>
          </a:p>
        </p:txBody>
      </p:sp>
      <p:sp>
        <p:nvSpPr>
          <p:cNvPr id="70" name="TextBox 69">
            <a:extLst>
              <a:ext uri="{FF2B5EF4-FFF2-40B4-BE49-F238E27FC236}">
                <a16:creationId xmlns:a16="http://schemas.microsoft.com/office/drawing/2014/main" id="{2D13D4C1-31BD-93D8-E065-3FD0930A48D8}"/>
              </a:ext>
            </a:extLst>
          </p:cNvPr>
          <p:cNvSpPr txBox="1"/>
          <p:nvPr/>
        </p:nvSpPr>
        <p:spPr>
          <a:xfrm>
            <a:off x="1909773" y="6291820"/>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F48D9D51-1E26-C583-DDCD-01A3974B0CEF}"/>
              </a:ext>
            </a:extLst>
          </p:cNvPr>
          <p:cNvSpPr txBox="1"/>
          <p:nvPr/>
        </p:nvSpPr>
        <p:spPr>
          <a:xfrm>
            <a:off x="5782226" y="5838923"/>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6E849A18-7395-EE4D-6985-7E5716AA8176}"/>
              </a:ext>
            </a:extLst>
          </p:cNvPr>
          <p:cNvSpPr txBox="1"/>
          <p:nvPr/>
        </p:nvSpPr>
        <p:spPr>
          <a:xfrm>
            <a:off x="3830170" y="3802551"/>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9" name="TextBox 8">
            <a:extLst>
              <a:ext uri="{FF2B5EF4-FFF2-40B4-BE49-F238E27FC236}">
                <a16:creationId xmlns:a16="http://schemas.microsoft.com/office/drawing/2014/main" id="{4F341484-3BAF-74C3-20D6-33A6008D4230}"/>
              </a:ext>
            </a:extLst>
          </p:cNvPr>
          <p:cNvSpPr txBox="1"/>
          <p:nvPr/>
        </p:nvSpPr>
        <p:spPr>
          <a:xfrm>
            <a:off x="9840031" y="5418682"/>
            <a:ext cx="1494101" cy="307777"/>
          </a:xfrm>
          <a:prstGeom prst="rect">
            <a:avLst/>
          </a:prstGeom>
          <a:noFill/>
        </p:spPr>
        <p:txBody>
          <a:bodyPr wrap="square">
            <a:spAutoFit/>
          </a:bodyPr>
          <a:lstStyle/>
          <a:p>
            <a:r>
              <a:rPr lang="ko-KR" altLang="en-US" sz="1400">
                <a:solidFill>
                  <a:srgbClr val="FF0000"/>
                </a:solidFill>
              </a:rPr>
              <a:t>스프링 빈 처리 </a:t>
            </a:r>
            <a:endParaRPr lang="ko-KR" altLang="en-US" sz="1400"/>
          </a:p>
        </p:txBody>
      </p:sp>
      <p:cxnSp>
        <p:nvCxnSpPr>
          <p:cNvPr id="10" name="직선 화살표 연결선 9">
            <a:extLst>
              <a:ext uri="{FF2B5EF4-FFF2-40B4-BE49-F238E27FC236}">
                <a16:creationId xmlns:a16="http://schemas.microsoft.com/office/drawing/2014/main" id="{5F089A9D-2C4B-97EC-E4A9-6CE2AB8C93DD}"/>
              </a:ext>
            </a:extLst>
          </p:cNvPr>
          <p:cNvCxnSpPr>
            <a:cxnSpLocks/>
            <a:stCxn id="2" idx="3"/>
            <a:endCxn id="55" idx="1"/>
          </p:cNvCxnSpPr>
          <p:nvPr/>
        </p:nvCxnSpPr>
        <p:spPr>
          <a:xfrm flipV="1">
            <a:off x="8043112" y="3693264"/>
            <a:ext cx="162719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4EC3869-E028-B2B1-1177-30E5267BD3F7}"/>
              </a:ext>
            </a:extLst>
          </p:cNvPr>
          <p:cNvSpPr txBox="1"/>
          <p:nvPr/>
        </p:nvSpPr>
        <p:spPr>
          <a:xfrm>
            <a:off x="8053280" y="3713768"/>
            <a:ext cx="1606860" cy="276999"/>
          </a:xfrm>
          <a:prstGeom prst="rect">
            <a:avLst/>
          </a:prstGeom>
          <a:noFill/>
        </p:spPr>
        <p:txBody>
          <a:bodyPr wrap="square">
            <a:spAutoFit/>
          </a:bodyPr>
          <a:lstStyle/>
          <a:p>
            <a:pPr algn="ctr"/>
            <a:r>
              <a:rPr lang="ko-KR" altLang="en-US" sz="1200">
                <a:solidFill>
                  <a:srgbClr val="FF0000"/>
                </a:solidFill>
              </a:rPr>
              <a:t>스프링 처리 요청</a:t>
            </a:r>
          </a:p>
        </p:txBody>
      </p:sp>
      <p:sp>
        <p:nvSpPr>
          <p:cNvPr id="16" name="모서리가 둥근 직사각형 38">
            <a:extLst>
              <a:ext uri="{FF2B5EF4-FFF2-40B4-BE49-F238E27FC236}">
                <a16:creationId xmlns:a16="http://schemas.microsoft.com/office/drawing/2014/main" id="{69FEA697-00FA-878C-BD47-E6B399D6648E}"/>
              </a:ext>
            </a:extLst>
          </p:cNvPr>
          <p:cNvSpPr/>
          <p:nvPr/>
        </p:nvSpPr>
        <p:spPr>
          <a:xfrm>
            <a:off x="6011888" y="4700330"/>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
        <p:nvSpPr>
          <p:cNvPr id="7" name="TextBox 6">
            <a:extLst>
              <a:ext uri="{FF2B5EF4-FFF2-40B4-BE49-F238E27FC236}">
                <a16:creationId xmlns:a16="http://schemas.microsoft.com/office/drawing/2014/main" id="{C12178AA-9217-639C-14D7-C74AE532EBDD}"/>
              </a:ext>
            </a:extLst>
          </p:cNvPr>
          <p:cNvSpPr txBox="1"/>
          <p:nvPr/>
        </p:nvSpPr>
        <p:spPr>
          <a:xfrm>
            <a:off x="7634049" y="739797"/>
            <a:ext cx="1713098" cy="369332"/>
          </a:xfrm>
          <a:prstGeom prst="rect">
            <a:avLst/>
          </a:prstGeom>
          <a:noFill/>
        </p:spPr>
        <p:txBody>
          <a:bodyPr wrap="square">
            <a:spAutoFit/>
          </a:bodyPr>
          <a:lstStyle/>
          <a:p>
            <a:pPr algn="ctr"/>
            <a:r>
              <a:rPr lang="en-US" altLang="ko-KR" sz="1800" b="1">
                <a:latin typeface="+mn-ea"/>
              </a:rPr>
              <a:t>Spring Boot</a:t>
            </a:r>
            <a:endParaRPr lang="ko-KR" altLang="en-US" b="1"/>
          </a:p>
        </p:txBody>
      </p:sp>
    </p:spTree>
    <p:extLst>
      <p:ext uri="{BB962C8B-B14F-4D97-AF65-F5344CB8AC3E}">
        <p14:creationId xmlns:p14="http://schemas.microsoft.com/office/powerpoint/2010/main" val="34830953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D4556C89-AF05-4EEB-BB67-FCE2A3B0A410}"/>
              </a:ext>
            </a:extLst>
          </p:cNvPr>
          <p:cNvSpPr/>
          <p:nvPr/>
        </p:nvSpPr>
        <p:spPr>
          <a:xfrm>
            <a:off x="198756" y="333425"/>
            <a:ext cx="284404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서블릿 </a:t>
            </a:r>
            <a:r>
              <a:rPr lang="en-US" altLang="ko-KR" b="1">
                <a:solidFill>
                  <a:schemeClr val="accent1">
                    <a:lumMod val="75000"/>
                  </a:schemeClr>
                </a:solidFill>
              </a:rPr>
              <a:t>&amp; </a:t>
            </a:r>
            <a:r>
              <a:rPr lang="ko-KR" altLang="en-US" b="1">
                <a:solidFill>
                  <a:schemeClr val="accent1">
                    <a:lumMod val="75000"/>
                  </a:schemeClr>
                </a:solidFill>
              </a:rPr>
              <a:t>스프링 연결 </a:t>
            </a:r>
          </a:p>
        </p:txBody>
      </p:sp>
      <p:sp>
        <p:nvSpPr>
          <p:cNvPr id="5" name="직사각형 4">
            <a:extLst>
              <a:ext uri="{FF2B5EF4-FFF2-40B4-BE49-F238E27FC236}">
                <a16:creationId xmlns:a16="http://schemas.microsoft.com/office/drawing/2014/main" id="{CF386571-716A-4FCE-89CF-62DCD5DD9E90}"/>
              </a:ext>
            </a:extLst>
          </p:cNvPr>
          <p:cNvSpPr/>
          <p:nvPr/>
        </p:nvSpPr>
        <p:spPr>
          <a:xfrm>
            <a:off x="370206" y="739735"/>
            <a:ext cx="11821794" cy="1164614"/>
          </a:xfrm>
          <a:prstGeom prst="rect">
            <a:avLst/>
          </a:prstGeom>
        </p:spPr>
        <p:txBody>
          <a:bodyPr wrap="square">
            <a:spAutoFit/>
          </a:bodyPr>
          <a:lstStyle/>
          <a:p>
            <a:pPr marL="228600" indent="-228600">
              <a:lnSpc>
                <a:spcPct val="150000"/>
              </a:lnSpc>
              <a:buFont typeface="+mj-lt"/>
              <a:buAutoNum type="arabicParenR"/>
            </a:pPr>
            <a:r>
              <a:rPr lang="en-US" altLang="ko-KR" sz="1200"/>
              <a:t>WAS </a:t>
            </a:r>
            <a:r>
              <a:rPr lang="ko-KR" altLang="en-US" sz="1200"/>
              <a:t>가 구동되면 서블릿 컨테이너가 </a:t>
            </a:r>
            <a:r>
              <a:rPr lang="en-US" altLang="ko-KR" sz="1200"/>
              <a:t>META-INF/services/javax.servlet.ServletContainerInitializer </a:t>
            </a:r>
            <a:r>
              <a:rPr lang="ko-KR" altLang="en-US" sz="1200"/>
              <a:t>파일을 검색하여</a:t>
            </a:r>
            <a:r>
              <a:rPr lang="en-US" altLang="ko-KR" sz="1200"/>
              <a:t> </a:t>
            </a:r>
            <a:r>
              <a:rPr lang="ko-KR" altLang="en-US" sz="1200"/>
              <a:t>서블릿 </a:t>
            </a:r>
            <a:r>
              <a:rPr lang="en-US" altLang="ko-KR" sz="1200"/>
              <a:t>3.0 ServletContainerInitializer </a:t>
            </a:r>
            <a:r>
              <a:rPr lang="ko-KR" altLang="en-US" sz="1200"/>
              <a:t>인터페이스를 구현한 클래스를 로드한다</a:t>
            </a:r>
            <a:endParaRPr lang="en-US" altLang="ko-KR" sz="1200"/>
          </a:p>
          <a:p>
            <a:pPr marL="228600" indent="-228600">
              <a:lnSpc>
                <a:spcPct val="150000"/>
              </a:lnSpc>
              <a:buFont typeface="+mj-lt"/>
              <a:buAutoNum type="arabicParenR"/>
            </a:pPr>
            <a:r>
              <a:rPr lang="ko-KR" altLang="en-US" sz="1200"/>
              <a:t>스프링은 </a:t>
            </a:r>
            <a:r>
              <a:rPr lang="en-US" altLang="ko-KR" sz="1200"/>
              <a:t>SpringServletContainerInitializer </a:t>
            </a:r>
            <a:r>
              <a:rPr lang="ko-KR" altLang="en-US" sz="1200"/>
              <a:t>라는 구현체를 제공하며</a:t>
            </a:r>
            <a:r>
              <a:rPr lang="en-US" altLang="ko-KR" sz="1200"/>
              <a:t> </a:t>
            </a:r>
            <a:r>
              <a:rPr lang="ko-KR" altLang="en-US" sz="1200"/>
              <a:t>이는 스프링 애플리케이션에서 서블릿 컨테이너와의 초기 상호작용을 담당한다</a:t>
            </a:r>
            <a:endParaRPr lang="en-US" altLang="ko-KR" sz="1200"/>
          </a:p>
          <a:p>
            <a:pPr marL="228600" indent="-228600">
              <a:lnSpc>
                <a:spcPct val="150000"/>
              </a:lnSpc>
              <a:buFont typeface="+mj-lt"/>
              <a:buAutoNum type="arabicParenR"/>
            </a:pPr>
            <a:r>
              <a:rPr lang="en-US" altLang="ko-KR" sz="1200"/>
              <a:t>SpringServletContainerInitializer</a:t>
            </a:r>
            <a:r>
              <a:rPr lang="ko-KR" altLang="en-US" sz="1200"/>
              <a:t>는 </a:t>
            </a:r>
            <a:r>
              <a:rPr lang="en-US" altLang="ko-KR" sz="1200"/>
              <a:t>WebApplicationInitializer </a:t>
            </a:r>
            <a:r>
              <a:rPr lang="ko-KR" altLang="en-US" sz="1200"/>
              <a:t>인터페이스를 구현한 클래스를 자동으로 탐색하고</a:t>
            </a:r>
            <a:r>
              <a:rPr lang="en-US" altLang="ko-KR" sz="1200"/>
              <a:t> </a:t>
            </a:r>
            <a:r>
              <a:rPr lang="ko-KR" altLang="en-US" sz="1200"/>
              <a:t>이를 호출하여 스프링 어플리케이션을 초기화 한다</a:t>
            </a:r>
            <a:endParaRPr lang="en-US" altLang="ko-KR" sz="1200"/>
          </a:p>
        </p:txBody>
      </p:sp>
      <p:sp>
        <p:nvSpPr>
          <p:cNvPr id="6" name="직사각형 5">
            <a:extLst>
              <a:ext uri="{FF2B5EF4-FFF2-40B4-BE49-F238E27FC236}">
                <a16:creationId xmlns:a16="http://schemas.microsoft.com/office/drawing/2014/main" id="{13EA37D5-D3A8-4BDD-A450-D3F33E033A5B}"/>
              </a:ext>
            </a:extLst>
          </p:cNvPr>
          <p:cNvSpPr/>
          <p:nvPr/>
        </p:nvSpPr>
        <p:spPr>
          <a:xfrm>
            <a:off x="5310509" y="2669251"/>
            <a:ext cx="6179180"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7" name="직사각형 6">
            <a:extLst>
              <a:ext uri="{FF2B5EF4-FFF2-40B4-BE49-F238E27FC236}">
                <a16:creationId xmlns:a16="http://schemas.microsoft.com/office/drawing/2014/main" id="{FAF12CE6-55D1-40A8-99B2-3001AB944917}"/>
              </a:ext>
            </a:extLst>
          </p:cNvPr>
          <p:cNvSpPr/>
          <p:nvPr/>
        </p:nvSpPr>
        <p:spPr>
          <a:xfrm>
            <a:off x="1917726" y="2669253"/>
            <a:ext cx="2390989"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89B5F123-29AA-4C22-8EE2-52FAFFF671CE}"/>
              </a:ext>
            </a:extLst>
          </p:cNvPr>
          <p:cNvSpPr/>
          <p:nvPr/>
        </p:nvSpPr>
        <p:spPr>
          <a:xfrm>
            <a:off x="2114138" y="2855836"/>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E99F3851-18E9-4A66-9732-BF0BBF819CDC}"/>
              </a:ext>
            </a:extLst>
          </p:cNvPr>
          <p:cNvSpPr/>
          <p:nvPr/>
        </p:nvSpPr>
        <p:spPr>
          <a:xfrm>
            <a:off x="2114138" y="3625565"/>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ServletContainerInitializer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96C9993D-2953-4835-A283-2409CC5C3B56}"/>
              </a:ext>
            </a:extLst>
          </p:cNvPr>
          <p:cNvSpPr/>
          <p:nvPr/>
        </p:nvSpPr>
        <p:spPr>
          <a:xfrm>
            <a:off x="2114138" y="4383995"/>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F04F0392-3BB0-446E-9328-1B99312B8FA3}"/>
              </a:ext>
            </a:extLst>
          </p:cNvPr>
          <p:cNvSpPr txBox="1"/>
          <p:nvPr/>
        </p:nvSpPr>
        <p:spPr>
          <a:xfrm>
            <a:off x="1858552" y="5142425"/>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5F90E84A-B027-4FE6-841A-58792394975C}"/>
              </a:ext>
            </a:extLst>
          </p:cNvPr>
          <p:cNvCxnSpPr>
            <a:cxnSpLocks/>
            <a:stCxn id="35" idx="3"/>
            <a:endCxn id="39" idx="1"/>
          </p:cNvCxnSpPr>
          <p:nvPr/>
        </p:nvCxnSpPr>
        <p:spPr>
          <a:xfrm flipV="1">
            <a:off x="8404058" y="3847208"/>
            <a:ext cx="78267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C92A797-6877-4649-80D4-EB6FB4238BA6}"/>
              </a:ext>
            </a:extLst>
          </p:cNvPr>
          <p:cNvCxnSpPr>
            <a:cxnSpLocks/>
            <a:stCxn id="11" idx="3"/>
            <a:endCxn id="35" idx="1"/>
          </p:cNvCxnSpPr>
          <p:nvPr/>
        </p:nvCxnSpPr>
        <p:spPr>
          <a:xfrm flipV="1">
            <a:off x="4157839" y="3847209"/>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02B97E-ABDD-4720-A416-CB147FC3CEDB}"/>
              </a:ext>
            </a:extLst>
          </p:cNvPr>
          <p:cNvSpPr txBox="1"/>
          <p:nvPr/>
        </p:nvSpPr>
        <p:spPr>
          <a:xfrm>
            <a:off x="7294856" y="5144167"/>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6F080CC6-84D9-4B6F-B528-B32A7198ED4E}"/>
              </a:ext>
            </a:extLst>
          </p:cNvPr>
          <p:cNvCxnSpPr>
            <a:stCxn id="8" idx="2"/>
            <a:endCxn id="11" idx="0"/>
          </p:cNvCxnSpPr>
          <p:nvPr/>
        </p:nvCxnSpPr>
        <p:spPr>
          <a:xfrm>
            <a:off x="3135989" y="3299125"/>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C5F19A2A-0674-4C14-B189-2A6A233832C8}"/>
              </a:ext>
            </a:extLst>
          </p:cNvPr>
          <p:cNvCxnSpPr>
            <a:stCxn id="11" idx="2"/>
            <a:endCxn id="12" idx="0"/>
          </p:cNvCxnSpPr>
          <p:nvPr/>
        </p:nvCxnSpPr>
        <p:spPr>
          <a:xfrm>
            <a:off x="3135989" y="4068854"/>
            <a:ext cx="0" cy="3151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63F993EE-E80D-4C84-9E55-07E56E47DC7D}"/>
              </a:ext>
            </a:extLst>
          </p:cNvPr>
          <p:cNvSpPr/>
          <p:nvPr/>
        </p:nvSpPr>
        <p:spPr>
          <a:xfrm>
            <a:off x="5832213" y="3625564"/>
            <a:ext cx="2571845"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MyServletContainerInitializer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2CD1EE5A-E5B9-4252-A361-C9D69F1A32B1}"/>
              </a:ext>
            </a:extLst>
          </p:cNvPr>
          <p:cNvSpPr/>
          <p:nvPr/>
        </p:nvSpPr>
        <p:spPr>
          <a:xfrm>
            <a:off x="9186736" y="3625563"/>
            <a:ext cx="207138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MyWebAppInitializer</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AF003116-9A4E-451F-8B4B-C1AFD9B4DA5A}"/>
              </a:ext>
            </a:extLst>
          </p:cNvPr>
          <p:cNvSpPr txBox="1"/>
          <p:nvPr/>
        </p:nvSpPr>
        <p:spPr>
          <a:xfrm>
            <a:off x="9267847" y="4162213"/>
            <a:ext cx="1990272" cy="261610"/>
          </a:xfrm>
          <a:prstGeom prst="rect">
            <a:avLst/>
          </a:prstGeom>
          <a:noFill/>
        </p:spPr>
        <p:txBody>
          <a:bodyPr wrap="square">
            <a:spAutoFit/>
          </a:bodyPr>
          <a:lstStyle/>
          <a:p>
            <a:pPr algn="ctr"/>
            <a:r>
              <a:rPr lang="ko-KR" altLang="en-US" sz="1100">
                <a:solidFill>
                  <a:srgbClr val="FF0000"/>
                </a:solidFill>
              </a:rPr>
              <a:t>스프링 어플리케이션 초기화</a:t>
            </a:r>
          </a:p>
        </p:txBody>
      </p:sp>
      <p:sp>
        <p:nvSpPr>
          <p:cNvPr id="47" name="TextBox 46">
            <a:extLst>
              <a:ext uri="{FF2B5EF4-FFF2-40B4-BE49-F238E27FC236}">
                <a16:creationId xmlns:a16="http://schemas.microsoft.com/office/drawing/2014/main" id="{70324CFE-711B-46FA-8960-4A1BD089DB02}"/>
              </a:ext>
            </a:extLst>
          </p:cNvPr>
          <p:cNvSpPr txBox="1"/>
          <p:nvPr/>
        </p:nvSpPr>
        <p:spPr>
          <a:xfrm>
            <a:off x="5778774" y="4162213"/>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8" name="TextBox 47">
            <a:extLst>
              <a:ext uri="{FF2B5EF4-FFF2-40B4-BE49-F238E27FC236}">
                <a16:creationId xmlns:a16="http://schemas.microsoft.com/office/drawing/2014/main" id="{6F676687-0230-48C9-9232-98C8BFE6DE07}"/>
              </a:ext>
            </a:extLst>
          </p:cNvPr>
          <p:cNvSpPr txBox="1"/>
          <p:nvPr/>
        </p:nvSpPr>
        <p:spPr>
          <a:xfrm>
            <a:off x="271881" y="3724847"/>
            <a:ext cx="1744051" cy="261610"/>
          </a:xfrm>
          <a:prstGeom prst="rect">
            <a:avLst/>
          </a:prstGeom>
          <a:noFill/>
        </p:spPr>
        <p:txBody>
          <a:bodyPr wrap="square">
            <a:spAutoFit/>
          </a:bodyPr>
          <a:lstStyle/>
          <a:p>
            <a:r>
              <a:rPr lang="ko-KR" altLang="en-US" sz="1100">
                <a:solidFill>
                  <a:srgbClr val="FF0000"/>
                </a:solidFill>
              </a:rPr>
              <a:t>서블릿 컨테이너 초기화</a:t>
            </a:r>
          </a:p>
        </p:txBody>
      </p:sp>
      <p:sp>
        <p:nvSpPr>
          <p:cNvPr id="49" name="TextBox 48">
            <a:extLst>
              <a:ext uri="{FF2B5EF4-FFF2-40B4-BE49-F238E27FC236}">
                <a16:creationId xmlns:a16="http://schemas.microsoft.com/office/drawing/2014/main" id="{1CCA9225-48F4-4AE6-B26A-114ED6E2991A}"/>
              </a:ext>
            </a:extLst>
          </p:cNvPr>
          <p:cNvSpPr txBox="1"/>
          <p:nvPr/>
        </p:nvSpPr>
        <p:spPr>
          <a:xfrm>
            <a:off x="4298342" y="3585597"/>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50" name="TextBox 49">
            <a:extLst>
              <a:ext uri="{FF2B5EF4-FFF2-40B4-BE49-F238E27FC236}">
                <a16:creationId xmlns:a16="http://schemas.microsoft.com/office/drawing/2014/main" id="{8C30C905-FFF1-48B7-BE6F-04BCBAE31546}"/>
              </a:ext>
            </a:extLst>
          </p:cNvPr>
          <p:cNvSpPr txBox="1"/>
          <p:nvPr/>
        </p:nvSpPr>
        <p:spPr>
          <a:xfrm>
            <a:off x="8450124" y="3594042"/>
            <a:ext cx="564770" cy="261610"/>
          </a:xfrm>
          <a:prstGeom prst="rect">
            <a:avLst/>
          </a:prstGeom>
          <a:noFill/>
        </p:spPr>
        <p:txBody>
          <a:bodyPr wrap="square">
            <a:spAutoFit/>
          </a:bodyPr>
          <a:lstStyle/>
          <a:p>
            <a:pPr algn="ctr"/>
            <a:r>
              <a:rPr lang="ko-KR" altLang="en-US" sz="1100">
                <a:solidFill>
                  <a:srgbClr val="FF0000"/>
                </a:solidFill>
              </a:rPr>
              <a:t>호출</a:t>
            </a:r>
          </a:p>
        </p:txBody>
      </p:sp>
    </p:spTree>
    <p:extLst>
      <p:ext uri="{BB962C8B-B14F-4D97-AF65-F5344CB8AC3E}">
        <p14:creationId xmlns:p14="http://schemas.microsoft.com/office/powerpoint/2010/main" val="21289097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5C14E-49F0-9AAC-AE1A-1FEF82F093AA}"/>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458BF572-8533-4E44-6F38-13004E6D0BA9}"/>
              </a:ext>
            </a:extLst>
          </p:cNvPr>
          <p:cNvSpPr/>
          <p:nvPr/>
        </p:nvSpPr>
        <p:spPr>
          <a:xfrm>
            <a:off x="192741" y="152951"/>
            <a:ext cx="319299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ServletContainerInitializer</a:t>
            </a:r>
            <a:endParaRPr lang="ko-KR" altLang="en-US" b="1">
              <a:solidFill>
                <a:schemeClr val="accent1">
                  <a:lumMod val="75000"/>
                </a:schemeClr>
              </a:solidFill>
            </a:endParaRPr>
          </a:p>
        </p:txBody>
      </p:sp>
      <p:sp>
        <p:nvSpPr>
          <p:cNvPr id="2" name="직사각형 1">
            <a:extLst>
              <a:ext uri="{FF2B5EF4-FFF2-40B4-BE49-F238E27FC236}">
                <a16:creationId xmlns:a16="http://schemas.microsoft.com/office/drawing/2014/main" id="{0B86E450-1C35-2784-130D-AA87AB5260DD}"/>
              </a:ext>
            </a:extLst>
          </p:cNvPr>
          <p:cNvSpPr/>
          <p:nvPr/>
        </p:nvSpPr>
        <p:spPr>
          <a:xfrm>
            <a:off x="528705" y="543223"/>
            <a:ext cx="11510978" cy="3116238"/>
          </a:xfrm>
          <a:prstGeom prst="rect">
            <a:avLst/>
          </a:prstGeom>
        </p:spPr>
        <p:txBody>
          <a:bodyPr wrap="square">
            <a:spAutoFit/>
          </a:bodyPr>
          <a:lstStyle/>
          <a:p>
            <a:pPr marL="228600" indent="-228600">
              <a:lnSpc>
                <a:spcPct val="150000"/>
              </a:lnSpc>
              <a:buFont typeface="+mj-lt"/>
              <a:buAutoNum type="arabicParenR"/>
            </a:pPr>
            <a:r>
              <a:rPr lang="en-US" altLang="ko-KR" sz="1200"/>
              <a:t>Servlet 2.x </a:t>
            </a:r>
            <a:r>
              <a:rPr lang="ko-KR" altLang="en-US" sz="1200"/>
              <a:t>시절에는 </a:t>
            </a:r>
            <a:r>
              <a:rPr lang="en-US" altLang="ko-KR" sz="1200"/>
              <a:t>web.xml </a:t>
            </a:r>
            <a:r>
              <a:rPr lang="ko-KR" altLang="en-US" sz="1200"/>
              <a:t>배치 서술자</a:t>
            </a:r>
            <a:r>
              <a:rPr lang="en-US" altLang="ko-KR" sz="1200"/>
              <a:t>(Deployment Descriptor)</a:t>
            </a:r>
            <a:r>
              <a:rPr lang="ko-KR" altLang="en-US" sz="1200"/>
              <a:t>를 이용해 서블릿이나 리스너</a:t>
            </a:r>
            <a:r>
              <a:rPr lang="en-US" altLang="ko-KR" sz="1200"/>
              <a:t>, </a:t>
            </a:r>
            <a:r>
              <a:rPr lang="ko-KR" altLang="en-US" sz="1200"/>
              <a:t>필터 등을 선언적으로 설정했지만 </a:t>
            </a:r>
            <a:r>
              <a:rPr lang="en-US" altLang="ko-KR" sz="1200"/>
              <a:t>Servlet 3.0</a:t>
            </a:r>
            <a:r>
              <a:rPr lang="ko-KR" altLang="en-US" sz="1200"/>
              <a:t>에서는 어노테이션 기반 설정과 프로그래밍 방식의 동적 등록</a:t>
            </a:r>
            <a:r>
              <a:rPr lang="en-US" altLang="ko-KR" sz="1200"/>
              <a:t>(Dynamic Registration) </a:t>
            </a:r>
            <a:r>
              <a:rPr lang="ko-KR" altLang="en-US" sz="1200"/>
              <a:t>기능을 도입하였다</a:t>
            </a: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r>
              <a:rPr lang="en-US" altLang="ko-KR" sz="1200"/>
              <a:t>/META-INF/services/</a:t>
            </a:r>
            <a:r>
              <a:rPr lang="ko-KR" altLang="en-US" sz="1200"/>
              <a:t> </a:t>
            </a:r>
            <a:r>
              <a:rPr lang="en-US" altLang="ko-KR" sz="1200"/>
              <a:t>jakarta.servlet.ServletContainerInitializer </a:t>
            </a:r>
            <a:r>
              <a:rPr lang="ko-KR" altLang="en-US" sz="1200"/>
              <a:t>에</a:t>
            </a:r>
            <a:r>
              <a:rPr lang="en-US" altLang="ko-KR" sz="1200"/>
              <a:t> </a:t>
            </a:r>
            <a:r>
              <a:rPr lang="ko-KR" altLang="en-US" sz="1200"/>
              <a:t>클래스 정보를 입력 하면 초기화 시 해당 파일이 있는지 검색한 후 실행한다</a:t>
            </a: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r>
              <a:rPr lang="en-US" altLang="ko-KR" sz="1200"/>
              <a:t>ServletContainerInitializer </a:t>
            </a:r>
            <a:r>
              <a:rPr lang="ko-KR" altLang="en-US" sz="1200"/>
              <a:t>클래스 정의에 </a:t>
            </a:r>
            <a:r>
              <a:rPr lang="en-US" altLang="ko-KR" sz="1200"/>
              <a:t>@HandlesTypes </a:t>
            </a:r>
            <a:r>
              <a:rPr lang="ko-KR" altLang="en-US" sz="1200"/>
              <a:t>어노테이션을 붙이면</a:t>
            </a:r>
            <a:r>
              <a:rPr lang="en-US" altLang="ko-KR" sz="1200"/>
              <a:t> </a:t>
            </a:r>
            <a:r>
              <a:rPr lang="ko-KR" altLang="en-US" sz="1200"/>
              <a:t>주어진 타입에 대해 컨테이너가 자동으로 스캐닝을 수행한다</a:t>
            </a:r>
            <a:endParaRPr lang="en-US" altLang="ko-KR" sz="1200"/>
          </a:p>
        </p:txBody>
      </p:sp>
      <p:sp>
        <p:nvSpPr>
          <p:cNvPr id="7" name="Rectangle 1">
            <a:extLst>
              <a:ext uri="{FF2B5EF4-FFF2-40B4-BE49-F238E27FC236}">
                <a16:creationId xmlns:a16="http://schemas.microsoft.com/office/drawing/2014/main" id="{7C669897-0E59-FB43-B455-19B4953F1942}"/>
              </a:ext>
            </a:extLst>
          </p:cNvPr>
          <p:cNvSpPr>
            <a:spLocks noChangeArrowheads="1"/>
          </p:cNvSpPr>
          <p:nvPr/>
        </p:nvSpPr>
        <p:spPr bwMode="auto">
          <a:xfrm>
            <a:off x="7034057" y="3992981"/>
            <a:ext cx="4908883" cy="15506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CF8E6D"/>
                </a:solidFill>
                <a:effectLst/>
                <a:latin typeface="+mj-lt"/>
                <a:ea typeface="JetBrains Mono"/>
              </a:rPr>
              <a:t>public class </a:t>
            </a:r>
            <a:r>
              <a:rPr kumimoji="0" lang="en-US" altLang="ko-KR" sz="1050" b="0" i="0" u="none" strike="noStrike" cap="none" normalizeH="0" baseline="0">
                <a:ln>
                  <a:noFill/>
                </a:ln>
                <a:solidFill>
                  <a:srgbClr val="BCBEC4"/>
                </a:solidFill>
                <a:effectLst/>
                <a:latin typeface="+mj-lt"/>
                <a:ea typeface="JetBrains Mono"/>
              </a:rPr>
              <a:t>MyWebAppInitializerImpl</a:t>
            </a:r>
            <a:r>
              <a:rPr kumimoji="0" lang="ko-KR" altLang="ko-KR" sz="1050" b="0" i="0" u="none" strike="noStrike" cap="none" normalizeH="0" baseline="0">
                <a:ln>
                  <a:noFill/>
                </a:ln>
                <a:solidFill>
                  <a:srgbClr val="BCBEC4"/>
                </a:solidFill>
                <a:effectLst/>
                <a:latin typeface="+mj-lt"/>
                <a:ea typeface="JetBrains Mono"/>
              </a:rPr>
              <a:t> </a:t>
            </a:r>
            <a:r>
              <a:rPr kumimoji="0" lang="ko-KR" altLang="ko-KR" sz="1050" b="0" i="0" u="none" strike="noStrike" cap="none" normalizeH="0" baseline="0">
                <a:ln>
                  <a:noFill/>
                </a:ln>
                <a:solidFill>
                  <a:srgbClr val="CF8E6D"/>
                </a:solidFill>
                <a:effectLst/>
                <a:latin typeface="+mj-lt"/>
                <a:ea typeface="JetBrains Mono"/>
              </a:rPr>
              <a:t>implements </a:t>
            </a:r>
            <a:r>
              <a:rPr kumimoji="0" lang="en-US" altLang="ko-KR" sz="1050" b="0" i="0" u="none" strike="noStrike" cap="none" normalizeH="0" baseline="0">
                <a:ln>
                  <a:noFill/>
                </a:ln>
                <a:solidFill>
                  <a:srgbClr val="BCBEC4"/>
                </a:solidFill>
                <a:effectLst/>
                <a:latin typeface="+mj-lt"/>
                <a:ea typeface="JetBrains Mono"/>
              </a:rPr>
              <a:t>MyWebAppInitializer</a:t>
            </a:r>
            <a:r>
              <a:rPr kumimoji="0" lang="ko-KR" altLang="ko-KR" sz="1050" b="0" i="0" u="none" strike="noStrike" cap="none" normalizeH="0" baseline="0">
                <a:ln>
                  <a:noFill/>
                </a:ln>
                <a:solidFill>
                  <a:srgbClr val="BCBEC4"/>
                </a:solidFill>
                <a:effectLst/>
                <a:latin typeface="+mj-lt"/>
                <a:ea typeface="JetBrains Mono"/>
              </a:rPr>
              <a:t> {</a:t>
            </a:r>
            <a:br>
              <a:rPr kumimoji="0" lang="ko-KR" altLang="ko-KR" sz="1050" b="0" i="0" u="none" strike="noStrike" cap="none" normalizeH="0" baseline="0">
                <a:ln>
                  <a:noFill/>
                </a:ln>
                <a:solidFill>
                  <a:srgbClr val="BCBEC4"/>
                </a:solidFill>
                <a:effectLst/>
                <a:latin typeface="+mj-lt"/>
                <a:ea typeface="JetBrains Mono"/>
              </a:rPr>
            </a:br>
            <a:r>
              <a:rPr kumimoji="0" lang="ko-KR" altLang="ko-KR" sz="1050" b="0" i="0" u="none" strike="noStrike" cap="none" normalizeH="0" baseline="0">
                <a:ln>
                  <a:noFill/>
                </a:ln>
                <a:solidFill>
                  <a:srgbClr val="BCBEC4"/>
                </a:solidFill>
                <a:effectLst/>
                <a:latin typeface="+mj-lt"/>
                <a:ea typeface="JetBrains Mono"/>
              </a:rPr>
              <a:t>    </a:t>
            </a:r>
            <a:r>
              <a:rPr kumimoji="0" lang="ko-KR" altLang="ko-KR" sz="1050" b="0" i="0" u="none" strike="noStrike" cap="none" normalizeH="0" baseline="0">
                <a:ln>
                  <a:noFill/>
                </a:ln>
                <a:solidFill>
                  <a:srgbClr val="B3AE60"/>
                </a:solidFill>
                <a:effectLst/>
                <a:latin typeface="+mj-lt"/>
                <a:ea typeface="JetBrains Mono"/>
              </a:rPr>
              <a:t>@Override</a:t>
            </a:r>
            <a:br>
              <a:rPr kumimoji="0" lang="ko-KR" altLang="ko-KR" sz="1050" b="0" i="0" u="none" strike="noStrike" cap="none" normalizeH="0" baseline="0">
                <a:ln>
                  <a:noFill/>
                </a:ln>
                <a:solidFill>
                  <a:srgbClr val="B3AE60"/>
                </a:solidFill>
                <a:effectLst/>
                <a:latin typeface="+mj-lt"/>
                <a:ea typeface="JetBrains Mono"/>
              </a:rPr>
            </a:br>
            <a:r>
              <a:rPr kumimoji="0" lang="ko-KR" altLang="ko-KR" sz="1050" b="0" i="0" u="none" strike="noStrike" cap="none" normalizeH="0" baseline="0">
                <a:ln>
                  <a:noFill/>
                </a:ln>
                <a:solidFill>
                  <a:srgbClr val="B3AE60"/>
                </a:solidFill>
                <a:effectLst/>
                <a:latin typeface="+mj-lt"/>
                <a:ea typeface="JetBrains Mono"/>
              </a:rPr>
              <a:t>    </a:t>
            </a:r>
            <a:r>
              <a:rPr kumimoji="0" lang="ko-KR" altLang="ko-KR" sz="1050" b="0" i="0" u="none" strike="noStrike" cap="none" normalizeH="0" baseline="0">
                <a:ln>
                  <a:noFill/>
                </a:ln>
                <a:solidFill>
                  <a:srgbClr val="CF8E6D"/>
                </a:solidFill>
                <a:effectLst/>
                <a:latin typeface="+mj-lt"/>
                <a:ea typeface="JetBrains Mono"/>
              </a:rPr>
              <a:t>public void </a:t>
            </a:r>
            <a:r>
              <a:rPr kumimoji="0" lang="ko-KR" altLang="ko-KR" sz="1050" b="0" i="0" u="none" strike="noStrike" cap="none" normalizeH="0" baseline="0">
                <a:ln>
                  <a:noFill/>
                </a:ln>
                <a:solidFill>
                  <a:srgbClr val="56A8F5"/>
                </a:solidFill>
                <a:effectLst/>
                <a:latin typeface="+mj-lt"/>
                <a:ea typeface="JetBrains Mono"/>
              </a:rPr>
              <a:t>onStartup(ServletContext</a:t>
            </a:r>
            <a:r>
              <a:rPr kumimoji="0" lang="ko-KR" altLang="ko-KR" sz="1050" b="0" i="0" u="none" strike="noStrike" cap="none" normalizeH="0" baseline="0">
                <a:ln>
                  <a:noFill/>
                </a:ln>
                <a:solidFill>
                  <a:srgbClr val="BCBEC4"/>
                </a:solidFill>
                <a:effectLst/>
                <a:latin typeface="+mj-lt"/>
                <a:ea typeface="JetBrains Mono"/>
              </a:rPr>
              <a:t> </a:t>
            </a:r>
            <a:r>
              <a:rPr kumimoji="0" lang="en-US" altLang="ko-KR" sz="1050" b="0" i="0" u="none" strike="noStrike" cap="none" normalizeH="0" baseline="0">
                <a:ln>
                  <a:noFill/>
                </a:ln>
                <a:solidFill>
                  <a:srgbClr val="BCBEC4"/>
                </a:solidFill>
                <a:effectLst/>
                <a:latin typeface="+mj-lt"/>
                <a:ea typeface="JetBrains Mono"/>
              </a:rPr>
              <a:t>c</a:t>
            </a:r>
            <a:r>
              <a:rPr kumimoji="0" lang="ko-KR" altLang="ko-KR" sz="1050" b="0" i="0" u="none" strike="noStrike" cap="none" normalizeH="0" baseline="0">
                <a:ln>
                  <a:noFill/>
                </a:ln>
                <a:solidFill>
                  <a:srgbClr val="BCBEC4"/>
                </a:solidFill>
                <a:effectLst/>
                <a:latin typeface="+mj-lt"/>
                <a:ea typeface="JetBrains Mono"/>
              </a:rPr>
              <a:t>ontext) </a:t>
            </a:r>
            <a:r>
              <a:rPr kumimoji="0" lang="ko-KR" altLang="ko-KR" sz="1050" b="0" i="0" u="none" strike="noStrike" cap="none" normalizeH="0" baseline="0">
                <a:ln>
                  <a:noFill/>
                </a:ln>
                <a:solidFill>
                  <a:srgbClr val="CF8E6D"/>
                </a:solidFill>
                <a:effectLst/>
                <a:latin typeface="+mj-lt"/>
                <a:ea typeface="JetBrains Mono"/>
              </a:rPr>
              <a:t>throws </a:t>
            </a:r>
            <a:r>
              <a:rPr kumimoji="0" lang="ko-KR" altLang="ko-KR" sz="1050" b="0" i="0" u="none" strike="noStrike" cap="none" normalizeH="0" baseline="0">
                <a:ln>
                  <a:noFill/>
                </a:ln>
                <a:solidFill>
                  <a:srgbClr val="BCBEC4"/>
                </a:solidFill>
                <a:effectLst/>
                <a:latin typeface="+mj-lt"/>
                <a:ea typeface="JetBrains Mono"/>
              </a:rPr>
              <a:t>ServletException {</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en-US"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루트 컨텍스트 설정</a:t>
            </a:r>
            <a:r>
              <a:rPr kumimoji="0" lang="en-US" altLang="ko-KR" sz="1050" b="0" i="0" u="none" strike="noStrike" cap="none" normalizeH="0" baseline="0">
                <a:ln>
                  <a:noFill/>
                </a:ln>
                <a:solidFill>
                  <a:srgbClr val="CF8E6D"/>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50">
                <a:solidFill>
                  <a:srgbClr val="CF8E6D"/>
                </a:solidFill>
                <a:latin typeface="Arial Unicode MS"/>
                <a:ea typeface="JetBrains Mono"/>
              </a:rPr>
              <a:t>             </a:t>
            </a:r>
            <a:r>
              <a:rPr kumimoji="0" lang="ko-KR" altLang="ko-KR" sz="1050" b="0" i="0" u="none" strike="noStrike" cap="none" normalizeH="0" baseline="0">
                <a:ln>
                  <a:noFill/>
                </a:ln>
                <a:solidFill>
                  <a:srgbClr val="7A7E85"/>
                </a:solidFill>
                <a:effectLst/>
                <a:latin typeface="Arial Unicode MS"/>
                <a:ea typeface="JetBrains Mono"/>
              </a:rPr>
              <a:t>// </a:t>
            </a:r>
            <a:r>
              <a:rPr lang="ko-KR" altLang="en-US" sz="1050">
                <a:solidFill>
                  <a:srgbClr val="7A7E85"/>
                </a:solidFill>
                <a:latin typeface="Courier New" panose="02070309020205020404" pitchFamily="49" charset="0"/>
                <a:ea typeface="JetBrains Mono"/>
                <a:cs typeface="Courier New" panose="02070309020205020404" pitchFamily="49" charset="0"/>
              </a:rPr>
              <a:t>서블릿 전용 </a:t>
            </a:r>
            <a:r>
              <a:rPr kumimoji="0" lang="ko-KR" altLang="en-US"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컨텍스트 설정</a:t>
            </a:r>
            <a:br>
              <a:rPr kumimoji="0" lang="ko-KR" altLang="ko-KR" sz="1050" b="0" i="0" u="none" strike="noStrike" cap="none" normalizeH="0" baseline="0">
                <a:ln>
                  <a:noFill/>
                </a:ln>
                <a:solidFill>
                  <a:srgbClr val="BCBEC4"/>
                </a:solidFill>
                <a:effectLst/>
                <a:latin typeface="Arial Unicode MS"/>
                <a:ea typeface="JetBrains Mono"/>
              </a:rPr>
            </a:br>
            <a:r>
              <a:rPr kumimoji="0" lang="en-US"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BCBEC4"/>
                </a:solidFill>
                <a:effectLst/>
                <a:latin typeface="+mj-lt"/>
                <a:ea typeface="JetBrains Mono"/>
              </a:rPr>
              <a:t>}</a:t>
            </a:r>
            <a:br>
              <a:rPr kumimoji="0" lang="ko-KR" altLang="ko-KR" sz="1050" b="0" i="0" u="none" strike="noStrike" cap="none" normalizeH="0" baseline="0">
                <a:ln>
                  <a:noFill/>
                </a:ln>
                <a:solidFill>
                  <a:srgbClr val="BCBEC4"/>
                </a:solidFill>
                <a:effectLst/>
                <a:latin typeface="+mj-lt"/>
                <a:ea typeface="JetBrains Mono"/>
              </a:rPr>
            </a:br>
            <a:r>
              <a:rPr kumimoji="0" lang="ko-KR" altLang="ko-KR" sz="1050" b="0" i="0" u="none" strike="noStrike" cap="none" normalizeH="0" baseline="0">
                <a:ln>
                  <a:noFill/>
                </a:ln>
                <a:solidFill>
                  <a:srgbClr val="BCBEC4"/>
                </a:solidFill>
                <a:effectLst/>
                <a:latin typeface="+mj-lt"/>
                <a:ea typeface="JetBrains Mono"/>
              </a:rPr>
              <a:t>}</a:t>
            </a:r>
            <a:r>
              <a:rPr kumimoji="0" lang="en-US" altLang="ko-KR" sz="1050" b="0" i="0" u="none" strike="noStrike" cap="none" normalizeH="0" baseline="0">
                <a:ln>
                  <a:noFill/>
                </a:ln>
                <a:solidFill>
                  <a:srgbClr val="BCBEC4"/>
                </a:solidFill>
                <a:effectLst/>
                <a:latin typeface="+mj-lt"/>
                <a:ea typeface="JetBrains Mono"/>
              </a:rPr>
              <a:t> </a:t>
            </a:r>
            <a:endParaRPr kumimoji="0" lang="ko-KR" altLang="ko-KR" sz="1050" b="0" i="0" u="none" strike="noStrike" cap="none" normalizeH="0" baseline="0">
              <a:ln>
                <a:noFill/>
              </a:ln>
              <a:solidFill>
                <a:schemeClr val="tx1"/>
              </a:solidFill>
              <a:effectLst/>
              <a:latin typeface="+mj-lt"/>
            </a:endParaRPr>
          </a:p>
        </p:txBody>
      </p:sp>
      <p:sp>
        <p:nvSpPr>
          <p:cNvPr id="8" name="화살표: 오른쪽 7">
            <a:extLst>
              <a:ext uri="{FF2B5EF4-FFF2-40B4-BE49-F238E27FC236}">
                <a16:creationId xmlns:a16="http://schemas.microsoft.com/office/drawing/2014/main" id="{FFB16BB8-3F68-D6F1-DF68-59233524C323}"/>
              </a:ext>
            </a:extLst>
          </p:cNvPr>
          <p:cNvSpPr/>
          <p:nvPr/>
        </p:nvSpPr>
        <p:spPr>
          <a:xfrm>
            <a:off x="6549923" y="4647419"/>
            <a:ext cx="278564" cy="24174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3">
            <a:extLst>
              <a:ext uri="{FF2B5EF4-FFF2-40B4-BE49-F238E27FC236}">
                <a16:creationId xmlns:a16="http://schemas.microsoft.com/office/drawing/2014/main" id="{15A5E707-E03B-0C61-B345-381664E2F26C}"/>
              </a:ext>
            </a:extLst>
          </p:cNvPr>
          <p:cNvSpPr>
            <a:spLocks noChangeArrowheads="1"/>
          </p:cNvSpPr>
          <p:nvPr/>
        </p:nvSpPr>
        <p:spPr bwMode="auto">
          <a:xfrm>
            <a:off x="846157" y="3680401"/>
            <a:ext cx="5498196" cy="238110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3AE60"/>
                </a:solidFill>
                <a:effectLst/>
                <a:latin typeface="Arial Unicode MS"/>
                <a:ea typeface="JetBrains Mono"/>
              </a:rPr>
              <a:t>@HandlesTypes</a:t>
            </a:r>
            <a:r>
              <a:rPr kumimoji="0" lang="ko-KR" altLang="ko-KR" sz="1050" b="0" i="0" u="none" strike="noStrike" cap="none" normalizeH="0" baseline="0">
                <a:ln>
                  <a:noFill/>
                </a:ln>
                <a:solidFill>
                  <a:srgbClr val="BCBEC4"/>
                </a:solidFill>
                <a:effectLst/>
                <a:latin typeface="Arial Unicode MS"/>
                <a:ea typeface="JetBrains Mono"/>
              </a:rPr>
              <a:t>(MyWebAppInitializer.</a:t>
            </a:r>
            <a:r>
              <a:rPr kumimoji="0" lang="ko-KR" altLang="ko-KR" sz="1050" b="0" i="0" u="none" strike="noStrike" cap="none" normalizeH="0" baseline="0">
                <a:ln>
                  <a:noFill/>
                </a:ln>
                <a:solidFill>
                  <a:srgbClr val="CF8E6D"/>
                </a:solidFill>
                <a:effectLst/>
                <a:latin typeface="Arial Unicode MS"/>
                <a:ea typeface="JetBrains Mono"/>
              </a:rPr>
              <a:t>class</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특정 타입을 다룰 수 있다</a:t>
            </a:r>
            <a:r>
              <a:rPr kumimoji="0" lang="ko-KR" altLang="ko-KR" sz="1050" b="0" i="0" u="none" strike="noStrike" cap="none" normalizeH="0" baseline="0">
                <a:ln>
                  <a:noFill/>
                </a:ln>
                <a:solidFill>
                  <a:srgbClr val="7A7E85"/>
                </a:solidFill>
                <a:effectLst/>
                <a:latin typeface="Arial Unicode MS"/>
                <a:ea typeface="JetBrains Mono"/>
              </a:rPr>
              <a:t>.</a:t>
            </a:r>
            <a:br>
              <a:rPr kumimoji="0" lang="ko-KR" altLang="ko-KR" sz="1050" b="0" i="0" u="none" strike="noStrike" cap="none" normalizeH="0" baseline="0">
                <a:ln>
                  <a:noFill/>
                </a:ln>
                <a:solidFill>
                  <a:srgbClr val="7A7E85"/>
                </a:solidFill>
                <a:effectLst/>
                <a:latin typeface="Arial Unicode MS"/>
                <a:ea typeface="JetBrains Mono"/>
              </a:rPr>
            </a:br>
            <a:r>
              <a:rPr kumimoji="0" lang="ko-KR" altLang="ko-KR" sz="1050" b="0" i="0" u="none" strike="noStrike" cap="none" normalizeH="0" baseline="0">
                <a:ln>
                  <a:noFill/>
                </a:ln>
                <a:solidFill>
                  <a:srgbClr val="CF8E6D"/>
                </a:solidFill>
                <a:effectLst/>
                <a:latin typeface="Arial Unicode MS"/>
                <a:ea typeface="JetBrains Mono"/>
              </a:rPr>
              <a:t>public class </a:t>
            </a:r>
            <a:r>
              <a:rPr kumimoji="0" lang="ko-KR" altLang="ko-KR" sz="1050" b="0" i="0" u="none" strike="noStrike" cap="none" normalizeH="0" baseline="0">
                <a:ln>
                  <a:noFill/>
                </a:ln>
                <a:solidFill>
                  <a:srgbClr val="BCBEC4"/>
                </a:solidFill>
                <a:effectLst/>
                <a:latin typeface="Arial Unicode MS"/>
                <a:ea typeface="JetBrains Mono"/>
              </a:rPr>
              <a:t>MyServletContainerInitializer </a:t>
            </a:r>
            <a:r>
              <a:rPr kumimoji="0" lang="ko-KR" altLang="ko-KR" sz="1050" b="0" i="0" u="none" strike="noStrike" cap="none" normalizeH="0" baseline="0">
                <a:ln>
                  <a:noFill/>
                </a:ln>
                <a:solidFill>
                  <a:srgbClr val="CF8E6D"/>
                </a:solidFill>
                <a:effectLst/>
                <a:latin typeface="Arial Unicode MS"/>
                <a:ea typeface="JetBrains Mono"/>
              </a:rPr>
              <a:t>implements </a:t>
            </a:r>
            <a:r>
              <a:rPr kumimoji="0" lang="ko-KR" altLang="ko-KR" sz="1050" b="0" i="0" u="none" strike="noStrike" cap="none" normalizeH="0" baseline="0">
                <a:ln>
                  <a:noFill/>
                </a:ln>
                <a:solidFill>
                  <a:srgbClr val="BCBEC4"/>
                </a:solidFill>
                <a:effectLst/>
                <a:latin typeface="Arial Unicode MS"/>
                <a:ea typeface="JetBrains Mono"/>
              </a:rPr>
              <a:t>ServletContainerInitializer {</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B3AE60"/>
                </a:solidFill>
                <a:effectLst/>
                <a:latin typeface="Arial Unicode MS"/>
                <a:ea typeface="JetBrains Mono"/>
              </a:rPr>
              <a:t>@Override</a:t>
            </a:r>
            <a:br>
              <a:rPr kumimoji="0" lang="ko-KR" altLang="ko-KR" sz="1050" b="0" i="0" u="none" strike="noStrike" cap="none" normalizeH="0" baseline="0">
                <a:ln>
                  <a:noFill/>
                </a:ln>
                <a:solidFill>
                  <a:srgbClr val="B3AE60"/>
                </a:solidFill>
                <a:effectLst/>
                <a:latin typeface="Arial Unicode MS"/>
                <a:ea typeface="JetBrains Mono"/>
              </a:rPr>
            </a:br>
            <a:r>
              <a:rPr kumimoji="0" lang="ko-KR" altLang="ko-KR" sz="1050" b="0" i="0" u="none" strike="noStrike" cap="none" normalizeH="0" baseline="0">
                <a:ln>
                  <a:noFill/>
                </a:ln>
                <a:solidFill>
                  <a:srgbClr val="B3AE60"/>
                </a:solidFill>
                <a:effectLst/>
                <a:latin typeface="Arial Unicode MS"/>
                <a:ea typeface="JetBrains Mono"/>
              </a:rPr>
              <a:t>    </a:t>
            </a:r>
            <a:r>
              <a:rPr kumimoji="0" lang="ko-KR" altLang="ko-KR" sz="1050" b="0" i="0" u="none" strike="noStrike" cap="none" normalizeH="0" baseline="0">
                <a:ln>
                  <a:noFill/>
                </a:ln>
                <a:solidFill>
                  <a:srgbClr val="CF8E6D"/>
                </a:solidFill>
                <a:effectLst/>
                <a:latin typeface="Arial Unicode MS"/>
                <a:ea typeface="JetBrains Mono"/>
              </a:rPr>
              <a:t>public void </a:t>
            </a:r>
            <a:r>
              <a:rPr kumimoji="0" lang="ko-KR" altLang="ko-KR" sz="1050" b="0" i="0" u="none" strike="noStrike" cap="none" normalizeH="0" baseline="0">
                <a:ln>
                  <a:noFill/>
                </a:ln>
                <a:solidFill>
                  <a:srgbClr val="56A8F5"/>
                </a:solidFill>
                <a:effectLst/>
                <a:latin typeface="Arial Unicode MS"/>
                <a:ea typeface="JetBrains Mono"/>
              </a:rPr>
              <a:t>onStartup</a:t>
            </a:r>
            <a:r>
              <a:rPr kumimoji="0" lang="ko-KR" altLang="ko-KR" sz="1050" b="0" i="0" u="none" strike="noStrike" cap="none" normalizeH="0" baseline="0">
                <a:ln>
                  <a:noFill/>
                </a:ln>
                <a:solidFill>
                  <a:srgbClr val="BCBEC4"/>
                </a:solidFill>
                <a:effectLst/>
                <a:latin typeface="Arial Unicode MS"/>
                <a:ea typeface="JetBrains Mono"/>
              </a:rPr>
              <a:t>(Set&lt;Class&lt;?&gt;&gt; c, ServletContext ctx) </a:t>
            </a:r>
            <a:r>
              <a:rPr kumimoji="0" lang="ko-KR" altLang="ko-KR" sz="1050" b="0" i="0" u="none" strike="noStrike" cap="none" normalizeH="0" baseline="0">
                <a:ln>
                  <a:noFill/>
                </a:ln>
                <a:solidFill>
                  <a:srgbClr val="CF8E6D"/>
                </a:solidFill>
                <a:effectLst/>
                <a:latin typeface="Arial Unicode MS"/>
                <a:ea typeface="JetBrains Mono"/>
              </a:rPr>
              <a:t>throws </a:t>
            </a:r>
            <a:r>
              <a:rPr kumimoji="0" lang="ko-KR" altLang="ko-KR" sz="1050" b="0" i="0" u="none" strike="noStrike" cap="none" normalizeH="0" baseline="0">
                <a:ln>
                  <a:noFill/>
                </a:ln>
                <a:solidFill>
                  <a:srgbClr val="BCBEC4"/>
                </a:solidFill>
                <a:effectLst/>
                <a:latin typeface="Arial Unicode MS"/>
                <a:ea typeface="JetBrains Mono"/>
              </a:rPr>
              <a:t>ServletException {</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F8E6D"/>
                </a:solidFill>
                <a:effectLst/>
                <a:latin typeface="Arial Unicode MS"/>
                <a:ea typeface="JetBrains Mono"/>
              </a:rPr>
              <a:t>for </a:t>
            </a:r>
            <a:r>
              <a:rPr kumimoji="0" lang="ko-KR" altLang="ko-KR" sz="1050" b="0" i="0" u="none" strike="noStrike" cap="none" normalizeH="0" baseline="0">
                <a:ln>
                  <a:noFill/>
                </a:ln>
                <a:solidFill>
                  <a:srgbClr val="BCBEC4"/>
                </a:solidFill>
                <a:effectLst/>
                <a:latin typeface="Arial Unicode MS"/>
                <a:ea typeface="JetBrains Mono"/>
              </a:rPr>
              <a:t>(Class&lt;?&gt; initClass : c) {</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MyWebAppInitializer initializer </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50">
                <a:solidFill>
                  <a:srgbClr val="BCBEC4"/>
                </a:solidFill>
                <a:latin typeface="Arial Unicode MS"/>
                <a:ea typeface="JetBrains Mono"/>
              </a:rPr>
              <a:t>                     </a:t>
            </a:r>
            <a:r>
              <a:rPr kumimoji="0" lang="ko-KR" altLang="ko-KR" sz="1050" b="0" i="0" u="none" strike="noStrike" cap="none" normalizeH="0" baseline="0">
                <a:ln>
                  <a:noFill/>
                </a:ln>
                <a:solidFill>
                  <a:srgbClr val="BCBEC4"/>
                </a:solidFill>
                <a:effectLst/>
                <a:latin typeface="Arial Unicode MS"/>
                <a:ea typeface="JetBrains Mono"/>
              </a:rPr>
              <a:t>= (MyWebAppInitializer) initClass.getDeclaredConstructor().newInstance();</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initializer.onStartup(ctx);</a:t>
            </a:r>
            <a:br>
              <a:rPr kumimoji="0" lang="ko-KR" altLang="ko-KR" sz="1050" b="0" i="0" u="none" strike="noStrike" cap="none" normalizeH="0" baseline="0">
                <a:ln>
                  <a:noFill/>
                </a:ln>
                <a:solidFill>
                  <a:srgbClr val="BCBEC4"/>
                </a:solidFill>
                <a:effectLst/>
                <a:latin typeface="Arial Unicode MS"/>
                <a:ea typeface="JetBrains Mono"/>
              </a:rPr>
            </a:br>
            <a:r>
              <a:rPr kumimoji="0" lang="en-US"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a:t>
            </a:r>
            <a:endParaRPr kumimoji="0" lang="ko-KR" altLang="ko-KR" sz="105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3BB4EA28-9081-EA49-26C3-20432A9BE65A}"/>
              </a:ext>
            </a:extLst>
          </p:cNvPr>
          <p:cNvSpPr/>
          <p:nvPr/>
        </p:nvSpPr>
        <p:spPr>
          <a:xfrm>
            <a:off x="2355882" y="4353755"/>
            <a:ext cx="1106905" cy="228600"/>
          </a:xfrm>
          <a:prstGeom prst="rect">
            <a:avLst/>
          </a:prstGeom>
          <a:noFill/>
          <a:ln>
            <a:solidFill>
              <a:srgbClr val="FFC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AC663BAC-50D5-70C1-DA42-96CC2E8D9519}"/>
              </a:ext>
            </a:extLst>
          </p:cNvPr>
          <p:cNvPicPr>
            <a:picLocks noChangeAspect="1"/>
          </p:cNvPicPr>
          <p:nvPr/>
        </p:nvPicPr>
        <p:blipFill>
          <a:blip r:embed="rId3"/>
          <a:stretch>
            <a:fillRect/>
          </a:stretch>
        </p:blipFill>
        <p:spPr>
          <a:xfrm>
            <a:off x="846156" y="2298430"/>
            <a:ext cx="3882281" cy="899335"/>
          </a:xfrm>
          <a:prstGeom prst="rect">
            <a:avLst/>
          </a:prstGeom>
        </p:spPr>
      </p:pic>
      <p:cxnSp>
        <p:nvCxnSpPr>
          <p:cNvPr id="32" name="직선 화살표 연결선 31">
            <a:extLst>
              <a:ext uri="{FF2B5EF4-FFF2-40B4-BE49-F238E27FC236}">
                <a16:creationId xmlns:a16="http://schemas.microsoft.com/office/drawing/2014/main" id="{11E0FBC5-AE33-5073-9D82-02850D4208C8}"/>
              </a:ext>
            </a:extLst>
          </p:cNvPr>
          <p:cNvCxnSpPr/>
          <p:nvPr/>
        </p:nvCxnSpPr>
        <p:spPr>
          <a:xfrm flipH="1">
            <a:off x="3462787" y="4179736"/>
            <a:ext cx="3653893" cy="17401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5">
            <a:extLst>
              <a:ext uri="{FF2B5EF4-FFF2-40B4-BE49-F238E27FC236}">
                <a16:creationId xmlns:a16="http://schemas.microsoft.com/office/drawing/2014/main" id="{55DE5578-7117-CA4C-AB03-3FDCB7AD60CB}"/>
              </a:ext>
            </a:extLst>
          </p:cNvPr>
          <p:cNvSpPr>
            <a:spLocks noChangeArrowheads="1"/>
          </p:cNvSpPr>
          <p:nvPr/>
        </p:nvSpPr>
        <p:spPr bwMode="auto">
          <a:xfrm>
            <a:off x="846156" y="1174165"/>
            <a:ext cx="6187901" cy="7875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ServletContainerInitializer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onStartup</a:t>
            </a:r>
            <a:r>
              <a:rPr kumimoji="0" lang="ko-KR" altLang="ko-KR" sz="1200" b="0" i="0" u="none" strike="noStrike" cap="none" normalizeH="0" baseline="0">
                <a:ln>
                  <a:noFill/>
                </a:ln>
                <a:solidFill>
                  <a:srgbClr val="BCBEC4"/>
                </a:solidFill>
                <a:effectLst/>
                <a:latin typeface="Arial Unicode MS"/>
                <a:ea typeface="JetBrains Mono"/>
              </a:rPr>
              <a:t>(Set&lt;Class&lt;?&gt;&gt; c, ServletContext ctx)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4" name="Rectangle 6">
            <a:extLst>
              <a:ext uri="{FF2B5EF4-FFF2-40B4-BE49-F238E27FC236}">
                <a16:creationId xmlns:a16="http://schemas.microsoft.com/office/drawing/2014/main" id="{999F9F61-0AE7-801B-9345-15767858CA23}"/>
              </a:ext>
            </a:extLst>
          </p:cNvPr>
          <p:cNvSpPr>
            <a:spLocks noChangeArrowheads="1"/>
          </p:cNvSpPr>
          <p:nvPr/>
        </p:nvSpPr>
        <p:spPr bwMode="auto">
          <a:xfrm>
            <a:off x="5289733" y="2609597"/>
            <a:ext cx="304923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io.springmvc.</a:t>
            </a:r>
            <a:r>
              <a:rPr kumimoji="0" lang="ko-KR" altLang="ko-KR" sz="1200" b="0" i="0" u="none" strike="noStrike" cap="none" normalizeH="0" baseline="0">
                <a:ln>
                  <a:noFill/>
                </a:ln>
                <a:solidFill>
                  <a:srgbClr val="BCBEC4"/>
                </a:solidFill>
                <a:effectLst/>
                <a:latin typeface="Arial Unicode MS"/>
                <a:ea typeface="JetBrains Mono"/>
              </a:rPr>
              <a:t>MyServletContainerInitializer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36" name="직선 화살표 연결선 35">
            <a:extLst>
              <a:ext uri="{FF2B5EF4-FFF2-40B4-BE49-F238E27FC236}">
                <a16:creationId xmlns:a16="http://schemas.microsoft.com/office/drawing/2014/main" id="{000A23B1-3943-089D-E667-BB1C5BAC721B}"/>
              </a:ext>
            </a:extLst>
          </p:cNvPr>
          <p:cNvCxnSpPr>
            <a:endCxn id="34" idx="1"/>
          </p:cNvCxnSpPr>
          <p:nvPr/>
        </p:nvCxnSpPr>
        <p:spPr>
          <a:xfrm>
            <a:off x="4728437" y="2748096"/>
            <a:ext cx="56129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9130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806B9-7C9E-5E1C-A4EA-BED2C9F56030}"/>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9FF1DBAF-EB31-FFB4-A5AB-B4F19D21EE62}"/>
              </a:ext>
            </a:extLst>
          </p:cNvPr>
          <p:cNvSpPr/>
          <p:nvPr/>
        </p:nvSpPr>
        <p:spPr>
          <a:xfrm>
            <a:off x="198756" y="333425"/>
            <a:ext cx="38822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SpringServletContainerInitializer</a:t>
            </a:r>
            <a:endParaRPr lang="ko-KR" altLang="en-US" b="1">
              <a:solidFill>
                <a:schemeClr val="accent1">
                  <a:lumMod val="75000"/>
                </a:schemeClr>
              </a:solidFill>
            </a:endParaRPr>
          </a:p>
        </p:txBody>
      </p:sp>
      <p:sp>
        <p:nvSpPr>
          <p:cNvPr id="5" name="직사각형 4">
            <a:extLst>
              <a:ext uri="{FF2B5EF4-FFF2-40B4-BE49-F238E27FC236}">
                <a16:creationId xmlns:a16="http://schemas.microsoft.com/office/drawing/2014/main" id="{5B768B56-EA96-1009-A75D-AA9AFD19D02B}"/>
              </a:ext>
            </a:extLst>
          </p:cNvPr>
          <p:cNvSpPr/>
          <p:nvPr/>
        </p:nvSpPr>
        <p:spPr>
          <a:xfrm>
            <a:off x="370205" y="664511"/>
            <a:ext cx="9297168"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Spring </a:t>
            </a:r>
            <a:r>
              <a:rPr lang="ko-KR" altLang="en-US" sz="1200"/>
              <a:t>에서 제공하는 </a:t>
            </a:r>
            <a:r>
              <a:rPr lang="en-US" altLang="ko-KR" sz="1200"/>
              <a:t>ServletContainerInitializer </a:t>
            </a:r>
            <a:r>
              <a:rPr lang="ko-KR" altLang="en-US" sz="1200"/>
              <a:t>로서</a:t>
            </a:r>
            <a:r>
              <a:rPr lang="en-US" altLang="ko-KR" sz="1200"/>
              <a:t> @HandlesTypes </a:t>
            </a:r>
            <a:r>
              <a:rPr lang="ko-KR" altLang="en-US" sz="1200"/>
              <a:t>어노테이션에 </a:t>
            </a:r>
            <a:r>
              <a:rPr lang="en-US" altLang="ko-KR" sz="1200"/>
              <a:t>WebApplicationInitializer</a:t>
            </a:r>
            <a:r>
              <a:rPr lang="ko-KR" altLang="en-US" sz="1200"/>
              <a:t> 타입이 선언되어 있다</a:t>
            </a:r>
            <a:endParaRPr lang="en-US" altLang="ko-KR" sz="1200"/>
          </a:p>
        </p:txBody>
      </p:sp>
      <p:sp>
        <p:nvSpPr>
          <p:cNvPr id="6" name="직사각형 5">
            <a:extLst>
              <a:ext uri="{FF2B5EF4-FFF2-40B4-BE49-F238E27FC236}">
                <a16:creationId xmlns:a16="http://schemas.microsoft.com/office/drawing/2014/main" id="{7B30D91D-CBEB-3772-D0BA-BBCDA126B3D2}"/>
              </a:ext>
            </a:extLst>
          </p:cNvPr>
          <p:cNvSpPr/>
          <p:nvPr/>
        </p:nvSpPr>
        <p:spPr>
          <a:xfrm>
            <a:off x="4091410" y="3270653"/>
            <a:ext cx="6179180"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7" name="직사각형 6">
            <a:extLst>
              <a:ext uri="{FF2B5EF4-FFF2-40B4-BE49-F238E27FC236}">
                <a16:creationId xmlns:a16="http://schemas.microsoft.com/office/drawing/2014/main" id="{23185CB2-5350-19B0-7E59-69205ECC1FD3}"/>
              </a:ext>
            </a:extLst>
          </p:cNvPr>
          <p:cNvSpPr/>
          <p:nvPr/>
        </p:nvSpPr>
        <p:spPr>
          <a:xfrm>
            <a:off x="698627" y="3270655"/>
            <a:ext cx="2390989"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EEF8BED3-A526-EAC2-2DFD-DC1B41C20396}"/>
              </a:ext>
            </a:extLst>
          </p:cNvPr>
          <p:cNvSpPr/>
          <p:nvPr/>
        </p:nvSpPr>
        <p:spPr>
          <a:xfrm>
            <a:off x="895039" y="3457238"/>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526EC759-814A-F932-E89B-4E3E60929D1A}"/>
              </a:ext>
            </a:extLst>
          </p:cNvPr>
          <p:cNvSpPr/>
          <p:nvPr/>
        </p:nvSpPr>
        <p:spPr>
          <a:xfrm>
            <a:off x="895039" y="4226967"/>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ServletContainerInitializer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1E1E5324-C5E0-2FCB-17F7-B620171C04B4}"/>
              </a:ext>
            </a:extLst>
          </p:cNvPr>
          <p:cNvSpPr/>
          <p:nvPr/>
        </p:nvSpPr>
        <p:spPr>
          <a:xfrm>
            <a:off x="895039" y="4985397"/>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C98DD456-F56D-5554-15B5-23800D9ADCBF}"/>
              </a:ext>
            </a:extLst>
          </p:cNvPr>
          <p:cNvSpPr txBox="1"/>
          <p:nvPr/>
        </p:nvSpPr>
        <p:spPr>
          <a:xfrm>
            <a:off x="639453" y="5743827"/>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CFFCEE9E-5711-7354-4912-9B57646EE164}"/>
              </a:ext>
            </a:extLst>
          </p:cNvPr>
          <p:cNvCxnSpPr>
            <a:cxnSpLocks/>
            <a:stCxn id="35" idx="3"/>
            <a:endCxn id="39" idx="1"/>
          </p:cNvCxnSpPr>
          <p:nvPr/>
        </p:nvCxnSpPr>
        <p:spPr>
          <a:xfrm flipV="1">
            <a:off x="7100393" y="4448610"/>
            <a:ext cx="8672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35F07F2E-E4FF-4D64-7DC4-CC21D12E4098}"/>
              </a:ext>
            </a:extLst>
          </p:cNvPr>
          <p:cNvCxnSpPr>
            <a:cxnSpLocks/>
            <a:stCxn id="11" idx="3"/>
            <a:endCxn id="35" idx="1"/>
          </p:cNvCxnSpPr>
          <p:nvPr/>
        </p:nvCxnSpPr>
        <p:spPr>
          <a:xfrm flipV="1">
            <a:off x="2938740" y="4448611"/>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2968AD0-9475-71F1-8151-9C478EC7CD97}"/>
              </a:ext>
            </a:extLst>
          </p:cNvPr>
          <p:cNvSpPr txBox="1"/>
          <p:nvPr/>
        </p:nvSpPr>
        <p:spPr>
          <a:xfrm>
            <a:off x="6075757" y="5745569"/>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BBD48C62-0EE6-183E-7E9D-A21BA4F2448F}"/>
              </a:ext>
            </a:extLst>
          </p:cNvPr>
          <p:cNvCxnSpPr>
            <a:stCxn id="8" idx="2"/>
            <a:endCxn id="11" idx="0"/>
          </p:cNvCxnSpPr>
          <p:nvPr/>
        </p:nvCxnSpPr>
        <p:spPr>
          <a:xfrm>
            <a:off x="1916890" y="3900527"/>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074553F-EC8A-9597-A35E-132E182E04DF}"/>
              </a:ext>
            </a:extLst>
          </p:cNvPr>
          <p:cNvCxnSpPr>
            <a:stCxn id="11" idx="2"/>
            <a:endCxn id="12" idx="0"/>
          </p:cNvCxnSpPr>
          <p:nvPr/>
        </p:nvCxnSpPr>
        <p:spPr>
          <a:xfrm>
            <a:off x="1916890" y="4670256"/>
            <a:ext cx="0" cy="3151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2534D5F3-D960-D10A-9A73-37203BCD190F}"/>
              </a:ext>
            </a:extLst>
          </p:cNvPr>
          <p:cNvSpPr/>
          <p:nvPr/>
        </p:nvSpPr>
        <p:spPr>
          <a:xfrm>
            <a:off x="4613114" y="4226966"/>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SpringServletContainerInitializer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5DB03F63-11DF-DB2E-0579-270707BAA82C}"/>
              </a:ext>
            </a:extLst>
          </p:cNvPr>
          <p:cNvSpPr/>
          <p:nvPr/>
        </p:nvSpPr>
        <p:spPr>
          <a:xfrm>
            <a:off x="7967637" y="4226965"/>
            <a:ext cx="207138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WebApplicationInitializer</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24B1A4C4-CC82-A383-388F-39EBC72284B4}"/>
              </a:ext>
            </a:extLst>
          </p:cNvPr>
          <p:cNvSpPr txBox="1"/>
          <p:nvPr/>
        </p:nvSpPr>
        <p:spPr>
          <a:xfrm>
            <a:off x="8048748" y="4763615"/>
            <a:ext cx="1990272" cy="261610"/>
          </a:xfrm>
          <a:prstGeom prst="rect">
            <a:avLst/>
          </a:prstGeom>
          <a:noFill/>
        </p:spPr>
        <p:txBody>
          <a:bodyPr wrap="square">
            <a:spAutoFit/>
          </a:bodyPr>
          <a:lstStyle/>
          <a:p>
            <a:pPr algn="ctr"/>
            <a:r>
              <a:rPr lang="ko-KR" altLang="en-US" sz="1100">
                <a:solidFill>
                  <a:srgbClr val="FF0000"/>
                </a:solidFill>
              </a:rPr>
              <a:t>스프링 어플리케이션 초기화</a:t>
            </a:r>
          </a:p>
        </p:txBody>
      </p:sp>
      <p:sp>
        <p:nvSpPr>
          <p:cNvPr id="47" name="TextBox 46">
            <a:extLst>
              <a:ext uri="{FF2B5EF4-FFF2-40B4-BE49-F238E27FC236}">
                <a16:creationId xmlns:a16="http://schemas.microsoft.com/office/drawing/2014/main" id="{C990A134-676C-802D-DAC8-733733BC4A9C}"/>
              </a:ext>
            </a:extLst>
          </p:cNvPr>
          <p:cNvSpPr txBox="1"/>
          <p:nvPr/>
        </p:nvSpPr>
        <p:spPr>
          <a:xfrm>
            <a:off x="4559675" y="4763615"/>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9" name="TextBox 48">
            <a:extLst>
              <a:ext uri="{FF2B5EF4-FFF2-40B4-BE49-F238E27FC236}">
                <a16:creationId xmlns:a16="http://schemas.microsoft.com/office/drawing/2014/main" id="{1A5254DB-B882-66DF-A147-995A728E12F1}"/>
              </a:ext>
            </a:extLst>
          </p:cNvPr>
          <p:cNvSpPr txBox="1"/>
          <p:nvPr/>
        </p:nvSpPr>
        <p:spPr>
          <a:xfrm>
            <a:off x="3079243" y="4186999"/>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50" name="TextBox 49">
            <a:extLst>
              <a:ext uri="{FF2B5EF4-FFF2-40B4-BE49-F238E27FC236}">
                <a16:creationId xmlns:a16="http://schemas.microsoft.com/office/drawing/2014/main" id="{9F08B3DA-3FE6-988B-1815-921F34749A04}"/>
              </a:ext>
            </a:extLst>
          </p:cNvPr>
          <p:cNvSpPr txBox="1"/>
          <p:nvPr/>
        </p:nvSpPr>
        <p:spPr>
          <a:xfrm>
            <a:off x="7231025" y="4195444"/>
            <a:ext cx="564770" cy="261610"/>
          </a:xfrm>
          <a:prstGeom prst="rect">
            <a:avLst/>
          </a:prstGeom>
          <a:noFill/>
        </p:spPr>
        <p:txBody>
          <a:bodyPr wrap="square">
            <a:spAutoFit/>
          </a:bodyPr>
          <a:lstStyle/>
          <a:p>
            <a:pPr algn="ctr"/>
            <a:r>
              <a:rPr lang="ko-KR" altLang="en-US" sz="1100">
                <a:solidFill>
                  <a:srgbClr val="FF0000"/>
                </a:solidFill>
              </a:rPr>
              <a:t>호출</a:t>
            </a:r>
          </a:p>
        </p:txBody>
      </p:sp>
      <p:sp>
        <p:nvSpPr>
          <p:cNvPr id="9" name="Rectangle 2">
            <a:extLst>
              <a:ext uri="{FF2B5EF4-FFF2-40B4-BE49-F238E27FC236}">
                <a16:creationId xmlns:a16="http://schemas.microsoft.com/office/drawing/2014/main" id="{1025F4E7-E134-F9D4-4BC0-19C68A2519C6}"/>
              </a:ext>
            </a:extLst>
          </p:cNvPr>
          <p:cNvSpPr>
            <a:spLocks noChangeArrowheads="1"/>
          </p:cNvSpPr>
          <p:nvPr/>
        </p:nvSpPr>
        <p:spPr bwMode="auto">
          <a:xfrm>
            <a:off x="665929" y="1173980"/>
            <a:ext cx="9594288"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@HandlesTypes</a:t>
            </a:r>
            <a:r>
              <a:rPr kumimoji="0" lang="ko-KR" altLang="ko-KR" sz="1200" b="0" i="0" u="none" strike="noStrike" cap="none" normalizeH="0" baseline="0">
                <a:ln>
                  <a:noFill/>
                </a:ln>
                <a:solidFill>
                  <a:srgbClr val="BCBEC4"/>
                </a:solidFill>
                <a:effectLst/>
                <a:latin typeface="Arial Unicode MS"/>
                <a:ea typeface="JetBrains Mono"/>
              </a:rPr>
              <a:t>(WebApplicationInitializer.</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SpringServletContainerInitializer </a:t>
            </a:r>
            <a:r>
              <a:rPr kumimoji="0" lang="ko-KR" altLang="ko-KR" sz="1200" b="0" i="0" u="none" strike="noStrike" cap="none" normalizeH="0" baseline="0">
                <a:ln>
                  <a:noFill/>
                </a:ln>
                <a:solidFill>
                  <a:srgbClr val="CF8E6D"/>
                </a:solidFill>
                <a:effectLst/>
                <a:latin typeface="Arial Unicode MS"/>
                <a:ea typeface="JetBrains Mono"/>
              </a:rPr>
              <a:t>implements </a:t>
            </a:r>
            <a:r>
              <a:rPr kumimoji="0" lang="ko-KR" altLang="ko-KR" sz="1200" b="0" i="0" u="none" strike="noStrike" cap="none" normalizeH="0" baseline="0">
                <a:ln>
                  <a:noFill/>
                </a:ln>
                <a:solidFill>
                  <a:srgbClr val="BCBEC4"/>
                </a:solidFill>
                <a:effectLst/>
                <a:latin typeface="Arial Unicode MS"/>
                <a:ea typeface="JetBrains Mono"/>
              </a:rPr>
              <a:t>ServletContainerInitializer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rPr>
              <a:t>  </a:t>
            </a:r>
            <a:r>
              <a:rPr lang="en-US" altLang="ko-KR" sz="1200">
                <a:solidFill>
                  <a:schemeClr val="bg1">
                    <a:lumMod val="50000"/>
                  </a:schemeClr>
                </a:solidFill>
                <a:latin typeface="Arial Unicode MS"/>
              </a:rPr>
              <a:t> </a:t>
            </a:r>
            <a:r>
              <a:rPr lang="en-US" altLang="ko-KR" sz="1100">
                <a:solidFill>
                  <a:schemeClr val="bg1">
                    <a:lumMod val="50000"/>
                  </a:schemeClr>
                </a:solidFill>
                <a:latin typeface="Arial Unicode MS"/>
              </a:rPr>
              <a:t>// </a:t>
            </a:r>
            <a:r>
              <a:rPr kumimoji="0" lang="ko-KR" altLang="ko-KR" sz="1100" b="0" i="0" u="none" strike="noStrike" cap="none" normalizeH="0" baseline="0">
                <a:ln>
                  <a:noFill/>
                </a:ln>
                <a:solidFill>
                  <a:schemeClr val="bg1">
                    <a:lumMod val="50000"/>
                  </a:schemeClr>
                </a:solidFill>
                <a:effectLst/>
                <a:latin typeface="Arial Unicode MS"/>
                <a:ea typeface="JetBrains Mono"/>
              </a:rPr>
              <a:t>WebApplicationInitializer</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타입의 클래스를 호출</a:t>
            </a:r>
            <a:endParaRPr lang="en-US" altLang="ko-KR" sz="1100">
              <a:solidFill>
                <a:schemeClr val="bg1">
                  <a:lumMod val="50000"/>
                </a:schemeClr>
              </a:solidFill>
              <a:latin typeface="Arial Unicode MS"/>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pic>
        <p:nvPicPr>
          <p:cNvPr id="13" name="그림 12">
            <a:extLst>
              <a:ext uri="{FF2B5EF4-FFF2-40B4-BE49-F238E27FC236}">
                <a16:creationId xmlns:a16="http://schemas.microsoft.com/office/drawing/2014/main" id="{8C72F44A-9339-5C66-D31E-9DC111E1397E}"/>
              </a:ext>
            </a:extLst>
          </p:cNvPr>
          <p:cNvPicPr>
            <a:picLocks noChangeAspect="1"/>
          </p:cNvPicPr>
          <p:nvPr/>
        </p:nvPicPr>
        <p:blipFill>
          <a:blip r:embed="rId3"/>
          <a:stretch>
            <a:fillRect/>
          </a:stretch>
        </p:blipFill>
        <p:spPr>
          <a:xfrm>
            <a:off x="4091410" y="1889425"/>
            <a:ext cx="7798381" cy="937305"/>
          </a:xfrm>
          <a:prstGeom prst="rect">
            <a:avLst/>
          </a:prstGeom>
          <a:ln w="12700">
            <a:solidFill>
              <a:schemeClr val="tx1"/>
            </a:solidFill>
          </a:ln>
        </p:spPr>
      </p:pic>
    </p:spTree>
    <p:extLst>
      <p:ext uri="{BB962C8B-B14F-4D97-AF65-F5344CB8AC3E}">
        <p14:creationId xmlns:p14="http://schemas.microsoft.com/office/powerpoint/2010/main" val="649316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D4556C89-AF05-4EEB-BB67-FCE2A3B0A410}"/>
              </a:ext>
            </a:extLst>
          </p:cNvPr>
          <p:cNvSpPr/>
          <p:nvPr/>
        </p:nvSpPr>
        <p:spPr>
          <a:xfrm>
            <a:off x="198756" y="145813"/>
            <a:ext cx="32350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WebApplicationInitializer</a:t>
            </a:r>
            <a:endParaRPr lang="ko-KR" altLang="en-US" b="1">
              <a:solidFill>
                <a:schemeClr val="accent1">
                  <a:lumMod val="75000"/>
                </a:schemeClr>
              </a:solidFill>
              <a:latin typeface="+mn-ea"/>
            </a:endParaRPr>
          </a:p>
        </p:txBody>
      </p:sp>
      <p:sp>
        <p:nvSpPr>
          <p:cNvPr id="5" name="직사각형 4">
            <a:extLst>
              <a:ext uri="{FF2B5EF4-FFF2-40B4-BE49-F238E27FC236}">
                <a16:creationId xmlns:a16="http://schemas.microsoft.com/office/drawing/2014/main" id="{CF386571-716A-4FCE-89CF-62DCD5DD9E90}"/>
              </a:ext>
            </a:extLst>
          </p:cNvPr>
          <p:cNvSpPr/>
          <p:nvPr/>
        </p:nvSpPr>
        <p:spPr>
          <a:xfrm>
            <a:off x="370206" y="552123"/>
            <a:ext cx="1182179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스프링 애플리케이션이 구동되면 </a:t>
            </a:r>
            <a:r>
              <a:rPr lang="en-US" altLang="ko-KR" sz="1200"/>
              <a:t>WebApplicationInitializer </a:t>
            </a:r>
            <a:r>
              <a:rPr lang="ko-KR" altLang="en-US" sz="1200"/>
              <a:t>타입의 클래스가 실행되고 여기서 스프링 컨테이너 초기화 및 설정 작업이 이루어진다</a:t>
            </a:r>
            <a:endParaRPr lang="en-US" altLang="ko-KR" sz="1200"/>
          </a:p>
        </p:txBody>
      </p:sp>
      <p:sp>
        <p:nvSpPr>
          <p:cNvPr id="9" name="Rectangle 1">
            <a:extLst>
              <a:ext uri="{FF2B5EF4-FFF2-40B4-BE49-F238E27FC236}">
                <a16:creationId xmlns:a16="http://schemas.microsoft.com/office/drawing/2014/main" id="{A3F112A3-C0E9-45DD-933D-8E2866F1AA2C}"/>
              </a:ext>
            </a:extLst>
          </p:cNvPr>
          <p:cNvSpPr>
            <a:spLocks noChangeArrowheads="1"/>
          </p:cNvSpPr>
          <p:nvPr/>
        </p:nvSpPr>
        <p:spPr bwMode="auto">
          <a:xfrm>
            <a:off x="662468" y="1985263"/>
            <a:ext cx="10076912" cy="40407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mj-lt"/>
                <a:ea typeface="JetBrains Mono"/>
              </a:rPr>
              <a:t>public class </a:t>
            </a:r>
            <a:r>
              <a:rPr kumimoji="0" lang="en-US" altLang="ko-KR" sz="1100" b="0" i="0" u="none" strike="noStrike" cap="none" normalizeH="0" baseline="0">
                <a:ln>
                  <a:noFill/>
                </a:ln>
                <a:solidFill>
                  <a:srgbClr val="BCBEC4"/>
                </a:solidFill>
                <a:effectLst/>
                <a:latin typeface="+mj-lt"/>
                <a:ea typeface="JetBrains Mono"/>
              </a:rPr>
              <a:t>MyWebAppInitializer</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implements </a:t>
            </a:r>
            <a:r>
              <a:rPr kumimoji="0" lang="ko-KR" altLang="ko-KR" sz="1100" b="0" i="0" u="none" strike="noStrike" cap="none" normalizeH="0" baseline="0">
                <a:ln>
                  <a:noFill/>
                </a:ln>
                <a:solidFill>
                  <a:srgbClr val="BCBEC4"/>
                </a:solidFill>
                <a:effectLst/>
                <a:latin typeface="+mj-lt"/>
                <a:ea typeface="JetBrains Mono"/>
              </a:rPr>
              <a:t>WebApplicationInitializer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onStartup(ServletContext</a:t>
            </a:r>
            <a:r>
              <a:rPr kumimoji="0" lang="ko-KR" altLang="ko-KR" sz="1100" b="0" i="0" u="none" strike="noStrike" cap="none" normalizeH="0" baseline="0">
                <a:ln>
                  <a:noFill/>
                </a:ln>
                <a:solidFill>
                  <a:srgbClr val="BCBEC4"/>
                </a:solidFill>
                <a:effectLst/>
                <a:latin typeface="+mj-lt"/>
                <a:ea typeface="JetBrains Mono"/>
              </a:rPr>
              <a:t> servletContext)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a:t>
            </a:r>
            <a:br>
              <a:rPr kumimoji="0" lang="ko-KR" altLang="ko-KR" sz="1100" b="0" i="0" u="none" strike="noStrike" cap="none" normalizeH="0" baseline="0">
                <a:ln>
                  <a:noFill/>
                </a:ln>
                <a:solidFill>
                  <a:srgbClr val="BCBEC4"/>
                </a:solidFill>
                <a:effectLst/>
                <a:latin typeface="+mj-lt"/>
                <a:ea typeface="JetBrains Mono"/>
              </a:rPr>
            </a:b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루트 컨텍스트 설정</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AnnotationConfigWebApplicationContext rootContext =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AnnotationConfigWebApplicationContext();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rootContext.register(RootConfig.</a:t>
            </a:r>
            <a:r>
              <a:rPr kumimoji="0" lang="ko-KR" altLang="ko-KR" sz="1100" b="0" i="0" u="none" strike="noStrike" cap="none" normalizeH="0" baseline="0">
                <a:ln>
                  <a:noFill/>
                </a:ln>
                <a:solidFill>
                  <a:srgbClr val="CF8E6D"/>
                </a:solidFill>
                <a:effectLst/>
                <a:latin typeface="+mj-lt"/>
                <a:ea typeface="JetBrains Mono"/>
              </a:rPr>
              <a:t>class</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servletContext.addListener(</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ContextLoaderListener(rootContext));</a:t>
            </a:r>
            <a:br>
              <a:rPr kumimoji="0" lang="ko-KR" altLang="ko-KR" sz="1100" b="0" i="0" u="none" strike="noStrike" cap="none" normalizeH="0" baseline="0">
                <a:ln>
                  <a:noFill/>
                </a:ln>
                <a:solidFill>
                  <a:srgbClr val="BCBEC4"/>
                </a:solidFill>
                <a:effectLst/>
                <a:latin typeface="+mj-lt"/>
                <a:ea typeface="JetBrains Mono"/>
              </a:rPr>
            </a:b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lang="ko-KR" altLang="en-US" sz="1100">
                <a:solidFill>
                  <a:srgbClr val="7A7E85"/>
                </a:solidFill>
                <a:latin typeface="+mj-lt"/>
                <a:ea typeface="맑은 고딕" panose="020B0503020000020004" pitchFamily="50" charset="-127"/>
              </a:rPr>
              <a:t>서블릿</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 컨텍스트 설정</a:t>
            </a:r>
            <a:endParaRPr kumimoji="0" lang="en-US" altLang="ko-KR" sz="11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AnnotationConfigWebApplicationContext </a:t>
            </a:r>
            <a:r>
              <a:rPr kumimoji="0" lang="en-US" altLang="ko-KR" sz="1100" b="0" i="0" u="none" strike="noStrike" cap="none" normalizeH="0" baseline="0">
                <a:ln>
                  <a:noFill/>
                </a:ln>
                <a:solidFill>
                  <a:srgbClr val="BCBEC4"/>
                </a:solidFill>
                <a:effectLst/>
                <a:latin typeface="+mj-lt"/>
                <a:ea typeface="JetBrains Mono"/>
              </a:rPr>
              <a:t>servletC</a:t>
            </a:r>
            <a:r>
              <a:rPr kumimoji="0" lang="ko-KR" altLang="ko-KR" sz="1100" b="0" i="0" u="none" strike="noStrike" cap="none" normalizeH="0" baseline="0">
                <a:ln>
                  <a:noFill/>
                </a:ln>
                <a:solidFill>
                  <a:srgbClr val="BCBEC4"/>
                </a:solidFill>
                <a:effectLst/>
                <a:latin typeface="+mj-lt"/>
                <a:ea typeface="JetBrains Mono"/>
              </a:rPr>
              <a:t>ontext =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AnnotationConfigWebApplicationContext();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context.setServletContext(servletContext);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context.register(AppConfig.</a:t>
            </a:r>
            <a:r>
              <a:rPr kumimoji="0" lang="ko-KR" altLang="ko-KR" sz="1100" b="0" i="0" u="none" strike="noStrike" cap="none" normalizeH="0" baseline="0">
                <a:ln>
                  <a:noFill/>
                </a:ln>
                <a:solidFill>
                  <a:srgbClr val="CF8E6D"/>
                </a:solidFill>
                <a:effectLst/>
                <a:latin typeface="+mj-lt"/>
                <a:ea typeface="JetBrains Mono"/>
              </a:rPr>
              <a:t>class</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ServletRegistration.Dynamic servlet = servletContext.addServlet(</a:t>
            </a:r>
            <a:r>
              <a:rPr kumimoji="0" lang="ko-KR" altLang="ko-KR" sz="1100" b="0" i="0" u="none" strike="noStrike" cap="none" normalizeH="0" baseline="0">
                <a:ln>
                  <a:noFill/>
                </a:ln>
                <a:solidFill>
                  <a:srgbClr val="6AAB73"/>
                </a:solidFill>
                <a:effectLst/>
                <a:latin typeface="+mj-lt"/>
                <a:ea typeface="JetBrains Mono"/>
              </a:rPr>
              <a:t>"dispatcher"</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DispatcherServlet(context));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servlet.setLoadOnStartup(</a:t>
            </a:r>
            <a:r>
              <a:rPr kumimoji="0" lang="ko-KR" altLang="ko-KR" sz="1100" b="0" i="0" u="none" strike="noStrike" cap="none" normalizeH="0" baseline="0">
                <a:ln>
                  <a:noFill/>
                </a:ln>
                <a:solidFill>
                  <a:srgbClr val="2AACB8"/>
                </a:solidFill>
                <a:effectLst/>
                <a:latin typeface="+mj-lt"/>
                <a:ea typeface="JetBrains Mono"/>
              </a:rPr>
              <a:t>1</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servlet.addMapping(</a:t>
            </a:r>
            <a:r>
              <a:rPr kumimoji="0" lang="ko-KR" altLang="ko-KR" sz="1100" b="0" i="0" u="none" strike="noStrike" cap="none" normalizeH="0" baseline="0">
                <a:ln>
                  <a:noFill/>
                </a:ln>
                <a:solidFill>
                  <a:srgbClr val="6AAB73"/>
                </a:solidFill>
                <a:effectLst/>
                <a:latin typeface="+mj-lt"/>
                <a:ea typeface="JetBrains Mono"/>
              </a:rPr>
              <a:t>"/"</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a:t>
            </a:r>
            <a:endParaRPr kumimoji="0" lang="ko-KR" altLang="ko-KR" sz="1100" b="0" i="0" u="none" strike="noStrike" cap="none" normalizeH="0" baseline="0">
              <a:ln>
                <a:noFill/>
              </a:ln>
              <a:solidFill>
                <a:schemeClr val="tx1"/>
              </a:solidFill>
              <a:effectLst/>
              <a:latin typeface="+mj-lt"/>
            </a:endParaRPr>
          </a:p>
        </p:txBody>
      </p:sp>
      <p:sp>
        <p:nvSpPr>
          <p:cNvPr id="31" name="왼쪽 중괄호 6">
            <a:extLst>
              <a:ext uri="{FF2B5EF4-FFF2-40B4-BE49-F238E27FC236}">
                <a16:creationId xmlns:a16="http://schemas.microsoft.com/office/drawing/2014/main" id="{D7300E06-8B6A-441A-8C50-C41E1FCD0BEC}"/>
              </a:ext>
            </a:extLst>
          </p:cNvPr>
          <p:cNvSpPr/>
          <p:nvPr/>
        </p:nvSpPr>
        <p:spPr>
          <a:xfrm flipH="1">
            <a:off x="8350184" y="3225978"/>
            <a:ext cx="177582" cy="1774678"/>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82EDFB2C-ADE7-45B6-9570-9DC7378065A6}"/>
              </a:ext>
            </a:extLst>
          </p:cNvPr>
          <p:cNvSpPr txBox="1"/>
          <p:nvPr/>
        </p:nvSpPr>
        <p:spPr>
          <a:xfrm>
            <a:off x="8582364" y="3964555"/>
            <a:ext cx="1943262" cy="400110"/>
          </a:xfrm>
          <a:prstGeom prst="rect">
            <a:avLst/>
          </a:prstGeom>
          <a:noFill/>
        </p:spPr>
        <p:txBody>
          <a:bodyPr wrap="square">
            <a:spAutoFit/>
          </a:bodyPr>
          <a:lstStyle/>
          <a:p>
            <a:r>
              <a:rPr lang="ko-KR" altLang="en-US" sz="1000">
                <a:solidFill>
                  <a:srgbClr val="FFFF00"/>
                </a:solidFill>
                <a:latin typeface="+mj-lt"/>
                <a:ea typeface="나눔바른고딕" panose="020B0603020101020101"/>
              </a:rPr>
              <a:t>스프링 컨테이너 초기화 및 설정</a:t>
            </a:r>
            <a:endParaRPr lang="ko-KR" altLang="en-US" sz="1000">
              <a:solidFill>
                <a:srgbClr val="FFFF00"/>
              </a:solidFill>
              <a:latin typeface="+mj-lt"/>
            </a:endParaRPr>
          </a:p>
        </p:txBody>
      </p:sp>
      <p:sp>
        <p:nvSpPr>
          <p:cNvPr id="6" name="Rectangle 1">
            <a:extLst>
              <a:ext uri="{FF2B5EF4-FFF2-40B4-BE49-F238E27FC236}">
                <a16:creationId xmlns:a16="http://schemas.microsoft.com/office/drawing/2014/main" id="{8807CD87-64DE-A771-0730-15420E2FDDC5}"/>
              </a:ext>
            </a:extLst>
          </p:cNvPr>
          <p:cNvSpPr>
            <a:spLocks noChangeArrowheads="1"/>
          </p:cNvSpPr>
          <p:nvPr/>
        </p:nvSpPr>
        <p:spPr bwMode="auto">
          <a:xfrm>
            <a:off x="662468" y="935350"/>
            <a:ext cx="10076912" cy="8891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WebApplicationInitializer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onStartup</a:t>
            </a:r>
            <a:r>
              <a:rPr kumimoji="0" lang="ko-KR" altLang="ko-KR" sz="1200" b="0" i="0" u="none" strike="noStrike" cap="none" normalizeH="0" baseline="0">
                <a:ln>
                  <a:noFill/>
                </a:ln>
                <a:solidFill>
                  <a:srgbClr val="BCBEC4"/>
                </a:solidFill>
                <a:effectLst/>
                <a:latin typeface="Arial Unicode MS"/>
                <a:ea typeface="JetBrains Mono"/>
              </a:rPr>
              <a:t>(ServletContext servletContext)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541018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13EA37D5-D3A8-4BDD-A450-D3F33E033A5B}"/>
              </a:ext>
            </a:extLst>
          </p:cNvPr>
          <p:cNvSpPr/>
          <p:nvPr/>
        </p:nvSpPr>
        <p:spPr>
          <a:xfrm>
            <a:off x="4057349" y="1923960"/>
            <a:ext cx="7066842" cy="340196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22" name="직사각형 21">
            <a:extLst>
              <a:ext uri="{FF2B5EF4-FFF2-40B4-BE49-F238E27FC236}">
                <a16:creationId xmlns:a16="http://schemas.microsoft.com/office/drawing/2014/main" id="{E1DBE621-C708-4386-8D00-D87BADEFFCE8}"/>
              </a:ext>
            </a:extLst>
          </p:cNvPr>
          <p:cNvSpPr/>
          <p:nvPr/>
        </p:nvSpPr>
        <p:spPr>
          <a:xfrm>
            <a:off x="4227125" y="2494919"/>
            <a:ext cx="6691174" cy="265842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FAF12CE6-55D1-40A8-99B2-3001AB944917}"/>
              </a:ext>
            </a:extLst>
          </p:cNvPr>
          <p:cNvSpPr/>
          <p:nvPr/>
        </p:nvSpPr>
        <p:spPr>
          <a:xfrm>
            <a:off x="664567" y="1923962"/>
            <a:ext cx="2390989" cy="340196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89B5F123-29AA-4C22-8EE2-52FAFFF671CE}"/>
              </a:ext>
            </a:extLst>
          </p:cNvPr>
          <p:cNvSpPr/>
          <p:nvPr/>
        </p:nvSpPr>
        <p:spPr>
          <a:xfrm>
            <a:off x="860979" y="2110545"/>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Servlet</a:t>
            </a:r>
            <a:endParaRPr lang="ko-KR" altLang="en-US" sz="1200">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E99F3851-18E9-4A66-9732-BF0BBF819CDC}"/>
              </a:ext>
            </a:extLst>
          </p:cNvPr>
          <p:cNvSpPr/>
          <p:nvPr/>
        </p:nvSpPr>
        <p:spPr>
          <a:xfrm>
            <a:off x="860979" y="2880274"/>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ServletContextListener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96C9993D-2953-4835-A283-2409CC5C3B56}"/>
              </a:ext>
            </a:extLst>
          </p:cNvPr>
          <p:cNvSpPr/>
          <p:nvPr/>
        </p:nvSpPr>
        <p:spPr>
          <a:xfrm>
            <a:off x="860979" y="4327473"/>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F04F0392-3BB0-446E-9328-1B99312B8FA3}"/>
              </a:ext>
            </a:extLst>
          </p:cNvPr>
          <p:cNvSpPr txBox="1"/>
          <p:nvPr/>
        </p:nvSpPr>
        <p:spPr>
          <a:xfrm>
            <a:off x="664567" y="1453222"/>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5F90E84A-B027-4FE6-841A-58792394975C}"/>
              </a:ext>
            </a:extLst>
          </p:cNvPr>
          <p:cNvCxnSpPr>
            <a:cxnSpLocks/>
            <a:stCxn id="35" idx="3"/>
            <a:endCxn id="39" idx="1"/>
          </p:cNvCxnSpPr>
          <p:nvPr/>
        </p:nvCxnSpPr>
        <p:spPr>
          <a:xfrm flipV="1">
            <a:off x="7066333" y="3101917"/>
            <a:ext cx="8672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C92A797-6877-4649-80D4-EB6FB4238BA6}"/>
              </a:ext>
            </a:extLst>
          </p:cNvPr>
          <p:cNvCxnSpPr>
            <a:cxnSpLocks/>
            <a:stCxn id="11" idx="3"/>
            <a:endCxn id="35" idx="1"/>
          </p:cNvCxnSpPr>
          <p:nvPr/>
        </p:nvCxnSpPr>
        <p:spPr>
          <a:xfrm flipV="1">
            <a:off x="2904680" y="3101918"/>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02B97E-ABDD-4720-A416-CB147FC3CEDB}"/>
              </a:ext>
            </a:extLst>
          </p:cNvPr>
          <p:cNvSpPr txBox="1"/>
          <p:nvPr/>
        </p:nvSpPr>
        <p:spPr>
          <a:xfrm>
            <a:off x="6062302" y="1453584"/>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6F080CC6-84D9-4B6F-B528-B32A7198ED4E}"/>
              </a:ext>
            </a:extLst>
          </p:cNvPr>
          <p:cNvCxnSpPr>
            <a:stCxn id="8" idx="2"/>
            <a:endCxn id="11" idx="0"/>
          </p:cNvCxnSpPr>
          <p:nvPr/>
        </p:nvCxnSpPr>
        <p:spPr>
          <a:xfrm>
            <a:off x="1882830" y="2553834"/>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C5F19A2A-0674-4C14-B189-2A6A233832C8}"/>
              </a:ext>
            </a:extLst>
          </p:cNvPr>
          <p:cNvCxnSpPr>
            <a:stCxn id="11" idx="2"/>
            <a:endCxn id="12" idx="0"/>
          </p:cNvCxnSpPr>
          <p:nvPr/>
        </p:nvCxnSpPr>
        <p:spPr>
          <a:xfrm>
            <a:off x="1882830" y="3323563"/>
            <a:ext cx="0" cy="1003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63F993EE-E80D-4C84-9E55-07E56E47DC7D}"/>
              </a:ext>
            </a:extLst>
          </p:cNvPr>
          <p:cNvSpPr/>
          <p:nvPr/>
        </p:nvSpPr>
        <p:spPr>
          <a:xfrm>
            <a:off x="4579054" y="2880273"/>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ContextLoaderListener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2CD1EE5A-E5B9-4252-A361-C9D69F1A32B1}"/>
              </a:ext>
            </a:extLst>
          </p:cNvPr>
          <p:cNvSpPr/>
          <p:nvPr/>
        </p:nvSpPr>
        <p:spPr>
          <a:xfrm>
            <a:off x="7933577" y="2880272"/>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RootWebApplicationContext</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AF003116-9A4E-451F-8B4B-C1AFD9B4DA5A}"/>
              </a:ext>
            </a:extLst>
          </p:cNvPr>
          <p:cNvSpPr txBox="1"/>
          <p:nvPr/>
        </p:nvSpPr>
        <p:spPr>
          <a:xfrm>
            <a:off x="7499955" y="3437728"/>
            <a:ext cx="3163786" cy="261610"/>
          </a:xfrm>
          <a:prstGeom prst="rect">
            <a:avLst/>
          </a:prstGeom>
          <a:noFill/>
        </p:spPr>
        <p:txBody>
          <a:bodyPr wrap="square">
            <a:spAutoFit/>
          </a:bodyPr>
          <a:lstStyle/>
          <a:p>
            <a:pPr algn="ctr"/>
            <a:r>
              <a:rPr lang="ko-KR" altLang="en-US" sz="1100">
                <a:solidFill>
                  <a:srgbClr val="FF0000"/>
                </a:solidFill>
              </a:rPr>
              <a:t>루트 어플리케이션 컨텍스트 초기화 및 빈 설정</a:t>
            </a:r>
          </a:p>
        </p:txBody>
      </p:sp>
      <p:sp>
        <p:nvSpPr>
          <p:cNvPr id="47" name="TextBox 46">
            <a:extLst>
              <a:ext uri="{FF2B5EF4-FFF2-40B4-BE49-F238E27FC236}">
                <a16:creationId xmlns:a16="http://schemas.microsoft.com/office/drawing/2014/main" id="{70324CFE-711B-46FA-8960-4A1BD089DB02}"/>
              </a:ext>
            </a:extLst>
          </p:cNvPr>
          <p:cNvSpPr txBox="1"/>
          <p:nvPr/>
        </p:nvSpPr>
        <p:spPr>
          <a:xfrm>
            <a:off x="4579053" y="3393723"/>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9" name="TextBox 48">
            <a:extLst>
              <a:ext uri="{FF2B5EF4-FFF2-40B4-BE49-F238E27FC236}">
                <a16:creationId xmlns:a16="http://schemas.microsoft.com/office/drawing/2014/main" id="{1CCA9225-48F4-4AE6-B26A-114ED6E2991A}"/>
              </a:ext>
            </a:extLst>
          </p:cNvPr>
          <p:cNvSpPr txBox="1"/>
          <p:nvPr/>
        </p:nvSpPr>
        <p:spPr>
          <a:xfrm>
            <a:off x="3045183" y="2840306"/>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32" name="모서리가 둥근 직사각형 38">
            <a:extLst>
              <a:ext uri="{FF2B5EF4-FFF2-40B4-BE49-F238E27FC236}">
                <a16:creationId xmlns:a16="http://schemas.microsoft.com/office/drawing/2014/main" id="{742FB920-B7F1-4780-9E03-0CBA18C70C4B}"/>
              </a:ext>
            </a:extLst>
          </p:cNvPr>
          <p:cNvSpPr/>
          <p:nvPr/>
        </p:nvSpPr>
        <p:spPr>
          <a:xfrm>
            <a:off x="7933577" y="4327472"/>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ServletWebApplicationContext</a:t>
            </a:r>
            <a:endParaRPr lang="ko-KR" altLang="en-US" sz="1200">
              <a:solidFill>
                <a:schemeClr val="bg1"/>
              </a:solidFill>
              <a:ea typeface="나눔바른고딕" panose="020B0603020101020101"/>
            </a:endParaRPr>
          </a:p>
        </p:txBody>
      </p:sp>
      <p:cxnSp>
        <p:nvCxnSpPr>
          <p:cNvPr id="33" name="직선 화살표 연결선 32">
            <a:extLst>
              <a:ext uri="{FF2B5EF4-FFF2-40B4-BE49-F238E27FC236}">
                <a16:creationId xmlns:a16="http://schemas.microsoft.com/office/drawing/2014/main" id="{425E3773-0768-40ED-A5A6-2765D9F286F3}"/>
              </a:ext>
            </a:extLst>
          </p:cNvPr>
          <p:cNvCxnSpPr>
            <a:cxnSpLocks/>
            <a:stCxn id="12" idx="3"/>
            <a:endCxn id="32" idx="1"/>
          </p:cNvCxnSpPr>
          <p:nvPr/>
        </p:nvCxnSpPr>
        <p:spPr>
          <a:xfrm flipV="1">
            <a:off x="2904680" y="4549117"/>
            <a:ext cx="502889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C73C245-8952-42D7-9E53-95EC38710DED}"/>
              </a:ext>
            </a:extLst>
          </p:cNvPr>
          <p:cNvSpPr txBox="1"/>
          <p:nvPr/>
        </p:nvSpPr>
        <p:spPr>
          <a:xfrm>
            <a:off x="4359091" y="4619277"/>
            <a:ext cx="3473817" cy="261610"/>
          </a:xfrm>
          <a:prstGeom prst="rect">
            <a:avLst/>
          </a:prstGeom>
          <a:noFill/>
        </p:spPr>
        <p:txBody>
          <a:bodyPr wrap="square">
            <a:spAutoFit/>
          </a:bodyPr>
          <a:lstStyle/>
          <a:p>
            <a:pPr algn="ctr"/>
            <a:r>
              <a:rPr lang="ko-KR" altLang="en-US" sz="1100">
                <a:solidFill>
                  <a:srgbClr val="FF0000"/>
                </a:solidFill>
              </a:rPr>
              <a:t>서블릿 웹 어플리케이션 컨텍스트 초기화 및 빈 설정</a:t>
            </a:r>
          </a:p>
        </p:txBody>
      </p:sp>
      <p:sp>
        <p:nvSpPr>
          <p:cNvPr id="38" name="직사각형 37">
            <a:extLst>
              <a:ext uri="{FF2B5EF4-FFF2-40B4-BE49-F238E27FC236}">
                <a16:creationId xmlns:a16="http://schemas.microsoft.com/office/drawing/2014/main" id="{129D4BC8-C60F-4CC9-A1F0-34F3018EF42E}"/>
              </a:ext>
            </a:extLst>
          </p:cNvPr>
          <p:cNvSpPr/>
          <p:nvPr/>
        </p:nvSpPr>
        <p:spPr>
          <a:xfrm>
            <a:off x="243579" y="307957"/>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스프링 컨테이너 초기화 </a:t>
            </a:r>
            <a:r>
              <a:rPr lang="en-US" altLang="ko-KR" b="1">
                <a:solidFill>
                  <a:schemeClr val="accent1">
                    <a:lumMod val="75000"/>
                  </a:schemeClr>
                </a:solidFill>
              </a:rPr>
              <a:t> </a:t>
            </a:r>
            <a:endParaRPr lang="ko-KR" altLang="en-US" b="1">
              <a:solidFill>
                <a:schemeClr val="accent1">
                  <a:lumMod val="75000"/>
                </a:schemeClr>
              </a:solidFill>
            </a:endParaRPr>
          </a:p>
        </p:txBody>
      </p:sp>
      <p:sp>
        <p:nvSpPr>
          <p:cNvPr id="25" name="TextBox 24">
            <a:extLst>
              <a:ext uri="{FF2B5EF4-FFF2-40B4-BE49-F238E27FC236}">
                <a16:creationId xmlns:a16="http://schemas.microsoft.com/office/drawing/2014/main" id="{952D4B6E-5937-47C0-BFE5-BE64A407584B}"/>
              </a:ext>
            </a:extLst>
          </p:cNvPr>
          <p:cNvSpPr txBox="1"/>
          <p:nvPr/>
        </p:nvSpPr>
        <p:spPr>
          <a:xfrm>
            <a:off x="5992550" y="2037800"/>
            <a:ext cx="3014807" cy="369332"/>
          </a:xfrm>
          <a:prstGeom prst="rect">
            <a:avLst/>
          </a:prstGeom>
          <a:noFill/>
        </p:spPr>
        <p:txBody>
          <a:bodyPr wrap="square">
            <a:spAutoFit/>
          </a:bodyPr>
          <a:lstStyle/>
          <a:p>
            <a:pPr algn="ctr"/>
            <a:r>
              <a:rPr lang="en-US" altLang="ko-KR" sz="1800" b="1">
                <a:ea typeface="나눔바른고딕" panose="020B0603020101020101"/>
              </a:rPr>
              <a:t>WebApplicationInitializer</a:t>
            </a:r>
            <a:endParaRPr lang="ko-KR" altLang="en-US"/>
          </a:p>
        </p:txBody>
      </p:sp>
    </p:spTree>
    <p:extLst>
      <p:ext uri="{BB962C8B-B14F-4D97-AF65-F5344CB8AC3E}">
        <p14:creationId xmlns:p14="http://schemas.microsoft.com/office/powerpoint/2010/main" val="864254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074901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 애플리케이션이 구동되면 내부적으로 </a:t>
            </a:r>
            <a:r>
              <a:rPr lang="en-US" altLang="ko-KR" sz="1200"/>
              <a:t>WAS </a:t>
            </a:r>
            <a:r>
              <a:rPr lang="ko-KR" altLang="en-US" sz="1200"/>
              <a:t>가 실행되고 자동설정에 의해 스프링 컨테이너 초기화 및 설정 작업이 이루어진다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83443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Spring Boot </a:t>
            </a:r>
            <a:r>
              <a:rPr lang="ko-KR" altLang="en-US" b="1">
                <a:solidFill>
                  <a:schemeClr val="accent1">
                    <a:lumMod val="75000"/>
                  </a:schemeClr>
                </a:solidFill>
              </a:rPr>
              <a:t>초기화 구조</a:t>
            </a:r>
          </a:p>
        </p:txBody>
      </p:sp>
      <p:sp>
        <p:nvSpPr>
          <p:cNvPr id="10" name="직사각형 9">
            <a:extLst>
              <a:ext uri="{FF2B5EF4-FFF2-40B4-BE49-F238E27FC236}">
                <a16:creationId xmlns:a16="http://schemas.microsoft.com/office/drawing/2014/main" id="{6B65B5B6-BD9C-4C47-A209-886A8DFF57DF}"/>
              </a:ext>
            </a:extLst>
          </p:cNvPr>
          <p:cNvSpPr/>
          <p:nvPr/>
        </p:nvSpPr>
        <p:spPr>
          <a:xfrm>
            <a:off x="653490" y="1866324"/>
            <a:ext cx="11098180" cy="2990474"/>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11" name="직사각형 10">
            <a:extLst>
              <a:ext uri="{FF2B5EF4-FFF2-40B4-BE49-F238E27FC236}">
                <a16:creationId xmlns:a16="http://schemas.microsoft.com/office/drawing/2014/main" id="{FF832699-E61C-4343-931B-F739FC88D989}"/>
              </a:ext>
            </a:extLst>
          </p:cNvPr>
          <p:cNvSpPr/>
          <p:nvPr/>
        </p:nvSpPr>
        <p:spPr>
          <a:xfrm>
            <a:off x="1081788" y="2279391"/>
            <a:ext cx="1845396" cy="2237974"/>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12" name="직사각형 11">
            <a:extLst>
              <a:ext uri="{FF2B5EF4-FFF2-40B4-BE49-F238E27FC236}">
                <a16:creationId xmlns:a16="http://schemas.microsoft.com/office/drawing/2014/main" id="{8B02CBE0-5734-468C-A720-79E2778C28C2}"/>
              </a:ext>
            </a:extLst>
          </p:cNvPr>
          <p:cNvSpPr/>
          <p:nvPr/>
        </p:nvSpPr>
        <p:spPr>
          <a:xfrm>
            <a:off x="7015384" y="2279391"/>
            <a:ext cx="1845396" cy="212878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6" name="모서리가 둥근 직사각형 38">
            <a:extLst>
              <a:ext uri="{FF2B5EF4-FFF2-40B4-BE49-F238E27FC236}">
                <a16:creationId xmlns:a16="http://schemas.microsoft.com/office/drawing/2014/main" id="{41A99D4E-3B26-4684-8860-A6AC23ACCE38}"/>
              </a:ext>
            </a:extLst>
          </p:cNvPr>
          <p:cNvSpPr/>
          <p:nvPr/>
        </p:nvSpPr>
        <p:spPr>
          <a:xfrm>
            <a:off x="7159259" y="2737697"/>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Servlet</a:t>
            </a:r>
            <a:endParaRPr lang="ko-KR" altLang="en-US" sz="1200">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D9292FCF-5211-4AC1-BACA-19C3739EA8B4}"/>
              </a:ext>
            </a:extLst>
          </p:cNvPr>
          <p:cNvSpPr txBox="1"/>
          <p:nvPr/>
        </p:nvSpPr>
        <p:spPr>
          <a:xfrm>
            <a:off x="7265658" y="1942993"/>
            <a:ext cx="1256112" cy="307777"/>
          </a:xfrm>
          <a:prstGeom prst="rect">
            <a:avLst/>
          </a:prstGeom>
          <a:noFill/>
        </p:spPr>
        <p:txBody>
          <a:bodyPr wrap="square">
            <a:spAutoFit/>
          </a:bodyPr>
          <a:lstStyle/>
          <a:p>
            <a:pPr algn="ctr"/>
            <a:r>
              <a:rPr lang="ko-KR" altLang="en-US" sz="1400">
                <a:ea typeface="나눔바른고딕" panose="020B0603020101020101" pitchFamily="50" charset="-127"/>
              </a:rPr>
              <a:t>내장 </a:t>
            </a:r>
            <a:r>
              <a:rPr lang="en-US" altLang="ko-KR" sz="1400">
                <a:ea typeface="나눔바른고딕" panose="020B0603020101020101" pitchFamily="50" charset="-127"/>
              </a:rPr>
              <a:t>WAS</a:t>
            </a:r>
            <a:endParaRPr lang="ko-KR" altLang="en-US" sz="1400"/>
          </a:p>
        </p:txBody>
      </p:sp>
      <p:sp>
        <p:nvSpPr>
          <p:cNvPr id="20" name="TextBox 19">
            <a:extLst>
              <a:ext uri="{FF2B5EF4-FFF2-40B4-BE49-F238E27FC236}">
                <a16:creationId xmlns:a16="http://schemas.microsoft.com/office/drawing/2014/main" id="{24331424-EF93-4DF5-A587-6426B5783B79}"/>
              </a:ext>
            </a:extLst>
          </p:cNvPr>
          <p:cNvSpPr txBox="1"/>
          <p:nvPr/>
        </p:nvSpPr>
        <p:spPr>
          <a:xfrm>
            <a:off x="1085976" y="2513990"/>
            <a:ext cx="1841208" cy="276999"/>
          </a:xfrm>
          <a:prstGeom prst="rect">
            <a:avLst/>
          </a:prstGeom>
          <a:noFill/>
        </p:spPr>
        <p:txBody>
          <a:bodyPr wrap="square">
            <a:spAutoFit/>
          </a:bodyPr>
          <a:lstStyle/>
          <a:p>
            <a:pPr algn="ctr"/>
            <a:r>
              <a:rPr lang="en-US" altLang="ko-KR" sz="1200">
                <a:ea typeface="나눔바른고딕" panose="020B0603020101020101" pitchFamily="50" charset="-127"/>
              </a:rPr>
              <a:t>SpringBootApplication</a:t>
            </a:r>
          </a:p>
        </p:txBody>
      </p:sp>
      <p:sp>
        <p:nvSpPr>
          <p:cNvPr id="26" name="모서리가 둥근 직사각형 38">
            <a:extLst>
              <a:ext uri="{FF2B5EF4-FFF2-40B4-BE49-F238E27FC236}">
                <a16:creationId xmlns:a16="http://schemas.microsoft.com/office/drawing/2014/main" id="{15B8495F-6D19-4DA1-82ED-E8A40BABD408}"/>
              </a:ext>
            </a:extLst>
          </p:cNvPr>
          <p:cNvSpPr/>
          <p:nvPr/>
        </p:nvSpPr>
        <p:spPr>
          <a:xfrm>
            <a:off x="7171109" y="3405886"/>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Filter</a:t>
            </a:r>
            <a:endParaRPr lang="ko-KR" altLang="en-US" sz="1200">
              <a:solidFill>
                <a:schemeClr val="tx1"/>
              </a:solidFill>
              <a:ea typeface="나눔바른고딕" panose="020B0603020101020101"/>
            </a:endParaRPr>
          </a:p>
        </p:txBody>
      </p:sp>
      <p:sp>
        <p:nvSpPr>
          <p:cNvPr id="34" name="TextBox 33">
            <a:extLst>
              <a:ext uri="{FF2B5EF4-FFF2-40B4-BE49-F238E27FC236}">
                <a16:creationId xmlns:a16="http://schemas.microsoft.com/office/drawing/2014/main" id="{A271BC72-9741-4367-A8C9-4EC67327E8C6}"/>
              </a:ext>
            </a:extLst>
          </p:cNvPr>
          <p:cNvSpPr txBox="1"/>
          <p:nvPr/>
        </p:nvSpPr>
        <p:spPr>
          <a:xfrm>
            <a:off x="5258300" y="1439826"/>
            <a:ext cx="1713098" cy="369332"/>
          </a:xfrm>
          <a:prstGeom prst="rect">
            <a:avLst/>
          </a:prstGeom>
          <a:noFill/>
        </p:spPr>
        <p:txBody>
          <a:bodyPr wrap="square">
            <a:spAutoFit/>
          </a:bodyPr>
          <a:lstStyle/>
          <a:p>
            <a:pPr algn="ctr"/>
            <a:r>
              <a:rPr lang="en-US" altLang="ko-KR" sz="1800" b="1"/>
              <a:t>Spring Boot</a:t>
            </a:r>
            <a:endParaRPr lang="ko-KR" altLang="en-US" b="1"/>
          </a:p>
        </p:txBody>
      </p:sp>
      <p:sp>
        <p:nvSpPr>
          <p:cNvPr id="38" name="모서리가 둥근 직사각형 38">
            <a:extLst>
              <a:ext uri="{FF2B5EF4-FFF2-40B4-BE49-F238E27FC236}">
                <a16:creationId xmlns:a16="http://schemas.microsoft.com/office/drawing/2014/main" id="{B077E7B3-CABF-4B9B-B5B2-46AAD1C08C63}"/>
              </a:ext>
            </a:extLst>
          </p:cNvPr>
          <p:cNvSpPr/>
          <p:nvPr/>
        </p:nvSpPr>
        <p:spPr>
          <a:xfrm>
            <a:off x="3546544" y="3037489"/>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ServletWebApplicationContext</a:t>
            </a:r>
            <a:endParaRPr lang="ko-KR" altLang="en-US" sz="1200">
              <a:solidFill>
                <a:schemeClr val="bg1"/>
              </a:solidFill>
              <a:ea typeface="나눔바른고딕" panose="020B0603020101020101"/>
            </a:endParaRPr>
          </a:p>
        </p:txBody>
      </p:sp>
      <p:cxnSp>
        <p:nvCxnSpPr>
          <p:cNvPr id="8" name="직선 화살표 연결선 7">
            <a:extLst>
              <a:ext uri="{FF2B5EF4-FFF2-40B4-BE49-F238E27FC236}">
                <a16:creationId xmlns:a16="http://schemas.microsoft.com/office/drawing/2014/main" id="{B860ACEF-DC65-47BE-9CD1-4AB0EBCF34FF}"/>
              </a:ext>
            </a:extLst>
          </p:cNvPr>
          <p:cNvCxnSpPr>
            <a:cxnSpLocks/>
            <a:endCxn id="38" idx="1"/>
          </p:cNvCxnSpPr>
          <p:nvPr/>
        </p:nvCxnSpPr>
        <p:spPr>
          <a:xfrm>
            <a:off x="2927184" y="3259134"/>
            <a:ext cx="6193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ABBF40C-BDFF-4688-8F89-6D25882120C0}"/>
              </a:ext>
            </a:extLst>
          </p:cNvPr>
          <p:cNvCxnSpPr>
            <a:cxnSpLocks/>
            <a:stCxn id="38" idx="3"/>
          </p:cNvCxnSpPr>
          <p:nvPr/>
        </p:nvCxnSpPr>
        <p:spPr>
          <a:xfrm>
            <a:off x="6033823" y="3259134"/>
            <a:ext cx="9815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ABC963D-96E7-44E9-8861-C5EDF0A181CD}"/>
              </a:ext>
            </a:extLst>
          </p:cNvPr>
          <p:cNvSpPr txBox="1"/>
          <p:nvPr/>
        </p:nvSpPr>
        <p:spPr>
          <a:xfrm>
            <a:off x="2927184" y="2997523"/>
            <a:ext cx="576791" cy="261610"/>
          </a:xfrm>
          <a:prstGeom prst="rect">
            <a:avLst/>
          </a:prstGeom>
          <a:noFill/>
        </p:spPr>
        <p:txBody>
          <a:bodyPr wrap="square">
            <a:spAutoFit/>
          </a:bodyPr>
          <a:lstStyle/>
          <a:p>
            <a:pPr algn="ctr"/>
            <a:r>
              <a:rPr lang="en-US" altLang="ko-KR" sz="1100">
                <a:solidFill>
                  <a:srgbClr val="FF0000"/>
                </a:solidFill>
              </a:rPr>
              <a:t>run()</a:t>
            </a:r>
            <a:endParaRPr lang="ko-KR" altLang="en-US" sz="1100">
              <a:solidFill>
                <a:srgbClr val="FF0000"/>
              </a:solidFill>
            </a:endParaRPr>
          </a:p>
        </p:txBody>
      </p:sp>
      <p:sp>
        <p:nvSpPr>
          <p:cNvPr id="59" name="TextBox 58">
            <a:extLst>
              <a:ext uri="{FF2B5EF4-FFF2-40B4-BE49-F238E27FC236}">
                <a16:creationId xmlns:a16="http://schemas.microsoft.com/office/drawing/2014/main" id="{2DB36B89-B1AD-4063-A276-60B70759CB22}"/>
              </a:ext>
            </a:extLst>
          </p:cNvPr>
          <p:cNvSpPr txBox="1"/>
          <p:nvPr/>
        </p:nvSpPr>
        <p:spPr>
          <a:xfrm>
            <a:off x="6163357" y="2997523"/>
            <a:ext cx="758804" cy="261610"/>
          </a:xfrm>
          <a:prstGeom prst="rect">
            <a:avLst/>
          </a:prstGeom>
          <a:noFill/>
        </p:spPr>
        <p:txBody>
          <a:bodyPr wrap="square">
            <a:spAutoFit/>
          </a:bodyPr>
          <a:lstStyle/>
          <a:p>
            <a:pPr algn="ctr"/>
            <a:r>
              <a:rPr lang="en-US" altLang="ko-KR" sz="1100">
                <a:solidFill>
                  <a:srgbClr val="FF0000"/>
                </a:solidFill>
              </a:rPr>
              <a:t>refresh()</a:t>
            </a:r>
            <a:endParaRPr lang="ko-KR" altLang="en-US" sz="1100">
              <a:solidFill>
                <a:srgbClr val="FF0000"/>
              </a:solidFill>
            </a:endParaRPr>
          </a:p>
        </p:txBody>
      </p:sp>
      <p:sp>
        <p:nvSpPr>
          <p:cNvPr id="69" name="직사각형 68">
            <a:extLst>
              <a:ext uri="{FF2B5EF4-FFF2-40B4-BE49-F238E27FC236}">
                <a16:creationId xmlns:a16="http://schemas.microsoft.com/office/drawing/2014/main" id="{D60602D2-9968-416F-839F-E55E4D0E360B}"/>
              </a:ext>
            </a:extLst>
          </p:cNvPr>
          <p:cNvSpPr/>
          <p:nvPr/>
        </p:nvSpPr>
        <p:spPr>
          <a:xfrm>
            <a:off x="9604095" y="2279391"/>
            <a:ext cx="1845396" cy="212878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0" name="모서리가 둥근 직사각형 38">
            <a:extLst>
              <a:ext uri="{FF2B5EF4-FFF2-40B4-BE49-F238E27FC236}">
                <a16:creationId xmlns:a16="http://schemas.microsoft.com/office/drawing/2014/main" id="{37AA5611-ADC0-4171-9E48-781D7B8D1B31}"/>
              </a:ext>
            </a:extLst>
          </p:cNvPr>
          <p:cNvSpPr/>
          <p:nvPr/>
        </p:nvSpPr>
        <p:spPr>
          <a:xfrm>
            <a:off x="9759820" y="2462577"/>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Configurations</a:t>
            </a:r>
            <a:endParaRPr lang="ko-KR" altLang="en-US" sz="1200">
              <a:solidFill>
                <a:schemeClr val="tx1"/>
              </a:solidFill>
              <a:ea typeface="나눔바른고딕" panose="020B0603020101020101"/>
            </a:endParaRPr>
          </a:p>
        </p:txBody>
      </p:sp>
      <p:sp>
        <p:nvSpPr>
          <p:cNvPr id="71" name="TextBox 70">
            <a:extLst>
              <a:ext uri="{FF2B5EF4-FFF2-40B4-BE49-F238E27FC236}">
                <a16:creationId xmlns:a16="http://schemas.microsoft.com/office/drawing/2014/main" id="{F96A7785-0C7B-4895-959F-EF44E7EA15A2}"/>
              </a:ext>
            </a:extLst>
          </p:cNvPr>
          <p:cNvSpPr txBox="1"/>
          <p:nvPr/>
        </p:nvSpPr>
        <p:spPr>
          <a:xfrm>
            <a:off x="9854369" y="1942993"/>
            <a:ext cx="1256112" cy="307777"/>
          </a:xfrm>
          <a:prstGeom prst="rect">
            <a:avLst/>
          </a:prstGeom>
          <a:noFill/>
        </p:spPr>
        <p:txBody>
          <a:bodyPr wrap="square">
            <a:spAutoFit/>
          </a:bodyPr>
          <a:lstStyle/>
          <a:p>
            <a:pPr algn="ctr"/>
            <a:r>
              <a:rPr lang="ko-KR" altLang="en-US" sz="1400">
                <a:ea typeface="나눔바른고딕" panose="020B0603020101020101" pitchFamily="50" charset="-127"/>
              </a:rPr>
              <a:t>자동 설정</a:t>
            </a:r>
            <a:endParaRPr lang="ko-KR" altLang="en-US" sz="1400"/>
          </a:p>
        </p:txBody>
      </p:sp>
      <p:sp>
        <p:nvSpPr>
          <p:cNvPr id="72" name="모서리가 둥근 직사각형 38">
            <a:extLst>
              <a:ext uri="{FF2B5EF4-FFF2-40B4-BE49-F238E27FC236}">
                <a16:creationId xmlns:a16="http://schemas.microsoft.com/office/drawing/2014/main" id="{5BEEE2C8-7851-42C0-BAA1-2EE615B632EA}"/>
              </a:ext>
            </a:extLst>
          </p:cNvPr>
          <p:cNvSpPr/>
          <p:nvPr/>
        </p:nvSpPr>
        <p:spPr>
          <a:xfrm>
            <a:off x="9747970" y="3709258"/>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Beans</a:t>
            </a:r>
            <a:endParaRPr lang="ko-KR" altLang="en-US" sz="1200">
              <a:solidFill>
                <a:schemeClr val="tx1"/>
              </a:solidFill>
              <a:ea typeface="나눔바른고딕" panose="020B0603020101020101"/>
            </a:endParaRPr>
          </a:p>
        </p:txBody>
      </p:sp>
      <p:sp>
        <p:nvSpPr>
          <p:cNvPr id="33" name="모서리가 둥근 직사각형 38">
            <a:extLst>
              <a:ext uri="{FF2B5EF4-FFF2-40B4-BE49-F238E27FC236}">
                <a16:creationId xmlns:a16="http://schemas.microsoft.com/office/drawing/2014/main" id="{AC4EB68B-FA9F-450C-9920-B39FEE009576}"/>
              </a:ext>
            </a:extLst>
          </p:cNvPr>
          <p:cNvSpPr/>
          <p:nvPr/>
        </p:nvSpPr>
        <p:spPr>
          <a:xfrm>
            <a:off x="9759820" y="3085917"/>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cxnSp>
        <p:nvCxnSpPr>
          <p:cNvPr id="57" name="직선 화살표 연결선 56">
            <a:extLst>
              <a:ext uri="{FF2B5EF4-FFF2-40B4-BE49-F238E27FC236}">
                <a16:creationId xmlns:a16="http://schemas.microsoft.com/office/drawing/2014/main" id="{D4035D67-4B6A-4294-B5BF-F8FD413FAEA1}"/>
              </a:ext>
            </a:extLst>
          </p:cNvPr>
          <p:cNvCxnSpPr/>
          <p:nvPr/>
        </p:nvCxnSpPr>
        <p:spPr>
          <a:xfrm>
            <a:off x="8860780" y="3259133"/>
            <a:ext cx="7433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CFD9B35-FEE9-400B-8DD8-A1F171A6DEAB}"/>
              </a:ext>
            </a:extLst>
          </p:cNvPr>
          <p:cNvSpPr txBox="1"/>
          <p:nvPr/>
        </p:nvSpPr>
        <p:spPr>
          <a:xfrm>
            <a:off x="3411929" y="3583877"/>
            <a:ext cx="2715117" cy="261610"/>
          </a:xfrm>
          <a:prstGeom prst="rect">
            <a:avLst/>
          </a:prstGeom>
          <a:noFill/>
        </p:spPr>
        <p:txBody>
          <a:bodyPr wrap="square">
            <a:spAutoFit/>
          </a:bodyPr>
          <a:lstStyle/>
          <a:p>
            <a:pPr algn="ctr"/>
            <a:r>
              <a:rPr lang="ko-KR" altLang="en-US" sz="1100">
                <a:solidFill>
                  <a:srgbClr val="FF0000"/>
                </a:solidFill>
              </a:rPr>
              <a:t>서블릿 웹 어플리케이션 컨텍스트 생성</a:t>
            </a:r>
          </a:p>
        </p:txBody>
      </p:sp>
      <p:sp>
        <p:nvSpPr>
          <p:cNvPr id="76" name="TextBox 75">
            <a:extLst>
              <a:ext uri="{FF2B5EF4-FFF2-40B4-BE49-F238E27FC236}">
                <a16:creationId xmlns:a16="http://schemas.microsoft.com/office/drawing/2014/main" id="{1AC43337-FFBD-49C4-82BC-4C8D321851D5}"/>
              </a:ext>
            </a:extLst>
          </p:cNvPr>
          <p:cNvSpPr txBox="1"/>
          <p:nvPr/>
        </p:nvSpPr>
        <p:spPr>
          <a:xfrm>
            <a:off x="7056371" y="4506029"/>
            <a:ext cx="1763422" cy="261610"/>
          </a:xfrm>
          <a:prstGeom prst="rect">
            <a:avLst/>
          </a:prstGeom>
          <a:noFill/>
        </p:spPr>
        <p:txBody>
          <a:bodyPr wrap="square">
            <a:spAutoFit/>
          </a:bodyPr>
          <a:lstStyle/>
          <a:p>
            <a:pPr algn="ctr"/>
            <a:r>
              <a:rPr lang="ko-KR" altLang="en-US" sz="1100">
                <a:solidFill>
                  <a:srgbClr val="FF0000"/>
                </a:solidFill>
              </a:rPr>
              <a:t>내장 </a:t>
            </a:r>
            <a:r>
              <a:rPr lang="en-US" altLang="ko-KR" sz="1100">
                <a:solidFill>
                  <a:srgbClr val="FF0000"/>
                </a:solidFill>
              </a:rPr>
              <a:t>WAS </a:t>
            </a:r>
            <a:r>
              <a:rPr lang="ko-KR" altLang="en-US" sz="1100">
                <a:solidFill>
                  <a:srgbClr val="FF0000"/>
                </a:solidFill>
              </a:rPr>
              <a:t>생성 및 기동</a:t>
            </a:r>
          </a:p>
        </p:txBody>
      </p:sp>
      <p:sp>
        <p:nvSpPr>
          <p:cNvPr id="77" name="TextBox 76">
            <a:extLst>
              <a:ext uri="{FF2B5EF4-FFF2-40B4-BE49-F238E27FC236}">
                <a16:creationId xmlns:a16="http://schemas.microsoft.com/office/drawing/2014/main" id="{8CB4D05D-BE65-4889-99B1-7401987EEAC6}"/>
              </a:ext>
            </a:extLst>
          </p:cNvPr>
          <p:cNvSpPr txBox="1"/>
          <p:nvPr/>
        </p:nvSpPr>
        <p:spPr>
          <a:xfrm>
            <a:off x="9526636" y="4501680"/>
            <a:ext cx="2000314" cy="261610"/>
          </a:xfrm>
          <a:prstGeom prst="rect">
            <a:avLst/>
          </a:prstGeom>
          <a:noFill/>
        </p:spPr>
        <p:txBody>
          <a:bodyPr wrap="square">
            <a:spAutoFit/>
          </a:bodyPr>
          <a:lstStyle/>
          <a:p>
            <a:pPr algn="ctr"/>
            <a:r>
              <a:rPr lang="ko-KR" altLang="en-US" sz="1100">
                <a:solidFill>
                  <a:srgbClr val="FF0000"/>
                </a:solidFill>
              </a:rPr>
              <a:t>빈 생성</a:t>
            </a:r>
            <a:r>
              <a:rPr lang="en-US" altLang="ko-KR" sz="1100">
                <a:solidFill>
                  <a:srgbClr val="FF0000"/>
                </a:solidFill>
              </a:rPr>
              <a:t> </a:t>
            </a:r>
            <a:r>
              <a:rPr lang="ko-KR" altLang="en-US" sz="1100">
                <a:solidFill>
                  <a:srgbClr val="FF0000"/>
                </a:solidFill>
              </a:rPr>
              <a:t>및</a:t>
            </a:r>
            <a:r>
              <a:rPr lang="en-US" altLang="ko-KR" sz="1100">
                <a:solidFill>
                  <a:srgbClr val="FF0000"/>
                </a:solidFill>
              </a:rPr>
              <a:t> </a:t>
            </a:r>
            <a:r>
              <a:rPr lang="ko-KR" altLang="en-US" sz="1100">
                <a:solidFill>
                  <a:srgbClr val="FF0000"/>
                </a:solidFill>
              </a:rPr>
              <a:t>설정 초기화 작업</a:t>
            </a:r>
          </a:p>
        </p:txBody>
      </p:sp>
      <p:sp>
        <p:nvSpPr>
          <p:cNvPr id="78" name="TextBox 77">
            <a:extLst>
              <a:ext uri="{FF2B5EF4-FFF2-40B4-BE49-F238E27FC236}">
                <a16:creationId xmlns:a16="http://schemas.microsoft.com/office/drawing/2014/main" id="{10F96C41-5694-4B38-B40C-74119B8DB6DA}"/>
              </a:ext>
            </a:extLst>
          </p:cNvPr>
          <p:cNvSpPr txBox="1"/>
          <p:nvPr/>
        </p:nvSpPr>
        <p:spPr>
          <a:xfrm>
            <a:off x="1361392" y="3082028"/>
            <a:ext cx="1256112" cy="307777"/>
          </a:xfrm>
          <a:prstGeom prst="rect">
            <a:avLst/>
          </a:prstGeom>
          <a:noFill/>
        </p:spPr>
        <p:txBody>
          <a:bodyPr wrap="square">
            <a:spAutoFit/>
          </a:bodyPr>
          <a:lstStyle/>
          <a:p>
            <a:pPr algn="ctr"/>
            <a:r>
              <a:rPr lang="en-US" altLang="ko-KR" sz="1400">
                <a:ea typeface="나눔바른고딕" panose="020B0603020101020101" pitchFamily="50" charset="-127"/>
              </a:rPr>
              <a:t>main()</a:t>
            </a:r>
            <a:endParaRPr lang="ko-KR" altLang="en-US" sz="1400"/>
          </a:p>
        </p:txBody>
      </p:sp>
      <p:sp>
        <p:nvSpPr>
          <p:cNvPr id="79" name="TextBox 78">
            <a:extLst>
              <a:ext uri="{FF2B5EF4-FFF2-40B4-BE49-F238E27FC236}">
                <a16:creationId xmlns:a16="http://schemas.microsoft.com/office/drawing/2014/main" id="{870E63C6-56A7-4FEC-BA8E-52C87633E84D}"/>
              </a:ext>
            </a:extLst>
          </p:cNvPr>
          <p:cNvSpPr txBox="1"/>
          <p:nvPr/>
        </p:nvSpPr>
        <p:spPr>
          <a:xfrm>
            <a:off x="4162127" y="2417534"/>
            <a:ext cx="1256112" cy="523220"/>
          </a:xfrm>
          <a:prstGeom prst="rect">
            <a:avLst/>
          </a:prstGeom>
          <a:noFill/>
        </p:spPr>
        <p:txBody>
          <a:bodyPr wrap="square">
            <a:spAutoFit/>
          </a:bodyPr>
          <a:lstStyle/>
          <a:p>
            <a:pPr algn="ctr"/>
            <a:r>
              <a:rPr lang="ko-KR" altLang="en-US" sz="1400">
                <a:ea typeface="나눔바른고딕" panose="020B0603020101020101" pitchFamily="50" charset="-127"/>
              </a:rPr>
              <a:t>초기화 작업</a:t>
            </a:r>
            <a:r>
              <a:rPr lang="en-US" altLang="ko-KR" sz="1400">
                <a:ea typeface="나눔바른고딕" panose="020B0603020101020101" pitchFamily="50" charset="-127"/>
              </a:rPr>
              <a:t>..</a:t>
            </a:r>
          </a:p>
          <a:p>
            <a:pPr algn="ctr"/>
            <a:r>
              <a:rPr lang="en-US" altLang="ko-KR" sz="1400">
                <a:ea typeface="나눔바른고딕" panose="020B0603020101020101" pitchFamily="50" charset="-127"/>
              </a:rPr>
              <a:t>…</a:t>
            </a:r>
            <a:endParaRPr lang="ko-KR" altLang="en-US" sz="1400"/>
          </a:p>
        </p:txBody>
      </p:sp>
      <p:sp>
        <p:nvSpPr>
          <p:cNvPr id="81" name="직사각형 80">
            <a:extLst>
              <a:ext uri="{FF2B5EF4-FFF2-40B4-BE49-F238E27FC236}">
                <a16:creationId xmlns:a16="http://schemas.microsoft.com/office/drawing/2014/main" id="{065A4E34-8DD4-4C05-BB22-93CC152E6665}"/>
              </a:ext>
            </a:extLst>
          </p:cNvPr>
          <p:cNvSpPr/>
          <p:nvPr/>
        </p:nvSpPr>
        <p:spPr>
          <a:xfrm>
            <a:off x="601004" y="4977989"/>
            <a:ext cx="930600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부트는</a:t>
            </a:r>
            <a:r>
              <a:rPr lang="en-US" altLang="ko-KR" sz="1200"/>
              <a:t> </a:t>
            </a:r>
            <a:r>
              <a:rPr lang="ko-KR" altLang="en-US" sz="1200"/>
              <a:t>스프링 컨테이너 객체 생성 및 초기화 작업을 자동으로 수행하며 여러 다양한 빈들을 자동설정에 의해 생성해 준다</a:t>
            </a:r>
            <a:endParaRPr lang="en-US" altLang="ko-KR" sz="1200"/>
          </a:p>
          <a:p>
            <a:pPr marL="171450" indent="-171450">
              <a:lnSpc>
                <a:spcPct val="150000"/>
              </a:lnSpc>
              <a:buFont typeface="Arial" panose="020B0604020202020204" pitchFamily="34" charset="0"/>
              <a:buChar char="•"/>
            </a:pPr>
            <a:r>
              <a:rPr lang="ko-KR" altLang="en-US" sz="1200"/>
              <a:t>스프링 부트는</a:t>
            </a:r>
            <a:r>
              <a:rPr lang="en-US" altLang="ko-KR" sz="1200"/>
              <a:t> </a:t>
            </a:r>
            <a:r>
              <a:rPr lang="ko-KR" altLang="en-US" sz="1200"/>
              <a:t>웹 어플리케이션 컨텍스트 하나만 생성해서 빈들을 관리한다</a:t>
            </a:r>
            <a:endParaRPr lang="en-US" altLang="ko-KR" sz="1200"/>
          </a:p>
          <a:p>
            <a:pPr marL="171450" indent="-171450">
              <a:lnSpc>
                <a:spcPct val="150000"/>
              </a:lnSpc>
              <a:buFont typeface="Arial" panose="020B0604020202020204" pitchFamily="34" charset="0"/>
              <a:buChar char="•"/>
            </a:pPr>
            <a:r>
              <a:rPr lang="ko-KR" altLang="en-US" sz="1200"/>
              <a:t>스프링 부트는 기본 스프링 프레임워크와는 달리 </a:t>
            </a:r>
            <a:r>
              <a:rPr lang="en-US" altLang="ko-KR" sz="1200"/>
              <a:t>DispatcherServlet </a:t>
            </a:r>
            <a:r>
              <a:rPr lang="ko-KR" altLang="en-US" sz="1200"/>
              <a:t>를 빈으로 등록해서 관리하고 있다</a:t>
            </a:r>
            <a:endParaRPr lang="en-US" altLang="ko-KR" sz="1200"/>
          </a:p>
        </p:txBody>
      </p:sp>
      <p:sp>
        <p:nvSpPr>
          <p:cNvPr id="31" name="TextBox 30">
            <a:extLst>
              <a:ext uri="{FF2B5EF4-FFF2-40B4-BE49-F238E27FC236}">
                <a16:creationId xmlns:a16="http://schemas.microsoft.com/office/drawing/2014/main" id="{37DA6E30-6020-4A4E-A75F-B78781AD449E}"/>
              </a:ext>
            </a:extLst>
          </p:cNvPr>
          <p:cNvSpPr txBox="1"/>
          <p:nvPr/>
        </p:nvSpPr>
        <p:spPr>
          <a:xfrm>
            <a:off x="4162127" y="3884952"/>
            <a:ext cx="1256112" cy="307777"/>
          </a:xfrm>
          <a:prstGeom prst="rect">
            <a:avLst/>
          </a:prstGeom>
          <a:noFill/>
        </p:spPr>
        <p:txBody>
          <a:bodyPr wrap="square">
            <a:spAutoFit/>
          </a:bodyPr>
          <a:lstStyle/>
          <a:p>
            <a:pPr algn="ctr"/>
            <a:r>
              <a:rPr lang="en-US" altLang="ko-KR" sz="1400" b="1">
                <a:ea typeface="나눔바른고딕" panose="020B0603020101020101" pitchFamily="50" charset="-127"/>
              </a:rPr>
              <a:t>…</a:t>
            </a:r>
            <a:endParaRPr lang="ko-KR" altLang="en-US" sz="1400" b="1"/>
          </a:p>
        </p:txBody>
      </p:sp>
    </p:spTree>
    <p:extLst>
      <p:ext uri="{BB962C8B-B14F-4D97-AF65-F5344CB8AC3E}">
        <p14:creationId xmlns:p14="http://schemas.microsoft.com/office/powerpoint/2010/main" val="9535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853940"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자바 웹 변천사</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37031" cy="1666162"/>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 Servlet</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모델</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1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JSP</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모델</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2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MVC</a:t>
            </a:r>
            <a:endParaRPr lang="ko-KR" altLang="en-US">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5342811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888279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Boot </a:t>
            </a:r>
            <a:r>
              <a:rPr lang="ko-KR" altLang="en-US" sz="1200"/>
              <a:t>는 </a:t>
            </a:r>
            <a:r>
              <a:rPr lang="en-US" altLang="ko-KR" sz="1200"/>
              <a:t>Servlet 3.0+ </a:t>
            </a:r>
            <a:r>
              <a:rPr lang="ko-KR" altLang="en-US" sz="1200"/>
              <a:t>컨텍스트를 프로그래밍 방식으로 구성하기 위해 </a:t>
            </a:r>
            <a:r>
              <a:rPr lang="en-US" altLang="ko-KR" sz="1200"/>
              <a:t>ServletContextInitializer </a:t>
            </a:r>
            <a:r>
              <a:rPr lang="ko-KR" altLang="en-US" sz="1200"/>
              <a:t>클래스가 제공 된다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0463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ServletContextInitializer</a:t>
            </a:r>
            <a:endParaRPr lang="ko-KR" altLang="en-US" b="1">
              <a:solidFill>
                <a:schemeClr val="accent1">
                  <a:lumMod val="75000"/>
                </a:schemeClr>
              </a:solidFill>
            </a:endParaRPr>
          </a:p>
        </p:txBody>
      </p:sp>
      <p:sp>
        <p:nvSpPr>
          <p:cNvPr id="2" name="Rectangle 1">
            <a:extLst>
              <a:ext uri="{FF2B5EF4-FFF2-40B4-BE49-F238E27FC236}">
                <a16:creationId xmlns:a16="http://schemas.microsoft.com/office/drawing/2014/main" id="{0F8C66C9-902B-45DC-B9EB-908ABA6BCE33}"/>
              </a:ext>
            </a:extLst>
          </p:cNvPr>
          <p:cNvSpPr>
            <a:spLocks noChangeArrowheads="1"/>
          </p:cNvSpPr>
          <p:nvPr/>
        </p:nvSpPr>
        <p:spPr bwMode="auto">
          <a:xfrm>
            <a:off x="643072" y="2442067"/>
            <a:ext cx="8448016"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@Configuration</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MyServletContextConfig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@Bean</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ServletContextInitializer </a:t>
            </a:r>
            <a:r>
              <a:rPr kumimoji="0" lang="ko-KR" altLang="ko-KR" sz="1200" b="0" i="0" u="none" strike="noStrike" cap="none" normalizeH="0" baseline="0">
                <a:ln>
                  <a:noFill/>
                </a:ln>
                <a:solidFill>
                  <a:srgbClr val="56A8F5"/>
                </a:solidFill>
                <a:effectLst/>
                <a:ea typeface="JetBrains Mono"/>
              </a:rPr>
              <a:t>initializer</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BCBEC4"/>
                </a:solidFill>
                <a:effectLst/>
                <a:ea typeface="JetBrains Mono"/>
              </a:rPr>
              <a:t>servletContext -&gt;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맑은 고딕" panose="020B0503020000020004" pitchFamily="50" charset="-127"/>
              </a:rPr>
              <a:t>필터 등록</a:t>
            </a:r>
            <a:br>
              <a:rPr kumimoji="0" lang="ko-KR" altLang="ko-KR" sz="1200" b="0" i="0" u="none" strike="noStrike" cap="none" normalizeH="0" baseline="0">
                <a:ln>
                  <a:noFill/>
                </a:ln>
                <a:solidFill>
                  <a:srgbClr val="7A7E85"/>
                </a:solidFill>
                <a:effectLst/>
                <a:ea typeface="맑은 고딕" panose="020B0503020000020004" pitchFamily="50" charset="-127"/>
              </a:rPr>
            </a:br>
            <a:r>
              <a:rPr kumimoji="0" lang="ko-KR" altLang="ko-KR" sz="1200" b="0" i="0" u="none" strike="noStrike" cap="none" normalizeH="0" baseline="0">
                <a:ln>
                  <a:noFill/>
                </a:ln>
                <a:solidFill>
                  <a:srgbClr val="7A7E85"/>
                </a:solidFill>
                <a:effectLst/>
                <a:ea typeface="맑은 고딕" panose="020B0503020000020004" pitchFamily="50" charset="-127"/>
              </a:rPr>
              <a:t>            </a:t>
            </a:r>
            <a:r>
              <a:rPr kumimoji="0" lang="ko-KR" altLang="ko-KR" sz="1200" b="0" i="0" u="none" strike="noStrike" cap="none" normalizeH="0" baseline="0">
                <a:ln>
                  <a:noFill/>
                </a:ln>
                <a:solidFill>
                  <a:srgbClr val="BCBEC4"/>
                </a:solidFill>
                <a:effectLst/>
                <a:ea typeface="JetBrains Mono"/>
              </a:rPr>
              <a:t>servletContext.addFilter(</a:t>
            </a:r>
            <a:r>
              <a:rPr kumimoji="0" lang="ko-KR" altLang="ko-KR" sz="1200" b="0" i="0" u="none" strike="noStrike" cap="none" normalizeH="0" baseline="0">
                <a:ln>
                  <a:noFill/>
                </a:ln>
                <a:solidFill>
                  <a:srgbClr val="6AAB73"/>
                </a:solidFill>
                <a:effectLst/>
                <a:ea typeface="JetBrains Mono"/>
              </a:rPr>
              <a:t>"myFilter"</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MyFilter())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.addMappingForUrlPatterns(</a:t>
            </a:r>
            <a:r>
              <a:rPr kumimoji="0" lang="ko-KR" altLang="ko-KR" sz="1200" b="0" i="0" u="none" strike="noStrike" cap="none" normalizeH="0" baseline="0">
                <a:ln>
                  <a:noFill/>
                </a:ln>
                <a:solidFill>
                  <a:srgbClr val="CF8E6D"/>
                </a:solidFill>
                <a:effectLst/>
                <a:ea typeface="JetBrains Mono"/>
              </a:rPr>
              <a:t>null</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false</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6AAB73"/>
                </a:solidFill>
                <a:effectLst/>
                <a:ea typeface="JetBrains Mono"/>
              </a:rPr>
              <a: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Servlet </a:t>
            </a:r>
            <a:r>
              <a:rPr kumimoji="0" lang="ko-KR" altLang="ko-KR" sz="1200" b="0" i="0" u="none" strike="noStrike" cap="none" normalizeH="0" baseline="0">
                <a:ln>
                  <a:noFill/>
                </a:ln>
                <a:solidFill>
                  <a:srgbClr val="7A7E85"/>
                </a:solidFill>
                <a:effectLst/>
                <a:ea typeface="맑은 고딕" panose="020B0503020000020004" pitchFamily="50" charset="-127"/>
              </a:rPr>
              <a:t>등록</a:t>
            </a:r>
            <a:br>
              <a:rPr kumimoji="0" lang="ko-KR" altLang="ko-KR" sz="1200" b="0" i="0" u="none" strike="noStrike" cap="none" normalizeH="0" baseline="0">
                <a:ln>
                  <a:noFill/>
                </a:ln>
                <a:solidFill>
                  <a:srgbClr val="7A7E85"/>
                </a:solidFill>
                <a:effectLst/>
                <a:ea typeface="맑은 고딕" panose="020B0503020000020004" pitchFamily="50" charset="-127"/>
              </a:rPr>
            </a:br>
            <a:r>
              <a:rPr kumimoji="0" lang="ko-KR" altLang="ko-KR" sz="1200" b="0" i="0" u="none" strike="noStrike" cap="none" normalizeH="0" baseline="0">
                <a:ln>
                  <a:noFill/>
                </a:ln>
                <a:solidFill>
                  <a:srgbClr val="7A7E85"/>
                </a:solidFill>
                <a:effectLst/>
                <a:ea typeface="맑은 고딕" panose="020B0503020000020004" pitchFamily="50" charset="-127"/>
              </a:rPr>
              <a:t>            </a:t>
            </a:r>
            <a:r>
              <a:rPr kumimoji="0" lang="ko-KR" altLang="ko-KR" sz="1200" b="0" i="0" u="none" strike="noStrike" cap="none" normalizeH="0" baseline="0">
                <a:ln>
                  <a:noFill/>
                </a:ln>
                <a:solidFill>
                  <a:srgbClr val="BCBEC4"/>
                </a:solidFill>
                <a:effectLst/>
                <a:ea typeface="JetBrains Mono"/>
              </a:rPr>
              <a:t>servletContext.addServlet(</a:t>
            </a:r>
            <a:r>
              <a:rPr kumimoji="0" lang="ko-KR" altLang="ko-KR" sz="1200" b="0" i="0" u="none" strike="noStrike" cap="none" normalizeH="0" baseline="0">
                <a:ln>
                  <a:noFill/>
                </a:ln>
                <a:solidFill>
                  <a:srgbClr val="6AAB73"/>
                </a:solidFill>
                <a:effectLst/>
                <a:ea typeface="JetBrains Mono"/>
              </a:rPr>
              <a:t>"myServlet"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MyServlet())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.addMapping(</a:t>
            </a:r>
            <a:r>
              <a:rPr kumimoji="0" lang="ko-KR" altLang="ko-KR" sz="1200" b="0" i="0" u="none" strike="noStrike" cap="none" normalizeH="0" baseline="0">
                <a:ln>
                  <a:noFill/>
                </a:ln>
                <a:solidFill>
                  <a:srgbClr val="6AAB73"/>
                </a:solidFill>
                <a:effectLst/>
                <a:ea typeface="JetBrains Mono"/>
              </a:rPr>
              <a:t>"/myServlet"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8" name="왼쪽 중괄호 6">
            <a:extLst>
              <a:ext uri="{FF2B5EF4-FFF2-40B4-BE49-F238E27FC236}">
                <a16:creationId xmlns:a16="http://schemas.microsoft.com/office/drawing/2014/main" id="{E1B3C634-2927-4981-8A90-49287893623E}"/>
              </a:ext>
            </a:extLst>
          </p:cNvPr>
          <p:cNvSpPr/>
          <p:nvPr/>
        </p:nvSpPr>
        <p:spPr>
          <a:xfrm flipH="1">
            <a:off x="5814899" y="4239987"/>
            <a:ext cx="177582" cy="1774678"/>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D503819-A865-4424-88F0-990900CE4BC4}"/>
              </a:ext>
            </a:extLst>
          </p:cNvPr>
          <p:cNvSpPr txBox="1"/>
          <p:nvPr/>
        </p:nvSpPr>
        <p:spPr>
          <a:xfrm>
            <a:off x="6047078" y="4978564"/>
            <a:ext cx="2941063" cy="246221"/>
          </a:xfrm>
          <a:prstGeom prst="rect">
            <a:avLst/>
          </a:prstGeom>
          <a:noFill/>
        </p:spPr>
        <p:txBody>
          <a:bodyPr wrap="square">
            <a:spAutoFit/>
          </a:bodyPr>
          <a:lstStyle/>
          <a:p>
            <a:r>
              <a:rPr lang="ko-KR" altLang="en-US" sz="1000">
                <a:solidFill>
                  <a:srgbClr val="FFFF00"/>
                </a:solidFill>
                <a:ea typeface="나눔바른고딕" panose="020B0603020101020101"/>
              </a:rPr>
              <a:t>프로그래밍 방식으로 </a:t>
            </a:r>
            <a:r>
              <a:rPr lang="en-US" altLang="ko-KR" sz="1000">
                <a:solidFill>
                  <a:srgbClr val="FFFF00"/>
                </a:solidFill>
                <a:ea typeface="나눔바른고딕" panose="020B0603020101020101"/>
              </a:rPr>
              <a:t>Servlet, </a:t>
            </a:r>
            <a:r>
              <a:rPr lang="ko-KR" altLang="en-US" sz="1000">
                <a:solidFill>
                  <a:srgbClr val="FFFF00"/>
                </a:solidFill>
                <a:ea typeface="나눔바른고딕" panose="020B0603020101020101"/>
              </a:rPr>
              <a:t>필터</a:t>
            </a:r>
            <a:r>
              <a:rPr lang="en-US" altLang="ko-KR" sz="1000">
                <a:solidFill>
                  <a:srgbClr val="FFFF00"/>
                </a:solidFill>
                <a:ea typeface="나눔바른고딕" panose="020B0603020101020101"/>
              </a:rPr>
              <a:t>, </a:t>
            </a:r>
            <a:r>
              <a:rPr lang="ko-KR" altLang="en-US" sz="1000">
                <a:solidFill>
                  <a:srgbClr val="FFFF00"/>
                </a:solidFill>
                <a:ea typeface="나눔바른고딕" panose="020B0603020101020101"/>
              </a:rPr>
              <a:t>리스너 등록</a:t>
            </a:r>
            <a:endParaRPr lang="ko-KR" altLang="en-US" sz="1000">
              <a:solidFill>
                <a:srgbClr val="FFFF00"/>
              </a:solidFill>
            </a:endParaRPr>
          </a:p>
        </p:txBody>
      </p:sp>
      <p:sp>
        <p:nvSpPr>
          <p:cNvPr id="3" name="Rectangle 1">
            <a:extLst>
              <a:ext uri="{FF2B5EF4-FFF2-40B4-BE49-F238E27FC236}">
                <a16:creationId xmlns:a16="http://schemas.microsoft.com/office/drawing/2014/main" id="{6B524427-E470-3E5E-894B-0FD0D777780F}"/>
              </a:ext>
            </a:extLst>
          </p:cNvPr>
          <p:cNvSpPr>
            <a:spLocks noChangeArrowheads="1"/>
          </p:cNvSpPr>
          <p:nvPr/>
        </p:nvSpPr>
        <p:spPr bwMode="auto">
          <a:xfrm>
            <a:off x="643072" y="1011644"/>
            <a:ext cx="8448016"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@FunctionalInterface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ServletContextInitializer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onStartup</a:t>
            </a:r>
            <a:r>
              <a:rPr kumimoji="0" lang="ko-KR" altLang="ko-KR" sz="1200" b="0" i="0" u="none" strike="noStrike" cap="none" normalizeH="0" baseline="0">
                <a:ln>
                  <a:noFill/>
                </a:ln>
                <a:solidFill>
                  <a:srgbClr val="BCBEC4"/>
                </a:solidFill>
                <a:effectLst/>
                <a:latin typeface="Arial Unicode MS"/>
                <a:ea typeface="JetBrains Mono"/>
              </a:rPr>
              <a:t>(ServletContext servletContext)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5053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39721" y="2921169"/>
            <a:ext cx="6112571"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초기화 클래스들 </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초기화</a:t>
            </a:r>
            <a:r>
              <a:rPr lang="en-US" altLang="ko-KR" sz="1400">
                <a:solidFill>
                  <a:schemeClr val="accent1">
                    <a:lumMod val="75000"/>
                  </a:schemeClr>
                </a:solidFill>
              </a:rPr>
              <a:t>-</a:t>
            </a:r>
            <a:r>
              <a:rPr lang="ko-KR" altLang="en-US" sz="1400">
                <a:solidFill>
                  <a:schemeClr val="accent1">
                    <a:lumMod val="75000"/>
                  </a:schemeClr>
                </a:solidFill>
              </a:rPr>
              <a:t>클래스들</a:t>
            </a:r>
          </a:p>
        </p:txBody>
      </p:sp>
    </p:spTree>
    <p:extLst>
      <p:ext uri="{BB962C8B-B14F-4D97-AF65-F5344CB8AC3E}">
        <p14:creationId xmlns:p14="http://schemas.microsoft.com/office/powerpoint/2010/main" val="31679382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부트는 웹 </a:t>
            </a:r>
            <a:r>
              <a:rPr lang="en-US" altLang="ko-KR" sz="1200"/>
              <a:t>MVC </a:t>
            </a:r>
            <a:r>
              <a:rPr lang="ko-KR" altLang="en-US" sz="1200"/>
              <a:t>초기화와 실행을 위한 여러 빈들을 생성하고 초기 값들을 설정하기 위한 여러 클래스들을 정의하고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p>
        </p:txBody>
      </p:sp>
      <p:sp>
        <p:nvSpPr>
          <p:cNvPr id="4" name="직사각형 3">
            <a:extLst>
              <a:ext uri="{FF2B5EF4-FFF2-40B4-BE49-F238E27FC236}">
                <a16:creationId xmlns:a16="http://schemas.microsoft.com/office/drawing/2014/main" id="{E4393F49-ACCC-405A-B0FF-1B28282CC398}"/>
              </a:ext>
            </a:extLst>
          </p:cNvPr>
          <p:cNvSpPr/>
          <p:nvPr/>
        </p:nvSpPr>
        <p:spPr>
          <a:xfrm>
            <a:off x="198756" y="1413858"/>
            <a:ext cx="25581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WebMvcProperties</a:t>
            </a:r>
            <a:endParaRPr lang="ko-KR" altLang="en-US" b="1">
              <a:solidFill>
                <a:schemeClr val="accent1">
                  <a:lumMod val="75000"/>
                </a:schemeClr>
              </a:solidFill>
            </a:endParaRPr>
          </a:p>
        </p:txBody>
      </p:sp>
      <p:sp>
        <p:nvSpPr>
          <p:cNvPr id="17" name="직사각형 16">
            <a:extLst>
              <a:ext uri="{FF2B5EF4-FFF2-40B4-BE49-F238E27FC236}">
                <a16:creationId xmlns:a16="http://schemas.microsoft.com/office/drawing/2014/main" id="{44BC013F-46BE-4E40-9BC8-F015BF5254E3}"/>
              </a:ext>
            </a:extLst>
          </p:cNvPr>
          <p:cNvSpPr/>
          <p:nvPr/>
        </p:nvSpPr>
        <p:spPr>
          <a:xfrm>
            <a:off x="371675" y="1802580"/>
            <a:ext cx="660060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a:t>
            </a:r>
            <a:r>
              <a:rPr lang="en-US" altLang="ko-KR" sz="1200"/>
              <a:t>MVC </a:t>
            </a:r>
            <a:r>
              <a:rPr lang="ko-KR" altLang="en-US" sz="1200"/>
              <a:t>의 여러 속성들을 환경설정파일</a:t>
            </a:r>
            <a:r>
              <a:rPr lang="en-US" altLang="ko-KR" sz="1200"/>
              <a:t>(properties, yml) </a:t>
            </a:r>
            <a:r>
              <a:rPr lang="ko-KR" altLang="en-US" sz="1200"/>
              <a:t>을</a:t>
            </a:r>
            <a:r>
              <a:rPr lang="en-US" altLang="ko-KR" sz="1200"/>
              <a:t> </a:t>
            </a:r>
            <a:r>
              <a:rPr lang="ko-KR" altLang="en-US" sz="1200"/>
              <a:t>통해 설정할 수 있다</a:t>
            </a:r>
            <a:endParaRPr lang="en-US" altLang="ko-KR" sz="1200"/>
          </a:p>
        </p:txBody>
      </p:sp>
      <p:grpSp>
        <p:nvGrpSpPr>
          <p:cNvPr id="12" name="그룹 11">
            <a:extLst>
              <a:ext uri="{FF2B5EF4-FFF2-40B4-BE49-F238E27FC236}">
                <a16:creationId xmlns:a16="http://schemas.microsoft.com/office/drawing/2014/main" id="{5214C421-2135-424D-AEC7-D314B4E0874F}"/>
              </a:ext>
            </a:extLst>
          </p:cNvPr>
          <p:cNvGrpSpPr/>
          <p:nvPr/>
        </p:nvGrpSpPr>
        <p:grpSpPr>
          <a:xfrm>
            <a:off x="648143" y="2165946"/>
            <a:ext cx="5789516" cy="1837041"/>
            <a:chOff x="648143" y="2409503"/>
            <a:chExt cx="5789516" cy="1837041"/>
          </a:xfrm>
        </p:grpSpPr>
        <p:sp>
          <p:nvSpPr>
            <p:cNvPr id="10" name="Rectangle 3">
              <a:extLst>
                <a:ext uri="{FF2B5EF4-FFF2-40B4-BE49-F238E27FC236}">
                  <a16:creationId xmlns:a16="http://schemas.microsoft.com/office/drawing/2014/main" id="{4060AAE0-668B-4122-BF67-AE6C3AF996C0}"/>
                </a:ext>
              </a:extLst>
            </p:cNvPr>
            <p:cNvSpPr>
              <a:spLocks noChangeArrowheads="1"/>
            </p:cNvSpPr>
            <p:nvPr/>
          </p:nvSpPr>
          <p:spPr bwMode="auto">
            <a:xfrm>
              <a:off x="649611" y="2409503"/>
              <a:ext cx="5788048"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mj-lt"/>
                  <a:ea typeface="JetBrains Mono"/>
                </a:rPr>
                <a:t>@ConfigurationProperties</a:t>
              </a:r>
              <a:r>
                <a:rPr kumimoji="0" lang="ko-KR" altLang="ko-KR" sz="1100" b="0" i="0" u="none" strike="noStrike" cap="none" normalizeH="0" baseline="0">
                  <a:ln>
                    <a:noFill/>
                  </a:ln>
                  <a:solidFill>
                    <a:srgbClr val="BCBEC4"/>
                  </a:solidFill>
                  <a:effectLst/>
                  <a:latin typeface="+mj-lt"/>
                  <a:ea typeface="JetBrains Mono"/>
                </a:rPr>
                <a:t>(prefix = </a:t>
              </a:r>
              <a:r>
                <a:rPr kumimoji="0" lang="ko-KR" altLang="ko-KR" sz="1100" b="0" i="0" u="none" strike="noStrike" cap="none" normalizeH="0" baseline="0">
                  <a:ln>
                    <a:noFill/>
                  </a:ln>
                  <a:solidFill>
                    <a:srgbClr val="6AAB73"/>
                  </a:solidFill>
                  <a:effectLst/>
                  <a:latin typeface="+mj-lt"/>
                  <a:ea typeface="JetBrains Mono"/>
                </a:rPr>
                <a:t>"spring.mvc"</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CF8E6D"/>
                  </a:solidFill>
                  <a:effectLst/>
                  <a:latin typeface="+mj-lt"/>
                  <a:ea typeface="JetBrains Mono"/>
                </a:rPr>
                <a:t>public class </a:t>
              </a:r>
              <a:r>
                <a:rPr kumimoji="0" lang="ko-KR" altLang="ko-KR" sz="1100" b="0" i="0" u="none" strike="noStrike" cap="none" normalizeH="0" baseline="0">
                  <a:ln>
                    <a:noFill/>
                  </a:ln>
                  <a:solidFill>
                    <a:srgbClr val="BCBEC4"/>
                  </a:solidFill>
                  <a:effectLst/>
                  <a:latin typeface="+mj-lt"/>
                  <a:ea typeface="JetBrains Mono"/>
                </a:rPr>
                <a:t>WebMvcProperties {</a:t>
              </a:r>
              <a:endParaRPr kumimoji="0" lang="en-US" altLang="ko-KR" sz="11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   …</a:t>
              </a: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BCBEC4"/>
                </a:solidFill>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BCBEC4"/>
                </a:solidFill>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a:t>
              </a:r>
              <a:endParaRPr kumimoji="0" lang="ko-KR" altLang="ko-KR" sz="1100" b="0" i="0" u="none" strike="noStrike" cap="none" normalizeH="0" baseline="0">
                <a:ln>
                  <a:noFill/>
                </a:ln>
                <a:solidFill>
                  <a:schemeClr val="tx1"/>
                </a:solidFill>
                <a:effectLst/>
                <a:latin typeface="+mj-lt"/>
              </a:endParaRPr>
            </a:p>
          </p:txBody>
        </p:sp>
        <p:sp>
          <p:nvSpPr>
            <p:cNvPr id="11" name="Rectangle 4">
              <a:extLst>
                <a:ext uri="{FF2B5EF4-FFF2-40B4-BE49-F238E27FC236}">
                  <a16:creationId xmlns:a16="http://schemas.microsoft.com/office/drawing/2014/main" id="{7A476449-9CDE-496A-9E28-966A291F7890}"/>
                </a:ext>
              </a:extLst>
            </p:cNvPr>
            <p:cNvSpPr>
              <a:spLocks noChangeArrowheads="1"/>
            </p:cNvSpPr>
            <p:nvPr/>
          </p:nvSpPr>
          <p:spPr bwMode="auto">
            <a:xfrm>
              <a:off x="648143" y="3150875"/>
              <a:ext cx="5788048"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private final </a:t>
              </a:r>
              <a:r>
                <a:rPr kumimoji="0" lang="en-US" altLang="ko-KR" sz="1100" b="0" i="0" u="none" strike="noStrike" cap="none" normalizeH="0" baseline="0">
                  <a:ln>
                    <a:noFill/>
                  </a:ln>
                  <a:solidFill>
                    <a:srgbClr val="BCBEC4"/>
                  </a:solidFill>
                  <a:effectLst/>
                  <a:ea typeface="JetBrains Mono"/>
                </a:rPr>
                <a:t>View</a:t>
              </a:r>
              <a:r>
                <a:rPr kumimoji="0" lang="ko-KR" altLang="ko-KR" sz="1100" b="0" i="0" u="none" strike="noStrike" cap="none" normalizeH="0" baseline="0">
                  <a:ln>
                    <a:noFill/>
                  </a:ln>
                  <a:solidFill>
                    <a:srgbClr val="BCBEC4"/>
                  </a:solidFill>
                  <a:effectLst/>
                  <a:ea typeface="JetBrains Mono"/>
                </a:rPr>
                <a:t> </a:t>
              </a:r>
              <a:r>
                <a:rPr lang="en-US" altLang="ko-KR" sz="1100">
                  <a:solidFill>
                    <a:srgbClr val="C77DBB"/>
                  </a:solidFill>
                  <a:ea typeface="JetBrains Mono"/>
                </a:rPr>
                <a:t>view</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View</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Servlet </a:t>
              </a:r>
              <a:r>
                <a:rPr kumimoji="0" lang="ko-KR" altLang="ko-KR" sz="1100" b="0" i="0" u="none" strike="noStrike" cap="none" normalizeH="0" baseline="0">
                  <a:ln>
                    <a:noFill/>
                  </a:ln>
                  <a:solidFill>
                    <a:srgbClr val="C77DBB"/>
                  </a:solidFill>
                  <a:effectLst/>
                  <a:ea typeface="JetBrains Mono"/>
                </a:rPr>
                <a:t>servlet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a:t>
              </a:r>
              <a:endParaRPr kumimoji="0" lang="ko-KR" altLang="ko-KR" sz="1100" b="0" i="0" u="none" strike="noStrike" cap="none" normalizeH="0" baseline="0">
                <a:ln>
                  <a:noFill/>
                </a:ln>
                <a:solidFill>
                  <a:schemeClr val="tx1"/>
                </a:solidFill>
                <a:effectLst/>
              </a:endParaRPr>
            </a:p>
          </p:txBody>
        </p:sp>
      </p:grpSp>
      <p:sp>
        <p:nvSpPr>
          <p:cNvPr id="18" name="Rectangle 5">
            <a:extLst>
              <a:ext uri="{FF2B5EF4-FFF2-40B4-BE49-F238E27FC236}">
                <a16:creationId xmlns:a16="http://schemas.microsoft.com/office/drawing/2014/main" id="{28830F9A-3E48-4CA8-BC1A-A7D20EFE7338}"/>
              </a:ext>
            </a:extLst>
          </p:cNvPr>
          <p:cNvSpPr>
            <a:spLocks noChangeArrowheads="1"/>
          </p:cNvSpPr>
          <p:nvPr/>
        </p:nvSpPr>
        <p:spPr bwMode="auto">
          <a:xfrm>
            <a:off x="648143" y="4559705"/>
            <a:ext cx="5788048"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spring</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mvc</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view</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prefix</a:t>
            </a:r>
            <a:r>
              <a:rPr kumimoji="0" lang="ko-KR" altLang="ko-KR" sz="1100" b="0" i="0" u="none" strike="noStrike" cap="none" normalizeH="0" baseline="0">
                <a:ln>
                  <a:noFill/>
                </a:ln>
                <a:solidFill>
                  <a:srgbClr val="BCBEC4"/>
                </a:solidFill>
                <a:effectLst/>
                <a:ea typeface="JetBrains Mono"/>
              </a:rPr>
              <a:t>: /WEB-INF/views/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suffix</a:t>
            </a:r>
            <a:r>
              <a:rPr kumimoji="0" lang="ko-KR" altLang="ko-KR" sz="1100" b="0" i="0" u="none" strike="noStrike" cap="none" normalizeH="0" baseline="0">
                <a:ln>
                  <a:noFill/>
                </a:ln>
                <a:solidFill>
                  <a:srgbClr val="BCBEC4"/>
                </a:solidFill>
                <a:effectLst/>
                <a:ea typeface="JetBrains Mono"/>
              </a:rPr>
              <a:t>: .jsp</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servlet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load-on-startup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1</a:t>
            </a:r>
            <a:endParaRPr kumimoji="0" lang="ko-KR" altLang="ko-KR" sz="1100" b="0" i="0" u="none" strike="noStrike" cap="none" normalizeH="0" baseline="0">
              <a:ln>
                <a:noFill/>
              </a:ln>
              <a:solidFill>
                <a:schemeClr val="tx1"/>
              </a:solidFill>
              <a:effectLst/>
            </a:endParaRPr>
          </a:p>
        </p:txBody>
      </p:sp>
      <p:sp>
        <p:nvSpPr>
          <p:cNvPr id="23" name="직사각형 22">
            <a:extLst>
              <a:ext uri="{FF2B5EF4-FFF2-40B4-BE49-F238E27FC236}">
                <a16:creationId xmlns:a16="http://schemas.microsoft.com/office/drawing/2014/main" id="{01EA9CC0-0D38-4191-A0F1-58C742394682}"/>
              </a:ext>
            </a:extLst>
          </p:cNvPr>
          <p:cNvSpPr/>
          <p:nvPr/>
        </p:nvSpPr>
        <p:spPr>
          <a:xfrm>
            <a:off x="370207" y="4268451"/>
            <a:ext cx="1547620" cy="276999"/>
          </a:xfrm>
          <a:prstGeom prst="rect">
            <a:avLst/>
          </a:prstGeom>
        </p:spPr>
        <p:txBody>
          <a:bodyPr wrap="square">
            <a:spAutoFit/>
          </a:bodyPr>
          <a:lstStyle/>
          <a:p>
            <a:pPr marL="171450" indent="-171450">
              <a:buFont typeface="Arial" panose="020B0604020202020204" pitchFamily="34" charset="0"/>
              <a:buChar char="•"/>
            </a:pPr>
            <a:r>
              <a:rPr lang="en-US" altLang="ko-KR" sz="1200"/>
              <a:t>application.yml</a:t>
            </a:r>
          </a:p>
        </p:txBody>
      </p:sp>
      <p:sp>
        <p:nvSpPr>
          <p:cNvPr id="20" name="화살표: 아래쪽 19">
            <a:extLst>
              <a:ext uri="{FF2B5EF4-FFF2-40B4-BE49-F238E27FC236}">
                <a16:creationId xmlns:a16="http://schemas.microsoft.com/office/drawing/2014/main" id="{C90B1FB5-C192-4426-A91C-5F741A8662C0}"/>
              </a:ext>
            </a:extLst>
          </p:cNvPr>
          <p:cNvSpPr/>
          <p:nvPr/>
        </p:nvSpPr>
        <p:spPr>
          <a:xfrm>
            <a:off x="3419316" y="4108248"/>
            <a:ext cx="252663" cy="27699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21579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445211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DispatcherServletAutoConfiguration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575657" y="760969"/>
            <a:ext cx="330462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a typeface="나눔바른고딕" panose="020B0603020101020101"/>
              </a:rPr>
              <a:t>DispatcherServletAutoConfiguration</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B6E4B55-5E3A-4738-930C-4E25EC44D95C}"/>
              </a:ext>
            </a:extLst>
          </p:cNvPr>
          <p:cNvSpPr/>
          <p:nvPr/>
        </p:nvSpPr>
        <p:spPr>
          <a:xfrm>
            <a:off x="1191402" y="1658412"/>
            <a:ext cx="266765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DispatcherServletConfiguration</a:t>
            </a:r>
            <a:endParaRPr lang="ko-KR" altLang="en-US" sz="1200">
              <a:solidFill>
                <a:schemeClr val="tx1"/>
              </a:solidFill>
              <a:ea typeface="나눔바른고딕" panose="020B0603020101020101"/>
            </a:endParaRPr>
          </a:p>
        </p:txBody>
      </p:sp>
      <p:sp>
        <p:nvSpPr>
          <p:cNvPr id="7" name="모서리가 둥근 직사각형 38">
            <a:extLst>
              <a:ext uri="{FF2B5EF4-FFF2-40B4-BE49-F238E27FC236}">
                <a16:creationId xmlns:a16="http://schemas.microsoft.com/office/drawing/2014/main" id="{AE2F4EAF-9F0A-4FA8-9CF9-EBAD38D5F8D7}"/>
              </a:ext>
            </a:extLst>
          </p:cNvPr>
          <p:cNvSpPr/>
          <p:nvPr/>
        </p:nvSpPr>
        <p:spPr>
          <a:xfrm>
            <a:off x="1191402" y="2514689"/>
            <a:ext cx="266765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DispatcherServletRegistrationBean</a:t>
            </a:r>
            <a:endParaRPr lang="ko-KR" altLang="en-US" sz="1200">
              <a:solidFill>
                <a:schemeClr val="tx1"/>
              </a:solidFill>
              <a:ea typeface="나눔바른고딕" panose="020B0603020101020101"/>
            </a:endParaRPr>
          </a:p>
        </p:txBody>
      </p:sp>
      <p:cxnSp>
        <p:nvCxnSpPr>
          <p:cNvPr id="3" name="연결선: 꺾임 2">
            <a:extLst>
              <a:ext uri="{FF2B5EF4-FFF2-40B4-BE49-F238E27FC236}">
                <a16:creationId xmlns:a16="http://schemas.microsoft.com/office/drawing/2014/main" id="{E2330E29-4A4E-4700-BD04-36DE2422F0A1}"/>
              </a:ext>
            </a:extLst>
          </p:cNvPr>
          <p:cNvCxnSpPr>
            <a:cxnSpLocks/>
            <a:endCxn id="6" idx="1"/>
          </p:cNvCxnSpPr>
          <p:nvPr/>
        </p:nvCxnSpPr>
        <p:spPr>
          <a:xfrm rot="16200000" flipH="1">
            <a:off x="621495" y="1310149"/>
            <a:ext cx="675797"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연결선: 꺾임 8">
            <a:extLst>
              <a:ext uri="{FF2B5EF4-FFF2-40B4-BE49-F238E27FC236}">
                <a16:creationId xmlns:a16="http://schemas.microsoft.com/office/drawing/2014/main" id="{FDDA8F03-1820-40B3-89DD-91B25F69F44F}"/>
              </a:ext>
            </a:extLst>
          </p:cNvPr>
          <p:cNvCxnSpPr>
            <a:endCxn id="7" idx="1"/>
          </p:cNvCxnSpPr>
          <p:nvPr/>
        </p:nvCxnSpPr>
        <p:spPr>
          <a:xfrm rot="16200000" flipH="1">
            <a:off x="247146" y="1792077"/>
            <a:ext cx="1424495"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79930E-3A18-4D30-81F8-28886A66B488}"/>
              </a:ext>
            </a:extLst>
          </p:cNvPr>
          <p:cNvSpPr txBox="1"/>
          <p:nvPr/>
        </p:nvSpPr>
        <p:spPr>
          <a:xfrm>
            <a:off x="3948663" y="881469"/>
            <a:ext cx="3503996" cy="307777"/>
          </a:xfrm>
          <a:prstGeom prst="rect">
            <a:avLst/>
          </a:prstGeom>
          <a:noFill/>
        </p:spPr>
        <p:txBody>
          <a:bodyPr wrap="square">
            <a:spAutoFit/>
          </a:bodyPr>
          <a:lstStyle/>
          <a:p>
            <a:r>
              <a:rPr lang="en-US" altLang="ko-KR" sz="1400">
                <a:solidFill>
                  <a:srgbClr val="FF0000"/>
                </a:solidFill>
              </a:rPr>
              <a:t>DispatcherServlet</a:t>
            </a:r>
            <a:r>
              <a:rPr lang="ko-KR" altLang="en-US" sz="1400">
                <a:solidFill>
                  <a:srgbClr val="FF0000"/>
                </a:solidFill>
              </a:rPr>
              <a:t> 자동 설정 클래스 </a:t>
            </a:r>
          </a:p>
        </p:txBody>
      </p:sp>
      <p:sp>
        <p:nvSpPr>
          <p:cNvPr id="15" name="TextBox 14">
            <a:extLst>
              <a:ext uri="{FF2B5EF4-FFF2-40B4-BE49-F238E27FC236}">
                <a16:creationId xmlns:a16="http://schemas.microsoft.com/office/drawing/2014/main" id="{EE5134CA-4A61-4458-8D6F-B6B4AC9A7D0F}"/>
              </a:ext>
            </a:extLst>
          </p:cNvPr>
          <p:cNvSpPr txBox="1"/>
          <p:nvPr/>
        </p:nvSpPr>
        <p:spPr>
          <a:xfrm>
            <a:off x="3948663" y="1719412"/>
            <a:ext cx="2355366" cy="307777"/>
          </a:xfrm>
          <a:prstGeom prst="rect">
            <a:avLst/>
          </a:prstGeom>
          <a:noFill/>
        </p:spPr>
        <p:txBody>
          <a:bodyPr wrap="square">
            <a:spAutoFit/>
          </a:bodyPr>
          <a:lstStyle/>
          <a:p>
            <a:r>
              <a:rPr lang="en-US" altLang="ko-KR" sz="1400">
                <a:solidFill>
                  <a:srgbClr val="FF0000"/>
                </a:solidFill>
              </a:rPr>
              <a:t>DispatcherServlet </a:t>
            </a:r>
            <a:r>
              <a:rPr lang="ko-KR" altLang="en-US" sz="1400">
                <a:solidFill>
                  <a:srgbClr val="FF0000"/>
                </a:solidFill>
              </a:rPr>
              <a:t>빈 등록</a:t>
            </a:r>
          </a:p>
        </p:txBody>
      </p:sp>
      <p:sp>
        <p:nvSpPr>
          <p:cNvPr id="16" name="TextBox 15">
            <a:extLst>
              <a:ext uri="{FF2B5EF4-FFF2-40B4-BE49-F238E27FC236}">
                <a16:creationId xmlns:a16="http://schemas.microsoft.com/office/drawing/2014/main" id="{18A69E71-662D-40D1-989D-78F9600638F7}"/>
              </a:ext>
            </a:extLst>
          </p:cNvPr>
          <p:cNvSpPr txBox="1"/>
          <p:nvPr/>
        </p:nvSpPr>
        <p:spPr>
          <a:xfrm>
            <a:off x="3948664" y="2582445"/>
            <a:ext cx="2667650" cy="307777"/>
          </a:xfrm>
          <a:prstGeom prst="rect">
            <a:avLst/>
          </a:prstGeom>
          <a:noFill/>
        </p:spPr>
        <p:txBody>
          <a:bodyPr wrap="square">
            <a:spAutoFit/>
          </a:bodyPr>
          <a:lstStyle/>
          <a:p>
            <a:r>
              <a:rPr lang="en-US" altLang="ko-KR" sz="1400">
                <a:solidFill>
                  <a:srgbClr val="FF0000"/>
                </a:solidFill>
              </a:rPr>
              <a:t>DispatcherServlet </a:t>
            </a:r>
            <a:r>
              <a:rPr lang="ko-KR" altLang="en-US" sz="1400">
                <a:solidFill>
                  <a:srgbClr val="FF0000"/>
                </a:solidFill>
              </a:rPr>
              <a:t>서블릿 등록</a:t>
            </a:r>
          </a:p>
        </p:txBody>
      </p:sp>
      <p:pic>
        <p:nvPicPr>
          <p:cNvPr id="13" name="그림 12">
            <a:extLst>
              <a:ext uri="{FF2B5EF4-FFF2-40B4-BE49-F238E27FC236}">
                <a16:creationId xmlns:a16="http://schemas.microsoft.com/office/drawing/2014/main" id="{EA769367-AB5E-4741-A51A-9871F40A5FBE}"/>
              </a:ext>
            </a:extLst>
          </p:cNvPr>
          <p:cNvPicPr>
            <a:picLocks noChangeAspect="1"/>
          </p:cNvPicPr>
          <p:nvPr/>
        </p:nvPicPr>
        <p:blipFill>
          <a:blip r:embed="rId3"/>
          <a:stretch>
            <a:fillRect/>
          </a:stretch>
        </p:blipFill>
        <p:spPr>
          <a:xfrm>
            <a:off x="6616314" y="2610856"/>
            <a:ext cx="4470555" cy="1856475"/>
          </a:xfrm>
          <a:prstGeom prst="rect">
            <a:avLst/>
          </a:prstGeom>
        </p:spPr>
      </p:pic>
      <p:sp>
        <p:nvSpPr>
          <p:cNvPr id="17" name="직사각형 16">
            <a:extLst>
              <a:ext uri="{FF2B5EF4-FFF2-40B4-BE49-F238E27FC236}">
                <a16:creationId xmlns:a16="http://schemas.microsoft.com/office/drawing/2014/main" id="{E77009A6-FC71-456D-90F7-B704C04A854D}"/>
              </a:ext>
            </a:extLst>
          </p:cNvPr>
          <p:cNvSpPr/>
          <p:nvPr/>
        </p:nvSpPr>
        <p:spPr>
          <a:xfrm>
            <a:off x="902536" y="5472172"/>
            <a:ext cx="1845396" cy="101553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72490C5-2D54-4B50-B352-50461F250B1C}"/>
              </a:ext>
            </a:extLst>
          </p:cNvPr>
          <p:cNvSpPr txBox="1"/>
          <p:nvPr/>
        </p:nvSpPr>
        <p:spPr>
          <a:xfrm>
            <a:off x="902536" y="5157241"/>
            <a:ext cx="1741330" cy="307777"/>
          </a:xfrm>
          <a:prstGeom prst="rect">
            <a:avLst/>
          </a:prstGeom>
          <a:noFill/>
        </p:spPr>
        <p:txBody>
          <a:bodyPr wrap="square">
            <a:spAutoFit/>
          </a:bodyPr>
          <a:lstStyle/>
          <a:p>
            <a:pPr algn="ctr"/>
            <a:r>
              <a:rPr lang="en-US" altLang="ko-KR" sz="1400"/>
              <a:t>Spring Container</a:t>
            </a:r>
            <a:endParaRPr lang="ko-KR" altLang="en-US" sz="1400"/>
          </a:p>
        </p:txBody>
      </p:sp>
      <p:sp>
        <p:nvSpPr>
          <p:cNvPr id="21" name="모서리가 둥근 직사각형 38">
            <a:extLst>
              <a:ext uri="{FF2B5EF4-FFF2-40B4-BE49-F238E27FC236}">
                <a16:creationId xmlns:a16="http://schemas.microsoft.com/office/drawing/2014/main" id="{6CB3D783-A746-471E-83D9-D2FC843E1663}"/>
              </a:ext>
            </a:extLst>
          </p:cNvPr>
          <p:cNvSpPr/>
          <p:nvPr/>
        </p:nvSpPr>
        <p:spPr>
          <a:xfrm>
            <a:off x="1058261" y="5707390"/>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sp>
        <p:nvSpPr>
          <p:cNvPr id="23" name="직사각형 22">
            <a:extLst>
              <a:ext uri="{FF2B5EF4-FFF2-40B4-BE49-F238E27FC236}">
                <a16:creationId xmlns:a16="http://schemas.microsoft.com/office/drawing/2014/main" id="{FB3D1E5C-DFEB-45FA-9D6F-F0F33A3D733D}"/>
              </a:ext>
            </a:extLst>
          </p:cNvPr>
          <p:cNvSpPr/>
          <p:nvPr/>
        </p:nvSpPr>
        <p:spPr>
          <a:xfrm>
            <a:off x="3880280" y="5472172"/>
            <a:ext cx="1845396" cy="101553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C7B56BC8-C115-4790-8D83-560263A10355}"/>
              </a:ext>
            </a:extLst>
          </p:cNvPr>
          <p:cNvSpPr txBox="1"/>
          <p:nvPr/>
        </p:nvSpPr>
        <p:spPr>
          <a:xfrm>
            <a:off x="3932313" y="5164395"/>
            <a:ext cx="1741330"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25" name="모서리가 둥근 직사각형 38">
            <a:extLst>
              <a:ext uri="{FF2B5EF4-FFF2-40B4-BE49-F238E27FC236}">
                <a16:creationId xmlns:a16="http://schemas.microsoft.com/office/drawing/2014/main" id="{8AC9EC53-2918-4D21-9DDA-9148D7644C1F}"/>
              </a:ext>
            </a:extLst>
          </p:cNvPr>
          <p:cNvSpPr/>
          <p:nvPr/>
        </p:nvSpPr>
        <p:spPr>
          <a:xfrm>
            <a:off x="4036005" y="5707390"/>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cxnSp>
        <p:nvCxnSpPr>
          <p:cNvPr id="11" name="직선 연결선 10">
            <a:extLst>
              <a:ext uri="{FF2B5EF4-FFF2-40B4-BE49-F238E27FC236}">
                <a16:creationId xmlns:a16="http://schemas.microsoft.com/office/drawing/2014/main" id="{6CE98904-1C69-451B-89A6-FA5013F5B948}"/>
              </a:ext>
            </a:extLst>
          </p:cNvPr>
          <p:cNvCxnSpPr>
            <a:cxnSpLocks/>
            <a:stCxn id="21" idx="3"/>
            <a:endCxn id="25" idx="1"/>
          </p:cNvCxnSpPr>
          <p:nvPr/>
        </p:nvCxnSpPr>
        <p:spPr>
          <a:xfrm>
            <a:off x="2592207" y="5929035"/>
            <a:ext cx="1443798" cy="0"/>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10883AE-9AF4-4218-B01A-E6572910ACBB}"/>
              </a:ext>
            </a:extLst>
          </p:cNvPr>
          <p:cNvSpPr txBox="1"/>
          <p:nvPr/>
        </p:nvSpPr>
        <p:spPr>
          <a:xfrm>
            <a:off x="575658" y="4771993"/>
            <a:ext cx="10930846" cy="276999"/>
          </a:xfrm>
          <a:prstGeom prst="rect">
            <a:avLst/>
          </a:prstGeom>
          <a:noFill/>
        </p:spPr>
        <p:txBody>
          <a:bodyPr wrap="square">
            <a:spAutoFit/>
          </a:bodyPr>
          <a:lstStyle/>
          <a:p>
            <a:pPr marL="285750" indent="-285750">
              <a:buFont typeface="Arial" panose="020B0604020202020204" pitchFamily="34" charset="0"/>
              <a:buChar char="•"/>
            </a:pPr>
            <a:r>
              <a:rPr lang="en-US" altLang="ko-KR" sz="1200"/>
              <a:t>DispatcherServlet </a:t>
            </a:r>
            <a:r>
              <a:rPr lang="ko-KR" altLang="en-US" sz="1200"/>
              <a:t>은 스프링 </a:t>
            </a:r>
            <a:r>
              <a:rPr lang="en-US" altLang="ko-KR" sz="1200"/>
              <a:t>MVC </a:t>
            </a:r>
            <a:r>
              <a:rPr lang="ko-KR" altLang="en-US" sz="1200"/>
              <a:t>에서 생성하는 유일한 서블릿으로서 서블릿 컨테이너 및 스프링 빈으로서 스프링 컨테이너에서 관리한다</a:t>
            </a:r>
          </a:p>
        </p:txBody>
      </p:sp>
      <p:sp>
        <p:nvSpPr>
          <p:cNvPr id="37" name="직사각형 36">
            <a:extLst>
              <a:ext uri="{FF2B5EF4-FFF2-40B4-BE49-F238E27FC236}">
                <a16:creationId xmlns:a16="http://schemas.microsoft.com/office/drawing/2014/main" id="{491AC6BB-873C-4944-A8CD-64499E7C0DF4}"/>
              </a:ext>
            </a:extLst>
          </p:cNvPr>
          <p:cNvSpPr/>
          <p:nvPr/>
        </p:nvSpPr>
        <p:spPr>
          <a:xfrm>
            <a:off x="197288" y="4373193"/>
            <a:ext cx="394819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DispatcherServlet </a:t>
            </a:r>
            <a:r>
              <a:rPr lang="ko-KR" altLang="en-US" b="1">
                <a:solidFill>
                  <a:schemeClr val="accent1">
                    <a:lumMod val="75000"/>
                  </a:schemeClr>
                </a:solidFill>
              </a:rPr>
              <a:t>컨테이너 관리</a:t>
            </a:r>
          </a:p>
        </p:txBody>
      </p:sp>
      <p:sp>
        <p:nvSpPr>
          <p:cNvPr id="2" name="TextBox 1">
            <a:extLst>
              <a:ext uri="{FF2B5EF4-FFF2-40B4-BE49-F238E27FC236}">
                <a16:creationId xmlns:a16="http://schemas.microsoft.com/office/drawing/2014/main" id="{76276983-C788-79CF-D588-3BC4FB10D846}"/>
              </a:ext>
            </a:extLst>
          </p:cNvPr>
          <p:cNvSpPr txBox="1"/>
          <p:nvPr/>
        </p:nvSpPr>
        <p:spPr>
          <a:xfrm>
            <a:off x="1129810" y="3029851"/>
            <a:ext cx="4251090" cy="430887"/>
          </a:xfrm>
          <a:prstGeom prst="rect">
            <a:avLst/>
          </a:prstGeom>
          <a:noFill/>
        </p:spPr>
        <p:txBody>
          <a:bodyPr wrap="square">
            <a:spAutoFit/>
          </a:bodyPr>
          <a:lstStyle/>
          <a:p>
            <a:r>
              <a:rPr lang="en-US" altLang="ko-KR" sz="1100"/>
              <a:t>ServletRegistrationBean</a:t>
            </a:r>
            <a:r>
              <a:rPr lang="ko-KR" altLang="en-US" sz="1100"/>
              <a:t>을 상속받아 스프링 부트에서 서블릿과 관련된 설정</a:t>
            </a:r>
            <a:r>
              <a:rPr lang="en-US" altLang="ko-KR" sz="1100"/>
              <a:t>(</a:t>
            </a:r>
            <a:r>
              <a:rPr lang="ko-KR" altLang="en-US" sz="1100"/>
              <a:t>매핑</a:t>
            </a:r>
            <a:r>
              <a:rPr lang="en-US" altLang="ko-KR" sz="1100"/>
              <a:t>, </a:t>
            </a:r>
            <a:r>
              <a:rPr lang="ko-KR" altLang="en-US" sz="1100"/>
              <a:t>부가 설정 등</a:t>
            </a:r>
            <a:r>
              <a:rPr lang="en-US" altLang="ko-KR" sz="1100"/>
              <a:t>)</a:t>
            </a:r>
            <a:r>
              <a:rPr lang="ko-KR" altLang="en-US" sz="1100"/>
              <a:t>을 수행한다</a:t>
            </a:r>
          </a:p>
        </p:txBody>
      </p:sp>
    </p:spTree>
    <p:extLst>
      <p:ext uri="{BB962C8B-B14F-4D97-AF65-F5344CB8AC3E}">
        <p14:creationId xmlns:p14="http://schemas.microsoft.com/office/powerpoint/2010/main" val="2379649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34792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WebMvcAutoConfiguration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455716" y="915358"/>
            <a:ext cx="286887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a typeface="나눔바른고딕" panose="020B0603020101020101"/>
              </a:rPr>
              <a:t>WebMvcAutoConfiguration</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B6E4B55-5E3A-4738-930C-4E25EC44D95C}"/>
              </a:ext>
            </a:extLst>
          </p:cNvPr>
          <p:cNvSpPr/>
          <p:nvPr/>
        </p:nvSpPr>
        <p:spPr>
          <a:xfrm>
            <a:off x="1280469" y="3871645"/>
            <a:ext cx="27777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WebMvcAutoConfigurationAdapter</a:t>
            </a:r>
            <a:endParaRPr lang="ko-KR" altLang="en-US" sz="1200">
              <a:solidFill>
                <a:schemeClr val="tx1"/>
              </a:solidFill>
              <a:ea typeface="나눔바른고딕" panose="020B0603020101020101"/>
            </a:endParaRPr>
          </a:p>
        </p:txBody>
      </p:sp>
      <p:sp>
        <p:nvSpPr>
          <p:cNvPr id="7" name="모서리가 둥근 직사각형 38">
            <a:extLst>
              <a:ext uri="{FF2B5EF4-FFF2-40B4-BE49-F238E27FC236}">
                <a16:creationId xmlns:a16="http://schemas.microsoft.com/office/drawing/2014/main" id="{AE2F4EAF-9F0A-4FA8-9CF9-EBAD38D5F8D7}"/>
              </a:ext>
            </a:extLst>
          </p:cNvPr>
          <p:cNvSpPr/>
          <p:nvPr/>
        </p:nvSpPr>
        <p:spPr>
          <a:xfrm>
            <a:off x="1280468" y="5267856"/>
            <a:ext cx="27777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EnableWebMvcConfiguration</a:t>
            </a:r>
            <a:endParaRPr lang="ko-KR" altLang="en-US" sz="1200">
              <a:solidFill>
                <a:schemeClr val="tx1"/>
              </a:solidFill>
              <a:ea typeface="나눔바른고딕" panose="020B0603020101020101"/>
            </a:endParaRPr>
          </a:p>
        </p:txBody>
      </p:sp>
      <p:cxnSp>
        <p:nvCxnSpPr>
          <p:cNvPr id="3" name="연결선: 꺾임 2">
            <a:extLst>
              <a:ext uri="{FF2B5EF4-FFF2-40B4-BE49-F238E27FC236}">
                <a16:creationId xmlns:a16="http://schemas.microsoft.com/office/drawing/2014/main" id="{E2330E29-4A4E-4700-BD04-36DE2422F0A1}"/>
              </a:ext>
            </a:extLst>
          </p:cNvPr>
          <p:cNvCxnSpPr>
            <a:cxnSpLocks/>
            <a:endCxn id="6" idx="1"/>
          </p:cNvCxnSpPr>
          <p:nvPr/>
        </p:nvCxnSpPr>
        <p:spPr>
          <a:xfrm rot="16200000" flipH="1">
            <a:off x="-313936" y="2498884"/>
            <a:ext cx="2724791" cy="46401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연결선: 꺾임 8">
            <a:extLst>
              <a:ext uri="{FF2B5EF4-FFF2-40B4-BE49-F238E27FC236}">
                <a16:creationId xmlns:a16="http://schemas.microsoft.com/office/drawing/2014/main" id="{FDDA8F03-1820-40B3-89DD-91B25F69F44F}"/>
              </a:ext>
            </a:extLst>
          </p:cNvPr>
          <p:cNvCxnSpPr>
            <a:cxnSpLocks/>
            <a:endCxn id="7" idx="1"/>
          </p:cNvCxnSpPr>
          <p:nvPr/>
        </p:nvCxnSpPr>
        <p:spPr>
          <a:xfrm rot="16200000" flipH="1">
            <a:off x="336211" y="4545244"/>
            <a:ext cx="1424496"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79930E-3A18-4D30-81F8-28886A66B488}"/>
              </a:ext>
            </a:extLst>
          </p:cNvPr>
          <p:cNvSpPr txBox="1"/>
          <p:nvPr/>
        </p:nvSpPr>
        <p:spPr>
          <a:xfrm>
            <a:off x="3369186" y="653994"/>
            <a:ext cx="8799667" cy="3116238"/>
          </a:xfrm>
          <a:prstGeom prst="rect">
            <a:avLst/>
          </a:prstGeom>
          <a:noFill/>
        </p:spPr>
        <p:txBody>
          <a:bodyPr wrap="square">
            <a:spAutoFit/>
          </a:bodyPr>
          <a:lstStyle/>
          <a:p>
            <a:pPr marL="285750" indent="-285750">
              <a:lnSpc>
                <a:spcPct val="150000"/>
              </a:lnSpc>
              <a:buFont typeface="Arial" panose="020B0604020202020204" pitchFamily="34" charset="0"/>
              <a:buChar char="•"/>
            </a:pPr>
            <a:endParaRPr lang="en-US" altLang="ko-KR" sz="1200"/>
          </a:p>
          <a:p>
            <a:pPr marL="285750" indent="-285750">
              <a:lnSpc>
                <a:spcPct val="150000"/>
              </a:lnSpc>
              <a:buFont typeface="Arial" panose="020B0604020202020204" pitchFamily="34" charset="0"/>
              <a:buChar char="•"/>
            </a:pPr>
            <a:r>
              <a:rPr lang="en-US" altLang="ko-KR" sz="1200"/>
              <a:t>@EnableWebMvc</a:t>
            </a:r>
            <a:r>
              <a:rPr lang="ko-KR" altLang="en-US" sz="1200"/>
              <a:t> 를 명시적으로 사용하지 않을 경우 스프링 부트 기반 스프링 </a:t>
            </a:r>
            <a:r>
              <a:rPr lang="en-US" altLang="ko-KR" sz="1200"/>
              <a:t>MVC </a:t>
            </a:r>
            <a:r>
              <a:rPr lang="ko-KR" altLang="en-US" sz="1200"/>
              <a:t>설정을 자동으로 구성한다</a:t>
            </a:r>
            <a:endParaRPr lang="en-US" altLang="ko-KR" sz="1200"/>
          </a:p>
          <a:p>
            <a:pPr marL="285750" indent="-285750">
              <a:lnSpc>
                <a:spcPct val="150000"/>
              </a:lnSpc>
              <a:buFont typeface="Arial" panose="020B0604020202020204" pitchFamily="34" charset="0"/>
              <a:buChar char="•"/>
            </a:pPr>
            <a:r>
              <a:rPr lang="en-US" altLang="ko-KR" sz="1200"/>
              <a:t>@EnableWebMvc </a:t>
            </a:r>
            <a:r>
              <a:rPr lang="ko-KR" altLang="en-US" sz="1200"/>
              <a:t>를 선언하면 </a:t>
            </a:r>
            <a:r>
              <a:rPr lang="en-US" altLang="ko-KR" sz="1200"/>
              <a:t>WebMvcConfigurationSupport </a:t>
            </a:r>
            <a:r>
              <a:rPr lang="ko-KR" altLang="en-US" sz="1200"/>
              <a:t>빈이 생성되어 자동설정은 실행 되지 않는다</a:t>
            </a:r>
          </a:p>
          <a:p>
            <a:pPr marL="285750" indent="-285750">
              <a:lnSpc>
                <a:spcPct val="150000"/>
              </a:lnSpc>
              <a:buFont typeface="Arial" panose="020B0604020202020204" pitchFamily="34" charset="0"/>
              <a:buChar char="•"/>
            </a:pPr>
            <a:endParaRPr lang="en-US" altLang="ko-KR" sz="1200"/>
          </a:p>
          <a:p>
            <a:pPr marL="285750" indent="-285750">
              <a:lnSpc>
                <a:spcPct val="150000"/>
              </a:lnSpc>
              <a:buFont typeface="Arial" panose="020B0604020202020204" pitchFamily="34" charset="0"/>
              <a:buChar char="•"/>
            </a:pPr>
            <a:endParaRPr lang="en-US" altLang="ko-KR" sz="1200"/>
          </a:p>
          <a:p>
            <a:pPr marL="285750" indent="-285750">
              <a:lnSpc>
                <a:spcPct val="150000"/>
              </a:lnSpc>
              <a:buFont typeface="Arial" panose="020B0604020202020204" pitchFamily="34" charset="0"/>
              <a:buChar char="•"/>
            </a:pPr>
            <a:endParaRPr lang="en-US" altLang="ko-KR" sz="1200"/>
          </a:p>
          <a:p>
            <a:pPr marL="285750" indent="-285750">
              <a:lnSpc>
                <a:spcPct val="150000"/>
              </a:lnSpc>
              <a:buFont typeface="Arial" panose="020B0604020202020204" pitchFamily="34" charset="0"/>
              <a:buChar char="•"/>
            </a:pPr>
            <a:endParaRPr lang="en-US" altLang="ko-KR" sz="1200"/>
          </a:p>
          <a:p>
            <a:pPr>
              <a:lnSpc>
                <a:spcPct val="150000"/>
              </a:lnSpc>
            </a:pPr>
            <a:endParaRPr lang="en-US" altLang="ko-KR" sz="1200"/>
          </a:p>
          <a:p>
            <a:pPr>
              <a:lnSpc>
                <a:spcPct val="150000"/>
              </a:lnSpc>
            </a:pPr>
            <a:endParaRPr lang="en-US" altLang="ko-KR" sz="1200"/>
          </a:p>
          <a:p>
            <a:pPr marL="285750" indent="-285750">
              <a:lnSpc>
                <a:spcPct val="150000"/>
              </a:lnSpc>
              <a:buFont typeface="Arial" panose="020B0604020202020204" pitchFamily="34" charset="0"/>
              <a:buChar char="•"/>
            </a:pPr>
            <a:r>
              <a:rPr lang="ko-KR" altLang="en-US" sz="1200"/>
              <a:t>메시지 컨버터</a:t>
            </a:r>
            <a:r>
              <a:rPr lang="en-US" altLang="ko-KR" sz="1200"/>
              <a:t>, </a:t>
            </a:r>
            <a:r>
              <a:rPr lang="ko-KR" altLang="en-US" sz="1200"/>
              <a:t>뷰 리졸버</a:t>
            </a:r>
            <a:r>
              <a:rPr lang="en-US" altLang="ko-KR" sz="1200"/>
              <a:t>, </a:t>
            </a:r>
            <a:r>
              <a:rPr lang="ko-KR" altLang="en-US" sz="1200"/>
              <a:t>포맷터</a:t>
            </a:r>
            <a:r>
              <a:rPr lang="en-US" altLang="ko-KR" sz="1200"/>
              <a:t>, </a:t>
            </a:r>
            <a:r>
              <a:rPr lang="ko-KR" altLang="en-US" sz="1200"/>
              <a:t>인터셉터</a:t>
            </a:r>
            <a:r>
              <a:rPr lang="en-US" altLang="ko-KR" sz="1200"/>
              <a:t>, </a:t>
            </a:r>
            <a:r>
              <a:rPr lang="ko-KR" altLang="en-US" sz="1200"/>
              <a:t>리소스 핸들러 등 </a:t>
            </a:r>
            <a:r>
              <a:rPr lang="en-US" altLang="ko-KR" sz="1200"/>
              <a:t>Web MVC</a:t>
            </a:r>
            <a:r>
              <a:rPr lang="ko-KR" altLang="en-US" sz="1200"/>
              <a:t>에서 자주 사용하는 </a:t>
            </a:r>
            <a:r>
              <a:rPr lang="en-US" altLang="ko-KR" sz="1200"/>
              <a:t>Bean</a:t>
            </a:r>
            <a:r>
              <a:rPr lang="ko-KR" altLang="en-US" sz="1200"/>
              <a:t>들이 이 클래스를 통해 자동 구성된다</a:t>
            </a:r>
            <a:endParaRPr lang="en-US" altLang="ko-KR" sz="1200"/>
          </a:p>
          <a:p>
            <a:pPr marL="285750" indent="-285750">
              <a:lnSpc>
                <a:spcPct val="150000"/>
              </a:lnSpc>
              <a:buFont typeface="Arial" panose="020B0604020202020204" pitchFamily="34" charset="0"/>
              <a:buChar char="•"/>
            </a:pPr>
            <a:r>
              <a:rPr lang="en-US" altLang="ko-KR" sz="1200"/>
              <a:t>@SpringBootApplication </a:t>
            </a:r>
            <a:r>
              <a:rPr lang="ko-KR" altLang="en-US" sz="1200"/>
              <a:t>만 붙였는데 모든 </a:t>
            </a:r>
            <a:r>
              <a:rPr lang="en-US" altLang="ko-KR" sz="1200"/>
              <a:t>MVC </a:t>
            </a:r>
            <a:r>
              <a:rPr lang="ko-KR" altLang="en-US" sz="1200"/>
              <a:t>기능이 자동으로 작동할까</a:t>
            </a:r>
            <a:r>
              <a:rPr lang="en-US" altLang="ko-KR" sz="1200"/>
              <a:t>?”</a:t>
            </a:r>
            <a:r>
              <a:rPr lang="ko-KR" altLang="en-US" sz="1200"/>
              <a:t>라는 질문에 대한 답을 가장 직접적으로 보여주는 클래스</a:t>
            </a:r>
            <a:endParaRPr lang="en-US" altLang="ko-KR" sz="1200"/>
          </a:p>
        </p:txBody>
      </p:sp>
      <p:sp>
        <p:nvSpPr>
          <p:cNvPr id="22" name="TextBox 21">
            <a:extLst>
              <a:ext uri="{FF2B5EF4-FFF2-40B4-BE49-F238E27FC236}">
                <a16:creationId xmlns:a16="http://schemas.microsoft.com/office/drawing/2014/main" id="{1675FA06-19C4-4EE6-D300-8AE5E4D08B9E}"/>
              </a:ext>
            </a:extLst>
          </p:cNvPr>
          <p:cNvSpPr txBox="1"/>
          <p:nvPr/>
        </p:nvSpPr>
        <p:spPr>
          <a:xfrm>
            <a:off x="4155539" y="5307306"/>
            <a:ext cx="7661989" cy="62324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ko-KR" altLang="en-US" sz="1200"/>
              <a:t>스프링 </a:t>
            </a:r>
            <a:r>
              <a:rPr lang="en-US" altLang="ko-KR" sz="1200"/>
              <a:t>MVC</a:t>
            </a:r>
            <a:r>
              <a:rPr lang="ko-KR" altLang="en-US" sz="1200"/>
              <a:t>의 핵심 설정을 제공하는 클래스로서 </a:t>
            </a:r>
            <a:r>
              <a:rPr lang="en-US" altLang="ko-KR" sz="1200"/>
              <a:t>WebMvcConfigurationSupport</a:t>
            </a:r>
            <a:r>
              <a:rPr lang="ko-KR" altLang="en-US" sz="1200"/>
              <a:t> 를 상속받아 스프링 </a:t>
            </a:r>
            <a:r>
              <a:rPr lang="en-US" altLang="ko-KR" sz="1200"/>
              <a:t>MVC</a:t>
            </a:r>
            <a:r>
              <a:rPr lang="ko-KR" altLang="en-US" sz="1200"/>
              <a:t>에서 필요한 다양한 설정을 구성한다</a:t>
            </a:r>
          </a:p>
        </p:txBody>
      </p:sp>
      <p:sp>
        <p:nvSpPr>
          <p:cNvPr id="2" name="Rectangle 1">
            <a:extLst>
              <a:ext uri="{FF2B5EF4-FFF2-40B4-BE49-F238E27FC236}">
                <a16:creationId xmlns:a16="http://schemas.microsoft.com/office/drawing/2014/main" id="{A9A09E1D-6A8E-4A75-EA38-F3DAED430256}"/>
              </a:ext>
            </a:extLst>
          </p:cNvPr>
          <p:cNvSpPr>
            <a:spLocks noChangeArrowheads="1"/>
          </p:cNvSpPr>
          <p:nvPr/>
        </p:nvSpPr>
        <p:spPr bwMode="auto">
          <a:xfrm>
            <a:off x="3802284" y="1550694"/>
            <a:ext cx="436365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@ConditionalOnMissingBean</a:t>
            </a:r>
            <a:r>
              <a:rPr kumimoji="0" lang="ko-KR" altLang="ko-KR" sz="1100" b="0" i="0" u="none" strike="noStrike" cap="none" normalizeH="0" baseline="0">
                <a:ln>
                  <a:noFill/>
                </a:ln>
                <a:solidFill>
                  <a:srgbClr val="BCBEC4"/>
                </a:solidFill>
                <a:effectLst/>
                <a:latin typeface="Arial Unicode MS"/>
                <a:ea typeface="JetBrains Mono"/>
              </a:rPr>
              <a:t>(WebMvcConfigurationSupport.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E253B53F-FD45-6674-95B5-19D12AFEB27A}"/>
              </a:ext>
            </a:extLst>
          </p:cNvPr>
          <p:cNvSpPr>
            <a:spLocks noChangeArrowheads="1"/>
          </p:cNvSpPr>
          <p:nvPr/>
        </p:nvSpPr>
        <p:spPr bwMode="auto">
          <a:xfrm>
            <a:off x="3802284" y="1861689"/>
            <a:ext cx="4363656" cy="110799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@Retention</a:t>
            </a:r>
            <a:r>
              <a:rPr kumimoji="0" lang="ko-KR" altLang="ko-KR" sz="1100" b="0" i="0" u="none" strike="noStrike" cap="none" normalizeH="0" baseline="0">
                <a:ln>
                  <a:noFill/>
                </a:ln>
                <a:solidFill>
                  <a:srgbClr val="BCBEC4"/>
                </a:solidFill>
                <a:effectLst/>
                <a:latin typeface="Arial Unicode MS"/>
                <a:ea typeface="JetBrains Mono"/>
              </a:rPr>
              <a:t>(RetentionPolicy.</a:t>
            </a:r>
            <a:r>
              <a:rPr kumimoji="0" lang="ko-KR" altLang="ko-KR" sz="1100" b="0" i="1" u="none" strike="noStrike" cap="none" normalizeH="0" baseline="0">
                <a:ln>
                  <a:noFill/>
                </a:ln>
                <a:solidFill>
                  <a:srgbClr val="C77DBB"/>
                </a:solidFill>
                <a:effectLst/>
                <a:latin typeface="Arial Unicode MS"/>
                <a:ea typeface="JetBrains Mono"/>
              </a:rPr>
              <a:t>RUNTIME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@Target</a:t>
            </a:r>
            <a:r>
              <a:rPr kumimoji="0" lang="ko-KR" altLang="ko-KR" sz="1100" b="0" i="0" u="none" strike="noStrike" cap="none" normalizeH="0" baseline="0">
                <a:ln>
                  <a:noFill/>
                </a:ln>
                <a:solidFill>
                  <a:srgbClr val="BCBEC4"/>
                </a:solidFill>
                <a:effectLst/>
                <a:latin typeface="Arial Unicode MS"/>
                <a:ea typeface="JetBrains Mono"/>
              </a:rPr>
              <a:t>(ElementType.</a:t>
            </a:r>
            <a:r>
              <a:rPr kumimoji="0" lang="ko-KR" altLang="ko-KR" sz="1100" b="0" i="1" u="none" strike="noStrike" cap="none" normalizeH="0" baseline="0">
                <a:ln>
                  <a:noFill/>
                </a:ln>
                <a:solidFill>
                  <a:srgbClr val="C77DBB"/>
                </a:solidFill>
                <a:effectLst/>
                <a:latin typeface="Arial Unicode MS"/>
                <a:ea typeface="JetBrains Mono"/>
              </a:rPr>
              <a:t>TYPE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@Documented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@Import</a:t>
            </a:r>
            <a:r>
              <a:rPr kumimoji="0" lang="ko-KR" altLang="ko-KR" sz="1100" b="0" i="0" u="none" strike="noStrike" cap="none" normalizeH="0" baseline="0">
                <a:ln>
                  <a:noFill/>
                </a:ln>
                <a:solidFill>
                  <a:srgbClr val="BCBEC4"/>
                </a:solidFill>
                <a:effectLst/>
                <a:latin typeface="Arial Unicode MS"/>
                <a:ea typeface="JetBrains Mono"/>
              </a:rPr>
              <a:t>(DelegatingWebMvcConfiguration.</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3AE60"/>
                </a:solidFill>
                <a:effectLst/>
                <a:latin typeface="Arial Unicode MS"/>
                <a:ea typeface="JetBrains Mono"/>
              </a:rPr>
              <a:t>EnableWebMvc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B3563877-17E3-A716-F5AA-71BE4657C150}"/>
              </a:ext>
            </a:extLst>
          </p:cNvPr>
          <p:cNvSpPr txBox="1"/>
          <p:nvPr/>
        </p:nvSpPr>
        <p:spPr>
          <a:xfrm>
            <a:off x="4155539" y="3864811"/>
            <a:ext cx="7777959" cy="90024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200"/>
              <a:t>WebMvcConfigurer </a:t>
            </a:r>
            <a:r>
              <a:rPr lang="ko-KR" altLang="en-US" sz="1200"/>
              <a:t>인터페이스를 구현한 추상 클래스로서 스프링 부트에서 제공하는 여러 기본 </a:t>
            </a:r>
            <a:r>
              <a:rPr lang="en-US" altLang="ko-KR" sz="1200"/>
              <a:t>MVC </a:t>
            </a:r>
            <a:r>
              <a:rPr lang="ko-KR" altLang="en-US" sz="1200"/>
              <a:t>설정을 제공하며</a:t>
            </a:r>
            <a:r>
              <a:rPr lang="en-US" altLang="ko-KR" sz="1200"/>
              <a:t>(ViewResolvers, Formatter, ResourceHandler..) </a:t>
            </a:r>
            <a:r>
              <a:rPr lang="ko-KR" altLang="en-US" sz="1200"/>
              <a:t>사용자가 직접 </a:t>
            </a:r>
            <a:r>
              <a:rPr lang="en-US" altLang="ko-KR" sz="1200"/>
              <a:t>WebMvcConfigurer </a:t>
            </a:r>
            <a:r>
              <a:rPr lang="ko-KR" altLang="en-US" sz="1200"/>
              <a:t>인터페이스를 직접 구현하여 커스트 마이징 할 수 있다</a:t>
            </a:r>
          </a:p>
        </p:txBody>
      </p:sp>
      <p:cxnSp>
        <p:nvCxnSpPr>
          <p:cNvPr id="15" name="직선 화살표 연결선 14">
            <a:extLst>
              <a:ext uri="{FF2B5EF4-FFF2-40B4-BE49-F238E27FC236}">
                <a16:creationId xmlns:a16="http://schemas.microsoft.com/office/drawing/2014/main" id="{3739524A-676B-0F04-00C6-BC3D2F20E798}"/>
              </a:ext>
            </a:extLst>
          </p:cNvPr>
          <p:cNvCxnSpPr>
            <a:cxnSpLocks/>
          </p:cNvCxnSpPr>
          <p:nvPr/>
        </p:nvCxnSpPr>
        <p:spPr>
          <a:xfrm flipV="1">
            <a:off x="6753828" y="1753565"/>
            <a:ext cx="0" cy="6540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58232F56-71D2-EF92-11BC-713EF58F5EE4}"/>
              </a:ext>
            </a:extLst>
          </p:cNvPr>
          <p:cNvSpPr/>
          <p:nvPr/>
        </p:nvSpPr>
        <p:spPr>
          <a:xfrm>
            <a:off x="6765919" y="2016324"/>
            <a:ext cx="639919" cy="246221"/>
          </a:xfrm>
          <a:prstGeom prst="rect">
            <a:avLst/>
          </a:prstGeom>
        </p:spPr>
        <p:txBody>
          <a:bodyPr wrap="none">
            <a:spAutoFit/>
          </a:bodyPr>
          <a:lstStyle/>
          <a:p>
            <a:r>
              <a:rPr lang="ko-KR" altLang="en-US" sz="1000" b="1">
                <a:solidFill>
                  <a:srgbClr val="FF0000"/>
                </a:solidFill>
              </a:rPr>
              <a:t>상속관계</a:t>
            </a:r>
          </a:p>
        </p:txBody>
      </p:sp>
    </p:spTree>
    <p:extLst>
      <p:ext uri="{BB962C8B-B14F-4D97-AF65-F5344CB8AC3E}">
        <p14:creationId xmlns:p14="http://schemas.microsoft.com/office/powerpoint/2010/main" val="8916337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367267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EnableWebMvcConfiguration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557832" y="2486147"/>
            <a:ext cx="3343607"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a typeface="나눔바른고딕" panose="020B0603020101020101"/>
              </a:rPr>
              <a:t>EnableWebMvcConfiguration</a:t>
            </a:r>
            <a:endParaRPr lang="ko-KR" altLang="en-US" sz="1400">
              <a:solidFill>
                <a:schemeClr val="bg1"/>
              </a:solidFill>
              <a:ea typeface="나눔바른고딕" panose="020B0603020101020101"/>
            </a:endParaRPr>
          </a:p>
        </p:txBody>
      </p:sp>
      <p:sp>
        <p:nvSpPr>
          <p:cNvPr id="2" name="모서리가 둥근 직사각형 38">
            <a:extLst>
              <a:ext uri="{FF2B5EF4-FFF2-40B4-BE49-F238E27FC236}">
                <a16:creationId xmlns:a16="http://schemas.microsoft.com/office/drawing/2014/main" id="{AA1B0C9F-AD3F-BBAE-A176-1C75B625B2CA}"/>
              </a:ext>
            </a:extLst>
          </p:cNvPr>
          <p:cNvSpPr/>
          <p:nvPr/>
        </p:nvSpPr>
        <p:spPr>
          <a:xfrm>
            <a:off x="557832" y="1566436"/>
            <a:ext cx="3343607"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DelegatingWebMvcConfiguration</a:t>
            </a:r>
          </a:p>
        </p:txBody>
      </p:sp>
      <p:sp>
        <p:nvSpPr>
          <p:cNvPr id="8" name="모서리가 둥근 직사각형 38">
            <a:extLst>
              <a:ext uri="{FF2B5EF4-FFF2-40B4-BE49-F238E27FC236}">
                <a16:creationId xmlns:a16="http://schemas.microsoft.com/office/drawing/2014/main" id="{E404CB41-A4D5-B299-77AF-87716A647511}"/>
              </a:ext>
            </a:extLst>
          </p:cNvPr>
          <p:cNvSpPr/>
          <p:nvPr/>
        </p:nvSpPr>
        <p:spPr>
          <a:xfrm>
            <a:off x="557834" y="689473"/>
            <a:ext cx="3343607"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WebMvcConfigurationSupport</a:t>
            </a:r>
          </a:p>
        </p:txBody>
      </p:sp>
      <p:cxnSp>
        <p:nvCxnSpPr>
          <p:cNvPr id="11" name="직선 화살표 연결선 10">
            <a:extLst>
              <a:ext uri="{FF2B5EF4-FFF2-40B4-BE49-F238E27FC236}">
                <a16:creationId xmlns:a16="http://schemas.microsoft.com/office/drawing/2014/main" id="{441C0824-6F67-4787-6CA9-9C729BFEA85C}"/>
              </a:ext>
            </a:extLst>
          </p:cNvPr>
          <p:cNvCxnSpPr>
            <a:stCxn id="5" idx="0"/>
            <a:endCxn id="2" idx="2"/>
          </p:cNvCxnSpPr>
          <p:nvPr/>
        </p:nvCxnSpPr>
        <p:spPr>
          <a:xfrm flipV="1">
            <a:off x="2229636" y="2009725"/>
            <a:ext cx="0" cy="476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A468DF15-1F8E-9A1A-0E81-AE4FE452AEB2}"/>
              </a:ext>
            </a:extLst>
          </p:cNvPr>
          <p:cNvCxnSpPr>
            <a:stCxn id="2" idx="0"/>
            <a:endCxn id="8" idx="2"/>
          </p:cNvCxnSpPr>
          <p:nvPr/>
        </p:nvCxnSpPr>
        <p:spPr>
          <a:xfrm flipV="1">
            <a:off x="2229636" y="1132762"/>
            <a:ext cx="2" cy="4336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A2E799F-2E04-BB0E-B78A-0FE14369210A}"/>
              </a:ext>
            </a:extLst>
          </p:cNvPr>
          <p:cNvSpPr txBox="1"/>
          <p:nvPr/>
        </p:nvSpPr>
        <p:spPr>
          <a:xfrm>
            <a:off x="4083839" y="599493"/>
            <a:ext cx="7550327" cy="62324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전통적인 스프링 </a:t>
            </a:r>
            <a:r>
              <a:rPr lang="en-US" altLang="ko-KR" sz="1200"/>
              <a:t>MVC</a:t>
            </a:r>
            <a:r>
              <a:rPr lang="ko-KR" altLang="en-US" sz="1200"/>
              <a:t>에서 </a:t>
            </a:r>
            <a:r>
              <a:rPr lang="en-US" altLang="ko-KR" sz="1200"/>
              <a:t>@EnableWebMvc </a:t>
            </a:r>
            <a:r>
              <a:rPr lang="ko-KR" altLang="en-US" sz="1200"/>
              <a:t>를 사용할 때</a:t>
            </a:r>
            <a:r>
              <a:rPr lang="en-US" altLang="ko-KR" sz="1200"/>
              <a:t> MVC </a:t>
            </a:r>
            <a:r>
              <a:rPr lang="ko-KR" altLang="en-US" sz="1200"/>
              <a:t>구성에 필요한 핵심 </a:t>
            </a:r>
            <a:r>
              <a:rPr lang="en-US" altLang="ko-KR" sz="1200"/>
              <a:t>Bean </a:t>
            </a:r>
            <a:r>
              <a:rPr lang="ko-KR" altLang="en-US" sz="1200"/>
              <a:t>등록</a:t>
            </a:r>
            <a:r>
              <a:rPr lang="en-US" altLang="ko-KR" sz="1200"/>
              <a:t>(</a:t>
            </a:r>
            <a:r>
              <a:rPr lang="ko-KR" altLang="en-US" sz="1200"/>
              <a:t>핸들러 매핑</a:t>
            </a:r>
            <a:r>
              <a:rPr lang="en-US" altLang="ko-KR" sz="1200"/>
              <a:t>, </a:t>
            </a:r>
            <a:r>
              <a:rPr lang="ko-KR" altLang="en-US" sz="1200"/>
              <a:t>핸들러 어댑터</a:t>
            </a:r>
            <a:r>
              <a:rPr lang="en-US" altLang="ko-KR" sz="1200"/>
              <a:t>, </a:t>
            </a:r>
            <a:r>
              <a:rPr lang="ko-KR" altLang="en-US" sz="1200"/>
              <a:t>뷰 리졸버 등</a:t>
            </a:r>
            <a:r>
              <a:rPr lang="en-US" altLang="ko-KR" sz="1200"/>
              <a:t>)</a:t>
            </a:r>
            <a:r>
              <a:rPr lang="ko-KR" altLang="en-US" sz="1200"/>
              <a:t>을 담당하는 추상 클래스로서</a:t>
            </a:r>
            <a:r>
              <a:rPr lang="en-US" altLang="ko-KR" sz="1200"/>
              <a:t> </a:t>
            </a:r>
            <a:r>
              <a:rPr lang="ko-KR" altLang="en-US" sz="1200"/>
              <a:t>스프링 </a:t>
            </a:r>
            <a:r>
              <a:rPr lang="en-US" altLang="ko-KR" sz="1200"/>
              <a:t>MVC</a:t>
            </a:r>
            <a:r>
              <a:rPr lang="ko-KR" altLang="en-US" sz="1200"/>
              <a:t>의 ‘기본 골격’이라고 볼 수 있다</a:t>
            </a:r>
          </a:p>
        </p:txBody>
      </p:sp>
      <p:sp>
        <p:nvSpPr>
          <p:cNvPr id="6" name="TextBox 5">
            <a:extLst>
              <a:ext uri="{FF2B5EF4-FFF2-40B4-BE49-F238E27FC236}">
                <a16:creationId xmlns:a16="http://schemas.microsoft.com/office/drawing/2014/main" id="{7F1FD036-E4DD-8421-C939-BCB13822B38C}"/>
              </a:ext>
            </a:extLst>
          </p:cNvPr>
          <p:cNvSpPr txBox="1"/>
          <p:nvPr/>
        </p:nvSpPr>
        <p:spPr>
          <a:xfrm>
            <a:off x="4083838" y="1476456"/>
            <a:ext cx="7550327" cy="117724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WebMvcConfigurationSupport </a:t>
            </a:r>
            <a:r>
              <a:rPr lang="ko-KR" altLang="en-US" sz="1200"/>
              <a:t>를 확장하고</a:t>
            </a:r>
            <a:r>
              <a:rPr lang="en-US" altLang="ko-KR" sz="1200"/>
              <a:t> </a:t>
            </a:r>
            <a:r>
              <a:rPr lang="ko-KR" altLang="en-US" sz="1200"/>
              <a:t>내부적으로 여러 개의 </a:t>
            </a:r>
            <a:r>
              <a:rPr lang="en-US" altLang="ko-KR" sz="1200"/>
              <a:t>WebMvcConfigurer(</a:t>
            </a:r>
            <a:r>
              <a:rPr lang="ko-KR" altLang="en-US" sz="1200"/>
              <a:t>개발자가 작성한 커스텀 설정 클래스들</a:t>
            </a:r>
            <a:r>
              <a:rPr lang="en-US" altLang="ko-KR" sz="1200"/>
              <a:t>)</a:t>
            </a:r>
            <a:r>
              <a:rPr lang="ko-KR" altLang="en-US" sz="1200"/>
              <a:t>를 찾아서 적용</a:t>
            </a:r>
            <a:r>
              <a:rPr lang="en-US" altLang="ko-KR" sz="1200"/>
              <a:t>(Delegation)</a:t>
            </a:r>
            <a:r>
              <a:rPr lang="ko-KR" altLang="en-US" sz="1200"/>
              <a:t>해 주는 역할을 한다</a:t>
            </a:r>
            <a:endParaRPr lang="en-US" altLang="ko-KR" sz="1200"/>
          </a:p>
          <a:p>
            <a:pPr marL="171450" indent="-171450">
              <a:lnSpc>
                <a:spcPct val="150000"/>
              </a:lnSpc>
              <a:buFont typeface="Arial" panose="020B0604020202020204" pitchFamily="34" charset="0"/>
              <a:buChar char="•"/>
            </a:pPr>
            <a:r>
              <a:rPr lang="en-US" altLang="ko-KR" sz="1200"/>
              <a:t>@EnableWebMvc </a:t>
            </a:r>
            <a:r>
              <a:rPr lang="ko-KR" altLang="en-US" sz="1200"/>
              <a:t>또는 스프링 부트가 제공하는 자동 설정과 사용자가 정의한 </a:t>
            </a:r>
            <a:r>
              <a:rPr lang="en-US" altLang="ko-KR" sz="1200"/>
              <a:t>WebMvcConfigurer </a:t>
            </a:r>
            <a:r>
              <a:rPr lang="ko-KR" altLang="en-US" sz="1200"/>
              <a:t>들을 연결해 주는 위임 클래스라 볼 수 있다</a:t>
            </a:r>
          </a:p>
        </p:txBody>
      </p:sp>
      <p:sp>
        <p:nvSpPr>
          <p:cNvPr id="9" name="TextBox 8">
            <a:extLst>
              <a:ext uri="{FF2B5EF4-FFF2-40B4-BE49-F238E27FC236}">
                <a16:creationId xmlns:a16="http://schemas.microsoft.com/office/drawing/2014/main" id="{56A6AF76-8BA7-160A-1E29-006D10BBFEC0}"/>
              </a:ext>
            </a:extLst>
          </p:cNvPr>
          <p:cNvSpPr txBox="1"/>
          <p:nvPr/>
        </p:nvSpPr>
        <p:spPr>
          <a:xfrm>
            <a:off x="598343" y="3209824"/>
            <a:ext cx="11751001" cy="3393237"/>
          </a:xfrm>
          <a:prstGeom prst="rect">
            <a:avLst/>
          </a:prstGeom>
          <a:noFill/>
        </p:spPr>
        <p:txBody>
          <a:bodyPr wrap="square">
            <a:spAutoFit/>
          </a:bodyPr>
          <a:lstStyle/>
          <a:p>
            <a:pPr marL="228600" indent="-228600">
              <a:lnSpc>
                <a:spcPct val="150000"/>
              </a:lnSpc>
              <a:buFont typeface="+mj-lt"/>
              <a:buAutoNum type="arabicPeriod"/>
            </a:pPr>
            <a:r>
              <a:rPr lang="ko-KR" altLang="en-US" sz="1200" b="1"/>
              <a:t>핸들러 매핑 및 핸들러 어댑터 설정</a:t>
            </a:r>
            <a:r>
              <a:rPr lang="en-US" altLang="ko-KR" sz="1200"/>
              <a:t>:</a:t>
            </a:r>
          </a:p>
          <a:p>
            <a:pPr marL="685800" lvl="1" indent="-228600">
              <a:lnSpc>
                <a:spcPct val="150000"/>
              </a:lnSpc>
              <a:buFont typeface="Arial" panose="020B0604020202020204" pitchFamily="34" charset="0"/>
              <a:buChar char="•"/>
            </a:pPr>
            <a:r>
              <a:rPr lang="en-US" altLang="ko-KR" sz="1200"/>
              <a:t>RequestMappingHandlerMapping, RequestMappingHandlerAdapter, ExceptionHandlerExceptionResolver </a:t>
            </a:r>
            <a:r>
              <a:rPr lang="ko-KR" altLang="en-US" sz="1200"/>
              <a:t>등의 다양한 핸들러 매핑과 어댑터를 설정한다</a:t>
            </a:r>
            <a:endParaRPr lang="en-US" altLang="ko-KR" sz="1200"/>
          </a:p>
          <a:p>
            <a:pPr marL="228600" indent="-228600">
              <a:lnSpc>
                <a:spcPct val="150000"/>
              </a:lnSpc>
              <a:buFont typeface="+mj-lt"/>
              <a:buAutoNum type="arabicPeriod"/>
            </a:pPr>
            <a:r>
              <a:rPr lang="ko-KR" altLang="en-US" sz="1200" b="1"/>
              <a:t>뷰 리졸버</a:t>
            </a:r>
            <a:r>
              <a:rPr lang="en-US" altLang="ko-KR" sz="1200" b="1"/>
              <a:t>(ViewResolver) </a:t>
            </a:r>
            <a:r>
              <a:rPr lang="ko-KR" altLang="en-US" sz="1200" b="1"/>
              <a:t>설정</a:t>
            </a:r>
            <a:r>
              <a:rPr lang="en-US" altLang="ko-KR" sz="1200"/>
              <a:t>:</a:t>
            </a:r>
          </a:p>
          <a:p>
            <a:pPr marL="685800" lvl="1" indent="-228600">
              <a:lnSpc>
                <a:spcPct val="150000"/>
              </a:lnSpc>
              <a:buFont typeface="Arial" panose="020B0604020202020204" pitchFamily="34" charset="0"/>
              <a:buChar char="•"/>
            </a:pPr>
            <a:r>
              <a:rPr lang="ko-KR" altLang="en-US" sz="1200"/>
              <a:t>뷰 리졸버는 컨트롤러에서 반환된 뷰 이름을 실제 뷰로 변환하는 역할을 한다</a:t>
            </a:r>
            <a:endParaRPr lang="en-US" altLang="ko-KR" sz="1200"/>
          </a:p>
          <a:p>
            <a:pPr marL="228600" indent="-228600">
              <a:lnSpc>
                <a:spcPct val="150000"/>
              </a:lnSpc>
              <a:buFont typeface="+mj-lt"/>
              <a:buAutoNum type="arabicPeriod"/>
            </a:pPr>
            <a:r>
              <a:rPr lang="en-US" altLang="ko-KR" sz="1200" b="1"/>
              <a:t>MessageConverters </a:t>
            </a:r>
            <a:r>
              <a:rPr lang="ko-KR" altLang="en-US" sz="1200" b="1"/>
              <a:t>설정</a:t>
            </a:r>
            <a:r>
              <a:rPr lang="en-US" altLang="ko-KR" sz="1200"/>
              <a:t>:</a:t>
            </a:r>
          </a:p>
          <a:p>
            <a:pPr marL="685800" lvl="1" indent="-228600">
              <a:lnSpc>
                <a:spcPct val="150000"/>
              </a:lnSpc>
              <a:buFont typeface="Arial" panose="020B0604020202020204" pitchFamily="34" charset="0"/>
              <a:buChar char="•"/>
            </a:pPr>
            <a:r>
              <a:rPr lang="ko-KR" altLang="en-US" sz="1200"/>
              <a:t>메시지 컨버터는 요청과 응답을 객체로 변환하거나</a:t>
            </a:r>
            <a:r>
              <a:rPr lang="en-US" altLang="ko-KR" sz="1200"/>
              <a:t> </a:t>
            </a:r>
            <a:r>
              <a:rPr lang="ko-KR" altLang="en-US" sz="1200"/>
              <a:t>객체를 </a:t>
            </a:r>
            <a:r>
              <a:rPr lang="en-US" altLang="ko-KR" sz="1200"/>
              <a:t>JSON</a:t>
            </a:r>
            <a:r>
              <a:rPr lang="ko-KR" altLang="en-US" sz="1200"/>
              <a:t>이나 </a:t>
            </a:r>
            <a:r>
              <a:rPr lang="en-US" altLang="ko-KR" sz="1200"/>
              <a:t>XML</a:t>
            </a:r>
            <a:r>
              <a:rPr lang="ko-KR" altLang="en-US" sz="1200"/>
              <a:t>과 같은 형식으로 변환하는 역할을 한다</a:t>
            </a:r>
            <a:r>
              <a:rPr lang="en-US" altLang="ko-KR" sz="1200"/>
              <a:t> </a:t>
            </a:r>
          </a:p>
          <a:p>
            <a:pPr marL="228600" indent="-228600">
              <a:lnSpc>
                <a:spcPct val="150000"/>
              </a:lnSpc>
              <a:buFont typeface="+mj-lt"/>
              <a:buAutoNum type="arabicPeriod"/>
            </a:pPr>
            <a:r>
              <a:rPr lang="en-US" altLang="ko-KR" sz="1200" b="1"/>
              <a:t>Validator</a:t>
            </a:r>
            <a:r>
              <a:rPr lang="ko-KR" altLang="en-US" sz="1200" b="1"/>
              <a:t>와 </a:t>
            </a:r>
            <a:r>
              <a:rPr lang="en-US" altLang="ko-KR" sz="1200" b="1"/>
              <a:t>Formatting </a:t>
            </a:r>
            <a:r>
              <a:rPr lang="ko-KR" altLang="en-US" sz="1200" b="1"/>
              <a:t>설정</a:t>
            </a:r>
            <a:r>
              <a:rPr lang="en-US" altLang="ko-KR" sz="1200"/>
              <a:t>:</a:t>
            </a:r>
          </a:p>
          <a:p>
            <a:pPr marL="685800" lvl="1" indent="-228600">
              <a:lnSpc>
                <a:spcPct val="150000"/>
              </a:lnSpc>
              <a:buFont typeface="Arial" panose="020B0604020202020204" pitchFamily="34" charset="0"/>
              <a:buChar char="•"/>
            </a:pPr>
            <a:r>
              <a:rPr lang="en-US" altLang="ko-KR" sz="1200"/>
              <a:t>Validator</a:t>
            </a:r>
            <a:r>
              <a:rPr lang="ko-KR" altLang="en-US" sz="1200"/>
              <a:t>와 </a:t>
            </a:r>
            <a:r>
              <a:rPr lang="en-US" altLang="ko-KR" sz="1200"/>
              <a:t>ConversionService</a:t>
            </a:r>
            <a:r>
              <a:rPr lang="ko-KR" altLang="en-US" sz="1200"/>
              <a:t>를 설정하여 데이터 유효성 검사와 포매팅을 처리하는데 주로 폼 데이터 바인딩이나 데이터 검증에 사용된다</a:t>
            </a:r>
            <a:endParaRPr lang="en-US" altLang="ko-KR" sz="1200"/>
          </a:p>
          <a:p>
            <a:pPr marL="228600" indent="-228600">
              <a:lnSpc>
                <a:spcPct val="150000"/>
              </a:lnSpc>
              <a:buFont typeface="+mj-lt"/>
              <a:buAutoNum type="arabicPeriod"/>
            </a:pPr>
            <a:r>
              <a:rPr lang="ko-KR" altLang="en-US" sz="1200" b="1"/>
              <a:t>인터셉터</a:t>
            </a:r>
            <a:r>
              <a:rPr lang="en-US" altLang="ko-KR" sz="1200" b="1"/>
              <a:t>(Interceptors) </a:t>
            </a:r>
            <a:r>
              <a:rPr lang="ko-KR" altLang="en-US" sz="1200" b="1"/>
              <a:t>및 기타 커스터마이징 포인트</a:t>
            </a:r>
            <a:r>
              <a:rPr lang="en-US" altLang="ko-KR" sz="1200"/>
              <a:t>:</a:t>
            </a:r>
          </a:p>
          <a:p>
            <a:pPr marL="685800" lvl="1" indent="-228600">
              <a:lnSpc>
                <a:spcPct val="150000"/>
              </a:lnSpc>
              <a:buFont typeface="Arial" panose="020B0604020202020204" pitchFamily="34" charset="0"/>
              <a:buChar char="•"/>
            </a:pPr>
            <a:r>
              <a:rPr lang="ko-KR" altLang="en-US" sz="1200"/>
              <a:t>다양한 인터셉터를 추가하거나 설정할 수 있는 확장 포인트를 제공한다</a:t>
            </a:r>
            <a:r>
              <a:rPr lang="en-US" altLang="ko-KR" sz="1200"/>
              <a:t>. </a:t>
            </a:r>
            <a:r>
              <a:rPr lang="ko-KR" altLang="en-US" sz="1200"/>
              <a:t>이를 통해 요청 전후에 특정 로직을 삽입할 수 있다</a:t>
            </a:r>
            <a:endParaRPr lang="en-US" altLang="ko-KR" sz="1200"/>
          </a:p>
          <a:p>
            <a:pPr marL="228600" indent="-228600">
              <a:lnSpc>
                <a:spcPct val="150000"/>
              </a:lnSpc>
              <a:buFont typeface="+mj-lt"/>
              <a:buAutoNum type="arabicPeriod"/>
            </a:pPr>
            <a:r>
              <a:rPr lang="ko-KR" altLang="en-US" sz="1200" b="1"/>
              <a:t>정적 리소스 제공 설정</a:t>
            </a:r>
            <a:r>
              <a:rPr lang="en-US" altLang="ko-KR" sz="1200"/>
              <a:t>:</a:t>
            </a:r>
          </a:p>
          <a:p>
            <a:pPr marL="685800" lvl="1" indent="-228600">
              <a:lnSpc>
                <a:spcPct val="150000"/>
              </a:lnSpc>
              <a:buFont typeface="Arial" panose="020B0604020202020204" pitchFamily="34" charset="0"/>
              <a:buChar char="•"/>
            </a:pPr>
            <a:r>
              <a:rPr lang="ko-KR" altLang="en-US" sz="1200"/>
              <a:t>정적 리소스</a:t>
            </a:r>
            <a:r>
              <a:rPr lang="en-US" altLang="ko-KR" sz="1200"/>
              <a:t>(</a:t>
            </a:r>
            <a:r>
              <a:rPr lang="ko-KR" altLang="en-US" sz="1200"/>
              <a:t>예</a:t>
            </a:r>
            <a:r>
              <a:rPr lang="en-US" altLang="ko-KR" sz="1200"/>
              <a:t>: CSS, JavaScript, </a:t>
            </a:r>
            <a:r>
              <a:rPr lang="ko-KR" altLang="en-US" sz="1200"/>
              <a:t>이미지 파일 등</a:t>
            </a:r>
            <a:r>
              <a:rPr lang="en-US" altLang="ko-KR" sz="1200"/>
              <a:t>)</a:t>
            </a:r>
            <a:r>
              <a:rPr lang="ko-KR" altLang="en-US" sz="1200"/>
              <a:t>를 제공하기 위한 설정을 포함하고 있다</a:t>
            </a:r>
            <a:r>
              <a:rPr lang="en-US" altLang="ko-KR" sz="1200"/>
              <a:t>.</a:t>
            </a:r>
            <a:endParaRPr lang="ko-KR" altLang="en-US" sz="1200"/>
          </a:p>
        </p:txBody>
      </p:sp>
    </p:spTree>
    <p:extLst>
      <p:ext uri="{BB962C8B-B14F-4D97-AF65-F5344CB8AC3E}">
        <p14:creationId xmlns:p14="http://schemas.microsoft.com/office/powerpoint/2010/main" val="15408595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B0F9C-FED2-3811-1EE1-48EEE7DEC2B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9817F762-9829-1A75-6C7B-9C376CA5CC55}"/>
              </a:ext>
            </a:extLst>
          </p:cNvPr>
          <p:cNvSpPr/>
          <p:nvPr/>
        </p:nvSpPr>
        <p:spPr>
          <a:xfrm>
            <a:off x="370207" y="570617"/>
            <a:ext cx="11738784"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WebMvcConfigurer </a:t>
            </a:r>
            <a:r>
              <a:rPr lang="ko-KR" altLang="en-US" sz="1200">
                <a:latin typeface="+mn-ea"/>
              </a:rPr>
              <a:t>는 </a:t>
            </a:r>
            <a:r>
              <a:rPr lang="en-US" altLang="ko-KR" sz="1200">
                <a:latin typeface="+mn-ea"/>
              </a:rPr>
              <a:t>Web MVC </a:t>
            </a:r>
            <a:r>
              <a:rPr lang="ko-KR" altLang="en-US" sz="1200">
                <a:latin typeface="+mn-ea"/>
              </a:rPr>
              <a:t>관련 설정을 커스터마이징할 수 있는 다양한 메서드를 정의하고 있으며 스프링 부트가 기본적으로 제공하는 자동 구성을 유지하면서</a:t>
            </a:r>
            <a:r>
              <a:rPr lang="en-US" altLang="ko-KR" sz="1200">
                <a:latin typeface="+mn-ea"/>
              </a:rPr>
              <a:t> </a:t>
            </a:r>
            <a:r>
              <a:rPr lang="ko-KR" altLang="en-US" sz="1200">
                <a:latin typeface="+mn-ea"/>
              </a:rPr>
              <a:t>필요한 부분만 맞춤형으로 설정할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 정적 리소스 매핑</a:t>
            </a:r>
            <a:r>
              <a:rPr lang="en-US" altLang="ko-KR" sz="1200">
                <a:latin typeface="+mn-ea"/>
              </a:rPr>
              <a:t>(addResourceHandlers), CORS </a:t>
            </a:r>
            <a:r>
              <a:rPr lang="ko-KR" altLang="en-US" sz="1200">
                <a:latin typeface="+mn-ea"/>
              </a:rPr>
              <a:t>설정</a:t>
            </a:r>
            <a:r>
              <a:rPr lang="en-US" altLang="ko-KR" sz="1200">
                <a:latin typeface="+mn-ea"/>
              </a:rPr>
              <a:t>(addCorsMappings), </a:t>
            </a:r>
            <a:r>
              <a:rPr lang="ko-KR" altLang="en-US" sz="1200">
                <a:latin typeface="+mn-ea"/>
              </a:rPr>
              <a:t>메시지 컨버터 등록</a:t>
            </a:r>
            <a:r>
              <a:rPr lang="en-US" altLang="ko-KR" sz="1200">
                <a:latin typeface="+mn-ea"/>
              </a:rPr>
              <a:t>(configureMessageConverters), </a:t>
            </a:r>
            <a:r>
              <a:rPr lang="ko-KR" altLang="en-US" sz="1200">
                <a:latin typeface="+mn-ea"/>
              </a:rPr>
              <a:t>인터셉터 추가</a:t>
            </a:r>
            <a:r>
              <a:rPr lang="en-US" altLang="ko-KR" sz="1200">
                <a:latin typeface="+mn-ea"/>
              </a:rPr>
              <a:t>(addInterceptors) </a:t>
            </a:r>
            <a:r>
              <a:rPr lang="ko-KR" altLang="en-US" sz="1200">
                <a:latin typeface="+mn-ea"/>
              </a:rPr>
              <a:t>등</a:t>
            </a:r>
            <a:r>
              <a:rPr lang="en-US" altLang="ko-KR" sz="1200">
                <a:latin typeface="+mn-ea"/>
              </a:rPr>
              <a:t> MVC </a:t>
            </a:r>
            <a:r>
              <a:rPr lang="ko-KR" altLang="en-US" sz="1200">
                <a:latin typeface="+mn-ea"/>
              </a:rPr>
              <a:t>전반에 걸친 세부 설정들을 손쉽게 추가하거나 변경할 수 있다</a:t>
            </a:r>
            <a:endParaRPr lang="en-US" altLang="ko-KR" sz="1200">
              <a:latin typeface="+mn-ea"/>
            </a:endParaRPr>
          </a:p>
        </p:txBody>
      </p:sp>
      <p:sp>
        <p:nvSpPr>
          <p:cNvPr id="2" name="직사각형 1">
            <a:extLst>
              <a:ext uri="{FF2B5EF4-FFF2-40B4-BE49-F238E27FC236}">
                <a16:creationId xmlns:a16="http://schemas.microsoft.com/office/drawing/2014/main" id="{5D85E0AD-7EE8-A837-2E03-06648AF78586}"/>
              </a:ext>
            </a:extLst>
          </p:cNvPr>
          <p:cNvSpPr/>
          <p:nvPr/>
        </p:nvSpPr>
        <p:spPr>
          <a:xfrm>
            <a:off x="83009" y="257897"/>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AB6B355B-C447-B6AA-4B89-56103CEFA2F6}"/>
              </a:ext>
            </a:extLst>
          </p:cNvPr>
          <p:cNvSpPr>
            <a:spLocks noChangeArrowheads="1"/>
          </p:cNvSpPr>
          <p:nvPr/>
        </p:nvSpPr>
        <p:spPr bwMode="auto">
          <a:xfrm>
            <a:off x="443698" y="2273834"/>
            <a:ext cx="6923588" cy="44935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MyWebMvcConfig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WebMvcConfigurer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addResourceHandlers</a:t>
            </a:r>
            <a:r>
              <a:rPr kumimoji="0" lang="ko-KR" altLang="ko-KR" sz="1100" b="0" i="0" u="none" strike="noStrike" cap="none" normalizeH="0" baseline="0">
                <a:ln>
                  <a:noFill/>
                </a:ln>
                <a:solidFill>
                  <a:srgbClr val="BCBEC4"/>
                </a:solidFill>
                <a:effectLst/>
                <a:latin typeface="Arial Unicode MS"/>
                <a:ea typeface="JetBrains Mono"/>
              </a:rPr>
              <a:t>(ResourceHandlerRegistry registry)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registry.addResourceHandler(</a:t>
            </a:r>
            <a:r>
              <a:rPr kumimoji="0" lang="ko-KR" altLang="ko-KR" sz="1100" b="0" i="0" u="none" strike="noStrike" cap="none" normalizeH="0" baseline="0">
                <a:ln>
                  <a:noFill/>
                </a:ln>
                <a:solidFill>
                  <a:srgbClr val="6AAB73"/>
                </a:solidFill>
                <a:effectLst/>
                <a:latin typeface="Arial Unicode MS"/>
                <a:ea typeface="JetBrains Mono"/>
              </a:rPr>
              <a:t>"/static/**"</a:t>
            </a:r>
            <a:r>
              <a:rPr kumimoji="0" lang="ko-KR" altLang="ko-KR" sz="1100" b="0" i="0" u="none" strike="noStrike" cap="none" normalizeH="0" baseline="0">
                <a:ln>
                  <a:noFill/>
                </a:ln>
                <a:solidFill>
                  <a:srgbClr val="BCBEC4"/>
                </a:solidFill>
                <a:effectLst/>
                <a:latin typeface="Arial Unicode MS"/>
                <a:ea typeface="JetBrains Mono"/>
              </a:rPr>
              <a:t>).addResourceLocations(</a:t>
            </a:r>
            <a:r>
              <a:rPr kumimoji="0" lang="ko-KR" altLang="ko-KR" sz="1100" b="0" i="0" u="none" strike="noStrike" cap="none" normalizeH="0" baseline="0">
                <a:ln>
                  <a:noFill/>
                </a:ln>
                <a:solidFill>
                  <a:srgbClr val="6AAB73"/>
                </a:solidFill>
                <a:effectLst/>
                <a:latin typeface="Arial Unicode MS"/>
                <a:ea typeface="JetBrains Mono"/>
              </a:rPr>
              <a:t>"classpath:/my-static-files/"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addInterceptors</a:t>
            </a:r>
            <a:r>
              <a:rPr kumimoji="0" lang="ko-KR" altLang="ko-KR" sz="1100" b="0" i="0" u="none" strike="noStrike" cap="none" normalizeH="0" baseline="0">
                <a:ln>
                  <a:noFill/>
                </a:ln>
                <a:solidFill>
                  <a:srgbClr val="BCBEC4"/>
                </a:solidFill>
                <a:effectLst/>
                <a:latin typeface="Arial Unicode MS"/>
                <a:ea typeface="JetBrains Mono"/>
              </a:rPr>
              <a:t>(InterceptorRegistry registry)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registry.addInterceptor(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MyCustomInterceptor()).addPathPatterns(</a:t>
            </a:r>
            <a:r>
              <a:rPr kumimoji="0" lang="ko-KR" altLang="ko-KR" sz="1100" b="0" i="0" u="none" strike="noStrike" cap="none" normalizeH="0" baseline="0">
                <a:ln>
                  <a:noFill/>
                </a:ln>
                <a:solidFill>
                  <a:srgbClr val="6AAB73"/>
                </a:solidFill>
                <a:effectLst/>
                <a:latin typeface="Arial Unicode MS"/>
                <a:ea typeface="JetBrains Mono"/>
              </a:rPr>
              <a:t>"/api/**"</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.excludePathPatterns(</a:t>
            </a:r>
            <a:r>
              <a:rPr kumimoji="0" lang="ko-KR" altLang="ko-KR" sz="1100" b="0" i="0" u="none" strike="noStrike" cap="none" normalizeH="0" baseline="0">
                <a:ln>
                  <a:noFill/>
                </a:ln>
                <a:solidFill>
                  <a:srgbClr val="6AAB73"/>
                </a:solidFill>
                <a:effectLst/>
                <a:latin typeface="Arial Unicode MS"/>
                <a:ea typeface="JetBrains Mono"/>
              </a:rPr>
              <a:t>"/api/public/**"</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extendMessageConverters</a:t>
            </a:r>
            <a:r>
              <a:rPr kumimoji="0" lang="ko-KR" altLang="ko-KR" sz="1100" b="0" i="0" u="none" strike="noStrike" cap="none" normalizeH="0" baseline="0">
                <a:ln>
                  <a:noFill/>
                </a:ln>
                <a:solidFill>
                  <a:srgbClr val="BCBEC4"/>
                </a:solidFill>
                <a:effectLst/>
                <a:latin typeface="Arial Unicode MS"/>
                <a:ea typeface="JetBrains Mono"/>
              </a:rPr>
              <a:t>(List&lt;HttpMessageConverter&lt;?&gt;&gt; converters)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MappingJackson2HttpMessageConverter </a:t>
            </a:r>
            <a:r>
              <a:rPr kumimoji="0" lang="en-US" altLang="ko-KR" sz="1100" b="0" i="0" u="none" strike="noStrike" cap="none" normalizeH="0" baseline="0">
                <a:ln>
                  <a:noFill/>
                </a:ln>
                <a:solidFill>
                  <a:srgbClr val="BCBEC4"/>
                </a:solidFill>
                <a:effectLst/>
                <a:latin typeface="Arial Unicode MS"/>
                <a:ea typeface="JetBrains Mono"/>
              </a:rPr>
              <a:t>converter</a:t>
            </a: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MappingJackson2HttpMessageConverter();</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converters.add(</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converter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addArgumentResolvers</a:t>
            </a:r>
            <a:r>
              <a:rPr kumimoji="0" lang="ko-KR" altLang="ko-KR" sz="1100" b="0" i="0" u="none" strike="noStrike" cap="none" normalizeH="0" baseline="0">
                <a:ln>
                  <a:noFill/>
                </a:ln>
                <a:solidFill>
                  <a:srgbClr val="BCBEC4"/>
                </a:solidFill>
                <a:effectLst/>
                <a:latin typeface="Arial Unicode MS"/>
                <a:ea typeface="JetBrains Mono"/>
              </a:rPr>
              <a:t>(List&lt;HandlerMethodArgumentResolver&gt; resolvers)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resolvers.add(</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MyCustomArgumentResolver());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269DD7B3-6140-A6D0-C22F-DD4E29B65754}"/>
              </a:ext>
            </a:extLst>
          </p:cNvPr>
          <p:cNvSpPr/>
          <p:nvPr/>
        </p:nvSpPr>
        <p:spPr>
          <a:xfrm>
            <a:off x="83009" y="1826182"/>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pic>
        <p:nvPicPr>
          <p:cNvPr id="6" name="그림 5">
            <a:extLst>
              <a:ext uri="{FF2B5EF4-FFF2-40B4-BE49-F238E27FC236}">
                <a16:creationId xmlns:a16="http://schemas.microsoft.com/office/drawing/2014/main" id="{DA51E032-9AE4-45B5-5C9A-E965781E467D}"/>
              </a:ext>
            </a:extLst>
          </p:cNvPr>
          <p:cNvPicPr>
            <a:picLocks noChangeAspect="1"/>
          </p:cNvPicPr>
          <p:nvPr/>
        </p:nvPicPr>
        <p:blipFill>
          <a:blip r:embed="rId3"/>
          <a:stretch>
            <a:fillRect/>
          </a:stretch>
        </p:blipFill>
        <p:spPr>
          <a:xfrm>
            <a:off x="7506181" y="2266139"/>
            <a:ext cx="4339405" cy="4501233"/>
          </a:xfrm>
          <a:prstGeom prst="rect">
            <a:avLst/>
          </a:prstGeom>
        </p:spPr>
      </p:pic>
    </p:spTree>
    <p:extLst>
      <p:ext uri="{BB962C8B-B14F-4D97-AF65-F5344CB8AC3E}">
        <p14:creationId xmlns:p14="http://schemas.microsoft.com/office/powerpoint/2010/main" val="41100435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464742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기본</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4002058" cy="1666162"/>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아키텍처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DispatcherServlet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DispatcherServlet init() / service()</a:t>
            </a:r>
          </a:p>
        </p:txBody>
      </p:sp>
    </p:spTree>
    <p:extLst>
      <p:ext uri="{BB962C8B-B14F-4D97-AF65-F5344CB8AC3E}">
        <p14:creationId xmlns:p14="http://schemas.microsoft.com/office/powerpoint/2010/main" val="12459391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559891" y="2921169"/>
            <a:ext cx="507222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아키텍처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106696"/>
            <a:ext cx="7468471" cy="711733"/>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아키텍처이해</a:t>
            </a:r>
            <a:endParaRPr lang="en-US" altLang="ko-KR" sz="1400">
              <a:solidFill>
                <a:schemeClr val="accent1">
                  <a:lumMod val="75000"/>
                </a:schemeClr>
              </a:solidFill>
            </a:endParaRPr>
          </a:p>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servlet/tree/frontcontroller</a:t>
            </a:r>
            <a:endParaRPr lang="ko-KR" altLang="en-US" sz="1400">
              <a:solidFill>
                <a:schemeClr val="accent1">
                  <a:lumMod val="75000"/>
                </a:schemeClr>
              </a:solidFill>
            </a:endParaRPr>
          </a:p>
        </p:txBody>
      </p:sp>
    </p:spTree>
    <p:extLst>
      <p:ext uri="{BB962C8B-B14F-4D97-AF65-F5344CB8AC3E}">
        <p14:creationId xmlns:p14="http://schemas.microsoft.com/office/powerpoint/2010/main" val="11675935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64C88205-7B2B-B14D-6FC4-27A61885420C}"/>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
        <p:nvSpPr>
          <p:cNvPr id="4" name="직사각형 3">
            <a:extLst>
              <a:ext uri="{FF2B5EF4-FFF2-40B4-BE49-F238E27FC236}">
                <a16:creationId xmlns:a16="http://schemas.microsoft.com/office/drawing/2014/main" id="{B1504A7B-33C9-EDF7-4B7F-1581103154CB}"/>
              </a:ext>
            </a:extLst>
          </p:cNvPr>
          <p:cNvSpPr/>
          <p:nvPr/>
        </p:nvSpPr>
        <p:spPr>
          <a:xfrm>
            <a:off x="4170728" y="2458881"/>
            <a:ext cx="6224674" cy="3380605"/>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공통 컨트롤러로부터 해당 요청을 받아 실질적으로 요청을 처리하는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요청 처리 중 생성하거나 전달받은 데이터를 저장하는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요청을 처리한 후 화면을 렌더링 하고 응답하는 객체가 필요하다</a:t>
            </a:r>
            <a:endParaRPr lang="en-US" altLang="ko-KR" sz="1200">
              <a:latin typeface="+mn-ea"/>
            </a:endParaRPr>
          </a:p>
        </p:txBody>
      </p:sp>
      <p:sp>
        <p:nvSpPr>
          <p:cNvPr id="5" name="직사각형 4">
            <a:extLst>
              <a:ext uri="{FF2B5EF4-FFF2-40B4-BE49-F238E27FC236}">
                <a16:creationId xmlns:a16="http://schemas.microsoft.com/office/drawing/2014/main" id="{949E9DE1-3B39-3F96-4441-4566041B2CD3}"/>
              </a:ext>
            </a:extLst>
          </p:cNvPr>
          <p:cNvSpPr/>
          <p:nvPr/>
        </p:nvSpPr>
        <p:spPr>
          <a:xfrm>
            <a:off x="428791" y="572124"/>
            <a:ext cx="84745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의 전체 아키텍처 구조를 이해하기 위해서 먼저 큰 흐름을 파악하고 세부적인 기능을 살펴보도록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클라이언트가 요청을 하게 되면 서버에서 요청을 처리하기 위해서 어떤 기능들이 필요한지 나열해 보도록 한다</a:t>
            </a:r>
            <a:endParaRPr lang="en-US" altLang="ko-KR" sz="1200">
              <a:latin typeface="+mn-ea"/>
            </a:endParaRPr>
          </a:p>
        </p:txBody>
      </p:sp>
      <p:grpSp>
        <p:nvGrpSpPr>
          <p:cNvPr id="6" name="그룹 5">
            <a:extLst>
              <a:ext uri="{FF2B5EF4-FFF2-40B4-BE49-F238E27FC236}">
                <a16:creationId xmlns:a16="http://schemas.microsoft.com/office/drawing/2014/main" id="{DB791825-16DB-333E-FE8B-BBBAB1B41684}"/>
              </a:ext>
            </a:extLst>
          </p:cNvPr>
          <p:cNvGrpSpPr/>
          <p:nvPr/>
        </p:nvGrpSpPr>
        <p:grpSpPr>
          <a:xfrm>
            <a:off x="702369" y="1684145"/>
            <a:ext cx="580620" cy="493776"/>
            <a:chOff x="2291816" y="950395"/>
            <a:chExt cx="580620" cy="493776"/>
          </a:xfrm>
        </p:grpSpPr>
        <p:sp>
          <p:nvSpPr>
            <p:cNvPr id="7" name="타원 6">
              <a:extLst>
                <a:ext uri="{FF2B5EF4-FFF2-40B4-BE49-F238E27FC236}">
                  <a16:creationId xmlns:a16="http://schemas.microsoft.com/office/drawing/2014/main" id="{C180CC76-DBC7-9EF5-C0CB-CD485EF7707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 name="TextBox 7">
              <a:extLst>
                <a:ext uri="{FF2B5EF4-FFF2-40B4-BE49-F238E27FC236}">
                  <a16:creationId xmlns:a16="http://schemas.microsoft.com/office/drawing/2014/main" id="{107D7CA0-930B-A5CD-4418-804FB6B0BA56}"/>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11" name="그룹 10">
            <a:extLst>
              <a:ext uri="{FF2B5EF4-FFF2-40B4-BE49-F238E27FC236}">
                <a16:creationId xmlns:a16="http://schemas.microsoft.com/office/drawing/2014/main" id="{FCB57894-4652-C0BB-7056-B32CE644791D}"/>
              </a:ext>
            </a:extLst>
          </p:cNvPr>
          <p:cNvGrpSpPr/>
          <p:nvPr/>
        </p:nvGrpSpPr>
        <p:grpSpPr>
          <a:xfrm>
            <a:off x="700704" y="2350492"/>
            <a:ext cx="580620" cy="493776"/>
            <a:chOff x="2291816" y="950395"/>
            <a:chExt cx="580620" cy="493776"/>
          </a:xfrm>
        </p:grpSpPr>
        <p:sp>
          <p:nvSpPr>
            <p:cNvPr id="12" name="타원 11">
              <a:extLst>
                <a:ext uri="{FF2B5EF4-FFF2-40B4-BE49-F238E27FC236}">
                  <a16:creationId xmlns:a16="http://schemas.microsoft.com/office/drawing/2014/main" id="{BE388A73-7B20-EDDB-F35F-43E293CD3C11}"/>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13" name="TextBox 12">
              <a:extLst>
                <a:ext uri="{FF2B5EF4-FFF2-40B4-BE49-F238E27FC236}">
                  <a16:creationId xmlns:a16="http://schemas.microsoft.com/office/drawing/2014/main" id="{1970A272-70BE-00DB-0379-36067A31F8F4}"/>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16" name="모서리가 둥근 직사각형 38">
            <a:extLst>
              <a:ext uri="{FF2B5EF4-FFF2-40B4-BE49-F238E27FC236}">
                <a16:creationId xmlns:a16="http://schemas.microsoft.com/office/drawing/2014/main" id="{5C8B45C0-066D-3A3B-0605-2E886CFCE3CC}"/>
              </a:ext>
            </a:extLst>
          </p:cNvPr>
          <p:cNvSpPr/>
          <p:nvPr/>
        </p:nvSpPr>
        <p:spPr>
          <a:xfrm>
            <a:off x="2344927" y="2357811"/>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공통 컨트롤러</a:t>
            </a:r>
          </a:p>
        </p:txBody>
      </p:sp>
      <p:cxnSp>
        <p:nvCxnSpPr>
          <p:cNvPr id="17" name="직선 화살표 연결선 16">
            <a:extLst>
              <a:ext uri="{FF2B5EF4-FFF2-40B4-BE49-F238E27FC236}">
                <a16:creationId xmlns:a16="http://schemas.microsoft.com/office/drawing/2014/main" id="{6F902ED5-DA74-9704-E597-12C520F4C117}"/>
              </a:ext>
            </a:extLst>
          </p:cNvPr>
          <p:cNvCxnSpPr>
            <a:cxnSpLocks/>
            <a:stCxn id="8" idx="3"/>
            <a:endCxn id="16" idx="1"/>
          </p:cNvCxnSpPr>
          <p:nvPr/>
        </p:nvCxnSpPr>
        <p:spPr>
          <a:xfrm>
            <a:off x="1282989" y="1931034"/>
            <a:ext cx="1061938" cy="6672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3DFED11-35AF-0D4D-C446-BB2F5DFABB4E}"/>
              </a:ext>
            </a:extLst>
          </p:cNvPr>
          <p:cNvCxnSpPr>
            <a:cxnSpLocks/>
            <a:stCxn id="13" idx="3"/>
            <a:endCxn id="16" idx="1"/>
          </p:cNvCxnSpPr>
          <p:nvPr/>
        </p:nvCxnSpPr>
        <p:spPr>
          <a:xfrm>
            <a:off x="1281324" y="2597381"/>
            <a:ext cx="1063603" cy="9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80C3B39B-49EE-91B6-4FEA-5C3A5CA676AA}"/>
              </a:ext>
            </a:extLst>
          </p:cNvPr>
          <p:cNvSpPr/>
          <p:nvPr/>
        </p:nvSpPr>
        <p:spPr>
          <a:xfrm>
            <a:off x="2346931" y="3464196"/>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처리기</a:t>
            </a:r>
          </a:p>
        </p:txBody>
      </p:sp>
      <p:sp>
        <p:nvSpPr>
          <p:cNvPr id="35" name="모서리가 둥근 직사각형 38">
            <a:extLst>
              <a:ext uri="{FF2B5EF4-FFF2-40B4-BE49-F238E27FC236}">
                <a16:creationId xmlns:a16="http://schemas.microsoft.com/office/drawing/2014/main" id="{7D46D4B0-A1EA-E9FE-2C3C-0389E978B713}"/>
              </a:ext>
            </a:extLst>
          </p:cNvPr>
          <p:cNvSpPr/>
          <p:nvPr/>
        </p:nvSpPr>
        <p:spPr>
          <a:xfrm>
            <a:off x="2344926" y="4536180"/>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처리기</a:t>
            </a:r>
          </a:p>
        </p:txBody>
      </p:sp>
      <p:sp>
        <p:nvSpPr>
          <p:cNvPr id="37" name="모서리가 둥근 직사각형 38">
            <a:extLst>
              <a:ext uri="{FF2B5EF4-FFF2-40B4-BE49-F238E27FC236}">
                <a16:creationId xmlns:a16="http://schemas.microsoft.com/office/drawing/2014/main" id="{C454579B-A3B7-9416-8332-EE5A9F52296A}"/>
              </a:ext>
            </a:extLst>
          </p:cNvPr>
          <p:cNvSpPr/>
          <p:nvPr/>
        </p:nvSpPr>
        <p:spPr>
          <a:xfrm>
            <a:off x="2344926" y="5471684"/>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 처리기</a:t>
            </a:r>
          </a:p>
        </p:txBody>
      </p:sp>
      <p:cxnSp>
        <p:nvCxnSpPr>
          <p:cNvPr id="64" name="직선 화살표 연결선 63">
            <a:extLst>
              <a:ext uri="{FF2B5EF4-FFF2-40B4-BE49-F238E27FC236}">
                <a16:creationId xmlns:a16="http://schemas.microsoft.com/office/drawing/2014/main" id="{F9846FF3-4F07-2BCC-8790-3CBFF0B37F1C}"/>
              </a:ext>
            </a:extLst>
          </p:cNvPr>
          <p:cNvCxnSpPr>
            <a:stCxn id="16" idx="2"/>
            <a:endCxn id="28" idx="0"/>
          </p:cNvCxnSpPr>
          <p:nvPr/>
        </p:nvCxnSpPr>
        <p:spPr>
          <a:xfrm>
            <a:off x="3217832" y="2838799"/>
            <a:ext cx="2004" cy="6253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49656554-2ADB-4977-44E7-D227C15E37F5}"/>
              </a:ext>
            </a:extLst>
          </p:cNvPr>
          <p:cNvCxnSpPr>
            <a:cxnSpLocks/>
            <a:stCxn id="28" idx="2"/>
            <a:endCxn id="35" idx="0"/>
          </p:cNvCxnSpPr>
          <p:nvPr/>
        </p:nvCxnSpPr>
        <p:spPr>
          <a:xfrm flipH="1">
            <a:off x="3217831" y="3945184"/>
            <a:ext cx="2005" cy="5909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9143B31-5710-56DF-BACD-69A215571136}"/>
              </a:ext>
            </a:extLst>
          </p:cNvPr>
          <p:cNvCxnSpPr>
            <a:cxnSpLocks/>
            <a:stCxn id="35" idx="2"/>
            <a:endCxn id="37" idx="0"/>
          </p:cNvCxnSpPr>
          <p:nvPr/>
        </p:nvCxnSpPr>
        <p:spPr>
          <a:xfrm>
            <a:off x="3217831" y="5017168"/>
            <a:ext cx="0" cy="454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1" name="그룹 70">
            <a:extLst>
              <a:ext uri="{FF2B5EF4-FFF2-40B4-BE49-F238E27FC236}">
                <a16:creationId xmlns:a16="http://schemas.microsoft.com/office/drawing/2014/main" id="{7CFD6709-9B5E-D6EC-0DC9-4175D8000095}"/>
              </a:ext>
            </a:extLst>
          </p:cNvPr>
          <p:cNvGrpSpPr/>
          <p:nvPr/>
        </p:nvGrpSpPr>
        <p:grpSpPr>
          <a:xfrm>
            <a:off x="689369" y="3008174"/>
            <a:ext cx="580620" cy="493776"/>
            <a:chOff x="2291816" y="950395"/>
            <a:chExt cx="580620" cy="493776"/>
          </a:xfrm>
        </p:grpSpPr>
        <p:sp>
          <p:nvSpPr>
            <p:cNvPr id="72" name="타원 71">
              <a:extLst>
                <a:ext uri="{FF2B5EF4-FFF2-40B4-BE49-F238E27FC236}">
                  <a16:creationId xmlns:a16="http://schemas.microsoft.com/office/drawing/2014/main" id="{9184C824-7F29-FCF3-62CF-05D0018BB13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73" name="TextBox 72">
              <a:extLst>
                <a:ext uri="{FF2B5EF4-FFF2-40B4-BE49-F238E27FC236}">
                  <a16:creationId xmlns:a16="http://schemas.microsoft.com/office/drawing/2014/main" id="{A9BC2519-5F9A-E87D-0DBC-CA291E741869}"/>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75" name="직선 화살표 연결선 74">
            <a:extLst>
              <a:ext uri="{FF2B5EF4-FFF2-40B4-BE49-F238E27FC236}">
                <a16:creationId xmlns:a16="http://schemas.microsoft.com/office/drawing/2014/main" id="{61CF6A9D-ADAA-354F-5AA7-382C04E7307F}"/>
              </a:ext>
            </a:extLst>
          </p:cNvPr>
          <p:cNvCxnSpPr>
            <a:cxnSpLocks/>
            <a:stCxn id="73" idx="3"/>
            <a:endCxn id="16" idx="1"/>
          </p:cNvCxnSpPr>
          <p:nvPr/>
        </p:nvCxnSpPr>
        <p:spPr>
          <a:xfrm flipV="1">
            <a:off x="1269989" y="2598305"/>
            <a:ext cx="1074938" cy="6567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C6E16F16-6EF4-D163-BEB0-78A35F95261D}"/>
              </a:ext>
            </a:extLst>
          </p:cNvPr>
          <p:cNvSpPr/>
          <p:nvPr/>
        </p:nvSpPr>
        <p:spPr>
          <a:xfrm>
            <a:off x="2014528" y="1509839"/>
            <a:ext cx="4312399" cy="307777"/>
          </a:xfrm>
          <a:prstGeom prst="rect">
            <a:avLst/>
          </a:prstGeom>
        </p:spPr>
        <p:txBody>
          <a:bodyPr wrap="none">
            <a:spAutoFit/>
          </a:bodyPr>
          <a:lstStyle/>
          <a:p>
            <a:r>
              <a:rPr lang="ko-KR" altLang="en-US" sz="1400" i="1">
                <a:solidFill>
                  <a:srgbClr val="FF0000"/>
                </a:solidFill>
                <a:latin typeface="+mn-ea"/>
              </a:rPr>
              <a:t>최소한 </a:t>
            </a:r>
            <a:r>
              <a:rPr lang="en-US" altLang="ko-KR" sz="1400" i="1">
                <a:solidFill>
                  <a:srgbClr val="FF0000"/>
                </a:solidFill>
                <a:latin typeface="+mn-ea"/>
              </a:rPr>
              <a:t>4 </a:t>
            </a:r>
            <a:r>
              <a:rPr lang="ko-KR" altLang="en-US" sz="1400" i="1">
                <a:solidFill>
                  <a:srgbClr val="FF0000"/>
                </a:solidFill>
                <a:latin typeface="+mn-ea"/>
              </a:rPr>
              <a:t>가지 흐름의 역할을 맡을 객체가 필요하다</a:t>
            </a:r>
          </a:p>
        </p:txBody>
      </p:sp>
      <p:sp>
        <p:nvSpPr>
          <p:cNvPr id="10" name="모서리가 둥근 직사각형 38">
            <a:extLst>
              <a:ext uri="{FF2B5EF4-FFF2-40B4-BE49-F238E27FC236}">
                <a16:creationId xmlns:a16="http://schemas.microsoft.com/office/drawing/2014/main" id="{E2F42FCD-2E34-2A11-41A5-D89792BDD986}"/>
              </a:ext>
            </a:extLst>
          </p:cNvPr>
          <p:cNvSpPr/>
          <p:nvPr/>
        </p:nvSpPr>
        <p:spPr>
          <a:xfrm>
            <a:off x="3295701" y="3017916"/>
            <a:ext cx="740896"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request</a:t>
            </a:r>
            <a:endParaRPr lang="en-US" altLang="ko-KR" sz="1100">
              <a:solidFill>
                <a:schemeClr val="bg1"/>
              </a:solidFill>
              <a:effectLst/>
            </a:endParaRPr>
          </a:p>
        </p:txBody>
      </p:sp>
      <p:sp>
        <p:nvSpPr>
          <p:cNvPr id="14" name="모서리가 둥근 직사각형 38">
            <a:extLst>
              <a:ext uri="{FF2B5EF4-FFF2-40B4-BE49-F238E27FC236}">
                <a16:creationId xmlns:a16="http://schemas.microsoft.com/office/drawing/2014/main" id="{EE5BBEF1-7BF1-E72B-55B9-655236A0B404}"/>
              </a:ext>
            </a:extLst>
          </p:cNvPr>
          <p:cNvSpPr/>
          <p:nvPr/>
        </p:nvSpPr>
        <p:spPr>
          <a:xfrm>
            <a:off x="3347838" y="4099344"/>
            <a:ext cx="692767"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data</a:t>
            </a:r>
            <a:endParaRPr lang="en-US" altLang="ko-KR" sz="1100">
              <a:solidFill>
                <a:schemeClr val="bg1"/>
              </a:solidFill>
              <a:effectLst/>
            </a:endParaRPr>
          </a:p>
        </p:txBody>
      </p:sp>
      <p:cxnSp>
        <p:nvCxnSpPr>
          <p:cNvPr id="19" name="직선 화살표 연결선 18">
            <a:extLst>
              <a:ext uri="{FF2B5EF4-FFF2-40B4-BE49-F238E27FC236}">
                <a16:creationId xmlns:a16="http://schemas.microsoft.com/office/drawing/2014/main" id="{87BF4671-591A-0579-09AD-CE94FA905C59}"/>
              </a:ext>
            </a:extLst>
          </p:cNvPr>
          <p:cNvCxnSpPr>
            <a:cxnSpLocks/>
            <a:stCxn id="37" idx="2"/>
            <a:endCxn id="22" idx="0"/>
          </p:cNvCxnSpPr>
          <p:nvPr/>
        </p:nvCxnSpPr>
        <p:spPr>
          <a:xfrm>
            <a:off x="3217831" y="5952672"/>
            <a:ext cx="0" cy="286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A0B2C3FB-87AF-B629-6D2F-9FDE85A4122B}"/>
              </a:ext>
            </a:extLst>
          </p:cNvPr>
          <p:cNvSpPr/>
          <p:nvPr/>
        </p:nvSpPr>
        <p:spPr>
          <a:xfrm>
            <a:off x="2821747" y="6239368"/>
            <a:ext cx="792167"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HTML</a:t>
            </a:r>
          </a:p>
        </p:txBody>
      </p:sp>
    </p:spTree>
    <p:extLst>
      <p:ext uri="{BB962C8B-B14F-4D97-AF65-F5344CB8AC3E}">
        <p14:creationId xmlns:p14="http://schemas.microsoft.com/office/powerpoint/2010/main" val="2903889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88037" y="2921169"/>
            <a:ext cx="761593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서블릿 방식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 Servlet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servlet/tree/servlet</a:t>
            </a:r>
            <a:endParaRPr lang="ko-KR" altLang="en-US" sz="1400">
              <a:solidFill>
                <a:schemeClr val="accent1">
                  <a:lumMod val="75000"/>
                </a:schemeClr>
              </a:solidFill>
            </a:endParaRPr>
          </a:p>
        </p:txBody>
      </p:sp>
    </p:spTree>
    <p:extLst>
      <p:ext uri="{BB962C8B-B14F-4D97-AF65-F5344CB8AC3E}">
        <p14:creationId xmlns:p14="http://schemas.microsoft.com/office/powerpoint/2010/main" val="8429486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BBE5C-6DB7-BBBD-86B6-A339F29BF337}"/>
            </a:ext>
          </a:extLst>
        </p:cNvPr>
        <p:cNvGrpSpPr/>
        <p:nvPr/>
      </p:nvGrpSpPr>
      <p:grpSpPr>
        <a:xfrm>
          <a:off x="0" y="0"/>
          <a:ext cx="0" cy="0"/>
          <a:chOff x="0" y="0"/>
          <a:chExt cx="0" cy="0"/>
        </a:xfrm>
      </p:grpSpPr>
      <p:sp>
        <p:nvSpPr>
          <p:cNvPr id="9" name="직사각형 8">
            <a:extLst>
              <a:ext uri="{FF2B5EF4-FFF2-40B4-BE49-F238E27FC236}">
                <a16:creationId xmlns:a16="http://schemas.microsoft.com/office/drawing/2014/main" id="{4596588E-CFB1-7C78-5FA5-6DA3D27F0642}"/>
              </a:ext>
            </a:extLst>
          </p:cNvPr>
          <p:cNvSpPr/>
          <p:nvPr/>
        </p:nvSpPr>
        <p:spPr>
          <a:xfrm>
            <a:off x="2439437" y="2394284"/>
            <a:ext cx="2002049" cy="1400558"/>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AC109EE-38F7-1CCB-7C8E-AF7517CC8CE8}"/>
              </a:ext>
            </a:extLst>
          </p:cNvPr>
          <p:cNvSpPr/>
          <p:nvPr/>
        </p:nvSpPr>
        <p:spPr>
          <a:xfrm>
            <a:off x="4439489" y="1781560"/>
            <a:ext cx="4794748" cy="333617"/>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a:t>
            </a:r>
            <a:endParaRPr lang="en-US" altLang="ko-KR" sz="1200">
              <a:latin typeface="+mn-ea"/>
            </a:endParaRPr>
          </a:p>
        </p:txBody>
      </p:sp>
      <p:grpSp>
        <p:nvGrpSpPr>
          <p:cNvPr id="21" name="그룹 20">
            <a:extLst>
              <a:ext uri="{FF2B5EF4-FFF2-40B4-BE49-F238E27FC236}">
                <a16:creationId xmlns:a16="http://schemas.microsoft.com/office/drawing/2014/main" id="{2048A8BC-BF2D-8E9A-E7A0-28098928313C}"/>
              </a:ext>
            </a:extLst>
          </p:cNvPr>
          <p:cNvGrpSpPr/>
          <p:nvPr/>
        </p:nvGrpSpPr>
        <p:grpSpPr>
          <a:xfrm>
            <a:off x="3170160" y="667504"/>
            <a:ext cx="580620" cy="493776"/>
            <a:chOff x="2291816" y="950395"/>
            <a:chExt cx="580620" cy="493776"/>
          </a:xfrm>
        </p:grpSpPr>
        <p:sp>
          <p:nvSpPr>
            <p:cNvPr id="22" name="타원 21">
              <a:extLst>
                <a:ext uri="{FF2B5EF4-FFF2-40B4-BE49-F238E27FC236}">
                  <a16:creationId xmlns:a16="http://schemas.microsoft.com/office/drawing/2014/main" id="{46A81E21-1708-A4F4-513E-1AB7C7099E5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8C2F4B40-11CA-0D60-456F-471407B2C37E}"/>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24" name="그룹 23">
            <a:extLst>
              <a:ext uri="{FF2B5EF4-FFF2-40B4-BE49-F238E27FC236}">
                <a16:creationId xmlns:a16="http://schemas.microsoft.com/office/drawing/2014/main" id="{AFD25CC5-30C5-0E99-9D79-8076158DAD2D}"/>
              </a:ext>
            </a:extLst>
          </p:cNvPr>
          <p:cNvGrpSpPr/>
          <p:nvPr/>
        </p:nvGrpSpPr>
        <p:grpSpPr>
          <a:xfrm>
            <a:off x="2439437" y="680025"/>
            <a:ext cx="580620" cy="493776"/>
            <a:chOff x="2291816" y="950395"/>
            <a:chExt cx="580620" cy="493776"/>
          </a:xfrm>
        </p:grpSpPr>
        <p:sp>
          <p:nvSpPr>
            <p:cNvPr id="25" name="타원 24">
              <a:extLst>
                <a:ext uri="{FF2B5EF4-FFF2-40B4-BE49-F238E27FC236}">
                  <a16:creationId xmlns:a16="http://schemas.microsoft.com/office/drawing/2014/main" id="{63485BB6-DF7D-3E17-DDFA-3ABFC0B82586}"/>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FAC27678-77B9-324F-FB15-69CD93CAC1B1}"/>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30" name="모서리가 둥근 직사각형 38">
            <a:extLst>
              <a:ext uri="{FF2B5EF4-FFF2-40B4-BE49-F238E27FC236}">
                <a16:creationId xmlns:a16="http://schemas.microsoft.com/office/drawing/2014/main" id="{1FA1D0EC-1A02-416D-942F-D51B28808E41}"/>
              </a:ext>
            </a:extLst>
          </p:cNvPr>
          <p:cNvSpPr/>
          <p:nvPr/>
        </p:nvSpPr>
        <p:spPr>
          <a:xfrm>
            <a:off x="2537602" y="1721400"/>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프론트 컨트롤러</a:t>
            </a:r>
          </a:p>
        </p:txBody>
      </p:sp>
      <p:cxnSp>
        <p:nvCxnSpPr>
          <p:cNvPr id="31" name="직선 화살표 연결선 30">
            <a:extLst>
              <a:ext uri="{FF2B5EF4-FFF2-40B4-BE49-F238E27FC236}">
                <a16:creationId xmlns:a16="http://schemas.microsoft.com/office/drawing/2014/main" id="{08C14495-87C2-03DB-697C-CDA3E9AC9728}"/>
              </a:ext>
            </a:extLst>
          </p:cNvPr>
          <p:cNvCxnSpPr>
            <a:cxnSpLocks/>
            <a:stCxn id="22" idx="4"/>
            <a:endCxn id="30" idx="0"/>
          </p:cNvCxnSpPr>
          <p:nvPr/>
        </p:nvCxnSpPr>
        <p:spPr>
          <a:xfrm>
            <a:off x="3449135" y="1161280"/>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F99BCE7-BD38-9120-F1FB-415A2669652A}"/>
              </a:ext>
            </a:extLst>
          </p:cNvPr>
          <p:cNvCxnSpPr>
            <a:cxnSpLocks/>
            <a:stCxn id="25" idx="5"/>
          </p:cNvCxnSpPr>
          <p:nvPr/>
        </p:nvCxnSpPr>
        <p:spPr>
          <a:xfrm>
            <a:off x="2892988" y="1101489"/>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AAB7553-1A37-2E73-81EA-7D4CE52B60A7}"/>
              </a:ext>
            </a:extLst>
          </p:cNvPr>
          <p:cNvSpPr/>
          <p:nvPr/>
        </p:nvSpPr>
        <p:spPr>
          <a:xfrm>
            <a:off x="2539606" y="3955113"/>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a:t>
            </a:r>
          </a:p>
        </p:txBody>
      </p:sp>
      <p:sp>
        <p:nvSpPr>
          <p:cNvPr id="39" name="모서리가 둥근 직사각형 38">
            <a:extLst>
              <a:ext uri="{FF2B5EF4-FFF2-40B4-BE49-F238E27FC236}">
                <a16:creationId xmlns:a16="http://schemas.microsoft.com/office/drawing/2014/main" id="{305FDDF2-2D18-2C1F-2A59-AB027054F779}"/>
              </a:ext>
            </a:extLst>
          </p:cNvPr>
          <p:cNvSpPr/>
          <p:nvPr/>
        </p:nvSpPr>
        <p:spPr>
          <a:xfrm>
            <a:off x="2537601" y="4699684"/>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뷰</a:t>
            </a:r>
          </a:p>
        </p:txBody>
      </p:sp>
      <p:sp>
        <p:nvSpPr>
          <p:cNvPr id="40" name="모서리가 둥근 직사각형 38">
            <a:extLst>
              <a:ext uri="{FF2B5EF4-FFF2-40B4-BE49-F238E27FC236}">
                <a16:creationId xmlns:a16="http://schemas.microsoft.com/office/drawing/2014/main" id="{9B2B0018-5E5A-9A45-8C65-2A67183C0244}"/>
              </a:ext>
            </a:extLst>
          </p:cNvPr>
          <p:cNvSpPr/>
          <p:nvPr/>
        </p:nvSpPr>
        <p:spPr>
          <a:xfrm>
            <a:off x="2537601" y="6188828"/>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a:t>
            </a:r>
          </a:p>
        </p:txBody>
      </p:sp>
      <p:cxnSp>
        <p:nvCxnSpPr>
          <p:cNvPr id="42" name="직선 화살표 연결선 41">
            <a:extLst>
              <a:ext uri="{FF2B5EF4-FFF2-40B4-BE49-F238E27FC236}">
                <a16:creationId xmlns:a16="http://schemas.microsoft.com/office/drawing/2014/main" id="{02A2748C-038C-3894-3FC1-33B64331818B}"/>
              </a:ext>
            </a:extLst>
          </p:cNvPr>
          <p:cNvCxnSpPr>
            <a:cxnSpLocks/>
            <a:stCxn id="30" idx="2"/>
            <a:endCxn id="56" idx="0"/>
          </p:cNvCxnSpPr>
          <p:nvPr/>
        </p:nvCxnSpPr>
        <p:spPr>
          <a:xfrm flipH="1">
            <a:off x="3450443" y="2202388"/>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727504CE-D516-E156-7ED4-9EFAE0309ECE}"/>
              </a:ext>
            </a:extLst>
          </p:cNvPr>
          <p:cNvCxnSpPr>
            <a:cxnSpLocks/>
            <a:stCxn id="34" idx="2"/>
            <a:endCxn id="39" idx="0"/>
          </p:cNvCxnSpPr>
          <p:nvPr/>
        </p:nvCxnSpPr>
        <p:spPr>
          <a:xfrm flipH="1">
            <a:off x="3450443" y="4436101"/>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9D0FAD49-2544-7025-B9C7-A9FB20F8FA23}"/>
              </a:ext>
            </a:extLst>
          </p:cNvPr>
          <p:cNvCxnSpPr>
            <a:cxnSpLocks/>
            <a:stCxn id="39" idx="2"/>
            <a:endCxn id="84" idx="0"/>
          </p:cNvCxnSpPr>
          <p:nvPr/>
        </p:nvCxnSpPr>
        <p:spPr>
          <a:xfrm>
            <a:off x="3450443" y="5180672"/>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id="{CFE14897-9B31-2579-522F-845DE0EF8E79}"/>
              </a:ext>
            </a:extLst>
          </p:cNvPr>
          <p:cNvGrpSpPr/>
          <p:nvPr/>
        </p:nvGrpSpPr>
        <p:grpSpPr>
          <a:xfrm>
            <a:off x="3967673" y="667504"/>
            <a:ext cx="580620" cy="493776"/>
            <a:chOff x="2291816" y="950395"/>
            <a:chExt cx="580620" cy="493776"/>
          </a:xfrm>
        </p:grpSpPr>
        <p:sp>
          <p:nvSpPr>
            <p:cNvPr id="53" name="타원 52">
              <a:extLst>
                <a:ext uri="{FF2B5EF4-FFF2-40B4-BE49-F238E27FC236}">
                  <a16:creationId xmlns:a16="http://schemas.microsoft.com/office/drawing/2014/main" id="{CF7BED4E-5E1F-3948-8E6B-5714F6A793A4}"/>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4" name="TextBox 53">
              <a:extLst>
                <a:ext uri="{FF2B5EF4-FFF2-40B4-BE49-F238E27FC236}">
                  <a16:creationId xmlns:a16="http://schemas.microsoft.com/office/drawing/2014/main" id="{A7DC60FC-FAF3-01A5-016D-8E7D3266AD19}"/>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55" name="직선 화살표 연결선 54">
            <a:extLst>
              <a:ext uri="{FF2B5EF4-FFF2-40B4-BE49-F238E27FC236}">
                <a16:creationId xmlns:a16="http://schemas.microsoft.com/office/drawing/2014/main" id="{837E92D9-7959-7207-C968-5CC02F6B5660}"/>
              </a:ext>
            </a:extLst>
          </p:cNvPr>
          <p:cNvCxnSpPr>
            <a:cxnSpLocks/>
            <a:stCxn id="53" idx="3"/>
          </p:cNvCxnSpPr>
          <p:nvPr/>
        </p:nvCxnSpPr>
        <p:spPr>
          <a:xfrm flipH="1">
            <a:off x="3609644" y="1088968"/>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모서리가 둥근 직사각형 38">
            <a:extLst>
              <a:ext uri="{FF2B5EF4-FFF2-40B4-BE49-F238E27FC236}">
                <a16:creationId xmlns:a16="http://schemas.microsoft.com/office/drawing/2014/main" id="{B11EBB72-9892-EC26-1D17-EFA640BCE865}"/>
              </a:ext>
            </a:extLst>
          </p:cNvPr>
          <p:cNvSpPr/>
          <p:nvPr/>
        </p:nvSpPr>
        <p:spPr>
          <a:xfrm>
            <a:off x="2537601" y="2465971"/>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요청 핸들러 선택기</a:t>
            </a:r>
          </a:p>
        </p:txBody>
      </p:sp>
      <p:cxnSp>
        <p:nvCxnSpPr>
          <p:cNvPr id="59" name="직선 화살표 연결선 58">
            <a:extLst>
              <a:ext uri="{FF2B5EF4-FFF2-40B4-BE49-F238E27FC236}">
                <a16:creationId xmlns:a16="http://schemas.microsoft.com/office/drawing/2014/main" id="{98D9B6B0-1FC5-384E-2EFE-6E507540281B}"/>
              </a:ext>
            </a:extLst>
          </p:cNvPr>
          <p:cNvCxnSpPr>
            <a:cxnSpLocks/>
            <a:stCxn id="56" idx="2"/>
            <a:endCxn id="75" idx="0"/>
          </p:cNvCxnSpPr>
          <p:nvPr/>
        </p:nvCxnSpPr>
        <p:spPr>
          <a:xfrm>
            <a:off x="3450443" y="2946959"/>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F3E39E5-9233-B5B8-48F9-B96A019C11C0}"/>
              </a:ext>
            </a:extLst>
          </p:cNvPr>
          <p:cNvSpPr/>
          <p:nvPr/>
        </p:nvSpPr>
        <p:spPr>
          <a:xfrm>
            <a:off x="4441494" y="6219703"/>
            <a:ext cx="1887118" cy="333617"/>
          </a:xfrm>
          <a:prstGeom prst="rect">
            <a:avLst/>
          </a:prstGeom>
        </p:spPr>
        <p:txBody>
          <a:bodyPr wrap="square">
            <a:spAutoFit/>
          </a:bodyPr>
          <a:lstStyle/>
          <a:p>
            <a:pPr>
              <a:lnSpc>
                <a:spcPct val="150000"/>
              </a:lnSpc>
            </a:pPr>
            <a:r>
              <a:rPr lang="ko-KR" altLang="en-US" sz="1200">
                <a:latin typeface="+mn-ea"/>
              </a:rPr>
              <a:t>화면을 렌더링 하는 객체</a:t>
            </a:r>
            <a:endParaRPr lang="en-US" altLang="ko-KR" sz="1200">
              <a:latin typeface="+mn-ea"/>
            </a:endParaRPr>
          </a:p>
        </p:txBody>
      </p:sp>
      <p:sp>
        <p:nvSpPr>
          <p:cNvPr id="63" name="직사각형 62">
            <a:extLst>
              <a:ext uri="{FF2B5EF4-FFF2-40B4-BE49-F238E27FC236}">
                <a16:creationId xmlns:a16="http://schemas.microsoft.com/office/drawing/2014/main" id="{06911F26-7D6C-2971-A719-6A47A2657BC4}"/>
              </a:ext>
            </a:extLst>
          </p:cNvPr>
          <p:cNvSpPr/>
          <p:nvPr/>
        </p:nvSpPr>
        <p:spPr>
          <a:xfrm>
            <a:off x="4441493" y="4002996"/>
            <a:ext cx="2921833" cy="333617"/>
          </a:xfrm>
          <a:prstGeom prst="rect">
            <a:avLst/>
          </a:prstGeom>
        </p:spPr>
        <p:txBody>
          <a:bodyPr wrap="square">
            <a:spAutoFit/>
          </a:bodyPr>
          <a:lstStyle/>
          <a:p>
            <a:pPr>
              <a:lnSpc>
                <a:spcPct val="150000"/>
              </a:lnSpc>
            </a:pPr>
            <a:r>
              <a:rPr lang="ko-KR" altLang="en-US" sz="1200">
                <a:latin typeface="+mn-ea"/>
              </a:rPr>
              <a:t>실질적으로 현재 요청을 처리하는 객체</a:t>
            </a:r>
            <a:endParaRPr lang="en-US" altLang="ko-KR" sz="1200">
              <a:latin typeface="+mn-ea"/>
            </a:endParaRPr>
          </a:p>
        </p:txBody>
      </p:sp>
      <p:sp>
        <p:nvSpPr>
          <p:cNvPr id="64" name="직사각형 63">
            <a:extLst>
              <a:ext uri="{FF2B5EF4-FFF2-40B4-BE49-F238E27FC236}">
                <a16:creationId xmlns:a16="http://schemas.microsoft.com/office/drawing/2014/main" id="{3C486E0A-7A64-0293-8E6F-738C23D01508}"/>
              </a:ext>
            </a:extLst>
          </p:cNvPr>
          <p:cNvSpPr/>
          <p:nvPr/>
        </p:nvSpPr>
        <p:spPr>
          <a:xfrm>
            <a:off x="4441493" y="4727070"/>
            <a:ext cx="5015328" cy="333617"/>
          </a:xfrm>
          <a:prstGeom prst="rect">
            <a:avLst/>
          </a:prstGeom>
        </p:spPr>
        <p:txBody>
          <a:bodyPr wrap="square">
            <a:spAutoFit/>
          </a:bodyPr>
          <a:lstStyle/>
          <a:p>
            <a:pPr>
              <a:lnSpc>
                <a:spcPct val="150000"/>
              </a:lnSpc>
            </a:pPr>
            <a:r>
              <a:rPr lang="ko-KR" altLang="en-US" sz="1200">
                <a:latin typeface="+mn-ea"/>
              </a:rPr>
              <a:t>요청 처리 중 생성되거나 전달받은 데이터와 뷰 정보를 저장하는 객체</a:t>
            </a:r>
            <a:endParaRPr lang="en-US" altLang="ko-KR" sz="1200">
              <a:latin typeface="+mn-ea"/>
            </a:endParaRPr>
          </a:p>
        </p:txBody>
      </p:sp>
      <p:sp>
        <p:nvSpPr>
          <p:cNvPr id="65" name="직사각형 64">
            <a:extLst>
              <a:ext uri="{FF2B5EF4-FFF2-40B4-BE49-F238E27FC236}">
                <a16:creationId xmlns:a16="http://schemas.microsoft.com/office/drawing/2014/main" id="{B25C4A67-9915-56BE-EB71-49F897D55B63}"/>
              </a:ext>
            </a:extLst>
          </p:cNvPr>
          <p:cNvSpPr/>
          <p:nvPr/>
        </p:nvSpPr>
        <p:spPr>
          <a:xfrm>
            <a:off x="4433973" y="2536625"/>
            <a:ext cx="6292179" cy="333617"/>
          </a:xfrm>
          <a:prstGeom prst="rect">
            <a:avLst/>
          </a:prstGeom>
        </p:spPr>
        <p:txBody>
          <a:bodyPr wrap="square">
            <a:spAutoFit/>
          </a:bodyPr>
          <a:lstStyle/>
          <a:p>
            <a:pPr>
              <a:lnSpc>
                <a:spcPct val="150000"/>
              </a:lnSpc>
            </a:pPr>
            <a:r>
              <a:rPr lang="ko-KR" altLang="en-US" sz="1200">
                <a:latin typeface="+mn-ea"/>
              </a:rPr>
              <a:t>여러 요청 핸들러 중 현재 요청을 처리하기 적합한 핸들러를 탐색하고 선택하는 객체</a:t>
            </a:r>
            <a:endParaRPr lang="en-US" altLang="ko-KR" sz="1200">
              <a:latin typeface="+mn-ea"/>
            </a:endParaRPr>
          </a:p>
        </p:txBody>
      </p:sp>
      <p:sp>
        <p:nvSpPr>
          <p:cNvPr id="75" name="모서리가 둥근 직사각형 38">
            <a:extLst>
              <a:ext uri="{FF2B5EF4-FFF2-40B4-BE49-F238E27FC236}">
                <a16:creationId xmlns:a16="http://schemas.microsoft.com/office/drawing/2014/main" id="{2694C335-2283-5C9D-C4B2-539A808B1363}"/>
              </a:ext>
            </a:extLst>
          </p:cNvPr>
          <p:cNvSpPr/>
          <p:nvPr/>
        </p:nvSpPr>
        <p:spPr>
          <a:xfrm>
            <a:off x="2537601" y="3210542"/>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요청 핸들러 호출기</a:t>
            </a:r>
          </a:p>
        </p:txBody>
      </p:sp>
      <p:cxnSp>
        <p:nvCxnSpPr>
          <p:cNvPr id="78" name="직선 화살표 연결선 77">
            <a:extLst>
              <a:ext uri="{FF2B5EF4-FFF2-40B4-BE49-F238E27FC236}">
                <a16:creationId xmlns:a16="http://schemas.microsoft.com/office/drawing/2014/main" id="{9749F503-A9EA-383C-73DD-734B2A45E1E1}"/>
              </a:ext>
            </a:extLst>
          </p:cNvPr>
          <p:cNvCxnSpPr>
            <a:cxnSpLocks/>
            <a:stCxn id="75" idx="2"/>
            <a:endCxn id="34" idx="0"/>
          </p:cNvCxnSpPr>
          <p:nvPr/>
        </p:nvCxnSpPr>
        <p:spPr>
          <a:xfrm>
            <a:off x="3450443" y="3691530"/>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4A538F37-0CDC-902B-9F79-AC73810477C5}"/>
              </a:ext>
            </a:extLst>
          </p:cNvPr>
          <p:cNvSpPr/>
          <p:nvPr/>
        </p:nvSpPr>
        <p:spPr>
          <a:xfrm>
            <a:off x="4441493" y="3265428"/>
            <a:ext cx="3703886" cy="333617"/>
          </a:xfrm>
          <a:prstGeom prst="rect">
            <a:avLst/>
          </a:prstGeom>
        </p:spPr>
        <p:txBody>
          <a:bodyPr wrap="square">
            <a:spAutoFit/>
          </a:bodyPr>
          <a:lstStyle/>
          <a:p>
            <a:pPr>
              <a:lnSpc>
                <a:spcPct val="150000"/>
              </a:lnSpc>
            </a:pPr>
            <a:r>
              <a:rPr lang="ko-KR" altLang="en-US" sz="1200">
                <a:latin typeface="+mn-ea"/>
              </a:rPr>
              <a:t>선택한 요청 핸들러를 호출하여</a:t>
            </a:r>
            <a:r>
              <a:rPr lang="en-US" altLang="ko-KR" sz="1200">
                <a:latin typeface="+mn-ea"/>
              </a:rPr>
              <a:t> </a:t>
            </a:r>
            <a:r>
              <a:rPr lang="ko-KR" altLang="en-US" sz="1200">
                <a:latin typeface="+mn-ea"/>
              </a:rPr>
              <a:t>실행시키는 객체</a:t>
            </a:r>
            <a:endParaRPr lang="en-US" altLang="ko-KR" sz="1200">
              <a:latin typeface="+mn-ea"/>
            </a:endParaRPr>
          </a:p>
        </p:txBody>
      </p:sp>
      <p:sp>
        <p:nvSpPr>
          <p:cNvPr id="84" name="모서리가 둥근 직사각형 38">
            <a:extLst>
              <a:ext uri="{FF2B5EF4-FFF2-40B4-BE49-F238E27FC236}">
                <a16:creationId xmlns:a16="http://schemas.microsoft.com/office/drawing/2014/main" id="{B115EDBF-FFE1-10F2-4442-9450A115929A}"/>
              </a:ext>
            </a:extLst>
          </p:cNvPr>
          <p:cNvSpPr/>
          <p:nvPr/>
        </p:nvSpPr>
        <p:spPr>
          <a:xfrm>
            <a:off x="2537601" y="5444255"/>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뷰 선택기</a:t>
            </a:r>
          </a:p>
        </p:txBody>
      </p:sp>
      <p:cxnSp>
        <p:nvCxnSpPr>
          <p:cNvPr id="86" name="직선 화살표 연결선 85">
            <a:extLst>
              <a:ext uri="{FF2B5EF4-FFF2-40B4-BE49-F238E27FC236}">
                <a16:creationId xmlns:a16="http://schemas.microsoft.com/office/drawing/2014/main" id="{AFABEF3C-C087-645E-C7E5-117B9652FEE2}"/>
              </a:ext>
            </a:extLst>
          </p:cNvPr>
          <p:cNvCxnSpPr>
            <a:cxnSpLocks/>
            <a:stCxn id="84" idx="2"/>
            <a:endCxn id="40" idx="0"/>
          </p:cNvCxnSpPr>
          <p:nvPr/>
        </p:nvCxnSpPr>
        <p:spPr>
          <a:xfrm>
            <a:off x="3450443" y="5925243"/>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969562E3-1E0C-175F-4AD8-6DA047A7C1C1}"/>
              </a:ext>
            </a:extLst>
          </p:cNvPr>
          <p:cNvSpPr/>
          <p:nvPr/>
        </p:nvSpPr>
        <p:spPr>
          <a:xfrm>
            <a:off x="4441492" y="5517940"/>
            <a:ext cx="4702507" cy="333617"/>
          </a:xfrm>
          <a:prstGeom prst="rect">
            <a:avLst/>
          </a:prstGeom>
        </p:spPr>
        <p:txBody>
          <a:bodyPr wrap="square">
            <a:spAutoFit/>
          </a:bodyPr>
          <a:lstStyle/>
          <a:p>
            <a:pPr>
              <a:lnSpc>
                <a:spcPct val="150000"/>
              </a:lnSpc>
            </a:pPr>
            <a:r>
              <a:rPr lang="ko-KR" altLang="en-US" sz="1200">
                <a:latin typeface="+mn-ea"/>
              </a:rPr>
              <a:t>여러 뷰 중 현재 응답을 처리할 적절한 뷰를 선택하는 객체</a:t>
            </a:r>
            <a:endParaRPr lang="en-US" altLang="ko-KR" sz="1200">
              <a:latin typeface="+mn-ea"/>
            </a:endParaRPr>
          </a:p>
        </p:txBody>
      </p:sp>
      <p:sp>
        <p:nvSpPr>
          <p:cNvPr id="10" name="직사각형 9">
            <a:extLst>
              <a:ext uri="{FF2B5EF4-FFF2-40B4-BE49-F238E27FC236}">
                <a16:creationId xmlns:a16="http://schemas.microsoft.com/office/drawing/2014/main" id="{B8096C9F-86B0-D5F7-AAD3-093ED4D81440}"/>
              </a:ext>
            </a:extLst>
          </p:cNvPr>
          <p:cNvSpPr/>
          <p:nvPr/>
        </p:nvSpPr>
        <p:spPr>
          <a:xfrm>
            <a:off x="88144" y="15335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
        <p:nvSpPr>
          <p:cNvPr id="11" name="직사각형 10">
            <a:extLst>
              <a:ext uri="{FF2B5EF4-FFF2-40B4-BE49-F238E27FC236}">
                <a16:creationId xmlns:a16="http://schemas.microsoft.com/office/drawing/2014/main" id="{878490EA-0CE5-37F1-9849-B4A93D3A68F2}"/>
              </a:ext>
            </a:extLst>
          </p:cNvPr>
          <p:cNvSpPr/>
          <p:nvPr/>
        </p:nvSpPr>
        <p:spPr>
          <a:xfrm>
            <a:off x="2707680" y="1167358"/>
            <a:ext cx="337220" cy="333617"/>
          </a:xfrm>
          <a:prstGeom prst="rect">
            <a:avLst/>
          </a:prstGeom>
        </p:spPr>
        <p:txBody>
          <a:bodyPr wrap="square">
            <a:spAutoFit/>
          </a:bodyPr>
          <a:lstStyle/>
          <a:p>
            <a:pPr>
              <a:lnSpc>
                <a:spcPct val="150000"/>
              </a:lnSpc>
            </a:pPr>
            <a:r>
              <a:rPr lang="en-US" altLang="ko-KR" sz="1200">
                <a:solidFill>
                  <a:srgbClr val="FF0000"/>
                </a:solidFill>
                <a:latin typeface="+mn-ea"/>
              </a:rPr>
              <a:t>/a</a:t>
            </a:r>
          </a:p>
        </p:txBody>
      </p:sp>
      <p:sp>
        <p:nvSpPr>
          <p:cNvPr id="12" name="직사각형 11">
            <a:extLst>
              <a:ext uri="{FF2B5EF4-FFF2-40B4-BE49-F238E27FC236}">
                <a16:creationId xmlns:a16="http://schemas.microsoft.com/office/drawing/2014/main" id="{267B720F-9907-9495-3B78-E7E5E5F7B38B}"/>
              </a:ext>
            </a:extLst>
          </p:cNvPr>
          <p:cNvSpPr/>
          <p:nvPr/>
        </p:nvSpPr>
        <p:spPr>
          <a:xfrm>
            <a:off x="3124500" y="1174127"/>
            <a:ext cx="398858" cy="346249"/>
          </a:xfrm>
          <a:prstGeom prst="rect">
            <a:avLst/>
          </a:prstGeom>
        </p:spPr>
        <p:txBody>
          <a:bodyPr wrap="square">
            <a:spAutoFit/>
          </a:bodyPr>
          <a:lstStyle/>
          <a:p>
            <a:pPr>
              <a:lnSpc>
                <a:spcPct val="150000"/>
              </a:lnSpc>
            </a:pPr>
            <a:r>
              <a:rPr lang="en-US" altLang="ko-KR" sz="1200">
                <a:solidFill>
                  <a:srgbClr val="FF0000"/>
                </a:solidFill>
                <a:latin typeface="+mn-ea"/>
              </a:rPr>
              <a:t>/b</a:t>
            </a:r>
          </a:p>
        </p:txBody>
      </p:sp>
      <p:sp>
        <p:nvSpPr>
          <p:cNvPr id="13" name="직사각형 12">
            <a:extLst>
              <a:ext uri="{FF2B5EF4-FFF2-40B4-BE49-F238E27FC236}">
                <a16:creationId xmlns:a16="http://schemas.microsoft.com/office/drawing/2014/main" id="{B384A855-458B-353A-A11F-EFBC1239516E}"/>
              </a:ext>
            </a:extLst>
          </p:cNvPr>
          <p:cNvSpPr/>
          <p:nvPr/>
        </p:nvSpPr>
        <p:spPr>
          <a:xfrm>
            <a:off x="3523358" y="1167357"/>
            <a:ext cx="337220" cy="333617"/>
          </a:xfrm>
          <a:prstGeom prst="rect">
            <a:avLst/>
          </a:prstGeom>
        </p:spPr>
        <p:txBody>
          <a:bodyPr wrap="square">
            <a:spAutoFit/>
          </a:bodyPr>
          <a:lstStyle/>
          <a:p>
            <a:pPr>
              <a:lnSpc>
                <a:spcPct val="150000"/>
              </a:lnSpc>
            </a:pPr>
            <a:r>
              <a:rPr lang="en-US" altLang="ko-KR" sz="1200">
                <a:solidFill>
                  <a:srgbClr val="FF0000"/>
                </a:solidFill>
                <a:latin typeface="+mn-ea"/>
              </a:rPr>
              <a:t>/c</a:t>
            </a:r>
          </a:p>
        </p:txBody>
      </p:sp>
      <p:sp>
        <p:nvSpPr>
          <p:cNvPr id="14" name="직사각형 13">
            <a:extLst>
              <a:ext uri="{FF2B5EF4-FFF2-40B4-BE49-F238E27FC236}">
                <a16:creationId xmlns:a16="http://schemas.microsoft.com/office/drawing/2014/main" id="{F435340E-8E7D-6CE7-B471-E5FAB7F16929}"/>
              </a:ext>
            </a:extLst>
          </p:cNvPr>
          <p:cNvSpPr/>
          <p:nvPr/>
        </p:nvSpPr>
        <p:spPr>
          <a:xfrm>
            <a:off x="3933656" y="3984177"/>
            <a:ext cx="337220" cy="333617"/>
          </a:xfrm>
          <a:prstGeom prst="rect">
            <a:avLst/>
          </a:prstGeom>
        </p:spPr>
        <p:txBody>
          <a:bodyPr wrap="square">
            <a:spAutoFit/>
          </a:bodyPr>
          <a:lstStyle/>
          <a:p>
            <a:pPr>
              <a:lnSpc>
                <a:spcPct val="150000"/>
              </a:lnSpc>
            </a:pPr>
            <a:r>
              <a:rPr lang="en-US" altLang="ko-KR" sz="1200">
                <a:solidFill>
                  <a:srgbClr val="FF0000"/>
                </a:solidFill>
                <a:latin typeface="+mn-ea"/>
              </a:rPr>
              <a:t>/c</a:t>
            </a:r>
          </a:p>
        </p:txBody>
      </p:sp>
      <p:cxnSp>
        <p:nvCxnSpPr>
          <p:cNvPr id="16" name="연결선: 꺾임 15">
            <a:extLst>
              <a:ext uri="{FF2B5EF4-FFF2-40B4-BE49-F238E27FC236}">
                <a16:creationId xmlns:a16="http://schemas.microsoft.com/office/drawing/2014/main" id="{43455849-E611-EAF8-AF11-DE18D1E25584}"/>
              </a:ext>
            </a:extLst>
          </p:cNvPr>
          <p:cNvCxnSpPr>
            <a:stCxn id="9" idx="1"/>
            <a:endCxn id="34" idx="1"/>
          </p:cNvCxnSpPr>
          <p:nvPr/>
        </p:nvCxnSpPr>
        <p:spPr>
          <a:xfrm rot="10800000" flipH="1" flipV="1">
            <a:off x="2439436" y="3094563"/>
            <a:ext cx="100169" cy="1101044"/>
          </a:xfrm>
          <a:prstGeom prst="bentConnector3">
            <a:avLst>
              <a:gd name="adj1" fmla="val -2282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1603511-5EC9-BC8D-1C56-3ACBBBACAECA}"/>
              </a:ext>
            </a:extLst>
          </p:cNvPr>
          <p:cNvSpPr/>
          <p:nvPr/>
        </p:nvSpPr>
        <p:spPr>
          <a:xfrm>
            <a:off x="356771" y="3273168"/>
            <a:ext cx="1875087" cy="610616"/>
          </a:xfrm>
          <a:prstGeom prst="rect">
            <a:avLst/>
          </a:prstGeom>
        </p:spPr>
        <p:txBody>
          <a:bodyPr wrap="square">
            <a:spAutoFit/>
          </a:bodyPr>
          <a:lstStyle/>
          <a:p>
            <a:pPr>
              <a:lnSpc>
                <a:spcPct val="150000"/>
              </a:lnSpc>
            </a:pPr>
            <a:r>
              <a:rPr lang="ko-KR" altLang="en-US" sz="1200">
                <a:latin typeface="+mn-ea"/>
              </a:rPr>
              <a:t>요청 핸들러를 선택하고 실행하기 위해 존재함</a:t>
            </a:r>
            <a:endParaRPr lang="en-US" altLang="ko-KR" sz="1200">
              <a:latin typeface="+mn-ea"/>
            </a:endParaRPr>
          </a:p>
        </p:txBody>
      </p:sp>
    </p:spTree>
    <p:extLst>
      <p:ext uri="{BB962C8B-B14F-4D97-AF65-F5344CB8AC3E}">
        <p14:creationId xmlns:p14="http://schemas.microsoft.com/office/powerpoint/2010/main" val="16768338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97C15-FF5C-FB99-0666-279B65A3321C}"/>
            </a:ext>
          </a:extLst>
        </p:cNvPr>
        <p:cNvGrpSpPr/>
        <p:nvPr/>
      </p:nvGrpSpPr>
      <p:grpSpPr>
        <a:xfrm>
          <a:off x="0" y="0"/>
          <a:ext cx="0" cy="0"/>
          <a:chOff x="0" y="0"/>
          <a:chExt cx="0" cy="0"/>
        </a:xfrm>
      </p:grpSpPr>
      <p:sp>
        <p:nvSpPr>
          <p:cNvPr id="20" name="직사각형 19">
            <a:extLst>
              <a:ext uri="{FF2B5EF4-FFF2-40B4-BE49-F238E27FC236}">
                <a16:creationId xmlns:a16="http://schemas.microsoft.com/office/drawing/2014/main" id="{A8DC4D0B-865B-C949-F465-1C215C37BB9F}"/>
              </a:ext>
            </a:extLst>
          </p:cNvPr>
          <p:cNvSpPr/>
          <p:nvPr/>
        </p:nvSpPr>
        <p:spPr>
          <a:xfrm>
            <a:off x="6232024" y="1738189"/>
            <a:ext cx="4951329" cy="333617"/>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a:t>
            </a:r>
            <a:endParaRPr lang="en-US" altLang="ko-KR" sz="1200">
              <a:latin typeface="+mn-ea"/>
            </a:endParaRPr>
          </a:p>
        </p:txBody>
      </p:sp>
      <p:grpSp>
        <p:nvGrpSpPr>
          <p:cNvPr id="21" name="그룹 20">
            <a:extLst>
              <a:ext uri="{FF2B5EF4-FFF2-40B4-BE49-F238E27FC236}">
                <a16:creationId xmlns:a16="http://schemas.microsoft.com/office/drawing/2014/main" id="{E760B667-7858-D820-B966-74E93CB34547}"/>
              </a:ext>
            </a:extLst>
          </p:cNvPr>
          <p:cNvGrpSpPr/>
          <p:nvPr/>
        </p:nvGrpSpPr>
        <p:grpSpPr>
          <a:xfrm>
            <a:off x="4962695" y="624133"/>
            <a:ext cx="580620" cy="493776"/>
            <a:chOff x="2291816" y="950395"/>
            <a:chExt cx="580620" cy="493776"/>
          </a:xfrm>
        </p:grpSpPr>
        <p:sp>
          <p:nvSpPr>
            <p:cNvPr id="22" name="타원 21">
              <a:extLst>
                <a:ext uri="{FF2B5EF4-FFF2-40B4-BE49-F238E27FC236}">
                  <a16:creationId xmlns:a16="http://schemas.microsoft.com/office/drawing/2014/main" id="{8802E760-1A2F-0BDE-12F3-F91C72042EB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401FB4C-D1CC-F8EC-C5A2-B0B1D5901D10}"/>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24" name="그룹 23">
            <a:extLst>
              <a:ext uri="{FF2B5EF4-FFF2-40B4-BE49-F238E27FC236}">
                <a16:creationId xmlns:a16="http://schemas.microsoft.com/office/drawing/2014/main" id="{6849AC21-6984-3E25-4F63-EA9E4B48E918}"/>
              </a:ext>
            </a:extLst>
          </p:cNvPr>
          <p:cNvGrpSpPr/>
          <p:nvPr/>
        </p:nvGrpSpPr>
        <p:grpSpPr>
          <a:xfrm>
            <a:off x="4231972" y="636654"/>
            <a:ext cx="580620" cy="493776"/>
            <a:chOff x="2291816" y="950395"/>
            <a:chExt cx="580620" cy="493776"/>
          </a:xfrm>
        </p:grpSpPr>
        <p:sp>
          <p:nvSpPr>
            <p:cNvPr id="25" name="타원 24">
              <a:extLst>
                <a:ext uri="{FF2B5EF4-FFF2-40B4-BE49-F238E27FC236}">
                  <a16:creationId xmlns:a16="http://schemas.microsoft.com/office/drawing/2014/main" id="{ED3C0933-6AFF-67FE-0857-5235E8E0C8F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187595DB-A643-46A3-518C-4034D1E3A2B3}"/>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30" name="모서리가 둥근 직사각형 38">
            <a:extLst>
              <a:ext uri="{FF2B5EF4-FFF2-40B4-BE49-F238E27FC236}">
                <a16:creationId xmlns:a16="http://schemas.microsoft.com/office/drawing/2014/main" id="{4C42970F-75C0-DE46-3A5E-55CB7B48569E}"/>
              </a:ext>
            </a:extLst>
          </p:cNvPr>
          <p:cNvSpPr/>
          <p:nvPr/>
        </p:nvSpPr>
        <p:spPr>
          <a:xfrm>
            <a:off x="4330137" y="1678029"/>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프론트 컨트롤러</a:t>
            </a:r>
          </a:p>
        </p:txBody>
      </p:sp>
      <p:cxnSp>
        <p:nvCxnSpPr>
          <p:cNvPr id="31" name="직선 화살표 연결선 30">
            <a:extLst>
              <a:ext uri="{FF2B5EF4-FFF2-40B4-BE49-F238E27FC236}">
                <a16:creationId xmlns:a16="http://schemas.microsoft.com/office/drawing/2014/main" id="{FCEBABF0-C30C-4086-07BB-F4AE640CA38F}"/>
              </a:ext>
            </a:extLst>
          </p:cNvPr>
          <p:cNvCxnSpPr>
            <a:cxnSpLocks/>
            <a:stCxn id="22" idx="4"/>
            <a:endCxn id="30" idx="0"/>
          </p:cNvCxnSpPr>
          <p:nvPr/>
        </p:nvCxnSpPr>
        <p:spPr>
          <a:xfrm>
            <a:off x="5241670" y="1117909"/>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9B0A2AD7-A99A-D6B5-8A32-0F670CF4BA3C}"/>
              </a:ext>
            </a:extLst>
          </p:cNvPr>
          <p:cNvCxnSpPr>
            <a:cxnSpLocks/>
            <a:stCxn id="25" idx="5"/>
          </p:cNvCxnSpPr>
          <p:nvPr/>
        </p:nvCxnSpPr>
        <p:spPr>
          <a:xfrm>
            <a:off x="4685523" y="1058118"/>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36818AE8-7569-6246-7CD0-58C76DF2DF6B}"/>
              </a:ext>
            </a:extLst>
          </p:cNvPr>
          <p:cNvSpPr/>
          <p:nvPr/>
        </p:nvSpPr>
        <p:spPr>
          <a:xfrm>
            <a:off x="4332141" y="3911742"/>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a:t>
            </a:r>
          </a:p>
        </p:txBody>
      </p:sp>
      <p:sp>
        <p:nvSpPr>
          <p:cNvPr id="39" name="모서리가 둥근 직사각형 38">
            <a:extLst>
              <a:ext uri="{FF2B5EF4-FFF2-40B4-BE49-F238E27FC236}">
                <a16:creationId xmlns:a16="http://schemas.microsoft.com/office/drawing/2014/main" id="{6C6A3EAD-6D74-F00A-D4AC-30D5871DC864}"/>
              </a:ext>
            </a:extLst>
          </p:cNvPr>
          <p:cNvSpPr/>
          <p:nvPr/>
        </p:nvSpPr>
        <p:spPr>
          <a:xfrm>
            <a:off x="4330136" y="4656313"/>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뷰</a:t>
            </a:r>
          </a:p>
        </p:txBody>
      </p:sp>
      <p:sp>
        <p:nvSpPr>
          <p:cNvPr id="40" name="모서리가 둥근 직사각형 38">
            <a:extLst>
              <a:ext uri="{FF2B5EF4-FFF2-40B4-BE49-F238E27FC236}">
                <a16:creationId xmlns:a16="http://schemas.microsoft.com/office/drawing/2014/main" id="{7A652BFF-C850-3037-7F7E-C530FCA6AC86}"/>
              </a:ext>
            </a:extLst>
          </p:cNvPr>
          <p:cNvSpPr/>
          <p:nvPr/>
        </p:nvSpPr>
        <p:spPr>
          <a:xfrm>
            <a:off x="4330136" y="6145457"/>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a:t>
            </a:r>
          </a:p>
        </p:txBody>
      </p:sp>
      <p:cxnSp>
        <p:nvCxnSpPr>
          <p:cNvPr id="42" name="직선 화살표 연결선 41">
            <a:extLst>
              <a:ext uri="{FF2B5EF4-FFF2-40B4-BE49-F238E27FC236}">
                <a16:creationId xmlns:a16="http://schemas.microsoft.com/office/drawing/2014/main" id="{4BA9E8FA-9DC0-DE97-B625-2790AF8CF0B0}"/>
              </a:ext>
            </a:extLst>
          </p:cNvPr>
          <p:cNvCxnSpPr>
            <a:cxnSpLocks/>
            <a:stCxn id="30" idx="2"/>
            <a:endCxn id="56" idx="0"/>
          </p:cNvCxnSpPr>
          <p:nvPr/>
        </p:nvCxnSpPr>
        <p:spPr>
          <a:xfrm flipH="1">
            <a:off x="5242978" y="2159017"/>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F208A41B-C1CB-4BC3-5BAC-76C8BAC2D8EF}"/>
              </a:ext>
            </a:extLst>
          </p:cNvPr>
          <p:cNvCxnSpPr>
            <a:cxnSpLocks/>
            <a:stCxn id="34" idx="2"/>
            <a:endCxn id="39" idx="0"/>
          </p:cNvCxnSpPr>
          <p:nvPr/>
        </p:nvCxnSpPr>
        <p:spPr>
          <a:xfrm flipH="1">
            <a:off x="5242978" y="4392730"/>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FD9EA83-1AD6-FEF0-B87D-E279999DB985}"/>
              </a:ext>
            </a:extLst>
          </p:cNvPr>
          <p:cNvCxnSpPr>
            <a:cxnSpLocks/>
            <a:stCxn id="39" idx="2"/>
            <a:endCxn id="84" idx="0"/>
          </p:cNvCxnSpPr>
          <p:nvPr/>
        </p:nvCxnSpPr>
        <p:spPr>
          <a:xfrm>
            <a:off x="5242978" y="5137301"/>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id="{1569AD51-0FFD-C702-9C58-A79E62FBC288}"/>
              </a:ext>
            </a:extLst>
          </p:cNvPr>
          <p:cNvGrpSpPr/>
          <p:nvPr/>
        </p:nvGrpSpPr>
        <p:grpSpPr>
          <a:xfrm>
            <a:off x="5760208" y="624133"/>
            <a:ext cx="580620" cy="493776"/>
            <a:chOff x="2291816" y="950395"/>
            <a:chExt cx="580620" cy="493776"/>
          </a:xfrm>
        </p:grpSpPr>
        <p:sp>
          <p:nvSpPr>
            <p:cNvPr id="53" name="타원 52">
              <a:extLst>
                <a:ext uri="{FF2B5EF4-FFF2-40B4-BE49-F238E27FC236}">
                  <a16:creationId xmlns:a16="http://schemas.microsoft.com/office/drawing/2014/main" id="{E05ED636-52E2-68B5-FE46-200204C82843}"/>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4" name="TextBox 53">
              <a:extLst>
                <a:ext uri="{FF2B5EF4-FFF2-40B4-BE49-F238E27FC236}">
                  <a16:creationId xmlns:a16="http://schemas.microsoft.com/office/drawing/2014/main" id="{69FE95B3-1A1E-429F-7C6F-4A42E34CCC2F}"/>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55" name="직선 화살표 연결선 54">
            <a:extLst>
              <a:ext uri="{FF2B5EF4-FFF2-40B4-BE49-F238E27FC236}">
                <a16:creationId xmlns:a16="http://schemas.microsoft.com/office/drawing/2014/main" id="{730F6431-A96D-C6D7-006F-2FE1C75C5D01}"/>
              </a:ext>
            </a:extLst>
          </p:cNvPr>
          <p:cNvCxnSpPr>
            <a:cxnSpLocks/>
            <a:stCxn id="53" idx="3"/>
          </p:cNvCxnSpPr>
          <p:nvPr/>
        </p:nvCxnSpPr>
        <p:spPr>
          <a:xfrm flipH="1">
            <a:off x="5402179" y="1045597"/>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모서리가 둥근 직사각형 38">
            <a:extLst>
              <a:ext uri="{FF2B5EF4-FFF2-40B4-BE49-F238E27FC236}">
                <a16:creationId xmlns:a16="http://schemas.microsoft.com/office/drawing/2014/main" id="{0200A837-D880-43E7-AAD7-1E62A087FF27}"/>
              </a:ext>
            </a:extLst>
          </p:cNvPr>
          <p:cNvSpPr/>
          <p:nvPr/>
        </p:nvSpPr>
        <p:spPr>
          <a:xfrm>
            <a:off x="4330136" y="2422600"/>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 선택기</a:t>
            </a:r>
          </a:p>
        </p:txBody>
      </p:sp>
      <p:cxnSp>
        <p:nvCxnSpPr>
          <p:cNvPr id="59" name="직선 화살표 연결선 58">
            <a:extLst>
              <a:ext uri="{FF2B5EF4-FFF2-40B4-BE49-F238E27FC236}">
                <a16:creationId xmlns:a16="http://schemas.microsoft.com/office/drawing/2014/main" id="{040A47C0-3995-AC09-1E65-9F89CCBF3FF9}"/>
              </a:ext>
            </a:extLst>
          </p:cNvPr>
          <p:cNvCxnSpPr>
            <a:cxnSpLocks/>
            <a:stCxn id="56" idx="2"/>
            <a:endCxn id="75" idx="0"/>
          </p:cNvCxnSpPr>
          <p:nvPr/>
        </p:nvCxnSpPr>
        <p:spPr>
          <a:xfrm>
            <a:off x="5242978" y="2903588"/>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325A6183-5434-16B5-649B-3A8928B8EF16}"/>
              </a:ext>
            </a:extLst>
          </p:cNvPr>
          <p:cNvSpPr/>
          <p:nvPr/>
        </p:nvSpPr>
        <p:spPr>
          <a:xfrm>
            <a:off x="6234028" y="6176332"/>
            <a:ext cx="2151983" cy="333617"/>
          </a:xfrm>
          <a:prstGeom prst="rect">
            <a:avLst/>
          </a:prstGeom>
        </p:spPr>
        <p:txBody>
          <a:bodyPr wrap="square">
            <a:spAutoFit/>
          </a:bodyPr>
          <a:lstStyle/>
          <a:p>
            <a:pPr>
              <a:lnSpc>
                <a:spcPct val="150000"/>
              </a:lnSpc>
            </a:pPr>
            <a:r>
              <a:rPr lang="ko-KR" altLang="en-US" sz="1200">
                <a:latin typeface="+mn-ea"/>
              </a:rPr>
              <a:t>화면을 렌더링 하는 객체</a:t>
            </a:r>
            <a:endParaRPr lang="en-US" altLang="ko-KR" sz="1200">
              <a:latin typeface="+mn-ea"/>
            </a:endParaRPr>
          </a:p>
        </p:txBody>
      </p:sp>
      <p:sp>
        <p:nvSpPr>
          <p:cNvPr id="63" name="직사각형 62">
            <a:extLst>
              <a:ext uri="{FF2B5EF4-FFF2-40B4-BE49-F238E27FC236}">
                <a16:creationId xmlns:a16="http://schemas.microsoft.com/office/drawing/2014/main" id="{8A43ED42-6D97-4D6B-E872-9C5392134096}"/>
              </a:ext>
            </a:extLst>
          </p:cNvPr>
          <p:cNvSpPr/>
          <p:nvPr/>
        </p:nvSpPr>
        <p:spPr>
          <a:xfrm>
            <a:off x="6234028" y="3959625"/>
            <a:ext cx="2946067" cy="333617"/>
          </a:xfrm>
          <a:prstGeom prst="rect">
            <a:avLst/>
          </a:prstGeom>
        </p:spPr>
        <p:txBody>
          <a:bodyPr wrap="square">
            <a:spAutoFit/>
          </a:bodyPr>
          <a:lstStyle/>
          <a:p>
            <a:pPr>
              <a:lnSpc>
                <a:spcPct val="150000"/>
              </a:lnSpc>
            </a:pPr>
            <a:r>
              <a:rPr lang="ko-KR" altLang="en-US" sz="1200">
                <a:latin typeface="+mn-ea"/>
              </a:rPr>
              <a:t>실질적으로 현재 요청을 처리하는 객체</a:t>
            </a:r>
            <a:endParaRPr lang="en-US" altLang="ko-KR" sz="1200">
              <a:latin typeface="+mn-ea"/>
            </a:endParaRPr>
          </a:p>
        </p:txBody>
      </p:sp>
      <p:sp>
        <p:nvSpPr>
          <p:cNvPr id="64" name="직사각형 63">
            <a:extLst>
              <a:ext uri="{FF2B5EF4-FFF2-40B4-BE49-F238E27FC236}">
                <a16:creationId xmlns:a16="http://schemas.microsoft.com/office/drawing/2014/main" id="{855A0B52-FEF0-64FB-8EC2-E47061767B68}"/>
              </a:ext>
            </a:extLst>
          </p:cNvPr>
          <p:cNvSpPr/>
          <p:nvPr/>
        </p:nvSpPr>
        <p:spPr>
          <a:xfrm>
            <a:off x="6226509" y="4686537"/>
            <a:ext cx="5159878" cy="333617"/>
          </a:xfrm>
          <a:prstGeom prst="rect">
            <a:avLst/>
          </a:prstGeom>
        </p:spPr>
        <p:txBody>
          <a:bodyPr wrap="square">
            <a:spAutoFit/>
          </a:bodyPr>
          <a:lstStyle/>
          <a:p>
            <a:pPr>
              <a:lnSpc>
                <a:spcPct val="150000"/>
              </a:lnSpc>
            </a:pPr>
            <a:r>
              <a:rPr lang="ko-KR" altLang="en-US" sz="1200">
                <a:latin typeface="+mn-ea"/>
              </a:rPr>
              <a:t>요청 처리 중 생성되거나 전달받은 데이터와 뷰 정보를 저장하는 객체</a:t>
            </a:r>
            <a:endParaRPr lang="en-US" altLang="ko-KR" sz="1200">
              <a:latin typeface="+mn-ea"/>
            </a:endParaRPr>
          </a:p>
        </p:txBody>
      </p:sp>
      <p:sp>
        <p:nvSpPr>
          <p:cNvPr id="65" name="직사각형 64">
            <a:extLst>
              <a:ext uri="{FF2B5EF4-FFF2-40B4-BE49-F238E27FC236}">
                <a16:creationId xmlns:a16="http://schemas.microsoft.com/office/drawing/2014/main" id="{27B8AFE3-0F9F-7F43-D5C1-9F24407F245F}"/>
              </a:ext>
            </a:extLst>
          </p:cNvPr>
          <p:cNvSpPr/>
          <p:nvPr/>
        </p:nvSpPr>
        <p:spPr>
          <a:xfrm>
            <a:off x="6226508" y="2493254"/>
            <a:ext cx="5965491" cy="333617"/>
          </a:xfrm>
          <a:prstGeom prst="rect">
            <a:avLst/>
          </a:prstGeom>
        </p:spPr>
        <p:txBody>
          <a:bodyPr wrap="square">
            <a:spAutoFit/>
          </a:bodyPr>
          <a:lstStyle/>
          <a:p>
            <a:pPr>
              <a:lnSpc>
                <a:spcPct val="150000"/>
              </a:lnSpc>
            </a:pPr>
            <a:r>
              <a:rPr lang="ko-KR" altLang="en-US" sz="1200">
                <a:latin typeface="+mn-ea"/>
              </a:rPr>
              <a:t>여러 요청 핸들러 중 현재 요청을 처리하기 적합한 핸들러를 탐색하고 선택하는 객체</a:t>
            </a:r>
            <a:endParaRPr lang="en-US" altLang="ko-KR" sz="1200">
              <a:latin typeface="+mn-ea"/>
            </a:endParaRPr>
          </a:p>
        </p:txBody>
      </p:sp>
      <p:sp>
        <p:nvSpPr>
          <p:cNvPr id="75" name="모서리가 둥근 직사각형 38">
            <a:extLst>
              <a:ext uri="{FF2B5EF4-FFF2-40B4-BE49-F238E27FC236}">
                <a16:creationId xmlns:a16="http://schemas.microsoft.com/office/drawing/2014/main" id="{09AA7A8F-FCE1-249E-6C8B-0667EA1ABF1E}"/>
              </a:ext>
            </a:extLst>
          </p:cNvPr>
          <p:cNvSpPr/>
          <p:nvPr/>
        </p:nvSpPr>
        <p:spPr>
          <a:xfrm>
            <a:off x="4330136" y="3167171"/>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 호출기</a:t>
            </a:r>
          </a:p>
        </p:txBody>
      </p:sp>
      <p:cxnSp>
        <p:nvCxnSpPr>
          <p:cNvPr id="78" name="직선 화살표 연결선 77">
            <a:extLst>
              <a:ext uri="{FF2B5EF4-FFF2-40B4-BE49-F238E27FC236}">
                <a16:creationId xmlns:a16="http://schemas.microsoft.com/office/drawing/2014/main" id="{61D2898D-7038-1B40-5ECC-AEA32DE81720}"/>
              </a:ext>
            </a:extLst>
          </p:cNvPr>
          <p:cNvCxnSpPr>
            <a:cxnSpLocks/>
            <a:stCxn id="75" idx="2"/>
            <a:endCxn id="34" idx="0"/>
          </p:cNvCxnSpPr>
          <p:nvPr/>
        </p:nvCxnSpPr>
        <p:spPr>
          <a:xfrm>
            <a:off x="5242978" y="3648159"/>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F874D6FF-95AE-2257-FC61-1227C6943C4F}"/>
              </a:ext>
            </a:extLst>
          </p:cNvPr>
          <p:cNvSpPr/>
          <p:nvPr/>
        </p:nvSpPr>
        <p:spPr>
          <a:xfrm>
            <a:off x="6234028" y="3222057"/>
            <a:ext cx="3270920" cy="333617"/>
          </a:xfrm>
          <a:prstGeom prst="rect">
            <a:avLst/>
          </a:prstGeom>
        </p:spPr>
        <p:txBody>
          <a:bodyPr wrap="square">
            <a:spAutoFit/>
          </a:bodyPr>
          <a:lstStyle/>
          <a:p>
            <a:pPr>
              <a:lnSpc>
                <a:spcPct val="150000"/>
              </a:lnSpc>
            </a:pPr>
            <a:r>
              <a:rPr lang="ko-KR" altLang="en-US" sz="1200">
                <a:latin typeface="+mn-ea"/>
              </a:rPr>
              <a:t>선택한 요청 핸들러를 실제 호출하는 객체</a:t>
            </a:r>
            <a:endParaRPr lang="en-US" altLang="ko-KR" sz="1200">
              <a:latin typeface="+mn-ea"/>
            </a:endParaRPr>
          </a:p>
        </p:txBody>
      </p:sp>
      <p:sp>
        <p:nvSpPr>
          <p:cNvPr id="84" name="모서리가 둥근 직사각형 38">
            <a:extLst>
              <a:ext uri="{FF2B5EF4-FFF2-40B4-BE49-F238E27FC236}">
                <a16:creationId xmlns:a16="http://schemas.microsoft.com/office/drawing/2014/main" id="{B7341EF7-7F92-22A3-B366-749179D84201}"/>
              </a:ext>
            </a:extLst>
          </p:cNvPr>
          <p:cNvSpPr/>
          <p:nvPr/>
        </p:nvSpPr>
        <p:spPr>
          <a:xfrm>
            <a:off x="4330136" y="5400884"/>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 선택기</a:t>
            </a:r>
          </a:p>
        </p:txBody>
      </p:sp>
      <p:cxnSp>
        <p:nvCxnSpPr>
          <p:cNvPr id="86" name="직선 화살표 연결선 85">
            <a:extLst>
              <a:ext uri="{FF2B5EF4-FFF2-40B4-BE49-F238E27FC236}">
                <a16:creationId xmlns:a16="http://schemas.microsoft.com/office/drawing/2014/main" id="{9D0C7663-B383-96B4-A055-49DE38043F34}"/>
              </a:ext>
            </a:extLst>
          </p:cNvPr>
          <p:cNvCxnSpPr>
            <a:cxnSpLocks/>
            <a:stCxn id="84" idx="2"/>
            <a:endCxn id="40" idx="0"/>
          </p:cNvCxnSpPr>
          <p:nvPr/>
        </p:nvCxnSpPr>
        <p:spPr>
          <a:xfrm>
            <a:off x="5242978" y="5881872"/>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38D80FD6-712D-11C4-4F09-F357454BCC65}"/>
              </a:ext>
            </a:extLst>
          </p:cNvPr>
          <p:cNvSpPr/>
          <p:nvPr/>
        </p:nvSpPr>
        <p:spPr>
          <a:xfrm>
            <a:off x="6234028" y="5474569"/>
            <a:ext cx="5239586" cy="333617"/>
          </a:xfrm>
          <a:prstGeom prst="rect">
            <a:avLst/>
          </a:prstGeom>
        </p:spPr>
        <p:txBody>
          <a:bodyPr wrap="square">
            <a:spAutoFit/>
          </a:bodyPr>
          <a:lstStyle/>
          <a:p>
            <a:pPr>
              <a:lnSpc>
                <a:spcPct val="150000"/>
              </a:lnSpc>
            </a:pPr>
            <a:r>
              <a:rPr lang="ko-KR" altLang="en-US" sz="1200">
                <a:latin typeface="+mn-ea"/>
              </a:rPr>
              <a:t>여러 뷰 중 현재 응답을 처리하기 적합한 뷰를 선택하는 객체</a:t>
            </a:r>
            <a:endParaRPr lang="en-US" altLang="ko-KR" sz="1200">
              <a:latin typeface="+mn-ea"/>
            </a:endParaRPr>
          </a:p>
        </p:txBody>
      </p:sp>
      <p:grpSp>
        <p:nvGrpSpPr>
          <p:cNvPr id="2" name="그룹 1">
            <a:extLst>
              <a:ext uri="{FF2B5EF4-FFF2-40B4-BE49-F238E27FC236}">
                <a16:creationId xmlns:a16="http://schemas.microsoft.com/office/drawing/2014/main" id="{C5EF5C30-6778-AB6A-1F59-5A332FF05CD5}"/>
              </a:ext>
            </a:extLst>
          </p:cNvPr>
          <p:cNvGrpSpPr/>
          <p:nvPr/>
        </p:nvGrpSpPr>
        <p:grpSpPr>
          <a:xfrm>
            <a:off x="1989106" y="624928"/>
            <a:ext cx="580620" cy="493776"/>
            <a:chOff x="2291816" y="950395"/>
            <a:chExt cx="580620" cy="493776"/>
          </a:xfrm>
        </p:grpSpPr>
        <p:sp>
          <p:nvSpPr>
            <p:cNvPr id="3" name="타원 2">
              <a:extLst>
                <a:ext uri="{FF2B5EF4-FFF2-40B4-BE49-F238E27FC236}">
                  <a16:creationId xmlns:a16="http://schemas.microsoft.com/office/drawing/2014/main" id="{7DE54978-4895-9161-2D67-DA82957AA9A9}"/>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4" name="TextBox 3">
              <a:extLst>
                <a:ext uri="{FF2B5EF4-FFF2-40B4-BE49-F238E27FC236}">
                  <a16:creationId xmlns:a16="http://schemas.microsoft.com/office/drawing/2014/main" id="{E2B4B6D4-C6E6-7B1F-C205-4AEDF7419FE1}"/>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5" name="그룹 4">
            <a:extLst>
              <a:ext uri="{FF2B5EF4-FFF2-40B4-BE49-F238E27FC236}">
                <a16:creationId xmlns:a16="http://schemas.microsoft.com/office/drawing/2014/main" id="{066729DE-D566-328B-0176-63B85109515D}"/>
              </a:ext>
            </a:extLst>
          </p:cNvPr>
          <p:cNvGrpSpPr/>
          <p:nvPr/>
        </p:nvGrpSpPr>
        <p:grpSpPr>
          <a:xfrm>
            <a:off x="1258383" y="637449"/>
            <a:ext cx="580620" cy="493776"/>
            <a:chOff x="2291816" y="950395"/>
            <a:chExt cx="580620" cy="493776"/>
          </a:xfrm>
        </p:grpSpPr>
        <p:sp>
          <p:nvSpPr>
            <p:cNvPr id="6" name="타원 5">
              <a:extLst>
                <a:ext uri="{FF2B5EF4-FFF2-40B4-BE49-F238E27FC236}">
                  <a16:creationId xmlns:a16="http://schemas.microsoft.com/office/drawing/2014/main" id="{7F6E7822-968C-2F37-ED7F-32B40982F05F}"/>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7" name="TextBox 6">
              <a:extLst>
                <a:ext uri="{FF2B5EF4-FFF2-40B4-BE49-F238E27FC236}">
                  <a16:creationId xmlns:a16="http://schemas.microsoft.com/office/drawing/2014/main" id="{B229A46C-A6A3-239E-8609-F851AF383F15}"/>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8" name="모서리가 둥근 직사각형 38">
            <a:extLst>
              <a:ext uri="{FF2B5EF4-FFF2-40B4-BE49-F238E27FC236}">
                <a16:creationId xmlns:a16="http://schemas.microsoft.com/office/drawing/2014/main" id="{BA296C23-80A0-50C8-EF5A-0D720B1F12CE}"/>
              </a:ext>
            </a:extLst>
          </p:cNvPr>
          <p:cNvSpPr/>
          <p:nvPr/>
        </p:nvSpPr>
        <p:spPr>
          <a:xfrm>
            <a:off x="1356548" y="1678824"/>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14271070-E8C3-C592-1831-33549D03579E}"/>
              </a:ext>
            </a:extLst>
          </p:cNvPr>
          <p:cNvCxnSpPr>
            <a:cxnSpLocks/>
            <a:stCxn id="3" idx="4"/>
            <a:endCxn id="8" idx="0"/>
          </p:cNvCxnSpPr>
          <p:nvPr/>
        </p:nvCxnSpPr>
        <p:spPr>
          <a:xfrm>
            <a:off x="2268081" y="1118704"/>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BE4F2C03-12E9-DB0C-D1FB-7652AC9CC141}"/>
              </a:ext>
            </a:extLst>
          </p:cNvPr>
          <p:cNvCxnSpPr>
            <a:cxnSpLocks/>
            <a:stCxn id="6" idx="5"/>
          </p:cNvCxnSpPr>
          <p:nvPr/>
        </p:nvCxnSpPr>
        <p:spPr>
          <a:xfrm>
            <a:off x="1711934" y="1058913"/>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AA596F8F-4679-0B00-2E2B-A54C365612F9}"/>
              </a:ext>
            </a:extLst>
          </p:cNvPr>
          <p:cNvSpPr/>
          <p:nvPr/>
        </p:nvSpPr>
        <p:spPr>
          <a:xfrm>
            <a:off x="1358552" y="3912537"/>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endParaRPr lang="ko-KR" altLang="en-US" sz="1400">
              <a:solidFill>
                <a:schemeClr val="bg1"/>
              </a:solidFill>
              <a:latin typeface="+mj-lt"/>
              <a:ea typeface="나눔바른고딕" panose="020B0603020101020101"/>
            </a:endParaRPr>
          </a:p>
        </p:txBody>
      </p:sp>
      <p:sp>
        <p:nvSpPr>
          <p:cNvPr id="12" name="모서리가 둥근 직사각형 38">
            <a:extLst>
              <a:ext uri="{FF2B5EF4-FFF2-40B4-BE49-F238E27FC236}">
                <a16:creationId xmlns:a16="http://schemas.microsoft.com/office/drawing/2014/main" id="{8931C232-BE82-083C-2CC8-7C805E9D7086}"/>
              </a:ext>
            </a:extLst>
          </p:cNvPr>
          <p:cNvSpPr/>
          <p:nvPr/>
        </p:nvSpPr>
        <p:spPr>
          <a:xfrm>
            <a:off x="1356547" y="4657108"/>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ModelAndView</a:t>
            </a:r>
            <a:endParaRPr lang="ko-KR" altLang="en-US" sz="1400">
              <a:solidFill>
                <a:schemeClr val="bg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D6E0B5BA-2045-BA9A-D103-2415FF220867}"/>
              </a:ext>
            </a:extLst>
          </p:cNvPr>
          <p:cNvSpPr/>
          <p:nvPr/>
        </p:nvSpPr>
        <p:spPr>
          <a:xfrm>
            <a:off x="1356547" y="6176332"/>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View</a:t>
            </a:r>
            <a:endParaRPr lang="ko-KR" altLang="en-US" sz="1400">
              <a:solidFill>
                <a:schemeClr val="bg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BC8BF5F4-00BA-5846-1324-C6E6C67E9402}"/>
              </a:ext>
            </a:extLst>
          </p:cNvPr>
          <p:cNvCxnSpPr>
            <a:cxnSpLocks/>
            <a:stCxn id="8" idx="2"/>
            <a:endCxn id="28" idx="0"/>
          </p:cNvCxnSpPr>
          <p:nvPr/>
        </p:nvCxnSpPr>
        <p:spPr>
          <a:xfrm flipH="1">
            <a:off x="2269389" y="2159812"/>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C44CCC67-168B-6D3B-C467-BB70EF41BF3A}"/>
              </a:ext>
            </a:extLst>
          </p:cNvPr>
          <p:cNvCxnSpPr>
            <a:cxnSpLocks/>
            <a:stCxn id="11" idx="2"/>
            <a:endCxn id="12" idx="0"/>
          </p:cNvCxnSpPr>
          <p:nvPr/>
        </p:nvCxnSpPr>
        <p:spPr>
          <a:xfrm flipH="1">
            <a:off x="2269389" y="4393525"/>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62B86A4-859C-5189-60B3-FC53B542FDA8}"/>
              </a:ext>
            </a:extLst>
          </p:cNvPr>
          <p:cNvCxnSpPr>
            <a:cxnSpLocks/>
            <a:stCxn id="12" idx="2"/>
            <a:endCxn id="36" idx="0"/>
          </p:cNvCxnSpPr>
          <p:nvPr/>
        </p:nvCxnSpPr>
        <p:spPr>
          <a:xfrm>
            <a:off x="2269389" y="5138096"/>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그룹 16">
            <a:extLst>
              <a:ext uri="{FF2B5EF4-FFF2-40B4-BE49-F238E27FC236}">
                <a16:creationId xmlns:a16="http://schemas.microsoft.com/office/drawing/2014/main" id="{D25469C6-C90B-8B6B-B35D-95BE63F9402C}"/>
              </a:ext>
            </a:extLst>
          </p:cNvPr>
          <p:cNvGrpSpPr/>
          <p:nvPr/>
        </p:nvGrpSpPr>
        <p:grpSpPr>
          <a:xfrm>
            <a:off x="2786619" y="624928"/>
            <a:ext cx="580620" cy="493776"/>
            <a:chOff x="2291816" y="950395"/>
            <a:chExt cx="580620" cy="493776"/>
          </a:xfrm>
        </p:grpSpPr>
        <p:sp>
          <p:nvSpPr>
            <p:cNvPr id="18" name="타원 17">
              <a:extLst>
                <a:ext uri="{FF2B5EF4-FFF2-40B4-BE49-F238E27FC236}">
                  <a16:creationId xmlns:a16="http://schemas.microsoft.com/office/drawing/2014/main" id="{18AFECA9-DAE2-B48F-53CC-EEA834E733B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19" name="TextBox 18">
              <a:extLst>
                <a:ext uri="{FF2B5EF4-FFF2-40B4-BE49-F238E27FC236}">
                  <a16:creationId xmlns:a16="http://schemas.microsoft.com/office/drawing/2014/main" id="{39524F08-2D87-43C2-26BA-DF8998A5A683}"/>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27" name="직선 화살표 연결선 26">
            <a:extLst>
              <a:ext uri="{FF2B5EF4-FFF2-40B4-BE49-F238E27FC236}">
                <a16:creationId xmlns:a16="http://schemas.microsoft.com/office/drawing/2014/main" id="{992CA0B8-4029-CFCC-3B9B-C4B123B489EE}"/>
              </a:ext>
            </a:extLst>
          </p:cNvPr>
          <p:cNvCxnSpPr>
            <a:cxnSpLocks/>
            <a:stCxn id="18" idx="3"/>
          </p:cNvCxnSpPr>
          <p:nvPr/>
        </p:nvCxnSpPr>
        <p:spPr>
          <a:xfrm flipH="1">
            <a:off x="2428590" y="1046392"/>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EFFF27BF-B4FF-FEB3-9898-DF6F28F21E0C}"/>
              </a:ext>
            </a:extLst>
          </p:cNvPr>
          <p:cNvSpPr/>
          <p:nvPr/>
        </p:nvSpPr>
        <p:spPr>
          <a:xfrm>
            <a:off x="1356547" y="2423395"/>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HandlerMapping</a:t>
            </a:r>
            <a:endParaRPr lang="ko-KR" altLang="en-US" sz="1400">
              <a:solidFill>
                <a:schemeClr val="bg1"/>
              </a:solidFill>
              <a:latin typeface="+mj-lt"/>
              <a:ea typeface="나눔바른고딕" panose="020B0603020101020101"/>
            </a:endParaRPr>
          </a:p>
        </p:txBody>
      </p:sp>
      <p:cxnSp>
        <p:nvCxnSpPr>
          <p:cNvPr id="29" name="직선 화살표 연결선 28">
            <a:extLst>
              <a:ext uri="{FF2B5EF4-FFF2-40B4-BE49-F238E27FC236}">
                <a16:creationId xmlns:a16="http://schemas.microsoft.com/office/drawing/2014/main" id="{D29BAD42-B33B-C4EA-36D5-50A4CB73232D}"/>
              </a:ext>
            </a:extLst>
          </p:cNvPr>
          <p:cNvCxnSpPr>
            <a:cxnSpLocks/>
            <a:stCxn id="28" idx="2"/>
            <a:endCxn id="33" idx="0"/>
          </p:cNvCxnSpPr>
          <p:nvPr/>
        </p:nvCxnSpPr>
        <p:spPr>
          <a:xfrm>
            <a:off x="2269389" y="2904383"/>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FD43D697-CB8A-09EA-48C7-A875D606E641}"/>
              </a:ext>
            </a:extLst>
          </p:cNvPr>
          <p:cNvSpPr/>
          <p:nvPr/>
        </p:nvSpPr>
        <p:spPr>
          <a:xfrm>
            <a:off x="1356547" y="3167966"/>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HandlerAdapter</a:t>
            </a:r>
            <a:endParaRPr lang="ko-KR" altLang="en-US" sz="1400">
              <a:solidFill>
                <a:schemeClr val="bg1"/>
              </a:solidFill>
              <a:latin typeface="+mj-lt"/>
              <a:ea typeface="나눔바른고딕" panose="020B0603020101020101"/>
            </a:endParaRPr>
          </a:p>
        </p:txBody>
      </p:sp>
      <p:cxnSp>
        <p:nvCxnSpPr>
          <p:cNvPr id="35" name="직선 화살표 연결선 34">
            <a:extLst>
              <a:ext uri="{FF2B5EF4-FFF2-40B4-BE49-F238E27FC236}">
                <a16:creationId xmlns:a16="http://schemas.microsoft.com/office/drawing/2014/main" id="{FC7758C0-CC03-67A7-BADB-5A23712E9840}"/>
              </a:ext>
            </a:extLst>
          </p:cNvPr>
          <p:cNvCxnSpPr>
            <a:cxnSpLocks/>
            <a:stCxn id="33" idx="2"/>
            <a:endCxn id="11" idx="0"/>
          </p:cNvCxnSpPr>
          <p:nvPr/>
        </p:nvCxnSpPr>
        <p:spPr>
          <a:xfrm>
            <a:off x="2269389" y="3648954"/>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4339AE5B-BF91-6507-7969-983BCF2AFF43}"/>
              </a:ext>
            </a:extLst>
          </p:cNvPr>
          <p:cNvSpPr/>
          <p:nvPr/>
        </p:nvSpPr>
        <p:spPr>
          <a:xfrm>
            <a:off x="1356547" y="5401679"/>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ViewResolver</a:t>
            </a:r>
            <a:endParaRPr lang="ko-KR" altLang="en-US" sz="1400">
              <a:solidFill>
                <a:schemeClr val="bg1"/>
              </a:solidFill>
              <a:latin typeface="+mj-lt"/>
              <a:ea typeface="나눔바른고딕" panose="020B0603020101020101"/>
            </a:endParaRPr>
          </a:p>
        </p:txBody>
      </p:sp>
      <p:cxnSp>
        <p:nvCxnSpPr>
          <p:cNvPr id="37" name="직선 화살표 연결선 36">
            <a:extLst>
              <a:ext uri="{FF2B5EF4-FFF2-40B4-BE49-F238E27FC236}">
                <a16:creationId xmlns:a16="http://schemas.microsoft.com/office/drawing/2014/main" id="{1470AAAA-13A4-5382-CEAA-66BCA8E13B80}"/>
              </a:ext>
            </a:extLst>
          </p:cNvPr>
          <p:cNvCxnSpPr>
            <a:cxnSpLocks/>
            <a:stCxn id="36" idx="2"/>
          </p:cNvCxnSpPr>
          <p:nvPr/>
        </p:nvCxnSpPr>
        <p:spPr>
          <a:xfrm>
            <a:off x="2269389" y="5882667"/>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화살표: 왼쪽 46">
            <a:extLst>
              <a:ext uri="{FF2B5EF4-FFF2-40B4-BE49-F238E27FC236}">
                <a16:creationId xmlns:a16="http://schemas.microsoft.com/office/drawing/2014/main" id="{11CE348F-2424-09ED-06D5-A5C0B49464E6}"/>
              </a:ext>
            </a:extLst>
          </p:cNvPr>
          <p:cNvSpPr/>
          <p:nvPr/>
        </p:nvSpPr>
        <p:spPr>
          <a:xfrm>
            <a:off x="3576876" y="4029659"/>
            <a:ext cx="362625" cy="263583"/>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892C75BA-BA2D-F0C7-A630-605C82346F8D}"/>
              </a:ext>
            </a:extLst>
          </p:cNvPr>
          <p:cNvSpPr txBox="1"/>
          <p:nvPr/>
        </p:nvSpPr>
        <p:spPr>
          <a:xfrm>
            <a:off x="157856" y="3829070"/>
            <a:ext cx="1004376" cy="646331"/>
          </a:xfrm>
          <a:prstGeom prst="rect">
            <a:avLst/>
          </a:prstGeom>
          <a:noFill/>
        </p:spPr>
        <p:txBody>
          <a:bodyPr wrap="square">
            <a:spAutoFit/>
          </a:bodyPr>
          <a:lstStyle/>
          <a:p>
            <a:pPr algn="ctr"/>
            <a:r>
              <a:rPr lang="ko-KR" altLang="en-US" sz="1800" b="1">
                <a:latin typeface="나눔바른고딕" panose="020B0603020101020101" pitchFamily="50" charset="-127"/>
                <a:ea typeface="나눔바른고딕" panose="020B0603020101020101" pitchFamily="50" charset="-127"/>
              </a:rPr>
              <a:t>스프링</a:t>
            </a:r>
            <a:endParaRPr lang="en-US" altLang="ko-KR" sz="1800" b="1">
              <a:latin typeface="나눔바른고딕" panose="020B0603020101020101" pitchFamily="50" charset="-127"/>
              <a:ea typeface="나눔바른고딕" panose="020B0603020101020101" pitchFamily="50" charset="-127"/>
            </a:endParaRPr>
          </a:p>
          <a:p>
            <a:pPr algn="ctr"/>
            <a:r>
              <a:rPr lang="en-US" altLang="ko-KR" sz="1800" b="1">
                <a:latin typeface="나눔바른고딕" panose="020B0603020101020101" pitchFamily="50" charset="-127"/>
                <a:ea typeface="나눔바른고딕" panose="020B0603020101020101" pitchFamily="50" charset="-127"/>
              </a:rPr>
              <a:t>MVC</a:t>
            </a:r>
            <a:endParaRPr lang="ko-KR" altLang="en-US" b="1"/>
          </a:p>
        </p:txBody>
      </p:sp>
      <p:sp>
        <p:nvSpPr>
          <p:cNvPr id="50" name="직사각형 49">
            <a:extLst>
              <a:ext uri="{FF2B5EF4-FFF2-40B4-BE49-F238E27FC236}">
                <a16:creationId xmlns:a16="http://schemas.microsoft.com/office/drawing/2014/main" id="{E83FEA81-DA22-B3A7-18A9-38903B5E44AC}"/>
              </a:ext>
            </a:extLst>
          </p:cNvPr>
          <p:cNvSpPr/>
          <p:nvPr/>
        </p:nvSpPr>
        <p:spPr>
          <a:xfrm>
            <a:off x="88144" y="15335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Tree>
    <p:extLst>
      <p:ext uri="{BB962C8B-B14F-4D97-AF65-F5344CB8AC3E}">
        <p14:creationId xmlns:p14="http://schemas.microsoft.com/office/powerpoint/2010/main" val="7121276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3E3D9-67EF-80BF-B5A4-868EE546BCC2}"/>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03CFEF44-59F0-2E69-2F14-6135655C5CE2}"/>
              </a:ext>
            </a:extLst>
          </p:cNvPr>
          <p:cNvSpPr/>
          <p:nvPr/>
        </p:nvSpPr>
        <p:spPr>
          <a:xfrm>
            <a:off x="4583322" y="1630208"/>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9212B9CE-4CCA-D9E6-4287-D856A55548AD}"/>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전체 아키텍처</a:t>
            </a:r>
          </a:p>
        </p:txBody>
      </p:sp>
      <p:sp>
        <p:nvSpPr>
          <p:cNvPr id="3" name="모서리가 둥근 직사각형 38">
            <a:extLst>
              <a:ext uri="{FF2B5EF4-FFF2-40B4-BE49-F238E27FC236}">
                <a16:creationId xmlns:a16="http://schemas.microsoft.com/office/drawing/2014/main" id="{DE8276FA-48EE-7F9A-2ABF-EF2505A411D3}"/>
              </a:ext>
            </a:extLst>
          </p:cNvPr>
          <p:cNvSpPr/>
          <p:nvPr/>
        </p:nvSpPr>
        <p:spPr>
          <a:xfrm>
            <a:off x="1599247" y="2809040"/>
            <a:ext cx="1756501" cy="1215186"/>
          </a:xfrm>
          <a:prstGeom prst="roundRect">
            <a:avLst>
              <a:gd name="adj" fmla="val 9241"/>
            </a:avLst>
          </a:prstGeom>
          <a:solidFill>
            <a:schemeClr val="accent5">
              <a:lumMod val="20000"/>
              <a:lumOff val="80000"/>
            </a:schemeClr>
          </a:solidFill>
          <a:ln w="19050">
            <a:solidFill>
              <a:schemeClr val="accent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A4FE4370-6798-D4B8-BDF4-135E011B2087}"/>
              </a:ext>
            </a:extLst>
          </p:cNvPr>
          <p:cNvCxnSpPr>
            <a:cxnSpLocks/>
          </p:cNvCxnSpPr>
          <p:nvPr/>
        </p:nvCxnSpPr>
        <p:spPr>
          <a:xfrm>
            <a:off x="894079" y="3441033"/>
            <a:ext cx="4864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CAC7E930-841A-94FE-86E8-57317FB40EDC}"/>
              </a:ext>
            </a:extLst>
          </p:cNvPr>
          <p:cNvSpPr txBox="1"/>
          <p:nvPr/>
        </p:nvSpPr>
        <p:spPr>
          <a:xfrm>
            <a:off x="684436" y="3069649"/>
            <a:ext cx="905691" cy="276999"/>
          </a:xfrm>
          <a:prstGeom prst="rect">
            <a:avLst/>
          </a:prstGeom>
          <a:noFill/>
        </p:spPr>
        <p:txBody>
          <a:bodyPr wrap="square">
            <a:spAutoFit/>
          </a:bodyPr>
          <a:lstStyle/>
          <a:p>
            <a:pPr algn="ctr"/>
            <a:r>
              <a:rPr lang="en-US" altLang="ko-KR" sz="1200"/>
              <a:t>request</a:t>
            </a:r>
            <a:endParaRPr lang="ko-KR" altLang="en-US" sz="1200"/>
          </a:p>
        </p:txBody>
      </p:sp>
      <p:sp>
        <p:nvSpPr>
          <p:cNvPr id="5" name="모서리가 둥근 직사각형 38">
            <a:extLst>
              <a:ext uri="{FF2B5EF4-FFF2-40B4-BE49-F238E27FC236}">
                <a16:creationId xmlns:a16="http://schemas.microsoft.com/office/drawing/2014/main" id="{EDD3659F-6231-60A1-EDF9-6F451C4C1A6F}"/>
              </a:ext>
            </a:extLst>
          </p:cNvPr>
          <p:cNvSpPr/>
          <p:nvPr/>
        </p:nvSpPr>
        <p:spPr>
          <a:xfrm>
            <a:off x="2646856" y="1570478"/>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8" name="모서리가 둥근 직사각형 38">
            <a:extLst>
              <a:ext uri="{FF2B5EF4-FFF2-40B4-BE49-F238E27FC236}">
                <a16:creationId xmlns:a16="http://schemas.microsoft.com/office/drawing/2014/main" id="{3CE885EA-6B49-2B71-ACED-74B6F3265850}"/>
              </a:ext>
            </a:extLst>
          </p:cNvPr>
          <p:cNvSpPr/>
          <p:nvPr/>
        </p:nvSpPr>
        <p:spPr>
          <a:xfrm>
            <a:off x="5736407" y="1999239"/>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r>
              <a:rPr lang="en-US" altLang="ko-KR" sz="1400">
                <a:solidFill>
                  <a:schemeClr val="tx1"/>
                </a:solidFill>
              </a:rPr>
              <a:t>s</a:t>
            </a:r>
            <a:endParaRPr lang="en-US" altLang="ko-KR" sz="1400">
              <a:solidFill>
                <a:schemeClr val="tx1"/>
              </a:solidFill>
              <a:effectLst/>
            </a:endParaRPr>
          </a:p>
        </p:txBody>
      </p:sp>
      <p:sp>
        <p:nvSpPr>
          <p:cNvPr id="11" name="모서리가 둥근 직사각형 38">
            <a:extLst>
              <a:ext uri="{FF2B5EF4-FFF2-40B4-BE49-F238E27FC236}">
                <a16:creationId xmlns:a16="http://schemas.microsoft.com/office/drawing/2014/main" id="{C799DE71-5328-C84D-E35F-4B3859C2CC16}"/>
              </a:ext>
            </a:extLst>
          </p:cNvPr>
          <p:cNvSpPr/>
          <p:nvPr/>
        </p:nvSpPr>
        <p:spPr>
          <a:xfrm>
            <a:off x="5730601" y="4506414"/>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t>
            </a:r>
            <a:r>
              <a:rPr lang="en-US" altLang="ko-KR" sz="1400">
                <a:solidFill>
                  <a:schemeClr val="tx1"/>
                </a:solidFill>
                <a:effectLst/>
              </a:rPr>
              <a:t>iewResolvers</a:t>
            </a:r>
          </a:p>
        </p:txBody>
      </p:sp>
      <p:sp>
        <p:nvSpPr>
          <p:cNvPr id="13" name="모서리가 둥근 직사각형 38">
            <a:extLst>
              <a:ext uri="{FF2B5EF4-FFF2-40B4-BE49-F238E27FC236}">
                <a16:creationId xmlns:a16="http://schemas.microsoft.com/office/drawing/2014/main" id="{1B8FDD08-1474-E906-64CE-6D7F8AE21979}"/>
              </a:ext>
            </a:extLst>
          </p:cNvPr>
          <p:cNvSpPr/>
          <p:nvPr/>
        </p:nvSpPr>
        <p:spPr>
          <a:xfrm>
            <a:off x="1929853" y="5417514"/>
            <a:ext cx="1113475"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a:t>
            </a:r>
          </a:p>
        </p:txBody>
      </p:sp>
      <p:sp>
        <p:nvSpPr>
          <p:cNvPr id="14" name="모서리가 둥근 직사각형 38">
            <a:extLst>
              <a:ext uri="{FF2B5EF4-FFF2-40B4-BE49-F238E27FC236}">
                <a16:creationId xmlns:a16="http://schemas.microsoft.com/office/drawing/2014/main" id="{D88B935A-26B6-C69C-FE79-09AE7A8A9045}"/>
              </a:ext>
            </a:extLst>
          </p:cNvPr>
          <p:cNvSpPr/>
          <p:nvPr/>
        </p:nvSpPr>
        <p:spPr>
          <a:xfrm>
            <a:off x="9625512" y="3169877"/>
            <a:ext cx="1132426"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B3ACE936-DD72-F0DF-D22C-ECB50FEA32B1}"/>
              </a:ext>
            </a:extLst>
          </p:cNvPr>
          <p:cNvSpPr/>
          <p:nvPr/>
        </p:nvSpPr>
        <p:spPr>
          <a:xfrm>
            <a:off x="1510263" y="897016"/>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sp>
        <p:nvSpPr>
          <p:cNvPr id="17" name="모서리가 둥근 직사각형 38">
            <a:extLst>
              <a:ext uri="{FF2B5EF4-FFF2-40B4-BE49-F238E27FC236}">
                <a16:creationId xmlns:a16="http://schemas.microsoft.com/office/drawing/2014/main" id="{191E8406-7A78-476E-2E7A-C20CAFD5BA5E}"/>
              </a:ext>
            </a:extLst>
          </p:cNvPr>
          <p:cNvSpPr/>
          <p:nvPr/>
        </p:nvSpPr>
        <p:spPr>
          <a:xfrm>
            <a:off x="5736407" y="3171677"/>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332677B6-CAC1-2E0D-8BA3-8DA21377AEA5}"/>
              </a:ext>
            </a:extLst>
          </p:cNvPr>
          <p:cNvCxnSpPr>
            <a:cxnSpLocks/>
          </p:cNvCxnSpPr>
          <p:nvPr/>
        </p:nvCxnSpPr>
        <p:spPr>
          <a:xfrm>
            <a:off x="3341756" y="3934832"/>
            <a:ext cx="2394651" cy="1693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35E7746-A98A-3D11-AFCE-C1B5244E6930}"/>
              </a:ext>
            </a:extLst>
          </p:cNvPr>
          <p:cNvCxnSpPr>
            <a:cxnSpLocks/>
            <a:stCxn id="3" idx="3"/>
            <a:endCxn id="8" idx="1"/>
          </p:cNvCxnSpPr>
          <p:nvPr/>
        </p:nvCxnSpPr>
        <p:spPr>
          <a:xfrm flipV="1">
            <a:off x="3355748" y="2245995"/>
            <a:ext cx="2380659" cy="1170638"/>
          </a:xfrm>
          <a:prstGeom prst="straightConnector1">
            <a:avLst/>
          </a:prstGeom>
          <a:ln w="952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5E49705-98F5-0381-5F30-7C72CB781ED5}"/>
              </a:ext>
            </a:extLst>
          </p:cNvPr>
          <p:cNvCxnSpPr>
            <a:cxnSpLocks/>
            <a:stCxn id="3" idx="0"/>
          </p:cNvCxnSpPr>
          <p:nvPr/>
        </p:nvCxnSpPr>
        <p:spPr>
          <a:xfrm flipV="1">
            <a:off x="2477498" y="2063990"/>
            <a:ext cx="828754" cy="74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E2D6EF3E-6DB7-49E1-F945-9A3F53FCA63A}"/>
              </a:ext>
            </a:extLst>
          </p:cNvPr>
          <p:cNvCxnSpPr>
            <a:cxnSpLocks/>
            <a:stCxn id="3" idx="0"/>
            <a:endCxn id="15" idx="2"/>
          </p:cNvCxnSpPr>
          <p:nvPr/>
        </p:nvCxnSpPr>
        <p:spPr>
          <a:xfrm flipV="1">
            <a:off x="2477498" y="1390528"/>
            <a:ext cx="9092" cy="1418512"/>
          </a:xfrm>
          <a:prstGeom prst="straightConnector1">
            <a:avLst/>
          </a:prstGeom>
          <a:ln w="9525">
            <a:solidFill>
              <a:schemeClr val="tx1">
                <a:lumMod val="65000"/>
                <a:lumOff val="3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1C3B028F-E733-9500-A740-61D85C23B17C}"/>
              </a:ext>
            </a:extLst>
          </p:cNvPr>
          <p:cNvCxnSpPr>
            <a:cxnSpLocks/>
            <a:stCxn id="17" idx="3"/>
            <a:endCxn id="14" idx="1"/>
          </p:cNvCxnSpPr>
          <p:nvPr/>
        </p:nvCxnSpPr>
        <p:spPr>
          <a:xfrm flipV="1">
            <a:off x="7689061" y="3416633"/>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40D0F572-8099-A5DC-0BBA-BB2D0FF097B8}"/>
              </a:ext>
            </a:extLst>
          </p:cNvPr>
          <p:cNvSpPr/>
          <p:nvPr/>
        </p:nvSpPr>
        <p:spPr>
          <a:xfrm>
            <a:off x="5736407" y="5417514"/>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a:t>
            </a:r>
          </a:p>
        </p:txBody>
      </p:sp>
      <p:cxnSp>
        <p:nvCxnSpPr>
          <p:cNvPr id="127" name="직선 화살표 연결선 126">
            <a:extLst>
              <a:ext uri="{FF2B5EF4-FFF2-40B4-BE49-F238E27FC236}">
                <a16:creationId xmlns:a16="http://schemas.microsoft.com/office/drawing/2014/main" id="{725B6ED3-8C1B-8131-0E4C-BD71BBFBC735}"/>
              </a:ext>
            </a:extLst>
          </p:cNvPr>
          <p:cNvCxnSpPr>
            <a:cxnSpLocks/>
            <a:stCxn id="3" idx="2"/>
            <a:endCxn id="13" idx="0"/>
          </p:cNvCxnSpPr>
          <p:nvPr/>
        </p:nvCxnSpPr>
        <p:spPr>
          <a:xfrm>
            <a:off x="2477498" y="4024226"/>
            <a:ext cx="9093" cy="1393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558913D5-4C7D-9952-A62C-11C82579B242}"/>
              </a:ext>
            </a:extLst>
          </p:cNvPr>
          <p:cNvSpPr/>
          <p:nvPr/>
        </p:nvSpPr>
        <p:spPr>
          <a:xfrm>
            <a:off x="3927922" y="3658201"/>
            <a:ext cx="1310801"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ModelAndView</a:t>
            </a:r>
          </a:p>
        </p:txBody>
      </p:sp>
      <p:sp>
        <p:nvSpPr>
          <p:cNvPr id="132" name="직사각형 131">
            <a:extLst>
              <a:ext uri="{FF2B5EF4-FFF2-40B4-BE49-F238E27FC236}">
                <a16:creationId xmlns:a16="http://schemas.microsoft.com/office/drawing/2014/main" id="{5FA75B6A-8EC3-17F0-5418-2F919E629DE0}"/>
              </a:ext>
            </a:extLst>
          </p:cNvPr>
          <p:cNvSpPr/>
          <p:nvPr/>
        </p:nvSpPr>
        <p:spPr>
          <a:xfrm>
            <a:off x="3459343" y="1013303"/>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034F632-F803-01DC-5B73-F338968B58CA}"/>
              </a:ext>
            </a:extLst>
          </p:cNvPr>
          <p:cNvSpPr/>
          <p:nvPr/>
        </p:nvSpPr>
        <p:spPr>
          <a:xfrm>
            <a:off x="7679631" y="2071094"/>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C41E526E-DA1D-2DE1-8EF0-05DAB2BDBC48}"/>
              </a:ext>
            </a:extLst>
          </p:cNvPr>
          <p:cNvSpPr/>
          <p:nvPr/>
        </p:nvSpPr>
        <p:spPr>
          <a:xfrm>
            <a:off x="8129115" y="3067813"/>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BA9E8A2B-991D-3DEE-492C-45C650DBFBC8}"/>
              </a:ext>
            </a:extLst>
          </p:cNvPr>
          <p:cNvSpPr/>
          <p:nvPr/>
        </p:nvSpPr>
        <p:spPr>
          <a:xfrm>
            <a:off x="4515668" y="3067100"/>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D5986B77-16FD-C04F-B5FC-9B29F2F0BE33}"/>
              </a:ext>
            </a:extLst>
          </p:cNvPr>
          <p:cNvSpPr/>
          <p:nvPr/>
        </p:nvSpPr>
        <p:spPr>
          <a:xfrm>
            <a:off x="7718153" y="4580368"/>
            <a:ext cx="1611355" cy="313547"/>
          </a:xfrm>
          <a:prstGeom prst="rect">
            <a:avLst/>
          </a:prstGeom>
        </p:spPr>
        <p:txBody>
          <a:bodyPr wrap="square">
            <a:spAutoFit/>
          </a:bodyPr>
          <a:lstStyle/>
          <a:p>
            <a:pPr>
              <a:lnSpc>
                <a:spcPct val="150000"/>
              </a:lnSpc>
            </a:pPr>
            <a:r>
              <a:rPr lang="ko-KR" altLang="en-US" sz="1100">
                <a:latin typeface="+mn-ea"/>
              </a:rPr>
              <a:t>뷰 리졸브 목록 순회</a:t>
            </a:r>
            <a:endParaRPr lang="en-US" altLang="ko-KR" sz="1100">
              <a:latin typeface="+mn-ea"/>
            </a:endParaRPr>
          </a:p>
        </p:txBody>
      </p:sp>
      <p:cxnSp>
        <p:nvCxnSpPr>
          <p:cNvPr id="180" name="직선 화살표 연결선 179">
            <a:extLst>
              <a:ext uri="{FF2B5EF4-FFF2-40B4-BE49-F238E27FC236}">
                <a16:creationId xmlns:a16="http://schemas.microsoft.com/office/drawing/2014/main" id="{D3D634C7-06ED-5C73-CFBA-B738180752E6}"/>
              </a:ext>
            </a:extLst>
          </p:cNvPr>
          <p:cNvCxnSpPr>
            <a:cxnSpLocks/>
          </p:cNvCxnSpPr>
          <p:nvPr/>
        </p:nvCxnSpPr>
        <p:spPr>
          <a:xfrm flipH="1">
            <a:off x="3341756" y="3552903"/>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30E3008E-831B-9BB3-C0D8-34F568E90996}"/>
              </a:ext>
            </a:extLst>
          </p:cNvPr>
          <p:cNvCxnSpPr>
            <a:cxnSpLocks/>
          </p:cNvCxnSpPr>
          <p:nvPr/>
        </p:nvCxnSpPr>
        <p:spPr>
          <a:xfrm flipH="1">
            <a:off x="7706721" y="3552903"/>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4FB43F84-082A-79C5-2A8C-3A77853960DB}"/>
              </a:ext>
            </a:extLst>
          </p:cNvPr>
          <p:cNvCxnSpPr>
            <a:cxnSpLocks/>
          </p:cNvCxnSpPr>
          <p:nvPr/>
        </p:nvCxnSpPr>
        <p:spPr>
          <a:xfrm flipH="1">
            <a:off x="1218058" y="5664270"/>
            <a:ext cx="4694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BCFACE29-154B-D6D5-913D-DB54C0EA7997}"/>
              </a:ext>
            </a:extLst>
          </p:cNvPr>
          <p:cNvSpPr txBox="1"/>
          <p:nvPr/>
        </p:nvSpPr>
        <p:spPr>
          <a:xfrm>
            <a:off x="1024163" y="5326853"/>
            <a:ext cx="905691" cy="276999"/>
          </a:xfrm>
          <a:prstGeom prst="rect">
            <a:avLst/>
          </a:prstGeom>
          <a:noFill/>
        </p:spPr>
        <p:txBody>
          <a:bodyPr wrap="square">
            <a:spAutoFit/>
          </a:bodyPr>
          <a:lstStyle/>
          <a:p>
            <a:pPr algn="ctr"/>
            <a:r>
              <a:rPr lang="en-US" altLang="ko-KR" sz="1200"/>
              <a:t>response</a:t>
            </a:r>
            <a:endParaRPr lang="ko-KR" altLang="en-US" sz="1200"/>
          </a:p>
        </p:txBody>
      </p:sp>
      <p:cxnSp>
        <p:nvCxnSpPr>
          <p:cNvPr id="241" name="직선 화살표 연결선 240">
            <a:extLst>
              <a:ext uri="{FF2B5EF4-FFF2-40B4-BE49-F238E27FC236}">
                <a16:creationId xmlns:a16="http://schemas.microsoft.com/office/drawing/2014/main" id="{C16BDC99-61B8-994A-4595-18FDA76D9038}"/>
              </a:ext>
            </a:extLst>
          </p:cNvPr>
          <p:cNvCxnSpPr>
            <a:cxnSpLocks/>
          </p:cNvCxnSpPr>
          <p:nvPr/>
        </p:nvCxnSpPr>
        <p:spPr>
          <a:xfrm flipV="1">
            <a:off x="2616277" y="2062190"/>
            <a:ext cx="800290" cy="75545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E5C0034-C36B-E8AE-B797-17A119EBA7E6}"/>
              </a:ext>
            </a:extLst>
          </p:cNvPr>
          <p:cNvSpPr/>
          <p:nvPr/>
        </p:nvSpPr>
        <p:spPr>
          <a:xfrm>
            <a:off x="3162731" y="2367033"/>
            <a:ext cx="743397"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Handler</a:t>
            </a:r>
          </a:p>
        </p:txBody>
      </p:sp>
      <p:sp>
        <p:nvSpPr>
          <p:cNvPr id="243" name="모서리가 둥근 직사각형 38">
            <a:extLst>
              <a:ext uri="{FF2B5EF4-FFF2-40B4-BE49-F238E27FC236}">
                <a16:creationId xmlns:a16="http://schemas.microsoft.com/office/drawing/2014/main" id="{1684B434-EA67-AF26-699A-91C46413B915}"/>
              </a:ext>
            </a:extLst>
          </p:cNvPr>
          <p:cNvSpPr/>
          <p:nvPr/>
        </p:nvSpPr>
        <p:spPr>
          <a:xfrm>
            <a:off x="8201483" y="3619238"/>
            <a:ext cx="911606"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view name</a:t>
            </a:r>
          </a:p>
        </p:txBody>
      </p:sp>
      <p:cxnSp>
        <p:nvCxnSpPr>
          <p:cNvPr id="244" name="직선 화살표 연결선 243">
            <a:extLst>
              <a:ext uri="{FF2B5EF4-FFF2-40B4-BE49-F238E27FC236}">
                <a16:creationId xmlns:a16="http://schemas.microsoft.com/office/drawing/2014/main" id="{510CEDFA-3F6B-0135-C05A-34DFBF530A42}"/>
              </a:ext>
            </a:extLst>
          </p:cNvPr>
          <p:cNvCxnSpPr>
            <a:cxnSpLocks/>
          </p:cNvCxnSpPr>
          <p:nvPr/>
        </p:nvCxnSpPr>
        <p:spPr>
          <a:xfrm>
            <a:off x="3258322" y="4044991"/>
            <a:ext cx="2472279" cy="17482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811D6CAA-7163-16E0-ED2D-F1903FA9E33E}"/>
              </a:ext>
            </a:extLst>
          </p:cNvPr>
          <p:cNvSpPr/>
          <p:nvPr/>
        </p:nvSpPr>
        <p:spPr>
          <a:xfrm rot="2152921">
            <a:off x="3904300" y="4854079"/>
            <a:ext cx="591782"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rPr>
              <a:t>View</a:t>
            </a:r>
            <a:endParaRPr lang="en-US" altLang="ko-KR" sz="1100">
              <a:solidFill>
                <a:schemeClr val="tx1"/>
              </a:solidFill>
              <a:effectLst/>
            </a:endParaRPr>
          </a:p>
        </p:txBody>
      </p:sp>
      <p:grpSp>
        <p:nvGrpSpPr>
          <p:cNvPr id="247" name="그룹 246">
            <a:extLst>
              <a:ext uri="{FF2B5EF4-FFF2-40B4-BE49-F238E27FC236}">
                <a16:creationId xmlns:a16="http://schemas.microsoft.com/office/drawing/2014/main" id="{D6E01732-764D-A091-2EBC-11251777E4B7}"/>
              </a:ext>
            </a:extLst>
          </p:cNvPr>
          <p:cNvGrpSpPr/>
          <p:nvPr/>
        </p:nvGrpSpPr>
        <p:grpSpPr>
          <a:xfrm>
            <a:off x="1335159" y="1001922"/>
            <a:ext cx="283698" cy="283699"/>
            <a:chOff x="1075919" y="1284038"/>
            <a:chExt cx="283698" cy="283699"/>
          </a:xfrm>
        </p:grpSpPr>
        <p:sp>
          <p:nvSpPr>
            <p:cNvPr id="248" name="타원 247">
              <a:extLst>
                <a:ext uri="{FF2B5EF4-FFF2-40B4-BE49-F238E27FC236}">
                  <a16:creationId xmlns:a16="http://schemas.microsoft.com/office/drawing/2014/main" id="{3AB8D17F-94A9-6FA5-BE38-F6A0EC1C3635}"/>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49" name="TextBox 248">
              <a:extLst>
                <a:ext uri="{FF2B5EF4-FFF2-40B4-BE49-F238E27FC236}">
                  <a16:creationId xmlns:a16="http://schemas.microsoft.com/office/drawing/2014/main" id="{73B2E846-92CF-3308-3158-7ADB3512829B}"/>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50" name="그룹 249">
            <a:extLst>
              <a:ext uri="{FF2B5EF4-FFF2-40B4-BE49-F238E27FC236}">
                <a16:creationId xmlns:a16="http://schemas.microsoft.com/office/drawing/2014/main" id="{DB00FD93-2860-95F5-F289-807B7BB75D29}"/>
              </a:ext>
            </a:extLst>
          </p:cNvPr>
          <p:cNvGrpSpPr/>
          <p:nvPr/>
        </p:nvGrpSpPr>
        <p:grpSpPr>
          <a:xfrm>
            <a:off x="2517170" y="1663838"/>
            <a:ext cx="283698" cy="283699"/>
            <a:chOff x="1075919" y="1284038"/>
            <a:chExt cx="283698" cy="283699"/>
          </a:xfrm>
        </p:grpSpPr>
        <p:sp>
          <p:nvSpPr>
            <p:cNvPr id="251" name="타원 250">
              <a:extLst>
                <a:ext uri="{FF2B5EF4-FFF2-40B4-BE49-F238E27FC236}">
                  <a16:creationId xmlns:a16="http://schemas.microsoft.com/office/drawing/2014/main" id="{EFC9109C-3C17-E26F-7FB3-9B00245A099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2" name="TextBox 251">
              <a:extLst>
                <a:ext uri="{FF2B5EF4-FFF2-40B4-BE49-F238E27FC236}">
                  <a16:creationId xmlns:a16="http://schemas.microsoft.com/office/drawing/2014/main" id="{DC551210-748D-CF41-F731-FF5584F6F1E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253" name="그룹 252">
            <a:extLst>
              <a:ext uri="{FF2B5EF4-FFF2-40B4-BE49-F238E27FC236}">
                <a16:creationId xmlns:a16="http://schemas.microsoft.com/office/drawing/2014/main" id="{50A38AD5-92A4-47C4-4C99-C35C99615C0E}"/>
              </a:ext>
            </a:extLst>
          </p:cNvPr>
          <p:cNvGrpSpPr/>
          <p:nvPr/>
        </p:nvGrpSpPr>
        <p:grpSpPr>
          <a:xfrm>
            <a:off x="5640032" y="1881439"/>
            <a:ext cx="283698" cy="283699"/>
            <a:chOff x="1075919" y="1284038"/>
            <a:chExt cx="283698" cy="283699"/>
          </a:xfrm>
        </p:grpSpPr>
        <p:sp>
          <p:nvSpPr>
            <p:cNvPr id="254" name="타원 253">
              <a:extLst>
                <a:ext uri="{FF2B5EF4-FFF2-40B4-BE49-F238E27FC236}">
                  <a16:creationId xmlns:a16="http://schemas.microsoft.com/office/drawing/2014/main" id="{1484B628-C57D-1948-D195-99C401D1481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5" name="TextBox 254">
              <a:extLst>
                <a:ext uri="{FF2B5EF4-FFF2-40B4-BE49-F238E27FC236}">
                  <a16:creationId xmlns:a16="http://schemas.microsoft.com/office/drawing/2014/main" id="{0996E357-12AB-D870-8FFB-485EEFD9D026}"/>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256" name="그룹 255">
            <a:extLst>
              <a:ext uri="{FF2B5EF4-FFF2-40B4-BE49-F238E27FC236}">
                <a16:creationId xmlns:a16="http://schemas.microsoft.com/office/drawing/2014/main" id="{1765CD71-829E-2C60-724C-9FEC33B7FD9B}"/>
              </a:ext>
            </a:extLst>
          </p:cNvPr>
          <p:cNvGrpSpPr/>
          <p:nvPr/>
        </p:nvGrpSpPr>
        <p:grpSpPr>
          <a:xfrm>
            <a:off x="5640032" y="3069348"/>
            <a:ext cx="283698" cy="283699"/>
            <a:chOff x="1075919" y="1284038"/>
            <a:chExt cx="283698" cy="283699"/>
          </a:xfrm>
        </p:grpSpPr>
        <p:sp>
          <p:nvSpPr>
            <p:cNvPr id="257" name="타원 256">
              <a:extLst>
                <a:ext uri="{FF2B5EF4-FFF2-40B4-BE49-F238E27FC236}">
                  <a16:creationId xmlns:a16="http://schemas.microsoft.com/office/drawing/2014/main" id="{55ACAC6E-C166-0234-5EA8-6450362FA05B}"/>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8" name="TextBox 257">
              <a:extLst>
                <a:ext uri="{FF2B5EF4-FFF2-40B4-BE49-F238E27FC236}">
                  <a16:creationId xmlns:a16="http://schemas.microsoft.com/office/drawing/2014/main" id="{8BE13CB7-DDAA-25C9-659A-DBB97F5C113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259" name="그룹 258">
            <a:extLst>
              <a:ext uri="{FF2B5EF4-FFF2-40B4-BE49-F238E27FC236}">
                <a16:creationId xmlns:a16="http://schemas.microsoft.com/office/drawing/2014/main" id="{C7FF2131-EB81-59C3-7408-A834E686A612}"/>
              </a:ext>
            </a:extLst>
          </p:cNvPr>
          <p:cNvGrpSpPr/>
          <p:nvPr/>
        </p:nvGrpSpPr>
        <p:grpSpPr>
          <a:xfrm>
            <a:off x="9531739" y="3059526"/>
            <a:ext cx="283698" cy="283699"/>
            <a:chOff x="1075919" y="1284038"/>
            <a:chExt cx="283698" cy="283699"/>
          </a:xfrm>
        </p:grpSpPr>
        <p:sp>
          <p:nvSpPr>
            <p:cNvPr id="260" name="타원 259">
              <a:extLst>
                <a:ext uri="{FF2B5EF4-FFF2-40B4-BE49-F238E27FC236}">
                  <a16:creationId xmlns:a16="http://schemas.microsoft.com/office/drawing/2014/main" id="{E0FFD2B4-AFA4-5A3A-3F9B-C2EDC944A40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1" name="TextBox 260">
              <a:extLst>
                <a:ext uri="{FF2B5EF4-FFF2-40B4-BE49-F238E27FC236}">
                  <a16:creationId xmlns:a16="http://schemas.microsoft.com/office/drawing/2014/main" id="{A506F74E-D81E-171E-5703-0CA61ED35B4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262" name="그룹 261">
            <a:extLst>
              <a:ext uri="{FF2B5EF4-FFF2-40B4-BE49-F238E27FC236}">
                <a16:creationId xmlns:a16="http://schemas.microsoft.com/office/drawing/2014/main" id="{10C39C10-F567-B2C3-A8C2-CEC9E5345EFB}"/>
              </a:ext>
            </a:extLst>
          </p:cNvPr>
          <p:cNvGrpSpPr/>
          <p:nvPr/>
        </p:nvGrpSpPr>
        <p:grpSpPr>
          <a:xfrm>
            <a:off x="5629895" y="4369252"/>
            <a:ext cx="283698" cy="283699"/>
            <a:chOff x="1075919" y="1284038"/>
            <a:chExt cx="283698" cy="283699"/>
          </a:xfrm>
        </p:grpSpPr>
        <p:sp>
          <p:nvSpPr>
            <p:cNvPr id="263" name="타원 262">
              <a:extLst>
                <a:ext uri="{FF2B5EF4-FFF2-40B4-BE49-F238E27FC236}">
                  <a16:creationId xmlns:a16="http://schemas.microsoft.com/office/drawing/2014/main" id="{CBCDE3F9-4C12-1E29-E299-5FF420984A9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4" name="TextBox 263">
              <a:extLst>
                <a:ext uri="{FF2B5EF4-FFF2-40B4-BE49-F238E27FC236}">
                  <a16:creationId xmlns:a16="http://schemas.microsoft.com/office/drawing/2014/main" id="{6F7556D7-312B-3314-1137-E463B4A93D16}"/>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265" name="그룹 264">
            <a:extLst>
              <a:ext uri="{FF2B5EF4-FFF2-40B4-BE49-F238E27FC236}">
                <a16:creationId xmlns:a16="http://schemas.microsoft.com/office/drawing/2014/main" id="{25FF6AF6-601D-8183-AD8E-08418BE8DA8C}"/>
              </a:ext>
            </a:extLst>
          </p:cNvPr>
          <p:cNvGrpSpPr/>
          <p:nvPr/>
        </p:nvGrpSpPr>
        <p:grpSpPr>
          <a:xfrm>
            <a:off x="5640032" y="5279508"/>
            <a:ext cx="283698" cy="283699"/>
            <a:chOff x="1075919" y="1284038"/>
            <a:chExt cx="283698" cy="283699"/>
          </a:xfrm>
        </p:grpSpPr>
        <p:sp>
          <p:nvSpPr>
            <p:cNvPr id="266" name="타원 265">
              <a:extLst>
                <a:ext uri="{FF2B5EF4-FFF2-40B4-BE49-F238E27FC236}">
                  <a16:creationId xmlns:a16="http://schemas.microsoft.com/office/drawing/2014/main" id="{1790C3D1-30B5-1388-444C-29541ACFEDBB}"/>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7" name="TextBox 266">
              <a:extLst>
                <a:ext uri="{FF2B5EF4-FFF2-40B4-BE49-F238E27FC236}">
                  <a16:creationId xmlns:a16="http://schemas.microsoft.com/office/drawing/2014/main" id="{5F8A030B-C825-D19F-C2DF-3542310ECFA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68" name="그룹 267">
            <a:extLst>
              <a:ext uri="{FF2B5EF4-FFF2-40B4-BE49-F238E27FC236}">
                <a16:creationId xmlns:a16="http://schemas.microsoft.com/office/drawing/2014/main" id="{91224A1A-50FE-007C-1334-B731D0CFC64B}"/>
              </a:ext>
            </a:extLst>
          </p:cNvPr>
          <p:cNvGrpSpPr/>
          <p:nvPr/>
        </p:nvGrpSpPr>
        <p:grpSpPr>
          <a:xfrm>
            <a:off x="9228040" y="5556112"/>
            <a:ext cx="283698" cy="283699"/>
            <a:chOff x="1075919" y="1284038"/>
            <a:chExt cx="283698" cy="283699"/>
          </a:xfrm>
        </p:grpSpPr>
        <p:sp>
          <p:nvSpPr>
            <p:cNvPr id="269" name="타원 268">
              <a:extLst>
                <a:ext uri="{FF2B5EF4-FFF2-40B4-BE49-F238E27FC236}">
                  <a16:creationId xmlns:a16="http://schemas.microsoft.com/office/drawing/2014/main" id="{868578BF-50DB-499C-EC99-88637E3DCEC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70" name="TextBox 269">
              <a:extLst>
                <a:ext uri="{FF2B5EF4-FFF2-40B4-BE49-F238E27FC236}">
                  <a16:creationId xmlns:a16="http://schemas.microsoft.com/office/drawing/2014/main" id="{EC7390DA-7E21-6906-DC60-469037056DD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71" name="그룹 270">
            <a:extLst>
              <a:ext uri="{FF2B5EF4-FFF2-40B4-BE49-F238E27FC236}">
                <a16:creationId xmlns:a16="http://schemas.microsoft.com/office/drawing/2014/main" id="{8CA9A23B-C7CB-3614-8D19-6D14A8F0CD60}"/>
              </a:ext>
            </a:extLst>
          </p:cNvPr>
          <p:cNvGrpSpPr/>
          <p:nvPr/>
        </p:nvGrpSpPr>
        <p:grpSpPr>
          <a:xfrm>
            <a:off x="1832990" y="5285151"/>
            <a:ext cx="283698" cy="283699"/>
            <a:chOff x="1075919" y="1284038"/>
            <a:chExt cx="283698" cy="283699"/>
          </a:xfrm>
        </p:grpSpPr>
        <p:sp>
          <p:nvSpPr>
            <p:cNvPr id="272" name="타원 271">
              <a:extLst>
                <a:ext uri="{FF2B5EF4-FFF2-40B4-BE49-F238E27FC236}">
                  <a16:creationId xmlns:a16="http://schemas.microsoft.com/office/drawing/2014/main" id="{96D9319B-73CD-A4DB-B597-8A46A67FE8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73" name="TextBox 272">
              <a:extLst>
                <a:ext uri="{FF2B5EF4-FFF2-40B4-BE49-F238E27FC236}">
                  <a16:creationId xmlns:a16="http://schemas.microsoft.com/office/drawing/2014/main" id="{8A186C1A-0543-22DB-B850-CBE0B7BC102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sp>
        <p:nvSpPr>
          <p:cNvPr id="277" name="직사각형 276">
            <a:extLst>
              <a:ext uri="{FF2B5EF4-FFF2-40B4-BE49-F238E27FC236}">
                <a16:creationId xmlns:a16="http://schemas.microsoft.com/office/drawing/2014/main" id="{D11DB11C-62F6-9CF7-8F76-69DD52E8848C}"/>
              </a:ext>
            </a:extLst>
          </p:cNvPr>
          <p:cNvSpPr/>
          <p:nvPr/>
        </p:nvSpPr>
        <p:spPr>
          <a:xfrm rot="2143185">
            <a:off x="4184941" y="4596397"/>
            <a:ext cx="1123728" cy="313547"/>
          </a:xfrm>
          <a:prstGeom prst="rect">
            <a:avLst/>
          </a:prstGeom>
        </p:spPr>
        <p:txBody>
          <a:bodyPr wrap="square">
            <a:spAutoFit/>
          </a:bodyPr>
          <a:lstStyle/>
          <a:p>
            <a:pPr>
              <a:lnSpc>
                <a:spcPct val="150000"/>
              </a:lnSpc>
            </a:pPr>
            <a:r>
              <a:rPr lang="ko-KR" altLang="en-US" sz="1100">
                <a:latin typeface="+mn-ea"/>
              </a:rPr>
              <a:t>뷰리졸버 호출</a:t>
            </a:r>
            <a:endParaRPr lang="en-US" altLang="ko-KR" sz="1100">
              <a:latin typeface="+mn-ea"/>
            </a:endParaRPr>
          </a:p>
        </p:txBody>
      </p:sp>
      <p:sp>
        <p:nvSpPr>
          <p:cNvPr id="278" name="직사각형 277">
            <a:extLst>
              <a:ext uri="{FF2B5EF4-FFF2-40B4-BE49-F238E27FC236}">
                <a16:creationId xmlns:a16="http://schemas.microsoft.com/office/drawing/2014/main" id="{7B0BB79D-A41D-B824-CED0-3E2F8BDF85FD}"/>
              </a:ext>
            </a:extLst>
          </p:cNvPr>
          <p:cNvSpPr/>
          <p:nvPr/>
        </p:nvSpPr>
        <p:spPr>
          <a:xfrm>
            <a:off x="7718153" y="5479679"/>
            <a:ext cx="716649" cy="313547"/>
          </a:xfrm>
          <a:prstGeom prst="rect">
            <a:avLst/>
          </a:prstGeom>
        </p:spPr>
        <p:txBody>
          <a:bodyPr wrap="square">
            <a:spAutoFit/>
          </a:bodyPr>
          <a:lstStyle/>
          <a:p>
            <a:pPr>
              <a:lnSpc>
                <a:spcPct val="150000"/>
              </a:lnSpc>
            </a:pPr>
            <a:r>
              <a:rPr lang="ko-KR" altLang="en-US" sz="1100">
                <a:latin typeface="+mn-ea"/>
              </a:rPr>
              <a:t>뷰 검색</a:t>
            </a:r>
            <a:endParaRPr lang="en-US" altLang="ko-KR" sz="1100">
              <a:latin typeface="+mn-ea"/>
            </a:endParaRPr>
          </a:p>
        </p:txBody>
      </p:sp>
      <p:sp>
        <p:nvSpPr>
          <p:cNvPr id="279" name="직사각형 278">
            <a:extLst>
              <a:ext uri="{FF2B5EF4-FFF2-40B4-BE49-F238E27FC236}">
                <a16:creationId xmlns:a16="http://schemas.microsoft.com/office/drawing/2014/main" id="{890048B0-6A15-6245-6A81-63B38C509D91}"/>
              </a:ext>
            </a:extLst>
          </p:cNvPr>
          <p:cNvSpPr/>
          <p:nvPr/>
        </p:nvSpPr>
        <p:spPr>
          <a:xfrm>
            <a:off x="3033807" y="5507496"/>
            <a:ext cx="828880" cy="313547"/>
          </a:xfrm>
          <a:prstGeom prst="rect">
            <a:avLst/>
          </a:prstGeom>
        </p:spPr>
        <p:txBody>
          <a:bodyPr wrap="square">
            <a:spAutoFit/>
          </a:bodyPr>
          <a:lstStyle/>
          <a:p>
            <a:pPr>
              <a:lnSpc>
                <a:spcPct val="150000"/>
              </a:lnSpc>
            </a:pPr>
            <a:r>
              <a:rPr lang="ko-KR" altLang="en-US" sz="1100">
                <a:latin typeface="+mn-ea"/>
              </a:rPr>
              <a:t>뷰 렌더링</a:t>
            </a:r>
            <a:endParaRPr lang="en-US" altLang="ko-KR" sz="1100">
              <a:latin typeface="+mn-ea"/>
            </a:endParaRPr>
          </a:p>
        </p:txBody>
      </p:sp>
      <p:sp>
        <p:nvSpPr>
          <p:cNvPr id="286" name="직사각형 285">
            <a:extLst>
              <a:ext uri="{FF2B5EF4-FFF2-40B4-BE49-F238E27FC236}">
                <a16:creationId xmlns:a16="http://schemas.microsoft.com/office/drawing/2014/main" id="{205BAF43-8832-6E70-1264-EAF995621789}"/>
              </a:ext>
            </a:extLst>
          </p:cNvPr>
          <p:cNvSpPr/>
          <p:nvPr/>
        </p:nvSpPr>
        <p:spPr>
          <a:xfrm>
            <a:off x="9459907" y="3626312"/>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5587ADA0-DE4F-4F9C-7C73-74263672D2B0}"/>
              </a:ext>
            </a:extLst>
          </p:cNvPr>
          <p:cNvCxnSpPr>
            <a:cxnSpLocks/>
            <a:stCxn id="3" idx="3"/>
            <a:endCxn id="17" idx="1"/>
          </p:cNvCxnSpPr>
          <p:nvPr/>
        </p:nvCxnSpPr>
        <p:spPr>
          <a:xfrm>
            <a:off x="3355748" y="3416633"/>
            <a:ext cx="2380659"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B7F0130-BA99-159D-48D8-7BDD71654FA7}"/>
              </a:ext>
            </a:extLst>
          </p:cNvPr>
          <p:cNvCxnSpPr>
            <a:cxnSpLocks/>
            <a:stCxn id="11" idx="1"/>
          </p:cNvCxnSpPr>
          <p:nvPr/>
        </p:nvCxnSpPr>
        <p:spPr>
          <a:xfrm flipH="1" flipV="1">
            <a:off x="3341756" y="3915509"/>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7886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1062561" y="2730585"/>
            <a:ext cx="1791531"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6110135" y="1277325"/>
            <a:ext cx="1952654" cy="49351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8737928" y="1284993"/>
            <a:ext cx="113242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3194686" y="12773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sp>
        <p:nvSpPr>
          <p:cNvPr id="10" name="모서리가 둥근 직사각형 38">
            <a:extLst>
              <a:ext uri="{FF2B5EF4-FFF2-40B4-BE49-F238E27FC236}">
                <a16:creationId xmlns:a16="http://schemas.microsoft.com/office/drawing/2014/main" id="{CD44B902-686C-DE66-CA77-5EC5EBB1788E}"/>
              </a:ext>
            </a:extLst>
          </p:cNvPr>
          <p:cNvSpPr/>
          <p:nvPr/>
        </p:nvSpPr>
        <p:spPr>
          <a:xfrm>
            <a:off x="6076085" y="2730585"/>
            <a:ext cx="1952654" cy="49351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12" name="모서리가 둥근 직사각형 38">
            <a:extLst>
              <a:ext uri="{FF2B5EF4-FFF2-40B4-BE49-F238E27FC236}">
                <a16:creationId xmlns:a16="http://schemas.microsoft.com/office/drawing/2014/main" id="{798B1FB0-D82F-4D71-144D-ED6FCAA8F783}"/>
              </a:ext>
            </a:extLst>
          </p:cNvPr>
          <p:cNvSpPr/>
          <p:nvPr/>
        </p:nvSpPr>
        <p:spPr>
          <a:xfrm>
            <a:off x="3194686" y="273058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HandlerAdapters</a:t>
            </a:r>
          </a:p>
        </p:txBody>
      </p:sp>
      <p:cxnSp>
        <p:nvCxnSpPr>
          <p:cNvPr id="16" name="직선 화살표 연결선 15">
            <a:extLst>
              <a:ext uri="{FF2B5EF4-FFF2-40B4-BE49-F238E27FC236}">
                <a16:creationId xmlns:a16="http://schemas.microsoft.com/office/drawing/2014/main" id="{E046F375-E9FC-3FA0-F9E8-583655C6E8C5}"/>
              </a:ext>
            </a:extLst>
          </p:cNvPr>
          <p:cNvCxnSpPr>
            <a:stCxn id="9" idx="3"/>
            <a:endCxn id="6" idx="1"/>
          </p:cNvCxnSpPr>
          <p:nvPr/>
        </p:nvCxnSpPr>
        <p:spPr>
          <a:xfrm>
            <a:off x="5147340" y="1524081"/>
            <a:ext cx="9627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3"/>
            <a:endCxn id="7" idx="1"/>
          </p:cNvCxnSpPr>
          <p:nvPr/>
        </p:nvCxnSpPr>
        <p:spPr>
          <a:xfrm>
            <a:off x="8062789" y="1524081"/>
            <a:ext cx="675139" cy="7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F564E886-047C-94BB-AE33-A17C9C5DC19D}"/>
              </a:ext>
            </a:extLst>
          </p:cNvPr>
          <p:cNvCxnSpPr>
            <a:stCxn id="12" idx="3"/>
            <a:endCxn id="10" idx="1"/>
          </p:cNvCxnSpPr>
          <p:nvPr/>
        </p:nvCxnSpPr>
        <p:spPr>
          <a:xfrm>
            <a:off x="5147340" y="2977341"/>
            <a:ext cx="9287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모서리가 둥근 직사각형 38">
            <a:extLst>
              <a:ext uri="{FF2B5EF4-FFF2-40B4-BE49-F238E27FC236}">
                <a16:creationId xmlns:a16="http://schemas.microsoft.com/office/drawing/2014/main" id="{69089C97-DE02-BB73-3780-F39040BFAE20}"/>
              </a:ext>
            </a:extLst>
          </p:cNvPr>
          <p:cNvSpPr/>
          <p:nvPr/>
        </p:nvSpPr>
        <p:spPr>
          <a:xfrm>
            <a:off x="8378335" y="2730585"/>
            <a:ext cx="1253462"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br>
              <a:rPr lang="en-US" altLang="ko-KR" sz="1400">
                <a:solidFill>
                  <a:schemeClr val="bg1"/>
                </a:solidFill>
                <a:effectLst/>
              </a:rPr>
            </a:br>
            <a:r>
              <a:rPr lang="en-US" altLang="ko-KR" sz="1100">
                <a:solidFill>
                  <a:schemeClr val="accent5">
                    <a:lumMod val="40000"/>
                    <a:lumOff val="60000"/>
                  </a:schemeClr>
                </a:solidFill>
                <a:effectLst/>
              </a:rPr>
              <a:t>(Controller)</a:t>
            </a:r>
          </a:p>
        </p:txBody>
      </p:sp>
      <p:cxnSp>
        <p:nvCxnSpPr>
          <p:cNvPr id="32" name="직선 화살표 연결선 31">
            <a:extLst>
              <a:ext uri="{FF2B5EF4-FFF2-40B4-BE49-F238E27FC236}">
                <a16:creationId xmlns:a16="http://schemas.microsoft.com/office/drawing/2014/main" id="{3BC3EF76-E8EC-2FC0-171A-8FEBD448DACE}"/>
              </a:ext>
            </a:extLst>
          </p:cNvPr>
          <p:cNvCxnSpPr>
            <a:cxnSpLocks/>
            <a:stCxn id="10" idx="3"/>
            <a:endCxn id="30" idx="1"/>
          </p:cNvCxnSpPr>
          <p:nvPr/>
        </p:nvCxnSpPr>
        <p:spPr>
          <a:xfrm>
            <a:off x="8028739" y="2977341"/>
            <a:ext cx="3495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CED84B9B-7A9D-D339-6F21-D26239BE9B28}"/>
              </a:ext>
            </a:extLst>
          </p:cNvPr>
          <p:cNvSpPr/>
          <p:nvPr/>
        </p:nvSpPr>
        <p:spPr>
          <a:xfrm>
            <a:off x="9927420" y="2730585"/>
            <a:ext cx="16307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p:txBody>
      </p:sp>
      <p:cxnSp>
        <p:nvCxnSpPr>
          <p:cNvPr id="49" name="꺾인 연결선[E] 48">
            <a:extLst>
              <a:ext uri="{FF2B5EF4-FFF2-40B4-BE49-F238E27FC236}">
                <a16:creationId xmlns:a16="http://schemas.microsoft.com/office/drawing/2014/main" id="{6D07087A-802D-AEBF-5652-8019372A96CC}"/>
              </a:ext>
            </a:extLst>
          </p:cNvPr>
          <p:cNvCxnSpPr>
            <a:cxnSpLocks/>
            <a:stCxn id="3" idx="0"/>
            <a:endCxn id="9" idx="1"/>
          </p:cNvCxnSpPr>
          <p:nvPr/>
        </p:nvCxnSpPr>
        <p:spPr>
          <a:xfrm rot="5400000" flipH="1" flipV="1">
            <a:off x="1973254" y="1509154"/>
            <a:ext cx="1206504" cy="123635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꺾인 연결선[E] 54">
            <a:extLst>
              <a:ext uri="{FF2B5EF4-FFF2-40B4-BE49-F238E27FC236}">
                <a16:creationId xmlns:a16="http://schemas.microsoft.com/office/drawing/2014/main" id="{041CFA1B-44AA-5E33-2CF6-549256C6405B}"/>
              </a:ext>
            </a:extLst>
          </p:cNvPr>
          <p:cNvCxnSpPr>
            <a:cxnSpLocks/>
            <a:stCxn id="7" idx="2"/>
            <a:endCxn id="12" idx="0"/>
          </p:cNvCxnSpPr>
          <p:nvPr/>
        </p:nvCxnSpPr>
        <p:spPr>
          <a:xfrm rot="5400000">
            <a:off x="6261537" y="-312019"/>
            <a:ext cx="952080" cy="513312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21FF673-13D9-7ECF-0F86-69A5BAAFC4DA}"/>
              </a:ext>
            </a:extLst>
          </p:cNvPr>
          <p:cNvCxnSpPr>
            <a:cxnSpLocks/>
            <a:stCxn id="30" idx="3"/>
            <a:endCxn id="35" idx="1"/>
          </p:cNvCxnSpPr>
          <p:nvPr/>
        </p:nvCxnSpPr>
        <p:spPr>
          <a:xfrm>
            <a:off x="9631797" y="2977341"/>
            <a:ext cx="2956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1FE85C33-CD7E-BB51-9BB7-D9F9365F2DF7}"/>
              </a:ext>
            </a:extLst>
          </p:cNvPr>
          <p:cNvSpPr/>
          <p:nvPr/>
        </p:nvSpPr>
        <p:spPr>
          <a:xfrm>
            <a:off x="6153680" y="42635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t>
            </a:r>
            <a:r>
              <a:rPr lang="en-US" altLang="ko-KR" sz="1400">
                <a:solidFill>
                  <a:schemeClr val="tx1"/>
                </a:solidFill>
                <a:effectLst/>
              </a:rPr>
              <a:t>iewResolver</a:t>
            </a:r>
          </a:p>
        </p:txBody>
      </p:sp>
      <p:sp>
        <p:nvSpPr>
          <p:cNvPr id="84" name="모서리가 둥근 직사각형 38">
            <a:extLst>
              <a:ext uri="{FF2B5EF4-FFF2-40B4-BE49-F238E27FC236}">
                <a16:creationId xmlns:a16="http://schemas.microsoft.com/office/drawing/2014/main" id="{C6D8D145-D883-518C-A3D3-B77C6FBFD86D}"/>
              </a:ext>
            </a:extLst>
          </p:cNvPr>
          <p:cNvSpPr/>
          <p:nvPr/>
        </p:nvSpPr>
        <p:spPr>
          <a:xfrm>
            <a:off x="3194686" y="42635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92" name="직선 화살표 연결선 91">
            <a:extLst>
              <a:ext uri="{FF2B5EF4-FFF2-40B4-BE49-F238E27FC236}">
                <a16:creationId xmlns:a16="http://schemas.microsoft.com/office/drawing/2014/main" id="{3F0A4C29-885B-DAFC-3955-3BE1E57843A4}"/>
              </a:ext>
            </a:extLst>
          </p:cNvPr>
          <p:cNvCxnSpPr>
            <a:cxnSpLocks/>
            <a:stCxn id="84" idx="3"/>
            <a:endCxn id="83" idx="1"/>
          </p:cNvCxnSpPr>
          <p:nvPr/>
        </p:nvCxnSpPr>
        <p:spPr>
          <a:xfrm>
            <a:off x="5147340" y="4510281"/>
            <a:ext cx="100634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모서리가 둥근 직사각형 38">
            <a:extLst>
              <a:ext uri="{FF2B5EF4-FFF2-40B4-BE49-F238E27FC236}">
                <a16:creationId xmlns:a16="http://schemas.microsoft.com/office/drawing/2014/main" id="{2AEFF314-C1CD-D4DE-7ABC-D448481DB33B}"/>
              </a:ext>
            </a:extLst>
          </p:cNvPr>
          <p:cNvSpPr/>
          <p:nvPr/>
        </p:nvSpPr>
        <p:spPr>
          <a:xfrm>
            <a:off x="6557249" y="5044662"/>
            <a:ext cx="1145515"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a:t>
            </a:r>
          </a:p>
        </p:txBody>
      </p:sp>
      <p:cxnSp>
        <p:nvCxnSpPr>
          <p:cNvPr id="96" name="직선 화살표 연결선 95">
            <a:extLst>
              <a:ext uri="{FF2B5EF4-FFF2-40B4-BE49-F238E27FC236}">
                <a16:creationId xmlns:a16="http://schemas.microsoft.com/office/drawing/2014/main" id="{2D40A69D-5A44-989F-3F25-EB4ECCDA0208}"/>
              </a:ext>
            </a:extLst>
          </p:cNvPr>
          <p:cNvCxnSpPr>
            <a:cxnSpLocks/>
            <a:stCxn id="83" idx="2"/>
            <a:endCxn id="94" idx="0"/>
          </p:cNvCxnSpPr>
          <p:nvPr/>
        </p:nvCxnSpPr>
        <p:spPr>
          <a:xfrm>
            <a:off x="7130007" y="4757037"/>
            <a:ext cx="0" cy="2876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모서리가 둥근 직사각형 38">
            <a:extLst>
              <a:ext uri="{FF2B5EF4-FFF2-40B4-BE49-F238E27FC236}">
                <a16:creationId xmlns:a16="http://schemas.microsoft.com/office/drawing/2014/main" id="{F73BF10B-1E83-758B-A183-650DE2E93E0F}"/>
              </a:ext>
            </a:extLst>
          </p:cNvPr>
          <p:cNvSpPr/>
          <p:nvPr/>
        </p:nvSpPr>
        <p:spPr>
          <a:xfrm>
            <a:off x="9460623" y="3591269"/>
            <a:ext cx="111347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cxnSp>
        <p:nvCxnSpPr>
          <p:cNvPr id="104" name="꺾인 연결선[E] 103">
            <a:extLst>
              <a:ext uri="{FF2B5EF4-FFF2-40B4-BE49-F238E27FC236}">
                <a16:creationId xmlns:a16="http://schemas.microsoft.com/office/drawing/2014/main" id="{1CD08698-9315-928A-54F6-601BE68C19E0}"/>
              </a:ext>
            </a:extLst>
          </p:cNvPr>
          <p:cNvCxnSpPr>
            <a:cxnSpLocks/>
            <a:stCxn id="79" idx="1"/>
            <a:endCxn id="84" idx="0"/>
          </p:cNvCxnSpPr>
          <p:nvPr/>
        </p:nvCxnSpPr>
        <p:spPr>
          <a:xfrm rot="10800000" flipV="1">
            <a:off x="4171013" y="3838025"/>
            <a:ext cx="5289610" cy="42550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꺾인 연결선[E] 106">
            <a:extLst>
              <a:ext uri="{FF2B5EF4-FFF2-40B4-BE49-F238E27FC236}">
                <a16:creationId xmlns:a16="http://schemas.microsoft.com/office/drawing/2014/main" id="{33692128-A2C9-B05F-3CF3-30114A3E0065}"/>
              </a:ext>
            </a:extLst>
          </p:cNvPr>
          <p:cNvCxnSpPr>
            <a:cxnSpLocks/>
            <a:stCxn id="3" idx="2"/>
            <a:endCxn id="84" idx="1"/>
          </p:cNvCxnSpPr>
          <p:nvPr/>
        </p:nvCxnSpPr>
        <p:spPr>
          <a:xfrm rot="16200000" flipH="1">
            <a:off x="1933414" y="3249009"/>
            <a:ext cx="1286184" cy="123635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6021C6AB-CEA1-CA53-6B2C-E02116A06741}"/>
              </a:ext>
            </a:extLst>
          </p:cNvPr>
          <p:cNvCxnSpPr>
            <a:cxnSpLocks/>
            <a:stCxn id="3" idx="2"/>
            <a:endCxn id="94" idx="1"/>
          </p:cNvCxnSpPr>
          <p:nvPr/>
        </p:nvCxnSpPr>
        <p:spPr>
          <a:xfrm rot="16200000" flipH="1">
            <a:off x="3224128" y="1958296"/>
            <a:ext cx="2067321" cy="459892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모서리가 둥근 직사각형 38">
            <a:extLst>
              <a:ext uri="{FF2B5EF4-FFF2-40B4-BE49-F238E27FC236}">
                <a16:creationId xmlns:a16="http://schemas.microsoft.com/office/drawing/2014/main" id="{974A5F84-5835-B7E7-F187-4ADBEDF8A979}"/>
              </a:ext>
            </a:extLst>
          </p:cNvPr>
          <p:cNvSpPr/>
          <p:nvPr/>
        </p:nvSpPr>
        <p:spPr>
          <a:xfrm>
            <a:off x="10959662" y="3591269"/>
            <a:ext cx="1113475"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Model</a:t>
            </a:r>
          </a:p>
        </p:txBody>
      </p:sp>
      <p:cxnSp>
        <p:nvCxnSpPr>
          <p:cNvPr id="124" name="꺾인 연결선[E] 123">
            <a:extLst>
              <a:ext uri="{FF2B5EF4-FFF2-40B4-BE49-F238E27FC236}">
                <a16:creationId xmlns:a16="http://schemas.microsoft.com/office/drawing/2014/main" id="{5D2F3880-E15C-4E03-9AB1-94B8529BAAD1}"/>
              </a:ext>
            </a:extLst>
          </p:cNvPr>
          <p:cNvCxnSpPr>
            <a:cxnSpLocks/>
            <a:stCxn id="35" idx="2"/>
            <a:endCxn id="79" idx="0"/>
          </p:cNvCxnSpPr>
          <p:nvPr/>
        </p:nvCxnSpPr>
        <p:spPr>
          <a:xfrm rot="5400000">
            <a:off x="10196492" y="3044967"/>
            <a:ext cx="367172" cy="72543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꺾인 연결선[E] 125">
            <a:extLst>
              <a:ext uri="{FF2B5EF4-FFF2-40B4-BE49-F238E27FC236}">
                <a16:creationId xmlns:a16="http://schemas.microsoft.com/office/drawing/2014/main" id="{E118B2F0-7846-92ED-B87E-BC576A484777}"/>
              </a:ext>
            </a:extLst>
          </p:cNvPr>
          <p:cNvCxnSpPr>
            <a:stCxn id="35" idx="2"/>
            <a:endCxn id="121" idx="0"/>
          </p:cNvCxnSpPr>
          <p:nvPr/>
        </p:nvCxnSpPr>
        <p:spPr>
          <a:xfrm rot="16200000" flipH="1">
            <a:off x="10946011" y="3020880"/>
            <a:ext cx="367172" cy="7736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8F2F2B19-43AE-8EC8-D0C5-4D629B9F118B}"/>
              </a:ext>
            </a:extLst>
          </p:cNvPr>
          <p:cNvCxnSpPr>
            <a:cxnSpLocks/>
            <a:stCxn id="94" idx="2"/>
          </p:cNvCxnSpPr>
          <p:nvPr/>
        </p:nvCxnSpPr>
        <p:spPr>
          <a:xfrm>
            <a:off x="7130007" y="5538174"/>
            <a:ext cx="0" cy="6582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꺾인 연결선[E] 139">
            <a:extLst>
              <a:ext uri="{FF2B5EF4-FFF2-40B4-BE49-F238E27FC236}">
                <a16:creationId xmlns:a16="http://schemas.microsoft.com/office/drawing/2014/main" id="{BDAE5B77-2155-712E-2EB6-8DA62D346ED8}"/>
              </a:ext>
            </a:extLst>
          </p:cNvPr>
          <p:cNvCxnSpPr>
            <a:stCxn id="94" idx="3"/>
            <a:endCxn id="121" idx="2"/>
          </p:cNvCxnSpPr>
          <p:nvPr/>
        </p:nvCxnSpPr>
        <p:spPr>
          <a:xfrm flipV="1">
            <a:off x="7702764" y="4084781"/>
            <a:ext cx="3813636" cy="120663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직선 화살표 연결선 145">
            <a:extLst>
              <a:ext uri="{FF2B5EF4-FFF2-40B4-BE49-F238E27FC236}">
                <a16:creationId xmlns:a16="http://schemas.microsoft.com/office/drawing/2014/main" id="{921760FC-E7B6-A698-2159-9EEC606CE49E}"/>
              </a:ext>
            </a:extLst>
          </p:cNvPr>
          <p:cNvCxnSpPr>
            <a:cxnSpLocks/>
            <a:stCxn id="3" idx="3"/>
            <a:endCxn id="12" idx="1"/>
          </p:cNvCxnSpPr>
          <p:nvPr/>
        </p:nvCxnSpPr>
        <p:spPr>
          <a:xfrm>
            <a:off x="2854092" y="2977341"/>
            <a:ext cx="3405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F45CF3D6-D395-7C1C-7288-E20464C26980}"/>
              </a:ext>
            </a:extLst>
          </p:cNvPr>
          <p:cNvSpPr txBox="1"/>
          <p:nvPr/>
        </p:nvSpPr>
        <p:spPr>
          <a:xfrm>
            <a:off x="5262403" y="2714665"/>
            <a:ext cx="699841" cy="261610"/>
          </a:xfrm>
          <a:prstGeom prst="rect">
            <a:avLst/>
          </a:prstGeom>
          <a:noFill/>
        </p:spPr>
        <p:txBody>
          <a:bodyPr wrap="square">
            <a:spAutoFit/>
          </a:bodyPr>
          <a:lstStyle/>
          <a:p>
            <a:pPr algn="ctr"/>
            <a:r>
              <a:rPr lang="en-US" altLang="ko-KR" sz="1100"/>
              <a:t>handler</a:t>
            </a:r>
            <a:endParaRPr lang="ko-KR" altLang="en-US" sz="1100"/>
          </a:p>
        </p:txBody>
      </p:sp>
      <p:sp>
        <p:nvSpPr>
          <p:cNvPr id="154" name="TextBox 153">
            <a:extLst>
              <a:ext uri="{FF2B5EF4-FFF2-40B4-BE49-F238E27FC236}">
                <a16:creationId xmlns:a16="http://schemas.microsoft.com/office/drawing/2014/main" id="{88612B45-88AF-312F-6B13-32C68BEC1ABA}"/>
              </a:ext>
            </a:extLst>
          </p:cNvPr>
          <p:cNvSpPr txBox="1"/>
          <p:nvPr/>
        </p:nvSpPr>
        <p:spPr>
          <a:xfrm>
            <a:off x="5214436" y="4263524"/>
            <a:ext cx="879067" cy="261610"/>
          </a:xfrm>
          <a:prstGeom prst="rect">
            <a:avLst/>
          </a:prstGeom>
          <a:noFill/>
        </p:spPr>
        <p:txBody>
          <a:bodyPr wrap="square">
            <a:spAutoFit/>
          </a:bodyPr>
          <a:lstStyle/>
          <a:p>
            <a:pPr algn="ctr"/>
            <a:r>
              <a:rPr lang="en-US" altLang="ko-KR" sz="1100"/>
              <a:t>viewName</a:t>
            </a:r>
            <a:endParaRPr lang="ko-KR" altLang="en-US" sz="1100"/>
          </a:p>
        </p:txBody>
      </p: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85398" y="2977341"/>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111936" y="2685221"/>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5" name="TextBox 164">
            <a:extLst>
              <a:ext uri="{FF2B5EF4-FFF2-40B4-BE49-F238E27FC236}">
                <a16:creationId xmlns:a16="http://schemas.microsoft.com/office/drawing/2014/main" id="{AF0F4494-9636-A18B-6D25-8B29C88CA330}"/>
              </a:ext>
            </a:extLst>
          </p:cNvPr>
          <p:cNvSpPr txBox="1"/>
          <p:nvPr/>
        </p:nvSpPr>
        <p:spPr>
          <a:xfrm>
            <a:off x="6677160" y="6196439"/>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843458" y="1949448"/>
            <a:ext cx="2472619"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요청</a:t>
            </a:r>
            <a:r>
              <a:rPr lang="en-US" altLang="ko-KR" sz="1100"/>
              <a:t> </a:t>
            </a:r>
            <a:r>
              <a:rPr lang="ko-KR" altLang="en-US" sz="1100"/>
              <a:t>정보</a:t>
            </a:r>
            <a:r>
              <a:rPr lang="en-US" altLang="ko-KR" sz="1100"/>
              <a:t>(Url, Http </a:t>
            </a:r>
            <a:r>
              <a:rPr lang="ko-KR" altLang="en-US" sz="1100"/>
              <a:t>메서드 등</a:t>
            </a:r>
            <a:r>
              <a:rPr lang="en-US" altLang="ko-KR" sz="1100"/>
              <a:t>) </a:t>
            </a:r>
            <a:r>
              <a:rPr lang="ko-KR" altLang="en-US" sz="1100"/>
              <a:t>전달</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3316077" y="968717"/>
            <a:ext cx="1709872" cy="261610"/>
          </a:xfrm>
          <a:prstGeom prst="rect">
            <a:avLst/>
          </a:prstGeom>
          <a:noFill/>
        </p:spPr>
        <p:txBody>
          <a:bodyPr wrap="square">
            <a:spAutoFit/>
          </a:bodyPr>
          <a:lstStyle/>
          <a:p>
            <a:pPr algn="ctr"/>
            <a:r>
              <a:rPr lang="ko-KR" altLang="en-US" sz="1100"/>
              <a:t>핸들러 매핑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6076085" y="989435"/>
            <a:ext cx="2307170" cy="261610"/>
          </a:xfrm>
          <a:prstGeom prst="rect">
            <a:avLst/>
          </a:prstGeom>
          <a:noFill/>
        </p:spPr>
        <p:txBody>
          <a:bodyPr wrap="square">
            <a:spAutoFit/>
          </a:bodyPr>
          <a:lstStyle/>
          <a:p>
            <a:pPr algn="ctr"/>
            <a:r>
              <a:rPr lang="ko-KR" altLang="en-US" sz="1100"/>
              <a:t>핸들러 매핑 선택 및  핸들러 검색</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8444172" y="1006224"/>
            <a:ext cx="1709872" cy="261610"/>
          </a:xfrm>
          <a:prstGeom prst="rect">
            <a:avLst/>
          </a:prstGeom>
          <a:noFill/>
        </p:spPr>
        <p:txBody>
          <a:bodyPr wrap="square">
            <a:spAutoFit/>
          </a:bodyPr>
          <a:lstStyle/>
          <a:p>
            <a:pPr algn="ctr"/>
            <a:r>
              <a:rPr lang="ko-KR" altLang="en-US" sz="1100"/>
              <a:t>최종 검색된 핸들러</a:t>
            </a:r>
          </a:p>
        </p:txBody>
      </p:sp>
      <p:sp>
        <p:nvSpPr>
          <p:cNvPr id="170" name="TextBox 169">
            <a:extLst>
              <a:ext uri="{FF2B5EF4-FFF2-40B4-BE49-F238E27FC236}">
                <a16:creationId xmlns:a16="http://schemas.microsoft.com/office/drawing/2014/main" id="{1CF8B9EA-D74F-512B-775C-CBF9A56DCD2B}"/>
              </a:ext>
            </a:extLst>
          </p:cNvPr>
          <p:cNvSpPr txBox="1"/>
          <p:nvPr/>
        </p:nvSpPr>
        <p:spPr>
          <a:xfrm>
            <a:off x="3263640" y="3289075"/>
            <a:ext cx="1709872" cy="261610"/>
          </a:xfrm>
          <a:prstGeom prst="rect">
            <a:avLst/>
          </a:prstGeom>
          <a:noFill/>
        </p:spPr>
        <p:txBody>
          <a:bodyPr wrap="square">
            <a:spAutoFit/>
          </a:bodyPr>
          <a:lstStyle/>
          <a:p>
            <a:pPr algn="ctr"/>
            <a:r>
              <a:rPr lang="ko-KR" altLang="en-US" sz="1100"/>
              <a:t>핸들러 어댑터  목록</a:t>
            </a:r>
          </a:p>
        </p:txBody>
      </p:sp>
      <p:sp>
        <p:nvSpPr>
          <p:cNvPr id="171" name="TextBox 170">
            <a:extLst>
              <a:ext uri="{FF2B5EF4-FFF2-40B4-BE49-F238E27FC236}">
                <a16:creationId xmlns:a16="http://schemas.microsoft.com/office/drawing/2014/main" id="{B4180D3F-7696-AB1E-6336-713E483CB54C}"/>
              </a:ext>
            </a:extLst>
          </p:cNvPr>
          <p:cNvSpPr txBox="1"/>
          <p:nvPr/>
        </p:nvSpPr>
        <p:spPr>
          <a:xfrm>
            <a:off x="5871924" y="3313982"/>
            <a:ext cx="2429076" cy="261610"/>
          </a:xfrm>
          <a:prstGeom prst="rect">
            <a:avLst/>
          </a:prstGeom>
          <a:noFill/>
        </p:spPr>
        <p:txBody>
          <a:bodyPr wrap="square">
            <a:spAutoFit/>
          </a:bodyPr>
          <a:lstStyle/>
          <a:p>
            <a:pPr algn="ctr"/>
            <a:r>
              <a:rPr lang="ko-KR" altLang="en-US" sz="1100"/>
              <a:t>핸들러 어댑터 선택 및 핸들러 호출</a:t>
            </a:r>
          </a:p>
        </p:txBody>
      </p:sp>
      <p:sp>
        <p:nvSpPr>
          <p:cNvPr id="172" name="TextBox 171">
            <a:extLst>
              <a:ext uri="{FF2B5EF4-FFF2-40B4-BE49-F238E27FC236}">
                <a16:creationId xmlns:a16="http://schemas.microsoft.com/office/drawing/2014/main" id="{238BBE10-DC6A-C91E-F750-0DA5FE48515A}"/>
              </a:ext>
            </a:extLst>
          </p:cNvPr>
          <p:cNvSpPr txBox="1"/>
          <p:nvPr/>
        </p:nvSpPr>
        <p:spPr>
          <a:xfrm>
            <a:off x="8135695" y="3289075"/>
            <a:ext cx="1709872" cy="261610"/>
          </a:xfrm>
          <a:prstGeom prst="rect">
            <a:avLst/>
          </a:prstGeom>
          <a:noFill/>
        </p:spPr>
        <p:txBody>
          <a:bodyPr wrap="square">
            <a:spAutoFit/>
          </a:bodyPr>
          <a:lstStyle/>
          <a:p>
            <a:pPr algn="ctr"/>
            <a:r>
              <a:rPr lang="ko-KR" altLang="en-US" sz="1100"/>
              <a:t>핸들러 실행</a:t>
            </a:r>
          </a:p>
        </p:txBody>
      </p:sp>
      <p:sp>
        <p:nvSpPr>
          <p:cNvPr id="173" name="TextBox 172">
            <a:extLst>
              <a:ext uri="{FF2B5EF4-FFF2-40B4-BE49-F238E27FC236}">
                <a16:creationId xmlns:a16="http://schemas.microsoft.com/office/drawing/2014/main" id="{4AE9140A-B82F-428C-7CBF-661C265F4009}"/>
              </a:ext>
            </a:extLst>
          </p:cNvPr>
          <p:cNvSpPr txBox="1"/>
          <p:nvPr/>
        </p:nvSpPr>
        <p:spPr>
          <a:xfrm>
            <a:off x="9848295" y="2426697"/>
            <a:ext cx="1709872" cy="261610"/>
          </a:xfrm>
          <a:prstGeom prst="rect">
            <a:avLst/>
          </a:prstGeom>
          <a:noFill/>
        </p:spPr>
        <p:txBody>
          <a:bodyPr wrap="square">
            <a:spAutoFit/>
          </a:bodyPr>
          <a:lstStyle/>
          <a:p>
            <a:pPr algn="ctr"/>
            <a:r>
              <a:rPr lang="ko-KR" altLang="en-US" sz="1100"/>
              <a:t>뷰와 모델 저장</a:t>
            </a:r>
          </a:p>
        </p:txBody>
      </p:sp>
      <p:sp>
        <p:nvSpPr>
          <p:cNvPr id="174" name="TextBox 173">
            <a:extLst>
              <a:ext uri="{FF2B5EF4-FFF2-40B4-BE49-F238E27FC236}">
                <a16:creationId xmlns:a16="http://schemas.microsoft.com/office/drawing/2014/main" id="{763745E1-8AFB-793D-8A3B-D52B0DAACE01}"/>
              </a:ext>
            </a:extLst>
          </p:cNvPr>
          <p:cNvSpPr txBox="1"/>
          <p:nvPr/>
        </p:nvSpPr>
        <p:spPr>
          <a:xfrm>
            <a:off x="3316077" y="4789515"/>
            <a:ext cx="1709872" cy="261610"/>
          </a:xfrm>
          <a:prstGeom prst="rect">
            <a:avLst/>
          </a:prstGeom>
          <a:noFill/>
        </p:spPr>
        <p:txBody>
          <a:bodyPr wrap="square">
            <a:spAutoFit/>
          </a:bodyPr>
          <a:lstStyle/>
          <a:p>
            <a:pPr algn="ctr"/>
            <a:r>
              <a:rPr lang="ko-KR" altLang="en-US" sz="1100"/>
              <a:t>뷰 리졸버 목록</a:t>
            </a:r>
          </a:p>
        </p:txBody>
      </p:sp>
      <p:sp>
        <p:nvSpPr>
          <p:cNvPr id="175" name="TextBox 174">
            <a:extLst>
              <a:ext uri="{FF2B5EF4-FFF2-40B4-BE49-F238E27FC236}">
                <a16:creationId xmlns:a16="http://schemas.microsoft.com/office/drawing/2014/main" id="{C1C9AC6A-499B-6EA7-1E56-6B017E121D2A}"/>
              </a:ext>
            </a:extLst>
          </p:cNvPr>
          <p:cNvSpPr txBox="1"/>
          <p:nvPr/>
        </p:nvSpPr>
        <p:spPr>
          <a:xfrm>
            <a:off x="8106334" y="4394329"/>
            <a:ext cx="1631739" cy="261610"/>
          </a:xfrm>
          <a:prstGeom prst="rect">
            <a:avLst/>
          </a:prstGeom>
          <a:noFill/>
        </p:spPr>
        <p:txBody>
          <a:bodyPr wrap="square">
            <a:spAutoFit/>
          </a:bodyPr>
          <a:lstStyle/>
          <a:p>
            <a:pPr algn="ctr"/>
            <a:r>
              <a:rPr lang="ko-KR" altLang="en-US" sz="1100"/>
              <a:t>뷰 리졸버 선택 및 뷰 검색</a:t>
            </a:r>
          </a:p>
        </p:txBody>
      </p:sp>
      <p:sp>
        <p:nvSpPr>
          <p:cNvPr id="176" name="TextBox 175">
            <a:extLst>
              <a:ext uri="{FF2B5EF4-FFF2-40B4-BE49-F238E27FC236}">
                <a16:creationId xmlns:a16="http://schemas.microsoft.com/office/drawing/2014/main" id="{C00788A6-772E-2537-3029-66A0FF309E0F}"/>
              </a:ext>
            </a:extLst>
          </p:cNvPr>
          <p:cNvSpPr txBox="1"/>
          <p:nvPr/>
        </p:nvSpPr>
        <p:spPr>
          <a:xfrm>
            <a:off x="7013574" y="5736501"/>
            <a:ext cx="876838" cy="261610"/>
          </a:xfrm>
          <a:prstGeom prst="rect">
            <a:avLst/>
          </a:prstGeom>
          <a:noFill/>
        </p:spPr>
        <p:txBody>
          <a:bodyPr wrap="square">
            <a:spAutoFit/>
          </a:bodyPr>
          <a:lstStyle/>
          <a:p>
            <a:pPr algn="ctr"/>
            <a:r>
              <a:rPr lang="ko-KR" altLang="en-US" sz="1100"/>
              <a:t>뷰 렌더링</a:t>
            </a:r>
          </a:p>
        </p:txBody>
      </p:sp>
      <p:sp>
        <p:nvSpPr>
          <p:cNvPr id="177" name="TextBox 176">
            <a:extLst>
              <a:ext uri="{FF2B5EF4-FFF2-40B4-BE49-F238E27FC236}">
                <a16:creationId xmlns:a16="http://schemas.microsoft.com/office/drawing/2014/main" id="{02AE7C75-32C6-0181-2841-B60CFF7DEFDF}"/>
              </a:ext>
            </a:extLst>
          </p:cNvPr>
          <p:cNvSpPr txBox="1"/>
          <p:nvPr/>
        </p:nvSpPr>
        <p:spPr>
          <a:xfrm>
            <a:off x="5300589" y="1243490"/>
            <a:ext cx="699841" cy="261610"/>
          </a:xfrm>
          <a:prstGeom prst="rect">
            <a:avLst/>
          </a:prstGeom>
          <a:noFill/>
        </p:spPr>
        <p:txBody>
          <a:bodyPr wrap="square">
            <a:spAutoFit/>
          </a:bodyPr>
          <a:lstStyle/>
          <a:p>
            <a:pPr algn="ctr"/>
            <a:r>
              <a:rPr lang="en-US" altLang="ko-KR" sz="1100"/>
              <a:t>request</a:t>
            </a:r>
            <a:endParaRPr lang="ko-KR" altLang="en-US" sz="1100"/>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22932" y="1943283"/>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3319194" y="943810"/>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5822276" y="984135"/>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8386334" y="1001294"/>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193" name="그룹 192">
            <a:extLst>
              <a:ext uri="{FF2B5EF4-FFF2-40B4-BE49-F238E27FC236}">
                <a16:creationId xmlns:a16="http://schemas.microsoft.com/office/drawing/2014/main" id="{19E4E888-9293-E715-34C7-088CA6A48B8A}"/>
              </a:ext>
            </a:extLst>
          </p:cNvPr>
          <p:cNvGrpSpPr/>
          <p:nvPr/>
        </p:nvGrpSpPr>
        <p:grpSpPr>
          <a:xfrm>
            <a:off x="3161271" y="3256575"/>
            <a:ext cx="283698" cy="283699"/>
            <a:chOff x="1075919" y="1284038"/>
            <a:chExt cx="283698" cy="283699"/>
          </a:xfrm>
        </p:grpSpPr>
        <p:sp>
          <p:nvSpPr>
            <p:cNvPr id="194" name="타원 193">
              <a:extLst>
                <a:ext uri="{FF2B5EF4-FFF2-40B4-BE49-F238E27FC236}">
                  <a16:creationId xmlns:a16="http://schemas.microsoft.com/office/drawing/2014/main" id="{89C58F50-05ED-A22A-91D3-70AB6D7BD6B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5" name="TextBox 194">
              <a:extLst>
                <a:ext uri="{FF2B5EF4-FFF2-40B4-BE49-F238E27FC236}">
                  <a16:creationId xmlns:a16="http://schemas.microsoft.com/office/drawing/2014/main" id="{39F002EA-617A-ECF8-BA3D-7C5F638AC17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196" name="그룹 195">
            <a:extLst>
              <a:ext uri="{FF2B5EF4-FFF2-40B4-BE49-F238E27FC236}">
                <a16:creationId xmlns:a16="http://schemas.microsoft.com/office/drawing/2014/main" id="{648B15A6-1CED-0206-43B2-AFF95E75997E}"/>
              </a:ext>
            </a:extLst>
          </p:cNvPr>
          <p:cNvGrpSpPr/>
          <p:nvPr/>
        </p:nvGrpSpPr>
        <p:grpSpPr>
          <a:xfrm>
            <a:off x="5663549" y="3261690"/>
            <a:ext cx="283698" cy="283699"/>
            <a:chOff x="1075919" y="1284038"/>
            <a:chExt cx="283698" cy="283699"/>
          </a:xfrm>
        </p:grpSpPr>
        <p:sp>
          <p:nvSpPr>
            <p:cNvPr id="197" name="타원 196">
              <a:extLst>
                <a:ext uri="{FF2B5EF4-FFF2-40B4-BE49-F238E27FC236}">
                  <a16:creationId xmlns:a16="http://schemas.microsoft.com/office/drawing/2014/main" id="{11057E7B-3A1A-27FC-0FC8-744C3E0CE160}"/>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8" name="TextBox 197">
              <a:extLst>
                <a:ext uri="{FF2B5EF4-FFF2-40B4-BE49-F238E27FC236}">
                  <a16:creationId xmlns:a16="http://schemas.microsoft.com/office/drawing/2014/main" id="{957C19D0-CDBB-8B4B-B65C-BD2A578E20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199" name="그룹 198">
            <a:extLst>
              <a:ext uri="{FF2B5EF4-FFF2-40B4-BE49-F238E27FC236}">
                <a16:creationId xmlns:a16="http://schemas.microsoft.com/office/drawing/2014/main" id="{410653D4-B0BA-5D21-9F23-E32031D4634B}"/>
              </a:ext>
            </a:extLst>
          </p:cNvPr>
          <p:cNvGrpSpPr/>
          <p:nvPr/>
        </p:nvGrpSpPr>
        <p:grpSpPr>
          <a:xfrm>
            <a:off x="8241685" y="3264682"/>
            <a:ext cx="283698" cy="283699"/>
            <a:chOff x="1075919" y="1284038"/>
            <a:chExt cx="283698" cy="283699"/>
          </a:xfrm>
        </p:grpSpPr>
        <p:sp>
          <p:nvSpPr>
            <p:cNvPr id="200" name="타원 199">
              <a:extLst>
                <a:ext uri="{FF2B5EF4-FFF2-40B4-BE49-F238E27FC236}">
                  <a16:creationId xmlns:a16="http://schemas.microsoft.com/office/drawing/2014/main" id="{6E7D6290-7708-0695-60A3-B61D717D411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1" name="TextBox 200">
              <a:extLst>
                <a:ext uri="{FF2B5EF4-FFF2-40B4-BE49-F238E27FC236}">
                  <a16:creationId xmlns:a16="http://schemas.microsoft.com/office/drawing/2014/main" id="{EB8B8474-DACC-0E00-0AB0-FF4E01D89A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02" name="그룹 201">
            <a:extLst>
              <a:ext uri="{FF2B5EF4-FFF2-40B4-BE49-F238E27FC236}">
                <a16:creationId xmlns:a16="http://schemas.microsoft.com/office/drawing/2014/main" id="{5DD570CF-B82E-426E-1983-09737EDA5ADB}"/>
              </a:ext>
            </a:extLst>
          </p:cNvPr>
          <p:cNvGrpSpPr/>
          <p:nvPr/>
        </p:nvGrpSpPr>
        <p:grpSpPr>
          <a:xfrm>
            <a:off x="9951023" y="2390471"/>
            <a:ext cx="283698" cy="283699"/>
            <a:chOff x="1075919" y="1284038"/>
            <a:chExt cx="283698" cy="283699"/>
          </a:xfrm>
        </p:grpSpPr>
        <p:sp>
          <p:nvSpPr>
            <p:cNvPr id="203" name="타원 202">
              <a:extLst>
                <a:ext uri="{FF2B5EF4-FFF2-40B4-BE49-F238E27FC236}">
                  <a16:creationId xmlns:a16="http://schemas.microsoft.com/office/drawing/2014/main" id="{4B8BA1F4-36FB-8A46-36E1-1F800AC135B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4" name="TextBox 203">
              <a:extLst>
                <a:ext uri="{FF2B5EF4-FFF2-40B4-BE49-F238E27FC236}">
                  <a16:creationId xmlns:a16="http://schemas.microsoft.com/office/drawing/2014/main" id="{8CA4CEB7-15CF-D731-8B92-016CD95B8158}"/>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05" name="그룹 204">
            <a:extLst>
              <a:ext uri="{FF2B5EF4-FFF2-40B4-BE49-F238E27FC236}">
                <a16:creationId xmlns:a16="http://schemas.microsoft.com/office/drawing/2014/main" id="{F25EDDB5-F945-1175-A6AB-47386E20FE13}"/>
              </a:ext>
            </a:extLst>
          </p:cNvPr>
          <p:cNvGrpSpPr/>
          <p:nvPr/>
        </p:nvGrpSpPr>
        <p:grpSpPr>
          <a:xfrm>
            <a:off x="3343888" y="4770975"/>
            <a:ext cx="283698" cy="283699"/>
            <a:chOff x="1075919" y="1284038"/>
            <a:chExt cx="283698" cy="283699"/>
          </a:xfrm>
        </p:grpSpPr>
        <p:sp>
          <p:nvSpPr>
            <p:cNvPr id="206" name="타원 205">
              <a:extLst>
                <a:ext uri="{FF2B5EF4-FFF2-40B4-BE49-F238E27FC236}">
                  <a16:creationId xmlns:a16="http://schemas.microsoft.com/office/drawing/2014/main" id="{AB470830-F8B9-7262-6F42-08694438C5C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7" name="TextBox 206">
              <a:extLst>
                <a:ext uri="{FF2B5EF4-FFF2-40B4-BE49-F238E27FC236}">
                  <a16:creationId xmlns:a16="http://schemas.microsoft.com/office/drawing/2014/main" id="{C8C96DEE-730A-AD71-AE36-CBE24928E56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grpSp>
        <p:nvGrpSpPr>
          <p:cNvPr id="208" name="그룹 207">
            <a:extLst>
              <a:ext uri="{FF2B5EF4-FFF2-40B4-BE49-F238E27FC236}">
                <a16:creationId xmlns:a16="http://schemas.microsoft.com/office/drawing/2014/main" id="{F04ECEC0-C170-4FF0-48B7-536858F08AF9}"/>
              </a:ext>
            </a:extLst>
          </p:cNvPr>
          <p:cNvGrpSpPr/>
          <p:nvPr/>
        </p:nvGrpSpPr>
        <p:grpSpPr>
          <a:xfrm>
            <a:off x="9642754" y="4354843"/>
            <a:ext cx="437925" cy="283699"/>
            <a:chOff x="1014955" y="1284038"/>
            <a:chExt cx="437925" cy="283699"/>
          </a:xfrm>
        </p:grpSpPr>
        <p:sp>
          <p:nvSpPr>
            <p:cNvPr id="209" name="타원 208">
              <a:extLst>
                <a:ext uri="{FF2B5EF4-FFF2-40B4-BE49-F238E27FC236}">
                  <a16:creationId xmlns:a16="http://schemas.microsoft.com/office/drawing/2014/main" id="{DB047FC6-24A0-A83C-DB41-541084DFA0F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10" name="TextBox 209">
              <a:extLst>
                <a:ext uri="{FF2B5EF4-FFF2-40B4-BE49-F238E27FC236}">
                  <a16:creationId xmlns:a16="http://schemas.microsoft.com/office/drawing/2014/main" id="{84763077-2A31-6076-60EE-0C7F4F80614D}"/>
                </a:ext>
              </a:extLst>
            </p:cNvPr>
            <p:cNvSpPr txBox="1"/>
            <p:nvPr/>
          </p:nvSpPr>
          <p:spPr>
            <a:xfrm>
              <a:off x="1014955" y="1306127"/>
              <a:ext cx="437925" cy="261610"/>
            </a:xfrm>
            <a:prstGeom prst="rect">
              <a:avLst/>
            </a:prstGeom>
            <a:noFill/>
          </p:spPr>
          <p:txBody>
            <a:bodyPr wrap="square">
              <a:spAutoFit/>
            </a:bodyPr>
            <a:lstStyle/>
            <a:p>
              <a:pPr algn="ctr"/>
              <a:r>
                <a:rPr lang="en-US" altLang="ko-KR" sz="1100" b="1">
                  <a:solidFill>
                    <a:schemeClr val="bg1"/>
                  </a:solidFill>
                </a:rPr>
                <a:t>10</a:t>
              </a:r>
              <a:endParaRPr lang="ko-KR" altLang="en-US" sz="1100" b="1">
                <a:solidFill>
                  <a:schemeClr val="bg1"/>
                </a:solidFill>
              </a:endParaRPr>
            </a:p>
          </p:txBody>
        </p:sp>
      </p:grpSp>
      <p:grpSp>
        <p:nvGrpSpPr>
          <p:cNvPr id="211" name="그룹 210">
            <a:extLst>
              <a:ext uri="{FF2B5EF4-FFF2-40B4-BE49-F238E27FC236}">
                <a16:creationId xmlns:a16="http://schemas.microsoft.com/office/drawing/2014/main" id="{0D7BE952-5207-34D9-5DA5-105C7F6DB380}"/>
              </a:ext>
            </a:extLst>
          </p:cNvPr>
          <p:cNvGrpSpPr/>
          <p:nvPr/>
        </p:nvGrpSpPr>
        <p:grpSpPr>
          <a:xfrm>
            <a:off x="7758556" y="5711625"/>
            <a:ext cx="403259" cy="283699"/>
            <a:chOff x="1023664" y="1284038"/>
            <a:chExt cx="403259" cy="283699"/>
          </a:xfrm>
        </p:grpSpPr>
        <p:sp>
          <p:nvSpPr>
            <p:cNvPr id="212" name="타원 211">
              <a:extLst>
                <a:ext uri="{FF2B5EF4-FFF2-40B4-BE49-F238E27FC236}">
                  <a16:creationId xmlns:a16="http://schemas.microsoft.com/office/drawing/2014/main" id="{44908DEF-D6E8-18C3-E80F-B417E9CB5EE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13" name="TextBox 212">
              <a:extLst>
                <a:ext uri="{FF2B5EF4-FFF2-40B4-BE49-F238E27FC236}">
                  <a16:creationId xmlns:a16="http://schemas.microsoft.com/office/drawing/2014/main" id="{271DB45F-5DAF-7CBD-A13C-E3A22F47E34E}"/>
                </a:ext>
              </a:extLst>
            </p:cNvPr>
            <p:cNvSpPr txBox="1"/>
            <p:nvPr/>
          </p:nvSpPr>
          <p:spPr>
            <a:xfrm>
              <a:off x="1023664" y="1306127"/>
              <a:ext cx="403259" cy="261610"/>
            </a:xfrm>
            <a:prstGeom prst="rect">
              <a:avLst/>
            </a:prstGeom>
            <a:noFill/>
          </p:spPr>
          <p:txBody>
            <a:bodyPr wrap="square">
              <a:spAutoFit/>
            </a:bodyPr>
            <a:lstStyle/>
            <a:p>
              <a:pPr algn="ctr"/>
              <a:r>
                <a:rPr lang="en-US" altLang="ko-KR" sz="1100" b="1">
                  <a:solidFill>
                    <a:schemeClr val="bg1"/>
                  </a:solidFill>
                </a:rPr>
                <a:t>11</a:t>
              </a:r>
              <a:endParaRPr lang="ko-KR" altLang="en-US" sz="1100" b="1">
                <a:solidFill>
                  <a:schemeClr val="bg1"/>
                </a:solidFill>
              </a:endParaRPr>
            </a:p>
          </p:txBody>
        </p:sp>
      </p:grpSp>
    </p:spTree>
    <p:extLst>
      <p:ext uri="{BB962C8B-B14F-4D97-AF65-F5344CB8AC3E}">
        <p14:creationId xmlns:p14="http://schemas.microsoft.com/office/powerpoint/2010/main" val="39970818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7728764"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검색한다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핸들러는 요청을 처리할 실제 빈 컨트롤러와 호출 메서드의 정보를 가지고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4804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HandlerMapping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핸들러 검색</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001026"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6954906"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6954905" y="3562507"/>
            <a:ext cx="2486011" cy="116443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MappingRegistry</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6954906"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197912"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197911" y="3142619"/>
            <a:ext cx="1"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123863"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285844"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4365108" y="1627734"/>
            <a:ext cx="2524696"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요청</a:t>
            </a:r>
            <a:r>
              <a:rPr lang="en-US" altLang="ko-KR" sz="1100"/>
              <a:t> </a:t>
            </a:r>
            <a:r>
              <a:rPr lang="ko-KR" altLang="en-US" sz="1100"/>
              <a:t>정보</a:t>
            </a:r>
            <a:r>
              <a:rPr lang="en-US" altLang="ko-KR" sz="1100"/>
              <a:t>(Url, Http </a:t>
            </a:r>
            <a:r>
              <a:rPr lang="ko-KR" altLang="en-US" sz="1100"/>
              <a:t>메서드 등</a:t>
            </a:r>
            <a:r>
              <a:rPr lang="en-US" altLang="ko-KR" sz="1100"/>
              <a:t>) </a:t>
            </a:r>
            <a:r>
              <a:rPr lang="ko-KR" altLang="en-US" sz="1100"/>
              <a:t>전달</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568006" y="1859325"/>
            <a:ext cx="1709872" cy="261610"/>
          </a:xfrm>
          <a:prstGeom prst="rect">
            <a:avLst/>
          </a:prstGeom>
          <a:noFill/>
        </p:spPr>
        <p:txBody>
          <a:bodyPr wrap="square">
            <a:spAutoFit/>
          </a:bodyPr>
          <a:lstStyle/>
          <a:p>
            <a:pPr algn="ctr"/>
            <a:r>
              <a:rPr lang="ko-KR" altLang="en-US" sz="1100"/>
              <a:t>핸들러 매핑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825603" y="2785856"/>
            <a:ext cx="1798632" cy="261610"/>
          </a:xfrm>
          <a:prstGeom prst="rect">
            <a:avLst/>
          </a:prstGeom>
          <a:noFill/>
        </p:spPr>
        <p:txBody>
          <a:bodyPr wrap="square">
            <a:spAutoFit/>
          </a:bodyPr>
          <a:lstStyle/>
          <a:p>
            <a:pPr algn="ctr"/>
            <a:r>
              <a:rPr lang="ko-KR" altLang="en-US" sz="1100"/>
              <a:t>적절한 핸들러 매핑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9860412" y="4008905"/>
            <a:ext cx="2379400" cy="261610"/>
          </a:xfrm>
          <a:prstGeom prst="rect">
            <a:avLst/>
          </a:prstGeom>
          <a:noFill/>
        </p:spPr>
        <p:txBody>
          <a:bodyPr wrap="square">
            <a:spAutoFit/>
          </a:bodyPr>
          <a:lstStyle/>
          <a:p>
            <a:pPr algn="ctr"/>
            <a:r>
              <a:rPr lang="en-US" altLang="ko-KR" sz="1100"/>
              <a:t>Url</a:t>
            </a:r>
            <a:r>
              <a:rPr lang="ko-KR" altLang="en-US" sz="1100"/>
              <a:t> 정보와 일치하는 핸들러를 검색</a:t>
            </a:r>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009683" y="1598737"/>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571123"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576714"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568006" y="3986816"/>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6954905" y="5161300"/>
            <a:ext cx="248601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3792557" y="1982463"/>
            <a:ext cx="3162349"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197911" y="4726940"/>
            <a:ext cx="0" cy="4343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578137" y="5552097"/>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860412" y="5552097"/>
            <a:ext cx="1417466" cy="261610"/>
          </a:xfrm>
          <a:prstGeom prst="rect">
            <a:avLst/>
          </a:prstGeom>
          <a:noFill/>
        </p:spPr>
        <p:txBody>
          <a:bodyPr wrap="square">
            <a:spAutoFit/>
          </a:bodyPr>
          <a:lstStyle/>
          <a:p>
            <a:pPr algn="ctr"/>
            <a:r>
              <a:rPr lang="ko-KR" altLang="en-US" sz="1100"/>
              <a:t>최종 핸들러 선택</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1123408" y="5161300"/>
            <a:ext cx="3491622"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HandlerExecutionChain</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4615030" y="5710476"/>
            <a:ext cx="23398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637691" y="3506197"/>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942806" y="3352627"/>
            <a:ext cx="2116439" cy="567463"/>
          </a:xfrm>
          <a:prstGeom prst="rect">
            <a:avLst/>
          </a:prstGeom>
          <a:noFill/>
        </p:spPr>
        <p:txBody>
          <a:bodyPr wrap="square">
            <a:spAutoFit/>
          </a:bodyPr>
          <a:lstStyle/>
          <a:p>
            <a:pPr>
              <a:lnSpc>
                <a:spcPct val="150000"/>
              </a:lnSpc>
            </a:pPr>
            <a:r>
              <a:rPr lang="ko-KR" altLang="en-US" sz="1100"/>
              <a:t>핸들러와 인터셉터를 포함한 핸들러 체인 리턴</a:t>
            </a:r>
          </a:p>
        </p:txBody>
      </p:sp>
      <p:sp>
        <p:nvSpPr>
          <p:cNvPr id="52" name="직사각형 51">
            <a:extLst>
              <a:ext uri="{FF2B5EF4-FFF2-40B4-BE49-F238E27FC236}">
                <a16:creationId xmlns:a16="http://schemas.microsoft.com/office/drawing/2014/main" id="{76844BAC-E5FB-4935-7CF5-D7DD47204BBD}"/>
              </a:ext>
            </a:extLst>
          </p:cNvPr>
          <p:cNvSpPr/>
          <p:nvPr/>
        </p:nvSpPr>
        <p:spPr>
          <a:xfrm>
            <a:off x="1401824" y="5716838"/>
            <a:ext cx="2934789"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HandlerMethod / HandlerInterceptor</a:t>
            </a:r>
          </a:p>
        </p:txBody>
      </p:sp>
      <p:sp>
        <p:nvSpPr>
          <p:cNvPr id="53" name="직사각형 52">
            <a:extLst>
              <a:ext uri="{FF2B5EF4-FFF2-40B4-BE49-F238E27FC236}">
                <a16:creationId xmlns:a16="http://schemas.microsoft.com/office/drawing/2014/main" id="{09AE74AD-32B9-EC68-A635-AD6C4BB9206A}"/>
              </a:ext>
            </a:extLst>
          </p:cNvPr>
          <p:cNvSpPr/>
          <p:nvPr/>
        </p:nvSpPr>
        <p:spPr>
          <a:xfrm>
            <a:off x="7309261" y="5704991"/>
            <a:ext cx="1775764"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Controller / M</a:t>
            </a:r>
            <a:r>
              <a:rPr lang="en-US" altLang="ko-KR" sz="1200">
                <a:solidFill>
                  <a:schemeClr val="tx1"/>
                </a:solidFill>
              </a:rPr>
              <a:t>ethod</a:t>
            </a:r>
            <a:endParaRPr lang="en-US" altLang="ko-KR" sz="1200">
              <a:solidFill>
                <a:schemeClr val="tx1"/>
              </a:solidFill>
              <a:effectLst/>
            </a:endParaRPr>
          </a:p>
        </p:txBody>
      </p:sp>
      <p:sp>
        <p:nvSpPr>
          <p:cNvPr id="59" name="직사각형 58">
            <a:extLst>
              <a:ext uri="{FF2B5EF4-FFF2-40B4-BE49-F238E27FC236}">
                <a16:creationId xmlns:a16="http://schemas.microsoft.com/office/drawing/2014/main" id="{07030C30-CBC7-2394-61CC-EA199154FAA6}"/>
              </a:ext>
            </a:extLst>
          </p:cNvPr>
          <p:cNvSpPr/>
          <p:nvPr/>
        </p:nvSpPr>
        <p:spPr>
          <a:xfrm>
            <a:off x="7036243" y="4193269"/>
            <a:ext cx="2321801"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MappingInfo / HandlerMethod</a:t>
            </a:r>
            <a:endParaRPr lang="en-US" altLang="ko-KR" sz="1200">
              <a:solidFill>
                <a:schemeClr val="tx1"/>
              </a:solidFill>
              <a:effectLst/>
            </a:endParaRPr>
          </a:p>
        </p:txBody>
      </p:sp>
      <p:sp>
        <p:nvSpPr>
          <p:cNvPr id="65" name="TextBox 64">
            <a:extLst>
              <a:ext uri="{FF2B5EF4-FFF2-40B4-BE49-F238E27FC236}">
                <a16:creationId xmlns:a16="http://schemas.microsoft.com/office/drawing/2014/main" id="{5A8D88FD-E412-7772-4F3D-923F9AF8B20A}"/>
              </a:ext>
            </a:extLst>
          </p:cNvPr>
          <p:cNvSpPr txBox="1"/>
          <p:nvPr/>
        </p:nvSpPr>
        <p:spPr>
          <a:xfrm>
            <a:off x="3735906" y="3152843"/>
            <a:ext cx="3002377" cy="86979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b="1" i="1">
                <a:solidFill>
                  <a:srgbClr val="FF0000"/>
                </a:solidFill>
              </a:rPr>
              <a:t>핸들러 매핑을 통해 요청을 처리할 핸들러 찾는다 </a:t>
            </a:r>
            <a:r>
              <a:rPr lang="en-US" altLang="ko-KR" b="1" i="1">
                <a:solidFill>
                  <a:srgbClr val="FF0000"/>
                </a:solidFill>
              </a:rPr>
              <a:t>!!</a:t>
            </a:r>
            <a:endParaRPr lang="ko-KR" altLang="en-US" b="1" i="1">
              <a:solidFill>
                <a:srgbClr val="FF0000"/>
              </a:solidFill>
            </a:endParaRPr>
          </a:p>
        </p:txBody>
      </p:sp>
      <p:cxnSp>
        <p:nvCxnSpPr>
          <p:cNvPr id="5" name="직선 화살표 연결선 4">
            <a:extLst>
              <a:ext uri="{FF2B5EF4-FFF2-40B4-BE49-F238E27FC236}">
                <a16:creationId xmlns:a16="http://schemas.microsoft.com/office/drawing/2014/main" id="{7E840ADC-0DD5-A705-02BE-0340A9D6BC85}"/>
              </a:ext>
            </a:extLst>
          </p:cNvPr>
          <p:cNvCxnSpPr>
            <a:stCxn id="39" idx="0"/>
            <a:endCxn id="3" idx="2"/>
          </p:cNvCxnSpPr>
          <p:nvPr/>
        </p:nvCxnSpPr>
        <p:spPr>
          <a:xfrm flipV="1">
            <a:off x="2869219" y="2236886"/>
            <a:ext cx="27573" cy="2924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5780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3752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핸들러 호출</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851960"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7117862"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117861" y="3562507"/>
            <a:ext cx="2486011" cy="116443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117862"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360868"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360867" y="3142619"/>
            <a:ext cx="1"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974797"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1136778"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5116518" y="1579345"/>
            <a:ext cx="1789522"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핸들러 체인을 전달한다</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730962" y="1859325"/>
            <a:ext cx="1709872" cy="261610"/>
          </a:xfrm>
          <a:prstGeom prst="rect">
            <a:avLst/>
          </a:prstGeom>
          <a:noFill/>
        </p:spPr>
        <p:txBody>
          <a:bodyPr wrap="square">
            <a:spAutoFit/>
          </a:bodyPr>
          <a:lstStyle/>
          <a:p>
            <a:pPr algn="ctr"/>
            <a:r>
              <a:rPr lang="ko-KR" altLang="en-US" sz="1100"/>
              <a:t>핸들러 어댑터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988558" y="2785856"/>
            <a:ext cx="1780939" cy="261610"/>
          </a:xfrm>
          <a:prstGeom prst="rect">
            <a:avLst/>
          </a:prstGeom>
          <a:noFill/>
        </p:spPr>
        <p:txBody>
          <a:bodyPr wrap="square">
            <a:spAutoFit/>
          </a:bodyPr>
          <a:lstStyle/>
          <a:p>
            <a:pPr algn="ctr"/>
            <a:r>
              <a:rPr lang="ko-KR" altLang="en-US" sz="1100"/>
              <a:t>적절한 핸들러 어댑터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9988559" y="4019948"/>
            <a:ext cx="1916058" cy="430887"/>
          </a:xfrm>
          <a:prstGeom prst="rect">
            <a:avLst/>
          </a:prstGeom>
          <a:noFill/>
        </p:spPr>
        <p:txBody>
          <a:bodyPr wrap="square">
            <a:spAutoFit/>
          </a:bodyPr>
          <a:lstStyle/>
          <a:p>
            <a:pPr algn="ctr"/>
            <a:r>
              <a:rPr lang="ko-KR" altLang="en-US" sz="1100"/>
              <a:t>핸들러의 해당 메서드 호출</a:t>
            </a:r>
            <a:endParaRPr lang="en-US" altLang="ko-KR" sz="1100"/>
          </a:p>
          <a:p>
            <a:pPr algn="ctr"/>
            <a:r>
              <a:rPr lang="en-US" altLang="ko-KR" sz="1100"/>
              <a:t>(</a:t>
            </a:r>
            <a:r>
              <a:rPr lang="ko-KR" altLang="en-US" sz="1100"/>
              <a:t>리플렉션 사용</a:t>
            </a:r>
            <a:r>
              <a:rPr lang="en-US" altLang="ko-KR" sz="1100"/>
              <a:t>)</a:t>
            </a:r>
            <a:endParaRPr lang="ko-KR" altLang="en-US" sz="1100"/>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695991" y="1573180"/>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734079"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739670"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730962" y="3986816"/>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117861" y="5161300"/>
            <a:ext cx="248601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4643491" y="1982463"/>
            <a:ext cx="2474371"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360867" y="4726940"/>
            <a:ext cx="0" cy="4343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741093" y="5552097"/>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958228" y="5563140"/>
            <a:ext cx="1411646" cy="261610"/>
          </a:xfrm>
          <a:prstGeom prst="rect">
            <a:avLst/>
          </a:prstGeom>
          <a:noFill/>
        </p:spPr>
        <p:txBody>
          <a:bodyPr wrap="square">
            <a:spAutoFit/>
          </a:bodyPr>
          <a:lstStyle/>
          <a:p>
            <a:pPr algn="ctr"/>
            <a:r>
              <a:rPr lang="ko-KR" altLang="en-US" sz="1100"/>
              <a:t>핸들러 메서드 실행</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2435027" y="5161300"/>
            <a:ext cx="262163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5056658" y="5710476"/>
            <a:ext cx="20612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1655921" y="3542106"/>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1904838" y="3562507"/>
            <a:ext cx="1817505" cy="261610"/>
          </a:xfrm>
          <a:prstGeom prst="rect">
            <a:avLst/>
          </a:prstGeom>
          <a:noFill/>
        </p:spPr>
        <p:txBody>
          <a:bodyPr wrap="square">
            <a:spAutoFit/>
          </a:bodyPr>
          <a:lstStyle/>
          <a:p>
            <a:pPr algn="ctr"/>
            <a:r>
              <a:rPr lang="en-US" altLang="ko-KR" sz="1100">
                <a:solidFill>
                  <a:schemeClr val="tx1"/>
                </a:solidFill>
                <a:effectLst/>
              </a:rPr>
              <a:t>ModelAndView </a:t>
            </a:r>
            <a:r>
              <a:rPr lang="ko-KR" altLang="en-US" sz="1100">
                <a:solidFill>
                  <a:schemeClr val="tx1"/>
                </a:solidFill>
                <a:effectLst/>
              </a:rPr>
              <a:t>객체 리턴</a:t>
            </a:r>
            <a:endParaRPr lang="ko-KR" altLang="en-US" sz="1100"/>
          </a:p>
        </p:txBody>
      </p:sp>
      <p:sp>
        <p:nvSpPr>
          <p:cNvPr id="52" name="직사각형 51">
            <a:extLst>
              <a:ext uri="{FF2B5EF4-FFF2-40B4-BE49-F238E27FC236}">
                <a16:creationId xmlns:a16="http://schemas.microsoft.com/office/drawing/2014/main" id="{76844BAC-E5FB-4935-7CF5-D7DD47204BBD}"/>
              </a:ext>
            </a:extLst>
          </p:cNvPr>
          <p:cNvSpPr/>
          <p:nvPr/>
        </p:nvSpPr>
        <p:spPr>
          <a:xfrm>
            <a:off x="2761992" y="5714972"/>
            <a:ext cx="1931488"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View</a:t>
            </a:r>
            <a:r>
              <a:rPr lang="en-US" altLang="ko-KR" sz="1200">
                <a:solidFill>
                  <a:schemeClr val="tx1"/>
                </a:solidFill>
                <a:effectLst/>
              </a:rPr>
              <a:t> / Model</a:t>
            </a:r>
          </a:p>
        </p:txBody>
      </p:sp>
      <p:sp>
        <p:nvSpPr>
          <p:cNvPr id="53" name="직사각형 52">
            <a:extLst>
              <a:ext uri="{FF2B5EF4-FFF2-40B4-BE49-F238E27FC236}">
                <a16:creationId xmlns:a16="http://schemas.microsoft.com/office/drawing/2014/main" id="{09AE74AD-32B9-EC68-A635-AD6C4BB9206A}"/>
              </a:ext>
            </a:extLst>
          </p:cNvPr>
          <p:cNvSpPr/>
          <p:nvPr/>
        </p:nvSpPr>
        <p:spPr>
          <a:xfrm>
            <a:off x="7472217" y="5704991"/>
            <a:ext cx="1775764"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M</a:t>
            </a:r>
            <a:r>
              <a:rPr lang="en-US" altLang="ko-KR" sz="1200">
                <a:solidFill>
                  <a:schemeClr val="tx1"/>
                </a:solidFill>
              </a:rPr>
              <a:t>ethod</a:t>
            </a:r>
            <a:endParaRPr lang="en-US" altLang="ko-KR" sz="1200">
              <a:solidFill>
                <a:schemeClr val="tx1"/>
              </a:solidFill>
              <a:effectLst/>
            </a:endParaRPr>
          </a:p>
        </p:txBody>
      </p:sp>
      <p:sp>
        <p:nvSpPr>
          <p:cNvPr id="59" name="직사각형 58">
            <a:extLst>
              <a:ext uri="{FF2B5EF4-FFF2-40B4-BE49-F238E27FC236}">
                <a16:creationId xmlns:a16="http://schemas.microsoft.com/office/drawing/2014/main" id="{07030C30-CBC7-2394-61CC-EA199154FAA6}"/>
              </a:ext>
            </a:extLst>
          </p:cNvPr>
          <p:cNvSpPr/>
          <p:nvPr/>
        </p:nvSpPr>
        <p:spPr>
          <a:xfrm>
            <a:off x="7199199" y="4193269"/>
            <a:ext cx="2321801"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Handler / Method</a:t>
            </a:r>
            <a:endParaRPr lang="en-US" altLang="ko-KR" sz="1200">
              <a:solidFill>
                <a:schemeClr val="tx1"/>
              </a:solidFill>
              <a:effectLst/>
            </a:endParaRPr>
          </a:p>
        </p:txBody>
      </p:sp>
      <p:sp>
        <p:nvSpPr>
          <p:cNvPr id="65" name="TextBox 64">
            <a:extLst>
              <a:ext uri="{FF2B5EF4-FFF2-40B4-BE49-F238E27FC236}">
                <a16:creationId xmlns:a16="http://schemas.microsoft.com/office/drawing/2014/main" id="{5A8D88FD-E412-7772-4F3D-923F9AF8B20A}"/>
              </a:ext>
            </a:extLst>
          </p:cNvPr>
          <p:cNvSpPr txBox="1"/>
          <p:nvPr/>
        </p:nvSpPr>
        <p:spPr>
          <a:xfrm>
            <a:off x="3754890" y="3157857"/>
            <a:ext cx="3203775" cy="86979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b="1" i="1">
                <a:solidFill>
                  <a:srgbClr val="FF0000"/>
                </a:solidFill>
              </a:rPr>
              <a:t>핸들러 어댑터를 통해 요청을 처리할 핸들러를 실행한다</a:t>
            </a:r>
            <a:r>
              <a:rPr lang="en-US" altLang="ko-KR" b="1" i="1">
                <a:solidFill>
                  <a:srgbClr val="FF0000"/>
                </a:solidFill>
              </a:rPr>
              <a:t>!!</a:t>
            </a:r>
            <a:endParaRPr lang="ko-KR" altLang="en-US" b="1" i="1">
              <a:solidFill>
                <a:srgbClr val="FF0000"/>
              </a:solidFill>
            </a:endParaRPr>
          </a:p>
        </p:txBody>
      </p:sp>
      <p:sp>
        <p:nvSpPr>
          <p:cNvPr id="2" name="TextBox 1">
            <a:extLst>
              <a:ext uri="{FF2B5EF4-FFF2-40B4-BE49-F238E27FC236}">
                <a16:creationId xmlns:a16="http://schemas.microsoft.com/office/drawing/2014/main" id="{93709C4A-6EE9-6897-E1E4-7FF98A1672D2}"/>
              </a:ext>
            </a:extLst>
          </p:cNvPr>
          <p:cNvSpPr txBox="1"/>
          <p:nvPr/>
        </p:nvSpPr>
        <p:spPr>
          <a:xfrm>
            <a:off x="8328320" y="3254715"/>
            <a:ext cx="1243762" cy="261610"/>
          </a:xfrm>
          <a:prstGeom prst="rect">
            <a:avLst/>
          </a:prstGeom>
          <a:noFill/>
        </p:spPr>
        <p:txBody>
          <a:bodyPr wrap="square">
            <a:spAutoFit/>
          </a:bodyPr>
          <a:lstStyle/>
          <a:p>
            <a:pPr algn="ctr"/>
            <a:r>
              <a:rPr lang="en-US" altLang="ko-KR" sz="1100"/>
              <a:t>HandlerMethod</a:t>
            </a:r>
            <a:endParaRPr lang="ko-KR" altLang="en-US" sz="1100"/>
          </a:p>
        </p:txBody>
      </p:sp>
      <p:sp>
        <p:nvSpPr>
          <p:cNvPr id="4" name="모서리가 둥근 직사각형 38">
            <a:extLst>
              <a:ext uri="{FF2B5EF4-FFF2-40B4-BE49-F238E27FC236}">
                <a16:creationId xmlns:a16="http://schemas.microsoft.com/office/drawing/2014/main" id="{87CD856D-F2E2-A256-2A52-A3B3EAC37BD5}"/>
              </a:ext>
            </a:extLst>
          </p:cNvPr>
          <p:cNvSpPr/>
          <p:nvPr/>
        </p:nvSpPr>
        <p:spPr>
          <a:xfrm>
            <a:off x="5641885" y="5814118"/>
            <a:ext cx="911606"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view name</a:t>
            </a:r>
          </a:p>
        </p:txBody>
      </p:sp>
      <p:cxnSp>
        <p:nvCxnSpPr>
          <p:cNvPr id="8" name="직선 화살표 연결선 7">
            <a:extLst>
              <a:ext uri="{FF2B5EF4-FFF2-40B4-BE49-F238E27FC236}">
                <a16:creationId xmlns:a16="http://schemas.microsoft.com/office/drawing/2014/main" id="{68BEDA65-21AB-43DC-9AE0-3517ED912382}"/>
              </a:ext>
            </a:extLst>
          </p:cNvPr>
          <p:cNvCxnSpPr>
            <a:stCxn id="39" idx="0"/>
            <a:endCxn id="3" idx="2"/>
          </p:cNvCxnSpPr>
          <p:nvPr/>
        </p:nvCxnSpPr>
        <p:spPr>
          <a:xfrm flipV="1">
            <a:off x="3745843" y="2236886"/>
            <a:ext cx="1883" cy="2924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207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8531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&amp; View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화면 처리</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163982"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7117862"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ViewResolver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117861" y="3562508"/>
            <a:ext cx="2486011"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117862"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360868"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360867" y="3142619"/>
            <a:ext cx="1" cy="4198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286819"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448800"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4593166" y="1604902"/>
            <a:ext cx="2113462"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ModelAndView </a:t>
            </a:r>
            <a:r>
              <a:rPr lang="ko-KR" altLang="en-US" sz="1100">
                <a:solidFill>
                  <a:schemeClr val="tx1"/>
                </a:solidFill>
                <a:effectLst/>
              </a:rPr>
              <a:t>를 </a:t>
            </a:r>
            <a:r>
              <a:rPr lang="ko-KR" altLang="en-US" sz="1100"/>
              <a:t>전달한다</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730962" y="1859325"/>
            <a:ext cx="1709872" cy="261610"/>
          </a:xfrm>
          <a:prstGeom prst="rect">
            <a:avLst/>
          </a:prstGeom>
          <a:noFill/>
        </p:spPr>
        <p:txBody>
          <a:bodyPr wrap="square">
            <a:spAutoFit/>
          </a:bodyPr>
          <a:lstStyle/>
          <a:p>
            <a:pPr algn="ctr"/>
            <a:r>
              <a:rPr lang="ko-KR" altLang="en-US" sz="1100"/>
              <a:t>뷰 리졸버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988558" y="2785856"/>
            <a:ext cx="1218858" cy="261610"/>
          </a:xfrm>
          <a:prstGeom prst="rect">
            <a:avLst/>
          </a:prstGeom>
          <a:noFill/>
        </p:spPr>
        <p:txBody>
          <a:bodyPr wrap="square">
            <a:spAutoFit/>
          </a:bodyPr>
          <a:lstStyle/>
          <a:p>
            <a:pPr algn="ctr"/>
            <a:r>
              <a:rPr lang="ko-KR" altLang="en-US" sz="1100"/>
              <a:t>뷰 리졸버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10023368" y="3741019"/>
            <a:ext cx="671417" cy="261610"/>
          </a:xfrm>
          <a:prstGeom prst="rect">
            <a:avLst/>
          </a:prstGeom>
          <a:noFill/>
        </p:spPr>
        <p:txBody>
          <a:bodyPr wrap="square">
            <a:spAutoFit/>
          </a:bodyPr>
          <a:lstStyle/>
          <a:p>
            <a:pPr algn="ctr"/>
            <a:r>
              <a:rPr lang="ko-KR" altLang="en-US" sz="1100"/>
              <a:t>뷰 선택</a:t>
            </a:r>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172639" y="1598737"/>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734079"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739670"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730961" y="3698372"/>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117861" y="4572839"/>
            <a:ext cx="2486011" cy="50299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RequestDispatcher</a:t>
            </a: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3955513" y="1982463"/>
            <a:ext cx="3162349"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360867" y="4065502"/>
            <a:ext cx="0" cy="5073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741093" y="4673934"/>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958228" y="4684977"/>
            <a:ext cx="801153" cy="261610"/>
          </a:xfrm>
          <a:prstGeom prst="rect">
            <a:avLst/>
          </a:prstGeom>
          <a:noFill/>
        </p:spPr>
        <p:txBody>
          <a:bodyPr wrap="square">
            <a:spAutoFit/>
          </a:bodyPr>
          <a:lstStyle/>
          <a:p>
            <a:pPr algn="ctr"/>
            <a:r>
              <a:rPr lang="ko-KR" altLang="en-US" sz="1100"/>
              <a:t>포워딩</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4707802" y="4572839"/>
            <a:ext cx="1254550" cy="50299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Jsp</a:t>
            </a: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5962352" y="4824337"/>
            <a:ext cx="11555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4735745" y="4172067"/>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4984663" y="4192468"/>
            <a:ext cx="960529" cy="261610"/>
          </a:xfrm>
          <a:prstGeom prst="rect">
            <a:avLst/>
          </a:prstGeom>
          <a:noFill/>
        </p:spPr>
        <p:txBody>
          <a:bodyPr wrap="square">
            <a:spAutoFit/>
          </a:bodyPr>
          <a:lstStyle/>
          <a:p>
            <a:pPr algn="ctr"/>
            <a:r>
              <a:rPr lang="ko-KR" altLang="en-US" sz="1100"/>
              <a:t>화면 렌더링</a:t>
            </a:r>
          </a:p>
        </p:txBody>
      </p:sp>
      <p:sp>
        <p:nvSpPr>
          <p:cNvPr id="65" name="TextBox 64">
            <a:extLst>
              <a:ext uri="{FF2B5EF4-FFF2-40B4-BE49-F238E27FC236}">
                <a16:creationId xmlns:a16="http://schemas.microsoft.com/office/drawing/2014/main" id="{5A8D88FD-E412-7772-4F3D-923F9AF8B20A}"/>
              </a:ext>
            </a:extLst>
          </p:cNvPr>
          <p:cNvSpPr txBox="1"/>
          <p:nvPr/>
        </p:nvSpPr>
        <p:spPr>
          <a:xfrm>
            <a:off x="1532025" y="3116810"/>
            <a:ext cx="5174603" cy="369332"/>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r>
              <a:rPr lang="ko-KR" altLang="en-US" b="1" i="1">
                <a:solidFill>
                  <a:srgbClr val="FF0000"/>
                </a:solidFill>
              </a:rPr>
              <a:t>뷰 리졸버를 통해 뷰를 선택하고 최종 응답 한다</a:t>
            </a:r>
            <a:r>
              <a:rPr lang="en-US" altLang="ko-KR" b="1" i="1">
                <a:solidFill>
                  <a:srgbClr val="FF0000"/>
                </a:solidFill>
              </a:rPr>
              <a:t>!!</a:t>
            </a:r>
            <a:endParaRPr lang="ko-KR" altLang="en-US" b="1" i="1">
              <a:solidFill>
                <a:srgbClr val="FF0000"/>
              </a:solidFill>
            </a:endParaRPr>
          </a:p>
        </p:txBody>
      </p:sp>
      <p:sp>
        <p:nvSpPr>
          <p:cNvPr id="2" name="TextBox 1">
            <a:extLst>
              <a:ext uri="{FF2B5EF4-FFF2-40B4-BE49-F238E27FC236}">
                <a16:creationId xmlns:a16="http://schemas.microsoft.com/office/drawing/2014/main" id="{93709C4A-6EE9-6897-E1E4-7FF98A1672D2}"/>
              </a:ext>
            </a:extLst>
          </p:cNvPr>
          <p:cNvSpPr txBox="1"/>
          <p:nvPr/>
        </p:nvSpPr>
        <p:spPr>
          <a:xfrm>
            <a:off x="8360866" y="3221595"/>
            <a:ext cx="960532" cy="261610"/>
          </a:xfrm>
          <a:prstGeom prst="rect">
            <a:avLst/>
          </a:prstGeom>
          <a:noFill/>
        </p:spPr>
        <p:txBody>
          <a:bodyPr wrap="square">
            <a:spAutoFit/>
          </a:bodyPr>
          <a:lstStyle/>
          <a:p>
            <a:pPr algn="ctr"/>
            <a:r>
              <a:rPr lang="en-US" altLang="ko-KR" sz="1100"/>
              <a:t>viewName</a:t>
            </a:r>
            <a:endParaRPr lang="ko-KR" altLang="en-US" sz="1100"/>
          </a:p>
        </p:txBody>
      </p:sp>
      <p:sp>
        <p:nvSpPr>
          <p:cNvPr id="13" name="TextBox 12">
            <a:extLst>
              <a:ext uri="{FF2B5EF4-FFF2-40B4-BE49-F238E27FC236}">
                <a16:creationId xmlns:a16="http://schemas.microsoft.com/office/drawing/2014/main" id="{2DF6666B-B68A-B979-F7C8-11553D981573}"/>
              </a:ext>
            </a:extLst>
          </p:cNvPr>
          <p:cNvSpPr txBox="1"/>
          <p:nvPr/>
        </p:nvSpPr>
        <p:spPr>
          <a:xfrm>
            <a:off x="3733500" y="4884300"/>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4" name="TextBox 13">
            <a:extLst>
              <a:ext uri="{FF2B5EF4-FFF2-40B4-BE49-F238E27FC236}">
                <a16:creationId xmlns:a16="http://schemas.microsoft.com/office/drawing/2014/main" id="{0AF4D314-7331-611C-4DE8-7C0300ED7B45}"/>
              </a:ext>
            </a:extLst>
          </p:cNvPr>
          <p:cNvSpPr txBox="1"/>
          <p:nvPr/>
        </p:nvSpPr>
        <p:spPr>
          <a:xfrm>
            <a:off x="8360866" y="4208226"/>
            <a:ext cx="960532" cy="261610"/>
          </a:xfrm>
          <a:prstGeom prst="rect">
            <a:avLst/>
          </a:prstGeom>
          <a:noFill/>
        </p:spPr>
        <p:txBody>
          <a:bodyPr wrap="square">
            <a:spAutoFit/>
          </a:bodyPr>
          <a:lstStyle/>
          <a:p>
            <a:pPr algn="ctr"/>
            <a:r>
              <a:rPr lang="en-US" altLang="ko-KR" sz="1100"/>
              <a:t>render()</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39" idx="1"/>
          </p:cNvCxnSpPr>
          <p:nvPr/>
        </p:nvCxnSpPr>
        <p:spPr>
          <a:xfrm flipH="1">
            <a:off x="3648547" y="4824337"/>
            <a:ext cx="10592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119894-698F-8DF3-2DF6-837C4C915CE4}"/>
              </a:ext>
            </a:extLst>
          </p:cNvPr>
          <p:cNvSpPr txBox="1"/>
          <p:nvPr/>
        </p:nvSpPr>
        <p:spPr>
          <a:xfrm>
            <a:off x="6088719" y="4827380"/>
            <a:ext cx="960532" cy="261610"/>
          </a:xfrm>
          <a:prstGeom prst="rect">
            <a:avLst/>
          </a:prstGeom>
          <a:noFill/>
        </p:spPr>
        <p:txBody>
          <a:bodyPr wrap="square">
            <a:spAutoFit/>
          </a:bodyPr>
          <a:lstStyle/>
          <a:p>
            <a:pPr algn="ctr"/>
            <a:r>
              <a:rPr lang="en-US" altLang="ko-KR" sz="1100"/>
              <a:t>forward()</a:t>
            </a:r>
            <a:endParaRPr lang="ko-KR" altLang="en-US" sz="1100"/>
          </a:p>
        </p:txBody>
      </p:sp>
    </p:spTree>
    <p:extLst>
      <p:ext uri="{BB962C8B-B14F-4D97-AF65-F5344CB8AC3E}">
        <p14:creationId xmlns:p14="http://schemas.microsoft.com/office/powerpoint/2010/main" val="31440093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073714" y="2921169"/>
            <a:ext cx="804457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DispatcherServlet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개요</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아키텍처이해</a:t>
            </a:r>
          </a:p>
        </p:txBody>
      </p:sp>
    </p:spTree>
    <p:extLst>
      <p:ext uri="{BB962C8B-B14F-4D97-AF65-F5344CB8AC3E}">
        <p14:creationId xmlns:p14="http://schemas.microsoft.com/office/powerpoint/2010/main" val="33058490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313793"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DispatcherServlet</a:t>
            </a:r>
            <a:r>
              <a:rPr lang="ko-KR" altLang="en-US" sz="1200" b="1"/>
              <a:t> </a:t>
            </a:r>
            <a:r>
              <a:rPr lang="ko-KR" altLang="en-US" sz="1200"/>
              <a:t>은 스프링 </a:t>
            </a:r>
            <a:r>
              <a:rPr lang="en-US" altLang="ko-KR" sz="1200"/>
              <a:t>MVC</a:t>
            </a:r>
            <a:r>
              <a:rPr lang="ko-KR" altLang="en-US" sz="1200"/>
              <a:t>의 핵심 프론트 컨트롤러로</a:t>
            </a:r>
            <a:r>
              <a:rPr lang="en-US" altLang="ko-KR" sz="1200"/>
              <a:t> </a:t>
            </a:r>
            <a:r>
              <a:rPr lang="ko-KR" altLang="en-US" sz="1200"/>
              <a:t>모든 </a:t>
            </a:r>
            <a:r>
              <a:rPr lang="en-US" altLang="ko-KR" sz="1200"/>
              <a:t>HTTP </a:t>
            </a:r>
            <a:r>
              <a:rPr lang="ko-KR" altLang="en-US" sz="1200"/>
              <a:t>요청을 중앙에서 받아 처리하는 역할을 한다</a:t>
            </a:r>
            <a:endParaRPr lang="en-US" altLang="ko-KR" sz="1200"/>
          </a:p>
          <a:p>
            <a:pPr marL="171450" indent="-171450">
              <a:lnSpc>
                <a:spcPct val="150000"/>
              </a:lnSpc>
              <a:buFont typeface="Arial" panose="020B0604020202020204" pitchFamily="34" charset="0"/>
              <a:buChar char="•"/>
            </a:pPr>
            <a:r>
              <a:rPr lang="en-US" altLang="ko-KR" sz="1200"/>
              <a:t>DispatcherServlet </a:t>
            </a:r>
            <a:r>
              <a:rPr lang="ko-KR" altLang="en-US" sz="1200"/>
              <a:t>은 요청을 적절한 핸들러</a:t>
            </a:r>
            <a:r>
              <a:rPr lang="en-US" altLang="ko-KR" sz="1200"/>
              <a:t>(</a:t>
            </a:r>
            <a:r>
              <a:rPr lang="ko-KR" altLang="en-US" sz="1200"/>
              <a:t>일반적으로 컨트롤러</a:t>
            </a:r>
            <a:r>
              <a:rPr lang="en-US" altLang="ko-KR" sz="1200"/>
              <a:t>)</a:t>
            </a:r>
            <a:r>
              <a:rPr lang="ko-KR" altLang="en-US" sz="1200"/>
              <a:t>로 라우팅하고</a:t>
            </a:r>
            <a:r>
              <a:rPr lang="en-US" altLang="ko-KR" sz="1200"/>
              <a:t> </a:t>
            </a:r>
            <a:r>
              <a:rPr lang="ko-KR" altLang="en-US" sz="1200"/>
              <a:t>요청 처리 후에는 적절한 뷰를 선택하여 응답을 반환한다</a:t>
            </a:r>
            <a:endParaRPr lang="en-US" altLang="ko-KR" sz="1200"/>
          </a:p>
          <a:p>
            <a:pPr marL="171450" indent="-171450">
              <a:lnSpc>
                <a:spcPct val="150000"/>
              </a:lnSpc>
              <a:buFont typeface="Arial" panose="020B0604020202020204" pitchFamily="34" charset="0"/>
              <a:buChar char="•"/>
            </a:pPr>
            <a:r>
              <a:rPr lang="en-US" altLang="ko-KR" sz="1200"/>
              <a:t>DispatcherServlet</a:t>
            </a:r>
            <a:r>
              <a:rPr lang="ko-KR" altLang="en-US" sz="1200"/>
              <a:t> 은 핸들러 매핑</a:t>
            </a:r>
            <a:r>
              <a:rPr lang="en-US" altLang="ko-KR" sz="1200"/>
              <a:t>, </a:t>
            </a:r>
            <a:r>
              <a:rPr lang="ko-KR" altLang="en-US" sz="1200"/>
              <a:t>뷰 리졸버</a:t>
            </a:r>
            <a:r>
              <a:rPr lang="en-US" altLang="ko-KR" sz="1200"/>
              <a:t>, </a:t>
            </a:r>
            <a:r>
              <a:rPr lang="ko-KR" altLang="en-US" sz="1200"/>
              <a:t>인터셉터 등을 조정하여 요청 처리 흐름을 관리하고</a:t>
            </a:r>
            <a:r>
              <a:rPr lang="en-US" altLang="ko-KR" sz="1200"/>
              <a:t> </a:t>
            </a:r>
            <a:r>
              <a:rPr lang="ko-KR" altLang="en-US" sz="1200"/>
              <a:t>스프링 </a:t>
            </a:r>
            <a:r>
              <a:rPr lang="en-US" altLang="ko-KR" sz="1200"/>
              <a:t>MVC </a:t>
            </a:r>
            <a:r>
              <a:rPr lang="ko-KR" altLang="en-US" sz="1200"/>
              <a:t>애플리케이션에서 중심적인 역할을 수행한다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6D243088-5AF9-02E1-6867-F9DA199FEA4D}"/>
              </a:ext>
            </a:extLst>
          </p:cNvPr>
          <p:cNvSpPr/>
          <p:nvPr/>
        </p:nvSpPr>
        <p:spPr>
          <a:xfrm>
            <a:off x="198756" y="1805256"/>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grpSp>
        <p:nvGrpSpPr>
          <p:cNvPr id="5" name="그룹 4">
            <a:extLst>
              <a:ext uri="{FF2B5EF4-FFF2-40B4-BE49-F238E27FC236}">
                <a16:creationId xmlns:a16="http://schemas.microsoft.com/office/drawing/2014/main" id="{D72776D7-D25C-C801-BBE3-DA62D3E36EDE}"/>
              </a:ext>
            </a:extLst>
          </p:cNvPr>
          <p:cNvGrpSpPr/>
          <p:nvPr/>
        </p:nvGrpSpPr>
        <p:grpSpPr>
          <a:xfrm>
            <a:off x="546807" y="2237435"/>
            <a:ext cx="10917326" cy="4391819"/>
            <a:chOff x="546807" y="2237435"/>
            <a:chExt cx="10917326" cy="4391819"/>
          </a:xfrm>
        </p:grpSpPr>
        <p:pic>
          <p:nvPicPr>
            <p:cNvPr id="3" name="그림 2">
              <a:extLst>
                <a:ext uri="{FF2B5EF4-FFF2-40B4-BE49-F238E27FC236}">
                  <a16:creationId xmlns:a16="http://schemas.microsoft.com/office/drawing/2014/main" id="{8ECAFF7D-C75E-DA15-3758-9B403C474D17}"/>
                </a:ext>
              </a:extLst>
            </p:cNvPr>
            <p:cNvPicPr>
              <a:picLocks noChangeAspect="1"/>
            </p:cNvPicPr>
            <p:nvPr/>
          </p:nvPicPr>
          <p:blipFill>
            <a:blip r:embed="rId3"/>
            <a:stretch>
              <a:fillRect/>
            </a:stretch>
          </p:blipFill>
          <p:spPr>
            <a:xfrm>
              <a:off x="546807" y="2237435"/>
              <a:ext cx="5355878" cy="4391819"/>
            </a:xfrm>
            <a:prstGeom prst="rect">
              <a:avLst/>
            </a:prstGeom>
          </p:spPr>
        </p:pic>
        <p:pic>
          <p:nvPicPr>
            <p:cNvPr id="4" name="그림 3">
              <a:extLst>
                <a:ext uri="{FF2B5EF4-FFF2-40B4-BE49-F238E27FC236}">
                  <a16:creationId xmlns:a16="http://schemas.microsoft.com/office/drawing/2014/main" id="{AD5C3453-E749-821A-D87B-EAA1E641AFD2}"/>
                </a:ext>
              </a:extLst>
            </p:cNvPr>
            <p:cNvPicPr>
              <a:picLocks noChangeAspect="1"/>
            </p:cNvPicPr>
            <p:nvPr/>
          </p:nvPicPr>
          <p:blipFill rotWithShape="1">
            <a:blip r:embed="rId3"/>
            <a:srcRect l="93242"/>
            <a:stretch/>
          </p:blipFill>
          <p:spPr>
            <a:xfrm>
              <a:off x="5902685" y="2237435"/>
              <a:ext cx="5561448" cy="4391819"/>
            </a:xfrm>
            <a:prstGeom prst="rect">
              <a:avLst/>
            </a:prstGeom>
          </p:spPr>
        </p:pic>
      </p:grpSp>
      <p:sp>
        <p:nvSpPr>
          <p:cNvPr id="6" name="TextBox 5">
            <a:extLst>
              <a:ext uri="{FF2B5EF4-FFF2-40B4-BE49-F238E27FC236}">
                <a16:creationId xmlns:a16="http://schemas.microsoft.com/office/drawing/2014/main" id="{D4F973C9-9545-ED86-3E9F-6768BE37E7FA}"/>
              </a:ext>
            </a:extLst>
          </p:cNvPr>
          <p:cNvSpPr txBox="1"/>
          <p:nvPr/>
        </p:nvSpPr>
        <p:spPr>
          <a:xfrm>
            <a:off x="5697115" y="4248352"/>
            <a:ext cx="5561448" cy="697050"/>
          </a:xfrm>
          <a:prstGeom prst="rect">
            <a:avLst/>
          </a:prstGeom>
          <a:noFill/>
        </p:spPr>
        <p:txBody>
          <a:bodyPr wrap="square">
            <a:spAutoFit/>
          </a:bodyPr>
          <a:lstStyle/>
          <a:p>
            <a:pPr>
              <a:lnSpc>
                <a:spcPct val="150000"/>
              </a:lnSpc>
            </a:pPr>
            <a:r>
              <a:rPr lang="en-US" altLang="ko-KR" sz="1400" i="1">
                <a:solidFill>
                  <a:srgbClr val="FFC000"/>
                </a:solidFill>
              </a:rPr>
              <a:t>DispatcherSerlvet </a:t>
            </a:r>
            <a:r>
              <a:rPr lang="ko-KR" altLang="en-US" sz="1400" i="1">
                <a:solidFill>
                  <a:srgbClr val="FFC000"/>
                </a:solidFill>
              </a:rPr>
              <a:t>은 서블릿 컨테이너에 등록되는 서블릿인 동시에 스프링 부트에서는 스프링 컨테이너에 빈으로도 등록된다</a:t>
            </a:r>
          </a:p>
        </p:txBody>
      </p:sp>
    </p:spTree>
    <p:extLst>
      <p:ext uri="{BB962C8B-B14F-4D97-AF65-F5344CB8AC3E}">
        <p14:creationId xmlns:p14="http://schemas.microsoft.com/office/powerpoint/2010/main" val="17455375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31252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클래스들</a:t>
            </a:r>
          </a:p>
        </p:txBody>
      </p:sp>
      <p:graphicFrame>
        <p:nvGraphicFramePr>
          <p:cNvPr id="2" name="표 1">
            <a:extLst>
              <a:ext uri="{FF2B5EF4-FFF2-40B4-BE49-F238E27FC236}">
                <a16:creationId xmlns:a16="http://schemas.microsoft.com/office/drawing/2014/main" id="{95F9D400-1F5E-2AAB-FC20-DCB9605D83D4}"/>
              </a:ext>
            </a:extLst>
          </p:cNvPr>
          <p:cNvGraphicFramePr>
            <a:graphicFrameLocks noGrp="1"/>
          </p:cNvGraphicFramePr>
          <p:nvPr>
            <p:extLst>
              <p:ext uri="{D42A27DB-BD31-4B8C-83A1-F6EECF244321}">
                <p14:modId xmlns:p14="http://schemas.microsoft.com/office/powerpoint/2010/main" val="1293675202"/>
              </p:ext>
            </p:extLst>
          </p:nvPr>
        </p:nvGraphicFramePr>
        <p:xfrm>
          <a:off x="198755" y="881622"/>
          <a:ext cx="11849809" cy="5007116"/>
        </p:xfrm>
        <a:graphic>
          <a:graphicData uri="http://schemas.openxmlformats.org/drawingml/2006/table">
            <a:tbl>
              <a:tblPr/>
              <a:tblGrid>
                <a:gridCol w="2955784">
                  <a:extLst>
                    <a:ext uri="{9D8B030D-6E8A-4147-A177-3AD203B41FA5}">
                      <a16:colId xmlns:a16="http://schemas.microsoft.com/office/drawing/2014/main" val="595814354"/>
                    </a:ext>
                  </a:extLst>
                </a:gridCol>
                <a:gridCol w="8894025">
                  <a:extLst>
                    <a:ext uri="{9D8B030D-6E8A-4147-A177-3AD203B41FA5}">
                      <a16:colId xmlns:a16="http://schemas.microsoft.com/office/drawing/2014/main" val="2224172382"/>
                    </a:ext>
                  </a:extLst>
                </a:gridCol>
              </a:tblGrid>
              <a:tr h="434184">
                <a:tc>
                  <a:txBody>
                    <a:bodyPr/>
                    <a:lstStyle/>
                    <a:p>
                      <a:pPr algn="ctr"/>
                      <a:r>
                        <a:rPr lang="ko-KR" altLang="en-US" sz="1200" b="1">
                          <a:solidFill>
                            <a:schemeClr val="bg1"/>
                          </a:solidFill>
                          <a:latin typeface="+mn-lt"/>
                        </a:rPr>
                        <a:t>빈 유형</a:t>
                      </a:r>
                    </a:p>
                  </a:txBody>
                  <a:tcPr marL="39201" marR="39201" marT="19601" marB="19601" anchor="ctr">
                    <a:lnL>
                      <a:noFill/>
                    </a:lnL>
                    <a:lnR>
                      <a:noFill/>
                    </a:lnR>
                    <a:lnT>
                      <a:noFill/>
                    </a:lnT>
                    <a:lnB>
                      <a:noFill/>
                    </a:lnB>
                    <a:solidFill>
                      <a:schemeClr val="tx1"/>
                    </a:solidFill>
                  </a:tcPr>
                </a:tc>
                <a:tc>
                  <a:txBody>
                    <a:bodyPr/>
                    <a:lstStyle/>
                    <a:p>
                      <a:pPr algn="ctr"/>
                      <a:r>
                        <a:rPr lang="ko-KR" altLang="en-US" sz="1200" b="1">
                          <a:solidFill>
                            <a:schemeClr val="bg1"/>
                          </a:solidFill>
                          <a:latin typeface="+mn-lt"/>
                        </a:rPr>
                        <a:t>설명</a:t>
                      </a:r>
                    </a:p>
                  </a:txBody>
                  <a:tcPr marL="39201" marR="39201" marT="19601" marB="19601" anchor="ctr">
                    <a:lnL>
                      <a:noFill/>
                    </a:lnL>
                    <a:lnR>
                      <a:noFill/>
                    </a:lnR>
                    <a:lnT>
                      <a:noFill/>
                    </a:lnT>
                    <a:lnB>
                      <a:noFill/>
                    </a:lnB>
                    <a:solidFill>
                      <a:schemeClr val="tx1"/>
                    </a:solidFill>
                  </a:tcPr>
                </a:tc>
                <a:extLst>
                  <a:ext uri="{0D108BD9-81ED-4DB2-BD59-A6C34878D82A}">
                    <a16:rowId xmlns:a16="http://schemas.microsoft.com/office/drawing/2014/main" val="1913423710"/>
                  </a:ext>
                </a:extLst>
              </a:tr>
              <a:tr h="653276">
                <a:tc>
                  <a:txBody>
                    <a:bodyPr/>
                    <a:lstStyle/>
                    <a:p>
                      <a:pPr algn="ctr"/>
                      <a:r>
                        <a:rPr lang="en-US" sz="1200" b="1">
                          <a:latin typeface="+mn-lt"/>
                        </a:rPr>
                        <a:t>HandlerMapping</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클라이언트 요청을 적절한 핸들러</a:t>
                      </a:r>
                      <a:r>
                        <a:rPr lang="en-US" altLang="ko-KR" sz="1200"/>
                        <a:t>(</a:t>
                      </a:r>
                      <a:r>
                        <a:rPr lang="ko-KR" altLang="en-US" sz="1200"/>
                        <a:t>컨트롤러 등</a:t>
                      </a:r>
                      <a:r>
                        <a:rPr lang="en-US" altLang="ko-KR" sz="1200"/>
                        <a:t>)</a:t>
                      </a:r>
                      <a:r>
                        <a:rPr lang="ko-KR" altLang="en-US" sz="1200"/>
                        <a:t>와 매핑하고</a:t>
                      </a:r>
                      <a:r>
                        <a:rPr lang="en-US" altLang="ko-KR" sz="1200"/>
                        <a:t>, </a:t>
                      </a:r>
                      <a:r>
                        <a:rPr lang="ko-KR" altLang="en-US" sz="1200"/>
                        <a:t>이 과정에서 요청 전후에 실행할 인터셉터 목록도 함께 관리한다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1173565079"/>
                  </a:ext>
                </a:extLst>
              </a:tr>
              <a:tr h="653276">
                <a:tc>
                  <a:txBody>
                    <a:bodyPr/>
                    <a:lstStyle/>
                    <a:p>
                      <a:pPr algn="ctr"/>
                      <a:r>
                        <a:rPr lang="en-US" sz="1200" b="1">
                          <a:latin typeface="+mn-lt"/>
                        </a:rPr>
                        <a:t>HandlerAdapter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en-US" altLang="ko-KR" sz="1200"/>
                        <a:t>DispatcherServlet</a:t>
                      </a:r>
                      <a:r>
                        <a:rPr lang="ko-KR" altLang="en-US" sz="1200"/>
                        <a:t>가 요청에 매핑된 핸들러를 호출할 때</a:t>
                      </a:r>
                      <a:r>
                        <a:rPr lang="en-US" altLang="ko-KR" sz="1200"/>
                        <a:t> </a:t>
                      </a:r>
                      <a:r>
                        <a:rPr lang="ko-KR" altLang="en-US" sz="1200"/>
                        <a:t>핸들러의 호출 방식에 관계없이 일관되게 동작할 수 있도록 처리한다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4036469998"/>
                  </a:ext>
                </a:extLst>
              </a:tr>
              <a:tr h="653276">
                <a:tc>
                  <a:txBody>
                    <a:bodyPr/>
                    <a:lstStyle/>
                    <a:p>
                      <a:pPr algn="ctr"/>
                      <a:r>
                        <a:rPr lang="en-US" sz="1200" b="1">
                          <a:latin typeface="+mn-lt"/>
                        </a:rPr>
                        <a:t>HandlerExceptionResolver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예외가 발생했을 때 이를 적절하게 처리하는 전략을 제공한다</a:t>
                      </a:r>
                      <a:r>
                        <a:rPr lang="en-US" altLang="ko-KR" sz="1200"/>
                        <a:t>.</a:t>
                      </a:r>
                      <a:r>
                        <a:rPr lang="ko-KR" altLang="en-US" sz="1200"/>
                        <a:t> </a:t>
                      </a:r>
                      <a:endParaRPr lang="en-US" altLang="ko-KR" sz="1200"/>
                    </a:p>
                    <a:p>
                      <a:pPr>
                        <a:lnSpc>
                          <a:spcPct val="150000"/>
                        </a:lnSpc>
                      </a:pPr>
                      <a:r>
                        <a:rPr lang="en-US" altLang="ko-KR" sz="1200"/>
                        <a:t>    </a:t>
                      </a:r>
                      <a:r>
                        <a:rPr lang="ko-KR" altLang="en-US" sz="1200"/>
                        <a:t>예를 들어</a:t>
                      </a:r>
                      <a:r>
                        <a:rPr lang="en-US" altLang="ko-KR" sz="1200"/>
                        <a:t>, </a:t>
                      </a:r>
                      <a:r>
                        <a:rPr lang="ko-KR" altLang="en-US" sz="1200"/>
                        <a:t>특정 핸들러로 예외를 전달하거나</a:t>
                      </a:r>
                      <a:r>
                        <a:rPr lang="en-US" altLang="ko-KR" sz="1200"/>
                        <a:t>, </a:t>
                      </a:r>
                      <a:r>
                        <a:rPr lang="ko-KR" altLang="en-US" sz="1200"/>
                        <a:t>오류 페이지를 보여주는 방식으로 처리할 수 있다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3263580351"/>
                  </a:ext>
                </a:extLst>
              </a:tr>
              <a:tr h="653276">
                <a:tc>
                  <a:txBody>
                    <a:bodyPr/>
                    <a:lstStyle/>
                    <a:p>
                      <a:pPr algn="ctr"/>
                      <a:r>
                        <a:rPr lang="en-US" sz="1200" b="1">
                          <a:latin typeface="+mn-lt"/>
                        </a:rPr>
                        <a:t>ViewResolver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컨트롤러가 반환한 뷰 이름을 실제 뷰</a:t>
                      </a:r>
                      <a:r>
                        <a:rPr lang="en-US" altLang="ko-KR" sz="1200"/>
                        <a:t>(</a:t>
                      </a:r>
                      <a:r>
                        <a:rPr lang="ko-KR" altLang="en-US" sz="1200"/>
                        <a:t>예</a:t>
                      </a:r>
                      <a:r>
                        <a:rPr lang="en-US" altLang="ko-KR" sz="1200"/>
                        <a:t>: JSP </a:t>
                      </a:r>
                      <a:r>
                        <a:rPr lang="ko-KR" altLang="en-US" sz="1200"/>
                        <a:t>페이지</a:t>
                      </a:r>
                      <a:r>
                        <a:rPr lang="en-US" altLang="ko-KR" sz="1200"/>
                        <a:t>, Thymeleaf </a:t>
                      </a:r>
                      <a:r>
                        <a:rPr lang="ko-KR" altLang="en-US" sz="1200"/>
                        <a:t>템플릿</a:t>
                      </a:r>
                      <a:r>
                        <a:rPr lang="en-US" altLang="ko-KR" sz="1200"/>
                        <a:t>)</a:t>
                      </a:r>
                      <a:r>
                        <a:rPr lang="ko-KR" altLang="en-US" sz="1200"/>
                        <a:t>로 변환하여 응답으로 렌더링할 수 있도록 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3885809946"/>
                  </a:ext>
                </a:extLst>
              </a:tr>
              <a:tr h="653276">
                <a:tc>
                  <a:txBody>
                    <a:bodyPr/>
                    <a:lstStyle/>
                    <a:p>
                      <a:pPr algn="ctr"/>
                      <a:r>
                        <a:rPr lang="en-US" sz="1200" b="1">
                          <a:latin typeface="+mn-lt"/>
                        </a:rPr>
                        <a:t>LocaleResolver, LocaleContextResolver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사용자가 요청한 언어와 지역 설정</a:t>
                      </a:r>
                      <a:r>
                        <a:rPr lang="en-US" altLang="ko-KR" sz="1200"/>
                        <a:t>(</a:t>
                      </a:r>
                      <a:r>
                        <a:rPr lang="ko-KR" altLang="en-US" sz="1200"/>
                        <a:t>로케일</a:t>
                      </a:r>
                      <a:r>
                        <a:rPr lang="en-US" altLang="ko-KR" sz="1200"/>
                        <a:t>)</a:t>
                      </a:r>
                      <a:r>
                        <a:rPr lang="ko-KR" altLang="en-US" sz="1200"/>
                        <a:t>을 해석하여 이 정보에 맞는 국제화된 뷰를 제공할 수 있게 한다</a:t>
                      </a:r>
                      <a:r>
                        <a:rPr lang="en-US" altLang="ko-KR" sz="1200"/>
                        <a:t>(</a:t>
                      </a:r>
                      <a:r>
                        <a:rPr lang="ko-KR" altLang="en-US" sz="1200"/>
                        <a:t>다국어처리</a:t>
                      </a:r>
                      <a:r>
                        <a:rPr lang="en-US" altLang="ko-KR" sz="1200"/>
                        <a:t>)</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1272867314"/>
                  </a:ext>
                </a:extLst>
              </a:tr>
              <a:tr h="653276">
                <a:tc>
                  <a:txBody>
                    <a:bodyPr/>
                    <a:lstStyle/>
                    <a:p>
                      <a:pPr algn="ctr"/>
                      <a:r>
                        <a:rPr lang="en-US" sz="1200" b="1">
                          <a:latin typeface="+mn-lt"/>
                        </a:rPr>
                        <a:t>MultipartResolver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브라우저에서 파일 업로드와 같은 멀티파트 요청을 처리한다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2438352618"/>
                  </a:ext>
                </a:extLst>
              </a:tr>
              <a:tr h="653276">
                <a:tc>
                  <a:txBody>
                    <a:bodyPr/>
                    <a:lstStyle/>
                    <a:p>
                      <a:pPr algn="ctr"/>
                      <a:r>
                        <a:rPr lang="en-US" sz="1200" b="1">
                          <a:latin typeface="+mn-lt"/>
                        </a:rPr>
                        <a:t>FlashMapManager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t>    리다이렉션 후에 속성을 전달할 수 있도록 데이터를 임시로 저장하고 전달하는 역할을 한다</a:t>
                      </a:r>
                      <a:endParaRPr lang="en-US" altLang="ko-KR" sz="1200"/>
                    </a:p>
                    <a:p>
                      <a:pPr>
                        <a:lnSpc>
                          <a:spcPct val="150000"/>
                        </a:lnSpc>
                      </a:pPr>
                      <a:r>
                        <a:rPr lang="en-US" altLang="ko-KR" sz="1200"/>
                        <a:t>    </a:t>
                      </a:r>
                      <a:r>
                        <a:rPr lang="ko-KR" altLang="en-US" sz="1200"/>
                        <a:t>예를 들어</a:t>
                      </a:r>
                      <a:r>
                        <a:rPr lang="en-US" altLang="ko-KR" sz="1200"/>
                        <a:t>, </a:t>
                      </a:r>
                      <a:r>
                        <a:rPr lang="ko-KR" altLang="en-US" sz="1200"/>
                        <a:t>폼 제출 후 리다이렉션된 페이지에서 메시지를 보여줄 때 사용할 수 있다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4280688144"/>
                  </a:ext>
                </a:extLst>
              </a:tr>
            </a:tbl>
          </a:graphicData>
        </a:graphic>
      </p:graphicFrame>
      <p:sp>
        <p:nvSpPr>
          <p:cNvPr id="3" name="TextBox 2">
            <a:extLst>
              <a:ext uri="{FF2B5EF4-FFF2-40B4-BE49-F238E27FC236}">
                <a16:creationId xmlns:a16="http://schemas.microsoft.com/office/drawing/2014/main" id="{F092D256-28CE-A784-48A1-FFF6E3308AE6}"/>
              </a:ext>
            </a:extLst>
          </p:cNvPr>
          <p:cNvSpPr txBox="1"/>
          <p:nvPr/>
        </p:nvSpPr>
        <p:spPr>
          <a:xfrm>
            <a:off x="2031601" y="6178745"/>
            <a:ext cx="8862994" cy="276999"/>
          </a:xfrm>
          <a:prstGeom prst="rect">
            <a:avLst/>
          </a:prstGeom>
          <a:noFill/>
        </p:spPr>
        <p:txBody>
          <a:bodyPr wrap="square">
            <a:spAutoFit/>
          </a:bodyPr>
          <a:lstStyle/>
          <a:p>
            <a:r>
              <a:rPr lang="ko-KR" altLang="en-US" sz="1200" i="1">
                <a:solidFill>
                  <a:srgbClr val="FF0000"/>
                </a:solidFill>
              </a:rPr>
              <a:t>위에 나열한 대부분의</a:t>
            </a:r>
            <a:r>
              <a:rPr lang="ko-KR" altLang="en-US" sz="1200" i="1">
                <a:solidFill>
                  <a:srgbClr val="FF0000"/>
                </a:solidFill>
                <a:latin typeface="+mn-lt"/>
              </a:rPr>
              <a:t> 핵심 인터페이스는 사용자가 직접 구현하여 스프링의 기본 기능을 확장하거나 새롭게 구현 할 수 있다</a:t>
            </a:r>
            <a:endParaRPr lang="ko-KR" altLang="en-US" sz="1200" i="1">
              <a:solidFill>
                <a:srgbClr val="FF0000"/>
              </a:solidFill>
            </a:endParaRPr>
          </a:p>
        </p:txBody>
      </p:sp>
    </p:spTree>
    <p:extLst>
      <p:ext uri="{BB962C8B-B14F-4D97-AF65-F5344CB8AC3E}">
        <p14:creationId xmlns:p14="http://schemas.microsoft.com/office/powerpoint/2010/main" val="111243500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1">
      <a:majorFont>
        <a:latin typeface="나눔바른고딕"/>
        <a:ea typeface="나눔바른고딕"/>
        <a:cs typeface=""/>
      </a:majorFont>
      <a:minorFont>
        <a:latin typeface="나눔바른고딕"/>
        <a:ea typeface="나눔바른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2546061-D746-4ED2-8DB6-DE02CCB77102}">
  <we:reference id="wa200000113" version="1.0.0.0" store="ko-KR" storeType="OMEX"/>
  <we:alternateReferences>
    <we:reference id="wa200000113"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349013</TotalTime>
  <Words>71332</Words>
  <Application>Microsoft Office PowerPoint</Application>
  <PresentationFormat>와이드스크린</PresentationFormat>
  <Paragraphs>6951</Paragraphs>
  <Slides>517</Slides>
  <Notes>374</Notes>
  <HiddenSlides>0</HiddenSlides>
  <MMClips>0</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517</vt:i4>
      </vt:variant>
    </vt:vector>
  </HeadingPairs>
  <TitlesOfParts>
    <vt:vector size="532" baseType="lpstr">
      <vt:lpstr>-apple-system</vt:lpstr>
      <vt:lpstr>Arial Unicode MS</vt:lpstr>
      <vt:lpstr>JetBrains Mono</vt:lpstr>
      <vt:lpstr>Menlo-Regular</vt:lpstr>
      <vt:lpstr>ui-sans-serif</vt:lpstr>
      <vt:lpstr>Var(--monospace-font-family)</vt:lpstr>
      <vt:lpstr>나눔고딕</vt:lpstr>
      <vt:lpstr>나눔바른고딕</vt:lpstr>
      <vt:lpstr>맑은 고딕</vt:lpstr>
      <vt:lpstr>Arial</vt:lpstr>
      <vt:lpstr>Consolas</vt:lpstr>
      <vt:lpstr>Courier New</vt:lpstr>
      <vt:lpstr>Segoe UI</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수원정</dc:creator>
  <cp:lastModifiedBy>leaven</cp:lastModifiedBy>
  <cp:revision>21809</cp:revision>
  <dcterms:created xsi:type="dcterms:W3CDTF">2022-04-29T16:45:00Z</dcterms:created>
  <dcterms:modified xsi:type="dcterms:W3CDTF">2025-02-18T10:45:28Z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_SA">
    <vt:lpwstr>D:\강의자료.pptx</vt:lpwstr>
  </property>
</Properties>
</file>